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4"/>
  </p:notesMasterIdLst>
  <p:sldIdLst>
    <p:sldId id="309" r:id="rId2"/>
    <p:sldId id="310" r:id="rId3"/>
    <p:sldId id="304" r:id="rId4"/>
    <p:sldId id="265" r:id="rId5"/>
    <p:sldId id="266" r:id="rId6"/>
    <p:sldId id="312"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319" r:id="rId22"/>
    <p:sldId id="281" r:id="rId23"/>
    <p:sldId id="282" r:id="rId24"/>
    <p:sldId id="283" r:id="rId25"/>
    <p:sldId id="320" r:id="rId26"/>
    <p:sldId id="331" r:id="rId27"/>
    <p:sldId id="314" r:id="rId28"/>
    <p:sldId id="284" r:id="rId29"/>
    <p:sldId id="322" r:id="rId30"/>
    <p:sldId id="311" r:id="rId31"/>
    <p:sldId id="286" r:id="rId32"/>
    <p:sldId id="287" r:id="rId33"/>
    <p:sldId id="288" r:id="rId34"/>
    <p:sldId id="289" r:id="rId35"/>
    <p:sldId id="291" r:id="rId36"/>
    <p:sldId id="292" r:id="rId37"/>
    <p:sldId id="324" r:id="rId38"/>
    <p:sldId id="325" r:id="rId39"/>
    <p:sldId id="326" r:id="rId40"/>
    <p:sldId id="327" r:id="rId41"/>
    <p:sldId id="328" r:id="rId42"/>
    <p:sldId id="329" r:id="rId43"/>
    <p:sldId id="293" r:id="rId44"/>
    <p:sldId id="294" r:id="rId45"/>
    <p:sldId id="295" r:id="rId46"/>
    <p:sldId id="302" r:id="rId47"/>
    <p:sldId id="330" r:id="rId48"/>
    <p:sldId id="303" r:id="rId49"/>
    <p:sldId id="305" r:id="rId50"/>
    <p:sldId id="313" r:id="rId51"/>
    <p:sldId id="308"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0066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3165" autoAdjust="0"/>
  </p:normalViewPr>
  <p:slideViewPr>
    <p:cSldViewPr snapToGrid="0">
      <p:cViewPr varScale="1">
        <p:scale>
          <a:sx n="94" d="100"/>
          <a:sy n="94" d="100"/>
        </p:scale>
        <p:origin x="5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C72EF-BF4C-4067-9BF5-1AE99BC258A9}" type="datetimeFigureOut">
              <a:rPr lang="zh-CN" altLang="en-US" smtClean="0"/>
              <a:t>2025/2/25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68755-5886-4499-94BE-FFFC03BCC6B7}" type="slidenum">
              <a:rPr lang="zh-CN" altLang="en-US" smtClean="0"/>
              <a:t>‹#›</a:t>
            </a:fld>
            <a:endParaRPr lang="zh-CN" altLang="en-US"/>
          </a:p>
        </p:txBody>
      </p:sp>
    </p:spTree>
    <p:extLst>
      <p:ext uri="{BB962C8B-B14F-4D97-AF65-F5344CB8AC3E}">
        <p14:creationId xmlns:p14="http://schemas.microsoft.com/office/powerpoint/2010/main" val="72558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544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D68755-5886-4499-94BE-FFFC03BCC6B7}" type="slidenum">
              <a:rPr lang="zh-CN" altLang="en-US" smtClean="0"/>
              <a:t>33</a:t>
            </a:fld>
            <a:endParaRPr lang="zh-CN" altLang="en-US"/>
          </a:p>
        </p:txBody>
      </p:sp>
    </p:spTree>
    <p:extLst>
      <p:ext uri="{BB962C8B-B14F-4D97-AF65-F5344CB8AC3E}">
        <p14:creationId xmlns:p14="http://schemas.microsoft.com/office/powerpoint/2010/main" val="237040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D68755-5886-4499-94BE-FFFC03BCC6B7}" type="slidenum">
              <a:rPr lang="zh-CN" altLang="en-US" smtClean="0"/>
              <a:t>36</a:t>
            </a:fld>
            <a:endParaRPr lang="zh-CN" altLang="en-US"/>
          </a:p>
        </p:txBody>
      </p:sp>
    </p:spTree>
    <p:extLst>
      <p:ext uri="{BB962C8B-B14F-4D97-AF65-F5344CB8AC3E}">
        <p14:creationId xmlns:p14="http://schemas.microsoft.com/office/powerpoint/2010/main" val="233900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D68755-5886-4499-94BE-FFFC03BCC6B7}" type="slidenum">
              <a:rPr lang="zh-CN" altLang="en-US" smtClean="0"/>
              <a:t>47</a:t>
            </a:fld>
            <a:endParaRPr lang="zh-CN" altLang="en-US"/>
          </a:p>
        </p:txBody>
      </p:sp>
    </p:spTree>
    <p:extLst>
      <p:ext uri="{BB962C8B-B14F-4D97-AF65-F5344CB8AC3E}">
        <p14:creationId xmlns:p14="http://schemas.microsoft.com/office/powerpoint/2010/main" val="2810735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49</a:t>
            </a:fld>
            <a:endParaRPr lang="zh-CN" altLang="en-US"/>
          </a:p>
        </p:txBody>
      </p:sp>
    </p:spTree>
    <p:extLst>
      <p:ext uri="{BB962C8B-B14F-4D97-AF65-F5344CB8AC3E}">
        <p14:creationId xmlns:p14="http://schemas.microsoft.com/office/powerpoint/2010/main" val="339672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960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D68755-5886-4499-94BE-FFFC03BCC6B7}" type="slidenum">
              <a:rPr lang="zh-CN" altLang="en-US" smtClean="0"/>
              <a:t>8</a:t>
            </a:fld>
            <a:endParaRPr lang="zh-CN" altLang="en-US"/>
          </a:p>
        </p:txBody>
      </p:sp>
    </p:spTree>
    <p:extLst>
      <p:ext uri="{BB962C8B-B14F-4D97-AF65-F5344CB8AC3E}">
        <p14:creationId xmlns:p14="http://schemas.microsoft.com/office/powerpoint/2010/main" val="275882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D68755-5886-4499-94BE-FFFC03BCC6B7}" type="slidenum">
              <a:rPr lang="zh-CN" altLang="en-US" smtClean="0"/>
              <a:t>13</a:t>
            </a:fld>
            <a:endParaRPr lang="zh-CN" altLang="en-US"/>
          </a:p>
        </p:txBody>
      </p:sp>
    </p:spTree>
    <p:extLst>
      <p:ext uri="{BB962C8B-B14F-4D97-AF65-F5344CB8AC3E}">
        <p14:creationId xmlns:p14="http://schemas.microsoft.com/office/powerpoint/2010/main" val="40858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一般在经验风险最小化的基础上再引入参数的正则化（</a:t>
                </a:r>
                <a:r>
                  <a:rPr lang="en-US" altLang="zh-CN" sz="1200" b="0" i="0" u="none" strike="noStrike" kern="1200" baseline="0" dirty="0">
                    <a:solidFill>
                      <a:schemeClr val="tx1"/>
                    </a:solidFill>
                    <a:latin typeface="+mn-lt"/>
                    <a:ea typeface="+mn-ea"/>
                    <a:cs typeface="+mn-cs"/>
                  </a:rPr>
                  <a:t>Regularization</a:t>
                </a:r>
                <a:r>
                  <a:rPr lang="zh-CN" altLang="en-US" sz="1200" b="0" i="0" u="none" strike="noStrike" kern="1200" baseline="0" dirty="0">
                    <a:solidFill>
                      <a:schemeClr val="tx1"/>
                    </a:solidFill>
                    <a:latin typeface="+mn-lt"/>
                    <a:ea typeface="+mn-ea"/>
                    <a:cs typeface="+mn-cs"/>
                  </a:rPr>
                  <a:t>）来限制模型能力，使其不要过度地最小化经验风险</a:t>
                </a:r>
                <a:endParaRPr lang="zh-CN" altLang="en-US" dirty="0"/>
              </a:p>
            </p:txBody>
          </p:sp>
        </mc:Choice>
        <mc:Fallback xmlns="">
          <p:sp>
            <p:nvSpPr>
              <p:cNvPr id="3" name="备注占位符 2"/>
              <p:cNvSpPr>
                <a:spLocks noGrp="1"/>
              </p:cNvSpPr>
              <p:nvPr>
                <p:ph type="body" idx="1"/>
              </p:nvPr>
            </p:nvSpPr>
            <p:spPr/>
            <p:txBody>
              <a:bodyPr/>
              <a:lstStyle/>
              <a:p>
                <a:r>
                  <a:rPr lang="zh-CN" altLang="en-US" dirty="0"/>
                  <a:t>类似于</a:t>
                </a:r>
                <a:r>
                  <a:rPr lang="en-US" altLang="zh-CN" dirty="0"/>
                  <a:t>logistic regression: L(</a:t>
                </a:r>
                <a:r>
                  <a:rPr lang="en-US" altLang="zh-CN" sz="1200" b="1" i="0" kern="1200">
                    <a:solidFill>
                      <a:schemeClr val="tx1"/>
                    </a:solidFill>
                    <a:effectLst/>
                    <a:latin typeface="+mn-lt"/>
                    <a:ea typeface="+mn-ea"/>
                    <a:cs typeface="+mn-cs"/>
                  </a:rPr>
                  <a:t>𝒚</a:t>
                </a:r>
                <a:r>
                  <a:rPr lang="zh-CN" altLang="zh-CN" sz="1200" b="1" i="0" kern="1200">
                    <a:solidFill>
                      <a:schemeClr val="tx1"/>
                    </a:solidFill>
                    <a:effectLst/>
                    <a:latin typeface="+mn-lt"/>
                    <a:ea typeface="+mn-ea"/>
                    <a:cs typeface="+mn-cs"/>
                  </a:rPr>
                  <a:t> ̂</a:t>
                </a:r>
                <a:r>
                  <a:rPr lang="en-US" altLang="zh-CN" dirty="0"/>
                  <a:t>, y) =  -( y log </a:t>
                </a:r>
                <a:r>
                  <a:rPr lang="en-US"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𝒚</a:t>
                </a:r>
                <a:r>
                  <a:rPr lang="zh-CN"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 ̂</a:t>
                </a:r>
                <a:r>
                  <a:rPr lang="en-US" altLang="zh-CN" dirty="0"/>
                  <a:t> + (1-y) log(1-</a:t>
                </a:r>
                <a:r>
                  <a:rPr lang="en-US" altLang="zh-CN" sz="1200" b="1" i="0" kern="1200">
                    <a:solidFill>
                      <a:schemeClr val="tx1"/>
                    </a:solidFill>
                    <a:effectLst/>
                    <a:latin typeface="+mn-lt"/>
                    <a:ea typeface="+mn-ea"/>
                    <a:cs typeface="+mn-cs"/>
                  </a:rPr>
                  <a:t>𝒚</a:t>
                </a:r>
                <a:r>
                  <a:rPr lang="zh-CN" altLang="zh-CN" sz="1200" b="1" i="0" kern="1200">
                    <a:solidFill>
                      <a:schemeClr val="tx1"/>
                    </a:solidFill>
                    <a:effectLst/>
                    <a:latin typeface="+mn-lt"/>
                    <a:ea typeface="+mn-ea"/>
                    <a:cs typeface="+mn-cs"/>
                  </a:rPr>
                  <a:t> ̂</a:t>
                </a:r>
                <a:r>
                  <a:rPr lang="en-US" altLang="zh-CN" dirty="0"/>
                  <a:t>))</a:t>
                </a:r>
              </a:p>
              <a:p>
                <a:r>
                  <a:rPr lang="zh-CN" altLang="en-US" dirty="0"/>
                  <a:t>当</a:t>
                </a:r>
                <a:r>
                  <a:rPr lang="en-US" altLang="zh-CN" dirty="0"/>
                  <a:t>y =1,  L = -log</a:t>
                </a:r>
                <a:r>
                  <a:rPr lang="en-US" altLang="zh-CN" sz="1200" b="1" i="0" kern="1200">
                    <a:solidFill>
                      <a:schemeClr val="tx1"/>
                    </a:solidFill>
                    <a:effectLst/>
                    <a:latin typeface="+mn-lt"/>
                    <a:ea typeface="+mn-ea"/>
                    <a:cs typeface="+mn-cs"/>
                  </a:rPr>
                  <a:t>𝒚</a:t>
                </a:r>
                <a:r>
                  <a:rPr lang="zh-CN" altLang="zh-CN" sz="1200" b="1" i="0" kern="1200">
                    <a:solidFill>
                      <a:schemeClr val="tx1"/>
                    </a:solidFill>
                    <a:effectLst/>
                    <a:latin typeface="+mn-lt"/>
                    <a:ea typeface="+mn-ea"/>
                    <a:cs typeface="+mn-cs"/>
                  </a:rPr>
                  <a:t> ̂</a:t>
                </a:r>
                <a:r>
                  <a:rPr lang="en-US" altLang="zh-CN" dirty="0"/>
                  <a:t>, </a:t>
                </a:r>
                <a:r>
                  <a:rPr lang="zh-CN" altLang="en-US" dirty="0"/>
                  <a:t>显然</a:t>
                </a:r>
                <a:r>
                  <a:rPr lang="en-US"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𝒚</a:t>
                </a:r>
                <a:r>
                  <a:rPr lang="zh-CN"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 ̂</a:t>
                </a:r>
                <a:r>
                  <a:rPr lang="en-US" altLang="zh-CN" dirty="0"/>
                  <a:t>= 1 </a:t>
                </a:r>
                <a:r>
                  <a:rPr lang="zh-CN" altLang="en-US" dirty="0"/>
                  <a:t>损失最小。</a:t>
                </a:r>
                <a:endParaRPr lang="en-US" altLang="zh-CN" dirty="0"/>
              </a:p>
              <a:p>
                <a:r>
                  <a:rPr lang="zh-CN" altLang="en-US" dirty="0"/>
                  <a:t>当</a:t>
                </a:r>
                <a:r>
                  <a:rPr lang="en-US" altLang="zh-CN" dirty="0"/>
                  <a:t>y = 0, L = -log(1- </a:t>
                </a:r>
                <a:r>
                  <a:rPr lang="en-US" altLang="zh-CN" sz="1200" b="1" i="0" kern="1200">
                    <a:solidFill>
                      <a:schemeClr val="tx1"/>
                    </a:solidFill>
                    <a:effectLst/>
                    <a:latin typeface="+mn-lt"/>
                    <a:ea typeface="+mn-ea"/>
                    <a:cs typeface="+mn-cs"/>
                  </a:rPr>
                  <a:t>𝒚</a:t>
                </a:r>
                <a:r>
                  <a:rPr lang="zh-CN" altLang="zh-CN" sz="1200" b="1" i="0" kern="1200">
                    <a:solidFill>
                      <a:schemeClr val="tx1"/>
                    </a:solidFill>
                    <a:effectLst/>
                    <a:latin typeface="+mn-lt"/>
                    <a:ea typeface="+mn-ea"/>
                    <a:cs typeface="+mn-cs"/>
                  </a:rPr>
                  <a:t> ̂</a:t>
                </a:r>
                <a:r>
                  <a:rPr lang="en-US" altLang="zh-CN" dirty="0"/>
                  <a:t>) ,</a:t>
                </a:r>
                <a:r>
                  <a:rPr lang="zh-CN" altLang="en-US" dirty="0"/>
                  <a:t>显然 </a:t>
                </a:r>
                <a:r>
                  <a:rPr lang="en-US" altLang="zh-CN" sz="1200" b="1" i="0" kern="1200">
                    <a:solidFill>
                      <a:schemeClr val="tx1"/>
                    </a:solidFill>
                    <a:effectLst/>
                    <a:latin typeface="+mn-lt"/>
                    <a:ea typeface="+mn-ea"/>
                    <a:cs typeface="+mn-cs"/>
                  </a:rPr>
                  <a:t>𝒚</a:t>
                </a:r>
                <a:r>
                  <a:rPr lang="zh-CN" altLang="zh-CN" sz="1200" b="1" i="0" kern="1200">
                    <a:solidFill>
                      <a:schemeClr val="tx1"/>
                    </a:solidFill>
                    <a:effectLst/>
                    <a:latin typeface="+mn-lt"/>
                    <a:ea typeface="+mn-ea"/>
                    <a:cs typeface="+mn-cs"/>
                  </a:rPr>
                  <a:t> ̂</a:t>
                </a:r>
                <a:r>
                  <a:rPr lang="en-US" altLang="zh-CN" dirty="0"/>
                  <a:t>= 0 </a:t>
                </a:r>
                <a:r>
                  <a:rPr lang="zh-CN" altLang="en-US" dirty="0"/>
                  <a:t>损失最小。 </a:t>
                </a:r>
                <a:r>
                  <a:rPr lang="en-US"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𝒚</a:t>
                </a:r>
                <a:r>
                  <a:rPr lang="zh-CN" altLang="zh-CN" sz="1800" b="1" i="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a:t> ̂</a:t>
                </a:r>
                <a:endParaRPr lang="en-US" altLang="zh-CN" dirty="0"/>
              </a:p>
              <a:p>
                <a:endParaRPr lang="en-US" altLang="zh-CN" dirty="0"/>
              </a:p>
              <a:p>
                <a:r>
                  <a:rPr lang="en-US" altLang="zh-CN" dirty="0"/>
                  <a:t>½ </a:t>
                </a:r>
                <a:r>
                  <a:rPr lang="en-US" altLang="zh-CN" dirty="0" err="1"/>
                  <a:t>lamda</a:t>
                </a:r>
                <a:r>
                  <a:rPr lang="en-US" altLang="zh-CN" dirty="0"/>
                  <a:t> ||W||^2 </a:t>
                </a:r>
                <a:r>
                  <a:rPr lang="zh-CN" altLang="en-US" dirty="0"/>
                  <a:t>这个二范数是正则化项，避免参数空间太大。</a:t>
                </a:r>
              </a:p>
            </p:txBody>
          </p:sp>
        </mc:Fallback>
      </mc:AlternateContent>
      <p:sp>
        <p:nvSpPr>
          <p:cNvPr id="4" name="灯片编号占位符 3"/>
          <p:cNvSpPr>
            <a:spLocks noGrp="1"/>
          </p:cNvSpPr>
          <p:nvPr>
            <p:ph type="sldNum" sz="quarter" idx="5"/>
          </p:nvPr>
        </p:nvSpPr>
        <p:spPr/>
        <p:txBody>
          <a:bodyPr/>
          <a:lstStyle/>
          <a:p>
            <a:fld id="{805A9CE1-EB40-4A8C-876F-26689E0A8D6A}" type="slidenum">
              <a:rPr lang="zh-CN" altLang="en-US" smtClean="0"/>
              <a:t>14</a:t>
            </a:fld>
            <a:endParaRPr lang="zh-CN" altLang="en-US"/>
          </a:p>
        </p:txBody>
      </p:sp>
    </p:spTree>
    <p:extLst>
      <p:ext uri="{BB962C8B-B14F-4D97-AF65-F5344CB8AC3E}">
        <p14:creationId xmlns:p14="http://schemas.microsoft.com/office/powerpoint/2010/main" val="261326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661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0406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大量人工神经元以及它们之间的有向连接构成的网络，如何学习神经网络结构中的参数问题。</a:t>
            </a:r>
            <a:endParaRPr lang="en-US" altLang="zh-CN" dirty="0"/>
          </a:p>
        </p:txBody>
      </p:sp>
      <p:sp>
        <p:nvSpPr>
          <p:cNvPr id="4" name="灯片编号占位符 3"/>
          <p:cNvSpPr>
            <a:spLocks noGrp="1"/>
          </p:cNvSpPr>
          <p:nvPr>
            <p:ph type="sldNum" sz="quarter" idx="10"/>
          </p:nvPr>
        </p:nvSpPr>
        <p:spPr/>
        <p:txBody>
          <a:bodyPr/>
          <a:lstStyle/>
          <a:p>
            <a:fld id="{805A9CE1-EB40-4A8C-876F-26689E0A8D6A}" type="slidenum">
              <a:rPr lang="zh-CN" altLang="en-US" smtClean="0"/>
              <a:t>28</a:t>
            </a:fld>
            <a:endParaRPr lang="zh-CN" altLang="en-US"/>
          </a:p>
        </p:txBody>
      </p:sp>
    </p:spTree>
    <p:extLst>
      <p:ext uri="{BB962C8B-B14F-4D97-AF65-F5344CB8AC3E}">
        <p14:creationId xmlns:p14="http://schemas.microsoft.com/office/powerpoint/2010/main" val="1001101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02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190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62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849554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3" y="37473"/>
            <a:ext cx="11329260" cy="1325563"/>
          </a:xfrm>
        </p:spPr>
        <p:txBody>
          <a:bodyPr>
            <a:normAutofit/>
          </a:bodyPr>
          <a:lstStyle>
            <a:lvl1pPr>
              <a:defRPr sz="4400" b="1">
                <a:solidFill>
                  <a:srgbClr val="00B050"/>
                </a:solidFill>
                <a:latin typeface="楷体" panose="02010609060101010101" pitchFamily="49" charset="-122"/>
                <a:ea typeface="楷体" panose="02010609060101010101" pitchFamily="49"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1800">
                <a:latin typeface="华文楷体" panose="02010600040101010101" pitchFamily="2" charset="-122"/>
                <a:ea typeface="华文楷体" panose="02010600040101010101" pitchFamily="2" charset="-122"/>
              </a:defRPr>
            </a:lvl2pPr>
            <a:lvl3pPr>
              <a:defRPr sz="1800">
                <a:latin typeface="华文楷体" panose="02010600040101010101" pitchFamily="2" charset="-122"/>
                <a:ea typeface="华文楷体" panose="02010600040101010101" pitchFamily="2" charset="-122"/>
              </a:defRPr>
            </a:lvl3pPr>
            <a:lvl4pPr>
              <a:defRPr sz="1350">
                <a:latin typeface="华文楷体" panose="02010600040101010101" pitchFamily="2" charset="-122"/>
                <a:ea typeface="华文楷体" panose="02010600040101010101" pitchFamily="2" charset="-122"/>
              </a:defRPr>
            </a:lvl4pPr>
            <a:lvl5pPr>
              <a:defRPr sz="12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矩形 3">
            <a:extLst>
              <a:ext uri="{FF2B5EF4-FFF2-40B4-BE49-F238E27FC236}">
                <a16:creationId xmlns:a16="http://schemas.microsoft.com/office/drawing/2014/main" id="{2473F16F-C8DC-400B-819E-A0F134F9F604}"/>
              </a:ext>
            </a:extLst>
          </p:cNvPr>
          <p:cNvSpPr/>
          <p:nvPr userDrawn="1"/>
        </p:nvSpPr>
        <p:spPr>
          <a:xfrm>
            <a:off x="3" y="365133"/>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785D7D02-6FBA-439F-AAF9-825AA338F0EB}"/>
              </a:ext>
            </a:extLst>
          </p:cNvPr>
          <p:cNvCxnSpPr>
            <a:cxnSpLocks/>
          </p:cNvCxnSpPr>
          <p:nvPr userDrawn="1"/>
        </p:nvCxnSpPr>
        <p:spPr>
          <a:xfrm>
            <a:off x="660403"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187164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1561858" y="693329"/>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sp>
        <p:nvSpPr>
          <p:cNvPr id="5" name="矩形 4"/>
          <p:cNvSpPr/>
          <p:nvPr userDrawn="1"/>
        </p:nvSpPr>
        <p:spPr>
          <a:xfrm>
            <a:off x="-4442" y="-2754"/>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Title 1"/>
          <p:cNvSpPr>
            <a:spLocks noGrp="1"/>
          </p:cNvSpPr>
          <p:nvPr>
            <p:ph type="title"/>
          </p:nvPr>
        </p:nvSpPr>
        <p:spPr>
          <a:xfrm>
            <a:off x="1705992" y="1"/>
            <a:ext cx="10515600" cy="701728"/>
          </a:xfrm>
        </p:spPr>
        <p:txBody>
          <a:bodyPr>
            <a:normAutofit/>
          </a:bodyPr>
          <a:lstStyle>
            <a:lvl1pPr>
              <a:defRPr lang="zh-CN" altLang="en-US" sz="3600" kern="1200">
                <a:solidFill>
                  <a:srgbClr val="00B050"/>
                </a:solidFill>
                <a:latin typeface="楷体" panose="02010609060101010101" pitchFamily="49" charset="-122"/>
                <a:ea typeface="楷体" panose="02010609060101010101" pitchFamily="49" charset="-122"/>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587560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4" name="Rectangle 3"/>
          <p:cNvSpPr/>
          <p:nvPr userDrawn="1"/>
        </p:nvSpPr>
        <p:spPr>
          <a:xfrm>
            <a:off x="5279391" y="2706882"/>
            <a:ext cx="1635318" cy="707886"/>
          </a:xfrm>
          <a:prstGeom prst="rect">
            <a:avLst/>
          </a:prstGeom>
        </p:spPr>
        <p:txBody>
          <a:bodyPr wrap="square">
            <a:spAutoFit/>
          </a:bodyPr>
          <a:lstStyle/>
          <a:p>
            <a:r>
              <a:rPr lang="zh-CN" altLang="en-US" sz="4000" dirty="0">
                <a:solidFill>
                  <a:srgbClr val="00B050"/>
                </a:solidFill>
                <a:latin typeface="华文楷体" panose="02010600040101010101" pitchFamily="2" charset="-122"/>
                <a:ea typeface="华文楷体" panose="02010600040101010101" pitchFamily="2" charset="-122"/>
              </a:rPr>
              <a:t>谢  谢！</a:t>
            </a:r>
            <a:endParaRPr lang="en-US" altLang="zh-CN" sz="4000" dirty="0">
              <a:solidFill>
                <a:srgbClr val="00B05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8405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
        <p:nvSpPr>
          <p:cNvPr id="7" name="矩形 6">
            <a:extLst>
              <a:ext uri="{FF2B5EF4-FFF2-40B4-BE49-F238E27FC236}">
                <a16:creationId xmlns:a16="http://schemas.microsoft.com/office/drawing/2014/main" id="{32F328A9-5A40-4758-8E85-6705C92A7594}"/>
              </a:ext>
            </a:extLst>
          </p:cNvPr>
          <p:cNvSpPr/>
          <p:nvPr userDrawn="1"/>
        </p:nvSpPr>
        <p:spPr>
          <a:xfrm>
            <a:off x="1" y="365127"/>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8" name="直接连接符 7">
            <a:extLst>
              <a:ext uri="{FF2B5EF4-FFF2-40B4-BE49-F238E27FC236}">
                <a16:creationId xmlns:a16="http://schemas.microsoft.com/office/drawing/2014/main" id="{1AC933FB-EDAB-463B-8E57-C8147B5FDB08}"/>
              </a:ext>
            </a:extLst>
          </p:cNvPr>
          <p:cNvCxnSpPr>
            <a:cxnSpLocks/>
          </p:cNvCxnSpPr>
          <p:nvPr userDrawn="1"/>
        </p:nvCxnSpPr>
        <p:spPr>
          <a:xfrm>
            <a:off x="660401"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55701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365763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86702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53785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388535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316762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411032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cxnSp>
        <p:nvCxnSpPr>
          <p:cNvPr id="7" name="直接连接符 6">
            <a:extLst>
              <a:ext uri="{FF2B5EF4-FFF2-40B4-BE49-F238E27FC236}">
                <a16:creationId xmlns:a16="http://schemas.microsoft.com/office/drawing/2014/main" id="{C9E44AAB-F96B-4A6E-BE41-D4014D6D0B15}"/>
              </a:ext>
            </a:extLst>
          </p:cNvPr>
          <p:cNvCxnSpPr>
            <a:cxnSpLocks/>
          </p:cNvCxnSpPr>
          <p:nvPr userDrawn="1"/>
        </p:nvCxnSpPr>
        <p:spPr>
          <a:xfrm>
            <a:off x="660401" y="6318357"/>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98047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5.jpe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hyperlink" Target="https://www.instagram.com/p/B86VG2BAIUU/?igshid=1wxurxx33v9u8"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image" Target="../media/image26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311.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59.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8.png"/><Relationship Id="rId11" Type="http://schemas.openxmlformats.org/officeDocument/2006/relationships/image" Target="../media/image58.png"/><Relationship Id="rId5" Type="http://schemas.openxmlformats.org/officeDocument/2006/relationships/image" Target="../media/image291.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60.png"/><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46.png"/><Relationship Id="rId11" Type="http://schemas.openxmlformats.org/officeDocument/2006/relationships/image" Target="../media/image55.png"/><Relationship Id="rId5" Type="http://schemas.openxmlformats.org/officeDocument/2006/relationships/image" Target="../media/image45.png"/><Relationship Id="rId10" Type="http://schemas.openxmlformats.org/officeDocument/2006/relationships/image" Target="../media/image54.png"/><Relationship Id="rId4" Type="http://schemas.openxmlformats.org/officeDocument/2006/relationships/image" Target="../media/image44.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0.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1.png"/><Relationship Id="rId1" Type="http://schemas.openxmlformats.org/officeDocument/2006/relationships/slideLayout" Target="../slideLayouts/slideLayout13.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3" Type="http://schemas.openxmlformats.org/officeDocument/2006/relationships/image" Target="../media/image45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281.png"/><Relationship Id="rId2" Type="http://schemas.openxmlformats.org/officeDocument/2006/relationships/image" Target="../media/image98.png"/><Relationship Id="rId1" Type="http://schemas.openxmlformats.org/officeDocument/2006/relationships/slideLayout" Target="../slideLayouts/slideLayout13.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77.png"/><Relationship Id="rId1" Type="http://schemas.openxmlformats.org/officeDocument/2006/relationships/slideLayout" Target="../slideLayouts/slideLayout13.xml"/><Relationship Id="rId4" Type="http://schemas.openxmlformats.org/officeDocument/2006/relationships/image" Target="../media/image680.png"/></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13.xml"/><Relationship Id="rId6" Type="http://schemas.openxmlformats.org/officeDocument/2006/relationships/image" Target="../media/image83.png"/><Relationship Id="rId5" Type="http://schemas.openxmlformats.org/officeDocument/2006/relationships/image" Target="../media/image79.png"/><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4.png"/><Relationship Id="rId7" Type="http://schemas.openxmlformats.org/officeDocument/2006/relationships/image" Target="../media/image861.png"/><Relationship Id="rId2" Type="http://schemas.openxmlformats.org/officeDocument/2006/relationships/image" Target="../media/image82.png"/><Relationship Id="rId1" Type="http://schemas.openxmlformats.org/officeDocument/2006/relationships/slideLayout" Target="../slideLayouts/slideLayout13.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89.png"/><Relationship Id="rId4" Type="http://schemas.openxmlformats.org/officeDocument/2006/relationships/image" Target="../media/image790.png"/><Relationship Id="rId9"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410.png"/></Relationships>
</file>

<file path=ppt/slides/_rels/slide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0.png"/><Relationship Id="rId1" Type="http://schemas.openxmlformats.org/officeDocument/2006/relationships/slideLayout" Target="../slideLayouts/slideLayout13.xml"/><Relationship Id="rId4" Type="http://schemas.openxmlformats.org/officeDocument/2006/relationships/image" Target="../media/image860.png"/></Relationships>
</file>

<file path=ppt/slides/_rels/slide41.xml.rels><?xml version="1.0" encoding="UTF-8" standalone="yes"?>
<Relationships xmlns="http://schemas.openxmlformats.org/package/2006/relationships"><Relationship Id="rId3" Type="http://schemas.openxmlformats.org/officeDocument/2006/relationships/image" Target="../media/image720.png"/><Relationship Id="rId7" Type="http://schemas.openxmlformats.org/officeDocument/2006/relationships/image" Target="../media/image97.png"/><Relationship Id="rId2" Type="http://schemas.openxmlformats.org/officeDocument/2006/relationships/image" Target="../media/image91.png"/><Relationship Id="rId1" Type="http://schemas.openxmlformats.org/officeDocument/2006/relationships/slideLayout" Target="../slideLayouts/slideLayout13.xml"/><Relationship Id="rId6" Type="http://schemas.openxmlformats.org/officeDocument/2006/relationships/image" Target="../media/image730.png"/><Relationship Id="rId5" Type="http://schemas.openxmlformats.org/officeDocument/2006/relationships/image" Target="../media/image95.png"/><Relationship Id="rId4" Type="http://schemas.openxmlformats.org/officeDocument/2006/relationships/image" Target="../media/image94.png"/></Relationships>
</file>

<file path=ppt/slides/_rels/slide4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96.png"/><Relationship Id="rId7" Type="http://schemas.openxmlformats.org/officeDocument/2006/relationships/image" Target="../media/image106.png"/><Relationship Id="rId2" Type="http://schemas.openxmlformats.org/officeDocument/2006/relationships/image" Target="../media/image93.png"/><Relationship Id="rId1" Type="http://schemas.openxmlformats.org/officeDocument/2006/relationships/slideLayout" Target="../slideLayouts/slideLayout13.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4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109.png"/><Relationship Id="rId1" Type="http://schemas.openxmlformats.org/officeDocument/2006/relationships/slideLayout" Target="../slideLayouts/slideLayout13.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50.png"/></Relationships>
</file>

<file path=ppt/slides/_rels/slide44.xml.rels><?xml version="1.0" encoding="UTF-8" standalone="yes"?>
<Relationships xmlns="http://schemas.openxmlformats.org/package/2006/relationships"><Relationship Id="rId3" Type="http://schemas.openxmlformats.org/officeDocument/2006/relationships/image" Target="../media/image700.png"/><Relationship Id="rId7" Type="http://schemas.openxmlformats.org/officeDocument/2006/relationships/image" Target="../media/image381.png"/><Relationship Id="rId2" Type="http://schemas.openxmlformats.org/officeDocument/2006/relationships/image" Target="../media/image690.png"/><Relationship Id="rId1" Type="http://schemas.openxmlformats.org/officeDocument/2006/relationships/slideLayout" Target="../slideLayouts/slideLayout13.xml"/><Relationship Id="rId6" Type="http://schemas.openxmlformats.org/officeDocument/2006/relationships/image" Target="../media/image290.png"/><Relationship Id="rId5" Type="http://schemas.openxmlformats.org/officeDocument/2006/relationships/image" Target="../media/image372.png"/><Relationship Id="rId4" Type="http://schemas.openxmlformats.org/officeDocument/2006/relationships/image" Target="../media/image710.png"/></Relationships>
</file>

<file path=ppt/slides/_rels/slide45.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111.png"/><Relationship Id="rId1" Type="http://schemas.openxmlformats.org/officeDocument/2006/relationships/slideLayout" Target="../slideLayouts/slideLayout13.xml"/><Relationship Id="rId4" Type="http://schemas.openxmlformats.org/officeDocument/2006/relationships/image" Target="../media/image371.png"/></Relationships>
</file>

<file path=ppt/slides/_rels/slide46.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60.png"/><Relationship Id="rId1" Type="http://schemas.openxmlformats.org/officeDocument/2006/relationships/slideLayout" Target="../slideLayouts/slideLayout13.xml"/><Relationship Id="rId4" Type="http://schemas.openxmlformats.org/officeDocument/2006/relationships/image" Target="../media/image960.png"/></Relationships>
</file>

<file path=ppt/slides/_rels/slide47.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70.png"/><Relationship Id="rId4" Type="http://schemas.openxmlformats.org/officeDocument/2006/relationships/image" Target="../media/image611.png"/></Relationships>
</file>

<file path=ppt/slides/_rels/slide4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0.png"/><Relationship Id="rId3" Type="http://schemas.openxmlformats.org/officeDocument/2006/relationships/image" Target="../media/image5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7F38092-996A-4213-9BAB-C07FDDF4E9E3}"/>
              </a:ext>
            </a:extLst>
          </p:cNvPr>
          <p:cNvSpPr/>
          <p:nvPr/>
        </p:nvSpPr>
        <p:spPr>
          <a:xfrm>
            <a:off x="0" y="1"/>
            <a:ext cx="12192000" cy="28667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a:solidFill>
                  <a:srgbClr val="1C1C1C"/>
                </a:solidFill>
              </a:rPr>
              <a:t>人工智能</a:t>
            </a:r>
            <a:r>
              <a:rPr lang="zh-CN" altLang="en-US" sz="5400" dirty="0">
                <a:solidFill>
                  <a:srgbClr val="1C1C1C"/>
                </a:solidFill>
              </a:rPr>
              <a:t>实践</a:t>
            </a:r>
            <a:r>
              <a:rPr lang="en-US" altLang="zh-CN" sz="5400" dirty="0">
                <a:solidFill>
                  <a:srgbClr val="1C1C1C"/>
                </a:solidFill>
              </a:rPr>
              <a:t>-</a:t>
            </a:r>
            <a:r>
              <a:rPr lang="zh-CN" altLang="en-US" sz="5400" dirty="0">
                <a:solidFill>
                  <a:srgbClr val="1C1C1C"/>
                </a:solidFill>
              </a:rPr>
              <a:t>深度学习板块</a:t>
            </a:r>
            <a:endParaRPr lang="en-US" altLang="zh-CN" sz="5400" dirty="0">
              <a:solidFill>
                <a:srgbClr val="1C1C1C"/>
              </a:solidFill>
            </a:endParaRPr>
          </a:p>
          <a:p>
            <a:pPr algn="ctr"/>
            <a:r>
              <a:rPr lang="zh-CN" altLang="en-US" sz="5400" dirty="0">
                <a:solidFill>
                  <a:srgbClr val="1C1C1C"/>
                </a:solidFill>
              </a:rPr>
              <a:t>第一章 人工神经网络</a:t>
            </a:r>
            <a:r>
              <a:rPr lang="en-US" altLang="zh-CN" sz="5400" dirty="0">
                <a:solidFill>
                  <a:srgbClr val="1C1C1C"/>
                </a:solidFill>
              </a:rPr>
              <a:t>(</a:t>
            </a:r>
            <a:r>
              <a:rPr lang="zh-CN" altLang="en-US" sz="5400" dirty="0">
                <a:solidFill>
                  <a:srgbClr val="1C1C1C"/>
                </a:solidFill>
              </a:rPr>
              <a:t>复习</a:t>
            </a:r>
            <a:r>
              <a:rPr lang="en-US" altLang="zh-CN" sz="5400" dirty="0">
                <a:solidFill>
                  <a:srgbClr val="1C1C1C"/>
                </a:solidFill>
              </a:rPr>
              <a:t>) </a:t>
            </a:r>
          </a:p>
        </p:txBody>
      </p:sp>
      <mc:AlternateContent xmlns:mc="http://schemas.openxmlformats.org/markup-compatibility/2006" xmlns:a14="http://schemas.microsoft.com/office/drawing/2010/main">
        <mc:Choice Requires="a14">
          <p:sp>
            <p:nvSpPr>
              <p:cNvPr id="5" name="矩形 4"/>
              <p:cNvSpPr/>
              <p:nvPr/>
            </p:nvSpPr>
            <p:spPr>
              <a:xfrm>
                <a:off x="44484" y="2812767"/>
                <a:ext cx="12147516" cy="3306098"/>
              </a:xfrm>
              <a:prstGeom prst="rect">
                <a:avLst/>
              </a:prstGeom>
            </p:spPr>
            <p:txBody>
              <a:bodyPr wrap="square">
                <a:spAutoFit/>
              </a:bodyPr>
              <a:lstStyle/>
              <a:p>
                <a:pPr marL="177800" lvl="2" algn="just">
                  <a:lnSpc>
                    <a:spcPct val="125000"/>
                  </a:lnSpc>
                  <a:spcBef>
                    <a:spcPct val="55000"/>
                  </a:spcBef>
                  <a:buClr>
                    <a:srgbClr val="FFC000"/>
                  </a:buClr>
                  <a:buFont typeface="Wingdings" panose="05000000000000000000" pitchFamily="2" charset="2"/>
                  <a:buChar char="p"/>
                </a:pPr>
                <a:r>
                  <a:rPr lang="zh-CN" altLang="en-US" sz="2400" b="1" dirty="0"/>
                  <a:t>  </a:t>
                </a:r>
                <a:r>
                  <a:rPr lang="zh-CN" altLang="en-US" sz="2400" b="1" dirty="0">
                    <a:solidFill>
                      <a:srgbClr val="FF0000"/>
                    </a:solidFill>
                  </a:rPr>
                  <a:t>★</a:t>
                </a:r>
                <a:r>
                  <a:rPr lang="zh-CN" altLang="en-US" sz="2400" b="1" dirty="0"/>
                  <a:t>人工神经元的构成：线性</a:t>
                </a:r>
                <a:r>
                  <a:rPr lang="en-US" altLang="zh-CN" sz="2400" b="1" dirty="0"/>
                  <a:t>+</a:t>
                </a:r>
                <a:r>
                  <a:rPr lang="zh-CN" altLang="en-US" sz="2400" b="1" dirty="0"/>
                  <a:t>非线性及相应的激活规则</a:t>
                </a:r>
                <a:endParaRPr lang="en-US" altLang="zh-CN" sz="2400" b="1" dirty="0"/>
              </a:p>
              <a:p>
                <a:pPr marL="177800" lvl="2" algn="just">
                  <a:lnSpc>
                    <a:spcPct val="125000"/>
                  </a:lnSpc>
                  <a:spcBef>
                    <a:spcPct val="55000"/>
                  </a:spcBef>
                  <a:buClr>
                    <a:srgbClr val="FFC000"/>
                  </a:buClr>
                  <a:buFont typeface="Wingdings" panose="05000000000000000000" pitchFamily="2" charset="2"/>
                  <a:buChar char="p"/>
                </a:pPr>
                <a:r>
                  <a:rPr lang="zh-CN" altLang="en-US" sz="2400" b="1" dirty="0"/>
                  <a:t> </a:t>
                </a:r>
                <a:r>
                  <a:rPr lang="zh-CN" altLang="en-US" sz="2400" b="1" dirty="0">
                    <a:solidFill>
                      <a:srgbClr val="FF0000"/>
                    </a:solidFill>
                  </a:rPr>
                  <a:t>★</a:t>
                </a:r>
                <a:r>
                  <a:rPr lang="zh-CN" altLang="en-US" sz="2400" b="1" dirty="0"/>
                  <a:t>人工神经网络的结构：神经元的连接和信息传递机制</a:t>
                </a:r>
                <a:endParaRPr lang="en-US" altLang="zh-CN" sz="2400" b="1" dirty="0"/>
              </a:p>
              <a:p>
                <a:pPr marL="177800" lvl="2" algn="just">
                  <a:lnSpc>
                    <a:spcPct val="125000"/>
                  </a:lnSpc>
                  <a:spcBef>
                    <a:spcPct val="55000"/>
                  </a:spcBef>
                  <a:buClr>
                    <a:srgbClr val="FFC000"/>
                  </a:buClr>
                  <a:buFont typeface="Wingdings" panose="05000000000000000000" pitchFamily="2" charset="2"/>
                  <a:buChar char="p"/>
                </a:pPr>
                <a:r>
                  <a:rPr lang="zh-CN" altLang="en-US" sz="2400" b="1" dirty="0"/>
                  <a:t> 通用近似定理：神经网络可以当作一个“万能函数”</a:t>
                </a:r>
                <a:endParaRPr lang="en-US" altLang="zh-CN" sz="2400" b="1" dirty="0"/>
              </a:p>
              <a:p>
                <a:pPr marL="177800" lvl="2" algn="just">
                  <a:lnSpc>
                    <a:spcPct val="125000"/>
                  </a:lnSpc>
                  <a:spcBef>
                    <a:spcPct val="55000"/>
                  </a:spcBef>
                  <a:buClr>
                    <a:srgbClr val="FFC000"/>
                  </a:buClr>
                  <a:buFont typeface="Wingdings" panose="05000000000000000000" pitchFamily="2" charset="2"/>
                  <a:buChar char="p"/>
                </a:pPr>
                <a:r>
                  <a:rPr lang="en-US" altLang="zh-CN" sz="2400" b="1" dirty="0"/>
                  <a:t> </a:t>
                </a:r>
                <a:r>
                  <a:rPr lang="zh-CN" altLang="en-US" sz="2400" b="1" dirty="0"/>
                  <a:t>神经元线性函数的参数：梯度下降更新，逐步学习到合适的参数</a:t>
                </a:r>
                <a:endParaRPr lang="en-US" altLang="zh-CN" sz="2400" b="1" dirty="0"/>
              </a:p>
              <a:p>
                <a:pPr marL="635000" lvl="3" algn="just">
                  <a:lnSpc>
                    <a:spcPct val="125000"/>
                  </a:lnSpc>
                  <a:spcBef>
                    <a:spcPct val="55000"/>
                  </a:spcBef>
                  <a:buClr>
                    <a:srgbClr val="FFC000"/>
                  </a:buClr>
                  <a:buFont typeface="Wingdings" panose="05000000000000000000" pitchFamily="2" charset="2"/>
                  <a:buChar char="p"/>
                </a:pPr>
                <a:r>
                  <a:rPr lang="zh-CN" altLang="en-US" sz="2400" dirty="0"/>
                  <a:t>例如：全连接前馈神经网络神经元的参数，</a:t>
                </a:r>
                <a:r>
                  <a:rPr lang="en-US" altLang="zh-CN" sz="2400" b="1" dirty="0"/>
                  <a:t>W, b  </a:t>
                </a:r>
                <a:r>
                  <a:rPr lang="en-US" altLang="zh-CN" sz="2400" dirty="0"/>
                  <a:t>[</a:t>
                </a:r>
                <a14:m>
                  <m:oMath xmlns:m="http://schemas.openxmlformats.org/officeDocument/2006/math">
                    <m:r>
                      <a:rPr lang="en-US" altLang="zh-CN" sz="2800" b="1" i="1">
                        <a:latin typeface="Cambria Math" panose="02040503050406030204" pitchFamily="18" charset="0"/>
                      </a:rPr>
                      <m:t>𝒛</m:t>
                    </m:r>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m:t>
                    </m:r>
                    <m:r>
                      <a:rPr lang="en-US" altLang="zh-CN" sz="2800" b="1" i="1" smtClean="0">
                        <a:latin typeface="Cambria Math" panose="02040503050406030204" pitchFamily="18" charset="0"/>
                      </a:rPr>
                      <m:t>𝑾</m:t>
                    </m:r>
                    <m:r>
                      <a:rPr lang="en-US" altLang="zh-CN" sz="2800" b="1" i="1">
                        <a:latin typeface="Cambria Math" panose="02040503050406030204" pitchFamily="18" charset="0"/>
                      </a:rPr>
                      <m:t>𝒙</m:t>
                    </m:r>
                  </m:oMath>
                </a14:m>
                <a:r>
                  <a:rPr lang="zh-CN" altLang="en-US" sz="2400" dirty="0"/>
                  <a:t> </a:t>
                </a:r>
                <a:r>
                  <a:rPr lang="en-US" altLang="zh-CN" sz="2400" dirty="0"/>
                  <a:t>+ </a:t>
                </a:r>
                <a:r>
                  <a:rPr lang="en-US" altLang="zh-CN" sz="2400" b="1" i="1" dirty="0">
                    <a:latin typeface="Cambria Math" panose="02040503050406030204" pitchFamily="18" charset="0"/>
                    <a:ea typeface="Cambria Math" panose="02040503050406030204" pitchFamily="18" charset="0"/>
                  </a:rPr>
                  <a:t>b</a:t>
                </a:r>
                <a:r>
                  <a:rPr lang="en-US" altLang="zh-CN" sz="2400" dirty="0"/>
                  <a:t>]</a:t>
                </a:r>
                <a:r>
                  <a:rPr lang="en-US" altLang="zh-CN" sz="2400" i="1" dirty="0">
                    <a:latin typeface="Cambria Math" panose="02040503050406030204" pitchFamily="18" charset="0"/>
                    <a:ea typeface="Cambria Math" panose="02040503050406030204" pitchFamily="18" charset="0"/>
                  </a:rPr>
                  <a:t> </a:t>
                </a:r>
                <a:endParaRPr lang="en-US" altLang="zh-CN" sz="2400" dirty="0"/>
              </a:p>
            </p:txBody>
          </p:sp>
        </mc:Choice>
        <mc:Fallback xmlns="">
          <p:sp>
            <p:nvSpPr>
              <p:cNvPr id="5" name="矩形 4"/>
              <p:cNvSpPr>
                <a:spLocks noRot="1" noChangeAspect="1" noMove="1" noResize="1" noEditPoints="1" noAdjustHandles="1" noChangeArrowheads="1" noChangeShapeType="1" noTextEdit="1"/>
              </p:cNvSpPr>
              <p:nvPr/>
            </p:nvSpPr>
            <p:spPr>
              <a:xfrm>
                <a:off x="44484" y="2812767"/>
                <a:ext cx="12147516" cy="3306098"/>
              </a:xfrm>
              <a:prstGeom prst="rect">
                <a:avLst/>
              </a:prstGeom>
              <a:blipFill>
                <a:blip r:embed="rId2"/>
                <a:stretch>
                  <a:fillRect b="-1842"/>
                </a:stretch>
              </a:blipFill>
            </p:spPr>
            <p:txBody>
              <a:bodyPr/>
              <a:lstStyle/>
              <a:p>
                <a:r>
                  <a:rPr lang="zh-CN" altLang="en-US">
                    <a:noFill/>
                  </a:rPr>
                  <a:t> </a:t>
                </a:r>
              </a:p>
            </p:txBody>
          </p:sp>
        </mc:Fallback>
      </mc:AlternateContent>
      <p:sp>
        <p:nvSpPr>
          <p:cNvPr id="6" name="文本框 5"/>
          <p:cNvSpPr txBox="1"/>
          <p:nvPr/>
        </p:nvSpPr>
        <p:spPr>
          <a:xfrm>
            <a:off x="-50800" y="6229378"/>
            <a:ext cx="12192000" cy="523220"/>
          </a:xfrm>
          <a:prstGeom prst="rect">
            <a:avLst/>
          </a:prstGeom>
          <a:noFill/>
        </p:spPr>
        <p:txBody>
          <a:bodyPr wrap="square" rtlCol="0">
            <a:spAutoFit/>
          </a:bodyPr>
          <a:lstStyle/>
          <a:p>
            <a:pPr algn="ctr"/>
            <a:r>
              <a:rPr lang="zh-CN" altLang="en-US" sz="2800" b="1" dirty="0">
                <a:solidFill>
                  <a:srgbClr val="FF0000"/>
                </a:solidFill>
                <a:latin typeface="楷体" panose="02010609060101010101" pitchFamily="49" charset="-122"/>
                <a:ea typeface="楷体" panose="02010609060101010101" pitchFamily="49" charset="-122"/>
              </a:rPr>
              <a:t>怎样学习？反向传播 </a:t>
            </a:r>
            <a:r>
              <a:rPr lang="en-US" altLang="zh-CN" sz="2800" b="1" dirty="0">
                <a:solidFill>
                  <a:srgbClr val="FF0000"/>
                </a:solidFill>
                <a:latin typeface="楷体" panose="02010609060101010101" pitchFamily="49" charset="-122"/>
                <a:ea typeface="楷体" panose="02010609060101010101" pitchFamily="49" charset="-122"/>
              </a:rPr>
              <a:t>+ </a:t>
            </a:r>
            <a:r>
              <a:rPr lang="zh-CN" altLang="en-US" sz="2800" b="1" dirty="0">
                <a:solidFill>
                  <a:srgbClr val="FF0000"/>
                </a:solidFill>
                <a:latin typeface="楷体" panose="02010609060101010101" pitchFamily="49" charset="-122"/>
                <a:ea typeface="楷体" panose="02010609060101010101" pitchFamily="49" charset="-122"/>
              </a:rPr>
              <a:t>梯度下降</a:t>
            </a:r>
          </a:p>
        </p:txBody>
      </p:sp>
      <p:pic>
        <p:nvPicPr>
          <p:cNvPr id="7" name="Picture 4" descr="灯泡灯丝简笔画"/>
          <p:cNvPicPr>
            <a:picLocks noChangeAspect="1" noChangeArrowheads="1"/>
          </p:cNvPicPr>
          <p:nvPr/>
        </p:nvPicPr>
        <p:blipFill>
          <a:blip r:embed="rId3" cstate="hq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586934" y="6080837"/>
            <a:ext cx="671761" cy="671761"/>
          </a:xfrm>
          <a:prstGeom prst="rect">
            <a:avLst/>
          </a:prstGeom>
          <a:solidFill>
            <a:schemeClr val="accent6">
              <a:lumMod val="20000"/>
              <a:lumOff val="80000"/>
            </a:schemeClr>
          </a:solidFill>
          <a:effectLst>
            <a:glow rad="228600">
              <a:schemeClr val="accent2">
                <a:satMod val="175000"/>
                <a:alpha val="40000"/>
              </a:schemeClr>
            </a:glow>
          </a:effectLst>
        </p:spPr>
      </p:pic>
      <p:grpSp>
        <p:nvGrpSpPr>
          <p:cNvPr id="8" name="组合 7"/>
          <p:cNvGrpSpPr/>
          <p:nvPr/>
        </p:nvGrpSpPr>
        <p:grpSpPr>
          <a:xfrm>
            <a:off x="9043871" y="3837163"/>
            <a:ext cx="3097329" cy="1739520"/>
            <a:chOff x="1293835" y="2243655"/>
            <a:chExt cx="8866465" cy="4262791"/>
          </a:xfrm>
        </p:grpSpPr>
        <p:sp>
          <p:nvSpPr>
            <p:cNvPr id="9" name="椭圆 8"/>
            <p:cNvSpPr/>
            <p:nvPr/>
          </p:nvSpPr>
          <p:spPr>
            <a:xfrm>
              <a:off x="7169636" y="379429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0" name="椭圆 9"/>
            <p:cNvSpPr/>
            <p:nvPr/>
          </p:nvSpPr>
          <p:spPr>
            <a:xfrm>
              <a:off x="7169637" y="4599893"/>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椭圆 10"/>
            <p:cNvSpPr/>
            <p:nvPr/>
          </p:nvSpPr>
          <p:spPr>
            <a:xfrm>
              <a:off x="7169636" y="5446989"/>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12" name="直接箭头连接符 11"/>
            <p:cNvCxnSpPr>
              <a:stCxn id="29" idx="6"/>
              <a:endCxn id="9" idx="2"/>
            </p:cNvCxnSpPr>
            <p:nvPr/>
          </p:nvCxnSpPr>
          <p:spPr>
            <a:xfrm>
              <a:off x="5609179" y="3254710"/>
              <a:ext cx="1560457" cy="73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29" idx="6"/>
              <a:endCxn id="10" idx="2"/>
            </p:cNvCxnSpPr>
            <p:nvPr/>
          </p:nvCxnSpPr>
          <p:spPr>
            <a:xfrm>
              <a:off x="5609179" y="3254710"/>
              <a:ext cx="1560458" cy="1536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29" idx="6"/>
              <a:endCxn id="11" idx="2"/>
            </p:cNvCxnSpPr>
            <p:nvPr/>
          </p:nvCxnSpPr>
          <p:spPr>
            <a:xfrm>
              <a:off x="5609179" y="3254710"/>
              <a:ext cx="1560457" cy="238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30" idx="6"/>
              <a:endCxn id="9" idx="2"/>
            </p:cNvCxnSpPr>
            <p:nvPr/>
          </p:nvCxnSpPr>
          <p:spPr>
            <a:xfrm flipV="1">
              <a:off x="5609180" y="3985677"/>
              <a:ext cx="1560456" cy="4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0" idx="6"/>
              <a:endCxn id="10" idx="2"/>
            </p:cNvCxnSpPr>
            <p:nvPr/>
          </p:nvCxnSpPr>
          <p:spPr>
            <a:xfrm>
              <a:off x="5609180" y="4026444"/>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30" idx="6"/>
              <a:endCxn id="11" idx="2"/>
            </p:cNvCxnSpPr>
            <p:nvPr/>
          </p:nvCxnSpPr>
          <p:spPr>
            <a:xfrm>
              <a:off x="5609180" y="4026444"/>
              <a:ext cx="1560456" cy="1611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31" idx="6"/>
              <a:endCxn id="9" idx="2"/>
            </p:cNvCxnSpPr>
            <p:nvPr/>
          </p:nvCxnSpPr>
          <p:spPr>
            <a:xfrm flipV="1">
              <a:off x="5609179" y="3985677"/>
              <a:ext cx="1560457" cy="836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31" idx="6"/>
              <a:endCxn id="10" idx="2"/>
            </p:cNvCxnSpPr>
            <p:nvPr/>
          </p:nvCxnSpPr>
          <p:spPr>
            <a:xfrm flipV="1">
              <a:off x="5609179" y="4791279"/>
              <a:ext cx="1560458" cy="3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31" idx="6"/>
              <a:endCxn id="11" idx="2"/>
            </p:cNvCxnSpPr>
            <p:nvPr/>
          </p:nvCxnSpPr>
          <p:spPr>
            <a:xfrm>
              <a:off x="5609179" y="4822170"/>
              <a:ext cx="1560457" cy="81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2" idx="6"/>
              <a:endCxn id="9" idx="2"/>
            </p:cNvCxnSpPr>
            <p:nvPr/>
          </p:nvCxnSpPr>
          <p:spPr>
            <a:xfrm flipV="1">
              <a:off x="5607806" y="3985677"/>
              <a:ext cx="1561830" cy="1644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32" idx="6"/>
              <a:endCxn id="10" idx="2"/>
            </p:cNvCxnSpPr>
            <p:nvPr/>
          </p:nvCxnSpPr>
          <p:spPr>
            <a:xfrm flipV="1">
              <a:off x="5607806" y="4791279"/>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32" idx="6"/>
              <a:endCxn id="11" idx="2"/>
            </p:cNvCxnSpPr>
            <p:nvPr/>
          </p:nvCxnSpPr>
          <p:spPr>
            <a:xfrm>
              <a:off x="5607806" y="5630419"/>
              <a:ext cx="1561830" cy="7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椭圆 23"/>
            <p:cNvSpPr/>
            <p:nvPr/>
          </p:nvSpPr>
          <p:spPr>
            <a:xfrm>
              <a:off x="8523514" y="4598398"/>
              <a:ext cx="404037" cy="382772"/>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25" name="直接箭头连接符 24"/>
            <p:cNvCxnSpPr>
              <a:stCxn id="9" idx="6"/>
            </p:cNvCxnSpPr>
            <p:nvPr/>
          </p:nvCxnSpPr>
          <p:spPr>
            <a:xfrm>
              <a:off x="7573673" y="3985677"/>
              <a:ext cx="949842" cy="80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0" idx="6"/>
              <a:endCxn id="24" idx="2"/>
            </p:cNvCxnSpPr>
            <p:nvPr/>
          </p:nvCxnSpPr>
          <p:spPr>
            <a:xfrm flipV="1">
              <a:off x="7573674" y="4789784"/>
              <a:ext cx="949840" cy="1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6"/>
              <a:endCxn id="24" idx="2"/>
            </p:cNvCxnSpPr>
            <p:nvPr/>
          </p:nvCxnSpPr>
          <p:spPr>
            <a:xfrm flipV="1">
              <a:off x="7573673" y="4789784"/>
              <a:ext cx="949841" cy="848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24" idx="6"/>
            </p:cNvCxnSpPr>
            <p:nvPr/>
          </p:nvCxnSpPr>
          <p:spPr>
            <a:xfrm>
              <a:off x="8927551" y="4789784"/>
              <a:ext cx="44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椭圆 28"/>
            <p:cNvSpPr/>
            <p:nvPr/>
          </p:nvSpPr>
          <p:spPr>
            <a:xfrm>
              <a:off x="5205142" y="306332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0" name="椭圆 29"/>
            <p:cNvSpPr/>
            <p:nvPr/>
          </p:nvSpPr>
          <p:spPr>
            <a:xfrm>
              <a:off x="5205143" y="3835058"/>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1" name="椭圆 30"/>
            <p:cNvSpPr/>
            <p:nvPr/>
          </p:nvSpPr>
          <p:spPr>
            <a:xfrm>
              <a:off x="5205142" y="463078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2" name="椭圆 31"/>
            <p:cNvSpPr/>
            <p:nvPr/>
          </p:nvSpPr>
          <p:spPr>
            <a:xfrm>
              <a:off x="5203769" y="5439033"/>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3" name="椭圆 32"/>
            <p:cNvSpPr/>
            <p:nvPr/>
          </p:nvSpPr>
          <p:spPr>
            <a:xfrm>
              <a:off x="5218432" y="612367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34" name="直接箭头连接符 33"/>
            <p:cNvCxnSpPr>
              <a:stCxn id="46" idx="6"/>
              <a:endCxn id="30" idx="2"/>
            </p:cNvCxnSpPr>
            <p:nvPr/>
          </p:nvCxnSpPr>
          <p:spPr>
            <a:xfrm>
              <a:off x="3737715" y="3603614"/>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endCxn id="31" idx="2"/>
            </p:cNvCxnSpPr>
            <p:nvPr/>
          </p:nvCxnSpPr>
          <p:spPr>
            <a:xfrm>
              <a:off x="3640779" y="3531492"/>
              <a:ext cx="1564363" cy="1290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46" idx="6"/>
              <a:endCxn id="32" idx="2"/>
            </p:cNvCxnSpPr>
            <p:nvPr/>
          </p:nvCxnSpPr>
          <p:spPr>
            <a:xfrm>
              <a:off x="3737715" y="3603614"/>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47" idx="6"/>
              <a:endCxn id="30" idx="2"/>
            </p:cNvCxnSpPr>
            <p:nvPr/>
          </p:nvCxnSpPr>
          <p:spPr>
            <a:xfrm flipV="1">
              <a:off x="3737716" y="4026444"/>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endCxn id="31" idx="2"/>
            </p:cNvCxnSpPr>
            <p:nvPr/>
          </p:nvCxnSpPr>
          <p:spPr>
            <a:xfrm>
              <a:off x="3614198" y="4371464"/>
              <a:ext cx="1590944" cy="450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47" idx="6"/>
              <a:endCxn id="32" idx="2"/>
            </p:cNvCxnSpPr>
            <p:nvPr/>
          </p:nvCxnSpPr>
          <p:spPr>
            <a:xfrm>
              <a:off x="3737716" y="4409216"/>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8" idx="6"/>
              <a:endCxn id="30" idx="2"/>
            </p:cNvCxnSpPr>
            <p:nvPr/>
          </p:nvCxnSpPr>
          <p:spPr>
            <a:xfrm flipV="1">
              <a:off x="3737715" y="4026444"/>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48" idx="6"/>
              <a:endCxn id="31" idx="2"/>
            </p:cNvCxnSpPr>
            <p:nvPr/>
          </p:nvCxnSpPr>
          <p:spPr>
            <a:xfrm flipV="1">
              <a:off x="3737715" y="4822170"/>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endCxn id="32" idx="2"/>
            </p:cNvCxnSpPr>
            <p:nvPr/>
          </p:nvCxnSpPr>
          <p:spPr>
            <a:xfrm>
              <a:off x="3587615" y="5166966"/>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49" idx="6"/>
              <a:endCxn id="30" idx="2"/>
            </p:cNvCxnSpPr>
            <p:nvPr/>
          </p:nvCxnSpPr>
          <p:spPr>
            <a:xfrm flipV="1">
              <a:off x="3736342" y="4026444"/>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49" idx="6"/>
              <a:endCxn id="31" idx="2"/>
            </p:cNvCxnSpPr>
            <p:nvPr/>
          </p:nvCxnSpPr>
          <p:spPr>
            <a:xfrm flipV="1">
              <a:off x="3736342" y="4822170"/>
              <a:ext cx="1468800" cy="1191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endCxn id="32" idx="2"/>
            </p:cNvCxnSpPr>
            <p:nvPr/>
          </p:nvCxnSpPr>
          <p:spPr>
            <a:xfrm flipV="1">
              <a:off x="3587615" y="5630419"/>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椭圆 45"/>
            <p:cNvSpPr/>
            <p:nvPr/>
          </p:nvSpPr>
          <p:spPr>
            <a:xfrm>
              <a:off x="3333678" y="3412228"/>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7" name="椭圆 46"/>
            <p:cNvSpPr/>
            <p:nvPr/>
          </p:nvSpPr>
          <p:spPr>
            <a:xfrm>
              <a:off x="3333679" y="4217830"/>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8" name="椭圆 47"/>
            <p:cNvSpPr/>
            <p:nvPr/>
          </p:nvSpPr>
          <p:spPr>
            <a:xfrm>
              <a:off x="3333678" y="5013556"/>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9" name="椭圆 48"/>
            <p:cNvSpPr/>
            <p:nvPr/>
          </p:nvSpPr>
          <p:spPr>
            <a:xfrm>
              <a:off x="3332305" y="5821805"/>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50" name="直接箭头连接符 49"/>
            <p:cNvCxnSpPr>
              <a:stCxn id="49" idx="6"/>
              <a:endCxn id="29" idx="2"/>
            </p:cNvCxnSpPr>
            <p:nvPr/>
          </p:nvCxnSpPr>
          <p:spPr>
            <a:xfrm flipV="1">
              <a:off x="3736342" y="3254710"/>
              <a:ext cx="1468800" cy="2758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9" idx="6"/>
              <a:endCxn id="33" idx="2"/>
            </p:cNvCxnSpPr>
            <p:nvPr/>
          </p:nvCxnSpPr>
          <p:spPr>
            <a:xfrm>
              <a:off x="3736342" y="6013191"/>
              <a:ext cx="1482090" cy="301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48" idx="6"/>
              <a:endCxn id="29" idx="2"/>
            </p:cNvCxnSpPr>
            <p:nvPr/>
          </p:nvCxnSpPr>
          <p:spPr>
            <a:xfrm flipV="1">
              <a:off x="3737715" y="3254710"/>
              <a:ext cx="1467427" cy="1950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8" idx="6"/>
              <a:endCxn id="33" idx="2"/>
            </p:cNvCxnSpPr>
            <p:nvPr/>
          </p:nvCxnSpPr>
          <p:spPr>
            <a:xfrm>
              <a:off x="3737715" y="5204942"/>
              <a:ext cx="1480717" cy="111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33" idx="6"/>
              <a:endCxn id="11" idx="2"/>
            </p:cNvCxnSpPr>
            <p:nvPr/>
          </p:nvCxnSpPr>
          <p:spPr>
            <a:xfrm flipV="1">
              <a:off x="5622469" y="5638375"/>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33" idx="6"/>
              <a:endCxn id="9" idx="2"/>
            </p:cNvCxnSpPr>
            <p:nvPr/>
          </p:nvCxnSpPr>
          <p:spPr>
            <a:xfrm flipV="1">
              <a:off x="5622469" y="3985677"/>
              <a:ext cx="1547167" cy="232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33" idx="6"/>
              <a:endCxn id="10" idx="2"/>
            </p:cNvCxnSpPr>
            <p:nvPr/>
          </p:nvCxnSpPr>
          <p:spPr>
            <a:xfrm flipV="1">
              <a:off x="5622469" y="4791279"/>
              <a:ext cx="1547168" cy="152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33" idx="6"/>
              <a:endCxn id="11" idx="2"/>
            </p:cNvCxnSpPr>
            <p:nvPr/>
          </p:nvCxnSpPr>
          <p:spPr>
            <a:xfrm flipV="1">
              <a:off x="5622469" y="5638375"/>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47" idx="6"/>
              <a:endCxn id="33" idx="2"/>
            </p:cNvCxnSpPr>
            <p:nvPr/>
          </p:nvCxnSpPr>
          <p:spPr>
            <a:xfrm>
              <a:off x="3737716" y="4409216"/>
              <a:ext cx="1480716" cy="190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46" idx="6"/>
              <a:endCxn id="29" idx="2"/>
            </p:cNvCxnSpPr>
            <p:nvPr/>
          </p:nvCxnSpPr>
          <p:spPr>
            <a:xfrm flipV="1">
              <a:off x="3737715" y="3254710"/>
              <a:ext cx="1467427" cy="34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47" idx="6"/>
              <a:endCxn id="29" idx="2"/>
            </p:cNvCxnSpPr>
            <p:nvPr/>
          </p:nvCxnSpPr>
          <p:spPr>
            <a:xfrm flipV="1">
              <a:off x="3737716" y="3254710"/>
              <a:ext cx="1467426" cy="1154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矩形 60"/>
            <p:cNvSpPr/>
            <p:nvPr/>
          </p:nvSpPr>
          <p:spPr>
            <a:xfrm>
              <a:off x="1293835" y="2243655"/>
              <a:ext cx="3506748" cy="905069"/>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输入向量</a:t>
              </a:r>
              <a:r>
                <a:rPr lang="en-US" altLang="zh-CN" b="1" i="1" dirty="0">
                  <a:latin typeface="楷体" panose="02010609060101010101" pitchFamily="49" charset="-122"/>
                  <a:ea typeface="楷体" panose="02010609060101010101" pitchFamily="49" charset="-122"/>
                </a:rPr>
                <a:t>x</a:t>
              </a:r>
              <a:endParaRPr lang="zh-CN" altLang="en-US" b="1" i="1"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62" name="矩形 61"/>
                <p:cNvSpPr/>
                <p:nvPr/>
              </p:nvSpPr>
              <p:spPr>
                <a:xfrm>
                  <a:off x="7927030" y="4916736"/>
                  <a:ext cx="2233270" cy="905069"/>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输出</a:t>
                  </a:r>
                  <a14:m>
                    <m:oMath xmlns:m="http://schemas.openxmlformats.org/officeDocument/2006/math">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𝑦</m:t>
                          </m:r>
                        </m:e>
                      </m:acc>
                    </m:oMath>
                  </a14:m>
                  <a:endParaRPr lang="zh-CN" altLang="en-US" dirty="0">
                    <a:latin typeface="楷体" panose="02010609060101010101" pitchFamily="49" charset="-122"/>
                    <a:ea typeface="楷体" panose="02010609060101010101" pitchFamily="49" charset="-122"/>
                  </a:endParaRPr>
                </a:p>
              </p:txBody>
            </p:sp>
          </mc:Choice>
          <mc:Fallback xmlns="">
            <p:sp>
              <p:nvSpPr>
                <p:cNvPr id="62" name="矩形 61"/>
                <p:cNvSpPr>
                  <a:spLocks noRot="1" noChangeAspect="1" noMove="1" noResize="1" noEditPoints="1" noAdjustHandles="1" noChangeArrowheads="1" noChangeShapeType="1" noTextEdit="1"/>
                </p:cNvSpPr>
                <p:nvPr/>
              </p:nvSpPr>
              <p:spPr>
                <a:xfrm>
                  <a:off x="7927030" y="4916736"/>
                  <a:ext cx="2233270" cy="905069"/>
                </a:xfrm>
                <a:prstGeom prst="rect">
                  <a:avLst/>
                </a:prstGeom>
                <a:blipFill>
                  <a:blip r:embed="rId5"/>
                  <a:stretch>
                    <a:fillRect l="-7031" t="-11475" r="-32813" b="-213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342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50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参数学习中的损失函数</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10</a:t>
            </a:fld>
            <a:r>
              <a:rPr lang="zh-CN" altLang="en-US"/>
              <a:t>页</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759451" y="4361601"/>
                <a:ext cx="4464185"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ℒ</m:t>
                      </m:r>
                      <m:d>
                        <m:dPr>
                          <m:ctrlPr>
                            <a:rPr lang="en-US" altLang="zh-CN" sz="2400" i="1">
                              <a:solidFill>
                                <a:srgbClr val="FF0000"/>
                              </a:solidFill>
                              <a:latin typeface="Cambria Math" panose="02040503050406030204" pitchFamily="18" charset="0"/>
                              <a:ea typeface="Cambria Math" panose="02040503050406030204" pitchFamily="18" charset="0"/>
                            </a:rPr>
                          </m:ctrlPr>
                        </m:dPr>
                        <m:e>
                          <m:sSup>
                            <m:sSupPr>
                              <m:ctrlPr>
                                <a:rPr lang="en-US" altLang="zh-CN" sz="2400" i="1">
                                  <a:solidFill>
                                    <a:srgbClr val="FF0000"/>
                                  </a:solidFill>
                                  <a:latin typeface="Cambria Math" panose="02040503050406030204" pitchFamily="18" charset="0"/>
                                  <a:ea typeface="Cambria Math" panose="02040503050406030204" pitchFamily="18" charset="0"/>
                                </a:rPr>
                              </m:ctrlPr>
                            </m:sSupPr>
                            <m:e>
                              <m:r>
                                <a:rPr lang="en-US" altLang="zh-CN" sz="2400" b="1" i="1">
                                  <a:solidFill>
                                    <a:srgbClr val="FF0000"/>
                                  </a:solidFill>
                                  <a:latin typeface="Cambria Math" panose="02040503050406030204" pitchFamily="18" charset="0"/>
                                  <a:ea typeface="Cambria Math" panose="02040503050406030204" pitchFamily="18" charset="0"/>
                                </a:rPr>
                                <m:t>𝒚</m:t>
                              </m:r>
                            </m:e>
                            <m:sup>
                              <m:d>
                                <m:dPr>
                                  <m:ctrlPr>
                                    <a:rPr lang="en-US" altLang="zh-CN" sz="2400" i="1">
                                      <a:solidFill>
                                        <a:srgbClr val="FF0000"/>
                                      </a:solidFill>
                                      <a:latin typeface="Cambria Math" panose="02040503050406030204" pitchFamily="18" charset="0"/>
                                      <a:ea typeface="Cambria Math" panose="02040503050406030204" pitchFamily="18" charset="0"/>
                                    </a:rPr>
                                  </m:ctrlPr>
                                </m:dPr>
                                <m:e>
                                  <m:r>
                                    <a:rPr lang="en-US" altLang="zh-CN" sz="2400" i="1">
                                      <a:solidFill>
                                        <a:srgbClr val="FF0000"/>
                                      </a:solidFill>
                                      <a:latin typeface="Cambria Math" panose="02040503050406030204" pitchFamily="18" charset="0"/>
                                      <a:ea typeface="Cambria Math" panose="02040503050406030204" pitchFamily="18" charset="0"/>
                                    </a:rPr>
                                    <m:t>𝑛</m:t>
                                  </m:r>
                                </m:e>
                              </m:d>
                            </m:sup>
                          </m:sSup>
                          <m:r>
                            <a:rPr lang="en-US" altLang="zh-CN" sz="2400" i="1">
                              <a:solidFill>
                                <a:srgbClr val="FF0000"/>
                              </a:solidFill>
                              <a:latin typeface="Cambria Math" panose="02040503050406030204" pitchFamily="18" charset="0"/>
                              <a:ea typeface="Cambria Math" panose="02040503050406030204" pitchFamily="18" charset="0"/>
                            </a:rPr>
                            <m:t>,</m:t>
                          </m:r>
                          <m:sSup>
                            <m:sSupPr>
                              <m:ctrlPr>
                                <a:rPr lang="en-US" altLang="zh-CN" sz="2400" i="1">
                                  <a:solidFill>
                                    <a:srgbClr val="FF0000"/>
                                  </a:solidFill>
                                  <a:latin typeface="Cambria Math" panose="02040503050406030204" pitchFamily="18" charset="0"/>
                                  <a:ea typeface="Cambria Math" panose="02040503050406030204" pitchFamily="18" charset="0"/>
                                </a:rPr>
                              </m:ctrlPr>
                            </m:sSupPr>
                            <m:e>
                              <m:acc>
                                <m:accPr>
                                  <m:chr m:val="̂"/>
                                  <m:ctrlPr>
                                    <a:rPr lang="en-US" altLang="zh-CN" sz="2400" i="1">
                                      <a:solidFill>
                                        <a:srgbClr val="FF0000"/>
                                      </a:solidFill>
                                      <a:latin typeface="Cambria Math" panose="02040503050406030204" pitchFamily="18" charset="0"/>
                                      <a:ea typeface="Cambria Math" panose="02040503050406030204" pitchFamily="18" charset="0"/>
                                    </a:rPr>
                                  </m:ctrlPr>
                                </m:accPr>
                                <m:e>
                                  <m:r>
                                    <a:rPr lang="en-US" altLang="zh-CN" sz="2400" b="1" i="1">
                                      <a:solidFill>
                                        <a:srgbClr val="FF0000"/>
                                      </a:solidFill>
                                      <a:latin typeface="Cambria Math" panose="02040503050406030204" pitchFamily="18" charset="0"/>
                                      <a:ea typeface="Cambria Math" panose="02040503050406030204" pitchFamily="18" charset="0"/>
                                    </a:rPr>
                                    <m:t>𝒚</m:t>
                                  </m:r>
                                </m:e>
                              </m:acc>
                            </m:e>
                            <m:sup>
                              <m:d>
                                <m:dPr>
                                  <m:ctrlPr>
                                    <a:rPr lang="en-US" altLang="zh-CN" sz="2400" i="1">
                                      <a:solidFill>
                                        <a:srgbClr val="FF0000"/>
                                      </a:solidFill>
                                      <a:latin typeface="Cambria Math" panose="02040503050406030204" pitchFamily="18" charset="0"/>
                                      <a:ea typeface="Cambria Math" panose="02040503050406030204" pitchFamily="18" charset="0"/>
                                    </a:rPr>
                                  </m:ctrlPr>
                                </m:dPr>
                                <m:e>
                                  <m:r>
                                    <a:rPr lang="en-US" altLang="zh-CN" sz="2400" i="1">
                                      <a:solidFill>
                                        <a:srgbClr val="FF0000"/>
                                      </a:solidFill>
                                      <a:latin typeface="Cambria Math" panose="02040503050406030204" pitchFamily="18" charset="0"/>
                                      <a:ea typeface="Cambria Math" panose="02040503050406030204" pitchFamily="18" charset="0"/>
                                    </a:rPr>
                                    <m:t>𝑛</m:t>
                                  </m:r>
                                </m:e>
                              </m:d>
                            </m:sup>
                          </m:sSup>
                        </m:e>
                      </m:d>
                      <m:r>
                        <a:rPr lang="en-US" altLang="zh-CN" sz="2400" b="0" i="0">
                          <a:solidFill>
                            <a:srgbClr val="FF0000"/>
                          </a:solidFill>
                          <a:latin typeface="Cambria Math" panose="02040503050406030204" pitchFamily="18" charset="0"/>
                          <a:ea typeface="Cambria Math" panose="02040503050406030204" pitchFamily="18" charset="0"/>
                        </a:rPr>
                        <m:t> </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b="0" i="0" smtClean="0">
                          <a:solidFill>
                            <a:srgbClr val="FF0000"/>
                          </a:solidFill>
                          <a:latin typeface="Cambria Math" panose="02040503050406030204" pitchFamily="18" charset="0"/>
                          <a:ea typeface="Cambria Math" panose="02040503050406030204" pitchFamily="18" charset="0"/>
                        </a:rPr>
                        <m:t> </m:t>
                      </m:r>
                      <m:f>
                        <m:fPr>
                          <m:ctrlPr>
                            <a:rPr lang="en-US" altLang="zh-CN" sz="2400" b="0" i="1" smtClean="0">
                              <a:solidFill>
                                <a:srgbClr val="FF0000"/>
                              </a:solidFill>
                              <a:latin typeface="Cambria Math" panose="02040503050406030204" pitchFamily="18" charset="0"/>
                              <a:ea typeface="Cambria Math" panose="02040503050406030204" pitchFamily="18" charset="0"/>
                            </a:rPr>
                          </m:ctrlPr>
                        </m:fPr>
                        <m:num>
                          <m:r>
                            <a:rPr lang="en-US" altLang="zh-CN" sz="2400" b="0" i="1" smtClean="0">
                              <a:solidFill>
                                <a:srgbClr val="FF0000"/>
                              </a:solidFill>
                              <a:latin typeface="Cambria Math" panose="02040503050406030204" pitchFamily="18" charset="0"/>
                              <a:ea typeface="Cambria Math" panose="02040503050406030204" pitchFamily="18" charset="0"/>
                            </a:rPr>
                            <m:t>1</m:t>
                          </m:r>
                        </m:num>
                        <m:den>
                          <m:r>
                            <a:rPr lang="en-US" altLang="zh-CN" sz="2400" b="0" i="1" smtClean="0">
                              <a:solidFill>
                                <a:srgbClr val="FF0000"/>
                              </a:solidFill>
                              <a:latin typeface="Cambria Math" panose="02040503050406030204" pitchFamily="18" charset="0"/>
                              <a:ea typeface="Cambria Math" panose="02040503050406030204" pitchFamily="18" charset="0"/>
                            </a:rPr>
                            <m:t>2</m:t>
                          </m:r>
                        </m:den>
                      </m:f>
                      <m:r>
                        <a:rPr lang="en-US" altLang="zh-CN" sz="2400" b="0" i="0" smtClean="0">
                          <a:solidFill>
                            <a:srgbClr val="FF0000"/>
                          </a:solidFill>
                          <a:latin typeface="Cambria Math" panose="02040503050406030204" pitchFamily="18" charset="0"/>
                          <a:ea typeface="Cambria Math" panose="02040503050406030204" pitchFamily="18" charset="0"/>
                        </a:rPr>
                        <m:t>(</m:t>
                      </m:r>
                      <m:sSup>
                        <m:sSupPr>
                          <m:ctrlPr>
                            <a:rPr lang="en-US" altLang="zh-CN" sz="2400" i="1">
                              <a:solidFill>
                                <a:srgbClr val="FF0000"/>
                              </a:solidFill>
                              <a:latin typeface="Cambria Math" panose="02040503050406030204" pitchFamily="18" charset="0"/>
                              <a:ea typeface="Cambria Math" panose="02040503050406030204" pitchFamily="18" charset="0"/>
                            </a:rPr>
                          </m:ctrlPr>
                        </m:sSupPr>
                        <m:e>
                          <m:r>
                            <a:rPr lang="en-US" altLang="zh-CN" sz="2400" b="1" i="1">
                              <a:solidFill>
                                <a:srgbClr val="FF0000"/>
                              </a:solidFill>
                              <a:latin typeface="Cambria Math" panose="02040503050406030204" pitchFamily="18" charset="0"/>
                              <a:ea typeface="Cambria Math" panose="02040503050406030204" pitchFamily="18" charset="0"/>
                            </a:rPr>
                            <m:t>𝒚</m:t>
                          </m:r>
                        </m:e>
                        <m:sup>
                          <m:d>
                            <m:dPr>
                              <m:ctrlPr>
                                <a:rPr lang="en-US" altLang="zh-CN" sz="2400" i="1">
                                  <a:solidFill>
                                    <a:srgbClr val="FF0000"/>
                                  </a:solidFill>
                                  <a:latin typeface="Cambria Math" panose="02040503050406030204" pitchFamily="18" charset="0"/>
                                  <a:ea typeface="Cambria Math" panose="02040503050406030204" pitchFamily="18" charset="0"/>
                                </a:rPr>
                              </m:ctrlPr>
                            </m:dPr>
                            <m:e>
                              <m:r>
                                <a:rPr lang="en-US" altLang="zh-CN" sz="2400" i="1">
                                  <a:solidFill>
                                    <a:srgbClr val="FF0000"/>
                                  </a:solidFill>
                                  <a:latin typeface="Cambria Math" panose="02040503050406030204" pitchFamily="18" charset="0"/>
                                  <a:ea typeface="Cambria Math" panose="02040503050406030204" pitchFamily="18" charset="0"/>
                                </a:rPr>
                                <m:t>𝑛</m:t>
                              </m:r>
                            </m:e>
                          </m:d>
                        </m:sup>
                      </m:sSup>
                      <m:r>
                        <a:rPr lang="en-US" altLang="zh-CN" sz="2400" b="0" i="0" smtClean="0">
                          <a:solidFill>
                            <a:srgbClr val="FF0000"/>
                          </a:solidFill>
                          <a:latin typeface="Cambria Math" panose="02040503050406030204" pitchFamily="18" charset="0"/>
                          <a:ea typeface="Cambria Math" panose="02040503050406030204" pitchFamily="18" charset="0"/>
                        </a:rPr>
                        <m:t> −</m:t>
                      </m:r>
                      <m:sSup>
                        <m:sSupPr>
                          <m:ctrlPr>
                            <a:rPr lang="en-US" altLang="zh-CN" sz="2400" i="1">
                              <a:solidFill>
                                <a:srgbClr val="FF0000"/>
                              </a:solidFill>
                              <a:latin typeface="Cambria Math" panose="02040503050406030204" pitchFamily="18" charset="0"/>
                              <a:ea typeface="Cambria Math" panose="02040503050406030204" pitchFamily="18" charset="0"/>
                            </a:rPr>
                          </m:ctrlPr>
                        </m:sSupPr>
                        <m:e>
                          <m:acc>
                            <m:accPr>
                              <m:chr m:val="̂"/>
                              <m:ctrlPr>
                                <a:rPr lang="en-US" altLang="zh-CN" sz="2400" i="1">
                                  <a:solidFill>
                                    <a:srgbClr val="FF0000"/>
                                  </a:solidFill>
                                  <a:latin typeface="Cambria Math" panose="02040503050406030204" pitchFamily="18" charset="0"/>
                                  <a:ea typeface="Cambria Math" panose="02040503050406030204" pitchFamily="18" charset="0"/>
                                </a:rPr>
                              </m:ctrlPr>
                            </m:accPr>
                            <m:e>
                              <m:r>
                                <a:rPr lang="en-US" altLang="zh-CN" sz="2400" b="1" i="1">
                                  <a:solidFill>
                                    <a:srgbClr val="FF0000"/>
                                  </a:solidFill>
                                  <a:latin typeface="Cambria Math" panose="02040503050406030204" pitchFamily="18" charset="0"/>
                                  <a:ea typeface="Cambria Math" panose="02040503050406030204" pitchFamily="18" charset="0"/>
                                </a:rPr>
                                <m:t>𝒚</m:t>
                              </m:r>
                            </m:e>
                          </m:acc>
                        </m:e>
                        <m:sup>
                          <m:d>
                            <m:dPr>
                              <m:ctrlPr>
                                <a:rPr lang="en-US" altLang="zh-CN" sz="2400" i="1">
                                  <a:solidFill>
                                    <a:srgbClr val="FF0000"/>
                                  </a:solidFill>
                                  <a:latin typeface="Cambria Math" panose="02040503050406030204" pitchFamily="18" charset="0"/>
                                  <a:ea typeface="Cambria Math" panose="02040503050406030204" pitchFamily="18" charset="0"/>
                                </a:rPr>
                              </m:ctrlPr>
                            </m:dPr>
                            <m:e>
                              <m:r>
                                <a:rPr lang="en-US" altLang="zh-CN" sz="2400" i="1">
                                  <a:solidFill>
                                    <a:srgbClr val="FF0000"/>
                                  </a:solidFill>
                                  <a:latin typeface="Cambria Math" panose="02040503050406030204" pitchFamily="18" charset="0"/>
                                  <a:ea typeface="Cambria Math" panose="02040503050406030204" pitchFamily="18" charset="0"/>
                                </a:rPr>
                                <m:t>𝑛</m:t>
                              </m:r>
                            </m:e>
                          </m:d>
                        </m:sup>
                      </m:sSup>
                      <m:sSup>
                        <m:sSupPr>
                          <m:ctrlPr>
                            <a:rPr lang="en-US" altLang="zh-CN" sz="2400" i="1" smtClean="0">
                              <a:solidFill>
                                <a:srgbClr val="FF0000"/>
                              </a:solidFill>
                              <a:latin typeface="Cambria Math" panose="02040503050406030204" pitchFamily="18" charset="0"/>
                              <a:ea typeface="Cambria Math" panose="020405030504060302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rPr>
                            <m:t>)</m:t>
                          </m:r>
                        </m:e>
                        <m:sup>
                          <m:r>
                            <a:rPr lang="en-US" altLang="zh-CN" sz="2400" b="0" i="1" smtClean="0">
                              <a:solidFill>
                                <a:srgbClr val="FF0000"/>
                              </a:solidFill>
                              <a:latin typeface="Cambria Math" panose="02040503050406030204" pitchFamily="18" charset="0"/>
                              <a:ea typeface="Cambria Math" panose="02040503050406030204" pitchFamily="18" charset="0"/>
                            </a:rPr>
                            <m:t>2</m:t>
                          </m:r>
                        </m:sup>
                      </m:sSup>
                    </m:oMath>
                  </m:oMathPara>
                </a14:m>
                <a:endParaRPr lang="zh-CN" altLang="en-US" sz="2400"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3759451" y="4361601"/>
                <a:ext cx="4464185" cy="7838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62608" y="2947929"/>
                <a:ext cx="10257873" cy="992131"/>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给定训练集为</a:t>
                </a:r>
                <a14:m>
                  <m:oMath xmlns:m="http://schemas.openxmlformats.org/officeDocument/2006/math">
                    <m:r>
                      <a:rPr lang="en-US" altLang="zh-CN" sz="2800" i="1" dirty="0">
                        <a:latin typeface="Cambria Math" panose="02040503050406030204" pitchFamily="18" charset="0"/>
                      </a:rPr>
                      <m:t>𝐷</m:t>
                    </m:r>
                    <m:r>
                      <a:rPr lang="en-US" altLang="zh-CN" sz="2800" i="1" dirty="0">
                        <a:latin typeface="Cambria Math" panose="02040503050406030204" pitchFamily="18" charset="0"/>
                      </a:rPr>
                      <m:t> = </m:t>
                    </m:r>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b="1" i="1" dirty="0">
                                <a:latin typeface="Cambria Math" panose="02040503050406030204" pitchFamily="18" charset="0"/>
                              </a:rPr>
                              <m:t>𝒙</m:t>
                            </m:r>
                          </m:e>
                          <m:sup>
                            <m:r>
                              <a:rPr lang="en-US" altLang="zh-CN" sz="2800" i="1" dirty="0">
                                <a:latin typeface="Cambria Math" panose="02040503050406030204" pitchFamily="18" charset="0"/>
                              </a:rPr>
                              <m:t>(</m:t>
                            </m:r>
                            <m:r>
                              <a:rPr lang="en-US" altLang="zh-CN" sz="2800" i="1" dirty="0">
                                <a:latin typeface="Cambria Math" panose="02040503050406030204" pitchFamily="18" charset="0"/>
                              </a:rPr>
                              <m:t>𝑛</m:t>
                            </m:r>
                            <m:r>
                              <a:rPr lang="en-US" altLang="zh-CN" sz="2800" i="1" dirty="0">
                                <a:latin typeface="Cambria Math" panose="02040503050406030204" pitchFamily="18" charset="0"/>
                              </a:rPr>
                              <m:t>)</m:t>
                            </m:r>
                          </m:sup>
                        </m:sSup>
                        <m:r>
                          <a:rPr lang="en-US" altLang="zh-CN" sz="2800" i="1" dirty="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𝑦</m:t>
                            </m:r>
                          </m:e>
                          <m:sup>
                            <m:r>
                              <a:rPr lang="en-US" altLang="zh-CN" sz="2800" i="1" dirty="0">
                                <a:latin typeface="Cambria Math" panose="02040503050406030204" pitchFamily="18" charset="0"/>
                              </a:rPr>
                              <m:t>(</m:t>
                            </m:r>
                            <m:r>
                              <a:rPr lang="en-US" altLang="zh-CN" sz="2800" i="1" dirty="0">
                                <a:latin typeface="Cambria Math" panose="02040503050406030204" pitchFamily="18" charset="0"/>
                              </a:rPr>
                              <m:t>𝑛</m:t>
                            </m:r>
                            <m:r>
                              <a:rPr lang="en-US" altLang="zh-CN" sz="2800" i="1" dirty="0">
                                <a:latin typeface="Cambria Math" panose="02040503050406030204" pitchFamily="18" charset="0"/>
                              </a:rPr>
                              <m:t>)</m:t>
                            </m:r>
                          </m:sup>
                        </m:sSup>
                        <m:r>
                          <a:rPr lang="en-US" altLang="zh-CN" sz="2800" i="1" dirty="0">
                            <a:latin typeface="Cambria Math" panose="02040503050406030204" pitchFamily="18" charset="0"/>
                          </a:rPr>
                          <m:t> )}</m:t>
                        </m:r>
                      </m:e>
                      <m:sub>
                        <m:r>
                          <a:rPr lang="en-US" altLang="zh-CN" sz="2800" i="1" dirty="0">
                            <a:latin typeface="Cambria Math" panose="02040503050406030204" pitchFamily="18" charset="0"/>
                          </a:rPr>
                          <m:t>𝑛</m:t>
                        </m:r>
                        <m:r>
                          <a:rPr lang="en-US" altLang="zh-CN" sz="2800" i="1" dirty="0">
                            <a:latin typeface="Cambria Math" panose="02040503050406030204" pitchFamily="18" charset="0"/>
                          </a:rPr>
                          <m:t>=1</m:t>
                        </m:r>
                      </m:sub>
                      <m:sup>
                        <m:r>
                          <a:rPr lang="en-US" altLang="zh-CN" sz="2800" i="1" dirty="0">
                            <a:latin typeface="Cambria Math" panose="02040503050406030204" pitchFamily="18" charset="0"/>
                          </a:rPr>
                          <m:t>𝑁</m:t>
                        </m:r>
                        <m:r>
                          <m:rPr>
                            <m:nor/>
                          </m:rPr>
                          <a:rPr lang="en-US" altLang="zh-CN" sz="2800" dirty="0">
                            <a:latin typeface="楷体" panose="02010609060101010101" pitchFamily="49" charset="-122"/>
                            <a:ea typeface="楷体" panose="02010609060101010101" pitchFamily="49" charset="-122"/>
                          </a:rPr>
                          <m:t> </m:t>
                        </m:r>
                      </m:sup>
                    </m:sSubSup>
                  </m:oMath>
                </a14:m>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，将每个样本</a:t>
                </a:r>
                <a14:m>
                  <m:oMath xmlns:m="http://schemas.openxmlformats.org/officeDocument/2006/math">
                    <m:sSup>
                      <m:sSupPr>
                        <m:ctrlPr>
                          <a:rPr lang="en-US" altLang="zh-CN" sz="2800" i="1" dirty="0">
                            <a:latin typeface="Cambria Math" panose="02040503050406030204" pitchFamily="18" charset="0"/>
                          </a:rPr>
                        </m:ctrlPr>
                      </m:sSupPr>
                      <m:e>
                        <m:r>
                          <a:rPr lang="en-US" altLang="zh-CN" sz="2800" b="1" i="1" dirty="0">
                            <a:latin typeface="Cambria Math" panose="02040503050406030204" pitchFamily="18" charset="0"/>
                          </a:rPr>
                          <m:t>𝒙</m:t>
                        </m:r>
                      </m:e>
                      <m:sup>
                        <m:r>
                          <a:rPr lang="en-US" altLang="zh-CN" sz="2800" i="1" dirty="0">
                            <a:latin typeface="Cambria Math" panose="02040503050406030204" pitchFamily="18" charset="0"/>
                          </a:rPr>
                          <m:t>(</m:t>
                        </m:r>
                        <m:r>
                          <a:rPr lang="en-US" altLang="zh-CN" sz="2800" i="1" dirty="0">
                            <a:latin typeface="Cambria Math" panose="02040503050406030204" pitchFamily="18" charset="0"/>
                          </a:rPr>
                          <m:t>𝑛</m:t>
                        </m:r>
                        <m:r>
                          <a:rPr lang="en-US" altLang="zh-CN" sz="2800" i="1" dirty="0">
                            <a:latin typeface="Cambria Math" panose="02040503050406030204" pitchFamily="18" charset="0"/>
                          </a:rPr>
                          <m:t>)</m:t>
                        </m:r>
                      </m:sup>
                    </m:sSup>
                  </m:oMath>
                </a14:m>
                <a:r>
                  <a:rPr lang="zh-CN" altLang="en-US" sz="2800" dirty="0">
                    <a:latin typeface="楷体" panose="02010609060101010101" pitchFamily="49" charset="-122"/>
                    <a:ea typeface="楷体" panose="02010609060101010101" pitchFamily="49" charset="-122"/>
                  </a:rPr>
                  <a:t>输入给前馈神经网络，得到网络输出为 </a:t>
                </a:r>
                <a14:m>
                  <m:oMath xmlns:m="http://schemas.openxmlformats.org/officeDocument/2006/math">
                    <m:sSup>
                      <m:sSupPr>
                        <m:ctrlPr>
                          <a:rPr lang="en-US" altLang="zh-CN" sz="2800" i="1" dirty="0">
                            <a:latin typeface="Cambria Math" panose="02040503050406030204" pitchFamily="18" charset="0"/>
                          </a:rPr>
                        </m:ctrlPr>
                      </m:sSupPr>
                      <m:e>
                        <m:acc>
                          <m:accPr>
                            <m:chr m:val="̂"/>
                            <m:ctrlPr>
                              <a:rPr lang="en-US" altLang="zh-CN" sz="2800" i="1" dirty="0">
                                <a:latin typeface="Cambria Math" panose="02040503050406030204" pitchFamily="18" charset="0"/>
                              </a:rPr>
                            </m:ctrlPr>
                          </m:accPr>
                          <m:e>
                            <m:r>
                              <a:rPr lang="en-US" altLang="zh-CN" sz="2800" i="1" dirty="0">
                                <a:latin typeface="Cambria Math" panose="02040503050406030204" pitchFamily="18" charset="0"/>
                              </a:rPr>
                              <m:t>𝑦</m:t>
                            </m:r>
                          </m:e>
                        </m:acc>
                      </m:e>
                      <m:sup>
                        <m:r>
                          <a:rPr lang="en-US" altLang="zh-CN" sz="2800" i="1" dirty="0">
                            <a:latin typeface="Cambria Math" panose="02040503050406030204" pitchFamily="18" charset="0"/>
                          </a:rPr>
                          <m:t>(</m:t>
                        </m:r>
                        <m:r>
                          <a:rPr lang="en-US" altLang="zh-CN" sz="2800" i="1" dirty="0">
                            <a:latin typeface="Cambria Math" panose="02040503050406030204" pitchFamily="18" charset="0"/>
                          </a:rPr>
                          <m:t>𝑛</m:t>
                        </m:r>
                        <m:r>
                          <a:rPr lang="en-US" altLang="zh-CN" sz="2800" i="1" dirty="0">
                            <a:latin typeface="Cambria Math" panose="02040503050406030204" pitchFamily="18" charset="0"/>
                          </a:rPr>
                          <m:t>)</m:t>
                        </m:r>
                      </m:sup>
                    </m:sSup>
                  </m:oMath>
                </a14:m>
                <a:r>
                  <a:rPr lang="zh-CN" altLang="en-US" sz="2800" dirty="0">
                    <a:latin typeface="楷体" panose="02010609060101010101" pitchFamily="49" charset="-122"/>
                    <a:ea typeface="楷体" panose="02010609060101010101" pitchFamily="49" charset="-122"/>
                  </a:rPr>
                  <a:t>，损失函数可定义为：</a:t>
                </a:r>
              </a:p>
            </p:txBody>
          </p:sp>
        </mc:Choice>
        <mc:Fallback xmlns="">
          <p:sp>
            <p:nvSpPr>
              <p:cNvPr id="7" name="矩形 6"/>
              <p:cNvSpPr>
                <a:spLocks noRot="1" noChangeAspect="1" noMove="1" noResize="1" noEditPoints="1" noAdjustHandles="1" noChangeArrowheads="1" noChangeShapeType="1" noTextEdit="1"/>
              </p:cNvSpPr>
              <p:nvPr/>
            </p:nvSpPr>
            <p:spPr>
              <a:xfrm>
                <a:off x="862608" y="2947929"/>
                <a:ext cx="10257873" cy="992131"/>
              </a:xfrm>
              <a:prstGeom prst="rect">
                <a:avLst/>
              </a:prstGeom>
              <a:blipFill>
                <a:blip r:embed="rId3"/>
                <a:stretch>
                  <a:fillRect l="-1249" t="-6790" b="-14815"/>
                </a:stretch>
              </a:blipFill>
            </p:spPr>
            <p:txBody>
              <a:bodyPr/>
              <a:lstStyle/>
              <a:p>
                <a:r>
                  <a:rPr lang="zh-CN" altLang="en-US">
                    <a:noFill/>
                  </a:rPr>
                  <a:t> </a:t>
                </a:r>
              </a:p>
            </p:txBody>
          </p:sp>
        </mc:Fallback>
      </mc:AlternateContent>
      <p:sp>
        <p:nvSpPr>
          <p:cNvPr id="8" name="矩形 7"/>
          <p:cNvSpPr/>
          <p:nvPr/>
        </p:nvSpPr>
        <p:spPr>
          <a:xfrm>
            <a:off x="862608" y="1202125"/>
            <a:ext cx="10254029" cy="1077218"/>
          </a:xfrm>
          <a:prstGeom prst="rect">
            <a:avLst/>
          </a:prstGeom>
          <a:solidFill>
            <a:schemeClr val="accent2">
              <a:lumMod val="20000"/>
              <a:lumOff val="80000"/>
            </a:schemeClr>
          </a:solidFill>
          <a:ln>
            <a:solidFill>
              <a:schemeClr val="tx1"/>
            </a:solidFill>
          </a:ln>
        </p:spPr>
        <p:txBody>
          <a:bodyPr wrap="square">
            <a:spAutoFit/>
          </a:bodyPr>
          <a:lstStyle/>
          <a:p>
            <a:r>
              <a:rPr lang="zh-CN" altLang="en-US" sz="3200" b="1" dirty="0">
                <a:latin typeface="楷体" panose="02010609060101010101" pitchFamily="49" charset="-122"/>
                <a:ea typeface="楷体" panose="02010609060101010101" pitchFamily="49" charset="-122"/>
              </a:rPr>
              <a:t>定义： 损失函数是一个非负的实函数，它用来量化模型预测和真实标签之间的差异。</a:t>
            </a:r>
          </a:p>
        </p:txBody>
      </p:sp>
    </p:spTree>
    <p:extLst>
      <p:ext uri="{BB962C8B-B14F-4D97-AF65-F5344CB8AC3E}">
        <p14:creationId xmlns:p14="http://schemas.microsoft.com/office/powerpoint/2010/main" val="343026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4126" y="1489752"/>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数据集中每个样本数据的损失如何汇总起来？</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11</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solidFill>
                  <a:srgbClr val="00B050"/>
                </a:solidFill>
                <a:latin typeface="楷体" panose="02010609060101010101" pitchFamily="49" charset="-122"/>
                <a:ea typeface="楷体" panose="02010609060101010101" pitchFamily="49" charset="-122"/>
              </a:rPr>
              <a:t>问题：如何利用损失函数进行参数学习呢？</a:t>
            </a:r>
          </a:p>
        </p:txBody>
      </p:sp>
      <mc:AlternateContent xmlns:mc="http://schemas.openxmlformats.org/markup-compatibility/2006" xmlns:a14="http://schemas.microsoft.com/office/drawing/2010/main">
        <mc:Choice Requires="a14">
          <p:sp>
            <p:nvSpPr>
              <p:cNvPr id="7" name="圆角矩形 6"/>
              <p:cNvSpPr/>
              <p:nvPr/>
            </p:nvSpPr>
            <p:spPr>
              <a:xfrm>
                <a:off x="850775" y="3094216"/>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14:m>
                  <m:oMath xmlns:m="http://schemas.openxmlformats.org/officeDocument/2006/math">
                    <m:acc>
                      <m:accPr>
                        <m:chr m:val="̂"/>
                        <m:ctrlPr>
                          <a:rPr lang="en-US" altLang="zh-CN" sz="3200" i="1">
                            <a:solidFill>
                              <a:srgbClr val="000000"/>
                            </a:solidFill>
                            <a:latin typeface="Cambria Math" panose="02040503050406030204" pitchFamily="18" charset="0"/>
                          </a:rPr>
                        </m:ctrlPr>
                      </m:accPr>
                      <m:e>
                        <m:r>
                          <a:rPr lang="en-US" altLang="zh-CN" sz="3200" i="1">
                            <a:solidFill>
                              <a:srgbClr val="000000"/>
                            </a:solidFill>
                            <a:latin typeface="Cambria Math" panose="02040503050406030204" pitchFamily="18" charset="0"/>
                          </a:rPr>
                          <m:t>𝑦</m:t>
                        </m:r>
                      </m:e>
                    </m:acc>
                  </m:oMath>
                </a14:m>
                <a:r>
                  <a:rPr lang="zh-CN" altLang="en-US" sz="3200" dirty="0">
                    <a:solidFill>
                      <a:srgbClr val="000000"/>
                    </a:solidFill>
                    <a:latin typeface="楷体" panose="02010609060101010101" pitchFamily="49" charset="-122"/>
                    <a:ea typeface="楷体" panose="02010609060101010101" pitchFamily="49" charset="-122"/>
                  </a:rPr>
                  <a:t>中用到的参数怎样调整</a:t>
                </a:r>
                <a:r>
                  <a:rPr lang="en-US" altLang="zh-CN" sz="3200" dirty="0">
                    <a:solidFill>
                      <a:srgbClr val="000000"/>
                    </a:solidFill>
                    <a:latin typeface="楷体" panose="02010609060101010101" pitchFamily="49" charset="-122"/>
                    <a:ea typeface="楷体" panose="02010609060101010101" pitchFamily="49" charset="-122"/>
                  </a:rPr>
                  <a:t>,</a:t>
                </a:r>
                <a:r>
                  <a:rPr lang="zh-CN" altLang="en-US" sz="3200" dirty="0">
                    <a:solidFill>
                      <a:srgbClr val="000000"/>
                    </a:solidFill>
                    <a:latin typeface="楷体" panose="02010609060101010101" pitchFamily="49" charset="-122"/>
                    <a:ea typeface="楷体" panose="02010609060101010101" pitchFamily="49" charset="-122"/>
                  </a:rPr>
                  <a:t>才能使得损失最小？</a:t>
                </a:r>
                <a:endParaRPr lang="en-US" altLang="zh-CN" sz="3200" dirty="0">
                  <a:solidFill>
                    <a:srgbClr val="000000"/>
                  </a:solidFill>
                  <a:latin typeface="楷体" panose="02010609060101010101" pitchFamily="49" charset="-122"/>
                  <a:ea typeface="楷体" panose="02010609060101010101" pitchFamily="49" charset="-122"/>
                </a:endParaRPr>
              </a:p>
            </p:txBody>
          </p:sp>
        </mc:Choice>
        <mc:Fallback xmlns="">
          <p:sp>
            <p:nvSpPr>
              <p:cNvPr id="7" name="圆角矩形 6"/>
              <p:cNvSpPr>
                <a:spLocks noRot="1" noChangeAspect="1" noMove="1" noResize="1" noEditPoints="1" noAdjustHandles="1" noChangeArrowheads="1" noChangeShapeType="1" noTextEdit="1"/>
              </p:cNvSpPr>
              <p:nvPr/>
            </p:nvSpPr>
            <p:spPr>
              <a:xfrm>
                <a:off x="850775" y="3094216"/>
                <a:ext cx="10736493" cy="1232899"/>
              </a:xfrm>
              <a:prstGeom prst="roundRect">
                <a:avLst/>
              </a:prstGeom>
              <a:blipFill>
                <a:blip r:embed="rId2"/>
                <a:stretch>
                  <a:fillRect/>
                </a:stretch>
              </a:blipFill>
            </p:spPr>
            <p:txBody>
              <a:bodyPr/>
              <a:lstStyle/>
              <a:p>
                <a:r>
                  <a:rPr lang="zh-CN" altLang="en-US">
                    <a:noFill/>
                  </a:rPr>
                  <a:t> </a:t>
                </a:r>
              </a:p>
            </p:txBody>
          </p:sp>
        </mc:Fallback>
      </mc:AlternateContent>
      <p:sp>
        <p:nvSpPr>
          <p:cNvPr id="8" name="圆角矩形 7"/>
          <p:cNvSpPr/>
          <p:nvPr/>
        </p:nvSpPr>
        <p:spPr>
          <a:xfrm>
            <a:off x="904126" y="4880207"/>
            <a:ext cx="10736493" cy="1232899"/>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需要定义一个经验风险函数，它是在训练集上的平均损失。</a:t>
            </a:r>
            <a:endParaRPr lang="en-US" altLang="zh-CN" sz="3200" dirty="0">
              <a:solidFill>
                <a:srgbClr val="000000"/>
              </a:solidFill>
              <a:latin typeface="楷体" panose="02010609060101010101" pitchFamily="49" charset="-122"/>
              <a:ea typeface="楷体" panose="02010609060101010101" pitchFamily="49" charset="-122"/>
            </a:endParaRPr>
          </a:p>
        </p:txBody>
      </p:sp>
      <p:pic>
        <p:nvPicPr>
          <p:cNvPr id="2052" name="Picture 4" descr="灯泡灯丝简笔画"/>
          <p:cNvPicPr>
            <a:picLocks noChangeAspect="1" noChangeArrowheads="1"/>
          </p:cNvPicPr>
          <p:nvPr/>
        </p:nvPicPr>
        <p:blipFill>
          <a:blip r:embed="rId3" cstate="hqprint">
            <a:biLevel thresh="75000"/>
            <a:extLst>
              <a:ext uri="{28A0092B-C50C-407E-A947-70E740481C1C}">
                <a14:useLocalDpi xmlns:a14="http://schemas.microsoft.com/office/drawing/2010/main" val="0"/>
              </a:ext>
            </a:extLst>
          </a:blip>
          <a:srcRect/>
          <a:stretch>
            <a:fillRect/>
          </a:stretch>
        </p:blipFill>
        <p:spPr bwMode="auto">
          <a:xfrm>
            <a:off x="179014" y="5160775"/>
            <a:ext cx="671761" cy="671761"/>
          </a:xfrm>
          <a:prstGeom prst="rect">
            <a:avLst/>
          </a:prstGeom>
          <a:solidFill>
            <a:schemeClr val="accent6">
              <a:lumMod val="20000"/>
              <a:lumOff val="80000"/>
            </a:schemeClr>
          </a:solidFill>
        </p:spPr>
      </p:pic>
    </p:spTree>
    <p:extLst>
      <p:ext uri="{BB962C8B-B14F-4D97-AF65-F5344CB8AC3E}">
        <p14:creationId xmlns:p14="http://schemas.microsoft.com/office/powerpoint/2010/main" val="228253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参数学习中的经验风险</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609599" y="1219199"/>
                <a:ext cx="11739937" cy="1489225"/>
              </a:xfrm>
            </p:spPr>
            <p:txBody>
              <a:bodyPr>
                <a:normAutofit lnSpcReduction="10000"/>
              </a:bodyPr>
              <a:lstStyle/>
              <a:p>
                <a:pPr marL="0" indent="0">
                  <a:buNone/>
                </a:pPr>
                <a:r>
                  <a:rPr lang="zh-CN" altLang="en-US" dirty="0">
                    <a:latin typeface="楷体" panose="02010609060101010101" pitchFamily="49" charset="-122"/>
                    <a:ea typeface="楷体" panose="02010609060101010101" pitchFamily="49" charset="-122"/>
                  </a:rPr>
                  <a:t>首先，设参数为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14:m>
                  <m:oMath xmlns:m="http://schemas.openxmlformats.org/officeDocument/2006/math">
                    <m:r>
                      <a:rPr lang="en-US" altLang="zh-CN" b="0" i="0" smtClean="0">
                        <a:latin typeface="Cambria Math" panose="02040503050406030204" pitchFamily="18" charset="0"/>
                        <a:ea typeface="+mn-ea"/>
                      </a:rPr>
                      <m:t> </m:t>
                    </m:r>
                    <m:sSup>
                      <m:sSupPr>
                        <m:ctrlPr>
                          <a:rPr lang="en-US" altLang="zh-CN" i="1">
                            <a:latin typeface="Cambria Math" panose="02040503050406030204" pitchFamily="18" charset="0"/>
                            <a:ea typeface="+mn-ea"/>
                          </a:rPr>
                        </m:ctrlPr>
                      </m:sSupPr>
                      <m:e>
                        <m:acc>
                          <m:accPr>
                            <m:chr m:val="̂"/>
                            <m:ctrlPr>
                              <a:rPr lang="en-US" altLang="zh-CN" i="1">
                                <a:latin typeface="Cambria Math" panose="02040503050406030204" pitchFamily="18" charset="0"/>
                                <a:ea typeface="+mn-ea"/>
                              </a:rPr>
                            </m:ctrlPr>
                          </m:accPr>
                          <m:e>
                            <m:r>
                              <a:rPr lang="en-US" altLang="zh-CN" b="0" i="1">
                                <a:latin typeface="Cambria Math" panose="02040503050406030204" pitchFamily="18" charset="0"/>
                                <a:ea typeface="+mn-ea"/>
                              </a:rPr>
                              <m:t>𝑦</m:t>
                            </m:r>
                          </m:e>
                        </m:acc>
                      </m:e>
                      <m:sup>
                        <m:d>
                          <m:dPr>
                            <m:ctrlPr>
                              <a:rPr lang="en-US" altLang="zh-CN" i="1">
                                <a:latin typeface="Cambria Math" panose="02040503050406030204" pitchFamily="18" charset="0"/>
                                <a:ea typeface="+mn-ea"/>
                              </a:rPr>
                            </m:ctrlPr>
                          </m:dPr>
                          <m:e>
                            <m:r>
                              <a:rPr lang="en-US" altLang="zh-CN" b="0" i="1">
                                <a:latin typeface="Cambria Math" panose="02040503050406030204" pitchFamily="18" charset="0"/>
                                <a:ea typeface="+mn-ea"/>
                              </a:rPr>
                              <m:t>𝑛</m:t>
                            </m:r>
                          </m:e>
                        </m:d>
                      </m:sup>
                    </m:sSup>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𝑓</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𝒙</a:t>
                </a:r>
                <a:r>
                  <a:rPr lang="en-US" altLang="zh-CN" baseline="30000" dirty="0">
                    <a:latin typeface="楷体" panose="02010609060101010101" pitchFamily="49" charset="-122"/>
                    <a:ea typeface="楷体" panose="02010609060101010101" pitchFamily="49" charset="-122"/>
                  </a:rPr>
                  <a:t>(</a:t>
                </a:r>
                <a:r>
                  <a:rPr lang="zh-CN" altLang="en-US" baseline="30000" dirty="0">
                    <a:latin typeface="楷体" panose="02010609060101010101" pitchFamily="49" charset="-122"/>
                    <a:ea typeface="楷体" panose="02010609060101010101" pitchFamily="49" charset="-122"/>
                  </a:rPr>
                  <a:t>𝑛</a:t>
                </a:r>
                <a:r>
                  <a:rPr lang="en-US" altLang="zh-CN" baseline="30000"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𝜃</a:t>
                </a:r>
                <a:r>
                  <a:rPr lang="en-US" altLang="zh-CN" dirty="0">
                    <a:latin typeface="楷体" panose="02010609060101010101" pitchFamily="49" charset="-122"/>
                    <a:ea typeface="楷体" panose="02010609060101010101" pitchFamily="49" charset="-122"/>
                  </a:rPr>
                  <a:t>)</a:t>
                </a: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对于整个训练集</a:t>
                </a:r>
                <a14:m>
                  <m:oMath xmlns:m="http://schemas.openxmlformats.org/officeDocument/2006/math">
                    <m:r>
                      <a:rPr lang="en-US" altLang="zh-CN" b="0" i="1" dirty="0">
                        <a:latin typeface="Cambria Math" panose="02040503050406030204" pitchFamily="18" charset="0"/>
                        <a:ea typeface="+mn-ea"/>
                      </a:rPr>
                      <m:t>𝐷</m:t>
                    </m:r>
                    <m:r>
                      <a:rPr lang="en-US" altLang="zh-CN" b="0" i="1" dirty="0">
                        <a:latin typeface="Cambria Math" panose="02040503050406030204" pitchFamily="18" charset="0"/>
                        <a:ea typeface="+mn-ea"/>
                      </a:rPr>
                      <m:t> = </m:t>
                    </m:r>
                    <m:sSubSup>
                      <m:sSubSupPr>
                        <m:ctrlPr>
                          <a:rPr lang="en-US" altLang="zh-CN" i="1" dirty="0">
                            <a:latin typeface="Cambria Math" panose="02040503050406030204" pitchFamily="18" charset="0"/>
                            <a:ea typeface="+mn-ea"/>
                          </a:rPr>
                        </m:ctrlPr>
                      </m:sSubSupPr>
                      <m:e>
                        <m:r>
                          <a:rPr lang="en-US" altLang="zh-CN" b="0" i="1" dirty="0">
                            <a:latin typeface="Cambria Math" panose="02040503050406030204" pitchFamily="18" charset="0"/>
                            <a:ea typeface="+mn-ea"/>
                          </a:rPr>
                          <m:t>{(</m:t>
                        </m:r>
                        <m:sSup>
                          <m:sSupPr>
                            <m:ctrlPr>
                              <a:rPr lang="en-US" altLang="zh-CN" i="1" dirty="0">
                                <a:latin typeface="Cambria Math" panose="02040503050406030204" pitchFamily="18" charset="0"/>
                                <a:ea typeface="+mn-ea"/>
                              </a:rPr>
                            </m:ctrlPr>
                          </m:sSupPr>
                          <m:e>
                            <m:r>
                              <a:rPr lang="en-US" altLang="zh-CN" b="0" i="1" dirty="0">
                                <a:latin typeface="Cambria Math" panose="02040503050406030204" pitchFamily="18" charset="0"/>
                                <a:ea typeface="+mn-ea"/>
                              </a:rPr>
                              <m:t>𝑥</m:t>
                            </m:r>
                          </m:e>
                          <m:sup>
                            <m:r>
                              <a:rPr lang="en-US" altLang="zh-CN" b="0" i="1" dirty="0">
                                <a:latin typeface="Cambria Math" panose="02040503050406030204" pitchFamily="18" charset="0"/>
                                <a:ea typeface="+mn-ea"/>
                              </a:rPr>
                              <m:t>(</m:t>
                            </m:r>
                            <m:r>
                              <a:rPr lang="en-US" altLang="zh-CN" b="0" i="1" dirty="0">
                                <a:latin typeface="Cambria Math" panose="02040503050406030204" pitchFamily="18" charset="0"/>
                                <a:ea typeface="+mn-ea"/>
                              </a:rPr>
                              <m:t>𝑛</m:t>
                            </m:r>
                            <m:r>
                              <a:rPr lang="en-US" altLang="zh-CN" b="0" i="1" dirty="0">
                                <a:latin typeface="Cambria Math" panose="02040503050406030204" pitchFamily="18" charset="0"/>
                                <a:ea typeface="+mn-ea"/>
                              </a:rPr>
                              <m:t>)</m:t>
                            </m:r>
                          </m:sup>
                        </m:sSup>
                        <m:r>
                          <a:rPr lang="en-US" altLang="zh-CN" b="0" i="1" dirty="0">
                            <a:latin typeface="Cambria Math" panose="02040503050406030204" pitchFamily="18" charset="0"/>
                            <a:ea typeface="+mn-ea"/>
                          </a:rPr>
                          <m:t>,</m:t>
                        </m:r>
                        <m:sSup>
                          <m:sSupPr>
                            <m:ctrlPr>
                              <a:rPr lang="en-US" altLang="zh-CN" i="1" dirty="0">
                                <a:latin typeface="Cambria Math" panose="02040503050406030204" pitchFamily="18" charset="0"/>
                                <a:ea typeface="+mn-ea"/>
                              </a:rPr>
                            </m:ctrlPr>
                          </m:sSupPr>
                          <m:e>
                            <m:r>
                              <a:rPr lang="en-US" altLang="zh-CN" b="0" i="1" dirty="0">
                                <a:latin typeface="Cambria Math" panose="02040503050406030204" pitchFamily="18" charset="0"/>
                                <a:ea typeface="+mn-ea"/>
                              </a:rPr>
                              <m:t>𝑦</m:t>
                            </m:r>
                          </m:e>
                          <m:sup>
                            <m:r>
                              <a:rPr lang="en-US" altLang="zh-CN" b="0" i="1" dirty="0">
                                <a:latin typeface="Cambria Math" panose="02040503050406030204" pitchFamily="18" charset="0"/>
                                <a:ea typeface="+mn-ea"/>
                              </a:rPr>
                              <m:t>(</m:t>
                            </m:r>
                            <m:r>
                              <a:rPr lang="en-US" altLang="zh-CN" b="0" i="1" dirty="0">
                                <a:latin typeface="Cambria Math" panose="02040503050406030204" pitchFamily="18" charset="0"/>
                                <a:ea typeface="+mn-ea"/>
                              </a:rPr>
                              <m:t>𝑛</m:t>
                            </m:r>
                            <m:r>
                              <a:rPr lang="en-US" altLang="zh-CN" b="0" i="1" dirty="0">
                                <a:latin typeface="Cambria Math" panose="02040503050406030204" pitchFamily="18" charset="0"/>
                                <a:ea typeface="+mn-ea"/>
                              </a:rPr>
                              <m:t>)</m:t>
                            </m:r>
                          </m:sup>
                        </m:sSup>
                        <m:r>
                          <a:rPr lang="en-US" altLang="zh-CN" b="0" i="1" dirty="0">
                            <a:latin typeface="Cambria Math" panose="02040503050406030204" pitchFamily="18" charset="0"/>
                            <a:ea typeface="+mn-ea"/>
                          </a:rPr>
                          <m:t> )}</m:t>
                        </m:r>
                      </m:e>
                      <m:sub>
                        <m:r>
                          <a:rPr lang="en-US" altLang="zh-CN" b="0" i="1" dirty="0">
                            <a:latin typeface="Cambria Math" panose="02040503050406030204" pitchFamily="18" charset="0"/>
                            <a:ea typeface="+mn-ea"/>
                          </a:rPr>
                          <m:t>𝑛</m:t>
                        </m:r>
                        <m:r>
                          <a:rPr lang="en-US" altLang="zh-CN" b="0" i="1" dirty="0">
                            <a:latin typeface="Cambria Math" panose="02040503050406030204" pitchFamily="18" charset="0"/>
                            <a:ea typeface="+mn-ea"/>
                          </a:rPr>
                          <m:t>=1</m:t>
                        </m:r>
                      </m:sub>
                      <m:sup>
                        <m:r>
                          <a:rPr lang="en-US" altLang="zh-CN" b="0" i="1" dirty="0">
                            <a:latin typeface="Cambria Math" panose="02040503050406030204" pitchFamily="18" charset="0"/>
                            <a:ea typeface="+mn-ea"/>
                          </a:rPr>
                          <m:t>𝑁</m:t>
                        </m:r>
                        <m:r>
                          <m:rPr>
                            <m:nor/>
                          </m:rPr>
                          <a:rPr lang="en-US" altLang="zh-CN" dirty="0">
                            <a:latin typeface="楷体" panose="02010609060101010101" pitchFamily="49" charset="-122"/>
                            <a:ea typeface="楷体" panose="02010609060101010101" pitchFamily="49" charset="-122"/>
                          </a:rPr>
                          <m:t> </m:t>
                        </m:r>
                      </m:sup>
                    </m:sSubSup>
                  </m:oMath>
                </a14:m>
                <a:endParaRPr lang="en-US" altLang="zh-CN" dirty="0">
                  <a:latin typeface="楷体" panose="02010609060101010101" pitchFamily="49" charset="-122"/>
                  <a:ea typeface="楷体" panose="02010609060101010101" pitchFamily="49" charset="-122"/>
                </a:endParaRPr>
              </a:p>
              <a:p>
                <a:pPr marL="0" indent="0">
                  <a:buNone/>
                </a:pPr>
                <a:endParaRPr lang="zh-CN" altLang="en-US" b="1"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609599" y="1219199"/>
                <a:ext cx="11739937" cy="1489225"/>
              </a:xfrm>
              <a:blipFill>
                <a:blip r:embed="rId2"/>
                <a:stretch>
                  <a:fillRect l="-1038" t="-9426" b="-4918"/>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12</a:t>
            </a:fld>
            <a:r>
              <a:rPr lang="zh-CN" altLang="en-US"/>
              <a:t>页</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4074997" y="3012224"/>
                <a:ext cx="4816896"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ea typeface="Cambria Math" panose="02040503050406030204" pitchFamily="18" charset="0"/>
                            </a:rPr>
                          </m:ctrlPr>
                        </m:sSubSupPr>
                        <m:e>
                          <m:r>
                            <a:rPr lang="en-US" altLang="zh-CN" sz="2400" i="1">
                              <a:solidFill>
                                <a:srgbClr val="FF0000"/>
                              </a:solidFill>
                              <a:latin typeface="Cambria Math" panose="02040503050406030204" pitchFamily="18" charset="0"/>
                              <a:ea typeface="Cambria Math" panose="02040503050406030204" pitchFamily="18" charset="0"/>
                            </a:rPr>
                            <m:t>ℛ</m:t>
                          </m:r>
                        </m:e>
                        <m:sub>
                          <m:r>
                            <a:rPr lang="zh-CN" altLang="en-US" sz="2400" i="1" smtClean="0">
                              <a:solidFill>
                                <a:srgbClr val="FF0000"/>
                              </a:solidFill>
                              <a:latin typeface="Cambria Math" panose="02040503050406030204" pitchFamily="18" charset="0"/>
                              <a:ea typeface="Cambria Math" panose="02040503050406030204" pitchFamily="18" charset="0"/>
                            </a:rPr>
                            <m:t>𝒟</m:t>
                          </m:r>
                        </m:sub>
                        <m:sup>
                          <m:r>
                            <a:rPr lang="en-US" altLang="zh-CN" sz="2400" b="0" i="1" smtClean="0">
                              <a:solidFill>
                                <a:srgbClr val="FF0000"/>
                              </a:solidFill>
                              <a:latin typeface="Cambria Math" panose="02040503050406030204" pitchFamily="18" charset="0"/>
                              <a:ea typeface="Cambria Math" panose="02040503050406030204" pitchFamily="18" charset="0"/>
                            </a:rPr>
                            <m:t>𝑒𝑚𝑝</m:t>
                          </m:r>
                        </m:sup>
                      </m:sSubSup>
                      <m:r>
                        <a:rPr lang="en-US" altLang="zh-CN" sz="2400" i="1" smtClean="0">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1</m:t>
                          </m:r>
                        </m:num>
                        <m:den>
                          <m:r>
                            <a:rPr lang="en-US" altLang="zh-CN" sz="2400" i="1">
                              <a:solidFill>
                                <a:srgbClr val="FF0000"/>
                              </a:solidFill>
                              <a:latin typeface="Cambria Math" panose="02040503050406030204" pitchFamily="18" charset="0"/>
                            </a:rPr>
                            <m:t>𝑁</m:t>
                          </m:r>
                        </m:den>
                      </m:f>
                      <m:nary>
                        <m:naryPr>
                          <m:chr m:val="∑"/>
                          <m:ctrlPr>
                            <a:rPr lang="en-US" altLang="zh-CN" sz="2400" i="1">
                              <a:solidFill>
                                <a:srgbClr val="FF0000"/>
                              </a:solidFill>
                              <a:latin typeface="Cambria Math" panose="02040503050406030204" pitchFamily="18" charset="0"/>
                            </a:rPr>
                          </m:ctrlPr>
                        </m:naryPr>
                        <m:sub>
                          <m:r>
                            <m:rPr>
                              <m:brk m:alnAt="23"/>
                            </m:rPr>
                            <a:rPr lang="en-US" altLang="zh-CN" sz="2400" i="1">
                              <a:solidFill>
                                <a:srgbClr val="FF0000"/>
                              </a:solidFill>
                              <a:latin typeface="Cambria Math" panose="02040503050406030204" pitchFamily="18" charset="0"/>
                            </a:rPr>
                            <m:t>𝑛</m:t>
                          </m:r>
                          <m:r>
                            <a:rPr lang="en-US" altLang="zh-CN" sz="2400" i="1">
                              <a:solidFill>
                                <a:srgbClr val="FF0000"/>
                              </a:solidFill>
                              <a:latin typeface="Cambria Math" panose="02040503050406030204" pitchFamily="18" charset="0"/>
                            </a:rPr>
                            <m:t>=1</m:t>
                          </m:r>
                        </m:sub>
                        <m:sup>
                          <m:r>
                            <a:rPr lang="en-US" altLang="zh-CN" sz="2400" i="1">
                              <a:solidFill>
                                <a:srgbClr val="FF0000"/>
                              </a:solidFill>
                              <a:latin typeface="Cambria Math" panose="02040503050406030204" pitchFamily="18" charset="0"/>
                            </a:rPr>
                            <m:t>𝑁</m:t>
                          </m:r>
                        </m:sup>
                        <m:e>
                          <m:r>
                            <a:rPr lang="en-US" altLang="zh-CN" sz="2400" i="1">
                              <a:solidFill>
                                <a:srgbClr val="FF0000"/>
                              </a:solidFill>
                              <a:latin typeface="Cambria Math" panose="02040503050406030204" pitchFamily="18" charset="0"/>
                              <a:ea typeface="Cambria Math" panose="02040503050406030204" pitchFamily="18" charset="0"/>
                            </a:rPr>
                            <m:t>ℒ</m:t>
                          </m:r>
                          <m:d>
                            <m:dPr>
                              <m:ctrlPr>
                                <a:rPr lang="en-US" altLang="zh-CN" sz="2400" i="1">
                                  <a:solidFill>
                                    <a:srgbClr val="FF0000"/>
                                  </a:solidFill>
                                  <a:latin typeface="Cambria Math" panose="02040503050406030204" pitchFamily="18" charset="0"/>
                                  <a:ea typeface="Cambria Math" panose="02040503050406030204" pitchFamily="18" charset="0"/>
                                </a:rPr>
                              </m:ctrlPr>
                            </m:dPr>
                            <m:e>
                              <m:sSup>
                                <m:sSupPr>
                                  <m:ctrlPr>
                                    <a:rPr lang="en-US" altLang="zh-CN" sz="2400" i="1">
                                      <a:solidFill>
                                        <a:srgbClr val="FF0000"/>
                                      </a:solidFill>
                                      <a:latin typeface="Cambria Math" panose="02040503050406030204" pitchFamily="18" charset="0"/>
                                      <a:ea typeface="Cambria Math" panose="02040503050406030204" pitchFamily="18" charset="0"/>
                                    </a:rPr>
                                  </m:ctrlPr>
                                </m:sSupPr>
                                <m:e>
                                  <m:r>
                                    <a:rPr lang="en-US" altLang="zh-CN" sz="2400" b="1" i="1">
                                      <a:solidFill>
                                        <a:srgbClr val="FF0000"/>
                                      </a:solidFill>
                                      <a:latin typeface="Cambria Math" panose="02040503050406030204" pitchFamily="18" charset="0"/>
                                      <a:ea typeface="Cambria Math" panose="02040503050406030204" pitchFamily="18" charset="0"/>
                                    </a:rPr>
                                    <m:t>𝒚</m:t>
                                  </m:r>
                                </m:e>
                                <m:sup>
                                  <m:d>
                                    <m:dPr>
                                      <m:ctrlPr>
                                        <a:rPr lang="en-US" altLang="zh-CN" sz="2400" i="1">
                                          <a:solidFill>
                                            <a:srgbClr val="FF0000"/>
                                          </a:solidFill>
                                          <a:latin typeface="Cambria Math" panose="02040503050406030204" pitchFamily="18" charset="0"/>
                                          <a:ea typeface="Cambria Math" panose="02040503050406030204" pitchFamily="18" charset="0"/>
                                        </a:rPr>
                                      </m:ctrlPr>
                                    </m:dPr>
                                    <m:e>
                                      <m:r>
                                        <a:rPr lang="en-US" altLang="zh-CN" sz="2400" i="1">
                                          <a:solidFill>
                                            <a:srgbClr val="FF0000"/>
                                          </a:solidFill>
                                          <a:latin typeface="Cambria Math" panose="02040503050406030204" pitchFamily="18" charset="0"/>
                                          <a:ea typeface="Cambria Math" panose="02040503050406030204" pitchFamily="18" charset="0"/>
                                        </a:rPr>
                                        <m:t>𝑛</m:t>
                                      </m:r>
                                    </m:e>
                                  </m:d>
                                </m:sup>
                              </m:sSup>
                              <m:r>
                                <a:rPr lang="en-US" altLang="zh-CN" sz="2400" i="1">
                                  <a:solidFill>
                                    <a:srgbClr val="FF0000"/>
                                  </a:solidFill>
                                  <a:latin typeface="Cambria Math" panose="02040503050406030204" pitchFamily="18" charset="0"/>
                                  <a:ea typeface="Cambria Math" panose="02040503050406030204" pitchFamily="18" charset="0"/>
                                </a:rPr>
                                <m:t>,</m:t>
                              </m:r>
                              <m:r>
                                <m:rPr>
                                  <m:nor/>
                                </m:rPr>
                                <a:rPr lang="zh-CN" altLang="en-US" sz="2400" dirty="0">
                                  <a:latin typeface="楷体" panose="02010609060101010101" pitchFamily="49" charset="-122"/>
                                  <a:ea typeface="楷体" panose="02010609060101010101" pitchFamily="49" charset="-122"/>
                                </a:rPr>
                                <m:t>𝑓</m:t>
                              </m:r>
                              <m:r>
                                <m:rPr>
                                  <m:nor/>
                                </m:rPr>
                                <a:rPr lang="en-US" altLang="zh-CN" sz="2400" dirty="0">
                                  <a:latin typeface="楷体" panose="02010609060101010101" pitchFamily="49" charset="-122"/>
                                  <a:ea typeface="楷体" panose="02010609060101010101" pitchFamily="49" charset="-122"/>
                                </a:rPr>
                                <m:t>(</m:t>
                              </m:r>
                              <m:r>
                                <m:rPr>
                                  <m:nor/>
                                </m:rPr>
                                <a:rPr lang="zh-CN" altLang="en-US" sz="2400" dirty="0">
                                  <a:latin typeface="楷体" panose="02010609060101010101" pitchFamily="49" charset="-122"/>
                                  <a:ea typeface="楷体" panose="02010609060101010101" pitchFamily="49" charset="-122"/>
                                </a:rPr>
                                <m:t>𝒙</m:t>
                              </m:r>
                              <m:r>
                                <m:rPr>
                                  <m:nor/>
                                </m:rPr>
                                <a:rPr lang="en-US" altLang="zh-CN" sz="2400" baseline="30000" dirty="0">
                                  <a:latin typeface="楷体" panose="02010609060101010101" pitchFamily="49" charset="-122"/>
                                  <a:ea typeface="楷体" panose="02010609060101010101" pitchFamily="49" charset="-122"/>
                                </a:rPr>
                                <m:t>(</m:t>
                              </m:r>
                              <m:r>
                                <m:rPr>
                                  <m:nor/>
                                </m:rPr>
                                <a:rPr lang="zh-CN" altLang="en-US" sz="2400" baseline="30000" dirty="0">
                                  <a:latin typeface="楷体" panose="02010609060101010101" pitchFamily="49" charset="-122"/>
                                  <a:ea typeface="楷体" panose="02010609060101010101" pitchFamily="49" charset="-122"/>
                                </a:rPr>
                                <m:t>𝑛</m:t>
                              </m:r>
                              <m:r>
                                <m:rPr>
                                  <m:nor/>
                                </m:rPr>
                                <a:rPr lang="en-US" altLang="zh-CN" sz="2400" baseline="30000" dirty="0">
                                  <a:latin typeface="楷体" panose="02010609060101010101" pitchFamily="49" charset="-122"/>
                                  <a:ea typeface="楷体" panose="02010609060101010101" pitchFamily="49" charset="-122"/>
                                </a:rPr>
                                <m:t>)</m:t>
                              </m:r>
                              <m:r>
                                <m:rPr>
                                  <m:nor/>
                                </m:rPr>
                                <a:rPr lang="en-US" altLang="zh-CN" sz="2400" dirty="0">
                                  <a:latin typeface="楷体" panose="02010609060101010101" pitchFamily="49" charset="-122"/>
                                  <a:ea typeface="楷体" panose="02010609060101010101" pitchFamily="49" charset="-122"/>
                                </a:rPr>
                                <m:t>; </m:t>
                              </m:r>
                              <m:r>
                                <m:rPr>
                                  <m:nor/>
                                </m:rPr>
                                <a:rPr lang="zh-CN" altLang="en-US" sz="2400" dirty="0">
                                  <a:latin typeface="楷体" panose="02010609060101010101" pitchFamily="49" charset="-122"/>
                                  <a:ea typeface="楷体" panose="02010609060101010101" pitchFamily="49" charset="-122"/>
                                </a:rPr>
                                <m:t>𝜃</m:t>
                              </m:r>
                              <m:r>
                                <m:rPr>
                                  <m:nor/>
                                </m:rPr>
                                <a:rPr lang="en-US" altLang="zh-CN" sz="2400" dirty="0">
                                  <a:latin typeface="楷体" panose="02010609060101010101" pitchFamily="49" charset="-122"/>
                                  <a:ea typeface="楷体" panose="02010609060101010101" pitchFamily="49" charset="-122"/>
                                </a:rPr>
                                <m:t>)</m:t>
                              </m:r>
                            </m:e>
                          </m:d>
                        </m:e>
                      </m:nary>
                    </m:oMath>
                  </m:oMathPara>
                </a14:m>
                <a:endParaRPr lang="zh-CN" altLang="en-US" sz="2400" dirty="0">
                  <a:solidFill>
                    <a:srgbClr val="FF0000"/>
                  </a:solidFill>
                  <a:latin typeface="楷体" panose="02010609060101010101" pitchFamily="49" charset="-122"/>
                  <a:ea typeface="楷体" panose="020106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074997" y="3012224"/>
                <a:ext cx="4816896" cy="1130822"/>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1834809" y="3316026"/>
            <a:ext cx="2339102" cy="523220"/>
          </a:xfrm>
          <a:prstGeom prst="rect">
            <a:avLst/>
          </a:prstGeom>
        </p:spPr>
        <p:txBody>
          <a:bodyPr wrap="none">
            <a:spAutoFit/>
          </a:bodyPr>
          <a:lstStyle/>
          <a:p>
            <a:r>
              <a:rPr lang="zh-CN" altLang="en-US" sz="2800" b="1" dirty="0">
                <a:solidFill>
                  <a:srgbClr val="FF0000"/>
                </a:solidFill>
                <a:latin typeface="楷体" panose="02010609060101010101" pitchFamily="49" charset="-122"/>
                <a:ea typeface="楷体" panose="02010609060101010101" pitchFamily="49" charset="-122"/>
              </a:rPr>
              <a:t>经验风险为：</a:t>
            </a:r>
          </a:p>
        </p:txBody>
      </p:sp>
      <mc:AlternateContent xmlns:mc="http://schemas.openxmlformats.org/markup-compatibility/2006" xmlns:a14="http://schemas.microsoft.com/office/drawing/2010/main">
        <mc:Choice Requires="a14">
          <p:sp>
            <p:nvSpPr>
              <p:cNvPr id="7" name="矩形 6"/>
              <p:cNvSpPr/>
              <p:nvPr/>
            </p:nvSpPr>
            <p:spPr>
              <a:xfrm>
                <a:off x="609599" y="4527724"/>
                <a:ext cx="10897456" cy="1344984"/>
              </a:xfrm>
              <a:prstGeom prst="rect">
                <a:avLst/>
              </a:prstGeom>
              <a:solidFill>
                <a:schemeClr val="accent2">
                  <a:lumMod val="20000"/>
                  <a:lumOff val="80000"/>
                </a:schemeClr>
              </a:solidFill>
              <a:ln>
                <a:solidFill>
                  <a:schemeClr val="tx1"/>
                </a:solidFill>
              </a:ln>
            </p:spPr>
            <p:txBody>
              <a:bodyPr wrap="square">
                <a:spAutoFit/>
              </a:bodyPr>
              <a:lstStyle/>
              <a:p>
                <a:r>
                  <a:rPr lang="zh-CN" altLang="en-US" sz="3200" b="1" dirty="0">
                    <a:latin typeface="楷体" panose="02010609060101010101" pitchFamily="49" charset="-122"/>
                    <a:ea typeface="楷体" panose="02010609060101010101" pitchFamily="49" charset="-122"/>
                  </a:rPr>
                  <a:t>经验风险最小化的学习准则：找到一组参数𝜃</a:t>
                </a:r>
                <a:r>
                  <a:rPr lang="zh-CN" altLang="en-US" sz="3200" b="1" baseline="30000"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 使得经验风险最小</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即： </a:t>
                </a:r>
                <a14:m>
                  <m:oMath xmlns:m="http://schemas.openxmlformats.org/officeDocument/2006/math">
                    <m:sSup>
                      <m:sSupPr>
                        <m:ctrlPr>
                          <a:rPr lang="en-US" altLang="zh-CN" sz="3200" b="1" i="1" smtClean="0">
                            <a:latin typeface="Cambria Math" panose="02040503050406030204" pitchFamily="18" charset="0"/>
                          </a:rPr>
                        </m:ctrlPr>
                      </m:sSupPr>
                      <m:e>
                        <m:r>
                          <a:rPr lang="zh-CN" altLang="en-US" sz="3200" b="1" i="1">
                            <a:latin typeface="Cambria Math" panose="02040503050406030204" pitchFamily="18" charset="0"/>
                          </a:rPr>
                          <m:t>𝜽</m:t>
                        </m:r>
                      </m:e>
                      <m:sup>
                        <m:r>
                          <a:rPr lang="en-US" altLang="zh-CN" sz="3200" b="1" i="1" smtClean="0">
                            <a:latin typeface="Cambria Math" panose="02040503050406030204" pitchFamily="18" charset="0"/>
                          </a:rPr>
                          <m:t>∗</m:t>
                        </m:r>
                      </m:sup>
                    </m:sSup>
                    <m:limLow>
                      <m:limLowPr>
                        <m:ctrlPr>
                          <a:rPr lang="zh-CN" altLang="en-US" sz="3200" i="1">
                            <a:latin typeface="Cambria Math" panose="02040503050406030204" pitchFamily="18" charset="0"/>
                          </a:rPr>
                        </m:ctrlPr>
                      </m:limLowPr>
                      <m:e>
                        <m:r>
                          <a:rPr lang="en-US" altLang="zh-CN" sz="3200" b="0" i="1" smtClean="0">
                            <a:latin typeface="Cambria Math" panose="02040503050406030204" pitchFamily="18" charset="0"/>
                          </a:rPr>
                          <m:t>=</m:t>
                        </m:r>
                        <m:r>
                          <m:rPr>
                            <m:sty m:val="p"/>
                          </m:rPr>
                          <a:rPr lang="zh-CN" altLang="en-US" sz="3200">
                            <a:latin typeface="Cambria Math" panose="02040503050406030204" pitchFamily="18" charset="0"/>
                          </a:rPr>
                          <m:t>argm</m:t>
                        </m:r>
                        <m:r>
                          <m:rPr>
                            <m:sty m:val="p"/>
                          </m:rPr>
                          <a:rPr lang="en-US" altLang="zh-CN" sz="3200" b="0" i="0" smtClean="0">
                            <a:latin typeface="Cambria Math" panose="02040503050406030204" pitchFamily="18" charset="0"/>
                          </a:rPr>
                          <m:t>in</m:t>
                        </m:r>
                      </m:e>
                      <m:lim>
                        <m:r>
                          <a:rPr lang="zh-CN" altLang="en-US" sz="3200" b="1" i="1" smtClean="0">
                            <a:latin typeface="Cambria Math" panose="02040503050406030204" pitchFamily="18" charset="0"/>
                          </a:rPr>
                          <m:t>𝜽</m:t>
                        </m:r>
                      </m:lim>
                    </m:limLow>
                    <m:sSubSup>
                      <m:sSubSupPr>
                        <m:ctrlPr>
                          <a:rPr lang="en-US" altLang="zh-CN" sz="3200" i="1" smtClean="0">
                            <a:solidFill>
                              <a:srgbClr val="FF0000"/>
                            </a:solidFill>
                            <a:latin typeface="Cambria Math" panose="02040503050406030204" pitchFamily="18" charset="0"/>
                            <a:ea typeface="Cambria Math" panose="02040503050406030204" pitchFamily="18" charset="0"/>
                          </a:rPr>
                        </m:ctrlPr>
                      </m:sSubSupPr>
                      <m:e>
                        <m:r>
                          <a:rPr lang="en-US" altLang="zh-CN" sz="3200" i="1">
                            <a:solidFill>
                              <a:srgbClr val="FF0000"/>
                            </a:solidFill>
                            <a:latin typeface="Cambria Math" panose="02040503050406030204" pitchFamily="18" charset="0"/>
                            <a:ea typeface="Cambria Math" panose="02040503050406030204" pitchFamily="18" charset="0"/>
                          </a:rPr>
                          <m:t>ℛ</m:t>
                        </m:r>
                      </m:e>
                      <m:sub>
                        <m:r>
                          <a:rPr lang="zh-CN" altLang="en-US" sz="3200" i="1">
                            <a:solidFill>
                              <a:srgbClr val="FF0000"/>
                            </a:solidFill>
                            <a:latin typeface="Cambria Math" panose="02040503050406030204" pitchFamily="18" charset="0"/>
                            <a:ea typeface="Cambria Math" panose="02040503050406030204" pitchFamily="18" charset="0"/>
                          </a:rPr>
                          <m:t>𝒟</m:t>
                        </m:r>
                      </m:sub>
                      <m:sup>
                        <m:r>
                          <a:rPr lang="en-US" altLang="zh-CN" sz="3200" i="1">
                            <a:solidFill>
                              <a:srgbClr val="FF0000"/>
                            </a:solidFill>
                            <a:latin typeface="Cambria Math" panose="02040503050406030204" pitchFamily="18" charset="0"/>
                            <a:ea typeface="Cambria Math" panose="02040503050406030204" pitchFamily="18" charset="0"/>
                          </a:rPr>
                          <m:t>𝑒𝑚𝑝</m:t>
                        </m:r>
                      </m:sup>
                    </m:sSubSup>
                  </m:oMath>
                </a14:m>
                <a:r>
                  <a:rPr lang="en-US" altLang="zh-CN" sz="3200" dirty="0">
                    <a:solidFill>
                      <a:srgbClr val="FF0000"/>
                    </a:solidFill>
                    <a:latin typeface="楷体" panose="02010609060101010101" pitchFamily="49" charset="-122"/>
                    <a:ea typeface="楷体" panose="02010609060101010101" pitchFamily="49" charset="-122"/>
                  </a:rPr>
                  <a:t>(</a:t>
                </a:r>
                <a14:m>
                  <m:oMath xmlns:m="http://schemas.openxmlformats.org/officeDocument/2006/math">
                    <m:r>
                      <a:rPr lang="zh-CN" altLang="en-US" sz="3200" b="1" i="1">
                        <a:solidFill>
                          <a:srgbClr val="FF0000"/>
                        </a:solidFill>
                        <a:latin typeface="Cambria Math" panose="02040503050406030204" pitchFamily="18" charset="0"/>
                      </a:rPr>
                      <m:t>𝜽</m:t>
                    </m:r>
                  </m:oMath>
                </a14:m>
                <a:r>
                  <a:rPr lang="en-US" altLang="zh-CN" sz="3200" dirty="0">
                    <a:solidFill>
                      <a:srgbClr val="FF0000"/>
                    </a:solidFill>
                    <a:latin typeface="楷体" panose="02010609060101010101" pitchFamily="49" charset="-122"/>
                    <a:ea typeface="楷体" panose="02010609060101010101" pitchFamily="49" charset="-122"/>
                  </a:rPr>
                  <a:t>)</a:t>
                </a:r>
                <a:endParaRPr lang="zh-CN" altLang="en-US" sz="3200" dirty="0">
                  <a:solidFill>
                    <a:srgbClr val="FF0000"/>
                  </a:solidFill>
                  <a:latin typeface="楷体" panose="02010609060101010101" pitchFamily="49" charset="-122"/>
                  <a:ea typeface="楷体" panose="02010609060101010101" pitchFamily="49"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09599" y="4527724"/>
                <a:ext cx="10897456" cy="1344984"/>
              </a:xfrm>
              <a:prstGeom prst="rect">
                <a:avLst/>
              </a:prstGeom>
              <a:blipFill>
                <a:blip r:embed="rId4"/>
                <a:stretch>
                  <a:fillRect l="-1341" t="-675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3536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4126" y="847495"/>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根据大数定律，当训练集大小</a:t>
            </a:r>
            <a:r>
              <a:rPr lang="en-US" altLang="zh-CN" sz="3200" dirty="0">
                <a:solidFill>
                  <a:srgbClr val="000000"/>
                </a:solidFill>
                <a:latin typeface="楷体" panose="02010609060101010101" pitchFamily="49" charset="-122"/>
                <a:ea typeface="楷体" panose="02010609060101010101" pitchFamily="49" charset="-122"/>
              </a:rPr>
              <a:t>|</a:t>
            </a:r>
            <a:r>
              <a:rPr lang="zh-CN" altLang="en-US" sz="3200" dirty="0">
                <a:solidFill>
                  <a:srgbClr val="000000"/>
                </a:solidFill>
                <a:latin typeface="楷体" panose="02010609060101010101" pitchFamily="49" charset="-122"/>
                <a:ea typeface="楷体" panose="02010609060101010101" pitchFamily="49" charset="-122"/>
              </a:rPr>
              <a:t>𝒟</a:t>
            </a:r>
            <a:r>
              <a:rPr lang="en-US" altLang="zh-CN" sz="3200" dirty="0">
                <a:solidFill>
                  <a:srgbClr val="000000"/>
                </a:solidFill>
                <a:latin typeface="楷体" panose="02010609060101010101" pitchFamily="49" charset="-122"/>
                <a:ea typeface="楷体" panose="02010609060101010101" pitchFamily="49" charset="-122"/>
              </a:rPr>
              <a:t>| </a:t>
            </a:r>
            <a:r>
              <a:rPr lang="zh-CN" altLang="en-US" sz="3200" dirty="0">
                <a:solidFill>
                  <a:srgbClr val="000000"/>
                </a:solidFill>
                <a:latin typeface="楷体" panose="02010609060101010101" pitchFamily="49" charset="-122"/>
                <a:ea typeface="楷体" panose="02010609060101010101" pitchFamily="49" charset="-122"/>
              </a:rPr>
              <a:t>趋向于无穷大时，经验风险就趋向于期望风险，这很好。</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13</a:t>
            </a:fld>
            <a:r>
              <a:rPr lang="zh-CN" altLang="en-US" dirty="0"/>
              <a:t>页</a:t>
            </a:r>
          </a:p>
        </p:txBody>
      </p:sp>
      <p:sp>
        <p:nvSpPr>
          <p:cNvPr id="9" name="标题 8"/>
          <p:cNvSpPr>
            <a:spLocks noGrp="1"/>
          </p:cNvSpPr>
          <p:nvPr>
            <p:ph type="title"/>
          </p:nvPr>
        </p:nvSpPr>
        <p:spPr/>
        <p:txBody>
          <a:bodyPr>
            <a:normAutofit fontScale="90000"/>
          </a:bodyPr>
          <a:lstStyle/>
          <a:p>
            <a:r>
              <a:rPr lang="zh-CN" altLang="en-US" dirty="0">
                <a:latin typeface="+mn-ea"/>
              </a:rPr>
              <a:t>问题：经验风险最小化过程中会出现过拟合，怎么办？</a:t>
            </a:r>
            <a:endParaRPr lang="zh-CN" altLang="en-US" dirty="0"/>
          </a:p>
        </p:txBody>
      </p:sp>
      <p:sp>
        <p:nvSpPr>
          <p:cNvPr id="7" name="圆角矩形 6"/>
          <p:cNvSpPr/>
          <p:nvPr/>
        </p:nvSpPr>
        <p:spPr>
          <a:xfrm>
            <a:off x="850775" y="3252569"/>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经验风险最小化很容易导致模型在训练集上错误率很低，但在未知数据上错误率很高，这就是</a:t>
            </a:r>
            <a:r>
              <a:rPr lang="zh-CN" altLang="en-US" sz="3200" b="1" dirty="0">
                <a:solidFill>
                  <a:srgbClr val="FF0000"/>
                </a:solidFill>
                <a:latin typeface="楷体" panose="02010609060101010101" pitchFamily="49" charset="-122"/>
                <a:ea typeface="楷体" panose="02010609060101010101" pitchFamily="49" charset="-122"/>
              </a:rPr>
              <a:t>过拟合</a:t>
            </a:r>
            <a:r>
              <a:rPr lang="zh-CN" altLang="en-US" sz="3200" dirty="0">
                <a:solidFill>
                  <a:srgbClr val="000000"/>
                </a:solidFill>
                <a:latin typeface="楷体" panose="02010609060101010101" pitchFamily="49" charset="-122"/>
                <a:ea typeface="楷体" panose="02010609060101010101" pitchFamily="49" charset="-122"/>
              </a:rPr>
              <a:t>，如何避免？</a:t>
            </a:r>
            <a:endParaRPr lang="en-US" altLang="zh-CN" sz="3200" dirty="0">
              <a:solidFill>
                <a:srgbClr val="000000"/>
              </a:solidFill>
              <a:latin typeface="楷体" panose="02010609060101010101" pitchFamily="49" charset="-122"/>
              <a:ea typeface="楷体" panose="02010609060101010101" pitchFamily="49" charset="-122"/>
            </a:endParaRPr>
          </a:p>
        </p:txBody>
      </p:sp>
      <p:sp>
        <p:nvSpPr>
          <p:cNvPr id="8" name="圆角矩形 7"/>
          <p:cNvSpPr/>
          <p:nvPr/>
        </p:nvSpPr>
        <p:spPr>
          <a:xfrm>
            <a:off x="904126" y="4880207"/>
            <a:ext cx="10736493" cy="1232899"/>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需要定义一个结构风险函数</a:t>
            </a:r>
            <a:r>
              <a:rPr lang="en-US" altLang="zh-CN" sz="3200" dirty="0">
                <a:solidFill>
                  <a:srgbClr val="000000"/>
                </a:solidFill>
                <a:latin typeface="楷体" panose="02010609060101010101" pitchFamily="49" charset="-122"/>
                <a:ea typeface="楷体" panose="02010609060101010101" pitchFamily="49" charset="-122"/>
              </a:rPr>
              <a:t>……</a:t>
            </a:r>
          </a:p>
        </p:txBody>
      </p:sp>
      <p:pic>
        <p:nvPicPr>
          <p:cNvPr id="2052" name="Picture 4" descr="灯泡灯丝简笔画"/>
          <p:cNvPicPr>
            <a:picLocks noChangeAspect="1" noChangeArrowheads="1"/>
          </p:cNvPicPr>
          <p:nvPr/>
        </p:nvPicPr>
        <p:blipFill>
          <a:blip r:embed="rId3" cstate="hqprint">
            <a:biLevel thresh="75000"/>
            <a:extLst>
              <a:ext uri="{28A0092B-C50C-407E-A947-70E740481C1C}">
                <a14:useLocalDpi xmlns:a14="http://schemas.microsoft.com/office/drawing/2010/main" val="0"/>
              </a:ext>
            </a:extLst>
          </a:blip>
          <a:srcRect/>
          <a:stretch>
            <a:fillRect/>
          </a:stretch>
        </p:blipFill>
        <p:spPr bwMode="auto">
          <a:xfrm>
            <a:off x="179014" y="5160775"/>
            <a:ext cx="671761" cy="671761"/>
          </a:xfrm>
          <a:prstGeom prst="rect">
            <a:avLst/>
          </a:prstGeom>
          <a:solidFill>
            <a:schemeClr val="accent6">
              <a:lumMod val="20000"/>
              <a:lumOff val="80000"/>
            </a:schemeClr>
          </a:solidFill>
        </p:spPr>
      </p:pic>
      <p:sp>
        <p:nvSpPr>
          <p:cNvPr id="2" name="矩形 1"/>
          <p:cNvSpPr/>
          <p:nvPr/>
        </p:nvSpPr>
        <p:spPr>
          <a:xfrm>
            <a:off x="3127921" y="2404871"/>
            <a:ext cx="6288901" cy="523220"/>
          </a:xfrm>
          <a:prstGeom prst="rect">
            <a:avLst/>
          </a:prstGeom>
          <a:ln>
            <a:solidFill>
              <a:schemeClr val="accent4"/>
            </a:solidFill>
          </a:ln>
        </p:spPr>
        <p:txBody>
          <a:bodyPr wrap="none">
            <a:spAutoFit/>
          </a:bodyPr>
          <a:lstStyle/>
          <a:p>
            <a:r>
              <a:rPr lang="zh-CN" altLang="en-US" sz="2800" b="1" dirty="0">
                <a:solidFill>
                  <a:srgbClr val="FF0000"/>
                </a:solidFill>
                <a:latin typeface="楷体" panose="02010609060101010101" pitchFamily="49" charset="-122"/>
                <a:ea typeface="楷体" panose="02010609060101010101" pitchFamily="49" charset="-122"/>
              </a:rPr>
              <a:t>但是，我们不可能让训练集无穷大啊！</a:t>
            </a:r>
          </a:p>
        </p:txBody>
      </p:sp>
    </p:spTree>
    <p:extLst>
      <p:ext uri="{BB962C8B-B14F-4D97-AF65-F5344CB8AC3E}">
        <p14:creationId xmlns:p14="http://schemas.microsoft.com/office/powerpoint/2010/main" val="228425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参数学习中的结构风险最小化准则</a:t>
            </a:r>
          </a:p>
        </p:txBody>
      </p:sp>
      <mc:AlternateContent xmlns:mc="http://schemas.openxmlformats.org/markup-compatibility/2006" xmlns:a14="http://schemas.microsoft.com/office/drawing/2010/main">
        <mc:Choice Requires="a14">
          <p:sp>
            <p:nvSpPr>
              <p:cNvPr id="10" name="矩形 9"/>
              <p:cNvSpPr/>
              <p:nvPr/>
            </p:nvSpPr>
            <p:spPr>
              <a:xfrm>
                <a:off x="729344" y="4071624"/>
                <a:ext cx="10897456" cy="1381660"/>
              </a:xfrm>
              <a:prstGeom prst="rect">
                <a:avLst/>
              </a:prstGeom>
              <a:solidFill>
                <a:schemeClr val="accent2">
                  <a:lumMod val="20000"/>
                  <a:lumOff val="80000"/>
                </a:schemeClr>
              </a:solidFill>
              <a:ln>
                <a:solidFill>
                  <a:schemeClr val="tx1"/>
                </a:solidFill>
              </a:ln>
            </p:spPr>
            <p:txBody>
              <a:bodyPr wrap="square">
                <a:spAutoFit/>
              </a:bodyPr>
              <a:lstStyle/>
              <a:p>
                <a:r>
                  <a:rPr lang="zh-CN" altLang="en-US" sz="3200" b="1" dirty="0">
                    <a:latin typeface="楷体" panose="02010609060101010101" pitchFamily="49" charset="-122"/>
                    <a:ea typeface="楷体" panose="02010609060101010101" pitchFamily="49" charset="-122"/>
                  </a:rPr>
                  <a:t>结构风险最小化学习准则：找到一组参数𝜃</a:t>
                </a:r>
                <a:r>
                  <a:rPr lang="zh-CN" altLang="en-US" sz="3200" b="1" baseline="30000"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 使得结构风险最小</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即： </a:t>
                </a:r>
                <a14:m>
                  <m:oMath xmlns:m="http://schemas.openxmlformats.org/officeDocument/2006/math">
                    <m:sSup>
                      <m:sSupPr>
                        <m:ctrlPr>
                          <a:rPr lang="en-US" altLang="zh-CN" sz="3200" b="1" i="1" smtClean="0">
                            <a:latin typeface="Cambria Math" panose="02040503050406030204" pitchFamily="18" charset="0"/>
                          </a:rPr>
                        </m:ctrlPr>
                      </m:sSupPr>
                      <m:e>
                        <m:r>
                          <a:rPr lang="zh-CN" altLang="en-US" sz="3200" b="1" i="1">
                            <a:latin typeface="Cambria Math" panose="02040503050406030204" pitchFamily="18" charset="0"/>
                          </a:rPr>
                          <m:t>𝜽</m:t>
                        </m:r>
                      </m:e>
                      <m:sup>
                        <m:r>
                          <a:rPr lang="en-US" altLang="zh-CN" sz="3200" b="1" i="1" smtClean="0">
                            <a:latin typeface="Cambria Math" panose="02040503050406030204" pitchFamily="18" charset="0"/>
                          </a:rPr>
                          <m:t>∗</m:t>
                        </m:r>
                      </m:sup>
                    </m:sSup>
                    <m:limLow>
                      <m:limLowPr>
                        <m:ctrlPr>
                          <a:rPr lang="zh-CN" altLang="en-US" sz="3200" i="1">
                            <a:latin typeface="Cambria Math" panose="02040503050406030204" pitchFamily="18" charset="0"/>
                          </a:rPr>
                        </m:ctrlPr>
                      </m:limLowPr>
                      <m:e>
                        <m:r>
                          <a:rPr lang="en-US" altLang="zh-CN" sz="3200" b="0" i="1" smtClean="0">
                            <a:latin typeface="Cambria Math" panose="02040503050406030204" pitchFamily="18" charset="0"/>
                          </a:rPr>
                          <m:t>=</m:t>
                        </m:r>
                        <m:r>
                          <m:rPr>
                            <m:sty m:val="p"/>
                          </m:rPr>
                          <a:rPr lang="zh-CN" altLang="en-US" sz="3200">
                            <a:latin typeface="Cambria Math" panose="02040503050406030204" pitchFamily="18" charset="0"/>
                          </a:rPr>
                          <m:t>argm</m:t>
                        </m:r>
                        <m:r>
                          <m:rPr>
                            <m:sty m:val="p"/>
                          </m:rPr>
                          <a:rPr lang="en-US" altLang="zh-CN" sz="3200" b="0" i="0" smtClean="0">
                            <a:latin typeface="Cambria Math" panose="02040503050406030204" pitchFamily="18" charset="0"/>
                          </a:rPr>
                          <m:t>in</m:t>
                        </m:r>
                      </m:e>
                      <m:lim>
                        <m:r>
                          <a:rPr lang="zh-CN" altLang="en-US" sz="3200" b="1" i="1" smtClean="0">
                            <a:latin typeface="Cambria Math" panose="02040503050406030204" pitchFamily="18" charset="0"/>
                          </a:rPr>
                          <m:t>𝜽</m:t>
                        </m:r>
                      </m:lim>
                    </m:limLow>
                    <m:sSubSup>
                      <m:sSubSupPr>
                        <m:ctrlPr>
                          <a:rPr lang="en-US" altLang="zh-CN" sz="3200" i="1" smtClean="0">
                            <a:solidFill>
                              <a:srgbClr val="FF0000"/>
                            </a:solidFill>
                            <a:latin typeface="Cambria Math" panose="02040503050406030204" pitchFamily="18" charset="0"/>
                            <a:ea typeface="Cambria Math" panose="02040503050406030204" pitchFamily="18" charset="0"/>
                          </a:rPr>
                        </m:ctrlPr>
                      </m:sSubSupPr>
                      <m:e>
                        <m:r>
                          <a:rPr lang="en-US" altLang="zh-CN" sz="3200" i="1">
                            <a:solidFill>
                              <a:srgbClr val="FF0000"/>
                            </a:solidFill>
                            <a:latin typeface="Cambria Math" panose="02040503050406030204" pitchFamily="18" charset="0"/>
                            <a:ea typeface="Cambria Math" panose="02040503050406030204" pitchFamily="18" charset="0"/>
                          </a:rPr>
                          <m:t>ℛ</m:t>
                        </m:r>
                      </m:e>
                      <m:sub>
                        <m:r>
                          <a:rPr lang="zh-CN" altLang="en-US" sz="3200" i="1">
                            <a:solidFill>
                              <a:srgbClr val="FF0000"/>
                            </a:solidFill>
                            <a:latin typeface="Cambria Math" panose="02040503050406030204" pitchFamily="18" charset="0"/>
                            <a:ea typeface="Cambria Math" panose="02040503050406030204" pitchFamily="18" charset="0"/>
                          </a:rPr>
                          <m:t>𝒟</m:t>
                        </m:r>
                      </m:sub>
                      <m:sup>
                        <m:r>
                          <m:rPr>
                            <m:sty m:val="p"/>
                          </m:rPr>
                          <a:rPr lang="en-US" altLang="zh-CN" sz="3200" i="1" smtClean="0">
                            <a:solidFill>
                              <a:srgbClr val="FF0000"/>
                            </a:solidFill>
                            <a:latin typeface="Cambria Math" panose="02040503050406030204" pitchFamily="18" charset="0"/>
                            <a:ea typeface="Cambria Math" panose="02040503050406030204" pitchFamily="18" charset="0"/>
                          </a:rPr>
                          <m:t>str</m:t>
                        </m:r>
                        <m:r>
                          <a:rPr lang="en-US" altLang="zh-CN" sz="3200" b="0" i="1" smtClean="0">
                            <a:solidFill>
                              <a:srgbClr val="FF0000"/>
                            </a:solidFill>
                            <a:latin typeface="Cambria Math" panose="02040503050406030204" pitchFamily="18" charset="0"/>
                            <a:ea typeface="Cambria Math" panose="02040503050406030204" pitchFamily="18" charset="0"/>
                          </a:rPr>
                          <m:t>𝑢𝑐𝑡</m:t>
                        </m:r>
                      </m:sup>
                    </m:sSubSup>
                  </m:oMath>
                </a14:m>
                <a:r>
                  <a:rPr lang="en-US" altLang="zh-CN" sz="3200" dirty="0">
                    <a:solidFill>
                      <a:srgbClr val="FF0000"/>
                    </a:solidFill>
                    <a:latin typeface="楷体" panose="02010609060101010101" pitchFamily="49" charset="-122"/>
                    <a:ea typeface="楷体" panose="02010609060101010101" pitchFamily="49" charset="-122"/>
                  </a:rPr>
                  <a:t>(</a:t>
                </a:r>
                <a14:m>
                  <m:oMath xmlns:m="http://schemas.openxmlformats.org/officeDocument/2006/math">
                    <m:r>
                      <a:rPr lang="zh-CN" altLang="en-US" sz="3200" b="1" i="1">
                        <a:solidFill>
                          <a:srgbClr val="FF0000"/>
                        </a:solidFill>
                        <a:latin typeface="Cambria Math" panose="02040503050406030204" pitchFamily="18" charset="0"/>
                      </a:rPr>
                      <m:t>𝜽</m:t>
                    </m:r>
                  </m:oMath>
                </a14:m>
                <a:r>
                  <a:rPr lang="en-US" altLang="zh-CN" sz="3200" dirty="0">
                    <a:solidFill>
                      <a:srgbClr val="FF0000"/>
                    </a:solidFill>
                    <a:latin typeface="楷体" panose="02010609060101010101" pitchFamily="49" charset="-122"/>
                    <a:ea typeface="楷体" panose="02010609060101010101" pitchFamily="49" charset="-122"/>
                  </a:rPr>
                  <a:t>)</a:t>
                </a:r>
                <a:endParaRPr lang="zh-CN" altLang="en-US" sz="3200" dirty="0">
                  <a:solidFill>
                    <a:srgbClr val="FF0000"/>
                  </a:solidFill>
                  <a:latin typeface="楷体" panose="02010609060101010101" pitchFamily="49" charset="-122"/>
                  <a:ea typeface="楷体" panose="02010609060101010101" pitchFamily="49"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729344" y="4071624"/>
                <a:ext cx="10897456" cy="1381660"/>
              </a:xfrm>
              <a:prstGeom prst="rect">
                <a:avLst/>
              </a:prstGeom>
              <a:blipFill>
                <a:blip r:embed="rId4"/>
                <a:stretch>
                  <a:fillRect l="-1397" t="-6550"/>
                </a:stretch>
              </a:blipFill>
              <a:ln>
                <a:solidFill>
                  <a:schemeClr val="tx1"/>
                </a:solidFill>
              </a:ln>
            </p:spPr>
            <p:txBody>
              <a:bodyPr/>
              <a:lstStyle/>
              <a:p>
                <a:r>
                  <a:rPr lang="zh-CN" altLang="en-US">
                    <a:noFill/>
                  </a:rPr>
                  <a:t> </a:t>
                </a:r>
              </a:p>
            </p:txBody>
          </p:sp>
        </mc:Fallback>
      </mc:AlternateContent>
      <p:pic>
        <p:nvPicPr>
          <p:cNvPr id="11" name="图片 10"/>
          <p:cNvPicPr>
            <a:picLocks noChangeAspect="1"/>
          </p:cNvPicPr>
          <p:nvPr/>
        </p:nvPicPr>
        <p:blipFill rotWithShape="1">
          <a:blip r:embed="rId5"/>
          <a:srcRect l="34099" r="32950"/>
          <a:stretch/>
        </p:blipFill>
        <p:spPr>
          <a:xfrm>
            <a:off x="3357350" y="1363037"/>
            <a:ext cx="3032178" cy="2435505"/>
          </a:xfrm>
          <a:prstGeom prst="rect">
            <a:avLst/>
          </a:prstGeom>
        </p:spPr>
      </p:pic>
      <p:pic>
        <p:nvPicPr>
          <p:cNvPr id="8" name="图片 7"/>
          <p:cNvPicPr>
            <a:picLocks noChangeAspect="1"/>
          </p:cNvPicPr>
          <p:nvPr/>
        </p:nvPicPr>
        <p:blipFill rotWithShape="1">
          <a:blip r:embed="rId5"/>
          <a:srcRect l="67395"/>
          <a:stretch/>
        </p:blipFill>
        <p:spPr>
          <a:xfrm>
            <a:off x="3275461" y="1363035"/>
            <a:ext cx="3000386" cy="2435505"/>
          </a:xfrm>
          <a:prstGeom prst="rect">
            <a:avLst/>
          </a:prstGeom>
        </p:spPr>
      </p:pic>
      <p:sp>
        <p:nvSpPr>
          <p:cNvPr id="12" name="文本框 11"/>
          <p:cNvSpPr txBox="1"/>
          <p:nvPr/>
        </p:nvSpPr>
        <p:spPr>
          <a:xfrm>
            <a:off x="561235" y="1996013"/>
            <a:ext cx="2565779" cy="584775"/>
          </a:xfrm>
          <a:prstGeom prst="rect">
            <a:avLst/>
          </a:prstGeom>
          <a:noFill/>
        </p:spPr>
        <p:txBody>
          <a:bodyPr wrap="square" rtlCol="0">
            <a:spAutoFit/>
          </a:bodyPr>
          <a:lstStyle/>
          <a:p>
            <a:r>
              <a:rPr lang="zh-CN" altLang="en-US" sz="3200" b="1" dirty="0">
                <a:solidFill>
                  <a:srgbClr val="00B0F0"/>
                </a:solidFill>
                <a:latin typeface="楷体" panose="02010609060101010101" pitchFamily="49" charset="-122"/>
                <a:ea typeface="楷体" panose="02010609060101010101" pitchFamily="49" charset="-122"/>
              </a:rPr>
              <a:t>正常拟合</a:t>
            </a:r>
          </a:p>
        </p:txBody>
      </p:sp>
      <p:sp>
        <p:nvSpPr>
          <p:cNvPr id="13" name="文本框 12"/>
          <p:cNvSpPr txBox="1"/>
          <p:nvPr/>
        </p:nvSpPr>
        <p:spPr>
          <a:xfrm>
            <a:off x="561234" y="2583783"/>
            <a:ext cx="2565779" cy="584775"/>
          </a:xfrm>
          <a:prstGeom prst="rect">
            <a:avLst/>
          </a:prstGeom>
          <a:noFill/>
        </p:spPr>
        <p:txBody>
          <a:bodyPr wrap="square" rtlCol="0">
            <a:spAutoFit/>
          </a:bodyPr>
          <a:lstStyle/>
          <a:p>
            <a:r>
              <a:rPr lang="zh-CN" altLang="en-US" sz="3200" b="1" dirty="0">
                <a:solidFill>
                  <a:srgbClr val="FF0000"/>
                </a:solidFill>
                <a:latin typeface="楷体" panose="02010609060101010101" pitchFamily="49" charset="-122"/>
                <a:ea typeface="楷体" panose="02010609060101010101" pitchFamily="49" charset="-122"/>
              </a:rPr>
              <a:t>过拟合</a:t>
            </a:r>
          </a:p>
        </p:txBody>
      </p:sp>
      <p:pic>
        <p:nvPicPr>
          <p:cNvPr id="16" name="Picture 4" descr="灯泡灯丝简笔画"/>
          <p:cNvPicPr>
            <a:picLocks noChangeAspect="1" noChangeArrowheads="1"/>
          </p:cNvPicPr>
          <p:nvPr/>
        </p:nvPicPr>
        <p:blipFill>
          <a:blip r:embed="rId6" cstate="hq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644236" y="1350536"/>
            <a:ext cx="624805" cy="624805"/>
          </a:xfrm>
          <a:prstGeom prst="rect">
            <a:avLst/>
          </a:prstGeom>
          <a:solidFill>
            <a:schemeClr val="accent6">
              <a:lumMod val="20000"/>
              <a:lumOff val="80000"/>
              <a:alpha val="31000"/>
            </a:schemeClr>
          </a:solidFill>
        </p:spPr>
      </p:pic>
      <p:sp>
        <p:nvSpPr>
          <p:cNvPr id="14" name="圆角矩形 13"/>
          <p:cNvSpPr/>
          <p:nvPr/>
        </p:nvSpPr>
        <p:spPr>
          <a:xfrm>
            <a:off x="6383433" y="1363035"/>
            <a:ext cx="5243367" cy="2388358"/>
          </a:xfrm>
          <a:prstGeom prst="roundRect">
            <a:avLst/>
          </a:prstGeom>
          <a:solidFill>
            <a:srgbClr val="BBF7A0">
              <a:alpha val="86000"/>
            </a:srgbClr>
          </a:solidFill>
          <a:ln>
            <a:solidFill>
              <a:schemeClr val="tx1"/>
            </a:solidFill>
          </a:ln>
        </p:spPr>
        <p:style>
          <a:lnRef idx="2">
            <a:schemeClr val="accent4"/>
          </a:lnRef>
          <a:fillRef idx="1">
            <a:schemeClr val="lt1"/>
          </a:fillRef>
          <a:effectRef idx="0">
            <a:schemeClr val="accent4"/>
          </a:effectRef>
          <a:fontRef idx="minor">
            <a:schemeClr val="dk1"/>
          </a:fontRef>
        </p:style>
        <p:txBody>
          <a:bodyPr lIns="72000" tIns="252000" rIns="72000" bIns="36000" rtlCol="0" anchor="ctr"/>
          <a:lstStyle/>
          <a:p>
            <a:r>
              <a:rPr lang="zh-CN" altLang="en-US" sz="4000" baseline="30000" dirty="0">
                <a:solidFill>
                  <a:schemeClr val="tx1"/>
                </a:solidFill>
                <a:latin typeface="楷体" panose="02010609060101010101" pitchFamily="49" charset="-122"/>
                <a:ea typeface="楷体" panose="02010609060101010101" pitchFamily="49" charset="-122"/>
              </a:rPr>
              <a:t>    结构风险最小化：在经验风险最小化的基础上再引入参数的正则化（</a:t>
            </a:r>
            <a:r>
              <a:rPr lang="en-US" altLang="zh-CN" sz="4000" baseline="30000" dirty="0">
                <a:solidFill>
                  <a:schemeClr val="tx1"/>
                </a:solidFill>
                <a:latin typeface="楷体" panose="02010609060101010101" pitchFamily="49" charset="-122"/>
                <a:ea typeface="楷体" panose="02010609060101010101" pitchFamily="49" charset="-122"/>
              </a:rPr>
              <a:t>Regularization</a:t>
            </a:r>
            <a:r>
              <a:rPr lang="zh-CN" altLang="en-US" sz="4000" baseline="30000" dirty="0">
                <a:solidFill>
                  <a:schemeClr val="tx1"/>
                </a:solidFill>
                <a:latin typeface="楷体" panose="02010609060101010101" pitchFamily="49" charset="-122"/>
                <a:ea typeface="楷体" panose="02010609060101010101" pitchFamily="49" charset="-122"/>
              </a:rPr>
              <a:t>），来限制模型能力，使参数绝对值不要过大过度地最小化经验风险。</a:t>
            </a:r>
            <a:endParaRPr lang="en-US" altLang="zh-CN" sz="4000" baseline="30000" dirty="0">
              <a:solidFill>
                <a:schemeClr val="tx1"/>
              </a:solidFill>
              <a:latin typeface="楷体" panose="02010609060101010101" pitchFamily="49" charset="-122"/>
              <a:ea typeface="楷体" panose="02010609060101010101" pitchFamily="49" charset="-122"/>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14</a:t>
            </a:fld>
            <a:r>
              <a:rPr lang="zh-CN" altLang="en-US" dirty="0"/>
              <a:t>页</a:t>
            </a:r>
          </a:p>
        </p:txBody>
      </p:sp>
      <p:sp>
        <p:nvSpPr>
          <p:cNvPr id="3" name="文本框 2"/>
          <p:cNvSpPr txBox="1"/>
          <p:nvPr/>
        </p:nvSpPr>
        <p:spPr>
          <a:xfrm>
            <a:off x="4405745" y="2026790"/>
            <a:ext cx="299258" cy="369332"/>
          </a:xfrm>
          <a:prstGeom prst="rect">
            <a:avLst/>
          </a:prstGeom>
          <a:noFill/>
        </p:spPr>
        <p:txBody>
          <a:bodyPr wrap="square" rtlCol="0">
            <a:spAutoFit/>
          </a:bodyPr>
          <a:lstStyle/>
          <a:p>
            <a:r>
              <a:rPr lang="zh-CN" altLang="en-US" dirty="0">
                <a:solidFill>
                  <a:srgbClr val="FF0000"/>
                </a:solidFill>
                <a:latin typeface="Cambria Math" panose="02040503050406030204" pitchFamily="18" charset="0"/>
              </a:rPr>
              <a:t>⦁</a:t>
            </a:r>
            <a:endParaRPr lang="zh-CN" altLang="en-US" dirty="0">
              <a:solidFill>
                <a:srgbClr val="FF0000"/>
              </a:solidFill>
            </a:endParaRPr>
          </a:p>
        </p:txBody>
      </p:sp>
      <p:sp>
        <p:nvSpPr>
          <p:cNvPr id="4" name="任意多边形 3"/>
          <p:cNvSpPr/>
          <p:nvPr/>
        </p:nvSpPr>
        <p:spPr>
          <a:xfrm>
            <a:off x="4339244" y="2226844"/>
            <a:ext cx="257694" cy="1163744"/>
          </a:xfrm>
          <a:custGeom>
            <a:avLst/>
            <a:gdLst>
              <a:gd name="connsiteX0" fmla="*/ 0 w 257694"/>
              <a:gd name="connsiteY0" fmla="*/ 898741 h 1163744"/>
              <a:gd name="connsiteX1" fmla="*/ 207818 w 257694"/>
              <a:gd name="connsiteY1" fmla="*/ 967 h 1163744"/>
              <a:gd name="connsiteX2" fmla="*/ 232756 w 257694"/>
              <a:gd name="connsiteY2" fmla="*/ 1048371 h 1163744"/>
              <a:gd name="connsiteX3" fmla="*/ 257694 w 257694"/>
              <a:gd name="connsiteY3" fmla="*/ 1089934 h 1163744"/>
            </a:gdLst>
            <a:ahLst/>
            <a:cxnLst>
              <a:cxn ang="0">
                <a:pos x="connsiteX0" y="connsiteY0"/>
              </a:cxn>
              <a:cxn ang="0">
                <a:pos x="connsiteX1" y="connsiteY1"/>
              </a:cxn>
              <a:cxn ang="0">
                <a:pos x="connsiteX2" y="connsiteY2"/>
              </a:cxn>
              <a:cxn ang="0">
                <a:pos x="connsiteX3" y="connsiteY3"/>
              </a:cxn>
            </a:cxnLst>
            <a:rect l="l" t="t" r="r" b="b"/>
            <a:pathLst>
              <a:path w="257694" h="1163744">
                <a:moveTo>
                  <a:pt x="0" y="898741"/>
                </a:moveTo>
                <a:cubicBezTo>
                  <a:pt x="84513" y="437385"/>
                  <a:pt x="169026" y="-23971"/>
                  <a:pt x="207818" y="967"/>
                </a:cubicBezTo>
                <a:cubicBezTo>
                  <a:pt x="246610" y="25905"/>
                  <a:pt x="224443" y="866877"/>
                  <a:pt x="232756" y="1048371"/>
                </a:cubicBezTo>
                <a:cubicBezTo>
                  <a:pt x="241069" y="1229865"/>
                  <a:pt x="249381" y="1159899"/>
                  <a:pt x="257694" y="1089934"/>
                </a:cubicBezTo>
              </a:path>
            </a:pathLst>
          </a:custGeom>
          <a:ln w="38100">
            <a:solidFill>
              <a:srgbClr val="7030A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3028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2" grpId="1"/>
      <p:bldP spid="13" grpId="0"/>
      <p:bldP spid="14" grpId="0" animBg="1"/>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3DC45-8504-4281-8B77-89F3BF027AAA}"/>
              </a:ext>
            </a:extLst>
          </p:cNvPr>
          <p:cNvSpPr>
            <a:spLocks noGrp="1"/>
          </p:cNvSpPr>
          <p:nvPr>
            <p:ph type="title"/>
          </p:nvPr>
        </p:nvSpPr>
        <p:spPr/>
        <p:txBody>
          <a:bodyPr/>
          <a:lstStyle/>
          <a:p>
            <a:r>
              <a:rPr lang="en-US" altLang="zh-CN" dirty="0"/>
              <a:t>2.1.5 </a:t>
            </a:r>
            <a:r>
              <a:rPr lang="zh-CN" altLang="en-US" dirty="0"/>
              <a:t>参数学习的路线：最小化结构风险</a:t>
            </a:r>
          </a:p>
        </p:txBody>
      </p:sp>
      <mc:AlternateContent xmlns:mc="http://schemas.openxmlformats.org/markup-compatibility/2006" xmlns:a14="http://schemas.microsoft.com/office/drawing/2010/main">
        <mc:Choice Requires="a14">
          <p:sp>
            <p:nvSpPr>
              <p:cNvPr id="5" name="文本框 4"/>
              <p:cNvSpPr txBox="1"/>
              <p:nvPr/>
            </p:nvSpPr>
            <p:spPr>
              <a:xfrm>
                <a:off x="2785771" y="2314950"/>
                <a:ext cx="6976924"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ℛ</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𝑊</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𝒃</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rPr>
                        <m:t>=</m:t>
                      </m:r>
                      <m:f>
                        <m:fPr>
                          <m:ctrlPr>
                            <a:rPr lang="en-US" altLang="zh-CN" sz="2400" i="1" smtClean="0">
                              <a:solidFill>
                                <a:srgbClr val="FF0000"/>
                              </a:solidFill>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1</m:t>
                          </m:r>
                        </m:num>
                        <m:den>
                          <m:r>
                            <a:rPr lang="en-US" altLang="zh-CN" sz="2400" b="0" i="1" smtClean="0">
                              <a:solidFill>
                                <a:srgbClr val="FF0000"/>
                              </a:solidFill>
                              <a:latin typeface="Cambria Math" panose="02040503050406030204" pitchFamily="18" charset="0"/>
                            </a:rPr>
                            <m:t>𝑁</m:t>
                          </m:r>
                        </m:den>
                      </m:f>
                      <m:nary>
                        <m:naryPr>
                          <m:chr m:val="∑"/>
                          <m:ctrlPr>
                            <a:rPr lang="en-US" altLang="zh-CN" sz="2400" i="1" smtClean="0">
                              <a:solidFill>
                                <a:srgbClr val="FF0000"/>
                              </a:solidFill>
                              <a:latin typeface="Cambria Math" panose="02040503050406030204" pitchFamily="18" charset="0"/>
                            </a:rPr>
                          </m:ctrlPr>
                        </m:naryPr>
                        <m:sub>
                          <m:r>
                            <m:rPr>
                              <m:brk m:alnAt="23"/>
                            </m:rPr>
                            <a:rPr lang="en-US" altLang="zh-CN" sz="2400" b="0" i="1" smtClean="0">
                              <a:solidFill>
                                <a:srgbClr val="FF0000"/>
                              </a:solidFill>
                              <a:latin typeface="Cambria Math" panose="02040503050406030204" pitchFamily="18" charset="0"/>
                            </a:rPr>
                            <m:t>𝑛</m:t>
                          </m:r>
                          <m:r>
                            <a:rPr lang="en-US" altLang="zh-CN" sz="2400" b="0" i="1" smtClean="0">
                              <a:solidFill>
                                <a:srgbClr val="FF0000"/>
                              </a:solidFill>
                              <a:latin typeface="Cambria Math" panose="02040503050406030204" pitchFamily="18" charset="0"/>
                            </a:rPr>
                            <m:t>=1</m:t>
                          </m:r>
                        </m:sub>
                        <m:sup>
                          <m:r>
                            <a:rPr lang="en-US" altLang="zh-CN" sz="2400" b="0" i="1" smtClean="0">
                              <a:solidFill>
                                <a:srgbClr val="FF0000"/>
                              </a:solidFill>
                              <a:latin typeface="Cambria Math" panose="02040503050406030204" pitchFamily="18" charset="0"/>
                            </a:rPr>
                            <m:t>𝑁</m:t>
                          </m:r>
                        </m:sup>
                        <m:e>
                          <m:r>
                            <a:rPr lang="en-US" altLang="zh-CN" sz="2400" i="1" smtClean="0">
                              <a:solidFill>
                                <a:srgbClr val="FF0000"/>
                              </a:solidFill>
                              <a:latin typeface="Cambria Math" panose="02040503050406030204" pitchFamily="18" charset="0"/>
                              <a:ea typeface="Cambria Math" panose="02040503050406030204" pitchFamily="18" charset="0"/>
                            </a:rPr>
                            <m:t>ℒ</m:t>
                          </m:r>
                          <m:d>
                            <m:dPr>
                              <m:ctrlPr>
                                <a:rPr lang="en-US" altLang="zh-CN" sz="2400" b="0" i="1" smtClean="0">
                                  <a:solidFill>
                                    <a:srgbClr val="FF0000"/>
                                  </a:solidFill>
                                  <a:latin typeface="Cambria Math" panose="02040503050406030204" pitchFamily="18" charset="0"/>
                                  <a:ea typeface="Cambria Math" panose="02040503050406030204" pitchFamily="18" charset="0"/>
                                </a:rPr>
                              </m:ctrlPr>
                            </m:dPr>
                            <m:e>
                              <m:sSup>
                                <m:sSupPr>
                                  <m:ctrlPr>
                                    <a:rPr lang="en-US" altLang="zh-CN" sz="2400" b="0" i="1" smtClean="0">
                                      <a:solidFill>
                                        <a:srgbClr val="FF0000"/>
                                      </a:solidFill>
                                      <a:latin typeface="Cambria Math" panose="02040503050406030204" pitchFamily="18" charset="0"/>
                                      <a:ea typeface="Cambria Math" panose="02040503050406030204" pitchFamily="18" charset="0"/>
                                    </a:rPr>
                                  </m:ctrlPr>
                                </m:sSupPr>
                                <m:e>
                                  <m:r>
                                    <a:rPr lang="en-US" altLang="zh-CN" sz="2400" b="1" i="1" smtClean="0">
                                      <a:solidFill>
                                        <a:srgbClr val="FF0000"/>
                                      </a:solidFill>
                                      <a:latin typeface="Cambria Math" panose="02040503050406030204" pitchFamily="18" charset="0"/>
                                      <a:ea typeface="Cambria Math" panose="02040503050406030204" pitchFamily="18" charset="0"/>
                                    </a:rPr>
                                    <m:t>𝒚</m:t>
                                  </m:r>
                                </m:e>
                                <m:sup>
                                  <m:d>
                                    <m:dPr>
                                      <m:ctrlPr>
                                        <a:rPr lang="en-US" altLang="zh-CN" sz="2400" b="0" i="1" smtClean="0">
                                          <a:solidFill>
                                            <a:srgbClr val="FF0000"/>
                                          </a:solidFill>
                                          <a:latin typeface="Cambria Math" panose="02040503050406030204" pitchFamily="18" charset="0"/>
                                          <a:ea typeface="Cambria Math" panose="02040503050406030204" pitchFamily="18" charset="0"/>
                                        </a:rPr>
                                      </m:ctrlPr>
                                    </m:dPr>
                                    <m:e>
                                      <m:r>
                                        <a:rPr lang="en-US" altLang="zh-CN" sz="2400" b="0" i="1" smtClean="0">
                                          <a:solidFill>
                                            <a:srgbClr val="FF0000"/>
                                          </a:solidFill>
                                          <a:latin typeface="Cambria Math" panose="02040503050406030204" pitchFamily="18" charset="0"/>
                                          <a:ea typeface="Cambria Math" panose="02040503050406030204" pitchFamily="18" charset="0"/>
                                        </a:rPr>
                                        <m:t>𝑛</m:t>
                                      </m:r>
                                    </m:e>
                                  </m:d>
                                </m:sup>
                              </m:sSup>
                              <m:r>
                                <a:rPr lang="en-US" altLang="zh-CN" sz="2400" b="0" i="1" smtClean="0">
                                  <a:solidFill>
                                    <a:srgbClr val="FF0000"/>
                                  </a:solidFill>
                                  <a:latin typeface="Cambria Math" panose="02040503050406030204" pitchFamily="18" charset="0"/>
                                  <a:ea typeface="Cambria Math" panose="02040503050406030204" pitchFamily="18" charset="0"/>
                                </a:rPr>
                                <m:t>,</m:t>
                              </m:r>
                              <m:sSup>
                                <m:sSupPr>
                                  <m:ctrlPr>
                                    <a:rPr lang="en-US" altLang="zh-CN" sz="2400" b="0" i="1" smtClean="0">
                                      <a:solidFill>
                                        <a:srgbClr val="FF0000"/>
                                      </a:solidFill>
                                      <a:latin typeface="Cambria Math" panose="02040503050406030204" pitchFamily="18" charset="0"/>
                                      <a:ea typeface="Cambria Math" panose="02040503050406030204" pitchFamily="18" charset="0"/>
                                    </a:rPr>
                                  </m:ctrlPr>
                                </m:sSupPr>
                                <m:e>
                                  <m:acc>
                                    <m:accPr>
                                      <m:chr m:val="̂"/>
                                      <m:ctrlPr>
                                        <a:rPr lang="en-US" altLang="zh-CN" sz="2400" i="1">
                                          <a:solidFill>
                                            <a:srgbClr val="FF0000"/>
                                          </a:solidFill>
                                          <a:latin typeface="Cambria Math" panose="02040503050406030204" pitchFamily="18" charset="0"/>
                                          <a:ea typeface="Cambria Math" panose="02040503050406030204" pitchFamily="18" charset="0"/>
                                        </a:rPr>
                                      </m:ctrlPr>
                                    </m:accPr>
                                    <m:e>
                                      <m:r>
                                        <a:rPr lang="en-US" altLang="zh-CN" sz="2400" b="1" i="1">
                                          <a:solidFill>
                                            <a:srgbClr val="FF0000"/>
                                          </a:solidFill>
                                          <a:latin typeface="Cambria Math" panose="02040503050406030204" pitchFamily="18" charset="0"/>
                                          <a:ea typeface="Cambria Math" panose="02040503050406030204" pitchFamily="18" charset="0"/>
                                        </a:rPr>
                                        <m:t>𝒚</m:t>
                                      </m:r>
                                    </m:e>
                                  </m:acc>
                                </m:e>
                                <m:sup>
                                  <m:d>
                                    <m:dPr>
                                      <m:ctrlPr>
                                        <a:rPr lang="en-US" altLang="zh-CN" sz="2400" b="0" i="1" smtClean="0">
                                          <a:solidFill>
                                            <a:srgbClr val="FF0000"/>
                                          </a:solidFill>
                                          <a:latin typeface="Cambria Math" panose="02040503050406030204" pitchFamily="18" charset="0"/>
                                          <a:ea typeface="Cambria Math" panose="02040503050406030204" pitchFamily="18" charset="0"/>
                                        </a:rPr>
                                      </m:ctrlPr>
                                    </m:dPr>
                                    <m:e>
                                      <m:r>
                                        <a:rPr lang="en-US" altLang="zh-CN" sz="2400" b="0" i="1" smtClean="0">
                                          <a:solidFill>
                                            <a:srgbClr val="FF0000"/>
                                          </a:solidFill>
                                          <a:latin typeface="Cambria Math" panose="02040503050406030204" pitchFamily="18" charset="0"/>
                                          <a:ea typeface="Cambria Math" panose="02040503050406030204" pitchFamily="18" charset="0"/>
                                        </a:rPr>
                                        <m:t>𝑛</m:t>
                                      </m:r>
                                    </m:e>
                                  </m:d>
                                </m:sup>
                              </m:sSup>
                            </m:e>
                          </m:d>
                          <m:r>
                            <a:rPr lang="en-US" altLang="zh-CN" sz="2400" b="0" i="1" smtClean="0">
                              <a:solidFill>
                                <a:srgbClr val="FF0000"/>
                              </a:solidFill>
                              <a:latin typeface="Cambria Math" panose="02040503050406030204" pitchFamily="18" charset="0"/>
                              <a:ea typeface="Cambria Math" panose="02040503050406030204" pitchFamily="18" charset="0"/>
                            </a:rPr>
                            <m:t>+</m:t>
                          </m:r>
                          <m:f>
                            <m:fPr>
                              <m:ctrlPr>
                                <a:rPr lang="en-US" altLang="zh-CN" sz="2400" b="0" i="1" smtClean="0">
                                  <a:solidFill>
                                    <a:srgbClr val="FF0000"/>
                                  </a:solidFill>
                                  <a:latin typeface="Cambria Math" panose="02040503050406030204" pitchFamily="18" charset="0"/>
                                  <a:ea typeface="Cambria Math" panose="02040503050406030204" pitchFamily="18" charset="0"/>
                                </a:rPr>
                              </m:ctrlPr>
                            </m:fPr>
                            <m:num>
                              <m:r>
                                <a:rPr lang="en-US" altLang="zh-CN" sz="2400" b="0" i="1" smtClean="0">
                                  <a:solidFill>
                                    <a:srgbClr val="FF0000"/>
                                  </a:solidFill>
                                  <a:latin typeface="Cambria Math" panose="02040503050406030204" pitchFamily="18" charset="0"/>
                                  <a:ea typeface="Cambria Math" panose="02040503050406030204" pitchFamily="18" charset="0"/>
                                </a:rPr>
                                <m:t>1</m:t>
                              </m:r>
                            </m:num>
                            <m:den>
                              <m:r>
                                <a:rPr lang="en-US" altLang="zh-CN" sz="2400" b="0" i="1" smtClean="0">
                                  <a:solidFill>
                                    <a:srgbClr val="FF0000"/>
                                  </a:solidFill>
                                  <a:latin typeface="Cambria Math" panose="02040503050406030204" pitchFamily="18" charset="0"/>
                                  <a:ea typeface="Cambria Math" panose="02040503050406030204" pitchFamily="18" charset="0"/>
                                </a:rPr>
                                <m:t>2</m:t>
                              </m:r>
                            </m:den>
                          </m:f>
                          <m:r>
                            <a:rPr lang="zh-CN" altLang="en-US" sz="2400" b="0" i="1" smtClean="0">
                              <a:solidFill>
                                <a:srgbClr val="FF0000"/>
                              </a:solidFill>
                              <a:latin typeface="Cambria Math" panose="02040503050406030204" pitchFamily="18" charset="0"/>
                              <a:ea typeface="Cambria Math" panose="02040503050406030204" pitchFamily="18" charset="0"/>
                            </a:rPr>
                            <m:t>𝜆</m:t>
                          </m:r>
                          <m:sSubSup>
                            <m:sSubSupPr>
                              <m:ctrlPr>
                                <a:rPr lang="en-US" altLang="zh-CN" sz="2400" i="1">
                                  <a:solidFill>
                                    <a:srgbClr val="FF0000"/>
                                  </a:solidFill>
                                  <a:latin typeface="Cambria Math" panose="02040503050406030204" pitchFamily="18" charset="0"/>
                                </a:rPr>
                              </m:ctrlPr>
                            </m:sSubSupPr>
                            <m:e>
                              <m:r>
                                <a:rPr lang="en-US" altLang="zh-CN" sz="2400" i="1">
                                  <a:solidFill>
                                    <a:srgbClr val="FF0000"/>
                                  </a:solidFill>
                                  <a:latin typeface="Cambria Math" panose="02040503050406030204" pitchFamily="18" charset="0"/>
                                </a:rPr>
                                <m:t> </m:t>
                              </m:r>
                              <m:d>
                                <m:dPr>
                                  <m:begChr m:val="‖"/>
                                  <m:endChr m:val="‖"/>
                                  <m:ctrlPr>
                                    <a:rPr lang="en-US" altLang="zh-CN" sz="2400"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𝑾</m:t>
                                  </m:r>
                                </m:e>
                              </m:d>
                            </m:e>
                            <m:sub>
                              <m:r>
                                <a:rPr lang="en-US" altLang="zh-CN" sz="2400" i="1">
                                  <a:solidFill>
                                    <a:srgbClr val="FF0000"/>
                                  </a:solidFill>
                                  <a:latin typeface="Cambria Math" panose="02040503050406030204" pitchFamily="18" charset="0"/>
                                </a:rPr>
                                <m:t>𝐹</m:t>
                              </m:r>
                            </m:sub>
                            <m:sup>
                              <m:r>
                                <a:rPr lang="en-US" altLang="zh-CN" sz="2400" i="1">
                                  <a:solidFill>
                                    <a:srgbClr val="FF0000"/>
                                  </a:solidFill>
                                  <a:latin typeface="Cambria Math" panose="02040503050406030204" pitchFamily="18" charset="0"/>
                                </a:rPr>
                                <m:t>2</m:t>
                              </m:r>
                            </m:sup>
                          </m:sSubSup>
                        </m:e>
                      </m:nary>
                    </m:oMath>
                  </m:oMathPara>
                </a14:m>
                <a:endParaRPr lang="zh-CN" altLang="en-US" sz="2400" dirty="0">
                  <a:solidFill>
                    <a:srgbClr val="FF0000"/>
                  </a:solidFill>
                  <a:latin typeface="楷体" panose="02010609060101010101" pitchFamily="49" charset="-122"/>
                  <a:ea typeface="楷体" panose="02010609060101010101" pitchFamily="49"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785771" y="2314950"/>
                <a:ext cx="6976924" cy="103848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906141" y="3903260"/>
                <a:ext cx="8712630" cy="2391937"/>
              </a:xfrm>
              <a:prstGeom prst="rect">
                <a:avLst/>
              </a:prstGeom>
            </p:spPr>
            <p:txBody>
              <a:bodyPr wrap="square">
                <a:spAutoFit/>
              </a:bodyPr>
              <a:lstStyle/>
              <a:p>
                <a:r>
                  <a:rPr lang="zh-CN" altLang="en-US" sz="2800" dirty="0">
                    <a:latin typeface="楷体" panose="02010609060101010101" pitchFamily="49" charset="-122"/>
                    <a:ea typeface="楷体" panose="02010609060101010101" pitchFamily="49" charset="-122"/>
                  </a:rPr>
                  <a:t>其中</a:t>
                </a:r>
                <a14:m>
                  <m:oMath xmlns:m="http://schemas.openxmlformats.org/officeDocument/2006/math">
                    <m:sSubSup>
                      <m:sSubSupPr>
                        <m:ctrlPr>
                          <a:rPr lang="en-US" altLang="zh-CN" sz="2800" i="1">
                            <a:latin typeface="Cambria Math" panose="02040503050406030204" pitchFamily="18" charset="0"/>
                          </a:rPr>
                        </m:ctrlPr>
                      </m:sSubSupPr>
                      <m:e>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den>
                        </m:f>
                        <m:r>
                          <a:rPr lang="zh-CN" altLang="en-US" sz="2800" i="1">
                            <a:latin typeface="Cambria Math" panose="02040503050406030204" pitchFamily="18" charset="0"/>
                            <a:ea typeface="Cambria Math" panose="02040503050406030204" pitchFamily="18" charset="0"/>
                          </a:rPr>
                          <m:t>𝜆</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𝑾</m:t>
                            </m:r>
                          </m:e>
                        </m:d>
                      </m:e>
                      <m:sub>
                        <m:r>
                          <a:rPr lang="en-US" altLang="zh-CN" sz="2800" i="1">
                            <a:latin typeface="Cambria Math" panose="02040503050406030204" pitchFamily="18" charset="0"/>
                          </a:rPr>
                          <m:t>𝐹</m:t>
                        </m:r>
                      </m:sub>
                      <m:sup>
                        <m:r>
                          <a:rPr lang="en-US" altLang="zh-CN" sz="2800" i="1">
                            <a:latin typeface="Cambria Math" panose="02040503050406030204" pitchFamily="18" charset="0"/>
                          </a:rPr>
                          <m:t>2</m:t>
                        </m:r>
                      </m:sup>
                    </m:sSubSup>
                    <m:r>
                      <a:rPr lang="en-US" altLang="zh-CN" sz="2800" i="1">
                        <a:latin typeface="Cambria Math" panose="02040503050406030204" pitchFamily="18" charset="0"/>
                      </a:rPr>
                      <m:t> </m:t>
                    </m:r>
                  </m:oMath>
                </a14:m>
                <a:r>
                  <a:rPr lang="zh-CN" altLang="en-US" sz="2800" dirty="0">
                    <a:latin typeface="楷体" panose="02010609060101010101" pitchFamily="49" charset="-122"/>
                    <a:ea typeface="楷体" panose="02010609060101010101" pitchFamily="49" charset="-122"/>
                  </a:rPr>
                  <a:t>为正则化项，</a:t>
                </a:r>
                <a14:m>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 </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𝑾</m:t>
                            </m:r>
                          </m:e>
                        </m:d>
                      </m:e>
                      <m:sub>
                        <m:r>
                          <a:rPr lang="en-US" altLang="zh-CN" sz="2800" i="1">
                            <a:latin typeface="Cambria Math" panose="02040503050406030204" pitchFamily="18" charset="0"/>
                          </a:rPr>
                          <m:t>𝐹</m:t>
                        </m:r>
                      </m:sub>
                      <m:sup>
                        <m:r>
                          <a:rPr lang="en-US" altLang="zh-CN" sz="2800" i="1">
                            <a:latin typeface="Cambria Math" panose="02040503050406030204" pitchFamily="18" charset="0"/>
                          </a:rPr>
                          <m:t>2</m:t>
                        </m:r>
                      </m:sup>
                    </m:sSubSup>
                  </m:oMath>
                </a14:m>
                <a:r>
                  <a:rPr lang="zh-CN" altLang="en-US" sz="2800" dirty="0">
                    <a:latin typeface="楷体" panose="02010609060101010101" pitchFamily="49" charset="-122"/>
                    <a:ea typeface="楷体" panose="02010609060101010101" pitchFamily="49" charset="-122"/>
                  </a:rPr>
                  <a:t>是 </a:t>
                </a:r>
                <a:r>
                  <a:rPr lang="en-US" altLang="zh-CN" sz="2800" dirty="0" err="1">
                    <a:latin typeface="Cambria" panose="02040503050406030204" pitchFamily="18" charset="0"/>
                    <a:ea typeface="Cambria" panose="02040503050406030204" pitchFamily="18" charset="0"/>
                  </a:rPr>
                  <a:t>Frobenius</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范数：</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 </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𝑾</m:t>
                              </m:r>
                            </m:e>
                          </m:d>
                        </m:e>
                        <m:sub>
                          <m:r>
                            <a:rPr lang="en-US" altLang="zh-CN" sz="2800" i="1">
                              <a:latin typeface="Cambria Math" panose="02040503050406030204" pitchFamily="18" charset="0"/>
                            </a:rPr>
                            <m:t>𝐹</m:t>
                          </m:r>
                        </m:sub>
                        <m:sup>
                          <m:r>
                            <a:rPr lang="en-US" altLang="zh-CN" sz="2800" i="1">
                              <a:latin typeface="Cambria Math" panose="02040503050406030204" pitchFamily="18" charset="0"/>
                            </a:rPr>
                            <m:t>2</m:t>
                          </m:r>
                        </m:sup>
                      </m:sSubSup>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𝑙</m:t>
                          </m:r>
                          <m:r>
                            <a:rPr lang="en-US" altLang="zh-CN" sz="2800" i="1">
                              <a:latin typeface="Cambria Math" panose="02040503050406030204" pitchFamily="18" charset="0"/>
                            </a:rPr>
                            <m:t>=1</m:t>
                          </m:r>
                        </m:sub>
                        <m:sup>
                          <m:r>
                            <a:rPr lang="en-US" altLang="zh-CN" sz="2800" i="1">
                              <a:latin typeface="Cambria Math" panose="02040503050406030204" pitchFamily="18" charset="0"/>
                            </a:rPr>
                            <m:t>𝐿</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𝑀</m:t>
                                  </m:r>
                                </m:e>
                                <m:sub>
                                  <m:r>
                                    <a:rPr lang="en-US" altLang="zh-CN" sz="2800" i="1">
                                      <a:latin typeface="Cambria Math" panose="02040503050406030204" pitchFamily="18" charset="0"/>
                                    </a:rPr>
                                    <m:t>𝑙</m:t>
                                  </m:r>
                                </m:sub>
                              </m:sSub>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𝑗</m:t>
                                  </m:r>
                                  <m:r>
                                    <a:rPr lang="en-US" altLang="zh-CN" sz="2800" i="1">
                                      <a:latin typeface="Cambria Math" panose="02040503050406030204" pitchFamily="18" charset="0"/>
                                    </a:rPr>
                                    <m:t>=1</m:t>
                                  </m:r>
                                </m:sub>
                                <m: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𝑀</m:t>
                                      </m:r>
                                    </m:e>
                                    <m:sub>
                                      <m:r>
                                        <a:rPr lang="en-US" altLang="zh-CN" sz="2800" i="1">
                                          <a:latin typeface="Cambria Math" panose="02040503050406030204" pitchFamily="18" charset="0"/>
                                        </a:rPr>
                                        <m:t>𝑙</m:t>
                                      </m:r>
                                      <m:r>
                                        <a:rPr lang="en-US" altLang="zh-CN" sz="2800" i="1">
                                          <a:latin typeface="Cambria Math" panose="02040503050406030204" pitchFamily="18" charset="0"/>
                                        </a:rPr>
                                        <m:t>−1</m:t>
                                      </m:r>
                                    </m:sub>
                                  </m:sSub>
                                </m:sup>
                                <m:e>
                                  <m:sSup>
                                    <m:sSupPr>
                                      <m:ctrlPr>
                                        <a:rPr lang="en-US" altLang="zh-CN" sz="2800" i="1">
                                          <a:latin typeface="Cambria Math" panose="02040503050406030204" pitchFamily="18" charset="0"/>
                                        </a:rPr>
                                      </m:ctrlPr>
                                    </m:sSupPr>
                                    <m:e>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m:t>
                                          </m:r>
                                          <m:r>
                                            <a:rPr lang="en-US" altLang="zh-CN" sz="2800" i="1">
                                              <a:latin typeface="Cambria Math" panose="02040503050406030204" pitchFamily="18" charset="0"/>
                                            </a:rPr>
                                            <m:t>𝑤</m:t>
                                          </m:r>
                                        </m:e>
                                        <m:sub>
                                          <m:r>
                                            <a:rPr lang="en-US" altLang="zh-CN" sz="2800" i="1">
                                              <a:latin typeface="Cambria Math" panose="02040503050406030204" pitchFamily="18" charset="0"/>
                                            </a:rPr>
                                            <m:t>𝑖𝑗</m:t>
                                          </m:r>
                                        </m:sub>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m:t>
                                          </m:r>
                                        </m:sup>
                                      </m:sSubSup>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e>
                              </m:nary>
                            </m:e>
                          </m:nary>
                        </m:e>
                      </m:nary>
                    </m:oMath>
                  </m:oMathPara>
                </a14:m>
                <a:endParaRPr lang="zh-CN" altLang="en-US" sz="2800" dirty="0">
                  <a:latin typeface="楷体" panose="02010609060101010101" pitchFamily="49" charset="-122"/>
                  <a:ea typeface="楷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906141" y="3903260"/>
                <a:ext cx="8712630" cy="2391937"/>
              </a:xfrm>
              <a:prstGeom prst="rect">
                <a:avLst/>
              </a:prstGeom>
              <a:blipFill>
                <a:blip r:embed="rId3"/>
                <a:stretch>
                  <a:fillRect l="-1470" r="-1330"/>
                </a:stretch>
              </a:blipFill>
            </p:spPr>
            <p:txBody>
              <a:bodyPr/>
              <a:lstStyle/>
              <a:p>
                <a:r>
                  <a:rPr lang="zh-CN" altLang="en-US">
                    <a:noFill/>
                  </a:rPr>
                  <a:t> </a:t>
                </a:r>
              </a:p>
            </p:txBody>
          </p:sp>
        </mc:Fallback>
      </mc:AlternateContent>
      <p:sp>
        <p:nvSpPr>
          <p:cNvPr id="6" name="矩形 5"/>
          <p:cNvSpPr/>
          <p:nvPr/>
        </p:nvSpPr>
        <p:spPr>
          <a:xfrm>
            <a:off x="1667516" y="1546605"/>
            <a:ext cx="3057247" cy="584775"/>
          </a:xfrm>
          <a:prstGeom prst="rect">
            <a:avLst/>
          </a:prstGeom>
        </p:spPr>
        <p:txBody>
          <a:bodyPr wrap="none">
            <a:spAutoFit/>
          </a:bodyPr>
          <a:lstStyle/>
          <a:p>
            <a:r>
              <a:rPr lang="zh-CN" altLang="en-US" sz="3200" b="1" dirty="0">
                <a:solidFill>
                  <a:srgbClr val="FF0000"/>
                </a:solidFill>
                <a:latin typeface="楷体" panose="02010609060101010101" pitchFamily="49" charset="-122"/>
                <a:ea typeface="楷体" panose="02010609060101010101" pitchFamily="49" charset="-122"/>
              </a:rPr>
              <a:t>结构风险实例：</a:t>
            </a:r>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15</a:t>
            </a:fld>
            <a:r>
              <a:rPr lang="zh-CN" altLang="en-US" dirty="0"/>
              <a:t>页</a:t>
            </a:r>
          </a:p>
        </p:txBody>
      </p:sp>
    </p:spTree>
    <p:extLst>
      <p:ext uri="{BB962C8B-B14F-4D97-AF65-F5344CB8AC3E}">
        <p14:creationId xmlns:p14="http://schemas.microsoft.com/office/powerpoint/2010/main" val="31204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cs typeface="Arial" panose="020B0604020202020204" pitchFamily="34" charset="0"/>
              </a:rPr>
              <a:t>2.1 </a:t>
            </a:r>
            <a:r>
              <a:rPr lang="zh-CN" altLang="en-US" dirty="0">
                <a:cs typeface="Arial" panose="020B0604020202020204" pitchFamily="34" charset="0"/>
              </a:rPr>
              <a:t>参数学习目标</a:t>
            </a:r>
            <a:r>
              <a:rPr lang="en-US" altLang="zh-CN" dirty="0">
                <a:cs typeface="Arial" panose="020B0604020202020204" pitchFamily="34" charset="0"/>
              </a:rPr>
              <a:t>---</a:t>
            </a:r>
            <a:r>
              <a:rPr lang="zh-CN" altLang="en-US" dirty="0">
                <a:cs typeface="Arial" panose="020B0604020202020204" pitchFamily="34" charset="0"/>
              </a:rPr>
              <a:t>小结</a:t>
            </a:r>
          </a:p>
        </p:txBody>
      </p:sp>
      <p:sp>
        <p:nvSpPr>
          <p:cNvPr id="3" name="内容占位符 2"/>
          <p:cNvSpPr>
            <a:spLocks noGrp="1"/>
          </p:cNvSpPr>
          <p:nvPr>
            <p:ph sz="quarter" idx="1"/>
          </p:nvPr>
        </p:nvSpPr>
        <p:spPr/>
        <p:txBody>
          <a:bodyPr>
            <a:normAutofit/>
          </a:bodyPr>
          <a:lstStyle/>
          <a:p>
            <a:pPr>
              <a:buClr>
                <a:srgbClr val="00B050"/>
              </a:buClr>
            </a:pPr>
            <a:r>
              <a:rPr lang="zh-CN" altLang="en-US" sz="3200" dirty="0">
                <a:solidFill>
                  <a:srgbClr val="FF0000"/>
                </a:solidFill>
              </a:rPr>
              <a:t>参数学习的目标：构建输入输出关系的正确模型</a:t>
            </a:r>
            <a:r>
              <a:rPr lang="en-US" altLang="zh-CN" sz="3200" dirty="0">
                <a:solidFill>
                  <a:srgbClr val="FF0000"/>
                </a:solidFill>
              </a:rPr>
              <a:t>(</a:t>
            </a:r>
            <a:r>
              <a:rPr lang="zh-CN" altLang="en-US" sz="3200" dirty="0">
                <a:solidFill>
                  <a:srgbClr val="FF0000"/>
                </a:solidFill>
              </a:rPr>
              <a:t>重点内容</a:t>
            </a:r>
            <a:r>
              <a:rPr lang="en-US" altLang="zh-CN" sz="3200" dirty="0">
                <a:solidFill>
                  <a:srgbClr val="FF0000"/>
                </a:solidFill>
              </a:rPr>
              <a:t>)</a:t>
            </a:r>
          </a:p>
          <a:p>
            <a:pPr>
              <a:buClr>
                <a:srgbClr val="00B050"/>
              </a:buClr>
            </a:pPr>
            <a:endParaRPr lang="en-US" altLang="zh-CN" sz="3200" dirty="0">
              <a:solidFill>
                <a:srgbClr val="FF0000"/>
              </a:solidFill>
            </a:endParaRPr>
          </a:p>
          <a:p>
            <a:pPr>
              <a:buClr>
                <a:srgbClr val="00B050"/>
              </a:buClr>
            </a:pPr>
            <a:r>
              <a:rPr lang="zh-CN" altLang="en-US" sz="3200" dirty="0">
                <a:solidFill>
                  <a:srgbClr val="FF0000"/>
                </a:solidFill>
              </a:rPr>
              <a:t>经验风险最小化和过拟合现象</a:t>
            </a:r>
            <a:r>
              <a:rPr lang="en-US" altLang="zh-CN" sz="3200" dirty="0">
                <a:solidFill>
                  <a:srgbClr val="FF0000"/>
                </a:solidFill>
              </a:rPr>
              <a:t>(</a:t>
            </a:r>
            <a:r>
              <a:rPr lang="zh-CN" altLang="en-US" sz="3200" dirty="0">
                <a:solidFill>
                  <a:srgbClr val="FF0000"/>
                </a:solidFill>
              </a:rPr>
              <a:t>理解内容</a:t>
            </a:r>
            <a:r>
              <a:rPr lang="en-US" altLang="zh-CN" sz="3200" dirty="0">
                <a:solidFill>
                  <a:srgbClr val="FF0000"/>
                </a:solidFill>
              </a:rPr>
              <a:t>)</a:t>
            </a:r>
          </a:p>
          <a:p>
            <a:pPr>
              <a:buClr>
                <a:srgbClr val="00B050"/>
              </a:buClr>
            </a:pPr>
            <a:endParaRPr lang="en-US" altLang="zh-CN" sz="3200" dirty="0">
              <a:solidFill>
                <a:srgbClr val="FF0000"/>
              </a:solidFill>
            </a:endParaRPr>
          </a:p>
          <a:p>
            <a:pPr>
              <a:buClr>
                <a:srgbClr val="00B050"/>
              </a:buClr>
            </a:pPr>
            <a:r>
              <a:rPr lang="zh-CN" altLang="en-US" sz="3200" dirty="0">
                <a:solidFill>
                  <a:srgbClr val="FF0000"/>
                </a:solidFill>
              </a:rPr>
              <a:t>结构风险最小化准则</a:t>
            </a:r>
            <a:r>
              <a:rPr lang="en-US" altLang="zh-CN" sz="3200" dirty="0">
                <a:solidFill>
                  <a:srgbClr val="FF0000"/>
                </a:solidFill>
              </a:rPr>
              <a:t>(</a:t>
            </a:r>
            <a:r>
              <a:rPr lang="zh-CN" altLang="en-US" sz="3200" dirty="0">
                <a:solidFill>
                  <a:srgbClr val="FF0000"/>
                </a:solidFill>
              </a:rPr>
              <a:t>重点理解内容</a:t>
            </a:r>
            <a:r>
              <a:rPr lang="en-US" altLang="zh-CN" sz="3200" dirty="0">
                <a:solidFill>
                  <a:srgbClr val="FF0000"/>
                </a:solidFill>
              </a:rPr>
              <a:t>)</a:t>
            </a:r>
          </a:p>
          <a:p>
            <a:pPr>
              <a:buClr>
                <a:srgbClr val="00B050"/>
              </a:buClr>
            </a:pP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00B050"/>
              </a:buClr>
            </a:pPr>
            <a:endParaRPr lang="zh-CN" altLang="en-US" sz="3200" dirty="0">
              <a:solidFill>
                <a:srgbClr val="00B050"/>
              </a:solidFill>
            </a:endParaRPr>
          </a:p>
          <a:p>
            <a:endParaRPr lang="zh-CN" altLang="en-US" sz="3200" dirty="0">
              <a:solidFill>
                <a:srgbClr val="FF0000"/>
              </a:solidFill>
            </a:endParaRPr>
          </a:p>
          <a:p>
            <a:endParaRPr lang="en-US" altLang="zh-CN" sz="3200" dirty="0">
              <a:solidFill>
                <a:srgbClr val="FF0000"/>
              </a:solidFill>
            </a:endParaRPr>
          </a:p>
          <a:p>
            <a:endParaRPr lang="en-US" altLang="zh-CN" sz="3200" dirty="0">
              <a:solidFill>
                <a:srgbClr val="FF0000"/>
              </a:solidFill>
            </a:endParaRPr>
          </a:p>
          <a:p>
            <a:endParaRPr lang="zh-CN" altLang="en-US" sz="3200" dirty="0">
              <a:solidFill>
                <a:srgbClr val="FF0000"/>
              </a:solidFill>
            </a:endParaRPr>
          </a:p>
        </p:txBody>
      </p:sp>
    </p:spTree>
    <p:extLst>
      <p:ext uri="{BB962C8B-B14F-4D97-AF65-F5344CB8AC3E}">
        <p14:creationId xmlns:p14="http://schemas.microsoft.com/office/powerpoint/2010/main" val="427565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a:t>
            </a:r>
            <a:r>
              <a:rPr lang="en-US" altLang="zh-CN" dirty="0"/>
              <a:t>- </a:t>
            </a:r>
            <a:r>
              <a:rPr lang="zh-CN" altLang="en-US" dirty="0"/>
              <a:t>内容提要</a:t>
            </a: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2.1 </a:t>
            </a:r>
            <a:r>
              <a:rPr lang="zh-CN" altLang="en-US" dirty="0">
                <a:solidFill>
                  <a:srgbClr val="FF5050"/>
                </a:solidFill>
              </a:rPr>
              <a:t>多层神经网络的参数学习目标</a:t>
            </a:r>
          </a:p>
          <a:p>
            <a:pPr>
              <a:buClr>
                <a:schemeClr val="accent6">
                  <a:lumMod val="40000"/>
                  <a:lumOff val="60000"/>
                </a:schemeClr>
              </a:buClr>
            </a:pPr>
            <a:endParaRPr lang="en-US" altLang="zh-CN" dirty="0">
              <a:solidFill>
                <a:srgbClr val="FF5050"/>
              </a:solidFill>
            </a:endParaRPr>
          </a:p>
          <a:p>
            <a:pPr>
              <a:buClr>
                <a:srgbClr val="00B050"/>
              </a:buClr>
            </a:pPr>
            <a:r>
              <a:rPr lang="en-US" altLang="zh-CN" b="1" u="sng" dirty="0">
                <a:solidFill>
                  <a:srgbClr val="FF0000"/>
                </a:solidFill>
              </a:rPr>
              <a:t>2.2 </a:t>
            </a:r>
            <a:r>
              <a:rPr lang="zh-CN" altLang="en-US" b="1" u="sng" dirty="0">
                <a:solidFill>
                  <a:srgbClr val="FF0000"/>
                </a:solidFill>
              </a:rPr>
              <a:t>反向传播算法框架</a:t>
            </a:r>
          </a:p>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2.3 </a:t>
            </a:r>
            <a:r>
              <a:rPr lang="zh-CN" altLang="en-US" dirty="0">
                <a:solidFill>
                  <a:srgbClr val="FF5050"/>
                </a:solidFill>
              </a:rPr>
              <a:t>反向传播算法中公式的推导</a:t>
            </a:r>
            <a:endParaRPr lang="en-US" altLang="zh-CN" dirty="0">
              <a:solidFill>
                <a:srgbClr val="FF505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5870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en-US" dirty="0"/>
              <a:t>复习：梯度</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18</a:t>
            </a:fld>
            <a:r>
              <a:rPr lang="zh-CN" altLang="en-US"/>
              <a:t>页</a:t>
            </a:r>
            <a:endParaRPr lang="zh-CN" altLang="en-US" dirty="0"/>
          </a:p>
        </p:txBody>
      </p:sp>
      <mc:AlternateContent xmlns:mc="http://schemas.openxmlformats.org/markup-compatibility/2006" xmlns:a14="http://schemas.microsoft.com/office/drawing/2010/main">
        <mc:Choice Requires="a14">
          <p:sp>
            <p:nvSpPr>
              <p:cNvPr id="10" name="矩形 9"/>
              <p:cNvSpPr/>
              <p:nvPr/>
            </p:nvSpPr>
            <p:spPr>
              <a:xfrm>
                <a:off x="742864" y="1324210"/>
                <a:ext cx="11076255" cy="1077218"/>
              </a:xfrm>
              <a:prstGeom prst="rect">
                <a:avLst/>
              </a:prstGeom>
              <a:solidFill>
                <a:schemeClr val="accent2">
                  <a:lumMod val="20000"/>
                  <a:lumOff val="80000"/>
                </a:schemeClr>
              </a:solidFill>
              <a:ln>
                <a:solidFill>
                  <a:schemeClr val="tx1"/>
                </a:solidFill>
              </a:ln>
            </p:spPr>
            <p:txBody>
              <a:bodyPr wrap="square">
                <a:spAutoFit/>
              </a:bodyPr>
              <a:lstStyle/>
              <a:p>
                <a:r>
                  <a:rPr lang="zh-CN" altLang="en-US" sz="3200" b="1" dirty="0">
                    <a:latin typeface="楷体" panose="02010609060101010101" pitchFamily="49" charset="-122"/>
                    <a:ea typeface="楷体" panose="02010609060101010101" pitchFamily="49" charset="-122"/>
                  </a:rPr>
                  <a:t>定义：给定多元可微函数</a:t>
                </a:r>
                <a14:m>
                  <m:oMath xmlns:m="http://schemas.openxmlformats.org/officeDocument/2006/math">
                    <m:r>
                      <a:rPr lang="en-US" altLang="zh-CN" sz="3200" b="1" i="1" smtClean="0">
                        <a:latin typeface="Cambria Math" panose="02040503050406030204" pitchFamily="18" charset="0"/>
                      </a:rPr>
                      <m:t>𝒇</m:t>
                    </m:r>
                  </m:oMath>
                </a14:m>
                <a:r>
                  <a:rPr lang="zh-CN" altLang="en-US" sz="3200" b="1" dirty="0">
                    <a:latin typeface="楷体" panose="02010609060101010101" pitchFamily="49" charset="-122"/>
                    <a:ea typeface="楷体" panose="02010609060101010101" pitchFamily="49" charset="-122"/>
                  </a:rPr>
                  <a:t>和其函数曲线上的一点</a:t>
                </a:r>
                <a14:m>
                  <m:oMath xmlns:m="http://schemas.openxmlformats.org/officeDocument/2006/math">
                    <m:r>
                      <a:rPr lang="en-US" altLang="zh-CN" sz="3200" b="1" i="1">
                        <a:latin typeface="Cambria Math" panose="02040503050406030204" pitchFamily="18" charset="0"/>
                      </a:rPr>
                      <m:t>𝑷</m:t>
                    </m:r>
                    <m:r>
                      <a:rPr lang="en-US" altLang="zh-CN" sz="3200" b="1" i="1">
                        <a:latin typeface="Cambria Math" panose="02040503050406030204" pitchFamily="18" charset="0"/>
                      </a:rPr>
                      <m:t> </m:t>
                    </m:r>
                  </m:oMath>
                </a14:m>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14:m>
                  <m:oMath xmlns:m="http://schemas.openxmlformats.org/officeDocument/2006/math">
                    <m:r>
                      <a:rPr lang="en-US" altLang="zh-CN" sz="3200" b="1" i="1">
                        <a:latin typeface="Cambria Math" panose="02040503050406030204" pitchFamily="18" charset="0"/>
                      </a:rPr>
                      <m:t>𝒇</m:t>
                    </m:r>
                  </m:oMath>
                </a14:m>
                <a:r>
                  <a:rPr lang="zh-CN" altLang="en-US" sz="3200" b="1" dirty="0">
                    <a:latin typeface="楷体" panose="02010609060101010101" pitchFamily="49" charset="-122"/>
                    <a:ea typeface="楷体" panose="02010609060101010101" pitchFamily="49" charset="-122"/>
                  </a:rPr>
                  <a:t>在点</a:t>
                </a:r>
                <a14:m>
                  <m:oMath xmlns:m="http://schemas.openxmlformats.org/officeDocument/2006/math">
                    <m:r>
                      <a:rPr lang="en-US" altLang="zh-CN" sz="3200" b="1" i="1" smtClean="0">
                        <a:latin typeface="Cambria Math" panose="02040503050406030204" pitchFamily="18" charset="0"/>
                      </a:rPr>
                      <m:t>𝑷</m:t>
                    </m:r>
                  </m:oMath>
                </a14:m>
                <a:r>
                  <a:rPr lang="zh-CN" altLang="en-US" sz="3200" b="1" dirty="0">
                    <a:latin typeface="楷体" panose="02010609060101010101" pitchFamily="49" charset="-122"/>
                    <a:ea typeface="楷体" panose="02010609060101010101" pitchFamily="49" charset="-122"/>
                  </a:rPr>
                  <a:t>上的梯度，是</a:t>
                </a:r>
                <a14:m>
                  <m:oMath xmlns:m="http://schemas.openxmlformats.org/officeDocument/2006/math">
                    <m:r>
                      <a:rPr lang="en-US" altLang="zh-CN" sz="3200" b="1" i="1">
                        <a:latin typeface="Cambria Math" panose="02040503050406030204" pitchFamily="18" charset="0"/>
                      </a:rPr>
                      <m:t>𝒇</m:t>
                    </m:r>
                  </m:oMath>
                </a14:m>
                <a:r>
                  <a:rPr lang="zh-CN" altLang="en-US" sz="3200" b="1" dirty="0">
                    <a:latin typeface="楷体" panose="02010609060101010101" pitchFamily="49" charset="-122"/>
                    <a:ea typeface="楷体" panose="02010609060101010101" pitchFamily="49" charset="-122"/>
                  </a:rPr>
                  <a:t>在点</a:t>
                </a:r>
                <a14:m>
                  <m:oMath xmlns:m="http://schemas.openxmlformats.org/officeDocument/2006/math">
                    <m:r>
                      <a:rPr lang="en-US" altLang="zh-CN" sz="3200" b="1" i="1">
                        <a:latin typeface="Cambria Math" panose="02040503050406030204" pitchFamily="18" charset="0"/>
                      </a:rPr>
                      <m:t>𝑷</m:t>
                    </m:r>
                  </m:oMath>
                </a14:m>
                <a:r>
                  <a:rPr lang="zh-CN" altLang="en-US" sz="3200" b="1" dirty="0">
                    <a:latin typeface="楷体" panose="02010609060101010101" pitchFamily="49" charset="-122"/>
                    <a:ea typeface="楷体" panose="02010609060101010101" pitchFamily="49" charset="-122"/>
                  </a:rPr>
                  <a:t>上的偏导数为分量的向量。</a:t>
                </a:r>
              </a:p>
            </p:txBody>
          </p:sp>
        </mc:Choice>
        <mc:Fallback xmlns="">
          <p:sp>
            <p:nvSpPr>
              <p:cNvPr id="10" name="矩形 9"/>
              <p:cNvSpPr>
                <a:spLocks noRot="1" noChangeAspect="1" noMove="1" noResize="1" noEditPoints="1" noAdjustHandles="1" noChangeArrowheads="1" noChangeShapeType="1" noTextEdit="1"/>
              </p:cNvSpPr>
              <p:nvPr/>
            </p:nvSpPr>
            <p:spPr>
              <a:xfrm>
                <a:off x="742864" y="1324210"/>
                <a:ext cx="11076255" cy="1077218"/>
              </a:xfrm>
              <a:prstGeom prst="rect">
                <a:avLst/>
              </a:prstGeom>
              <a:blipFill>
                <a:blip r:embed="rId2"/>
                <a:stretch>
                  <a:fillRect l="-1374" t="-8380" b="-15084"/>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238260" y="2523081"/>
                <a:ext cx="568771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ℛ</m:t>
                      </m:r>
                      <m:r>
                        <a:rPr lang="en-US" altLang="zh-CN" sz="2400" b="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𝑾</m:t>
                      </m:r>
                      <m:r>
                        <a:rPr lang="en-US" altLang="zh-CN" sz="2400" b="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𝒃</m:t>
                      </m:r>
                      <m:r>
                        <a:rPr lang="en-US" altLang="zh-CN" sz="2400" b="0" i="1"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den>
                      </m:f>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a:rPr lang="en-US" altLang="zh-CN" sz="2400" i="1" smtClean="0">
                              <a:latin typeface="Cambria Math" panose="02040503050406030204" pitchFamily="18" charset="0"/>
                              <a:ea typeface="Cambria Math" panose="02040503050406030204" pitchFamily="18" charset="0"/>
                            </a:rPr>
                            <m:t>ℒ</m:t>
                          </m:r>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𝒚</m:t>
                                  </m:r>
                                </m:e>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e>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sup>
                              </m:sSup>
                            </m:e>
                          </m:d>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r>
                            <a:rPr lang="zh-CN" altLang="en-US" sz="2400" b="0" i="1" smtClean="0">
                              <a:latin typeface="Cambria Math" panose="02040503050406030204" pitchFamily="18" charset="0"/>
                              <a:ea typeface="Cambria Math" panose="02040503050406030204" pitchFamily="18" charset="0"/>
                            </a:rPr>
                            <m:t>𝜆</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r>
                                    <a:rPr lang="en-US" altLang="zh-CN" sz="2400" b="1" i="1">
                                      <a:latin typeface="Cambria Math" panose="02040503050406030204" pitchFamily="18" charset="0"/>
                                    </a:rPr>
                                    <m:t>𝑾</m:t>
                                  </m:r>
                                </m:e>
                              </m:d>
                            </m:e>
                            <m:sub>
                              <m:r>
                                <a:rPr lang="en-US" altLang="zh-CN" sz="2400" i="1">
                                  <a:latin typeface="Cambria Math" panose="02040503050406030204" pitchFamily="18" charset="0"/>
                                </a:rPr>
                                <m:t>𝐹</m:t>
                              </m:r>
                            </m:sub>
                            <m:sup>
                              <m:r>
                                <a:rPr lang="en-US" altLang="zh-CN" sz="2400" i="1">
                                  <a:latin typeface="Cambria Math" panose="02040503050406030204" pitchFamily="18" charset="0"/>
                                </a:rPr>
                                <m:t>2</m:t>
                              </m:r>
                            </m:sup>
                          </m:sSubSup>
                        </m:e>
                      </m:nary>
                    </m:oMath>
                  </m:oMathPara>
                </a14:m>
                <a:endParaRPr lang="zh-CN" altLang="en-US" sz="2400" dirty="0">
                  <a:latin typeface="楷体" panose="02010609060101010101" pitchFamily="49" charset="-122"/>
                  <a:ea typeface="楷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238260" y="2523081"/>
                <a:ext cx="5687711" cy="1038489"/>
              </a:xfrm>
              <a:prstGeom prst="rect">
                <a:avLst/>
              </a:prstGeom>
              <a:blipFill>
                <a:blip r:embed="rId3"/>
                <a:stretch>
                  <a:fillRect/>
                </a:stretch>
              </a:blipFill>
            </p:spPr>
            <p:txBody>
              <a:bodyPr/>
              <a:lstStyle/>
              <a:p>
                <a:r>
                  <a:rPr lang="zh-CN" altLang="en-US">
                    <a:noFill/>
                  </a:rPr>
                  <a:t> </a:t>
                </a:r>
              </a:p>
            </p:txBody>
          </p:sp>
        </mc:Fallback>
      </mc:AlternateContent>
      <p:grpSp>
        <p:nvGrpSpPr>
          <p:cNvPr id="24" name="组合 23"/>
          <p:cNvGrpSpPr/>
          <p:nvPr/>
        </p:nvGrpSpPr>
        <p:grpSpPr>
          <a:xfrm>
            <a:off x="3454126" y="3712028"/>
            <a:ext cx="5640213" cy="1868346"/>
            <a:chOff x="2865053" y="3918857"/>
            <a:chExt cx="5640213" cy="1868346"/>
          </a:xfrm>
        </p:grpSpPr>
        <p:cxnSp>
          <p:nvCxnSpPr>
            <p:cNvPr id="18" name="直線單箭頭接點 27"/>
            <p:cNvCxnSpPr/>
            <p:nvPr/>
          </p:nvCxnSpPr>
          <p:spPr>
            <a:xfrm>
              <a:off x="2865053" y="5536104"/>
              <a:ext cx="56402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29"/>
            <p:cNvCxnSpPr/>
            <p:nvPr/>
          </p:nvCxnSpPr>
          <p:spPr>
            <a:xfrm flipV="1">
              <a:off x="3418820" y="3958395"/>
              <a:ext cx="0" cy="17213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手繪多邊形 54"/>
            <p:cNvSpPr/>
            <p:nvPr/>
          </p:nvSpPr>
          <p:spPr>
            <a:xfrm>
              <a:off x="3183586" y="3918857"/>
              <a:ext cx="4550818" cy="1868346"/>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zh-TW" altLang="en-US">
                <a:latin typeface="楷体" panose="02010609060101010101" pitchFamily="49" charset="-122"/>
                <a:ea typeface="楷体" panose="02010609060101010101" pitchFamily="49" charset="-122"/>
              </a:endParaRPr>
            </a:p>
          </p:txBody>
        </p:sp>
        <p:cxnSp>
          <p:nvCxnSpPr>
            <p:cNvPr id="22" name="直線接點 18"/>
            <p:cNvCxnSpPr/>
            <p:nvPr/>
          </p:nvCxnSpPr>
          <p:spPr>
            <a:xfrm>
              <a:off x="3179814" y="4332878"/>
              <a:ext cx="1315986" cy="1033779"/>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圆角矩形 24"/>
              <p:cNvSpPr/>
              <p:nvPr/>
            </p:nvSpPr>
            <p:spPr>
              <a:xfrm>
                <a:off x="742865" y="5719403"/>
                <a:ext cx="11076254" cy="532732"/>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lIns="0" rIns="0" rtlCol="0" anchor="ctr"/>
              <a:lstStyle/>
              <a:p>
                <a:pPr algn="ctr"/>
                <a:r>
                  <a:rPr lang="zh-CN" altLang="en-US" sz="3200" dirty="0">
                    <a:solidFill>
                      <a:srgbClr val="FF0000"/>
                    </a:solidFill>
                    <a:latin typeface="楷体" panose="02010609060101010101" pitchFamily="49" charset="-122"/>
                    <a:ea typeface="楷体" panose="02010609060101010101" pitchFamily="49" charset="-122"/>
                  </a:rPr>
                  <a:t>路线：找到梯度下降的方向，求取</a:t>
                </a:r>
                <a14:m>
                  <m:oMath xmlns:m="http://schemas.openxmlformats.org/officeDocument/2006/math">
                    <m:r>
                      <a:rPr lang="en-US" altLang="zh-CN" sz="3200">
                        <a:solidFill>
                          <a:srgbClr val="FF0000"/>
                        </a:solidFill>
                        <a:latin typeface="Cambria Math" panose="02040503050406030204" pitchFamily="18" charset="0"/>
                      </a:rPr>
                      <m:t>ℛ</m:t>
                    </m:r>
                    <m:r>
                      <a:rPr lang="en-US" altLang="zh-CN" sz="3200">
                        <a:solidFill>
                          <a:srgbClr val="FF0000"/>
                        </a:solidFill>
                        <a:latin typeface="Cambria Math" panose="02040503050406030204" pitchFamily="18" charset="0"/>
                      </a:rPr>
                      <m:t>(</m:t>
                    </m:r>
                    <m:r>
                      <a:rPr lang="en-US" altLang="zh-CN" sz="3200">
                        <a:solidFill>
                          <a:srgbClr val="FF0000"/>
                        </a:solidFill>
                        <a:latin typeface="Cambria Math" panose="02040503050406030204" pitchFamily="18" charset="0"/>
                      </a:rPr>
                      <m:t>𝑾</m:t>
                    </m:r>
                    <m:r>
                      <a:rPr lang="en-US" altLang="zh-CN" sz="3200">
                        <a:solidFill>
                          <a:srgbClr val="FF0000"/>
                        </a:solidFill>
                        <a:latin typeface="Cambria Math" panose="02040503050406030204" pitchFamily="18" charset="0"/>
                      </a:rPr>
                      <m:t>,</m:t>
                    </m:r>
                    <m:r>
                      <a:rPr lang="en-US" altLang="zh-CN" sz="3200">
                        <a:solidFill>
                          <a:srgbClr val="FF0000"/>
                        </a:solidFill>
                        <a:latin typeface="Cambria Math" panose="02040503050406030204" pitchFamily="18" charset="0"/>
                      </a:rPr>
                      <m:t>𝒃</m:t>
                    </m:r>
                    <m:r>
                      <a:rPr lang="en-US" altLang="zh-CN" sz="3200">
                        <a:solidFill>
                          <a:srgbClr val="FF0000"/>
                        </a:solidFill>
                        <a:latin typeface="Cambria Math" panose="02040503050406030204" pitchFamily="18" charset="0"/>
                      </a:rPr>
                      <m:t>)</m:t>
                    </m:r>
                  </m:oMath>
                </a14:m>
                <a:r>
                  <a:rPr lang="zh-CN" altLang="en-US" sz="3200" dirty="0">
                    <a:solidFill>
                      <a:srgbClr val="FF0000"/>
                    </a:solidFill>
                    <a:latin typeface="楷体" panose="02010609060101010101" pitchFamily="49" charset="-122"/>
                    <a:ea typeface="楷体" panose="02010609060101010101" pitchFamily="49" charset="-122"/>
                  </a:rPr>
                  <a:t>的最小值。</a:t>
                </a:r>
                <a:endParaRPr lang="en-US" altLang="zh-CN" sz="3200" dirty="0">
                  <a:solidFill>
                    <a:srgbClr val="FF0000"/>
                  </a:solidFill>
                  <a:latin typeface="楷体" panose="02010609060101010101" pitchFamily="49" charset="-122"/>
                  <a:ea typeface="楷体" panose="02010609060101010101" pitchFamily="49" charset="-122"/>
                </a:endParaRPr>
              </a:p>
            </p:txBody>
          </p:sp>
        </mc:Choice>
        <mc:Fallback xmlns="">
          <p:sp>
            <p:nvSpPr>
              <p:cNvPr id="25" name="圆角矩形 24"/>
              <p:cNvSpPr>
                <a:spLocks noRot="1" noChangeAspect="1" noMove="1" noResize="1" noEditPoints="1" noAdjustHandles="1" noChangeArrowheads="1" noChangeShapeType="1" noTextEdit="1"/>
              </p:cNvSpPr>
              <p:nvPr/>
            </p:nvSpPr>
            <p:spPr>
              <a:xfrm>
                <a:off x="742865" y="5719403"/>
                <a:ext cx="11076254" cy="532732"/>
              </a:xfrm>
              <a:prstGeom prst="roundRect">
                <a:avLst/>
              </a:prstGeom>
              <a:blipFill>
                <a:blip r:embed="rId4"/>
                <a:stretch>
                  <a:fillRect t="-21111" b="-35556"/>
                </a:stretch>
              </a:blipFill>
            </p:spPr>
            <p:txBody>
              <a:bodyPr/>
              <a:lstStyle/>
              <a:p>
                <a:r>
                  <a:rPr lang="zh-CN" altLang="en-US">
                    <a:noFill/>
                  </a:rPr>
                  <a:t> </a:t>
                </a:r>
              </a:p>
            </p:txBody>
          </p:sp>
        </mc:Fallback>
      </mc:AlternateContent>
      <p:pic>
        <p:nvPicPr>
          <p:cNvPr id="26" name="Picture 4" descr="灯泡灯丝简笔画"/>
          <p:cNvPicPr>
            <a:picLocks noChangeAspect="1" noChangeArrowheads="1"/>
          </p:cNvPicPr>
          <p:nvPr/>
        </p:nvPicPr>
        <p:blipFill>
          <a:blip r:embed="rId5" cstate="hqprint">
            <a:biLevel thresh="75000"/>
            <a:extLst>
              <a:ext uri="{28A0092B-C50C-407E-A947-70E740481C1C}">
                <a14:useLocalDpi xmlns:a14="http://schemas.microsoft.com/office/drawing/2010/main" val="0"/>
              </a:ext>
            </a:extLst>
          </a:blip>
          <a:srcRect/>
          <a:stretch>
            <a:fillRect/>
          </a:stretch>
        </p:blipFill>
        <p:spPr bwMode="auto">
          <a:xfrm>
            <a:off x="71104" y="5580374"/>
            <a:ext cx="671761" cy="671761"/>
          </a:xfrm>
          <a:prstGeom prst="rect">
            <a:avLst/>
          </a:prstGeom>
          <a:solidFill>
            <a:schemeClr val="accent6">
              <a:lumMod val="20000"/>
              <a:lumOff val="80000"/>
            </a:schemeClr>
          </a:solidFill>
        </p:spPr>
      </p:pic>
      <mc:AlternateContent xmlns:mc="http://schemas.openxmlformats.org/markup-compatibility/2006" xmlns:a14="http://schemas.microsoft.com/office/drawing/2010/main">
        <mc:Choice Requires="a14">
          <p:sp>
            <p:nvSpPr>
              <p:cNvPr id="27" name="矩形 26"/>
              <p:cNvSpPr/>
              <p:nvPr/>
            </p:nvSpPr>
            <p:spPr>
              <a:xfrm>
                <a:off x="7090957" y="3740834"/>
                <a:ext cx="4493923" cy="765851"/>
              </a:xfrm>
              <a:prstGeom prst="rect">
                <a:avLst/>
              </a:prstGeom>
            </p:spPr>
            <p:txBody>
              <a:bodyPr wrap="none">
                <a:spAutoFit/>
              </a:bodyPr>
              <a:lstStyle/>
              <a:p>
                <a:r>
                  <a:rPr lang="zh-CN" altLang="en-US" sz="2800" dirty="0">
                    <a:solidFill>
                      <a:srgbClr val="FF0000"/>
                    </a:solidFill>
                    <a:latin typeface="楷体" panose="02010609060101010101" pitchFamily="49" charset="-122"/>
                    <a:ea typeface="楷体" panose="02010609060101010101" pitchFamily="49" charset="-122"/>
                    <a:cs typeface="STIX Two Math" panose="02020603050405020304" pitchFamily="18" charset="0"/>
                  </a:rPr>
                  <a:t>梯度：</a:t>
                </a:r>
                <a14:m>
                  <m:oMath xmlns:m="http://schemas.openxmlformats.org/officeDocument/2006/math">
                    <m:f>
                      <m:fPr>
                        <m:ctrlPr>
                          <a:rPr lang="en-US" altLang="zh-CN" sz="280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sz="28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CN"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CN"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 </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r>
                      <a:rPr lang="en-US" altLang="zh-TW" sz="28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func>
                      <m:funcPr>
                        <m:ctrlPr>
                          <a:rPr lang="en-US" altLang="zh-TW" sz="280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uncPr>
                      <m:fName>
                        <m:limLow>
                          <m:limLowPr>
                            <m:ctrlPr>
                              <a:rPr lang="en-US" altLang="zh-TW" sz="280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limLowPr>
                          <m:e>
                            <m:r>
                              <a:rPr lang="en-US" altLang="zh-TW" sz="28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𝑙𝑖𝑚</m:t>
                            </m:r>
                          </m:e>
                          <m:lim>
                            <m:r>
                              <a:rPr lang="el-GR"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8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→0</m:t>
                            </m:r>
                          </m:lim>
                        </m:limLow>
                      </m:fName>
                      <m:e>
                        <m:f>
                          <m:fPr>
                            <m:ctrlPr>
                              <a:rPr lang="en-US" altLang="zh-TW" sz="280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800"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r>
                              <a:rPr lang="el-GR"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m:t>
                            </m:r>
                          </m:num>
                          <m:den>
                            <m:r>
                              <a:rPr lang="el-GR"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𝛥</m:t>
                            </m:r>
                            <m:r>
                              <a:rPr lang="en-US" altLang="zh-TW" sz="2800" b="0"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𝑤</m:t>
                            </m:r>
                          </m:den>
                        </m:f>
                      </m:e>
                    </m:func>
                  </m:oMath>
                </a14:m>
                <a:endParaRPr lang="zh-CN" altLang="en-US" sz="2800" i="1" dirty="0">
                  <a:solidFill>
                    <a:srgbClr val="FF0000"/>
                  </a:solidFill>
                  <a:latin typeface="楷体" panose="02010609060101010101" pitchFamily="49" charset="-122"/>
                  <a:ea typeface="楷体" panose="02010609060101010101" pitchFamily="49" charset="-122"/>
                  <a:cs typeface="STIX Two Math" panose="02020603050405020304" pitchFamily="18" charset="0"/>
                </a:endParaRPr>
              </a:p>
            </p:txBody>
          </p:sp>
        </mc:Choice>
        <mc:Fallback xmlns="">
          <p:sp>
            <p:nvSpPr>
              <p:cNvPr id="27" name="矩形 26"/>
              <p:cNvSpPr>
                <a:spLocks noRot="1" noChangeAspect="1" noMove="1" noResize="1" noEditPoints="1" noAdjustHandles="1" noChangeArrowheads="1" noChangeShapeType="1" noTextEdit="1"/>
              </p:cNvSpPr>
              <p:nvPr/>
            </p:nvSpPr>
            <p:spPr>
              <a:xfrm>
                <a:off x="7090957" y="3740834"/>
                <a:ext cx="4493923" cy="765851"/>
              </a:xfrm>
              <a:prstGeom prst="rect">
                <a:avLst/>
              </a:prstGeom>
              <a:blipFill>
                <a:blip r:embed="rId6"/>
                <a:stretch>
                  <a:fillRect l="-2714" b="-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95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2.2.2 </a:t>
            </a:r>
            <a:r>
              <a:rPr lang="zh-CN" altLang="en-US" dirty="0"/>
              <a:t>复习：梯度下降法进行参数学习</a:t>
            </a:r>
          </a:p>
        </p:txBody>
      </p:sp>
      <p:sp>
        <p:nvSpPr>
          <p:cNvPr id="3" name="内容占位符 2"/>
          <p:cNvSpPr>
            <a:spLocks noGrp="1"/>
          </p:cNvSpPr>
          <p:nvPr>
            <p:ph sz="quarter" idx="1"/>
          </p:nvPr>
        </p:nvSpPr>
        <p:spPr/>
        <p:txBody>
          <a:bodyPr/>
          <a:lstStyle/>
          <a:p>
            <a:r>
              <a:rPr lang="zh-CN" altLang="en-US" dirty="0"/>
              <a:t>梯度下降法：沿着梯度下降的方向更新参数，使得结构风险最小</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19</a:t>
            </a:fld>
            <a:r>
              <a:rPr lang="zh-CN" altLang="en-US"/>
              <a:t>页</a:t>
            </a:r>
            <a:endParaRPr lang="zh-CN" altLang="en-US" dirty="0"/>
          </a:p>
        </p:txBody>
      </p:sp>
      <p:sp>
        <p:nvSpPr>
          <p:cNvPr id="9" name="文字方塊 34"/>
          <p:cNvSpPr txBox="1"/>
          <p:nvPr/>
        </p:nvSpPr>
        <p:spPr>
          <a:xfrm>
            <a:off x="2754949" y="1701840"/>
            <a:ext cx="3181828" cy="1569660"/>
          </a:xfrm>
          <a:prstGeom prst="rect">
            <a:avLst/>
          </a:prstGeom>
          <a:noFill/>
        </p:spPr>
        <p:txBody>
          <a:bodyPr wrap="square" rtlCol="0">
            <a:spAutoFit/>
          </a:bodyPr>
          <a:lstStyle/>
          <a:p>
            <a:pPr marL="457200" indent="-457200">
              <a:buFont typeface="+mj-lt"/>
              <a:buAutoNum type="arabicPeriod"/>
            </a:pPr>
            <a:r>
              <a:rPr lang="zh-CN" altLang="en-US" sz="2400" dirty="0">
                <a:latin typeface="楷体" panose="02010609060101010101" pitchFamily="49" charset="-122"/>
                <a:ea typeface="楷体" panose="02010609060101010101" pitchFamily="49" charset="-122"/>
                <a:cs typeface="STIX Two Math" panose="02020603050405020304" pitchFamily="18" charset="0"/>
              </a:rPr>
              <a:t>初始化</a:t>
            </a:r>
            <a:r>
              <a:rPr lang="en-US" altLang="zh-CN" sz="2400" dirty="0">
                <a:latin typeface="楷体" panose="02010609060101010101" pitchFamily="49" charset="-122"/>
                <a:ea typeface="楷体" panose="02010609060101010101" pitchFamily="49" charset="-122"/>
                <a:cs typeface="STIX Two Math" panose="02020603050405020304" pitchFamily="18" charset="0"/>
              </a:rPr>
              <a:t>w</a:t>
            </a: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cs typeface="STIX Two Math" panose="02020603050405020304" pitchFamily="18" charset="0"/>
              </a:rPr>
              <a:t>重复</a:t>
            </a:r>
            <a:endParaRPr lang="en-US" altLang="zh-CN" sz="2400" dirty="0">
              <a:latin typeface="楷体" panose="02010609060101010101" pitchFamily="49" charset="-122"/>
              <a:ea typeface="楷体" panose="02010609060101010101" pitchFamily="49" charset="-122"/>
              <a:cs typeface="STIX Two Math" panose="02020603050405020304" pitchFamily="18" charset="0"/>
            </a:endParaRPr>
          </a:p>
          <a:p>
            <a:pPr marL="914400" lvl="1" indent="-457200">
              <a:buFont typeface="+mj-ea"/>
              <a:buAutoNum type="circleNumDbPlain"/>
            </a:pPr>
            <a:r>
              <a:rPr lang="zh-CN" altLang="en-US" sz="2400" dirty="0">
                <a:latin typeface="楷体" panose="02010609060101010101" pitchFamily="49" charset="-122"/>
                <a:ea typeface="楷体" panose="02010609060101010101" pitchFamily="49" charset="-122"/>
                <a:cs typeface="STIX Two Math" panose="02020603050405020304" pitchFamily="18" charset="0"/>
              </a:rPr>
              <a:t>计算梯度</a:t>
            </a:r>
            <a:endParaRPr lang="en-US" altLang="zh-CN" sz="2400" dirty="0">
              <a:latin typeface="楷体" panose="02010609060101010101" pitchFamily="49" charset="-122"/>
              <a:ea typeface="楷体" panose="02010609060101010101" pitchFamily="49" charset="-122"/>
              <a:cs typeface="STIX Two Math" panose="02020603050405020304" pitchFamily="18" charset="0"/>
            </a:endParaRPr>
          </a:p>
          <a:p>
            <a:pPr marL="914400" lvl="1" indent="-457200">
              <a:buFont typeface="+mj-ea"/>
              <a:buAutoNum type="circleNumDbPlain"/>
            </a:pPr>
            <a:r>
              <a:rPr lang="zh-CN" altLang="en-US" sz="2400" dirty="0">
                <a:latin typeface="楷体" panose="02010609060101010101" pitchFamily="49" charset="-122"/>
                <a:ea typeface="楷体" panose="02010609060101010101" pitchFamily="49" charset="-122"/>
                <a:cs typeface="STIX Two Math" panose="02020603050405020304" pitchFamily="18" charset="0"/>
              </a:rPr>
              <a:t>更新参数</a:t>
            </a:r>
            <a:endParaRPr lang="zh-TW" altLang="en-US" sz="2400" dirty="0">
              <a:latin typeface="楷体" panose="02010609060101010101" pitchFamily="49" charset="-122"/>
              <a:ea typeface="楷体" panose="02010609060101010101" pitchFamily="49" charset="-122"/>
              <a:cs typeface="STIX Two Math" panose="02020603050405020304" pitchFamily="18" charset="0"/>
            </a:endParaRPr>
          </a:p>
        </p:txBody>
      </p:sp>
      <p:sp>
        <p:nvSpPr>
          <p:cNvPr id="11" name="橢圓 69"/>
          <p:cNvSpPr/>
          <p:nvPr/>
        </p:nvSpPr>
        <p:spPr>
          <a:xfrm>
            <a:off x="2849233" y="5625389"/>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12" name="直線接點 70"/>
          <p:cNvCxnSpPr/>
          <p:nvPr/>
        </p:nvCxnSpPr>
        <p:spPr>
          <a:xfrm>
            <a:off x="2895636" y="4246271"/>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8"/>
          <p:cNvCxnSpPr/>
          <p:nvPr/>
        </p:nvCxnSpPr>
        <p:spPr>
          <a:xfrm>
            <a:off x="2196140" y="3616119"/>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14" name="橢圓 24"/>
          <p:cNvSpPr/>
          <p:nvPr/>
        </p:nvSpPr>
        <p:spPr>
          <a:xfrm>
            <a:off x="4459705" y="5683198"/>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15" name="左大括弧 4"/>
          <p:cNvSpPr/>
          <p:nvPr/>
        </p:nvSpPr>
        <p:spPr>
          <a:xfrm rot="5400000">
            <a:off x="3571073" y="4703884"/>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16" name="直線接點 35"/>
          <p:cNvCxnSpPr/>
          <p:nvPr/>
        </p:nvCxnSpPr>
        <p:spPr>
          <a:xfrm>
            <a:off x="4555603" y="4802430"/>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23"/>
          <p:cNvCxnSpPr/>
          <p:nvPr/>
        </p:nvCxnSpPr>
        <p:spPr>
          <a:xfrm>
            <a:off x="3909803" y="4694133"/>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18" name="橢圓 30"/>
          <p:cNvSpPr/>
          <p:nvPr/>
        </p:nvSpPr>
        <p:spPr>
          <a:xfrm>
            <a:off x="5519212" y="5663879"/>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19" name="直線接點 31"/>
          <p:cNvCxnSpPr/>
          <p:nvPr/>
        </p:nvCxnSpPr>
        <p:spPr>
          <a:xfrm>
            <a:off x="5648570" y="4932884"/>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左大括弧 38"/>
          <p:cNvSpPr/>
          <p:nvPr/>
        </p:nvSpPr>
        <p:spPr>
          <a:xfrm rot="5400000">
            <a:off x="4912740" y="5039497"/>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21" name="左大括弧 38"/>
          <p:cNvSpPr/>
          <p:nvPr/>
        </p:nvSpPr>
        <p:spPr>
          <a:xfrm rot="5400000">
            <a:off x="6146489" y="4992879"/>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22" name="直線接點 31"/>
          <p:cNvCxnSpPr/>
          <p:nvPr/>
        </p:nvCxnSpPr>
        <p:spPr>
          <a:xfrm>
            <a:off x="6943970" y="5584450"/>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橢圓 69"/>
          <p:cNvSpPr/>
          <p:nvPr/>
        </p:nvSpPr>
        <p:spPr>
          <a:xfrm>
            <a:off x="6800670" y="5721288"/>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24" name="直線接點 23"/>
          <p:cNvCxnSpPr/>
          <p:nvPr/>
        </p:nvCxnSpPr>
        <p:spPr>
          <a:xfrm>
            <a:off x="4973250" y="4551092"/>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811458" y="2147671"/>
            <a:ext cx="9284118" cy="4208688"/>
            <a:chOff x="811458" y="2147671"/>
            <a:chExt cx="9284118" cy="4208688"/>
          </a:xfrm>
        </p:grpSpPr>
        <p:cxnSp>
          <p:nvCxnSpPr>
            <p:cNvPr id="8" name="直線單箭頭接點 29"/>
            <p:cNvCxnSpPr/>
            <p:nvPr/>
          </p:nvCxnSpPr>
          <p:spPr>
            <a:xfrm flipV="1">
              <a:off x="2264077" y="2236726"/>
              <a:ext cx="0" cy="387716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811458" y="2147671"/>
              <a:ext cx="9284118" cy="4208688"/>
              <a:chOff x="811458" y="2147671"/>
              <a:chExt cx="9284118" cy="4208688"/>
            </a:xfrm>
          </p:grpSpPr>
          <p:sp>
            <p:nvSpPr>
              <p:cNvPr id="5" name="文字方塊 61"/>
              <p:cNvSpPr txBox="1"/>
              <p:nvPr/>
            </p:nvSpPr>
            <p:spPr>
              <a:xfrm>
                <a:off x="811458" y="2464757"/>
                <a:ext cx="1400487" cy="461665"/>
              </a:xfrm>
              <a:prstGeom prst="rect">
                <a:avLst/>
              </a:prstGeom>
              <a:noFill/>
            </p:spPr>
            <p:txBody>
              <a:bodyPr wrap="square" rtlCol="0">
                <a:spAutoFit/>
              </a:bodyPr>
              <a:lstStyle/>
              <a:p>
                <a:pPr algn="ctr"/>
                <a:r>
                  <a:rPr lang="zh-CN" altLang="en-US" sz="2400" dirty="0">
                    <a:latin typeface="楷体" panose="02010609060101010101" pitchFamily="49" charset="-122"/>
                    <a:ea typeface="楷体" panose="02010609060101010101" pitchFamily="49" charset="-122"/>
                    <a:cs typeface="STIX Two Math" panose="02020603050405020304" pitchFamily="18" charset="0"/>
                  </a:rPr>
                  <a:t>风险</a:t>
                </a:r>
                <a:endParaRPr lang="zh-TW" altLang="en-US" sz="2400" dirty="0">
                  <a:latin typeface="楷体" panose="02010609060101010101" pitchFamily="49" charset="-122"/>
                  <a:ea typeface="楷体" panose="02010609060101010101" pitchFamily="49" charset="-122"/>
                  <a:cs typeface="STIX Two Math" panose="02020603050405020304" pitchFamily="18" charset="0"/>
                </a:endParaRPr>
              </a:p>
            </p:txBody>
          </p:sp>
          <p:cxnSp>
            <p:nvCxnSpPr>
              <p:cNvPr id="6" name="直線單箭頭接點 27"/>
              <p:cNvCxnSpPr/>
              <p:nvPr/>
            </p:nvCxnSpPr>
            <p:spPr>
              <a:xfrm>
                <a:off x="1451022" y="5790361"/>
                <a:ext cx="828110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Object 12"/>
              <p:cNvGraphicFramePr>
                <a:graphicFrameLocks noChangeAspect="1"/>
              </p:cNvGraphicFramePr>
              <p:nvPr/>
            </p:nvGraphicFramePr>
            <p:xfrm>
              <a:off x="9214553" y="5823219"/>
              <a:ext cx="327025" cy="298450"/>
            </p:xfrm>
            <a:graphic>
              <a:graphicData uri="http://schemas.openxmlformats.org/presentationml/2006/ole">
                <mc:AlternateContent xmlns:mc="http://schemas.openxmlformats.org/markup-compatibility/2006">
                  <mc:Choice xmlns:v="urn:schemas-microsoft-com:vml" Requires="v">
                    <p:oleObj name="方程式" r:id="rId2" imgW="152280" imgH="139680" progId="Equation.3">
                      <p:embed/>
                    </p:oleObj>
                  </mc:Choice>
                  <mc:Fallback>
                    <p:oleObj name="方程式" r:id="rId2" imgW="152280" imgH="139680" progId="Equation.3">
                      <p:embed/>
                      <p:pic>
                        <p:nvPicPr>
                          <p:cNvPr id="7" name="Object 12"/>
                          <p:cNvPicPr>
                            <a:picLocks noChangeAspect="1" noChangeArrowheads="1"/>
                          </p:cNvPicPr>
                          <p:nvPr/>
                        </p:nvPicPr>
                        <p:blipFill>
                          <a:blip r:embed="rId3"/>
                          <a:srcRect/>
                          <a:stretch>
                            <a:fillRect/>
                          </a:stretch>
                        </p:blipFill>
                        <p:spPr bwMode="auto">
                          <a:xfrm>
                            <a:off x="9214553" y="5823219"/>
                            <a:ext cx="327025" cy="298450"/>
                          </a:xfrm>
                          <a:prstGeom prst="rect">
                            <a:avLst/>
                          </a:prstGeom>
                          <a:noFill/>
                        </p:spPr>
                      </p:pic>
                    </p:oleObj>
                  </mc:Fallback>
                </mc:AlternateContent>
              </a:graphicData>
            </a:graphic>
          </p:graphicFrame>
          <p:sp>
            <p:nvSpPr>
              <p:cNvPr id="10" name="手繪多邊形 54"/>
              <p:cNvSpPr/>
              <p:nvPr/>
            </p:nvSpPr>
            <p:spPr>
              <a:xfrm>
                <a:off x="1918700" y="2147671"/>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ln w="38100">
                <a:solidFill>
                  <a:srgbClr val="00CCFF"/>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TW" altLang="en-US">
                  <a:latin typeface="楷体" panose="02010609060101010101" pitchFamily="49" charset="-122"/>
                  <a:ea typeface="楷体" panose="02010609060101010101" pitchFamily="49" charset="-122"/>
                </a:endParaRPr>
              </a:p>
            </p:txBody>
          </p:sp>
          <p:sp>
            <p:nvSpPr>
              <p:cNvPr id="25" name="矩形 24">
                <a:extLst>
                  <a:ext uri="{FF2B5EF4-FFF2-40B4-BE49-F238E27FC236}">
                    <a16:creationId xmlns:a16="http://schemas.microsoft.com/office/drawing/2014/main" id="{1AD7792C-A243-471D-9F34-CB1B0A59F01B}"/>
                  </a:ext>
                </a:extLst>
              </p:cNvPr>
              <p:cNvSpPr/>
              <p:nvPr/>
            </p:nvSpPr>
            <p:spPr>
              <a:xfrm>
                <a:off x="8987580" y="5987027"/>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cs typeface="STIX Two Math" panose="02020603050405020304" pitchFamily="18" charset="0"/>
                  </a:rPr>
                  <a:t>网络参数</a:t>
                </a:r>
                <a:endParaRPr lang="zh-CN" altLang="en-US" dirty="0">
                  <a:latin typeface="楷体" panose="02010609060101010101" pitchFamily="49" charset="-122"/>
                  <a:ea typeface="楷体" panose="02010609060101010101" pitchFamily="49" charset="-122"/>
                </a:endParaRPr>
              </a:p>
            </p:txBody>
          </p:sp>
        </p:grpSp>
      </p:grpSp>
      <p:grpSp>
        <p:nvGrpSpPr>
          <p:cNvPr id="33" name="组合 32">
            <a:extLst>
              <a:ext uri="{FF2B5EF4-FFF2-40B4-BE49-F238E27FC236}">
                <a16:creationId xmlns:a16="http://schemas.microsoft.com/office/drawing/2014/main" id="{1FA4834C-1C3B-4036-9E4F-98FCE080C97C}"/>
              </a:ext>
            </a:extLst>
          </p:cNvPr>
          <p:cNvGrpSpPr/>
          <p:nvPr/>
        </p:nvGrpSpPr>
        <p:grpSpPr>
          <a:xfrm>
            <a:off x="6591564" y="1941204"/>
            <a:ext cx="3140562" cy="1384190"/>
            <a:chOff x="8334917" y="3200585"/>
            <a:chExt cx="3140562" cy="1384190"/>
          </a:xfrm>
        </p:grpSpPr>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CA6A7CB-6175-46E5-9DF1-97A2DD662D29}"/>
                    </a:ext>
                  </a:extLst>
                </p:cNvPr>
                <p:cNvSpPr txBox="1"/>
                <p:nvPr/>
              </p:nvSpPr>
              <p:spPr>
                <a:xfrm>
                  <a:off x="8340375" y="3200585"/>
                  <a:ext cx="3135104" cy="543034"/>
                </a:xfrm>
                <a:prstGeom prst="rect">
                  <a:avLst/>
                </a:prstGeom>
                <a:noFill/>
                <a:ln w="12700">
                  <a:solidFill>
                    <a:schemeClr val="accent1">
                      <a:lumMod val="75000"/>
                    </a:schemeClr>
                  </a:solidFill>
                </a:ln>
              </p:spPr>
              <p:txBody>
                <a:bodyPr wrap="square" lIns="0" tIns="0" rIns="0" bIns="0" rtlCol="0">
                  <a:spAutoFit/>
                </a:bodyPr>
                <a:lstStyle/>
                <a:p>
                  <a:pPr algn="just"/>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𝑾</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i="1" smtClean="0">
                              <a:latin typeface="Cambria Math" panose="02040503050406030204" pitchFamily="18" charset="0"/>
                            </a:rPr>
                            <m:t>[</m:t>
                          </m:r>
                          <m:r>
                            <a:rPr lang="en-US" altLang="zh-CN" sz="2400" i="1">
                              <a:latin typeface="Cambria Math" panose="02040503050406030204" pitchFamily="18" charset="0"/>
                            </a:rPr>
                            <m:t>𝑙</m:t>
                          </m:r>
                          <m:r>
                            <a:rPr lang="en-US" altLang="zh-CN" sz="2400" b="0" i="1" smtClean="0">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α</m:t>
                      </m:r>
                      <m:f>
                        <m:fPr>
                          <m:ctrlPr>
                            <a:rPr lang="el-GR" altLang="zh-CN" sz="2400" b="0" i="1" smtClean="0">
                              <a:latin typeface="Cambria Math" panose="02040503050406030204" pitchFamily="18" charset="0"/>
                              <a:ea typeface="Cambria Math" panose="02040503050406030204" pitchFamily="18" charset="0"/>
                            </a:rPr>
                          </m:ctrlPr>
                        </m:fPr>
                        <m:num>
                          <m:r>
                            <a:rPr lang="zh-CN" altLang="el-GR"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ℛ</m:t>
                          </m:r>
                          <m:r>
                            <a:rPr lang="en-US" altLang="zh-CN" sz="2400" b="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𝑾</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𝒃</m:t>
                          </m:r>
                          <m:r>
                            <a:rPr lang="en-US" altLang="zh-CN" sz="2400" b="0" i="1" smtClean="0">
                              <a:latin typeface="Cambria Math" panose="02040503050406030204" pitchFamily="18" charset="0"/>
                              <a:ea typeface="Cambria Math" panose="02040503050406030204" pitchFamily="18" charset="0"/>
                            </a:rPr>
                            <m:t>)</m:t>
                          </m:r>
                        </m:num>
                        <m:den>
                          <m:r>
                            <a:rPr lang="zh-CN" altLang="el-GR" sz="2400" b="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i="1" smtClean="0">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sup>
                          </m:sSup>
                        </m:den>
                      </m:f>
                    </m:oMath>
                  </a14:m>
                  <a:r>
                    <a:rPr lang="en-US" altLang="zh-CN" sz="2400" dirty="0"/>
                    <a:t>                                        </a:t>
                  </a:r>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340375" y="3200585"/>
                  <a:ext cx="3135104" cy="543034"/>
                </a:xfrm>
                <a:prstGeom prst="rect">
                  <a:avLst/>
                </a:prstGeom>
                <a:blipFill>
                  <a:blip r:embed="rId5"/>
                  <a:stretch>
                    <a:fillRect/>
                  </a:stretch>
                </a:blipFill>
                <a:ln w="12700">
                  <a:solidFill>
                    <a:schemeClr val="accent1">
                      <a:lumMod val="75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07C25E8-0554-4C24-B683-8BAE5C3FC0B5}"/>
                    </a:ext>
                  </a:extLst>
                </p:cNvPr>
                <p:cNvSpPr txBox="1"/>
                <p:nvPr/>
              </p:nvSpPr>
              <p:spPr>
                <a:xfrm>
                  <a:off x="8334917" y="4041741"/>
                  <a:ext cx="3140562" cy="543034"/>
                </a:xfrm>
                <a:prstGeom prst="rect">
                  <a:avLst/>
                </a:prstGeom>
                <a:noFill/>
                <a:ln w="12700">
                  <a:solidFill>
                    <a:schemeClr val="accent1">
                      <a:lumMod val="75000"/>
                    </a:schemeClr>
                  </a:solidFill>
                </a:ln>
              </p:spPr>
              <p:txBody>
                <a:bodyPr wrap="square" lIns="0" tIns="0" rIns="0" bIns="0" rtlCol="0">
                  <a:spAutoFit/>
                </a:bodyPr>
                <a:lstStyle/>
                <a:p>
                  <a:pPr algn="just"/>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i="1">
                              <a:latin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i="1" smtClean="0">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sup>
                      </m:sSup>
                      <m:r>
                        <a:rPr lang="en-US" altLang="zh-CN" sz="2400" b="0" i="0"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α</m:t>
                      </m:r>
                      <m:f>
                        <m:fPr>
                          <m:ctrlPr>
                            <a:rPr lang="el-GR" altLang="zh-CN" sz="2400" b="0" i="1" smtClean="0">
                              <a:latin typeface="Cambria Math" panose="02040503050406030204" pitchFamily="18" charset="0"/>
                              <a:ea typeface="Cambria Math" panose="02040503050406030204" pitchFamily="18" charset="0"/>
                            </a:rPr>
                          </m:ctrlPr>
                        </m:fPr>
                        <m:num>
                          <m:r>
                            <a:rPr lang="zh-CN" altLang="el-GR"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ℛ</m:t>
                          </m:r>
                          <m:r>
                            <a:rPr lang="en-US" altLang="zh-CN" sz="2400" b="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𝑾</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𝒃</m:t>
                          </m:r>
                          <m:r>
                            <a:rPr lang="en-US" altLang="zh-CN" sz="2400" b="0" i="1" smtClean="0">
                              <a:latin typeface="Cambria Math" panose="02040503050406030204" pitchFamily="18" charset="0"/>
                              <a:ea typeface="Cambria Math" panose="02040503050406030204" pitchFamily="18" charset="0"/>
                            </a:rPr>
                            <m:t>)</m:t>
                          </m:r>
                        </m:num>
                        <m:den>
                          <m:r>
                            <a:rPr lang="zh-CN" altLang="el-GR" sz="2400" b="0" i="1" smtClean="0">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i="1" smtClean="0">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sup>
                          </m:sSup>
                        </m:den>
                      </m:f>
                    </m:oMath>
                  </a14:m>
                  <a:r>
                    <a:rPr lang="en-US" altLang="zh-CN" sz="2400" dirty="0"/>
                    <a:t>                          </a:t>
                  </a:r>
                  <a:endParaRPr lang="zh-CN" altLang="en-US" sz="24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8334917" y="4041741"/>
                  <a:ext cx="3140562" cy="543034"/>
                </a:xfrm>
                <a:prstGeom prst="rect">
                  <a:avLst/>
                </a:prstGeom>
                <a:blipFill>
                  <a:blip r:embed="rId6"/>
                  <a:stretch>
                    <a:fillRect/>
                  </a:stretch>
                </a:blipFill>
                <a:ln w="12700">
                  <a:solidFill>
                    <a:schemeClr val="accent1">
                      <a:lumMod val="75000"/>
                    </a:schemeClr>
                  </a:solidFill>
                </a:ln>
              </p:spPr>
              <p:txBody>
                <a:bodyPr/>
                <a:lstStyle/>
                <a:p>
                  <a:r>
                    <a:rPr lang="zh-CN" altLang="en-US">
                      <a:noFill/>
                    </a:rPr>
                    <a:t> </a:t>
                  </a:r>
                </a:p>
              </p:txBody>
            </p:sp>
          </mc:Fallback>
        </mc:AlternateContent>
      </p:grpSp>
    </p:spTree>
    <p:extLst>
      <p:ext uri="{BB962C8B-B14F-4D97-AF65-F5344CB8AC3E}">
        <p14:creationId xmlns:p14="http://schemas.microsoft.com/office/powerpoint/2010/main" val="17074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animBg="1"/>
      <p:bldP spid="15" grpId="0" animBg="1"/>
      <p:bldP spid="18" grpId="0" animBg="1"/>
      <p:bldP spid="20" grpId="0" animBg="1"/>
      <p:bldP spid="21"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960" y="1075214"/>
            <a:ext cx="5040789" cy="5040789"/>
          </a:xfrm>
        </p:spPr>
      </p:pic>
      <p:sp>
        <p:nvSpPr>
          <p:cNvPr id="6" name="标题 1"/>
          <p:cNvSpPr>
            <a:spLocks noGrp="1"/>
          </p:cNvSpPr>
          <p:nvPr>
            <p:ph type="title"/>
          </p:nvPr>
        </p:nvSpPr>
        <p:spPr>
          <a:xfrm>
            <a:off x="609603" y="37473"/>
            <a:ext cx="11329260" cy="1325563"/>
          </a:xfrm>
        </p:spPr>
        <p:txBody>
          <a:bodyPr>
            <a:normAutofit/>
          </a:bodyPr>
          <a:lstStyle/>
          <a:p>
            <a:pPr algn="ctr"/>
            <a:r>
              <a:rPr lang="zh-CN" altLang="en-US" b="1" dirty="0">
                <a:solidFill>
                  <a:srgbClr val="00B050"/>
                </a:solidFill>
                <a:latin typeface="楷体" panose="02010609060101010101" pitchFamily="49" charset="-122"/>
                <a:ea typeface="楷体" panose="02010609060101010101" pitchFamily="49" charset="-122"/>
              </a:rPr>
              <a:t>神经网络的网图“婴儿用神经网络课本”</a:t>
            </a:r>
          </a:p>
        </p:txBody>
      </p:sp>
      <p:sp>
        <p:nvSpPr>
          <p:cNvPr id="2" name="文本框 1"/>
          <p:cNvSpPr txBox="1"/>
          <p:nvPr/>
        </p:nvSpPr>
        <p:spPr>
          <a:xfrm>
            <a:off x="8530749" y="5649402"/>
            <a:ext cx="3408114" cy="369332"/>
          </a:xfrm>
          <a:prstGeom prst="rect">
            <a:avLst/>
          </a:prstGeom>
          <a:noFill/>
        </p:spPr>
        <p:txBody>
          <a:bodyPr wrap="square" rtlCol="0">
            <a:spAutoFit/>
          </a:bodyPr>
          <a:lstStyle/>
          <a:p>
            <a:r>
              <a:rPr lang="en-US" altLang="zh-CN" dirty="0"/>
              <a:t>【</a:t>
            </a:r>
            <a:r>
              <a:rPr lang="zh-CN" altLang="en-US" dirty="0"/>
              <a:t>图片原作者：</a:t>
            </a:r>
            <a:r>
              <a:rPr lang="en-US" altLang="zh-CN" i="1" u="sng" dirty="0" err="1">
                <a:hlinkClick r:id="rId3"/>
              </a:rPr>
              <a:t>coderhumor</a:t>
            </a:r>
            <a:r>
              <a:rPr lang="en-US" altLang="zh-CN" dirty="0"/>
              <a:t>】</a:t>
            </a:r>
            <a:endParaRPr lang="zh-CN" altLang="en-US" dirty="0"/>
          </a:p>
        </p:txBody>
      </p:sp>
    </p:spTree>
    <p:extLst>
      <p:ext uri="{BB962C8B-B14F-4D97-AF65-F5344CB8AC3E}">
        <p14:creationId xmlns:p14="http://schemas.microsoft.com/office/powerpoint/2010/main" val="1312466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51CB5-3CED-469B-9544-562B5B894B59}"/>
              </a:ext>
            </a:extLst>
          </p:cNvPr>
          <p:cNvSpPr>
            <a:spLocks noGrp="1"/>
          </p:cNvSpPr>
          <p:nvPr>
            <p:ph type="title"/>
          </p:nvPr>
        </p:nvSpPr>
        <p:spPr/>
        <p:txBody>
          <a:bodyPr>
            <a:normAutofit/>
          </a:bodyPr>
          <a:lstStyle/>
          <a:p>
            <a:r>
              <a:rPr lang="en-US" altLang="zh-CN" dirty="0"/>
              <a:t>2.2.3 </a:t>
            </a:r>
            <a:r>
              <a:rPr lang="zh-CN" altLang="en-US" dirty="0"/>
              <a:t>反向传播算法的其他预备知识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888604-51BF-46C2-9CB2-E84C226A8771}"/>
                  </a:ext>
                </a:extLst>
              </p:cNvPr>
              <p:cNvSpPr>
                <a:spLocks noGrp="1"/>
              </p:cNvSpPr>
              <p:nvPr>
                <p:ph sz="quarter" idx="1"/>
              </p:nvPr>
            </p:nvSpPr>
            <p:spPr>
              <a:xfrm>
                <a:off x="609599" y="1219200"/>
                <a:ext cx="11691257" cy="4937760"/>
              </a:xfrm>
            </p:spPr>
            <p:txBody>
              <a:bodyPr>
                <a:noAutofit/>
              </a:bodyPr>
              <a:lstStyle/>
              <a:p>
                <a:r>
                  <a:rPr lang="zh-CN" altLang="en-US" sz="3600" dirty="0"/>
                  <a:t>反向传播算法：根据前馈网络的特点而设计的、用于参数学习的、高效的梯度下降方法。</a:t>
                </a:r>
                <a:endParaRPr lang="en-US" altLang="zh-CN" sz="3600" dirty="0"/>
              </a:p>
              <a:p>
                <a:r>
                  <a:rPr lang="zh-CN" altLang="en-US" sz="3600" dirty="0">
                    <a:solidFill>
                      <a:srgbClr val="FF0000"/>
                    </a:solidFill>
                  </a:rPr>
                  <a:t>复习：</a:t>
                </a:r>
                <a:r>
                  <a:rPr lang="zh-CN" altLang="en-US" sz="3600" dirty="0"/>
                  <a:t>神经网络第</a:t>
                </a:r>
                <a14:m>
                  <m:oMath xmlns:m="http://schemas.openxmlformats.org/officeDocument/2006/math">
                    <m:r>
                      <a:rPr lang="en-US" altLang="zh-CN" sz="3600" b="0" i="1" smtClean="0">
                        <a:latin typeface="Cambria Math" panose="02040503050406030204" pitchFamily="18" charset="0"/>
                        <a:ea typeface="+mn-ea"/>
                      </a:rPr>
                      <m:t>𝑙</m:t>
                    </m:r>
                  </m:oMath>
                </a14:m>
                <a:r>
                  <a:rPr lang="zh-CN" altLang="en-US" sz="3600" dirty="0"/>
                  <a:t>层内部的计算</a:t>
                </a:r>
                <a:endParaRPr lang="en-US" altLang="zh-CN" sz="3600" dirty="0"/>
              </a:p>
              <a:p>
                <a:pPr lvl="1"/>
                <a14:m>
                  <m:oMath xmlns:m="http://schemas.openxmlformats.org/officeDocument/2006/math">
                    <m:sSup>
                      <m:sSupPr>
                        <m:ctrlPr>
                          <a:rPr lang="en-US" altLang="zh-CN" sz="2400" i="1" smtClean="0">
                            <a:latin typeface="Cambria Math" panose="02040503050406030204" pitchFamily="18" charset="0"/>
                            <a:ea typeface="+mn-ea"/>
                          </a:rPr>
                        </m:ctrlPr>
                      </m:sSupPr>
                      <m:e>
                        <m:r>
                          <a:rPr lang="en-US" altLang="zh-CN" sz="2400" b="1" i="1" smtClean="0">
                            <a:latin typeface="Cambria Math" panose="02040503050406030204" pitchFamily="18" charset="0"/>
                            <a:ea typeface="+mn-ea"/>
                          </a:rPr>
                          <m:t>𝒛</m:t>
                        </m:r>
                      </m:e>
                      <m:sup>
                        <m:r>
                          <a:rPr lang="en-US" altLang="zh-CN" sz="2400" b="0" i="1" smtClean="0">
                            <a:latin typeface="Cambria Math" panose="02040503050406030204" pitchFamily="18" charset="0"/>
                            <a:ea typeface="+mn-ea"/>
                          </a:rPr>
                          <m:t>[</m:t>
                        </m:r>
                        <m:r>
                          <a:rPr lang="en-US" altLang="zh-CN" sz="2400" b="0" i="1" smtClean="0">
                            <a:latin typeface="Cambria Math" panose="02040503050406030204" pitchFamily="18" charset="0"/>
                            <a:ea typeface="+mn-ea"/>
                          </a:rPr>
                          <m:t>𝑙</m:t>
                        </m:r>
                        <m:r>
                          <a:rPr lang="en-US" altLang="zh-CN" sz="2400" b="0" i="1" smtClean="0">
                            <a:latin typeface="Cambria Math" panose="02040503050406030204" pitchFamily="18" charset="0"/>
                            <a:ea typeface="+mn-ea"/>
                          </a:rPr>
                          <m:t>]</m:t>
                        </m:r>
                      </m:sup>
                    </m:sSup>
                    <m:r>
                      <a:rPr lang="en-US" altLang="zh-CN" sz="2400" b="0" i="1" smtClean="0">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𝑾</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𝑙</m:t>
                            </m:r>
                          </m:e>
                        </m:d>
                      </m:sup>
                    </m:sSup>
                  </m:oMath>
                </a14:m>
                <a:r>
                  <a:rPr lang="en-US" altLang="zh-CN" sz="2400" dirty="0"/>
                  <a:t> </a:t>
                </a:r>
                <a14:m>
                  <m:oMath xmlns:m="http://schemas.openxmlformats.org/officeDocument/2006/math">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𝒂</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b="0" i="1" smtClean="0">
                            <a:latin typeface="Cambria Math" panose="02040503050406030204" pitchFamily="18" charset="0"/>
                            <a:ea typeface="+mn-ea"/>
                          </a:rPr>
                          <m:t>−1</m:t>
                        </m:r>
                        <m:r>
                          <a:rPr lang="en-US" altLang="zh-CN" sz="2400" i="1">
                            <a:latin typeface="Cambria Math" panose="02040503050406030204" pitchFamily="18" charset="0"/>
                            <a:ea typeface="+mn-ea"/>
                          </a:rPr>
                          <m:t>]</m:t>
                        </m:r>
                      </m:sup>
                    </m:sSup>
                    <m:r>
                      <a:rPr lang="en-US" altLang="zh-CN" sz="2400" b="0" i="1" smtClean="0">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𝒃</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m:t>
                        </m:r>
                      </m:sup>
                    </m:sSup>
                  </m:oMath>
                </a14:m>
                <a:r>
                  <a:rPr lang="zh-CN" altLang="en-US" sz="2400" dirty="0"/>
                  <a:t>；</a:t>
                </a:r>
                <a:r>
                  <a:rPr lang="en-US" altLang="zh-CN" sz="2400" dirty="0"/>
                  <a:t> </a:t>
                </a:r>
                <a14:m>
                  <m:oMath xmlns:m="http://schemas.openxmlformats.org/officeDocument/2006/math">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𝒂</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m:t>
                        </m:r>
                      </m:sup>
                    </m:sSup>
                    <m:r>
                      <a:rPr lang="en-US" altLang="zh-CN" sz="2400" b="0" i="1" smtClean="0">
                        <a:latin typeface="Cambria Math" panose="02040503050406030204" pitchFamily="18" charset="0"/>
                        <a:ea typeface="+mn-ea"/>
                      </a:rPr>
                      <m:t>=</m:t>
                    </m:r>
                    <m:r>
                      <a:rPr lang="en-US" altLang="zh-CN" sz="2400" b="0" i="1" smtClean="0">
                        <a:latin typeface="Cambria Math" panose="02040503050406030204" pitchFamily="18" charset="0"/>
                        <a:ea typeface="+mn-ea"/>
                      </a:rPr>
                      <m:t>𝑓</m:t>
                    </m:r>
                    <m:r>
                      <a:rPr lang="en-US" altLang="zh-CN" sz="2400" b="0" i="1" smtClean="0">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𝒛</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m:t>
                        </m:r>
                      </m:sup>
                    </m:sSup>
                    <m:r>
                      <a:rPr lang="en-US" altLang="zh-CN" sz="2400" b="0" i="1" smtClean="0">
                        <a:latin typeface="Cambria Math" panose="02040503050406030204" pitchFamily="18" charset="0"/>
                        <a:ea typeface="+mn-ea"/>
                      </a:rPr>
                      <m:t>)</m:t>
                    </m:r>
                  </m:oMath>
                </a14:m>
                <a:r>
                  <a:rPr lang="en-US" altLang="zh-CN" sz="2400" dirty="0"/>
                  <a:t>  (</a:t>
                </a:r>
                <a:r>
                  <a:rPr lang="zh-CN" altLang="en-US" sz="2400" dirty="0"/>
                  <a:t>粗体字表示向量，上标是层号</a:t>
                </a:r>
                <a:r>
                  <a:rPr lang="en-US" altLang="zh-CN" sz="2400" dirty="0"/>
                  <a:t>)</a:t>
                </a:r>
              </a:p>
              <a:p>
                <a:endParaRPr lang="en-US" altLang="zh-CN" sz="3600" dirty="0"/>
              </a:p>
              <a:p>
                <a:r>
                  <a:rPr lang="zh-CN" altLang="en-US" sz="3600" dirty="0">
                    <a:solidFill>
                      <a:srgbClr val="FF0000"/>
                    </a:solidFill>
                  </a:rPr>
                  <a:t>复习：</a:t>
                </a:r>
                <a:r>
                  <a:rPr lang="zh-CN" altLang="en-US" sz="3600" dirty="0"/>
                  <a:t>神经网络中应用链式求导法则进行梯度计算</a:t>
                </a:r>
                <a:endParaRPr lang="en-US" altLang="zh-CN" sz="3600" dirty="0"/>
              </a:p>
              <a:p>
                <a:pPr lvl="1"/>
                <a14:m>
                  <m:oMath xmlns:m="http://schemas.openxmlformats.org/officeDocument/2006/math">
                    <m:f>
                      <m:fPr>
                        <m:ctrlPr>
                          <a:rPr lang="en-US" altLang="zh-CN" sz="2400" i="1" smtClean="0">
                            <a:latin typeface="Cambria Math" panose="02040503050406030204" pitchFamily="18" charset="0"/>
                            <a:ea typeface="+mn-ea"/>
                          </a:rPr>
                        </m:ctrlPr>
                      </m:fPr>
                      <m:num>
                        <m:r>
                          <a:rPr lang="zh-CN" altLang="en-US" sz="2400" i="1">
                            <a:latin typeface="Cambria Math" panose="02040503050406030204" pitchFamily="18" charset="0"/>
                            <a:ea typeface="+mn-ea"/>
                          </a:rPr>
                          <m:t>𝜕</m:t>
                        </m:r>
                        <m:r>
                          <a:rPr lang="en-US" altLang="zh-CN" sz="2400" i="1" smtClean="0">
                            <a:latin typeface="Cambria Math" panose="02040503050406030204" pitchFamily="18" charset="0"/>
                            <a:ea typeface="+mn-ea"/>
                          </a:rPr>
                          <m:t>ℒ</m:t>
                        </m:r>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𝑾</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𝑙</m:t>
                                </m:r>
                              </m:e>
                            </m:d>
                          </m:sup>
                        </m:sSup>
                      </m:den>
                    </m:f>
                    <m:r>
                      <a:rPr lang="en-US" altLang="zh-CN" sz="2400" i="1">
                        <a:latin typeface="Cambria Math" panose="02040503050406030204" pitchFamily="18" charset="0"/>
                        <a:ea typeface="+mn-ea"/>
                      </a:rPr>
                      <m:t>=</m:t>
                    </m:r>
                    <m:f>
                      <m:fPr>
                        <m:ctrlPr>
                          <a:rPr lang="en-US" altLang="zh-CN" sz="2400" i="1">
                            <a:latin typeface="Cambria Math" panose="02040503050406030204" pitchFamily="18" charset="0"/>
                            <a:ea typeface="+mn-ea"/>
                          </a:rPr>
                        </m:ctrlPr>
                      </m:fPr>
                      <m:num>
                        <m:r>
                          <a:rPr lang="zh-CN" altLang="en-US" sz="2400" i="1">
                            <a:latin typeface="Cambria Math" panose="02040503050406030204" pitchFamily="18" charset="0"/>
                            <a:ea typeface="+mn-ea"/>
                          </a:rPr>
                          <m:t>𝜕</m:t>
                        </m:r>
                        <m:r>
                          <a:rPr lang="en-US" altLang="zh-CN" sz="2400" i="1">
                            <a:latin typeface="Cambria Math" panose="02040503050406030204" pitchFamily="18" charset="0"/>
                            <a:ea typeface="+mn-ea"/>
                          </a:rPr>
                          <m:t>ℒ</m:t>
                        </m:r>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𝒛</m:t>
                            </m:r>
                          </m:e>
                          <m:sup>
                            <m:d>
                              <m:dPr>
                                <m:begChr m:val="["/>
                                <m:endChr m:val="]"/>
                                <m:ctrlPr>
                                  <a:rPr lang="en-US" altLang="zh-CN" sz="2400" i="1">
                                    <a:latin typeface="Cambria Math" panose="02040503050406030204" pitchFamily="18" charset="0"/>
                                    <a:ea typeface="+mn-ea"/>
                                  </a:rPr>
                                </m:ctrlPr>
                              </m:dPr>
                              <m:e>
                                <m:r>
                                  <a:rPr lang="en-US" altLang="zh-CN" sz="2400" b="0" i="1" smtClean="0">
                                    <a:latin typeface="Cambria Math" panose="02040503050406030204" pitchFamily="18" charset="0"/>
                                    <a:ea typeface="+mn-ea"/>
                                  </a:rPr>
                                  <m:t>𝐿</m:t>
                                </m:r>
                              </m:e>
                            </m:d>
                          </m:sup>
                        </m:sSup>
                      </m:den>
                    </m:f>
                    <m:f>
                      <m:fPr>
                        <m:ctrlPr>
                          <a:rPr lang="en-US" altLang="zh-CN" sz="2400" i="1">
                            <a:latin typeface="Cambria Math" panose="02040503050406030204" pitchFamily="18" charset="0"/>
                            <a:ea typeface="+mn-ea"/>
                          </a:rPr>
                        </m:ctrlPr>
                      </m:fPr>
                      <m:num>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𝒛</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𝐿</m:t>
                                </m:r>
                              </m:e>
                            </m:d>
                          </m:sup>
                        </m:sSup>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𝒂</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𝐿</m:t>
                                </m:r>
                                <m:r>
                                  <a:rPr lang="en-US" altLang="zh-CN" sz="2400" b="0" i="1" smtClean="0">
                                    <a:latin typeface="Cambria Math" panose="02040503050406030204" pitchFamily="18" charset="0"/>
                                    <a:ea typeface="+mn-ea"/>
                                  </a:rPr>
                                  <m:t>−1</m:t>
                                </m:r>
                              </m:e>
                            </m:d>
                          </m:sup>
                        </m:sSup>
                      </m:den>
                    </m:f>
                    <m:r>
                      <a:rPr lang="en-US" altLang="zh-CN" sz="2400" i="1" smtClean="0">
                        <a:latin typeface="Cambria Math" panose="02040503050406030204" pitchFamily="18" charset="0"/>
                        <a:ea typeface="+mn-ea"/>
                      </a:rPr>
                      <m:t>…</m:t>
                    </m:r>
                    <m:f>
                      <m:fPr>
                        <m:ctrlPr>
                          <a:rPr lang="en-US" altLang="zh-CN" sz="2400" i="1">
                            <a:latin typeface="Cambria Math" panose="02040503050406030204" pitchFamily="18" charset="0"/>
                            <a:ea typeface="+mn-ea"/>
                          </a:rPr>
                        </m:ctrlPr>
                      </m:fPr>
                      <m:num>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𝒛</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b="0" i="1" smtClean="0">
                                <a:latin typeface="Cambria Math" panose="02040503050406030204" pitchFamily="18" charset="0"/>
                                <a:ea typeface="+mn-ea"/>
                              </a:rPr>
                              <m:t>+1</m:t>
                            </m:r>
                            <m:r>
                              <a:rPr lang="en-US" altLang="zh-CN" sz="2400" i="1">
                                <a:latin typeface="Cambria Math" panose="02040503050406030204" pitchFamily="18" charset="0"/>
                                <a:ea typeface="+mn-ea"/>
                              </a:rPr>
                              <m:t>]</m:t>
                            </m:r>
                          </m:sup>
                        </m:sSup>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𝒂</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𝑙</m:t>
                                </m:r>
                              </m:e>
                            </m:d>
                          </m:sup>
                        </m:sSup>
                      </m:den>
                    </m:f>
                    <m:f>
                      <m:fPr>
                        <m:ctrlPr>
                          <a:rPr lang="en-US" altLang="zh-CN" sz="2400" i="1">
                            <a:latin typeface="Cambria Math" panose="02040503050406030204" pitchFamily="18" charset="0"/>
                            <a:ea typeface="+mn-ea"/>
                          </a:rPr>
                        </m:ctrlPr>
                      </m:fPr>
                      <m:num>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𝒂</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m:t>
                            </m:r>
                          </m:sup>
                        </m:sSup>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smtClean="0">
                                <a:latin typeface="Cambria Math" panose="02040503050406030204" pitchFamily="18" charset="0"/>
                                <a:ea typeface="+mn-ea"/>
                              </a:rPr>
                              <m:t>𝒛</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𝑙</m:t>
                                </m:r>
                              </m:e>
                            </m:d>
                          </m:sup>
                        </m:sSup>
                      </m:den>
                    </m:f>
                    <m:f>
                      <m:fPr>
                        <m:ctrlPr>
                          <a:rPr lang="en-US" altLang="zh-CN" sz="2400" i="1">
                            <a:latin typeface="Cambria Math" panose="02040503050406030204" pitchFamily="18" charset="0"/>
                            <a:ea typeface="+mn-ea"/>
                          </a:rPr>
                        </m:ctrlPr>
                      </m:fPr>
                      <m:num>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𝒛</m:t>
                            </m:r>
                          </m:e>
                          <m:sup>
                            <m:r>
                              <a:rPr lang="en-US" altLang="zh-CN" sz="2400" i="1">
                                <a:latin typeface="Cambria Math" panose="02040503050406030204" pitchFamily="18" charset="0"/>
                                <a:ea typeface="+mn-ea"/>
                              </a:rPr>
                              <m:t>[</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m:t>
                            </m:r>
                          </m:sup>
                        </m:sSup>
                      </m:num>
                      <m:den>
                        <m:r>
                          <a:rPr lang="zh-CN" altLang="en-US" sz="2400" i="1">
                            <a:latin typeface="Cambria Math" panose="02040503050406030204" pitchFamily="18" charset="0"/>
                            <a:ea typeface="+mn-ea"/>
                          </a:rPr>
                          <m:t>𝜕</m:t>
                        </m:r>
                        <m:sSup>
                          <m:sSupPr>
                            <m:ctrlPr>
                              <a:rPr lang="en-US" altLang="zh-CN" sz="2400" i="1">
                                <a:latin typeface="Cambria Math" panose="02040503050406030204" pitchFamily="18" charset="0"/>
                                <a:ea typeface="+mn-ea"/>
                              </a:rPr>
                            </m:ctrlPr>
                          </m:sSupPr>
                          <m:e>
                            <m:r>
                              <a:rPr lang="en-US" altLang="zh-CN" sz="2400" b="1" i="1">
                                <a:latin typeface="Cambria Math" panose="02040503050406030204" pitchFamily="18" charset="0"/>
                                <a:ea typeface="+mn-ea"/>
                              </a:rPr>
                              <m:t>𝑾</m:t>
                            </m:r>
                          </m:e>
                          <m:sup>
                            <m:d>
                              <m:dPr>
                                <m:begChr m:val="["/>
                                <m:endChr m:val="]"/>
                                <m:ctrlPr>
                                  <a:rPr lang="en-US" altLang="zh-CN" sz="2400" i="1">
                                    <a:latin typeface="Cambria Math" panose="02040503050406030204" pitchFamily="18" charset="0"/>
                                    <a:ea typeface="+mn-ea"/>
                                  </a:rPr>
                                </m:ctrlPr>
                              </m:dPr>
                              <m:e>
                                <m:r>
                                  <a:rPr lang="en-US" altLang="zh-CN" sz="2400" i="1">
                                    <a:latin typeface="Cambria Math" panose="02040503050406030204" pitchFamily="18" charset="0"/>
                                    <a:ea typeface="+mn-ea"/>
                                  </a:rPr>
                                  <m:t>𝑙</m:t>
                                </m:r>
                              </m:e>
                            </m:d>
                          </m:sup>
                        </m:sSup>
                      </m:den>
                    </m:f>
                  </m:oMath>
                </a14:m>
                <a:endParaRPr lang="en-US" altLang="zh-CN" sz="2400" dirty="0"/>
              </a:p>
              <a:p>
                <a:endParaRPr lang="en-US" altLang="zh-CN" sz="3600" dirty="0"/>
              </a:p>
              <a:p>
                <a:endParaRPr lang="zh-CN" altLang="en-US" sz="3600" dirty="0"/>
              </a:p>
            </p:txBody>
          </p:sp>
        </mc:Choice>
        <mc:Fallback xmlns="">
          <p:sp>
            <p:nvSpPr>
              <p:cNvPr id="3" name="内容占位符 2">
                <a:extLst>
                  <a:ext uri="{FF2B5EF4-FFF2-40B4-BE49-F238E27FC236}">
                    <a16:creationId xmlns:a16="http://schemas.microsoft.com/office/drawing/2014/main" id="{B5888604-51BF-46C2-9CB2-E84C226A8771}"/>
                  </a:ext>
                </a:extLst>
              </p:cNvPr>
              <p:cNvSpPr>
                <a:spLocks noGrp="1" noRot="1" noChangeAspect="1" noMove="1" noResize="1" noEditPoints="1" noAdjustHandles="1" noChangeArrowheads="1" noChangeShapeType="1" noTextEdit="1"/>
              </p:cNvSpPr>
              <p:nvPr>
                <p:ph sz="quarter" idx="1"/>
              </p:nvPr>
            </p:nvSpPr>
            <p:spPr>
              <a:xfrm>
                <a:off x="609599" y="1219200"/>
                <a:ext cx="11691257" cy="4937760"/>
              </a:xfrm>
              <a:blipFill>
                <a:blip r:embed="rId2"/>
                <a:stretch>
                  <a:fillRect l="-1408" t="-2840"/>
                </a:stretch>
              </a:blipFill>
            </p:spPr>
            <p:txBody>
              <a:bodyPr/>
              <a:lstStyle/>
              <a:p>
                <a:r>
                  <a:rPr lang="zh-CN" altLang="en-US">
                    <a:noFill/>
                  </a:rPr>
                  <a:t> </a:t>
                </a:r>
              </a:p>
            </p:txBody>
          </p:sp>
        </mc:Fallback>
      </mc:AlternateContent>
      <p:sp>
        <p:nvSpPr>
          <p:cNvPr id="5"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20</a:t>
            </a:fld>
            <a:r>
              <a:rPr lang="zh-CN" altLang="en-US" dirty="0"/>
              <a:t>页</a:t>
            </a:r>
          </a:p>
        </p:txBody>
      </p:sp>
      <p:sp>
        <p:nvSpPr>
          <p:cNvPr id="6" name="矩形 5"/>
          <p:cNvSpPr/>
          <p:nvPr/>
        </p:nvSpPr>
        <p:spPr>
          <a:xfrm>
            <a:off x="609599" y="5575993"/>
            <a:ext cx="11329261" cy="523220"/>
          </a:xfrm>
          <a:prstGeom prst="rect">
            <a:avLst/>
          </a:prstGeom>
          <a:solidFill>
            <a:schemeClr val="accent2">
              <a:lumMod val="20000"/>
              <a:lumOff val="80000"/>
            </a:schemeClr>
          </a:solidFill>
          <a:ln>
            <a:solidFill>
              <a:schemeClr val="tx1"/>
            </a:solidFill>
          </a:ln>
        </p:spPr>
        <p:txBody>
          <a:bodyPr wrap="square">
            <a:spAutoFit/>
          </a:bodyPr>
          <a:lstStyle/>
          <a:p>
            <a:r>
              <a:rPr lang="zh-CN" altLang="en-US" sz="2800" dirty="0">
                <a:latin typeface="楷体" panose="02010609060101010101" pitchFamily="49" charset="-122"/>
                <a:ea typeface="楷体" panose="02010609060101010101" pitchFamily="49" charset="-122"/>
              </a:rPr>
              <a:t>链式法则（</a:t>
            </a:r>
            <a:r>
              <a:rPr lang="en-US" altLang="zh-CN" sz="2800" dirty="0">
                <a:latin typeface="楷体" panose="02010609060101010101" pitchFamily="49" charset="-122"/>
                <a:ea typeface="楷体" panose="02010609060101010101" pitchFamily="49" charset="-122"/>
              </a:rPr>
              <a:t>Chain Rule</a:t>
            </a:r>
            <a:r>
              <a:rPr lang="zh-CN" altLang="en-US" sz="2800" dirty="0">
                <a:latin typeface="楷体" panose="02010609060101010101" pitchFamily="49" charset="-122"/>
                <a:ea typeface="楷体" panose="02010609060101010101" pitchFamily="49" charset="-122"/>
              </a:rPr>
              <a:t>）是在微积分中求复合函数导数的一种常用方法。</a:t>
            </a:r>
          </a:p>
        </p:txBody>
      </p:sp>
    </p:spTree>
    <p:extLst>
      <p:ext uri="{BB962C8B-B14F-4D97-AF65-F5344CB8AC3E}">
        <p14:creationId xmlns:p14="http://schemas.microsoft.com/office/powerpoint/2010/main" val="998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C584-77EC-4009-881C-26824956231F}"/>
              </a:ext>
            </a:extLst>
          </p:cNvPr>
          <p:cNvSpPr>
            <a:spLocks noGrp="1"/>
          </p:cNvSpPr>
          <p:nvPr>
            <p:ph type="title"/>
          </p:nvPr>
        </p:nvSpPr>
        <p:spPr/>
        <p:txBody>
          <a:bodyPr/>
          <a:lstStyle/>
          <a:p>
            <a:r>
              <a:rPr lang="zh-CN" altLang="en-US" dirty="0"/>
              <a:t>反向传播算法的主框架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912B9F-C9EC-4B4C-B98E-8624003C40BD}"/>
                  </a:ext>
                </a:extLst>
              </p:cNvPr>
              <p:cNvSpPr>
                <a:spLocks noGrp="1"/>
              </p:cNvSpPr>
              <p:nvPr>
                <p:ph sz="quarter" idx="1"/>
              </p:nvPr>
            </p:nvSpPr>
            <p:spPr/>
            <p:txBody>
              <a:bodyPr>
                <a:normAutofit fontScale="77500" lnSpcReduction="20000"/>
              </a:bodyPr>
              <a:lstStyle/>
              <a:p>
                <a:pPr>
                  <a:lnSpc>
                    <a:spcPct val="150000"/>
                  </a:lnSpc>
                </a:pPr>
                <a:r>
                  <a:rPr lang="zh-CN" altLang="en-US" dirty="0"/>
                  <a:t>第</a:t>
                </a:r>
                <a14:m>
                  <m:oMath xmlns:m="http://schemas.openxmlformats.org/officeDocument/2006/math">
                    <m:r>
                      <a:rPr lang="zh-CN" altLang="en-US" i="1" smtClean="0">
                        <a:latin typeface="Cambria Math" panose="02040503050406030204" pitchFamily="18" charset="0"/>
                        <a:ea typeface="Cambria Math" panose="02040503050406030204" pitchFamily="18" charset="0"/>
                      </a:rPr>
                      <m:t>𝑙</m:t>
                    </m:r>
                  </m:oMath>
                </a14:m>
                <a:r>
                  <a:rPr lang="zh-CN" altLang="en-US" dirty="0"/>
                  <a:t>层更新参数需要</a:t>
                </a:r>
                <a:r>
                  <a:rPr lang="zh-CN" altLang="en-US" b="1" dirty="0">
                    <a:solidFill>
                      <a:srgbClr val="FF0000"/>
                    </a:solidFill>
                  </a:rPr>
                  <a:t>梯度</a:t>
                </a:r>
                <a:r>
                  <a:rPr lang="zh-CN" altLang="en-US" dirty="0"/>
                  <a:t>（两个偏导数）</a:t>
                </a:r>
                <a:endParaRPr lang="en-US" altLang="zh-CN" dirty="0"/>
              </a:p>
              <a:p>
                <a:pPr marL="685800" indent="-457200">
                  <a:lnSpc>
                    <a:spcPct val="150000"/>
                  </a:lnSpc>
                  <a:buClr>
                    <a:srgbClr val="FFC000"/>
                  </a:buClr>
                  <a:buFont typeface="Wingdings" panose="05000000000000000000" pitchFamily="2" charset="2"/>
                  <a:buChar char="p"/>
                </a:pPr>
                <a:r>
                  <a:rPr lang="zh-CN" altLang="en-US" sz="2800" dirty="0">
                    <a:solidFill>
                      <a:srgbClr val="FF0000"/>
                    </a:solidFill>
                    <a:latin typeface="STIXTwoMath-Identity-H"/>
                  </a:rPr>
                  <a:t>𝑾</a:t>
                </a:r>
                <a:r>
                  <a:rPr lang="en-US" altLang="zh-CN" sz="2800" baseline="50000" dirty="0">
                    <a:solidFill>
                      <a:srgbClr val="FF0000"/>
                    </a:solidFill>
                    <a:latin typeface="STIXTwoMath-Identity-H"/>
                  </a:rPr>
                  <a:t>[</a:t>
                </a:r>
                <a:r>
                  <a:rPr lang="zh-CN" altLang="en-US" sz="2800" baseline="50000" dirty="0">
                    <a:solidFill>
                      <a:srgbClr val="FF0000"/>
                    </a:solidFill>
                    <a:latin typeface="STIXTwoMath-Identity-H"/>
                  </a:rPr>
                  <a:t>𝑙</a:t>
                </a:r>
                <a:r>
                  <a:rPr lang="en-US" altLang="zh-CN" sz="2800" baseline="50000" dirty="0">
                    <a:solidFill>
                      <a:srgbClr val="FF0000"/>
                    </a:solidFill>
                    <a:latin typeface="STIXTwoMath-Identity-H"/>
                  </a:rPr>
                  <a:t>]</a:t>
                </a:r>
                <a:r>
                  <a:rPr lang="en-US" altLang="zh-CN" sz="2800" dirty="0">
                    <a:solidFill>
                      <a:srgbClr val="FF0000"/>
                    </a:solidFill>
                    <a:latin typeface="STIXTwoMath-Identity-H"/>
                  </a:rPr>
                  <a:t> ←</a:t>
                </a:r>
                <a:r>
                  <a:rPr lang="zh-CN" altLang="en-US" sz="2800" dirty="0">
                    <a:solidFill>
                      <a:srgbClr val="FF0000"/>
                    </a:solidFill>
                    <a:latin typeface="STIXTwoMath-Identity-H"/>
                  </a:rPr>
                  <a:t>𝑾</a:t>
                </a:r>
                <a:r>
                  <a:rPr lang="en-US" altLang="zh-CN" sz="2800" baseline="50000" dirty="0">
                    <a:solidFill>
                      <a:srgbClr val="FF0000"/>
                    </a:solidFill>
                    <a:latin typeface="STIXTwoMath-Identity-H"/>
                  </a:rPr>
                  <a:t>[</a:t>
                </a:r>
                <a:r>
                  <a:rPr lang="zh-CN" altLang="en-US" sz="2800" baseline="50000" dirty="0">
                    <a:solidFill>
                      <a:srgbClr val="FF0000"/>
                    </a:solidFill>
                    <a:latin typeface="STIXTwoMath-Identity-H"/>
                  </a:rPr>
                  <a:t>𝑙</a:t>
                </a:r>
                <a:r>
                  <a:rPr lang="en-US" altLang="zh-CN" sz="2800" baseline="50000" dirty="0">
                    <a:solidFill>
                      <a:srgbClr val="FF0000"/>
                    </a:solidFill>
                    <a:latin typeface="STIXTwoMath-Identity-H"/>
                  </a:rPr>
                  <a:t>]</a:t>
                </a:r>
                <a:r>
                  <a:rPr lang="en-US" altLang="zh-CN" sz="2800" dirty="0">
                    <a:solidFill>
                      <a:srgbClr val="FF0000"/>
                    </a:solidFill>
                    <a:latin typeface="STIXTwoMath-Identity-H"/>
                  </a:rPr>
                  <a:t> − </a:t>
                </a:r>
                <a:r>
                  <a:rPr lang="zh-CN" altLang="en-US" sz="2800" dirty="0">
                    <a:solidFill>
                      <a:srgbClr val="FF0000"/>
                    </a:solidFill>
                    <a:latin typeface="STIXTwoMath-Identity-H"/>
                  </a:rPr>
                  <a:t>𝛼</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zh-CN" altLang="en-US"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ℒ</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b="1" i="1">
                                <a:solidFill>
                                  <a:srgbClr val="FF0000"/>
                                </a:solidFill>
                                <a:latin typeface="Cambria Math" panose="02040503050406030204" pitchFamily="18" charset="0"/>
                                <a:ea typeface="Cambria Math" panose="02040503050406030204" pitchFamily="18" charset="0"/>
                              </a:rPr>
                              <m:t>𝒚</m:t>
                            </m:r>
                            <m:r>
                              <a:rPr lang="en-US" altLang="zh-CN" i="1">
                                <a:solidFill>
                                  <a:srgbClr val="FF0000"/>
                                </a:solidFill>
                                <a:latin typeface="Cambria Math" panose="02040503050406030204" pitchFamily="18" charset="0"/>
                                <a:ea typeface="Cambria Math" panose="02040503050406030204" pitchFamily="18" charset="0"/>
                              </a:rPr>
                              <m:t>,</m:t>
                            </m:r>
                            <m:acc>
                              <m:accPr>
                                <m:chr m:val="̂"/>
                                <m:ctrlPr>
                                  <a:rPr lang="en-US" altLang="zh-CN" i="1">
                                    <a:solidFill>
                                      <a:srgbClr val="FF0000"/>
                                    </a:solidFill>
                                    <a:latin typeface="Cambria Math" panose="02040503050406030204" pitchFamily="18" charset="0"/>
                                    <a:ea typeface="Cambria Math" panose="02040503050406030204" pitchFamily="18" charset="0"/>
                                  </a:rPr>
                                </m:ctrlPr>
                              </m:accPr>
                              <m:e>
                                <m:r>
                                  <a:rPr lang="en-US" altLang="zh-CN" b="1" i="1">
                                    <a:solidFill>
                                      <a:srgbClr val="FF0000"/>
                                    </a:solidFill>
                                    <a:latin typeface="Cambria Math" panose="02040503050406030204" pitchFamily="18" charset="0"/>
                                    <a:ea typeface="Cambria Math" panose="02040503050406030204" pitchFamily="18" charset="0"/>
                                  </a:rPr>
                                  <m:t>𝒚</m:t>
                                </m:r>
                              </m:e>
                            </m:acc>
                            <m:r>
                              <a:rPr lang="en-US" altLang="zh-CN" i="1">
                                <a:solidFill>
                                  <a:srgbClr val="FF0000"/>
                                </a:solidFill>
                                <a:latin typeface="Cambria Math" panose="02040503050406030204" pitchFamily="18" charset="0"/>
                                <a:ea typeface="Cambria Math" panose="02040503050406030204" pitchFamily="18" charset="0"/>
                              </a:rPr>
                              <m:t> </m:t>
                            </m:r>
                          </m:e>
                        </m:d>
                      </m:num>
                      <m:den>
                        <m:r>
                          <a:rPr lang="zh-CN" altLang="el-GR" i="1">
                            <a:solidFill>
                              <a:srgbClr val="FF0000"/>
                            </a:solidFill>
                            <a:latin typeface="Cambria Math" panose="02040503050406030204" pitchFamily="18" charset="0"/>
                            <a:ea typeface="Cambria Math" panose="02040503050406030204" pitchFamily="18" charset="0"/>
                          </a:rPr>
                          <m:t>𝜕</m:t>
                        </m:r>
                        <m:sSup>
                          <m:sSupPr>
                            <m:ctrlPr>
                              <a:rPr lang="en-US" altLang="zh-CN" i="1">
                                <a:solidFill>
                                  <a:srgbClr val="FF0000"/>
                                </a:solidFill>
                                <a:latin typeface="Cambria Math" panose="02040503050406030204" pitchFamily="18" charset="0"/>
                                <a:ea typeface="Cambria Math" panose="020405030504060302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rPr>
                              <m:t>𝑾</m:t>
                            </m:r>
                          </m:e>
                          <m:sup>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ea typeface="Cambria Math" panose="02040503050406030204" pitchFamily="18" charset="0"/>
                              </a:rPr>
                              <m:t>𝑙</m:t>
                            </m:r>
                            <m:r>
                              <a:rPr lang="en-US" altLang="zh-CN" i="1">
                                <a:solidFill>
                                  <a:srgbClr val="FF0000"/>
                                </a:solidFill>
                                <a:latin typeface="Cambria Math" panose="02040503050406030204" pitchFamily="18" charset="0"/>
                                <a:ea typeface="Cambria Math" panose="02040503050406030204" pitchFamily="18" charset="0"/>
                              </a:rPr>
                              <m:t>]</m:t>
                            </m:r>
                          </m:sup>
                        </m:sSup>
                      </m:den>
                    </m:f>
                  </m:oMath>
                </a14:m>
                <a:r>
                  <a:rPr lang="en-US" altLang="zh-CN" sz="2800" dirty="0">
                    <a:solidFill>
                      <a:srgbClr val="FF0000"/>
                    </a:solidFill>
                    <a:latin typeface="STIXTwoText-Identity-H"/>
                  </a:rPr>
                  <a:t>;</a:t>
                </a:r>
              </a:p>
              <a:p>
                <a:pPr marL="685800" indent="-457200">
                  <a:lnSpc>
                    <a:spcPct val="150000"/>
                  </a:lnSpc>
                  <a:buClr>
                    <a:srgbClr val="FFC000"/>
                  </a:buClr>
                  <a:buFont typeface="Wingdings" panose="05000000000000000000" pitchFamily="2" charset="2"/>
                  <a:buChar char="p"/>
                </a:pPr>
                <a:r>
                  <a:rPr lang="zh-CN" altLang="en-US" sz="2800" dirty="0">
                    <a:solidFill>
                      <a:srgbClr val="FF0000"/>
                    </a:solidFill>
                    <a:latin typeface="STIXTwoMath-Identity-H"/>
                  </a:rPr>
                  <a:t>𝒃</a:t>
                </a:r>
                <a:r>
                  <a:rPr lang="en-US" altLang="zh-CN" sz="2800" baseline="50000" dirty="0">
                    <a:solidFill>
                      <a:srgbClr val="FF0000"/>
                    </a:solidFill>
                    <a:latin typeface="STIXTwoMath-Identity-H"/>
                  </a:rPr>
                  <a:t>[</a:t>
                </a:r>
                <a:r>
                  <a:rPr lang="zh-CN" altLang="en-US" sz="2800" baseline="50000" dirty="0">
                    <a:solidFill>
                      <a:srgbClr val="FF0000"/>
                    </a:solidFill>
                    <a:latin typeface="STIXTwoMath-Identity-H"/>
                  </a:rPr>
                  <a:t>𝑙</a:t>
                </a:r>
                <a:r>
                  <a:rPr lang="en-US" altLang="zh-CN" sz="2800" baseline="50000" dirty="0">
                    <a:solidFill>
                      <a:srgbClr val="FF0000"/>
                    </a:solidFill>
                    <a:latin typeface="STIXTwoMath-Identity-H"/>
                  </a:rPr>
                  <a:t>]</a:t>
                </a:r>
                <a:r>
                  <a:rPr lang="en-US" altLang="zh-CN" sz="2800" dirty="0">
                    <a:solidFill>
                      <a:srgbClr val="FF0000"/>
                    </a:solidFill>
                    <a:latin typeface="STIXTwoMath-Identity-H"/>
                  </a:rPr>
                  <a:t> </a:t>
                </a:r>
                <a:r>
                  <a:rPr lang="zh-CN" altLang="en-US" sz="2800" dirty="0">
                    <a:solidFill>
                      <a:srgbClr val="FF0000"/>
                    </a:solidFill>
                    <a:latin typeface="STIXTwoMath-Identity-H"/>
                  </a:rPr>
                  <a:t>←𝒃</a:t>
                </a:r>
                <a:r>
                  <a:rPr lang="en-US" altLang="zh-CN" sz="2800" baseline="50000" dirty="0">
                    <a:solidFill>
                      <a:srgbClr val="FF0000"/>
                    </a:solidFill>
                    <a:latin typeface="STIXTwoMath-Identity-H"/>
                  </a:rPr>
                  <a:t>[</a:t>
                </a:r>
                <a:r>
                  <a:rPr lang="zh-CN" altLang="en-US" sz="2800" baseline="50000" dirty="0">
                    <a:solidFill>
                      <a:srgbClr val="FF0000"/>
                    </a:solidFill>
                    <a:latin typeface="STIXTwoMath-Identity-H"/>
                  </a:rPr>
                  <a:t>𝑙</a:t>
                </a:r>
                <a:r>
                  <a:rPr lang="en-US" altLang="zh-CN" sz="2800" baseline="50000" dirty="0">
                    <a:solidFill>
                      <a:srgbClr val="FF0000"/>
                    </a:solidFill>
                    <a:latin typeface="STIXTwoMath-Identity-H"/>
                  </a:rPr>
                  <a:t>]</a:t>
                </a:r>
                <a:r>
                  <a:rPr lang="zh-CN" altLang="en-US" sz="2800" dirty="0">
                    <a:solidFill>
                      <a:srgbClr val="FF0000"/>
                    </a:solidFill>
                    <a:latin typeface="STIXTwoMath-Identity-H"/>
                  </a:rPr>
                  <a:t> −𝛼</a:t>
                </a:r>
                <a14:m>
                  <m:oMath xmlns:m="http://schemas.openxmlformats.org/officeDocument/2006/math">
                    <m:f>
                      <m:fPr>
                        <m:ctrlPr>
                          <a:rPr lang="en-US" altLang="zh-CN" i="1" smtClean="0">
                            <a:solidFill>
                              <a:srgbClr val="FF0000"/>
                            </a:solidFill>
                            <a:latin typeface="Cambria Math" panose="02040503050406030204" pitchFamily="18" charset="0"/>
                            <a:ea typeface="Cambria Math" panose="02040503050406030204" pitchFamily="18" charset="0"/>
                          </a:rPr>
                        </m:ctrlPr>
                      </m:fPr>
                      <m:num>
                        <m:r>
                          <a:rPr lang="zh-CN" altLang="en-US"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ℒ</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b="0" i="1">
                                <a:solidFill>
                                  <a:srgbClr val="FF0000"/>
                                </a:solidFill>
                                <a:latin typeface="Cambria Math" panose="02040503050406030204" pitchFamily="18" charset="0"/>
                                <a:ea typeface="Cambria Math" panose="02040503050406030204" pitchFamily="18" charset="0"/>
                              </a:rPr>
                              <m:t>𝑦</m:t>
                            </m:r>
                            <m:r>
                              <a:rPr lang="en-US" altLang="zh-CN" b="0" i="1">
                                <a:solidFill>
                                  <a:srgbClr val="FF0000"/>
                                </a:solidFill>
                                <a:latin typeface="Cambria Math" panose="02040503050406030204" pitchFamily="18" charset="0"/>
                                <a:ea typeface="Cambria Math" panose="02040503050406030204" pitchFamily="18" charset="0"/>
                              </a:rPr>
                              <m:t>,</m:t>
                            </m:r>
                            <m:acc>
                              <m:accPr>
                                <m:chr m:val="̂"/>
                                <m:ctrlPr>
                                  <a:rPr lang="en-US" altLang="zh-CN" i="1">
                                    <a:solidFill>
                                      <a:srgbClr val="FF0000"/>
                                    </a:solidFill>
                                    <a:latin typeface="Cambria Math" panose="02040503050406030204" pitchFamily="18" charset="0"/>
                                    <a:ea typeface="Cambria Math" panose="02040503050406030204" pitchFamily="18" charset="0"/>
                                  </a:rPr>
                                </m:ctrlPr>
                              </m:accPr>
                              <m:e>
                                <m:r>
                                  <a:rPr lang="en-US" altLang="zh-CN" b="0" i="1">
                                    <a:solidFill>
                                      <a:srgbClr val="FF0000"/>
                                    </a:solidFill>
                                    <a:latin typeface="Cambria Math" panose="02040503050406030204" pitchFamily="18" charset="0"/>
                                    <a:ea typeface="Cambria Math" panose="02040503050406030204" pitchFamily="18" charset="0"/>
                                  </a:rPr>
                                  <m:t>𝑦</m:t>
                                </m:r>
                              </m:e>
                            </m:acc>
                            <m:r>
                              <a:rPr lang="en-US" altLang="zh-CN" i="1">
                                <a:solidFill>
                                  <a:srgbClr val="FF0000"/>
                                </a:solidFill>
                                <a:latin typeface="Cambria Math" panose="02040503050406030204" pitchFamily="18" charset="0"/>
                                <a:ea typeface="Cambria Math" panose="02040503050406030204" pitchFamily="18" charset="0"/>
                              </a:rPr>
                              <m:t> </m:t>
                            </m:r>
                          </m:e>
                        </m:d>
                      </m:num>
                      <m:den>
                        <m:r>
                          <a:rPr lang="zh-CN" altLang="el-GR" i="1">
                            <a:solidFill>
                              <a:srgbClr val="FF0000"/>
                            </a:solidFill>
                            <a:latin typeface="Cambria Math" panose="02040503050406030204" pitchFamily="18" charset="0"/>
                            <a:ea typeface="Cambria Math" panose="02040503050406030204" pitchFamily="18" charset="0"/>
                          </a:rPr>
                          <m:t>𝜕</m:t>
                        </m:r>
                        <m:sSup>
                          <m:sSupPr>
                            <m:ctrlPr>
                              <a:rPr lang="en-US" altLang="zh-CN"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𝒃</m:t>
                            </m:r>
                          </m:e>
                          <m:sup>
                            <m:r>
                              <a:rPr lang="en-US" altLang="zh-CN" b="0" i="1" smtClean="0">
                                <a:solidFill>
                                  <a:srgbClr val="FF0000"/>
                                </a:solidFill>
                                <a:latin typeface="Cambria Math" panose="02040503050406030204" pitchFamily="18" charset="0"/>
                                <a:ea typeface="Cambria Math" panose="02040503050406030204" pitchFamily="18" charset="0"/>
                              </a:rPr>
                              <m:t>[</m:t>
                            </m:r>
                            <m:r>
                              <a:rPr lang="zh-CN" altLang="en-US" b="0" i="1" smtClean="0">
                                <a:solidFill>
                                  <a:srgbClr val="FF0000"/>
                                </a:solidFill>
                                <a:latin typeface="Cambria Math" panose="02040503050406030204" pitchFamily="18" charset="0"/>
                                <a:ea typeface="Cambria Math" panose="02040503050406030204" pitchFamily="18" charset="0"/>
                              </a:rPr>
                              <m:t>𝑙</m:t>
                            </m:r>
                            <m:r>
                              <a:rPr lang="en-US" altLang="zh-CN" b="0" i="1" smtClean="0">
                                <a:solidFill>
                                  <a:srgbClr val="FF0000"/>
                                </a:solidFill>
                                <a:latin typeface="Cambria Math" panose="02040503050406030204" pitchFamily="18" charset="0"/>
                                <a:ea typeface="Cambria Math" panose="02040503050406030204" pitchFamily="18" charset="0"/>
                              </a:rPr>
                              <m:t>]</m:t>
                            </m:r>
                          </m:sup>
                        </m:sSup>
                      </m:den>
                    </m:f>
                  </m:oMath>
                </a14:m>
                <a:r>
                  <a:rPr lang="en-US" altLang="zh-CN" sz="2800" dirty="0">
                    <a:solidFill>
                      <a:srgbClr val="FF0000"/>
                    </a:solidFill>
                    <a:latin typeface="STIXTwoText-Identity-H"/>
                  </a:rPr>
                  <a:t>;</a:t>
                </a:r>
              </a:p>
              <a:p>
                <a:pPr>
                  <a:lnSpc>
                    <a:spcPct val="150000"/>
                  </a:lnSpc>
                </a:pPr>
                <a:r>
                  <a:rPr lang="zh-CN" altLang="en-US" dirty="0"/>
                  <a:t>第</a:t>
                </a:r>
                <a14:m>
                  <m:oMath xmlns:m="http://schemas.openxmlformats.org/officeDocument/2006/math">
                    <m:r>
                      <a:rPr lang="zh-CN" altLang="en-US" i="1" smtClean="0">
                        <a:latin typeface="Cambria Math" panose="02040503050406030204" pitchFamily="18" charset="0"/>
                        <a:ea typeface="Cambria Math" panose="02040503050406030204" pitchFamily="18" charset="0"/>
                      </a:rPr>
                      <m:t>𝑙</m:t>
                    </m:r>
                  </m:oMath>
                </a14:m>
                <a:r>
                  <a:rPr lang="zh-CN" altLang="en-US" dirty="0"/>
                  <a:t>层到输出层隔着多隔层，没办法求出解析式</a:t>
                </a:r>
                <a:endParaRPr lang="en-US" altLang="zh-CN" dirty="0"/>
              </a:p>
              <a:p>
                <a:pPr>
                  <a:lnSpc>
                    <a:spcPct val="150000"/>
                  </a:lnSpc>
                </a:pPr>
                <a:r>
                  <a:rPr lang="zh-CN" altLang="en-US" dirty="0"/>
                  <a:t>推导发现，</a:t>
                </a:r>
                <a:r>
                  <a:rPr lang="zh-CN" altLang="en-US" sz="2800" dirty="0"/>
                  <a:t> </a:t>
                </a:r>
                <a14:m>
                  <m:oMath xmlns:m="http://schemas.openxmlformats.org/officeDocument/2006/math">
                    <m:f>
                      <m:fPr>
                        <m:ctrlPr>
                          <a:rPr lang="zh-CN" altLang="en-US" sz="2800" i="1">
                            <a:latin typeface="Cambria Math" panose="02040503050406030204" pitchFamily="18" charset="0"/>
                          </a:rPr>
                        </m:ctrlPr>
                      </m:fPr>
                      <m:num>
                        <m:r>
                          <a:rPr lang="zh-CN" altLang="en-US" sz="2800">
                            <a:latin typeface="Cambria Math" panose="02040503050406030204" pitchFamily="18" charset="0"/>
                          </a:rPr>
                          <m:t>𝜕</m:t>
                        </m:r>
                        <m:r>
                          <a:rPr lang="zh-CN" altLang="en-US" sz="2800">
                            <a:latin typeface="Cambria Math" panose="02040503050406030204" pitchFamily="18" charset="0"/>
                          </a:rPr>
                          <m:t>ℒ</m:t>
                        </m:r>
                        <m:d>
                          <m:dPr>
                            <m:ctrlPr>
                              <a:rPr lang="zh-CN" altLang="en-US" sz="2800" i="1">
                                <a:latin typeface="Cambria Math" panose="02040503050406030204" pitchFamily="18" charset="0"/>
                              </a:rPr>
                            </m:ctrlPr>
                          </m:dPr>
                          <m:e>
                            <m:r>
                              <a:rPr lang="zh-CN" altLang="en-US" sz="2800" b="0" i="1">
                                <a:latin typeface="Cambria Math" panose="02040503050406030204" pitchFamily="18" charset="0"/>
                              </a:rPr>
                              <m:t>𝑦</m:t>
                            </m:r>
                            <m:r>
                              <a:rPr lang="zh-CN" altLang="en-US" sz="2800" b="0">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b="0" i="1">
                                    <a:latin typeface="Cambria Math" panose="02040503050406030204" pitchFamily="18" charset="0"/>
                                  </a:rPr>
                                  <m:t>𝑦</m:t>
                                </m:r>
                              </m:e>
                            </m:acc>
                          </m:e>
                        </m:d>
                      </m:num>
                      <m:den>
                        <m:r>
                          <a:rPr lang="zh-CN" altLang="en-US" sz="2800">
                            <a:latin typeface="Cambria Math" panose="02040503050406030204" pitchFamily="18" charset="0"/>
                          </a:rPr>
                          <m:t>𝜕</m:t>
                        </m:r>
                        <m:sSubSup>
                          <m:sSubSupPr>
                            <m:ctrlPr>
                              <a:rPr lang="zh-CN" altLang="en-US" sz="2800" i="1">
                                <a:latin typeface="Cambria Math" panose="02040503050406030204" pitchFamily="18" charset="0"/>
                              </a:rPr>
                            </m:ctrlPr>
                          </m:sSubSupPr>
                          <m:e>
                            <m:r>
                              <a:rPr lang="en-US" altLang="zh-CN" sz="2800" b="1" i="1" smtClean="0">
                                <a:latin typeface="Cambria Math" panose="02040503050406030204" pitchFamily="18" charset="0"/>
                              </a:rPr>
                              <m:t>𝒛</m:t>
                            </m:r>
                          </m:e>
                          <m:sub/>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m:t>
                            </m:r>
                          </m:sup>
                        </m:sSubSup>
                      </m:den>
                    </m:f>
                  </m:oMath>
                </a14:m>
                <a:r>
                  <a:rPr lang="zh-CN" altLang="en-US" dirty="0"/>
                  <a:t>是每层都有的共同形式，</a:t>
                </a:r>
                <a:r>
                  <a:rPr lang="en-US" altLang="zh-CN" dirty="0">
                    <a:ea typeface="Cambria Math" panose="02040503050406030204" pitchFamily="18" charset="0"/>
                  </a:rPr>
                  <a:t> </a:t>
                </a:r>
                <a:r>
                  <a:rPr lang="zh-CN" altLang="en-US" dirty="0">
                    <a:ea typeface="Cambria Math" panose="02040503050406030204" pitchFamily="18" charset="0"/>
                  </a:rPr>
                  <a:t>令</a:t>
                </a:r>
                <a14:m>
                  <m:oMath xmlns:m="http://schemas.openxmlformats.org/officeDocument/2006/math">
                    <m:sSup>
                      <m:sSupPr>
                        <m:ctrlPr>
                          <a:rPr lang="en-US" altLang="zh-CN" i="1" smtClean="0">
                            <a:solidFill>
                              <a:srgbClr val="FF0000"/>
                            </a:solidFill>
                            <a:latin typeface="Cambria Math" panose="02040503050406030204" pitchFamily="18" charset="0"/>
                            <a:ea typeface="Cambria Math" panose="02040503050406030204" pitchFamily="18" charset="0"/>
                          </a:rPr>
                        </m:ctrlPr>
                      </m:sSupPr>
                      <m:e>
                        <m:r>
                          <a:rPr lang="zh-CN" altLang="en-US" b="1" i="1">
                            <a:solidFill>
                              <a:srgbClr val="FF0000"/>
                            </a:solidFill>
                            <a:latin typeface="Cambria Math" panose="02040503050406030204" pitchFamily="18" charset="0"/>
                            <a:ea typeface="Cambria Math" panose="02040503050406030204" pitchFamily="18" charset="0"/>
                          </a:rPr>
                          <m:t>𝜹</m:t>
                        </m:r>
                      </m:e>
                      <m:sup>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ea typeface="Cambria Math" panose="02040503050406030204" pitchFamily="18" charset="0"/>
                          </a:rPr>
                          <m:t>𝑙</m:t>
                        </m:r>
                        <m:r>
                          <a:rPr lang="en-US" altLang="zh-CN" i="1">
                            <a:solidFill>
                              <a:srgbClr val="FF0000"/>
                            </a:solidFill>
                            <a:latin typeface="Cambria Math" panose="02040503050406030204" pitchFamily="18" charset="0"/>
                            <a:ea typeface="Cambria Math" panose="02040503050406030204" pitchFamily="18" charset="0"/>
                          </a:rPr>
                          <m:t>]</m:t>
                        </m:r>
                      </m:sup>
                    </m:sSup>
                    <m:r>
                      <a:rPr lang="en-US" altLang="zh-CN" i="1">
                        <a:solidFill>
                          <a:srgbClr val="FF0000"/>
                        </a:solidFill>
                        <a:latin typeface="Cambria Math" panose="02040503050406030204" pitchFamily="18" charset="0"/>
                        <a:ea typeface="Cambria Math" panose="02040503050406030204" pitchFamily="18" charset="0"/>
                      </a:rPr>
                      <m:t>=</m:t>
                    </m:r>
                    <m:f>
                      <m:fPr>
                        <m:ctrlPr>
                          <a:rPr lang="en-US" altLang="zh-CN" i="1">
                            <a:solidFill>
                              <a:srgbClr val="FF0000"/>
                            </a:solidFill>
                            <a:latin typeface="Cambria Math" panose="02040503050406030204" pitchFamily="18" charset="0"/>
                            <a:ea typeface="Cambria Math" panose="02040503050406030204" pitchFamily="18" charset="0"/>
                          </a:rPr>
                        </m:ctrlPr>
                      </m:fPr>
                      <m:num>
                        <m:r>
                          <a:rPr lang="zh-CN" altLang="en-US"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ℒ</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𝑦</m:t>
                            </m:r>
                            <m:r>
                              <a:rPr lang="en-US" altLang="zh-CN" i="1">
                                <a:solidFill>
                                  <a:srgbClr val="FF0000"/>
                                </a:solidFill>
                                <a:latin typeface="Cambria Math" panose="02040503050406030204" pitchFamily="18" charset="0"/>
                                <a:ea typeface="Cambria Math" panose="02040503050406030204" pitchFamily="18" charset="0"/>
                              </a:rPr>
                              <m:t>,</m:t>
                            </m:r>
                            <m:acc>
                              <m:accPr>
                                <m:chr m:val="̂"/>
                                <m:ctrlPr>
                                  <a:rPr lang="en-US" altLang="zh-CN" i="1">
                                    <a:solidFill>
                                      <a:srgbClr val="FF0000"/>
                                    </a:solidFill>
                                    <a:latin typeface="Cambria Math" panose="02040503050406030204" pitchFamily="18" charset="0"/>
                                    <a:ea typeface="Cambria Math" panose="02040503050406030204" pitchFamily="18" charset="0"/>
                                  </a:rPr>
                                </m:ctrlPr>
                              </m:accPr>
                              <m:e>
                                <m:r>
                                  <a:rPr lang="en-US" altLang="zh-CN" i="1">
                                    <a:solidFill>
                                      <a:srgbClr val="FF0000"/>
                                    </a:solidFill>
                                    <a:latin typeface="Cambria Math" panose="02040503050406030204" pitchFamily="18" charset="0"/>
                                    <a:ea typeface="Cambria Math" panose="02040503050406030204" pitchFamily="18" charset="0"/>
                                  </a:rPr>
                                  <m:t>𝑦</m:t>
                                </m:r>
                              </m:e>
                            </m:acc>
                            <m:r>
                              <a:rPr lang="en-US" altLang="zh-CN" i="1">
                                <a:solidFill>
                                  <a:srgbClr val="FF0000"/>
                                </a:solidFill>
                                <a:latin typeface="Cambria Math" panose="02040503050406030204" pitchFamily="18" charset="0"/>
                                <a:ea typeface="Cambria Math" panose="02040503050406030204" pitchFamily="18" charset="0"/>
                              </a:rPr>
                              <m:t> </m:t>
                            </m:r>
                          </m:e>
                        </m:d>
                      </m:num>
                      <m:den>
                        <m:r>
                          <a:rPr lang="zh-CN" altLang="el-GR" i="1">
                            <a:solidFill>
                              <a:srgbClr val="FF0000"/>
                            </a:solidFill>
                            <a:latin typeface="Cambria Math" panose="02040503050406030204" pitchFamily="18" charset="0"/>
                            <a:ea typeface="Cambria Math" panose="02040503050406030204" pitchFamily="18" charset="0"/>
                          </a:rPr>
                          <m:t>𝜕</m:t>
                        </m:r>
                        <m:sSup>
                          <m:sSupPr>
                            <m:ctrlPr>
                              <a:rPr lang="en-US" altLang="zh-CN" i="1">
                                <a:solidFill>
                                  <a:srgbClr val="FF0000"/>
                                </a:solidFill>
                                <a:latin typeface="Cambria Math" panose="02040503050406030204" pitchFamily="18" charset="0"/>
                                <a:ea typeface="Cambria Math" panose="02040503050406030204" pitchFamily="18" charset="0"/>
                              </a:rPr>
                            </m:ctrlPr>
                          </m:sSupPr>
                          <m:e>
                            <m:r>
                              <a:rPr lang="en-US" altLang="zh-CN" b="1" i="1">
                                <a:solidFill>
                                  <a:srgbClr val="FF0000"/>
                                </a:solidFill>
                                <a:latin typeface="Cambria Math" panose="02040503050406030204" pitchFamily="18" charset="0"/>
                                <a:ea typeface="Cambria Math" panose="02040503050406030204" pitchFamily="18" charset="0"/>
                              </a:rPr>
                              <m:t>𝒛</m:t>
                            </m:r>
                          </m:e>
                          <m:sup>
                            <m:r>
                              <a:rPr lang="en-US" altLang="zh-CN" b="1" i="1">
                                <a:solidFill>
                                  <a:srgbClr val="FF0000"/>
                                </a:solidFill>
                                <a:latin typeface="Cambria Math" panose="02040503050406030204" pitchFamily="18" charset="0"/>
                                <a:ea typeface="Cambria Math" panose="02040503050406030204" pitchFamily="18" charset="0"/>
                              </a:rPr>
                              <m:t>[</m:t>
                            </m:r>
                            <m:r>
                              <a:rPr lang="zh-CN" altLang="en-US" b="1" i="1">
                                <a:solidFill>
                                  <a:srgbClr val="FF0000"/>
                                </a:solidFill>
                                <a:latin typeface="Cambria Math" panose="02040503050406030204" pitchFamily="18" charset="0"/>
                                <a:ea typeface="Cambria Math" panose="02040503050406030204" pitchFamily="18" charset="0"/>
                              </a:rPr>
                              <m:t>𝑙</m:t>
                            </m:r>
                            <m:r>
                              <a:rPr lang="en-US" altLang="zh-CN" b="1" i="1">
                                <a:solidFill>
                                  <a:srgbClr val="FF0000"/>
                                </a:solidFill>
                                <a:latin typeface="Cambria Math" panose="02040503050406030204" pitchFamily="18" charset="0"/>
                                <a:ea typeface="Cambria Math" panose="02040503050406030204" pitchFamily="18" charset="0"/>
                              </a:rPr>
                              <m:t>]</m:t>
                            </m:r>
                          </m:sup>
                        </m:sSup>
                      </m:den>
                    </m:f>
                  </m:oMath>
                </a14:m>
                <a:endParaRPr lang="en-US" altLang="zh-CN" dirty="0"/>
              </a:p>
              <a:p>
                <a:pPr>
                  <a:lnSpc>
                    <a:spcPct val="150000"/>
                  </a:lnSpc>
                </a:pPr>
                <a:r>
                  <a:rPr lang="zh-CN" altLang="en-US" dirty="0"/>
                  <a:t>最后一层的</a:t>
                </a:r>
                <a14:m>
                  <m:oMath xmlns:m="http://schemas.openxmlformats.org/officeDocument/2006/math">
                    <m:sSup>
                      <m:sSupPr>
                        <m:ctrlPr>
                          <a:rPr lang="en-US" altLang="zh-CN" i="1" smtClean="0">
                            <a:solidFill>
                              <a:srgbClr val="FF0000"/>
                            </a:solidFill>
                            <a:latin typeface="Cambria Math" panose="02040503050406030204" pitchFamily="18" charset="0"/>
                            <a:ea typeface="Cambria Math" panose="02040503050406030204" pitchFamily="18" charset="0"/>
                          </a:rPr>
                        </m:ctrlPr>
                      </m:sSupPr>
                      <m:e>
                        <m:r>
                          <a:rPr lang="zh-CN" altLang="en-US" b="1" i="1">
                            <a:solidFill>
                              <a:srgbClr val="FF0000"/>
                            </a:solidFill>
                            <a:latin typeface="Cambria Math" panose="02040503050406030204" pitchFamily="18" charset="0"/>
                            <a:ea typeface="Cambria Math" panose="02040503050406030204" pitchFamily="18" charset="0"/>
                          </a:rPr>
                          <m:t>𝜹</m:t>
                        </m:r>
                      </m:e>
                      <m:sup>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𝐿</m:t>
                        </m:r>
                        <m:r>
                          <a:rPr lang="en-US" altLang="zh-CN" i="1">
                            <a:solidFill>
                              <a:srgbClr val="FF0000"/>
                            </a:solidFill>
                            <a:latin typeface="Cambria Math" panose="02040503050406030204" pitchFamily="18" charset="0"/>
                            <a:ea typeface="Cambria Math" panose="02040503050406030204" pitchFamily="18" charset="0"/>
                          </a:rPr>
                          <m:t>]</m:t>
                        </m:r>
                      </m:sup>
                    </m:sSup>
                  </m:oMath>
                </a14:m>
                <a:r>
                  <a:rPr lang="zh-CN" altLang="en-US" dirty="0">
                    <a:solidFill>
                      <a:srgbClr val="FF0000"/>
                    </a:solidFill>
                  </a:rPr>
                  <a:t>通过链式求导法，可以反推出</a:t>
                </a:r>
                <a14:m>
                  <m:oMath xmlns:m="http://schemas.openxmlformats.org/officeDocument/2006/math">
                    <m:sSup>
                      <m:sSupPr>
                        <m:ctrlPr>
                          <a:rPr lang="en-US" altLang="zh-CN" i="1">
                            <a:solidFill>
                              <a:srgbClr val="FF0000"/>
                            </a:solidFill>
                            <a:latin typeface="Cambria Math" panose="02040503050406030204" pitchFamily="18" charset="0"/>
                            <a:ea typeface="Cambria Math" panose="02040503050406030204" pitchFamily="18" charset="0"/>
                          </a:rPr>
                        </m:ctrlPr>
                      </m:sSupPr>
                      <m:e>
                        <m:r>
                          <a:rPr lang="zh-CN" altLang="en-US" b="1" i="1">
                            <a:solidFill>
                              <a:srgbClr val="FF0000"/>
                            </a:solidFill>
                            <a:latin typeface="Cambria Math" panose="02040503050406030204" pitchFamily="18" charset="0"/>
                            <a:ea typeface="Cambria Math" panose="02040503050406030204" pitchFamily="18" charset="0"/>
                          </a:rPr>
                          <m:t>𝜹</m:t>
                        </m:r>
                      </m:e>
                      <m:sup>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𝐿</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solidFill>
                              <a:srgbClr val="FF0000"/>
                            </a:solidFill>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oMath>
                </a14:m>
                <a:r>
                  <a:rPr lang="zh-CN" altLang="en-US" dirty="0"/>
                  <a:t>如此逐层反推</a:t>
                </a:r>
                <a:endParaRPr lang="en-US" altLang="zh-CN" dirty="0"/>
              </a:p>
              <a:p>
                <a:pPr>
                  <a:lnSpc>
                    <a:spcPct val="150000"/>
                  </a:lnSpc>
                </a:pPr>
                <a:r>
                  <a:rPr lang="zh-CN" altLang="en-US" dirty="0"/>
                  <a:t>推到第</a:t>
                </a:r>
                <a14:m>
                  <m:oMath xmlns:m="http://schemas.openxmlformats.org/officeDocument/2006/math">
                    <m:r>
                      <a:rPr lang="zh-CN" altLang="en-US" i="1" smtClean="0">
                        <a:latin typeface="Cambria Math" panose="02040503050406030204" pitchFamily="18" charset="0"/>
                        <a:ea typeface="Cambria Math" panose="02040503050406030204" pitchFamily="18" charset="0"/>
                      </a:rPr>
                      <m:t>𝑙</m:t>
                    </m:r>
                  </m:oMath>
                </a14:m>
                <a:r>
                  <a:rPr lang="zh-CN" altLang="en-US" dirty="0"/>
                  <a:t>层，就通过从后一层反推得到的</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zh-CN" altLang="en-US" dirty="0"/>
                  <a:t>更新该层参数，</a:t>
                </a:r>
                <a:r>
                  <a:rPr lang="zh-CN" altLang="en-US" b="1" dirty="0">
                    <a:solidFill>
                      <a:srgbClr val="FF0000"/>
                    </a:solidFill>
                  </a:rPr>
                  <a:t>直到第一层</a:t>
                </a:r>
              </a:p>
            </p:txBody>
          </p:sp>
        </mc:Choice>
        <mc:Fallback xmlns="">
          <p:sp>
            <p:nvSpPr>
              <p:cNvPr id="3" name="内容占位符 2">
                <a:extLst>
                  <a:ext uri="{FF2B5EF4-FFF2-40B4-BE49-F238E27FC236}">
                    <a16:creationId xmlns:a16="http://schemas.microsoft.com/office/drawing/2014/main" id="{18912B9F-C9EC-4B4C-B98E-8624003C40BD}"/>
                  </a:ext>
                </a:extLst>
              </p:cNvPr>
              <p:cNvSpPr>
                <a:spLocks noGrp="1" noRot="1" noChangeAspect="1" noMove="1" noResize="1" noEditPoints="1" noAdjustHandles="1" noChangeArrowheads="1" noChangeShapeType="1" noTextEdit="1"/>
              </p:cNvSpPr>
              <p:nvPr>
                <p:ph sz="quarter" idx="1"/>
              </p:nvPr>
            </p:nvSpPr>
            <p:spPr>
              <a:blipFill>
                <a:blip r:embed="rId2"/>
                <a:stretch>
                  <a:fillRect l="-61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30B815B-9424-4458-93E1-ECC7D1DFC456}"/>
              </a:ext>
            </a:extLst>
          </p:cNvPr>
          <p:cNvSpPr>
            <a:spLocks noGrp="1"/>
          </p:cNvSpPr>
          <p:nvPr>
            <p:ph type="sldNum" sz="quarter" idx="4"/>
          </p:nvPr>
        </p:nvSpPr>
        <p:spPr/>
        <p:txBody>
          <a:bodyPr/>
          <a:lstStyle/>
          <a:p>
            <a:r>
              <a:rPr lang="zh-CN" altLang="en-US"/>
              <a:t>第</a:t>
            </a:r>
            <a:fld id="{A7EB049D-2BDA-4100-846B-C83E7A7D8094}" type="slidenum">
              <a:rPr lang="zh-CN" altLang="en-US" smtClean="0"/>
              <a:pPr/>
              <a:t>21</a:t>
            </a:fld>
            <a:r>
              <a:rPr lang="zh-CN" altLang="en-US"/>
              <a:t>页</a:t>
            </a:r>
            <a:endParaRPr lang="zh-CN" altLang="en-US" dirty="0"/>
          </a:p>
        </p:txBody>
      </p:sp>
    </p:spTree>
    <p:extLst>
      <p:ext uri="{BB962C8B-B14F-4D97-AF65-F5344CB8AC3E}">
        <p14:creationId xmlns:p14="http://schemas.microsoft.com/office/powerpoint/2010/main" val="104035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22</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反向传播算法主过程（</a:t>
            </a:r>
            <a:r>
              <a:rPr lang="en-US" altLang="zh-CN" dirty="0">
                <a:latin typeface="+mn-ea"/>
              </a:rPr>
              <a:t>1</a:t>
            </a:r>
            <a:r>
              <a:rPr lang="zh-CN" altLang="en-US" dirty="0">
                <a:latin typeface="+mn-ea"/>
              </a:rPr>
              <a:t>）</a:t>
            </a:r>
            <a:r>
              <a:rPr lang="en-US" altLang="zh-CN" dirty="0">
                <a:latin typeface="+mn-ea"/>
              </a:rPr>
              <a:t>--- </a:t>
            </a:r>
            <a:r>
              <a:rPr lang="zh-CN" altLang="en-US" dirty="0">
                <a:latin typeface="+mn-ea"/>
              </a:rPr>
              <a:t>梯度</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F718027-D546-466A-B944-DD7B1C34C0D0}"/>
                  </a:ext>
                </a:extLst>
              </p:cNvPr>
              <p:cNvSpPr txBox="1"/>
              <p:nvPr/>
            </p:nvSpPr>
            <p:spPr>
              <a:xfrm>
                <a:off x="3681608" y="2142977"/>
                <a:ext cx="5700387" cy="1460464"/>
              </a:xfrm>
              <a:prstGeom prst="rect">
                <a:avLst/>
              </a:prstGeom>
              <a:noFill/>
            </p:spPr>
            <p:txBody>
              <a:bodyPr wrap="square" lIns="0" tIns="0" rIns="0" bIns="0" rtlCol="0">
                <a:spAutoFit/>
              </a:bodyPr>
              <a:lstStyle/>
              <a:p>
                <a14:m>
                  <m:oMath xmlns:m="http://schemas.openxmlformats.org/officeDocument/2006/math">
                    <m:f>
                      <m:fPr>
                        <m:ctrlPr>
                          <a:rPr lang="zh-CN" altLang="en-US" sz="4000" i="1" smtClean="0">
                            <a:latin typeface="Cambria Math" panose="02040503050406030204" pitchFamily="18" charset="0"/>
                          </a:rPr>
                        </m:ctrlPr>
                      </m:fPr>
                      <m:num>
                        <m:r>
                          <a:rPr lang="zh-CN" altLang="en-US" sz="4000">
                            <a:latin typeface="Cambria Math" panose="02040503050406030204" pitchFamily="18" charset="0"/>
                          </a:rPr>
                          <m:t>𝜕</m:t>
                        </m:r>
                        <m:r>
                          <a:rPr lang="zh-CN" altLang="en-US" sz="4000" i="0">
                            <a:latin typeface="Cambria Math" panose="02040503050406030204" pitchFamily="18" charset="0"/>
                          </a:rPr>
                          <m:t>ℒ</m:t>
                        </m:r>
                        <m:d>
                          <m:dPr>
                            <m:ctrlPr>
                              <a:rPr lang="zh-CN" altLang="en-US" sz="4000" i="1">
                                <a:latin typeface="Cambria Math" panose="02040503050406030204" pitchFamily="18" charset="0"/>
                              </a:rPr>
                            </m:ctrlPr>
                          </m:dPr>
                          <m:e>
                            <m:r>
                              <a:rPr lang="zh-CN" altLang="en-US" sz="4000" i="1">
                                <a:latin typeface="Cambria Math" panose="02040503050406030204" pitchFamily="18" charset="0"/>
                              </a:rPr>
                              <m:t>𝑦</m:t>
                            </m:r>
                            <m:r>
                              <a:rPr lang="zh-CN" altLang="en-US" sz="4000">
                                <a:latin typeface="Cambria Math" panose="02040503050406030204" pitchFamily="18" charset="0"/>
                              </a:rPr>
                              <m:t>,</m:t>
                            </m:r>
                            <m:acc>
                              <m:accPr>
                                <m:chr m:val="̂"/>
                                <m:ctrlPr>
                                  <a:rPr lang="zh-CN" altLang="en-US" sz="4000" i="1">
                                    <a:latin typeface="Cambria Math" panose="02040503050406030204" pitchFamily="18" charset="0"/>
                                  </a:rPr>
                                </m:ctrlPr>
                              </m:accPr>
                              <m:e>
                                <m:r>
                                  <a:rPr lang="zh-CN" altLang="en-US" sz="4000" i="1">
                                    <a:latin typeface="Cambria Math" panose="02040503050406030204" pitchFamily="18" charset="0"/>
                                  </a:rPr>
                                  <m:t>𝑦</m:t>
                                </m:r>
                              </m:e>
                            </m:acc>
                          </m:e>
                        </m:d>
                      </m:num>
                      <m:den>
                        <m:r>
                          <a:rPr lang="zh-CN" altLang="en-US" sz="4000" i="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smtClean="0">
                                <a:latin typeface="Cambria Math" panose="02040503050406030204" pitchFamily="18" charset="0"/>
                              </a:rPr>
                              <m:t>𝒘</m:t>
                            </m:r>
                          </m:e>
                          <m:sub>
                            <m:r>
                              <a:rPr lang="zh-CN" altLang="en-US" sz="4000" i="1">
                                <a:latin typeface="Cambria Math" panose="02040503050406030204" pitchFamily="18" charset="0"/>
                              </a:rPr>
                              <m:t>𝑗</m:t>
                            </m:r>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r>
                  <a:rPr lang="zh-CN" altLang="en-US" sz="4000" dirty="0"/>
                  <a:t> </a:t>
                </a:r>
                <a:r>
                  <a:rPr lang="en-US" altLang="zh-CN" sz="4000" dirty="0"/>
                  <a:t>= </a:t>
                </a:r>
                <a14:m>
                  <m:oMath xmlns:m="http://schemas.openxmlformats.org/officeDocument/2006/math">
                    <m:f>
                      <m:fPr>
                        <m:ctrlPr>
                          <a:rPr lang="zh-CN" altLang="en-US" sz="4000" i="1">
                            <a:latin typeface="Cambria Math" panose="02040503050406030204" pitchFamily="18" charset="0"/>
                          </a:rPr>
                        </m:ctrlPr>
                      </m:fPr>
                      <m:num>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smtClean="0">
                                <a:latin typeface="Cambria Math" panose="02040503050406030204" pitchFamily="18" charset="0"/>
                              </a:rPr>
                              <m:t>𝒛</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num>
                      <m:den>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zh-CN" altLang="en-US" sz="4000" b="1" i="1">
                                <a:latin typeface="Cambria Math" panose="02040503050406030204" pitchFamily="18" charset="0"/>
                              </a:rPr>
                              <m:t>𝒘</m:t>
                            </m:r>
                          </m:e>
                          <m:sub>
                            <m:r>
                              <a:rPr lang="zh-CN" altLang="en-US" sz="4000" i="1">
                                <a:latin typeface="Cambria Math" panose="02040503050406030204" pitchFamily="18" charset="0"/>
                              </a:rPr>
                              <m:t>𝑗</m:t>
                            </m:r>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r>
                  <a:rPr lang="zh-CN" altLang="en-US" sz="4000" dirty="0"/>
                  <a:t> </a:t>
                </a:r>
                <a14:m>
                  <m:oMath xmlns:m="http://schemas.openxmlformats.org/officeDocument/2006/math">
                    <m:f>
                      <m:fPr>
                        <m:ctrlPr>
                          <a:rPr lang="zh-CN" altLang="en-US" sz="4000" i="1">
                            <a:latin typeface="Cambria Math" panose="02040503050406030204" pitchFamily="18" charset="0"/>
                          </a:rPr>
                        </m:ctrlPr>
                      </m:fPr>
                      <m:num>
                        <m:r>
                          <a:rPr lang="zh-CN" altLang="en-US" sz="4000">
                            <a:latin typeface="Cambria Math" panose="02040503050406030204" pitchFamily="18" charset="0"/>
                          </a:rPr>
                          <m:t>𝜕</m:t>
                        </m:r>
                        <m:r>
                          <a:rPr lang="zh-CN" altLang="en-US" sz="4000">
                            <a:latin typeface="Cambria Math" panose="02040503050406030204" pitchFamily="18" charset="0"/>
                          </a:rPr>
                          <m:t>ℒ</m:t>
                        </m:r>
                        <m:d>
                          <m:dPr>
                            <m:ctrlPr>
                              <a:rPr lang="zh-CN" altLang="en-US" sz="4000" i="1">
                                <a:latin typeface="Cambria Math" panose="02040503050406030204" pitchFamily="18" charset="0"/>
                              </a:rPr>
                            </m:ctrlPr>
                          </m:dPr>
                          <m:e>
                            <m:r>
                              <a:rPr lang="zh-CN" altLang="en-US" sz="4000" b="0" i="1">
                                <a:latin typeface="Cambria Math" panose="02040503050406030204" pitchFamily="18" charset="0"/>
                              </a:rPr>
                              <m:t>𝑦</m:t>
                            </m:r>
                            <m:r>
                              <a:rPr lang="zh-CN" altLang="en-US" sz="4000" b="0">
                                <a:latin typeface="Cambria Math" panose="02040503050406030204" pitchFamily="18" charset="0"/>
                              </a:rPr>
                              <m:t>,</m:t>
                            </m:r>
                            <m:acc>
                              <m:accPr>
                                <m:chr m:val="̂"/>
                                <m:ctrlPr>
                                  <a:rPr lang="zh-CN" altLang="en-US" sz="4000" i="1">
                                    <a:latin typeface="Cambria Math" panose="02040503050406030204" pitchFamily="18" charset="0"/>
                                  </a:rPr>
                                </m:ctrlPr>
                              </m:accPr>
                              <m:e>
                                <m:r>
                                  <a:rPr lang="zh-CN" altLang="en-US" sz="4000" b="0" i="1">
                                    <a:latin typeface="Cambria Math" panose="02040503050406030204" pitchFamily="18" charset="0"/>
                                  </a:rPr>
                                  <m:t>𝑦</m:t>
                                </m:r>
                              </m:e>
                            </m:acc>
                          </m:e>
                        </m:d>
                      </m:num>
                      <m:den>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smtClean="0">
                                <a:latin typeface="Cambria Math" panose="02040503050406030204" pitchFamily="18" charset="0"/>
                              </a:rPr>
                              <m:t>𝒛</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endParaRPr lang="en-US" altLang="zh-CN" sz="4000" dirty="0"/>
              </a:p>
            </p:txBody>
          </p:sp>
        </mc:Choice>
        <mc:Fallback xmlns="">
          <p:sp>
            <p:nvSpPr>
              <p:cNvPr id="7" name="文本框 6">
                <a:extLst>
                  <a:ext uri="{FF2B5EF4-FFF2-40B4-BE49-F238E27FC236}">
                    <a16:creationId xmlns:a16="http://schemas.microsoft.com/office/drawing/2014/main" id="{BF718027-D546-466A-B944-DD7B1C34C0D0}"/>
                  </a:ext>
                </a:extLst>
              </p:cNvPr>
              <p:cNvSpPr txBox="1">
                <a:spLocks noRot="1" noChangeAspect="1" noMove="1" noResize="1" noEditPoints="1" noAdjustHandles="1" noChangeArrowheads="1" noChangeShapeType="1" noTextEdit="1"/>
              </p:cNvSpPr>
              <p:nvPr/>
            </p:nvSpPr>
            <p:spPr>
              <a:xfrm>
                <a:off x="3681608" y="2142977"/>
                <a:ext cx="5700387" cy="1460464"/>
              </a:xfrm>
              <a:prstGeom prst="rect">
                <a:avLst/>
              </a:prstGeom>
              <a:blipFill>
                <a:blip r:embed="rId2"/>
                <a:stretch>
                  <a:fillRect l="-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60BF743-D405-4ECA-B25B-9B6D417F9A6A}"/>
                  </a:ext>
                </a:extLst>
              </p:cNvPr>
              <p:cNvSpPr txBox="1"/>
              <p:nvPr/>
            </p:nvSpPr>
            <p:spPr>
              <a:xfrm>
                <a:off x="3681608" y="4144355"/>
                <a:ext cx="4836091" cy="1366849"/>
              </a:xfrm>
              <a:prstGeom prst="rect">
                <a:avLst/>
              </a:prstGeom>
              <a:noFill/>
            </p:spPr>
            <p:txBody>
              <a:bodyPr wrap="square" lIns="0" tIns="0" rIns="0" bIns="0" rtlCol="0">
                <a:spAutoFit/>
              </a:bodyPr>
              <a:lstStyle/>
              <a:p>
                <a14:m>
                  <m:oMath xmlns:m="http://schemas.openxmlformats.org/officeDocument/2006/math">
                    <m:f>
                      <m:fPr>
                        <m:ctrlPr>
                          <a:rPr lang="zh-CN" altLang="en-US" sz="4000" i="1" smtClean="0">
                            <a:latin typeface="Cambria Math" panose="02040503050406030204" pitchFamily="18" charset="0"/>
                          </a:rPr>
                        </m:ctrlPr>
                      </m:fPr>
                      <m:num>
                        <m:r>
                          <a:rPr lang="zh-CN" altLang="en-US" sz="4000">
                            <a:latin typeface="Cambria Math" panose="02040503050406030204" pitchFamily="18" charset="0"/>
                          </a:rPr>
                          <m:t>𝜕</m:t>
                        </m:r>
                        <m:r>
                          <a:rPr lang="zh-CN" altLang="en-US" sz="4000">
                            <a:latin typeface="Cambria Math" panose="02040503050406030204" pitchFamily="18" charset="0"/>
                          </a:rPr>
                          <m:t>ℒ</m:t>
                        </m:r>
                        <m:d>
                          <m:dPr>
                            <m:ctrlPr>
                              <a:rPr lang="zh-CN" altLang="en-US" sz="4000" i="1">
                                <a:latin typeface="Cambria Math" panose="02040503050406030204" pitchFamily="18" charset="0"/>
                              </a:rPr>
                            </m:ctrlPr>
                          </m:dPr>
                          <m:e>
                            <m:r>
                              <a:rPr lang="zh-CN" altLang="en-US" sz="4000" i="1">
                                <a:latin typeface="Cambria Math" panose="02040503050406030204" pitchFamily="18" charset="0"/>
                              </a:rPr>
                              <m:t>𝑦</m:t>
                            </m:r>
                            <m:r>
                              <a:rPr lang="zh-CN" altLang="en-US" sz="4000">
                                <a:latin typeface="Cambria Math" panose="02040503050406030204" pitchFamily="18" charset="0"/>
                              </a:rPr>
                              <m:t>,</m:t>
                            </m:r>
                            <m:acc>
                              <m:accPr>
                                <m:chr m:val="̂"/>
                                <m:ctrlPr>
                                  <a:rPr lang="zh-CN" altLang="en-US" sz="4000" i="1">
                                    <a:latin typeface="Cambria Math" panose="02040503050406030204" pitchFamily="18" charset="0"/>
                                  </a:rPr>
                                </m:ctrlPr>
                              </m:accPr>
                              <m:e>
                                <m:r>
                                  <a:rPr lang="zh-CN" altLang="en-US" sz="4000" i="1">
                                    <a:latin typeface="Cambria Math" panose="02040503050406030204" pitchFamily="18" charset="0"/>
                                  </a:rPr>
                                  <m:t>𝑦</m:t>
                                </m:r>
                              </m:e>
                            </m:acc>
                          </m:e>
                        </m:d>
                      </m:num>
                      <m:den>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smtClean="0">
                                <a:latin typeface="Cambria Math" panose="02040503050406030204" pitchFamily="18" charset="0"/>
                              </a:rPr>
                              <m:t>𝒃</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r>
                  <a:rPr lang="zh-CN" altLang="en-US" sz="4000" dirty="0"/>
                  <a:t> </a:t>
                </a:r>
                <a:r>
                  <a:rPr lang="en-US" altLang="zh-CN" sz="4000" dirty="0"/>
                  <a:t>= </a:t>
                </a:r>
                <a14:m>
                  <m:oMath xmlns:m="http://schemas.openxmlformats.org/officeDocument/2006/math">
                    <m:f>
                      <m:fPr>
                        <m:ctrlPr>
                          <a:rPr lang="zh-CN" altLang="en-US" sz="4000" i="1">
                            <a:latin typeface="Cambria Math" panose="02040503050406030204" pitchFamily="18" charset="0"/>
                          </a:rPr>
                        </m:ctrlPr>
                      </m:fPr>
                      <m:num>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a:latin typeface="Cambria Math" panose="02040503050406030204" pitchFamily="18" charset="0"/>
                              </a:rPr>
                              <m:t>𝒛</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num>
                      <m:den>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smtClean="0">
                                <a:latin typeface="Cambria Math" panose="02040503050406030204" pitchFamily="18" charset="0"/>
                              </a:rPr>
                              <m:t>𝒃</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r>
                  <a:rPr lang="zh-CN" altLang="en-US" sz="4000" dirty="0"/>
                  <a:t> </a:t>
                </a:r>
                <a14:m>
                  <m:oMath xmlns:m="http://schemas.openxmlformats.org/officeDocument/2006/math">
                    <m:f>
                      <m:fPr>
                        <m:ctrlPr>
                          <a:rPr lang="zh-CN" altLang="en-US" sz="4000" i="1">
                            <a:latin typeface="Cambria Math" panose="02040503050406030204" pitchFamily="18" charset="0"/>
                          </a:rPr>
                        </m:ctrlPr>
                      </m:fPr>
                      <m:num>
                        <m:r>
                          <a:rPr lang="zh-CN" altLang="en-US" sz="4000">
                            <a:latin typeface="Cambria Math" panose="02040503050406030204" pitchFamily="18" charset="0"/>
                          </a:rPr>
                          <m:t>𝜕</m:t>
                        </m:r>
                        <m:r>
                          <a:rPr lang="zh-CN" altLang="en-US" sz="4000">
                            <a:latin typeface="Cambria Math" panose="02040503050406030204" pitchFamily="18" charset="0"/>
                          </a:rPr>
                          <m:t>ℒ</m:t>
                        </m:r>
                        <m:d>
                          <m:dPr>
                            <m:ctrlPr>
                              <a:rPr lang="zh-CN" altLang="en-US" sz="4000" i="1">
                                <a:latin typeface="Cambria Math" panose="02040503050406030204" pitchFamily="18" charset="0"/>
                              </a:rPr>
                            </m:ctrlPr>
                          </m:dPr>
                          <m:e>
                            <m:r>
                              <a:rPr lang="zh-CN" altLang="en-US" sz="4000" i="1">
                                <a:latin typeface="Cambria Math" panose="02040503050406030204" pitchFamily="18" charset="0"/>
                              </a:rPr>
                              <m:t>𝑦</m:t>
                            </m:r>
                            <m:r>
                              <a:rPr lang="zh-CN" altLang="en-US" sz="4000">
                                <a:latin typeface="Cambria Math" panose="02040503050406030204" pitchFamily="18" charset="0"/>
                              </a:rPr>
                              <m:t>,</m:t>
                            </m:r>
                            <m:acc>
                              <m:accPr>
                                <m:chr m:val="̂"/>
                                <m:ctrlPr>
                                  <a:rPr lang="zh-CN" altLang="en-US" sz="4000" i="1">
                                    <a:latin typeface="Cambria Math" panose="02040503050406030204" pitchFamily="18" charset="0"/>
                                  </a:rPr>
                                </m:ctrlPr>
                              </m:accPr>
                              <m:e>
                                <m:r>
                                  <a:rPr lang="zh-CN" altLang="en-US" sz="4000" i="1">
                                    <a:latin typeface="Cambria Math" panose="02040503050406030204" pitchFamily="18" charset="0"/>
                                  </a:rPr>
                                  <m:t>𝑦</m:t>
                                </m:r>
                              </m:e>
                            </m:acc>
                          </m:e>
                        </m:d>
                      </m:num>
                      <m:den>
                        <m:r>
                          <a:rPr lang="zh-CN" altLang="en-US" sz="4000">
                            <a:latin typeface="Cambria Math" panose="02040503050406030204" pitchFamily="18" charset="0"/>
                          </a:rPr>
                          <m:t>𝜕</m:t>
                        </m:r>
                        <m:sSubSup>
                          <m:sSubSupPr>
                            <m:ctrlPr>
                              <a:rPr lang="zh-CN" altLang="en-US" sz="4000" i="1">
                                <a:latin typeface="Cambria Math" panose="02040503050406030204" pitchFamily="18" charset="0"/>
                              </a:rPr>
                            </m:ctrlPr>
                          </m:sSubSupPr>
                          <m:e>
                            <m:r>
                              <a:rPr lang="en-US" altLang="zh-CN" sz="4000" b="1" i="1">
                                <a:latin typeface="Cambria Math" panose="02040503050406030204" pitchFamily="18" charset="0"/>
                              </a:rPr>
                              <m:t>𝒛</m:t>
                            </m:r>
                          </m:e>
                          <m:sub/>
                          <m:sup>
                            <m:r>
                              <a:rPr lang="en-US" altLang="zh-CN" sz="4000" i="1">
                                <a:latin typeface="Cambria Math" panose="02040503050406030204" pitchFamily="18" charset="0"/>
                              </a:rPr>
                              <m:t>[</m:t>
                            </m:r>
                            <m:r>
                              <a:rPr lang="zh-CN" altLang="en-US" sz="4000" i="1">
                                <a:latin typeface="Cambria Math" panose="02040503050406030204" pitchFamily="18" charset="0"/>
                              </a:rPr>
                              <m:t>𝑙</m:t>
                            </m:r>
                            <m:r>
                              <a:rPr lang="en-US" altLang="zh-CN" sz="4000" i="1">
                                <a:latin typeface="Cambria Math" panose="02040503050406030204" pitchFamily="18" charset="0"/>
                              </a:rPr>
                              <m:t>]</m:t>
                            </m:r>
                          </m:sup>
                        </m:sSubSup>
                      </m:den>
                    </m:f>
                  </m:oMath>
                </a14:m>
                <a:endParaRPr lang="zh-CN" altLang="en-US" sz="4000" dirty="0"/>
              </a:p>
            </p:txBody>
          </p:sp>
        </mc:Choice>
        <mc:Fallback xmlns="">
          <p:sp>
            <p:nvSpPr>
              <p:cNvPr id="9" name="文本框 8">
                <a:extLst>
                  <a:ext uri="{FF2B5EF4-FFF2-40B4-BE49-F238E27FC236}">
                    <a16:creationId xmlns:a16="http://schemas.microsoft.com/office/drawing/2014/main" id="{860BF743-D405-4ECA-B25B-9B6D417F9A6A}"/>
                  </a:ext>
                </a:extLst>
              </p:cNvPr>
              <p:cNvSpPr txBox="1">
                <a:spLocks noRot="1" noChangeAspect="1" noMove="1" noResize="1" noEditPoints="1" noAdjustHandles="1" noChangeArrowheads="1" noChangeShapeType="1" noTextEdit="1"/>
              </p:cNvSpPr>
              <p:nvPr/>
            </p:nvSpPr>
            <p:spPr>
              <a:xfrm>
                <a:off x="3681608" y="4144355"/>
                <a:ext cx="4836091" cy="1366849"/>
              </a:xfrm>
              <a:prstGeom prst="rect">
                <a:avLst/>
              </a:prstGeom>
              <a:blipFill>
                <a:blip r:embed="rId3"/>
                <a:stretch>
                  <a:fillRect l="-1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FC29E2F-1D93-4030-8477-994526D02C4A}"/>
                  </a:ext>
                </a:extLst>
              </p:cNvPr>
              <p:cNvSpPr txBox="1"/>
              <p:nvPr/>
            </p:nvSpPr>
            <p:spPr>
              <a:xfrm>
                <a:off x="6948367" y="1602063"/>
                <a:ext cx="3922298" cy="47699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oMath>
                </a14:m>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𝒂</m:t>
                        </m:r>
                      </m:e>
                      <m:sup>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𝑙</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oMath>
                </a14:m>
                <a:endParaRPr lang="zh-CN" altLang="en-US" sz="2400" dirty="0"/>
              </a:p>
            </p:txBody>
          </p:sp>
        </mc:Choice>
        <mc:Fallback xmlns="">
          <p:sp>
            <p:nvSpPr>
              <p:cNvPr id="10" name="文本框 9">
                <a:extLst>
                  <a:ext uri="{FF2B5EF4-FFF2-40B4-BE49-F238E27FC236}">
                    <a16:creationId xmlns:a16="http://schemas.microsoft.com/office/drawing/2014/main" id="{EFC29E2F-1D93-4030-8477-994526D02C4A}"/>
                  </a:ext>
                </a:extLst>
              </p:cNvPr>
              <p:cNvSpPr txBox="1">
                <a:spLocks noRot="1" noChangeAspect="1" noMove="1" noResize="1" noEditPoints="1" noAdjustHandles="1" noChangeArrowheads="1" noChangeShapeType="1" noTextEdit="1"/>
              </p:cNvSpPr>
              <p:nvPr/>
            </p:nvSpPr>
            <p:spPr>
              <a:xfrm>
                <a:off x="6948367" y="1602063"/>
                <a:ext cx="3922298" cy="476990"/>
              </a:xfrm>
              <a:prstGeom prst="rect">
                <a:avLst/>
              </a:prstGeom>
              <a:blipFill>
                <a:blip r:embed="rId4"/>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4DECB43-2EBA-4859-92DC-04BF7A0E4154}"/>
                  </a:ext>
                </a:extLst>
              </p:cNvPr>
              <p:cNvSpPr txBox="1"/>
              <p:nvPr/>
            </p:nvSpPr>
            <p:spPr>
              <a:xfrm>
                <a:off x="725466" y="1633399"/>
                <a:ext cx="3915948" cy="49180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𝒂</m:t>
                          </m:r>
                        </m:e>
                        <m:sup>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𝑙</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rPr>
                        <m:t>)</m:t>
                      </m:r>
                    </m:oMath>
                  </m:oMathPara>
                </a14:m>
                <a:endParaRPr lang="zh-CN" altLang="en-US" sz="2400" dirty="0"/>
              </a:p>
            </p:txBody>
          </p:sp>
        </mc:Choice>
        <mc:Fallback xmlns="">
          <p:sp>
            <p:nvSpPr>
              <p:cNvPr id="11" name="文本框 10">
                <a:extLst>
                  <a:ext uri="{FF2B5EF4-FFF2-40B4-BE49-F238E27FC236}">
                    <a16:creationId xmlns:a16="http://schemas.microsoft.com/office/drawing/2014/main" id="{C4DECB43-2EBA-4859-92DC-04BF7A0E4154}"/>
                  </a:ext>
                </a:extLst>
              </p:cNvPr>
              <p:cNvSpPr txBox="1">
                <a:spLocks noRot="1" noChangeAspect="1" noMove="1" noResize="1" noEditPoints="1" noAdjustHandles="1" noChangeArrowheads="1" noChangeShapeType="1" noTextEdit="1"/>
              </p:cNvSpPr>
              <p:nvPr/>
            </p:nvSpPr>
            <p:spPr>
              <a:xfrm>
                <a:off x="725466" y="1633399"/>
                <a:ext cx="3915948" cy="491808"/>
              </a:xfrm>
              <a:prstGeom prst="rect">
                <a:avLst/>
              </a:prstGeom>
              <a:blipFill>
                <a:blip r:embed="rId5"/>
                <a:stretch>
                  <a:fillRect b="-12048"/>
                </a:stretch>
              </a:blipFill>
              <a:ln/>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D9C0CCC4-809B-412F-A9D9-AD6D7511B43F}"/>
              </a:ext>
            </a:extLst>
          </p:cNvPr>
          <p:cNvSpPr/>
          <p:nvPr/>
        </p:nvSpPr>
        <p:spPr>
          <a:xfrm>
            <a:off x="6385356" y="2204581"/>
            <a:ext cx="1415441" cy="350728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8">
            <a:extLst>
              <a:ext uri="{FF2B5EF4-FFF2-40B4-BE49-F238E27FC236}">
                <a16:creationId xmlns:a16="http://schemas.microsoft.com/office/drawing/2014/main" id="{013404B6-7D73-4BC9-8DC0-A1D11B5AC757}"/>
              </a:ext>
            </a:extLst>
          </p:cNvPr>
          <p:cNvSpPr/>
          <p:nvPr/>
        </p:nvSpPr>
        <p:spPr>
          <a:xfrm>
            <a:off x="37749" y="2969136"/>
            <a:ext cx="2983083" cy="1653197"/>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3200" dirty="0">
                <a:solidFill>
                  <a:srgbClr val="FF0000"/>
                </a:solidFill>
                <a:latin typeface="楷体" panose="02010609060101010101" pitchFamily="49" charset="-122"/>
                <a:ea typeface="楷体" panose="02010609060101010101" pitchFamily="49" charset="-122"/>
              </a:rPr>
              <a:t>列向量</a:t>
            </a:r>
            <a:r>
              <a:rPr lang="en-US" altLang="zh-CN" sz="3200" b="1" dirty="0">
                <a:solidFill>
                  <a:srgbClr val="FF0000"/>
                </a:solidFill>
                <a:latin typeface="楷体" panose="02010609060101010101" pitchFamily="49" charset="-122"/>
                <a:ea typeface="楷体" panose="02010609060101010101" pitchFamily="49" charset="-122"/>
              </a:rPr>
              <a:t>z</a:t>
            </a:r>
            <a:r>
              <a:rPr lang="zh-CN" altLang="en-US" sz="3200" dirty="0">
                <a:solidFill>
                  <a:srgbClr val="FF0000"/>
                </a:solidFill>
                <a:latin typeface="楷体" panose="02010609060101010101" pitchFamily="49" charset="-122"/>
                <a:ea typeface="楷体" panose="02010609060101010101" pitchFamily="49" charset="-122"/>
              </a:rPr>
              <a:t>对列向量</a:t>
            </a:r>
            <a:r>
              <a:rPr lang="en-US" altLang="zh-CN" sz="3200" b="1" dirty="0" err="1">
                <a:solidFill>
                  <a:srgbClr val="FF0000"/>
                </a:solidFill>
                <a:latin typeface="楷体" panose="02010609060101010101" pitchFamily="49" charset="-122"/>
                <a:ea typeface="楷体" panose="02010609060101010101" pitchFamily="49" charset="-122"/>
              </a:rPr>
              <a:t>w</a:t>
            </a:r>
            <a:r>
              <a:rPr lang="en-US" altLang="zh-CN" sz="3200" b="1" baseline="-25000" dirty="0" err="1">
                <a:solidFill>
                  <a:srgbClr val="FF0000"/>
                </a:solidFill>
                <a:latin typeface="楷体" panose="02010609060101010101" pitchFamily="49" charset="-122"/>
                <a:ea typeface="楷体" panose="02010609060101010101" pitchFamily="49" charset="-122"/>
              </a:rPr>
              <a:t>j</a:t>
            </a:r>
            <a:r>
              <a:rPr lang="zh-CN" altLang="en-US" sz="3200" dirty="0">
                <a:solidFill>
                  <a:srgbClr val="FF0000"/>
                </a:solidFill>
                <a:latin typeface="楷体" panose="02010609060101010101" pitchFamily="49" charset="-122"/>
                <a:ea typeface="楷体" panose="02010609060101010101" pitchFamily="49" charset="-122"/>
              </a:rPr>
              <a:t>的偏导，是个矩阵</a:t>
            </a:r>
          </a:p>
        </p:txBody>
      </p:sp>
      <p:cxnSp>
        <p:nvCxnSpPr>
          <p:cNvPr id="14" name="直接箭头连接符 13">
            <a:extLst>
              <a:ext uri="{FF2B5EF4-FFF2-40B4-BE49-F238E27FC236}">
                <a16:creationId xmlns:a16="http://schemas.microsoft.com/office/drawing/2014/main" id="{5DC58BA5-8970-4253-B08C-3CA0F0B37AA5}"/>
              </a:ext>
            </a:extLst>
          </p:cNvPr>
          <p:cNvCxnSpPr>
            <a:cxnSpLocks/>
            <a:endCxn id="13" idx="3"/>
          </p:cNvCxnSpPr>
          <p:nvPr/>
        </p:nvCxnSpPr>
        <p:spPr>
          <a:xfrm flipH="1">
            <a:off x="3020832" y="3354657"/>
            <a:ext cx="2574776" cy="4410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圆角矩形 11">
            <a:extLst>
              <a:ext uri="{FF2B5EF4-FFF2-40B4-BE49-F238E27FC236}">
                <a16:creationId xmlns:a16="http://schemas.microsoft.com/office/drawing/2014/main" id="{78243B6A-3E03-4BD7-872F-7C025C7DBB82}"/>
              </a:ext>
            </a:extLst>
          </p:cNvPr>
          <p:cNvSpPr/>
          <p:nvPr/>
        </p:nvSpPr>
        <p:spPr>
          <a:xfrm>
            <a:off x="842283" y="5044689"/>
            <a:ext cx="2082101" cy="117521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3200" b="1" dirty="0">
                <a:solidFill>
                  <a:srgbClr val="FF0000"/>
                </a:solidFill>
                <a:latin typeface="楷体" panose="02010609060101010101" pitchFamily="49" charset="-122"/>
                <a:ea typeface="楷体" panose="02010609060101010101" pitchFamily="49" charset="-122"/>
              </a:rPr>
              <a:t>z</a:t>
            </a:r>
            <a:r>
              <a:rPr lang="zh-CN" altLang="en-US" sz="3200" dirty="0">
                <a:solidFill>
                  <a:srgbClr val="FF0000"/>
                </a:solidFill>
                <a:latin typeface="楷体" panose="02010609060101010101" pitchFamily="49" charset="-122"/>
                <a:ea typeface="楷体" panose="02010609060101010101" pitchFamily="49" charset="-122"/>
              </a:rPr>
              <a:t>对</a:t>
            </a:r>
            <a:r>
              <a:rPr lang="en-US" altLang="zh-CN" sz="3200" b="1" dirty="0">
                <a:solidFill>
                  <a:srgbClr val="FF0000"/>
                </a:solidFill>
                <a:latin typeface="楷体" panose="02010609060101010101" pitchFamily="49" charset="-122"/>
                <a:ea typeface="楷体" panose="02010609060101010101" pitchFamily="49" charset="-122"/>
              </a:rPr>
              <a:t>b</a:t>
            </a:r>
            <a:r>
              <a:rPr lang="zh-CN" altLang="en-US" sz="3200" dirty="0">
                <a:solidFill>
                  <a:srgbClr val="FF0000"/>
                </a:solidFill>
                <a:latin typeface="楷体" panose="02010609060101010101" pitchFamily="49" charset="-122"/>
                <a:ea typeface="楷体" panose="02010609060101010101" pitchFamily="49" charset="-122"/>
              </a:rPr>
              <a:t>的偏导数</a:t>
            </a:r>
          </a:p>
        </p:txBody>
      </p:sp>
      <p:cxnSp>
        <p:nvCxnSpPr>
          <p:cNvPr id="16" name="直接箭头连接符 15">
            <a:extLst>
              <a:ext uri="{FF2B5EF4-FFF2-40B4-BE49-F238E27FC236}">
                <a16:creationId xmlns:a16="http://schemas.microsoft.com/office/drawing/2014/main" id="{2C18E0E3-E5AC-4C2D-8D4B-C683A3FD257E}"/>
              </a:ext>
            </a:extLst>
          </p:cNvPr>
          <p:cNvCxnSpPr>
            <a:cxnSpLocks/>
            <a:endCxn id="15" idx="2"/>
          </p:cNvCxnSpPr>
          <p:nvPr/>
        </p:nvCxnSpPr>
        <p:spPr>
          <a:xfrm flipH="1">
            <a:off x="1883334" y="5430209"/>
            <a:ext cx="4086241" cy="789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圆角矩形 13">
                <a:extLst>
                  <a:ext uri="{FF2B5EF4-FFF2-40B4-BE49-F238E27FC236}">
                    <a16:creationId xmlns:a16="http://schemas.microsoft.com/office/drawing/2014/main" id="{02A03167-55A3-4334-8077-7D237C9C7EA7}"/>
                  </a:ext>
                </a:extLst>
              </p:cNvPr>
              <p:cNvSpPr/>
              <p:nvPr/>
            </p:nvSpPr>
            <p:spPr>
              <a:xfrm>
                <a:off x="9178475" y="3217068"/>
                <a:ext cx="2082101" cy="1175218"/>
              </a:xfrm>
              <a:prstGeom prst="roundRect">
                <a:avLst/>
              </a:prstGeom>
              <a:solidFill>
                <a:schemeClr val="accent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zh-CN" altLang="en-US" sz="3200" b="0" i="1" smtClean="0">
                        <a:solidFill>
                          <a:srgbClr val="FF0000"/>
                        </a:solidFill>
                        <a:latin typeface="Cambria Math" panose="02040503050406030204" pitchFamily="18" charset="0"/>
                      </a:rPr>
                      <m:t>ℒ</m:t>
                    </m:r>
                  </m:oMath>
                </a14:m>
                <a:r>
                  <a:rPr lang="zh-CN" altLang="en-US" sz="3200" dirty="0">
                    <a:solidFill>
                      <a:srgbClr val="FF0000"/>
                    </a:solidFill>
                    <a:latin typeface="楷体" panose="02010609060101010101" pitchFamily="49" charset="-122"/>
                    <a:ea typeface="楷体" panose="02010609060101010101" pitchFamily="49" charset="-122"/>
                  </a:rPr>
                  <a:t>对</a:t>
                </a:r>
                <a:r>
                  <a:rPr lang="en-US" altLang="zh-CN" sz="3200" b="1" dirty="0">
                    <a:solidFill>
                      <a:srgbClr val="FF0000"/>
                    </a:solidFill>
                    <a:latin typeface="楷体" panose="02010609060101010101" pitchFamily="49" charset="-122"/>
                    <a:ea typeface="楷体" panose="02010609060101010101" pitchFamily="49" charset="-122"/>
                  </a:rPr>
                  <a:t>z</a:t>
                </a:r>
                <a:r>
                  <a:rPr lang="zh-CN" altLang="en-US" sz="3200" dirty="0">
                    <a:solidFill>
                      <a:srgbClr val="FF0000"/>
                    </a:solidFill>
                    <a:latin typeface="楷体" panose="02010609060101010101" pitchFamily="49" charset="-122"/>
                    <a:ea typeface="楷体" panose="02010609060101010101" pitchFamily="49" charset="-122"/>
                  </a:rPr>
                  <a:t>的</a:t>
                </a:r>
                <a:endParaRPr lang="en-US" altLang="zh-CN" sz="3200" dirty="0">
                  <a:solidFill>
                    <a:srgbClr val="FF0000"/>
                  </a:solidFill>
                  <a:latin typeface="楷体" panose="02010609060101010101" pitchFamily="49" charset="-122"/>
                  <a:ea typeface="楷体" panose="02010609060101010101" pitchFamily="49" charset="-122"/>
                </a:endParaRPr>
              </a:p>
              <a:p>
                <a:pPr algn="ctr"/>
                <a:r>
                  <a:rPr lang="zh-CN" altLang="en-US" sz="3200" dirty="0">
                    <a:solidFill>
                      <a:srgbClr val="FF0000"/>
                    </a:solidFill>
                    <a:latin typeface="楷体" panose="02010609060101010101" pitchFamily="49" charset="-122"/>
                    <a:ea typeface="楷体" panose="02010609060101010101" pitchFamily="49" charset="-122"/>
                  </a:rPr>
                  <a:t>偏导数</a:t>
                </a:r>
              </a:p>
            </p:txBody>
          </p:sp>
        </mc:Choice>
        <mc:Fallback xmlns="">
          <p:sp>
            <p:nvSpPr>
              <p:cNvPr id="17" name="圆角矩形 13">
                <a:extLst>
                  <a:ext uri="{FF2B5EF4-FFF2-40B4-BE49-F238E27FC236}">
                    <a16:creationId xmlns:a16="http://schemas.microsoft.com/office/drawing/2014/main" id="{02A03167-55A3-4334-8077-7D237C9C7EA7}"/>
                  </a:ext>
                </a:extLst>
              </p:cNvPr>
              <p:cNvSpPr>
                <a:spLocks noRot="1" noChangeAspect="1" noMove="1" noResize="1" noEditPoints="1" noAdjustHandles="1" noChangeArrowheads="1" noChangeShapeType="1" noTextEdit="1"/>
              </p:cNvSpPr>
              <p:nvPr/>
            </p:nvSpPr>
            <p:spPr>
              <a:xfrm>
                <a:off x="9178475" y="3217068"/>
                <a:ext cx="2082101" cy="1175218"/>
              </a:xfrm>
              <a:prstGeom prst="roundRect">
                <a:avLst/>
              </a:prstGeom>
              <a:blipFill>
                <a:blip r:embed="rId6"/>
                <a:stretch>
                  <a:fillRect t="-3627" b="-12435"/>
                </a:stretch>
              </a:blipFill>
              <a:ln>
                <a:no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4296986F-2F4B-4E2A-995F-EF10622CCEE3}"/>
              </a:ext>
            </a:extLst>
          </p:cNvPr>
          <p:cNvCxnSpPr>
            <a:cxnSpLocks/>
            <a:stCxn id="12" idx="3"/>
            <a:endCxn id="17" idx="1"/>
          </p:cNvCxnSpPr>
          <p:nvPr/>
        </p:nvCxnSpPr>
        <p:spPr>
          <a:xfrm flipV="1">
            <a:off x="7928975" y="3804677"/>
            <a:ext cx="1249500" cy="153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8654150" y="4502704"/>
                <a:ext cx="2699650" cy="477503"/>
              </a:xfrm>
              <a:prstGeom prst="rect">
                <a:avLst/>
              </a:prstGeom>
            </p:spPr>
            <p:txBody>
              <a:bodyPr wrap="none">
                <a:spAutoFit/>
              </a:bodyPr>
              <a:lstStyle/>
              <a:p>
                <a14:m>
                  <m:oMath xmlns:m="http://schemas.openxmlformats.org/officeDocument/2006/math">
                    <m:sSubSup>
                      <m:sSubSupPr>
                        <m:ctrlPr>
                          <a:rPr lang="zh-CN" altLang="en-US" i="1" smtClean="0">
                            <a:latin typeface="Cambria Math" panose="02040503050406030204" pitchFamily="18" charset="0"/>
                          </a:rPr>
                        </m:ctrlPr>
                      </m:sSubSupPr>
                      <m:e>
                        <m:r>
                          <a:rPr lang="en-US" altLang="zh-CN" b="1" i="1">
                            <a:latin typeface="Cambria Math" panose="02040503050406030204" pitchFamily="18" charset="0"/>
                          </a:rPr>
                          <m:t>𝒘</m:t>
                        </m:r>
                      </m:e>
                      <m:sub>
                        <m:r>
                          <a:rPr lang="zh-CN" altLang="en-US"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oMath>
                </a14:m>
                <a:r>
                  <a:rPr lang="en-US" altLang="zh-CN" dirty="0"/>
                  <a:t>= </a:t>
                </a:r>
                <a14:m>
                  <m:oMath xmlns:m="http://schemas.openxmlformats.org/officeDocument/2006/math">
                    <m:r>
                      <a:rPr lang="en-US" altLang="zh-CN" b="0" i="0" smtClean="0">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r>
                          <a:rPr lang="zh-CN" altLang="en-US"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sSubSup>
                      <m:sSubSupPr>
                        <m:ctrlPr>
                          <a:rPr lang="zh-CN" altLang="en-US" i="1">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r>
                          <a:rPr lang="zh-CN" altLang="en-US"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r>
                      <a:rPr lang="en-US" altLang="zh-CN" b="0" i="1" smtClean="0">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0" i="1" smtClean="0">
                            <a:latin typeface="Cambria Math" panose="02040503050406030204" pitchFamily="18" charset="0"/>
                          </a:rPr>
                          <m:t>𝑤</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zh-CN" altLang="en-US" i="1">
                            <a:latin typeface="Cambria Math" panose="02040503050406030204" pitchFamily="18" charset="0"/>
                          </a:rPr>
                          <m:t>𝑗</m:t>
                        </m:r>
                      </m:sub>
                      <m:sup>
                        <m:d>
                          <m:dPr>
                            <m:begChr m:val="["/>
                            <m:endChr m:val="]"/>
                            <m:ctrlPr>
                              <a:rPr lang="en-US" altLang="zh-CN" i="1">
                                <a:latin typeface="Cambria Math" panose="02040503050406030204" pitchFamily="18" charset="0"/>
                              </a:rPr>
                            </m:ctrlPr>
                          </m:dPr>
                          <m:e>
                            <m:r>
                              <a:rPr lang="zh-CN" altLang="en-US" i="1">
                                <a:latin typeface="Cambria Math" panose="02040503050406030204" pitchFamily="18" charset="0"/>
                              </a:rPr>
                              <m:t>𝑙</m:t>
                            </m:r>
                          </m:e>
                        </m:d>
                      </m:sup>
                    </m:sSubSup>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m:t>
                        </m:r>
                      </m:e>
                      <m:sup>
                        <m:r>
                          <a:rPr lang="en-US" altLang="zh-CN" b="0" i="1" smtClean="0">
                            <a:latin typeface="Cambria Math" panose="02040503050406030204" pitchFamily="18" charset="0"/>
                          </a:rPr>
                          <m:t>𝑇</m:t>
                        </m:r>
                      </m:sup>
                    </m:sSup>
                  </m:oMath>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8654150" y="4502704"/>
                <a:ext cx="2699650" cy="477503"/>
              </a:xfrm>
              <a:prstGeom prst="rect">
                <a:avLst/>
              </a:prstGeom>
              <a:blipFill>
                <a:blip r:embed="rId7"/>
                <a:stretch>
                  <a:fillRect b="-10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68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2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2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2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P spid="13" grpId="0" animBg="1"/>
      <p:bldP spid="15"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23</a:t>
            </a:fld>
            <a:r>
              <a:rPr lang="zh-CN" altLang="en-US"/>
              <a:t>页</a:t>
            </a:r>
            <a:endParaRPr lang="zh-CN" altLang="en-US" dirty="0"/>
          </a:p>
        </p:txBody>
      </p:sp>
      <mc:AlternateContent xmlns:mc="http://schemas.openxmlformats.org/markup-compatibility/2006" xmlns:a14="http://schemas.microsoft.com/office/drawing/2010/main">
        <mc:Choice Requires="a14">
          <p:sp>
            <p:nvSpPr>
              <p:cNvPr id="9" name="标题 8"/>
              <p:cNvSpPr>
                <a:spLocks noGrp="1"/>
              </p:cNvSpPr>
              <p:nvPr>
                <p:ph type="title"/>
              </p:nvPr>
            </p:nvSpPr>
            <p:spPr/>
            <p:txBody>
              <a:bodyPr>
                <a:normAutofit fontScale="90000"/>
              </a:bodyPr>
              <a:lstStyle/>
              <a:p>
                <a:r>
                  <a:rPr lang="zh-CN" altLang="en-US" dirty="0">
                    <a:latin typeface="+mn-ea"/>
                  </a:rPr>
                  <a:t>反向传播算法主过程（</a:t>
                </a:r>
                <a:r>
                  <a:rPr lang="en-US" altLang="zh-CN" dirty="0">
                    <a:latin typeface="+mn-ea"/>
                  </a:rPr>
                  <a:t>2/2</a:t>
                </a:r>
                <a:r>
                  <a:rPr lang="zh-CN" altLang="en-US" dirty="0">
                    <a:latin typeface="+mn-ea"/>
                  </a:rPr>
                  <a:t>）</a:t>
                </a:r>
                <a:r>
                  <a:rPr lang="en-US" altLang="zh-CN" dirty="0">
                    <a:latin typeface="+mn-ea"/>
                  </a:rPr>
                  <a:t>---</a:t>
                </a:r>
                <a:r>
                  <a:rPr lang="zh-CN" altLang="en-US" dirty="0">
                    <a:latin typeface="+mn-ea"/>
                  </a:rPr>
                  <a:t>第</a:t>
                </a:r>
                <a:r>
                  <a:rPr lang="en-US" altLang="zh-CN" dirty="0">
                    <a:latin typeface="+mn-ea"/>
                  </a:rPr>
                  <a:t> </a:t>
                </a:r>
                <a14:m>
                  <m:oMath xmlns:m="http://schemas.openxmlformats.org/officeDocument/2006/math">
                    <m:r>
                      <a:rPr lang="zh-CN" altLang="en-US" b="1" i="1">
                        <a:latin typeface="Cambria Math" panose="02040503050406030204" pitchFamily="18" charset="0"/>
                      </a:rPr>
                      <m:t>𝒍</m:t>
                    </m:r>
                    <m:r>
                      <a:rPr lang="en-US" altLang="zh-CN" b="1">
                        <a:latin typeface="Cambria Math" panose="02040503050406030204" pitchFamily="18" charset="0"/>
                      </a:rPr>
                      <m:t>+</m:t>
                    </m:r>
                    <m:r>
                      <a:rPr lang="en-US" altLang="zh-CN" b="1" i="1">
                        <a:latin typeface="Cambria Math" panose="02040503050406030204" pitchFamily="18" charset="0"/>
                      </a:rPr>
                      <m:t>𝟏</m:t>
                    </m:r>
                  </m:oMath>
                </a14:m>
                <a:r>
                  <a:rPr lang="zh-CN" altLang="en-US" dirty="0">
                    <a:latin typeface="+mn-ea"/>
                  </a:rPr>
                  <a:t>层反向传播到</a:t>
                </a:r>
                <a14:m>
                  <m:oMath xmlns:m="http://schemas.openxmlformats.org/officeDocument/2006/math">
                    <m:r>
                      <a:rPr lang="zh-CN" altLang="en-US" b="1" i="1">
                        <a:latin typeface="Cambria Math" panose="02040503050406030204" pitchFamily="18" charset="0"/>
                        <a:ea typeface="Cambria Math" panose="02040503050406030204" pitchFamily="18" charset="0"/>
                      </a:rPr>
                      <m:t>𝒍</m:t>
                    </m:r>
                  </m:oMath>
                </a14:m>
                <a:r>
                  <a:rPr lang="zh-CN" altLang="en-US" dirty="0">
                    <a:latin typeface="+mn-ea"/>
                  </a:rPr>
                  <a:t>层</a:t>
                </a:r>
                <a:endParaRPr lang="zh-CN" altLang="en-US" dirty="0"/>
              </a:p>
            </p:txBody>
          </p:sp>
        </mc:Choice>
        <mc:Fallback xmlns="">
          <p:sp>
            <p:nvSpPr>
              <p:cNvPr id="9" name="标题 8"/>
              <p:cNvSpPr>
                <a:spLocks noGrp="1" noRot="1" noChangeAspect="1" noMove="1" noResize="1" noEditPoints="1" noAdjustHandles="1" noChangeArrowheads="1" noChangeShapeType="1" noTextEdit="1"/>
              </p:cNvSpPr>
              <p:nvPr>
                <p:ph type="title"/>
              </p:nvPr>
            </p:nvSpPr>
            <p:spPr>
              <a:blipFill>
                <a:blip r:embed="rId2"/>
                <a:stretch>
                  <a:fillRect l="-1507" t="-10435" b="-18261"/>
                </a:stretch>
              </a:blipFill>
            </p:spPr>
            <p:txBody>
              <a:bodyPr/>
              <a:lstStyle/>
              <a:p>
                <a:r>
                  <a:rPr lang="zh-CN" altLang="en-US">
                    <a:noFill/>
                  </a:rPr>
                  <a:t> </a:t>
                </a:r>
              </a:p>
            </p:txBody>
          </p:sp>
        </mc:Fallback>
      </mc:AlternateContent>
      <p:sp>
        <p:nvSpPr>
          <p:cNvPr id="19" name="圆角矩形 34">
            <a:extLst>
              <a:ext uri="{FF2B5EF4-FFF2-40B4-BE49-F238E27FC236}">
                <a16:creationId xmlns:a16="http://schemas.microsoft.com/office/drawing/2014/main" id="{ED64BA28-F0F3-4F3A-A87E-05661D12F2A0}"/>
              </a:ext>
            </a:extLst>
          </p:cNvPr>
          <p:cNvSpPr/>
          <p:nvPr/>
        </p:nvSpPr>
        <p:spPr>
          <a:xfrm>
            <a:off x="8887165" y="2307079"/>
            <a:ext cx="2082101" cy="11752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圆角矩形 25">
            <a:extLst>
              <a:ext uri="{FF2B5EF4-FFF2-40B4-BE49-F238E27FC236}">
                <a16:creationId xmlns:a16="http://schemas.microsoft.com/office/drawing/2014/main" id="{AE5A75CA-99AB-4F9D-9C6A-0F91A43B166C}"/>
              </a:ext>
            </a:extLst>
          </p:cNvPr>
          <p:cNvSpPr/>
          <p:nvPr/>
        </p:nvSpPr>
        <p:spPr>
          <a:xfrm>
            <a:off x="8225487" y="4623213"/>
            <a:ext cx="2743780" cy="10788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圆角矩形 23">
            <a:extLst>
              <a:ext uri="{FF2B5EF4-FFF2-40B4-BE49-F238E27FC236}">
                <a16:creationId xmlns:a16="http://schemas.microsoft.com/office/drawing/2014/main" id="{6350E358-75DE-476A-8A9C-FE8EB1BFE049}"/>
              </a:ext>
            </a:extLst>
          </p:cNvPr>
          <p:cNvSpPr/>
          <p:nvPr/>
        </p:nvSpPr>
        <p:spPr>
          <a:xfrm>
            <a:off x="487697" y="2742114"/>
            <a:ext cx="2353912" cy="107881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BA1D9BF2-9E50-4968-9655-AEF1621BCEB1}"/>
              </a:ext>
            </a:extLst>
          </p:cNvPr>
          <p:cNvGrpSpPr/>
          <p:nvPr/>
        </p:nvGrpSpPr>
        <p:grpSpPr>
          <a:xfrm>
            <a:off x="4076225" y="3465146"/>
            <a:ext cx="4225827" cy="1078817"/>
            <a:chOff x="4084538" y="4055166"/>
            <a:chExt cx="4225827" cy="1078817"/>
          </a:xfrm>
        </p:grpSpPr>
        <p:sp>
          <p:nvSpPr>
            <p:cNvPr id="23" name="圆角矩形 7">
              <a:extLst>
                <a:ext uri="{FF2B5EF4-FFF2-40B4-BE49-F238E27FC236}">
                  <a16:creationId xmlns:a16="http://schemas.microsoft.com/office/drawing/2014/main" id="{37E0D0AE-CC52-4C49-A735-7E27FEF62B9C}"/>
                </a:ext>
              </a:extLst>
            </p:cNvPr>
            <p:cNvSpPr/>
            <p:nvPr/>
          </p:nvSpPr>
          <p:spPr>
            <a:xfrm>
              <a:off x="4084538" y="4055166"/>
              <a:ext cx="984125" cy="107881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圆角矩形 8">
              <a:extLst>
                <a:ext uri="{FF2B5EF4-FFF2-40B4-BE49-F238E27FC236}">
                  <a16:creationId xmlns:a16="http://schemas.microsoft.com/office/drawing/2014/main" id="{E60C881E-92DC-4BF4-8486-40F6417F2A0F}"/>
                </a:ext>
              </a:extLst>
            </p:cNvPr>
            <p:cNvSpPr/>
            <p:nvPr/>
          </p:nvSpPr>
          <p:spPr>
            <a:xfrm>
              <a:off x="5191355" y="4055167"/>
              <a:ext cx="1275956" cy="10788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5" name="圆角矩形 15">
              <a:extLst>
                <a:ext uri="{FF2B5EF4-FFF2-40B4-BE49-F238E27FC236}">
                  <a16:creationId xmlns:a16="http://schemas.microsoft.com/office/drawing/2014/main" id="{099D067C-1E18-4F47-BE1E-926F03A703CC}"/>
                </a:ext>
              </a:extLst>
            </p:cNvPr>
            <p:cNvSpPr/>
            <p:nvPr/>
          </p:nvSpPr>
          <p:spPr>
            <a:xfrm>
              <a:off x="6662001" y="4055166"/>
              <a:ext cx="1648364" cy="107881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6" name="直接箭头连接符 25">
            <a:extLst>
              <a:ext uri="{FF2B5EF4-FFF2-40B4-BE49-F238E27FC236}">
                <a16:creationId xmlns:a16="http://schemas.microsoft.com/office/drawing/2014/main" id="{4E01DBD3-87F7-4220-92D9-0BE5B5C10383}"/>
              </a:ext>
            </a:extLst>
          </p:cNvPr>
          <p:cNvCxnSpPr>
            <a:cxnSpLocks/>
            <a:endCxn id="29" idx="3"/>
          </p:cNvCxnSpPr>
          <p:nvPr/>
        </p:nvCxnSpPr>
        <p:spPr>
          <a:xfrm flipH="1" flipV="1">
            <a:off x="3005477" y="3281523"/>
            <a:ext cx="1389245" cy="723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DC457F4F-5A68-45A9-92E0-CE29ABE69532}"/>
              </a:ext>
            </a:extLst>
          </p:cNvPr>
          <p:cNvCxnSpPr>
            <a:cxnSpLocks/>
            <a:endCxn id="20" idx="1"/>
          </p:cNvCxnSpPr>
          <p:nvPr/>
        </p:nvCxnSpPr>
        <p:spPr>
          <a:xfrm>
            <a:off x="5734716" y="4509662"/>
            <a:ext cx="2490771" cy="652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7F0243EB-F49C-4D00-BD1C-D1A66809262B}"/>
                  </a:ext>
                </a:extLst>
              </p:cNvPr>
              <p:cNvSpPr/>
              <p:nvPr/>
            </p:nvSpPr>
            <p:spPr>
              <a:xfrm>
                <a:off x="3275744" y="749267"/>
                <a:ext cx="5472743" cy="815673"/>
              </a:xfrm>
              <a:prstGeom prst="rect">
                <a:avLst/>
              </a:prstGeom>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zh-CN" altLang="en-US" sz="2400" i="1">
                              <a:latin typeface="Cambria Math" panose="02040503050406030204" pitchFamily="18" charset="0"/>
                              <a:ea typeface="Cambria Math" panose="02040503050406030204" pitchFamily="18" charset="0"/>
                            </a:rPr>
                            <m:t>令</m:t>
                          </m:r>
                          <m:r>
                            <a:rPr lang="zh-CN" altLang="en-US" sz="2400" b="1" i="1" smtClean="0">
                              <a:latin typeface="Cambria Math" panose="02040503050406030204" pitchFamily="18" charset="0"/>
                              <a:ea typeface="Cambria Math" panose="02040503050406030204" pitchFamily="18" charset="0"/>
                            </a:rPr>
                            <m:t>𝜹</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0" i="1">
                                  <a:latin typeface="Cambria Math" panose="02040503050406030204" pitchFamily="18" charset="0"/>
                                  <a:ea typeface="Cambria Math" panose="02040503050406030204" pitchFamily="18" charset="0"/>
                                </a:rPr>
                                <m:t>𝑦</m:t>
                              </m:r>
                              <m:r>
                                <a:rPr lang="en-US" altLang="zh-CN" sz="2400" b="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0" i="1">
                                      <a:latin typeface="Cambria Math" panose="02040503050406030204" pitchFamily="18" charset="0"/>
                                      <a:ea typeface="Cambria Math" panose="02040503050406030204" pitchFamily="18" charset="0"/>
                                    </a:rPr>
                                    <m:t>𝑦</m:t>
                                  </m:r>
                                </m:e>
                              </m:acc>
                              <m:r>
                                <a:rPr lang="en-US" altLang="zh-CN" sz="2400" b="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zh-CN" altLang="en-US" sz="2400" i="1">
                          <a:latin typeface="Cambria Math" panose="02040503050406030204" pitchFamily="18" charset="0"/>
                        </a:rPr>
                        <m:t>，则</m:t>
                      </m:r>
                      <m:sSup>
                        <m:sSupPr>
                          <m:ctrlPr>
                            <a:rPr lang="en-US" altLang="zh-CN" sz="2400" i="1">
                              <a:latin typeface="Cambria Math" panose="02040503050406030204" pitchFamily="18" charset="0"/>
                              <a:ea typeface="Cambria Math" panose="02040503050406030204" pitchFamily="18" charset="0"/>
                            </a:rPr>
                          </m:ctrlPr>
                        </m:sSupPr>
                        <m:e>
                          <m:r>
                            <a:rPr lang="zh-CN" altLang="en-US" sz="2400" b="1" i="1">
                              <a:latin typeface="Cambria Math" panose="02040503050406030204" pitchFamily="18" charset="0"/>
                              <a:ea typeface="Cambria Math" panose="02040503050406030204" pitchFamily="18" charset="0"/>
                            </a:rPr>
                            <m:t>𝜹</m:t>
                          </m:r>
                        </m:e>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ℝ</m:t>
                          </m:r>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p>
                      </m:sSup>
                    </m:oMath>
                  </m:oMathPara>
                </a14:m>
                <a:endParaRPr lang="zh-CN" altLang="en-US" sz="2400" dirty="0"/>
              </a:p>
            </p:txBody>
          </p:sp>
        </mc:Choice>
        <mc:Fallback xmlns="">
          <p:sp>
            <p:nvSpPr>
              <p:cNvPr id="28" name="矩形 27">
                <a:extLst>
                  <a:ext uri="{FF2B5EF4-FFF2-40B4-BE49-F238E27FC236}">
                    <a16:creationId xmlns:a16="http://schemas.microsoft.com/office/drawing/2014/main" id="{7F0243EB-F49C-4D00-BD1C-D1A66809262B}"/>
                  </a:ext>
                </a:extLst>
              </p:cNvPr>
              <p:cNvSpPr>
                <a:spLocks noRot="1" noChangeAspect="1" noMove="1" noResize="1" noEditPoints="1" noAdjustHandles="1" noChangeArrowheads="1" noChangeShapeType="1" noTextEdit="1"/>
              </p:cNvSpPr>
              <p:nvPr/>
            </p:nvSpPr>
            <p:spPr>
              <a:xfrm>
                <a:off x="3275744" y="749267"/>
                <a:ext cx="5472743" cy="815673"/>
              </a:xfrm>
              <a:prstGeom prst="rect">
                <a:avLst/>
              </a:prstGeom>
              <a:blipFill>
                <a:blip r:embed="rId3"/>
                <a:stretch>
                  <a:fillRect/>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6A7BCF51-B399-4AC2-9725-4E8F81A77A5D}"/>
                  </a:ext>
                </a:extLst>
              </p:cNvPr>
              <p:cNvSpPr/>
              <p:nvPr/>
            </p:nvSpPr>
            <p:spPr>
              <a:xfrm>
                <a:off x="523708" y="2848455"/>
                <a:ext cx="2481769" cy="866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num>
                        <m:den>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𝑙</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rPr>
                            <m:t>)</m:t>
                          </m:r>
                          <m:r>
                            <m:rPr>
                              <m:nor/>
                            </m:rPr>
                            <a:rPr lang="zh-CN" altLang="en-US" sz="2400" dirty="0"/>
                            <m:t> </m:t>
                          </m:r>
                        </m:num>
                        <m:den>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oMath>
                  </m:oMathPara>
                </a14:m>
                <a:endParaRPr lang="en-US" altLang="zh-CN" sz="2400" b="1" dirty="0">
                  <a:ea typeface="Cambria Math" panose="02040503050406030204" pitchFamily="18" charset="0"/>
                </a:endParaRPr>
              </a:p>
            </p:txBody>
          </p:sp>
        </mc:Choice>
        <mc:Fallback xmlns="">
          <p:sp>
            <p:nvSpPr>
              <p:cNvPr id="29" name="矩形 28">
                <a:extLst>
                  <a:ext uri="{FF2B5EF4-FFF2-40B4-BE49-F238E27FC236}">
                    <a16:creationId xmlns:a16="http://schemas.microsoft.com/office/drawing/2014/main" id="{6A7BCF51-B399-4AC2-9725-4E8F81A77A5D}"/>
                  </a:ext>
                </a:extLst>
              </p:cNvPr>
              <p:cNvSpPr>
                <a:spLocks noRot="1" noChangeAspect="1" noMove="1" noResize="1" noEditPoints="1" noAdjustHandles="1" noChangeArrowheads="1" noChangeShapeType="1" noTextEdit="1"/>
              </p:cNvSpPr>
              <p:nvPr/>
            </p:nvSpPr>
            <p:spPr>
              <a:xfrm>
                <a:off x="523708" y="2848455"/>
                <a:ext cx="2481769" cy="8661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5E8F4221-3588-46A7-A849-03FE39F31502}"/>
                  </a:ext>
                </a:extLst>
              </p:cNvPr>
              <p:cNvSpPr/>
              <p:nvPr/>
            </p:nvSpPr>
            <p:spPr>
              <a:xfrm>
                <a:off x="8150089" y="4657513"/>
                <a:ext cx="2894575" cy="8569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0"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e>
                          </m:d>
                        </m:e>
                        <m:sup>
                          <m:r>
                            <a:rPr lang="en-US" altLang="zh-CN" sz="2400" b="0" i="1" smtClean="0">
                              <a:latin typeface="Cambria Math" panose="02040503050406030204" pitchFamily="18" charset="0"/>
                            </a:rPr>
                            <m:t>𝑇</m:t>
                          </m:r>
                        </m:sup>
                      </m:sSup>
                    </m:oMath>
                  </m:oMathPara>
                </a14:m>
                <a:endParaRPr lang="zh-CN" altLang="en-US" sz="2400" baseline="30000" dirty="0"/>
              </a:p>
            </p:txBody>
          </p:sp>
        </mc:Choice>
        <mc:Fallback xmlns="">
          <p:sp>
            <p:nvSpPr>
              <p:cNvPr id="30" name="矩形 29">
                <a:extLst>
                  <a:ext uri="{FF2B5EF4-FFF2-40B4-BE49-F238E27FC236}">
                    <a16:creationId xmlns:a16="http://schemas.microsoft.com/office/drawing/2014/main" id="{5E8F4221-3588-46A7-A849-03FE39F31502}"/>
                  </a:ext>
                </a:extLst>
              </p:cNvPr>
              <p:cNvSpPr>
                <a:spLocks noRot="1" noChangeAspect="1" noMove="1" noResize="1" noEditPoints="1" noAdjustHandles="1" noChangeArrowheads="1" noChangeShapeType="1" noTextEdit="1"/>
              </p:cNvSpPr>
              <p:nvPr/>
            </p:nvSpPr>
            <p:spPr>
              <a:xfrm>
                <a:off x="8150089" y="4657513"/>
                <a:ext cx="2894575" cy="85690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599D9818-53A0-4380-AD07-14B192AB5F79}"/>
                  </a:ext>
                </a:extLst>
              </p:cNvPr>
              <p:cNvSpPr/>
              <p:nvPr/>
            </p:nvSpPr>
            <p:spPr>
              <a:xfrm>
                <a:off x="3439591" y="2420629"/>
                <a:ext cx="5145051" cy="20890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ea typeface="Cambria Math" panose="02040503050406030204" pitchFamily="18" charset="0"/>
                            </a:rPr>
                          </m:ctrlPr>
                        </m:sSupPr>
                        <m:e>
                          <m:r>
                            <a:rPr lang="zh-CN" altLang="en-US" sz="3200" b="1" i="1">
                              <a:latin typeface="Cambria Math" panose="02040503050406030204" pitchFamily="18" charset="0"/>
                              <a:ea typeface="Cambria Math" panose="02040503050406030204" pitchFamily="18" charset="0"/>
                            </a:rPr>
                            <m:t>𝜹</m:t>
                          </m:r>
                        </m:e>
                        <m:sup>
                          <m:r>
                            <a:rPr lang="en-US" altLang="zh-CN" sz="3200" i="1" smtClean="0">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ea typeface="Cambria Math" panose="02040503050406030204" pitchFamily="18" charset="0"/>
                            </a:rPr>
                            <m:t>𝑙</m:t>
                          </m:r>
                          <m:r>
                            <a:rPr lang="en-US" altLang="zh-CN" sz="3200" i="1">
                              <a:latin typeface="Cambria Math" panose="02040503050406030204" pitchFamily="18" charset="0"/>
                              <a:ea typeface="Cambria Math" panose="02040503050406030204" pitchFamily="18" charset="0"/>
                            </a:rPr>
                            <m:t>]</m:t>
                          </m:r>
                        </m:sup>
                      </m:sSup>
                      <m:r>
                        <a:rPr lang="en-US" altLang="zh-CN" sz="3200" i="1">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r>
                            <a:rPr lang="en-US" altLang="zh-CN" sz="3200" b="0" i="1">
                              <a:latin typeface="Cambria Math" panose="02040503050406030204" pitchFamily="18" charset="0"/>
                              <a:ea typeface="Cambria Math" panose="02040503050406030204" pitchFamily="18" charset="0"/>
                            </a:rPr>
                            <m:t>ℒ</m:t>
                          </m:r>
                          <m:d>
                            <m:dPr>
                              <m:ctrlPr>
                                <a:rPr lang="en-US" altLang="zh-CN" sz="3200" i="1">
                                  <a:latin typeface="Cambria Math" panose="02040503050406030204" pitchFamily="18" charset="0"/>
                                  <a:ea typeface="Cambria Math" panose="02040503050406030204" pitchFamily="18" charset="0"/>
                                </a:rPr>
                              </m:ctrlPr>
                            </m:dPr>
                            <m:e>
                              <m:r>
                                <a:rPr lang="en-US" altLang="zh-CN" sz="3200" b="0" i="1">
                                  <a:latin typeface="Cambria Math" panose="02040503050406030204" pitchFamily="18" charset="0"/>
                                  <a:ea typeface="Cambria Math" panose="02040503050406030204" pitchFamily="18" charset="0"/>
                                </a:rPr>
                                <m:t>𝑦</m:t>
                              </m:r>
                              <m:r>
                                <a:rPr lang="en-US" altLang="zh-CN" sz="3200" b="0" i="1">
                                  <a:latin typeface="Cambria Math" panose="02040503050406030204" pitchFamily="18" charset="0"/>
                                  <a:ea typeface="Cambria Math" panose="02040503050406030204" pitchFamily="18" charset="0"/>
                                </a:rPr>
                                <m:t>,</m:t>
                              </m:r>
                              <m:acc>
                                <m:accPr>
                                  <m:chr m:val="̂"/>
                                  <m:ctrlPr>
                                    <a:rPr lang="en-US" altLang="zh-CN" sz="3200" i="1">
                                      <a:latin typeface="Cambria Math" panose="02040503050406030204" pitchFamily="18" charset="0"/>
                                      <a:ea typeface="Cambria Math" panose="02040503050406030204" pitchFamily="18" charset="0"/>
                                    </a:rPr>
                                  </m:ctrlPr>
                                </m:accPr>
                                <m:e>
                                  <m:r>
                                    <a:rPr lang="en-US" altLang="zh-CN" sz="3200" b="0" i="1">
                                      <a:latin typeface="Cambria Math" panose="02040503050406030204" pitchFamily="18" charset="0"/>
                                      <a:ea typeface="Cambria Math" panose="02040503050406030204" pitchFamily="18" charset="0"/>
                                    </a:rPr>
                                    <m:t>𝑦</m:t>
                                  </m:r>
                                </m:e>
                              </m:acc>
                              <m:r>
                                <a:rPr lang="en-US" altLang="zh-CN" sz="3200" b="0" i="1">
                                  <a:latin typeface="Cambria Math" panose="02040503050406030204" pitchFamily="18" charset="0"/>
                                  <a:ea typeface="Cambria Math" panose="02040503050406030204" pitchFamily="18" charset="0"/>
                                </a:rPr>
                                <m:t> </m:t>
                              </m:r>
                            </m:e>
                          </m:d>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sup>
                          </m:sSup>
                        </m:den>
                      </m:f>
                      <m:r>
                        <a:rPr lang="en-US" altLang="zh-CN" sz="3200" b="0" i="0" smtClean="0">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𝒂</m:t>
                              </m:r>
                            </m:e>
                            <m:sup>
                              <m:r>
                                <a:rPr lang="en-US" altLang="zh-CN" sz="3200" b="1" i="1" smtClean="0">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sup>
                          </m:sSup>
                        </m:num>
                        <m:den>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r>
                                <a:rPr lang="en-US" altLang="zh-CN" sz="3200" b="1" i="1" smtClean="0">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sup>
                          </m:sSup>
                        </m:den>
                      </m:f>
                      <m:r>
                        <a:rPr lang="en-US" altLang="zh-CN" sz="3200" b="1" i="1" smtClean="0">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𝒍</m:t>
                              </m:r>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𝟏</m:t>
                              </m:r>
                              <m:r>
                                <a:rPr lang="en-US" altLang="zh-CN" sz="3200" b="1" i="1">
                                  <a:latin typeface="Cambria Math" panose="02040503050406030204" pitchFamily="18" charset="0"/>
                                  <a:ea typeface="Cambria Math" panose="02040503050406030204" pitchFamily="18" charset="0"/>
                                </a:rPr>
                                <m:t>]</m:t>
                              </m:r>
                            </m:sup>
                          </m:sSup>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𝒂</m:t>
                              </m:r>
                            </m:e>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p>
                        </m:den>
                      </m:f>
                      <m:r>
                        <a:rPr lang="en-US" altLang="zh-CN" sz="3200" i="1" smtClean="0">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r>
                            <a:rPr lang="en-US" altLang="zh-CN" sz="3200" b="0" i="1">
                              <a:latin typeface="Cambria Math" panose="02040503050406030204" pitchFamily="18" charset="0"/>
                              <a:ea typeface="Cambria Math" panose="02040503050406030204" pitchFamily="18" charset="0"/>
                            </a:rPr>
                            <m:t>ℒ</m:t>
                          </m:r>
                          <m:d>
                            <m:dPr>
                              <m:ctrlPr>
                                <a:rPr lang="en-US" altLang="zh-CN" sz="3200" i="1">
                                  <a:latin typeface="Cambria Math" panose="02040503050406030204" pitchFamily="18" charset="0"/>
                                  <a:ea typeface="Cambria Math" panose="02040503050406030204" pitchFamily="18" charset="0"/>
                                </a:rPr>
                              </m:ctrlPr>
                            </m:dPr>
                            <m:e>
                              <m:r>
                                <a:rPr lang="en-US" altLang="zh-CN" sz="3200" b="0" i="1">
                                  <a:latin typeface="Cambria Math" panose="02040503050406030204" pitchFamily="18" charset="0"/>
                                  <a:ea typeface="Cambria Math" panose="02040503050406030204" pitchFamily="18" charset="0"/>
                                </a:rPr>
                                <m:t>𝑦</m:t>
                              </m:r>
                              <m:r>
                                <a:rPr lang="en-US" altLang="zh-CN" sz="3200" b="0" i="1">
                                  <a:latin typeface="Cambria Math" panose="02040503050406030204" pitchFamily="18" charset="0"/>
                                  <a:ea typeface="Cambria Math" panose="02040503050406030204" pitchFamily="18" charset="0"/>
                                </a:rPr>
                                <m:t>,</m:t>
                              </m:r>
                              <m:acc>
                                <m:accPr>
                                  <m:chr m:val="̂"/>
                                  <m:ctrlPr>
                                    <a:rPr lang="en-US" altLang="zh-CN" sz="3200" i="1">
                                      <a:latin typeface="Cambria Math" panose="02040503050406030204" pitchFamily="18" charset="0"/>
                                      <a:ea typeface="Cambria Math" panose="02040503050406030204" pitchFamily="18" charset="0"/>
                                    </a:rPr>
                                  </m:ctrlPr>
                                </m:accPr>
                                <m:e>
                                  <m:r>
                                    <a:rPr lang="en-US" altLang="zh-CN" sz="3200" b="0" i="1">
                                      <a:latin typeface="Cambria Math" panose="02040503050406030204" pitchFamily="18" charset="0"/>
                                      <a:ea typeface="Cambria Math" panose="02040503050406030204" pitchFamily="18" charset="0"/>
                                    </a:rPr>
                                    <m:t>𝑦</m:t>
                                  </m:r>
                                </m:e>
                              </m:acc>
                              <m:r>
                                <a:rPr lang="en-US" altLang="zh-CN" sz="3200" b="0" i="1">
                                  <a:latin typeface="Cambria Math" panose="02040503050406030204" pitchFamily="18" charset="0"/>
                                  <a:ea typeface="Cambria Math" panose="02040503050406030204" pitchFamily="18" charset="0"/>
                                </a:rPr>
                                <m:t> </m:t>
                              </m:r>
                            </m:e>
                          </m:d>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sup>
                          </m:sSup>
                        </m:den>
                      </m:f>
                    </m:oMath>
                  </m:oMathPara>
                </a14:m>
                <a:endParaRPr lang="en-US" altLang="zh-CN" sz="3200" dirty="0"/>
              </a:p>
            </p:txBody>
          </p:sp>
        </mc:Choice>
        <mc:Fallback xmlns="">
          <p:sp>
            <p:nvSpPr>
              <p:cNvPr id="31" name="矩形 30">
                <a:extLst>
                  <a:ext uri="{FF2B5EF4-FFF2-40B4-BE49-F238E27FC236}">
                    <a16:creationId xmlns:a16="http://schemas.microsoft.com/office/drawing/2014/main" id="{599D9818-53A0-4380-AD07-14B192AB5F79}"/>
                  </a:ext>
                </a:extLst>
              </p:cNvPr>
              <p:cNvSpPr>
                <a:spLocks noRot="1" noChangeAspect="1" noMove="1" noResize="1" noEditPoints="1" noAdjustHandles="1" noChangeArrowheads="1" noChangeShapeType="1" noTextEdit="1"/>
              </p:cNvSpPr>
              <p:nvPr/>
            </p:nvSpPr>
            <p:spPr>
              <a:xfrm>
                <a:off x="3439591" y="2420629"/>
                <a:ext cx="5145051" cy="2089033"/>
              </a:xfrm>
              <a:prstGeom prst="rect">
                <a:avLst/>
              </a:prstGeom>
              <a:blipFill>
                <a:blip r:embed="rId6"/>
                <a:stretch>
                  <a:fillRect/>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05972FB4-7954-4605-9F11-4578B428C655}"/>
              </a:ext>
            </a:extLst>
          </p:cNvPr>
          <p:cNvCxnSpPr>
            <a:cxnSpLocks/>
          </p:cNvCxnSpPr>
          <p:nvPr/>
        </p:nvCxnSpPr>
        <p:spPr>
          <a:xfrm flipV="1">
            <a:off x="7534580" y="2846487"/>
            <a:ext cx="1365454" cy="635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D62F7116-A767-44F8-B2B4-89023F24DFC7}"/>
                  </a:ext>
                </a:extLst>
              </p:cNvPr>
              <p:cNvSpPr/>
              <p:nvPr/>
            </p:nvSpPr>
            <p:spPr>
              <a:xfrm>
                <a:off x="9182624" y="2559628"/>
                <a:ext cx="1414170" cy="67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3600" i="1" smtClean="0">
                              <a:latin typeface="Cambria Math" panose="02040503050406030204" pitchFamily="18" charset="0"/>
                              <a:ea typeface="Cambria Math" panose="02040503050406030204" pitchFamily="18" charset="0"/>
                            </a:rPr>
                          </m:ctrlPr>
                        </m:sSupPr>
                        <m:e>
                          <m:r>
                            <a:rPr lang="zh-CN" altLang="en-US" sz="3600" b="1" i="1">
                              <a:latin typeface="Cambria Math" panose="02040503050406030204" pitchFamily="18" charset="0"/>
                              <a:ea typeface="Cambria Math" panose="02040503050406030204" pitchFamily="18" charset="0"/>
                            </a:rPr>
                            <m:t>𝜹</m:t>
                          </m:r>
                        </m:e>
                        <m:sup>
                          <m:r>
                            <a:rPr lang="en-US" altLang="zh-CN" sz="3600" i="1">
                              <a:latin typeface="Cambria Math" panose="02040503050406030204" pitchFamily="18" charset="0"/>
                              <a:ea typeface="Cambria Math" panose="02040503050406030204" pitchFamily="18" charset="0"/>
                            </a:rPr>
                            <m:t>[</m:t>
                          </m:r>
                          <m:r>
                            <a:rPr lang="zh-CN" altLang="en-US" sz="3600" i="1">
                              <a:latin typeface="Cambria Math" panose="02040503050406030204" pitchFamily="18" charset="0"/>
                              <a:ea typeface="Cambria Math" panose="02040503050406030204" pitchFamily="18" charset="0"/>
                            </a:rPr>
                            <m:t>𝑙</m:t>
                          </m:r>
                          <m:r>
                            <a:rPr lang="en-US" altLang="zh-CN" sz="3600" b="0" i="1" smtClean="0">
                              <a:latin typeface="Cambria Math" panose="02040503050406030204" pitchFamily="18" charset="0"/>
                              <a:ea typeface="Cambria Math" panose="02040503050406030204" pitchFamily="18" charset="0"/>
                            </a:rPr>
                            <m:t>+1</m:t>
                          </m:r>
                          <m:r>
                            <a:rPr lang="en-US" altLang="zh-CN" sz="3600" i="1">
                              <a:latin typeface="Cambria Math" panose="02040503050406030204" pitchFamily="18" charset="0"/>
                              <a:ea typeface="Cambria Math" panose="02040503050406030204" pitchFamily="18" charset="0"/>
                            </a:rPr>
                            <m:t>]</m:t>
                          </m:r>
                        </m:sup>
                      </m:sSup>
                    </m:oMath>
                  </m:oMathPara>
                </a14:m>
                <a:endParaRPr lang="zh-CN" altLang="en-US" sz="3600" dirty="0"/>
              </a:p>
            </p:txBody>
          </p:sp>
        </mc:Choice>
        <mc:Fallback xmlns="">
          <p:sp>
            <p:nvSpPr>
              <p:cNvPr id="33" name="矩形 32">
                <a:extLst>
                  <a:ext uri="{FF2B5EF4-FFF2-40B4-BE49-F238E27FC236}">
                    <a16:creationId xmlns:a16="http://schemas.microsoft.com/office/drawing/2014/main" id="{D62F7116-A767-44F8-B2B4-89023F24DFC7}"/>
                  </a:ext>
                </a:extLst>
              </p:cNvPr>
              <p:cNvSpPr>
                <a:spLocks noRot="1" noChangeAspect="1" noMove="1" noResize="1" noEditPoints="1" noAdjustHandles="1" noChangeArrowheads="1" noChangeShapeType="1" noTextEdit="1"/>
              </p:cNvSpPr>
              <p:nvPr/>
            </p:nvSpPr>
            <p:spPr>
              <a:xfrm>
                <a:off x="9182624" y="2559628"/>
                <a:ext cx="1414170" cy="6701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内容占位符 2">
                <a:extLst>
                  <a:ext uri="{FF2B5EF4-FFF2-40B4-BE49-F238E27FC236}">
                    <a16:creationId xmlns:a16="http://schemas.microsoft.com/office/drawing/2014/main" id="{94213C92-5A44-409E-9FF4-08E128B78912}"/>
                  </a:ext>
                </a:extLst>
              </p:cNvPr>
              <p:cNvSpPr txBox="1">
                <a:spLocks/>
              </p:cNvSpPr>
              <p:nvPr/>
            </p:nvSpPr>
            <p:spPr>
              <a:xfrm>
                <a:off x="51726" y="4976833"/>
                <a:ext cx="7997362" cy="25725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baseline="0">
                    <a:solidFill>
                      <a:schemeClr val="tx1"/>
                    </a:solidFill>
                    <a:latin typeface="Arial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1800"/>
                  </a:spcAft>
                </a:pPr>
                <a:r>
                  <a:rPr lang="zh-CN" altLang="en-US" sz="2000" dirty="0">
                    <a:solidFill>
                      <a:srgbClr val="FF0000"/>
                    </a:solidFill>
                    <a:latin typeface="华文楷体" panose="02010600040101010101" pitchFamily="2" charset="-122"/>
                    <a:ea typeface="华文楷体" panose="02010600040101010101" pitchFamily="2" charset="-122"/>
                  </a:rPr>
                  <a:t>向量关于向量的偏导数：</a:t>
                </a:r>
                <a:r>
                  <a:rPr lang="zh-CN" altLang="en-US" sz="2000" dirty="0">
                    <a:latin typeface="华文楷体" panose="02010600040101010101" pitchFamily="2" charset="-122"/>
                    <a:ea typeface="华文楷体" panose="02010600040101010101" pitchFamily="2" charset="-122"/>
                  </a:rPr>
                  <a:t>给定𝑀维向量 𝒙 ∈</a:t>
                </a:r>
                <a14:m>
                  <m:oMath xmlns:m="http://schemas.openxmlformats.org/officeDocument/2006/math">
                    <m:sSup>
                      <m:sSupPr>
                        <m:ctrlPr>
                          <a:rPr lang="en-US" altLang="zh-CN" sz="2000" i="1" dirty="0">
                            <a:latin typeface="Cambria Math" panose="02040503050406030204" pitchFamily="18" charset="0"/>
                          </a:rPr>
                        </m:ctrlPr>
                      </m:sSupPr>
                      <m:e>
                        <m:r>
                          <a:rPr lang="en-US" altLang="zh-CN" sz="2000">
                            <a:latin typeface="Cambria Math" panose="02040503050406030204" pitchFamily="18" charset="0"/>
                          </a:rPr>
                          <m:t>ℝ</m:t>
                        </m:r>
                      </m:e>
                      <m:sup>
                        <m:r>
                          <a:rPr lang="en-US" altLang="zh-CN" sz="2000" i="1" dirty="0">
                            <a:latin typeface="Cambria Math" panose="02040503050406030204" pitchFamily="18" charset="0"/>
                            <a:ea typeface="Cambria Math" panose="02040503050406030204" pitchFamily="18" charset="0"/>
                          </a:rPr>
                          <m:t>𝑀</m:t>
                        </m:r>
                      </m:sup>
                    </m:sSup>
                  </m:oMath>
                </a14:m>
                <a:r>
                  <a:rPr lang="zh-CN" altLang="en-US" sz="2000" dirty="0">
                    <a:latin typeface="华文楷体" panose="02010600040101010101" pitchFamily="2" charset="-122"/>
                    <a:ea typeface="华文楷体" panose="02010600040101010101" pitchFamily="2" charset="-122"/>
                  </a:rPr>
                  <a:t>和函数 𝑦 </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𝑓</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𝒙</a:t>
                </a: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sSup>
                      <m:sSupPr>
                        <m:ctrlPr>
                          <a:rPr lang="en-US" altLang="zh-CN" sz="2000" i="1" dirty="0">
                            <a:latin typeface="Cambria Math" panose="02040503050406030204" pitchFamily="18" charset="0"/>
                          </a:rPr>
                        </m:ctrlPr>
                      </m:sSupPr>
                      <m:e>
                        <m:r>
                          <a:rPr lang="en-US" altLang="zh-CN" sz="2000">
                            <a:latin typeface="Cambria Math" panose="02040503050406030204" pitchFamily="18" charset="0"/>
                          </a:rPr>
                          <m:t>ℝ</m:t>
                        </m:r>
                      </m:e>
                      <m:sup>
                        <m:r>
                          <a:rPr lang="en-US" altLang="zh-CN" sz="2000" i="1" dirty="0" smtClean="0">
                            <a:latin typeface="Cambria Math" panose="02040503050406030204" pitchFamily="18" charset="0"/>
                            <a:ea typeface="Cambria Math" panose="02040503050406030204" pitchFamily="18" charset="0"/>
                          </a:rPr>
                          <m:t>𝑁</m:t>
                        </m:r>
                      </m:sup>
                    </m:sSup>
                  </m:oMath>
                </a14:m>
                <a:r>
                  <a:rPr lang="zh-CN" altLang="en-US" sz="2000" dirty="0">
                    <a:latin typeface="华文楷体" panose="02010600040101010101" pitchFamily="2" charset="-122"/>
                    <a:ea typeface="华文楷体" panose="02010600040101010101" pitchFamily="2" charset="-122"/>
                  </a:rPr>
                  <a:t>，𝑦 关 于𝒙的偏导数（分母布局）为函数𝑓</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𝒙</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的</a:t>
                </a:r>
                <a:r>
                  <a:rPr lang="zh-CN" altLang="en-US" sz="2000" dirty="0">
                    <a:solidFill>
                      <a:srgbClr val="FF0000"/>
                    </a:solidFill>
                    <a:latin typeface="华文楷体" panose="02010600040101010101" pitchFamily="2" charset="-122"/>
                    <a:ea typeface="华文楷体" panose="02010600040101010101" pitchFamily="2" charset="-122"/>
                  </a:rPr>
                  <a:t>雅可比矩阵</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Jacobian Matrix</a:t>
                </a:r>
                <a:r>
                  <a:rPr lang="zh-CN" altLang="en-US" sz="2000" dirty="0">
                    <a:latin typeface="华文楷体" panose="02010600040101010101" pitchFamily="2" charset="-122"/>
                    <a:ea typeface="华文楷体" panose="02010600040101010101" pitchFamily="2" charset="-122"/>
                  </a:rPr>
                  <a:t>）的转置</a:t>
                </a:r>
              </a:p>
            </p:txBody>
          </p:sp>
        </mc:Choice>
        <mc:Fallback xmlns="">
          <p:sp>
            <p:nvSpPr>
              <p:cNvPr id="34" name="内容占位符 2">
                <a:extLst>
                  <a:ext uri="{FF2B5EF4-FFF2-40B4-BE49-F238E27FC236}">
                    <a16:creationId xmlns:a16="http://schemas.microsoft.com/office/drawing/2014/main" id="{94213C92-5A44-409E-9FF4-08E128B78912}"/>
                  </a:ext>
                </a:extLst>
              </p:cNvPr>
              <p:cNvSpPr txBox="1">
                <a:spLocks noRot="1" noChangeAspect="1" noMove="1" noResize="1" noEditPoints="1" noAdjustHandles="1" noChangeArrowheads="1" noChangeShapeType="1" noTextEdit="1"/>
              </p:cNvSpPr>
              <p:nvPr/>
            </p:nvSpPr>
            <p:spPr>
              <a:xfrm>
                <a:off x="51726" y="4976833"/>
                <a:ext cx="7997362" cy="2572593"/>
              </a:xfrm>
              <a:prstGeom prst="rect">
                <a:avLst/>
              </a:prstGeom>
              <a:blipFill>
                <a:blip r:embed="rId8"/>
                <a:stretch>
                  <a:fillRect l="-686" r="-3963"/>
                </a:stretch>
              </a:blipFill>
            </p:spPr>
            <p:txBody>
              <a:bodyPr/>
              <a:lstStyle/>
              <a:p>
                <a:r>
                  <a:rPr lang="zh-CN" altLang="en-US">
                    <a:noFill/>
                  </a:rPr>
                  <a:t> </a:t>
                </a:r>
              </a:p>
            </p:txBody>
          </p:sp>
        </mc:Fallback>
      </mc:AlternateContent>
      <p:grpSp>
        <p:nvGrpSpPr>
          <p:cNvPr id="35" name="组合 34"/>
          <p:cNvGrpSpPr/>
          <p:nvPr/>
        </p:nvGrpSpPr>
        <p:grpSpPr>
          <a:xfrm>
            <a:off x="279662" y="641154"/>
            <a:ext cx="2797475" cy="2086933"/>
            <a:chOff x="7905134" y="2457661"/>
            <a:chExt cx="3633826" cy="2971396"/>
          </a:xfrm>
        </p:grpSpPr>
        <p:grpSp>
          <p:nvGrpSpPr>
            <p:cNvPr id="36" name="组合 35"/>
            <p:cNvGrpSpPr/>
            <p:nvPr/>
          </p:nvGrpSpPr>
          <p:grpSpPr>
            <a:xfrm>
              <a:off x="7905134" y="2457661"/>
              <a:ext cx="3633826" cy="2971396"/>
              <a:chOff x="3419391" y="1103226"/>
              <a:chExt cx="5404746" cy="4315998"/>
            </a:xfrm>
          </p:grpSpPr>
          <p:sp>
            <p:nvSpPr>
              <p:cNvPr id="38" name="椭圆 37"/>
              <p:cNvSpPr/>
              <p:nvPr/>
            </p:nvSpPr>
            <p:spPr>
              <a:xfrm>
                <a:off x="7256722" y="2707069"/>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9" name="椭圆 38"/>
              <p:cNvSpPr/>
              <p:nvPr/>
            </p:nvSpPr>
            <p:spPr>
              <a:xfrm>
                <a:off x="7256723" y="351267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椭圆 39"/>
              <p:cNvSpPr/>
              <p:nvPr/>
            </p:nvSpPr>
            <p:spPr>
              <a:xfrm>
                <a:off x="7256722" y="4359767"/>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1" name="直接箭头连接符 40"/>
              <p:cNvCxnSpPr>
                <a:endCxn id="38" idx="2"/>
              </p:cNvCxnSpPr>
              <p:nvPr/>
            </p:nvCxnSpPr>
            <p:spPr>
              <a:xfrm>
                <a:off x="5696265" y="2167488"/>
                <a:ext cx="1560457" cy="73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endCxn id="39" idx="2"/>
              </p:cNvCxnSpPr>
              <p:nvPr/>
            </p:nvCxnSpPr>
            <p:spPr>
              <a:xfrm>
                <a:off x="5696265" y="2167488"/>
                <a:ext cx="1560458" cy="1536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endCxn id="40" idx="2"/>
              </p:cNvCxnSpPr>
              <p:nvPr/>
            </p:nvCxnSpPr>
            <p:spPr>
              <a:xfrm>
                <a:off x="5696265" y="2167488"/>
                <a:ext cx="1560457" cy="238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53" idx="6"/>
                <a:endCxn id="38" idx="2"/>
              </p:cNvCxnSpPr>
              <p:nvPr/>
            </p:nvCxnSpPr>
            <p:spPr>
              <a:xfrm flipV="1">
                <a:off x="5696266" y="2898455"/>
                <a:ext cx="1560456" cy="4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53" idx="6"/>
                <a:endCxn id="39" idx="2"/>
              </p:cNvCxnSpPr>
              <p:nvPr/>
            </p:nvCxnSpPr>
            <p:spPr>
              <a:xfrm>
                <a:off x="5696266" y="2939222"/>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53" idx="6"/>
                <a:endCxn id="40" idx="2"/>
              </p:cNvCxnSpPr>
              <p:nvPr/>
            </p:nvCxnSpPr>
            <p:spPr>
              <a:xfrm>
                <a:off x="5696266" y="2939222"/>
                <a:ext cx="1560456" cy="1611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54" idx="6"/>
                <a:endCxn id="38" idx="2"/>
              </p:cNvCxnSpPr>
              <p:nvPr/>
            </p:nvCxnSpPr>
            <p:spPr>
              <a:xfrm flipV="1">
                <a:off x="5696265" y="2898455"/>
                <a:ext cx="1560457" cy="836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54" idx="6"/>
                <a:endCxn id="39" idx="2"/>
              </p:cNvCxnSpPr>
              <p:nvPr/>
            </p:nvCxnSpPr>
            <p:spPr>
              <a:xfrm flipV="1">
                <a:off x="5696265" y="3704057"/>
                <a:ext cx="1560458" cy="3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54" idx="6"/>
                <a:endCxn id="40" idx="2"/>
              </p:cNvCxnSpPr>
              <p:nvPr/>
            </p:nvCxnSpPr>
            <p:spPr>
              <a:xfrm>
                <a:off x="5696265" y="3734948"/>
                <a:ext cx="1560457" cy="81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55" idx="6"/>
                <a:endCxn id="38" idx="2"/>
              </p:cNvCxnSpPr>
              <p:nvPr/>
            </p:nvCxnSpPr>
            <p:spPr>
              <a:xfrm flipV="1">
                <a:off x="5694892" y="2898455"/>
                <a:ext cx="1561830" cy="1644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55" idx="6"/>
                <a:endCxn id="39" idx="2"/>
              </p:cNvCxnSpPr>
              <p:nvPr/>
            </p:nvCxnSpPr>
            <p:spPr>
              <a:xfrm flipV="1">
                <a:off x="5694892" y="3704057"/>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55" idx="6"/>
                <a:endCxn id="40" idx="2"/>
              </p:cNvCxnSpPr>
              <p:nvPr/>
            </p:nvCxnSpPr>
            <p:spPr>
              <a:xfrm>
                <a:off x="5694892" y="4543197"/>
                <a:ext cx="1561830" cy="7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椭圆 52"/>
              <p:cNvSpPr/>
              <p:nvPr/>
            </p:nvSpPr>
            <p:spPr>
              <a:xfrm>
                <a:off x="5292229" y="2747836"/>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4" name="椭圆 53"/>
              <p:cNvSpPr/>
              <p:nvPr/>
            </p:nvSpPr>
            <p:spPr>
              <a:xfrm>
                <a:off x="5292228" y="3543562"/>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5" name="椭圆 54"/>
              <p:cNvSpPr/>
              <p:nvPr/>
            </p:nvSpPr>
            <p:spPr>
              <a:xfrm>
                <a:off x="5290855" y="435181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6" name="矩形 55"/>
              <p:cNvSpPr/>
              <p:nvPr/>
            </p:nvSpPr>
            <p:spPr>
              <a:xfrm>
                <a:off x="6990083" y="1170185"/>
                <a:ext cx="1834054" cy="763818"/>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第𝑙</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层</a:t>
                </a:r>
              </a:p>
            </p:txBody>
          </p:sp>
          <p:sp>
            <p:nvSpPr>
              <p:cNvPr id="57" name="椭圆 56"/>
              <p:cNvSpPr/>
              <p:nvPr/>
            </p:nvSpPr>
            <p:spPr>
              <a:xfrm>
                <a:off x="5305518" y="5036452"/>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8" name="直接箭头连接符 57"/>
              <p:cNvCxnSpPr>
                <a:stCxn id="70" idx="6"/>
                <a:endCxn id="53" idx="2"/>
              </p:cNvCxnSpPr>
              <p:nvPr/>
            </p:nvCxnSpPr>
            <p:spPr>
              <a:xfrm>
                <a:off x="3824801" y="2516392"/>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endCxn id="54" idx="2"/>
              </p:cNvCxnSpPr>
              <p:nvPr/>
            </p:nvCxnSpPr>
            <p:spPr>
              <a:xfrm>
                <a:off x="3727865" y="2444270"/>
                <a:ext cx="1564363" cy="1290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70" idx="6"/>
                <a:endCxn id="55" idx="2"/>
              </p:cNvCxnSpPr>
              <p:nvPr/>
            </p:nvCxnSpPr>
            <p:spPr>
              <a:xfrm>
                <a:off x="3824801" y="2516392"/>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71" idx="6"/>
                <a:endCxn id="53" idx="2"/>
              </p:cNvCxnSpPr>
              <p:nvPr/>
            </p:nvCxnSpPr>
            <p:spPr>
              <a:xfrm flipV="1">
                <a:off x="3824802" y="2939222"/>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endCxn id="54" idx="2"/>
              </p:cNvCxnSpPr>
              <p:nvPr/>
            </p:nvCxnSpPr>
            <p:spPr>
              <a:xfrm>
                <a:off x="3701284" y="3284242"/>
                <a:ext cx="1590944" cy="450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71" idx="6"/>
                <a:endCxn id="55" idx="2"/>
              </p:cNvCxnSpPr>
              <p:nvPr/>
            </p:nvCxnSpPr>
            <p:spPr>
              <a:xfrm>
                <a:off x="3824802" y="3321994"/>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72" idx="6"/>
                <a:endCxn id="53" idx="2"/>
              </p:cNvCxnSpPr>
              <p:nvPr/>
            </p:nvCxnSpPr>
            <p:spPr>
              <a:xfrm flipV="1">
                <a:off x="3824801" y="2939222"/>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72" idx="6"/>
                <a:endCxn id="54" idx="2"/>
              </p:cNvCxnSpPr>
              <p:nvPr/>
            </p:nvCxnSpPr>
            <p:spPr>
              <a:xfrm flipV="1">
                <a:off x="3824801" y="3734948"/>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a:endCxn id="55" idx="2"/>
              </p:cNvCxnSpPr>
              <p:nvPr/>
            </p:nvCxnSpPr>
            <p:spPr>
              <a:xfrm>
                <a:off x="3674701" y="4079744"/>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p:cNvCxnSpPr>
                <a:stCxn id="73" idx="6"/>
                <a:endCxn id="53" idx="2"/>
              </p:cNvCxnSpPr>
              <p:nvPr/>
            </p:nvCxnSpPr>
            <p:spPr>
              <a:xfrm flipV="1">
                <a:off x="3823428" y="2939222"/>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73" idx="6"/>
                <a:endCxn id="54" idx="2"/>
              </p:cNvCxnSpPr>
              <p:nvPr/>
            </p:nvCxnSpPr>
            <p:spPr>
              <a:xfrm flipV="1">
                <a:off x="3823428" y="3734948"/>
                <a:ext cx="1468800" cy="1191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a:endCxn id="55" idx="2"/>
              </p:cNvCxnSpPr>
              <p:nvPr/>
            </p:nvCxnSpPr>
            <p:spPr>
              <a:xfrm flipV="1">
                <a:off x="3674701" y="4543197"/>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椭圆 69"/>
              <p:cNvSpPr/>
              <p:nvPr/>
            </p:nvSpPr>
            <p:spPr>
              <a:xfrm>
                <a:off x="3420764" y="2325006"/>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椭圆 70"/>
              <p:cNvSpPr/>
              <p:nvPr/>
            </p:nvSpPr>
            <p:spPr>
              <a:xfrm>
                <a:off x="3420765" y="3130608"/>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椭圆 71"/>
              <p:cNvSpPr/>
              <p:nvPr/>
            </p:nvSpPr>
            <p:spPr>
              <a:xfrm>
                <a:off x="3420764" y="3926334"/>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3" name="椭圆 72"/>
              <p:cNvSpPr/>
              <p:nvPr/>
            </p:nvSpPr>
            <p:spPr>
              <a:xfrm>
                <a:off x="3419391" y="4734583"/>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4" name="直接箭头连接符 73"/>
              <p:cNvCxnSpPr>
                <a:stCxn id="73" idx="6"/>
              </p:cNvCxnSpPr>
              <p:nvPr/>
            </p:nvCxnSpPr>
            <p:spPr>
              <a:xfrm flipV="1">
                <a:off x="3823428" y="2167488"/>
                <a:ext cx="1468800" cy="2758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a:stCxn id="73" idx="6"/>
                <a:endCxn id="57" idx="2"/>
              </p:cNvCxnSpPr>
              <p:nvPr/>
            </p:nvCxnSpPr>
            <p:spPr>
              <a:xfrm>
                <a:off x="3823428" y="4925969"/>
                <a:ext cx="1482090" cy="301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p:cNvCxnSpPr>
                <a:stCxn id="72" idx="6"/>
              </p:cNvCxnSpPr>
              <p:nvPr/>
            </p:nvCxnSpPr>
            <p:spPr>
              <a:xfrm flipV="1">
                <a:off x="3824801" y="2167488"/>
                <a:ext cx="1467427" cy="1950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72" idx="6"/>
                <a:endCxn id="57" idx="2"/>
              </p:cNvCxnSpPr>
              <p:nvPr/>
            </p:nvCxnSpPr>
            <p:spPr>
              <a:xfrm>
                <a:off x="3824801" y="4117720"/>
                <a:ext cx="1480717" cy="111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7" idx="6"/>
                <a:endCxn id="40" idx="2"/>
              </p:cNvCxnSpPr>
              <p:nvPr/>
            </p:nvCxnSpPr>
            <p:spPr>
              <a:xfrm flipV="1">
                <a:off x="5709555" y="4551153"/>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57" idx="6"/>
                <a:endCxn id="38" idx="2"/>
              </p:cNvCxnSpPr>
              <p:nvPr/>
            </p:nvCxnSpPr>
            <p:spPr>
              <a:xfrm flipV="1">
                <a:off x="5709555" y="2898455"/>
                <a:ext cx="1547167" cy="232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a:stCxn id="57" idx="6"/>
                <a:endCxn id="39" idx="2"/>
              </p:cNvCxnSpPr>
              <p:nvPr/>
            </p:nvCxnSpPr>
            <p:spPr>
              <a:xfrm flipV="1">
                <a:off x="5709555" y="3704057"/>
                <a:ext cx="1547168" cy="152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57" idx="6"/>
                <a:endCxn id="40" idx="2"/>
              </p:cNvCxnSpPr>
              <p:nvPr/>
            </p:nvCxnSpPr>
            <p:spPr>
              <a:xfrm flipV="1">
                <a:off x="5709555" y="4551153"/>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p:cNvCxnSpPr>
                <a:stCxn id="71" idx="6"/>
                <a:endCxn id="57" idx="2"/>
              </p:cNvCxnSpPr>
              <p:nvPr/>
            </p:nvCxnSpPr>
            <p:spPr>
              <a:xfrm>
                <a:off x="3824802" y="3321994"/>
                <a:ext cx="1480716" cy="190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p:cNvCxnSpPr>
                <a:stCxn id="70" idx="6"/>
              </p:cNvCxnSpPr>
              <p:nvPr/>
            </p:nvCxnSpPr>
            <p:spPr>
              <a:xfrm flipV="1">
                <a:off x="3824801" y="2167488"/>
                <a:ext cx="1467427" cy="34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71" idx="6"/>
              </p:cNvCxnSpPr>
              <p:nvPr/>
            </p:nvCxnSpPr>
            <p:spPr>
              <a:xfrm flipV="1">
                <a:off x="3824802" y="2167488"/>
                <a:ext cx="1467426" cy="1154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矩形 84"/>
              <p:cNvSpPr/>
              <p:nvPr/>
            </p:nvSpPr>
            <p:spPr>
              <a:xfrm>
                <a:off x="4971940" y="1103226"/>
                <a:ext cx="1388083" cy="763818"/>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第𝑙层</a:t>
                </a:r>
              </a:p>
            </p:txBody>
          </p:sp>
        </p:grpSp>
        <p:sp>
          <p:nvSpPr>
            <p:cNvPr id="37" name="椭圆 36"/>
            <p:cNvSpPr/>
            <p:nvPr/>
          </p:nvSpPr>
          <p:spPr>
            <a:xfrm>
              <a:off x="9173251" y="3085977"/>
              <a:ext cx="271650" cy="263524"/>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 name="矩形 1"/>
              <p:cNvSpPr/>
              <p:nvPr/>
            </p:nvSpPr>
            <p:spPr>
              <a:xfrm>
                <a:off x="2112665" y="1057800"/>
                <a:ext cx="769698" cy="3811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𝒍</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m:t>
                          </m:r>
                          <m:r>
                            <a:rPr lang="en-US" altLang="zh-CN" b="1" i="1">
                              <a:latin typeface="Cambria Math" panose="02040503050406030204" pitchFamily="18" charset="0"/>
                              <a:ea typeface="Cambria Math" panose="02040503050406030204" pitchFamily="18" charset="0"/>
                            </a:rPr>
                            <m:t>]</m:t>
                          </m:r>
                        </m:sup>
                      </m:sSup>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112665" y="1057800"/>
                <a:ext cx="769698" cy="38113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453776" y="935591"/>
                <a:ext cx="573490" cy="3811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𝒂</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453776" y="935591"/>
                <a:ext cx="573490" cy="38113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895608" y="926983"/>
                <a:ext cx="546881" cy="3811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𝒍</m:t>
                          </m:r>
                          <m:r>
                            <a:rPr lang="en-US" altLang="zh-CN" b="1" i="1">
                              <a:latin typeface="Cambria Math" panose="02040503050406030204" pitchFamily="18" charset="0"/>
                              <a:ea typeface="Cambria Math" panose="02040503050406030204" pitchFamily="18" charset="0"/>
                            </a:rPr>
                            <m:t>]</m:t>
                          </m:r>
                        </m:sup>
                      </m:sSup>
                    </m:oMath>
                  </m:oMathPara>
                </a14:m>
                <a:endParaRPr lang="zh-CN" altLang="en-US" dirty="0"/>
              </a:p>
            </p:txBody>
          </p:sp>
        </mc:Choice>
        <mc:Fallback xmlns="">
          <p:sp>
            <p:nvSpPr>
              <p:cNvPr id="86" name="矩形 85"/>
              <p:cNvSpPr>
                <a:spLocks noRot="1" noChangeAspect="1" noMove="1" noResize="1" noEditPoints="1" noAdjustHandles="1" noChangeArrowheads="1" noChangeShapeType="1" noTextEdit="1"/>
              </p:cNvSpPr>
              <p:nvPr/>
            </p:nvSpPr>
            <p:spPr>
              <a:xfrm>
                <a:off x="895608" y="926983"/>
                <a:ext cx="546881" cy="38113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455644" y="1721190"/>
                <a:ext cx="4267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455644" y="1721190"/>
                <a:ext cx="426719" cy="369332"/>
              </a:xfrm>
              <a:prstGeom prst="rect">
                <a:avLst/>
              </a:prstGeom>
              <a:blipFill>
                <a:blip r:embed="rId12"/>
                <a:stretch>
                  <a:fillRect t="-6557" r="-5714"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1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8" grpId="0" animBg="1"/>
      <p:bldP spid="29" grpId="0"/>
      <p:bldP spid="30" grpId="0"/>
      <p:bldP spid="31"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24</a:t>
            </a:fld>
            <a:r>
              <a:rPr lang="zh-CN" altLang="en-US"/>
              <a:t>页</a:t>
            </a:r>
            <a:endParaRPr lang="zh-CN" altLang="en-US" dirty="0"/>
          </a:p>
        </p:txBody>
      </p:sp>
      <p:sp>
        <p:nvSpPr>
          <p:cNvPr id="2" name="标题 1"/>
          <p:cNvSpPr>
            <a:spLocks noGrp="1"/>
          </p:cNvSpPr>
          <p:nvPr>
            <p:ph type="title"/>
          </p:nvPr>
        </p:nvSpPr>
        <p:spPr/>
        <p:txBody>
          <a:bodyPr/>
          <a:lstStyle/>
          <a:p>
            <a:r>
              <a:rPr lang="zh-CN" altLang="en-US" dirty="0">
                <a:latin typeface="+mn-ea"/>
              </a:rPr>
              <a:t>反向传播算法（梯度的进一步计算）</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9098A46-8F7B-44C7-9442-19292D67CA8D}"/>
                  </a:ext>
                </a:extLst>
              </p:cNvPr>
              <p:cNvSpPr txBox="1"/>
              <p:nvPr/>
            </p:nvSpPr>
            <p:spPr>
              <a:xfrm>
                <a:off x="733543" y="836947"/>
                <a:ext cx="10813312" cy="2766783"/>
              </a:xfrm>
              <a:prstGeom prst="rect">
                <a:avLst/>
              </a:prstGeom>
              <a:noFill/>
            </p:spPr>
            <p:txBody>
              <a:bodyPr wrap="square" rtlCol="0">
                <a:spAutoFit/>
              </a:bodyPr>
              <a:lstStyle/>
              <a:p>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zh-CN" altLang="en-US" dirty="0">
                    <a:latin typeface="楷体" panose="02010609060101010101" pitchFamily="49" charset="-122"/>
                    <a:ea typeface="楷体" panose="02010609060101010101" pitchFamily="49" charset="-122"/>
                  </a:rPr>
                  <a:t>代入到偏导数计算公式：</a:t>
                </a:r>
                <a:endParaRPr lang="en-US" altLang="zh-CN" dirty="0">
                  <a:latin typeface="楷体" panose="02010609060101010101" pitchFamily="49" charset="-122"/>
                  <a:ea typeface="楷体" panose="02010609060101010101" pitchFamily="49" charset="-122"/>
                </a:endParaRPr>
              </a:p>
              <a:p>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𝒘</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den>
                    </m:f>
                    <m:r>
                      <a:rPr lang="en-US" altLang="zh-CN" b="0" i="1" smtClean="0">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1" i="1">
                                <a:latin typeface="Cambria Math" panose="02040503050406030204" pitchFamily="18" charset="0"/>
                              </a:rPr>
                              <m:t>𝒛</m:t>
                            </m:r>
                          </m:e>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num>
                      <m:den>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b="1" i="1">
                                <a:latin typeface="Cambria Math" panose="02040503050406030204" pitchFamily="18" charset="0"/>
                              </a:rPr>
                              <m:t>𝒘</m:t>
                            </m:r>
                          </m:e>
                          <m:sub>
                            <m:r>
                              <a:rPr lang="zh-CN" altLang="en-US"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den>
                    </m:f>
                    <m:sSup>
                      <m:sSupPr>
                        <m:ctrlPr>
                          <a:rPr lang="en-US" altLang="zh-CN"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en-US" altLang="zh-CN" dirty="0"/>
                  <a:t> </a:t>
                </a:r>
                <a14:m>
                  <m:oMath xmlns:m="http://schemas.openxmlformats.org/officeDocument/2006/math">
                    <m:r>
                      <a:rPr lang="en-US" altLang="zh-CN" i="1">
                        <a:latin typeface="Cambria Math" panose="02040503050406030204" pitchFamily="18" charset="0"/>
                      </a:rPr>
                      <m:t>= </m:t>
                    </m:r>
                    <m:d>
                      <m:dPr>
                        <m:begChr m:val="["/>
                        <m:endChr m:val="]"/>
                        <m:ctrlPr>
                          <a:rPr lang="zh-CN" altLang="en-US" i="1" dirty="0">
                            <a:latin typeface="Cambria Math" panose="02040503050406030204" pitchFamily="18" charset="0"/>
                          </a:rPr>
                        </m:ctrlPr>
                      </m:dPr>
                      <m:e>
                        <m:eqArr>
                          <m:eqArrPr>
                            <m:ctrlPr>
                              <a:rPr lang="en-US" altLang="zh-CN" i="1" dirty="0">
                                <a:latin typeface="Cambria Math" panose="02040503050406030204" pitchFamily="18" charset="0"/>
                              </a:rPr>
                            </m:ctrlPr>
                          </m:eqArrPr>
                          <m:e>
                            <m:sSubSup>
                              <m:sSubSupPr>
                                <m:ctrlPr>
                                  <a:rPr lang="zh-CN" altLang="en-US" i="1">
                                    <a:latin typeface="Cambria Math" panose="02040503050406030204" pitchFamily="18" charset="0"/>
                                  </a:rPr>
                                </m:ctrlPr>
                              </m:sSubSupPr>
                              <m:e>
                                <m:r>
                                  <m:rPr>
                                    <m:sty m:val="p"/>
                                  </m:rPr>
                                  <a:rPr lang="en-US" altLang="zh-CN" i="0">
                                    <a:latin typeface="Cambria Math" panose="02040503050406030204" pitchFamily="18" charset="0"/>
                                  </a:rPr>
                                  <m:t>a</m:t>
                                </m:r>
                              </m:e>
                              <m:sub>
                                <m:r>
                                  <m:rPr>
                                    <m:sty m:val="p"/>
                                  </m:rPr>
                                  <a:rPr lang="en-US" altLang="zh-CN" i="0">
                                    <a:latin typeface="Cambria Math" panose="02040503050406030204" pitchFamily="18" charset="0"/>
                                  </a:rPr>
                                  <m:t>j</m:t>
                                </m:r>
                              </m:sub>
                              <m:sup>
                                <m:r>
                                  <a:rPr lang="en-US" altLang="zh-CN" i="0">
                                    <a:latin typeface="Cambria Math" panose="02040503050406030204" pitchFamily="18" charset="0"/>
                                  </a:rPr>
                                  <m:t>[</m:t>
                                </m:r>
                                <m:r>
                                  <m:rPr>
                                    <m:sty m:val="p"/>
                                  </m:rPr>
                                  <a:rPr lang="zh-CN" altLang="en-US" i="0">
                                    <a:latin typeface="Cambria Math" panose="02040503050406030204" pitchFamily="18" charset="0"/>
                                  </a:rPr>
                                  <m:t>l</m:t>
                                </m:r>
                                <m:r>
                                  <a:rPr lang="en-US" altLang="zh-CN" i="0">
                                    <a:latin typeface="Cambria Math" panose="02040503050406030204" pitchFamily="18" charset="0"/>
                                  </a:rPr>
                                  <m:t>−1]</m:t>
                                </m:r>
                              </m:sup>
                            </m:sSubSup>
                            <m:r>
                              <a:rPr lang="en-US" altLang="zh-CN" i="0" dirty="0">
                                <a:latin typeface="Cambria Math" panose="02040503050406030204" pitchFamily="18" charset="0"/>
                              </a:rPr>
                              <m:t>…</m:t>
                            </m:r>
                            <m:r>
                              <a:rPr lang="en-US" altLang="zh-CN" b="0" i="1" smtClean="0">
                                <a:latin typeface="Cambria Math" panose="02040503050406030204" pitchFamily="18" charset="0"/>
                              </a:rPr>
                              <m:t>0</m:t>
                            </m:r>
                            <m:r>
                              <a:rPr lang="en-US" altLang="zh-CN" i="0">
                                <a:latin typeface="Cambria Math" panose="02040503050406030204" pitchFamily="18" charset="0"/>
                              </a:rPr>
                              <m:t>…</m:t>
                            </m:r>
                            <m:r>
                              <a:rPr lang="en-US" altLang="zh-CN" b="0" i="0" smtClean="0">
                                <a:latin typeface="Cambria Math" panose="02040503050406030204" pitchFamily="18" charset="0"/>
                              </a:rPr>
                              <m:t>     </m:t>
                            </m:r>
                            <m:r>
                              <a:rPr lang="en-US" altLang="zh-CN" b="0" i="1" smtClean="0">
                                <a:latin typeface="Cambria Math" panose="02040503050406030204" pitchFamily="18" charset="0"/>
                              </a:rPr>
                              <m:t>        0</m:t>
                            </m:r>
                          </m:e>
                          <m:e>
                            <m:r>
                              <a:rPr lang="en-US" altLang="zh-CN" b="0" i="0" smtClean="0">
                                <a:latin typeface="Cambria Math" panose="02040503050406030204" pitchFamily="18" charset="0"/>
                              </a:rPr>
                              <m:t>0</m:t>
                            </m:r>
                            <m:sSubSup>
                              <m:sSubSupPr>
                                <m:ctrlPr>
                                  <a:rPr lang="zh-CN" altLang="en-US" i="1">
                                    <a:latin typeface="Cambria Math" panose="02040503050406030204" pitchFamily="18" charset="0"/>
                                  </a:rPr>
                                </m:ctrlPr>
                              </m:sSubSupPr>
                              <m:e>
                                <m:r>
                                  <a:rPr lang="en-US" altLang="zh-CN" b="0" i="0" smtClean="0">
                                    <a:latin typeface="Cambria Math" panose="02040503050406030204" pitchFamily="18" charset="0"/>
                                  </a:rPr>
                                  <m:t> </m:t>
                                </m:r>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j</m:t>
                                </m:r>
                              </m:sub>
                              <m:sup>
                                <m:r>
                                  <a:rPr lang="en-US" altLang="zh-CN">
                                    <a:latin typeface="Cambria Math" panose="02040503050406030204" pitchFamily="18" charset="0"/>
                                  </a:rPr>
                                  <m:t>[</m:t>
                                </m:r>
                                <m:r>
                                  <m:rPr>
                                    <m:sty m:val="p"/>
                                  </m:rPr>
                                  <a:rPr lang="zh-CN" altLang="en-US">
                                    <a:latin typeface="Cambria Math" panose="02040503050406030204" pitchFamily="18" charset="0"/>
                                  </a:rPr>
                                  <m:t>l</m:t>
                                </m:r>
                                <m:r>
                                  <a:rPr lang="en-US" altLang="zh-CN">
                                    <a:latin typeface="Cambria Math" panose="02040503050406030204" pitchFamily="18" charset="0"/>
                                  </a:rPr>
                                  <m:t>−1]</m:t>
                                </m:r>
                              </m:sup>
                            </m:sSubSup>
                            <m:r>
                              <a:rPr lang="en-US" altLang="zh-CN" b="0" i="0" smtClean="0">
                                <a:latin typeface="Cambria Math" panose="02040503050406030204" pitchFamily="18" charset="0"/>
                              </a:rPr>
                              <m:t>   </m:t>
                            </m:r>
                            <m:r>
                              <a:rPr lang="en-US" altLang="zh-CN">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r>
                              <a:rPr lang="en-US" altLang="zh-CN" dirty="0">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0" i="0" smtClean="0">
                                    <a:latin typeface="Cambria Math" panose="02040503050406030204" pitchFamily="18" charset="0"/>
                                  </a:rPr>
                                  <m:t> </m:t>
                                </m:r>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j</m:t>
                                </m:r>
                              </m:sub>
                              <m:sup>
                                <m:d>
                                  <m:dPr>
                                    <m:begChr m:val="["/>
                                    <m:endChr m:val="]"/>
                                    <m:ctrlPr>
                                      <a:rPr lang="en-US" altLang="zh-CN" i="1">
                                        <a:latin typeface="Cambria Math" panose="02040503050406030204" pitchFamily="18" charset="0"/>
                                      </a:rPr>
                                    </m:ctrlPr>
                                  </m:dPr>
                                  <m:e>
                                    <m:r>
                                      <m:rPr>
                                        <m:sty m:val="p"/>
                                      </m:rPr>
                                      <a:rPr lang="zh-CN" altLang="en-US">
                                        <a:latin typeface="Cambria Math" panose="02040503050406030204" pitchFamily="18" charset="0"/>
                                      </a:rPr>
                                      <m:t>l</m:t>
                                    </m:r>
                                    <m:r>
                                      <a:rPr lang="en-US" altLang="zh-CN">
                                        <a:latin typeface="Cambria Math" panose="02040503050406030204" pitchFamily="18" charset="0"/>
                                      </a:rPr>
                                      <m:t>−1</m:t>
                                    </m:r>
                                  </m:e>
                                </m:d>
                              </m:sup>
                            </m:sSubSup>
                            <m:r>
                              <a:rPr lang="en-US" altLang="zh-CN">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0</m:t>
                            </m:r>
                          </m:e>
                          <m:e>
                            <m:r>
                              <a:rPr lang="en-US" altLang="zh-CN" i="1">
                                <a:latin typeface="Cambria Math" panose="02040503050406030204" pitchFamily="18" charset="0"/>
                              </a:rPr>
                              <m:t>⋮</m:t>
                            </m:r>
                          </m:e>
                          <m:e>
                            <m:r>
                              <a:rPr lang="en-US" altLang="zh-CN" i="1">
                                <a:latin typeface="Cambria Math" panose="02040503050406030204" pitchFamily="18" charset="0"/>
                              </a:rPr>
                              <m:t>0</m:t>
                            </m:r>
                            <m:r>
                              <a:rPr lang="en-US" altLang="zh-CN" dirty="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r>
                              <a:rPr lang="en-US" altLang="zh-CN" b="0" i="1" smtClean="0">
                                <a:latin typeface="Cambria Math" panose="02040503050406030204" pitchFamily="18" charset="0"/>
                              </a:rPr>
                              <m:t>  0</m:t>
                            </m:r>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𝑎</m:t>
                                </m:r>
                              </m:e>
                              <m:sub>
                                <m:r>
                                  <a:rPr lang="en-US" altLang="zh-CN" i="1">
                                    <a:latin typeface="Cambria Math" panose="02040503050406030204" pitchFamily="18" charset="0"/>
                                  </a:rPr>
                                  <m:t>𝑗</m:t>
                                </m:r>
                              </m:sub>
                              <m:sup>
                                <m:d>
                                  <m:dPr>
                                    <m:begChr m:val="["/>
                                    <m:endChr m:val="]"/>
                                    <m:ctrlPr>
                                      <a:rPr lang="en-US" altLang="zh-CN" i="1">
                                        <a:latin typeface="Cambria Math" panose="02040503050406030204" pitchFamily="18" charset="0"/>
                                      </a:rPr>
                                    </m:ctrlPr>
                                  </m:dPr>
                                  <m:e>
                                    <m:r>
                                      <a:rPr lang="zh-CN" altLang="en-US" i="1">
                                        <a:latin typeface="Cambria Math" panose="02040503050406030204" pitchFamily="18" charset="0"/>
                                      </a:rPr>
                                      <m:t>𝑙</m:t>
                                    </m:r>
                                    <m:r>
                                      <a:rPr lang="en-US" altLang="zh-CN" i="1">
                                        <a:latin typeface="Cambria Math" panose="02040503050406030204" pitchFamily="18" charset="0"/>
                                      </a:rPr>
                                      <m:t>−1</m:t>
                                    </m:r>
                                  </m:e>
                                </m:d>
                              </m:sup>
                            </m:sSubSup>
                          </m:e>
                        </m:eqArr>
                      </m:e>
                    </m:d>
                  </m:oMath>
                </a14:m>
                <a:r>
                  <a:rPr lang="zh-CN" altLang="zh-CN" i="1" dirty="0">
                    <a:latin typeface="Cambria Math" panose="02040503050406030204" pitchFamily="18" charset="0"/>
                  </a:rPr>
                  <a:t> </a:t>
                </a:r>
                <a14:m>
                  <m:oMath xmlns:m="http://schemas.openxmlformats.org/officeDocument/2006/math">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mr>
                        </m:m>
                      </m:e>
                    </m:d>
                    <m:r>
                      <a:rPr lang="en-US" altLang="zh-CN" i="1" dirty="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e>
                          </m:mr>
                        </m:m>
                      </m:e>
                    </m:d>
                  </m:oMath>
                </a14:m>
                <a:endParaRPr lang="en-US" altLang="zh-CN" dirty="0">
                  <a:latin typeface="楷体" panose="02010609060101010101" pitchFamily="49" charset="-122"/>
                  <a:ea typeface="楷体" panose="02010609060101010101" pitchFamily="49" charset="-122"/>
                </a:endParaRPr>
              </a:p>
              <a:p>
                <a:pPr algn="ctr"/>
                <a:endParaRPr lang="zh-CN" altLang="en-US" dirty="0">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89098A46-8F7B-44C7-9442-19292D67CA8D}"/>
                  </a:ext>
                </a:extLst>
              </p:cNvPr>
              <p:cNvSpPr txBox="1">
                <a:spLocks noRot="1" noChangeAspect="1" noMove="1" noResize="1" noEditPoints="1" noAdjustHandles="1" noChangeArrowheads="1" noChangeShapeType="1" noTextEdit="1"/>
              </p:cNvSpPr>
              <p:nvPr/>
            </p:nvSpPr>
            <p:spPr>
              <a:xfrm>
                <a:off x="733543" y="836947"/>
                <a:ext cx="10813312" cy="2766783"/>
              </a:xfrm>
              <a:prstGeom prst="rect">
                <a:avLst/>
              </a:prstGeom>
              <a:blipFill>
                <a:blip r:embed="rId2"/>
                <a:stretch>
                  <a:fillRect t="-11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25F5F4D-F186-43AF-88C3-898C2AEEBFB7}"/>
                  </a:ext>
                </a:extLst>
              </p:cNvPr>
              <p:cNvSpPr txBox="1"/>
              <p:nvPr/>
            </p:nvSpPr>
            <p:spPr>
              <a:xfrm>
                <a:off x="684019" y="3540631"/>
                <a:ext cx="10813312" cy="1200650"/>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oMath>
                </a14:m>
                <a:r>
                  <a:rPr lang="zh-CN" altLang="en-US" dirty="0">
                    <a:latin typeface="楷体" panose="02010609060101010101" pitchFamily="49" charset="-122"/>
                    <a:ea typeface="楷体" panose="02010609060101010101" pitchFamily="49" charset="-122"/>
                  </a:rPr>
                  <a:t>关于第</a:t>
                </a:r>
                <a14:m>
                  <m:oMath xmlns:m="http://schemas.openxmlformats.org/officeDocument/2006/math">
                    <m:r>
                      <a:rPr lang="en-US" altLang="zh-CN" i="1">
                        <a:latin typeface="Cambria Math" panose="02040503050406030204" pitchFamily="18" charset="0"/>
                      </a:rPr>
                      <m:t>𝑙</m:t>
                    </m:r>
                  </m:oMath>
                </a14:m>
                <a:r>
                  <a:rPr lang="zh-CN" altLang="en-US" dirty="0">
                    <a:latin typeface="楷体" panose="02010609060101010101" pitchFamily="49" charset="-122"/>
                    <a:ea typeface="楷体" panose="02010609060101010101" pitchFamily="49" charset="-122"/>
                  </a:rPr>
                  <a:t>层权重</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𝑊</m:t>
                        </m:r>
                      </m:e>
                      <m:sup>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zh-CN" altLang="en-US" dirty="0">
                    <a:latin typeface="楷体" panose="02010609060101010101" pitchFamily="49" charset="-122"/>
                    <a:ea typeface="楷体" panose="02010609060101010101" pitchFamily="49" charset="-122"/>
                  </a:rPr>
                  <a:t>的梯度为：</a:t>
                </a:r>
                <a:endParaRPr lang="en-US" altLang="zh-CN" dirty="0">
                  <a:latin typeface="楷体" panose="02010609060101010101" pitchFamily="49" charset="-122"/>
                  <a:ea typeface="楷体" panose="02010609060101010101" pitchFamily="49" charset="-122"/>
                </a:endParaRPr>
              </a:p>
              <a:p>
                <a:endParaRPr lang="en-US" altLang="zh-CN" i="1"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𝑾</m:t>
                              </m:r>
                            </m:e>
                            <m:sup>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sup>
                          </m:sSup>
                        </m:den>
                      </m:f>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𝒂</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up>
                          </m:sSup>
                        </m:e>
                      </m:d>
                      <m:r>
                        <m:rPr>
                          <m:sty m:val="p"/>
                        </m:rPr>
                        <a:rPr lang="en-US" altLang="zh-CN" b="0" i="0" baseline="30000" smtClean="0">
                          <a:latin typeface="Cambria Math" panose="02040503050406030204" pitchFamily="18" charset="0"/>
                          <a:ea typeface="Cambria Math" panose="02040503050406030204" pitchFamily="18" charset="0"/>
                        </a:rPr>
                        <m:t>T</m:t>
                      </m:r>
                    </m:oMath>
                  </m:oMathPara>
                </a14:m>
                <a:endParaRPr lang="zh-CN" altLang="en-US" baseline="30000" dirty="0">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25F5F4D-F186-43AF-88C3-898C2AEEBFB7}"/>
                  </a:ext>
                </a:extLst>
              </p:cNvPr>
              <p:cNvSpPr txBox="1">
                <a:spLocks noRot="1" noChangeAspect="1" noMove="1" noResize="1" noEditPoints="1" noAdjustHandles="1" noChangeArrowheads="1" noChangeShapeType="1" noTextEdit="1"/>
              </p:cNvSpPr>
              <p:nvPr/>
            </p:nvSpPr>
            <p:spPr>
              <a:xfrm>
                <a:off x="684019" y="3540631"/>
                <a:ext cx="10813312" cy="1200650"/>
              </a:xfrm>
              <a:prstGeom prst="rect">
                <a:avLst/>
              </a:prstGeom>
              <a:blipFill>
                <a:blip r:embed="rId3"/>
                <a:stretch>
                  <a:fillRect t="-30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E1E21BD-E111-4A98-9C7F-76D61F46F59C}"/>
                  </a:ext>
                </a:extLst>
              </p:cNvPr>
              <p:cNvSpPr txBox="1"/>
              <p:nvPr/>
            </p:nvSpPr>
            <p:spPr>
              <a:xfrm>
                <a:off x="684019" y="5190068"/>
                <a:ext cx="10813312" cy="1200650"/>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oMath>
                </a14:m>
                <a:r>
                  <a:rPr lang="zh-CN" altLang="en-US" dirty="0">
                    <a:latin typeface="楷体" panose="02010609060101010101" pitchFamily="49" charset="-122"/>
                    <a:ea typeface="楷体" panose="02010609060101010101" pitchFamily="49" charset="-122"/>
                  </a:rPr>
                  <a:t>关于第</a:t>
                </a:r>
                <a14:m>
                  <m:oMath xmlns:m="http://schemas.openxmlformats.org/officeDocument/2006/math">
                    <m:r>
                      <a:rPr lang="en-US" altLang="zh-CN" i="1">
                        <a:latin typeface="Cambria Math" panose="02040503050406030204" pitchFamily="18" charset="0"/>
                      </a:rPr>
                      <m:t>𝑙</m:t>
                    </m:r>
                  </m:oMath>
                </a14:m>
                <a:r>
                  <a:rPr lang="zh-CN" altLang="en-US" dirty="0">
                    <a:latin typeface="楷体" panose="02010609060101010101" pitchFamily="49" charset="-122"/>
                    <a:ea typeface="楷体" panose="02010609060101010101" pitchFamily="49" charset="-122"/>
                  </a:rPr>
                  <a:t>层偏置</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𝒃</m:t>
                        </m:r>
                      </m:e>
                      <m:sup>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zh-CN" altLang="en-US" dirty="0">
                    <a:latin typeface="楷体" panose="02010609060101010101" pitchFamily="49" charset="-122"/>
                    <a:ea typeface="楷体" panose="02010609060101010101" pitchFamily="49" charset="-122"/>
                  </a:rPr>
                  <a:t>的梯度为：</a:t>
                </a:r>
                <a:endParaRPr lang="en-US" altLang="zh-CN" dirty="0">
                  <a:latin typeface="楷体" panose="02010609060101010101" pitchFamily="49" charset="-122"/>
                  <a:ea typeface="楷体" panose="02010609060101010101" pitchFamily="49" charset="-122"/>
                </a:endParaRPr>
              </a:p>
              <a:p>
                <a:endParaRPr lang="en-US" altLang="zh-CN" i="1"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0" i="1">
                                  <a:latin typeface="Cambria Math" panose="02040503050406030204" pitchFamily="18" charset="0"/>
                                  <a:ea typeface="Cambria Math" panose="02040503050406030204" pitchFamily="18" charset="0"/>
                                </a:rPr>
                                <m:t>𝑦</m:t>
                              </m:r>
                              <m:r>
                                <a:rPr lang="en-US" altLang="zh-CN" b="0"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0" i="1">
                                      <a:latin typeface="Cambria Math" panose="02040503050406030204" pitchFamily="18" charset="0"/>
                                      <a:ea typeface="Cambria Math" panose="02040503050406030204" pitchFamily="18" charset="0"/>
                                    </a:rPr>
                                    <m:t>𝑦</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𝒃</m:t>
                              </m:r>
                            </m:e>
                            <m:sup>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sup>
                          </m:sSup>
                        </m:den>
                      </m:f>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m:oMathPara>
                </a14:m>
                <a:endParaRPr lang="zh-CN" altLang="en-US" baseline="30000" dirty="0">
                  <a:latin typeface="楷体" panose="02010609060101010101" pitchFamily="49" charset="-122"/>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4E1E21BD-E111-4A98-9C7F-76D61F46F59C}"/>
                  </a:ext>
                </a:extLst>
              </p:cNvPr>
              <p:cNvSpPr txBox="1">
                <a:spLocks noRot="1" noChangeAspect="1" noMove="1" noResize="1" noEditPoints="1" noAdjustHandles="1" noChangeArrowheads="1" noChangeShapeType="1" noTextEdit="1"/>
              </p:cNvSpPr>
              <p:nvPr/>
            </p:nvSpPr>
            <p:spPr>
              <a:xfrm>
                <a:off x="684019" y="5190068"/>
                <a:ext cx="10813312" cy="1200650"/>
              </a:xfrm>
              <a:prstGeom prst="rect">
                <a:avLst/>
              </a:prstGeom>
              <a:blipFill>
                <a:blip r:embed="rId4"/>
                <a:stretch>
                  <a:fillRect t="-2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029517" y="830476"/>
                <a:ext cx="10611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5029517" y="830476"/>
                <a:ext cx="106115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561424" y="2024093"/>
                <a:ext cx="2664640" cy="477503"/>
              </a:xfrm>
              <a:prstGeom prst="rect">
                <a:avLst/>
              </a:prstGeom>
            </p:spPr>
            <p:txBody>
              <a:bodyPr wrap="none">
                <a:spAutoFit/>
              </a:bodyPr>
              <a:lstStyle/>
              <a:p>
                <a14:m>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smtClean="0">
                            <a:solidFill>
                              <a:srgbClr val="00B050"/>
                            </a:solidFill>
                            <a:latin typeface="Cambria Math" panose="02040503050406030204" pitchFamily="18" charset="0"/>
                          </a:rPr>
                          <m:t>∵</m:t>
                        </m:r>
                        <m:r>
                          <a:rPr lang="en-US" altLang="zh-CN" b="1" i="1">
                            <a:solidFill>
                              <a:srgbClr val="00B050"/>
                            </a:solidFill>
                            <a:latin typeface="Cambria Math" panose="02040503050406030204" pitchFamily="18" charset="0"/>
                          </a:rPr>
                          <m:t>𝒘</m:t>
                        </m:r>
                      </m:e>
                      <m:sub>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oMath>
                </a14:m>
                <a:r>
                  <a:rPr lang="en-US" altLang="zh-CN" dirty="0">
                    <a:solidFill>
                      <a:srgbClr val="00B050"/>
                    </a:solidFill>
                  </a:rPr>
                  <a:t>= </a:t>
                </a:r>
                <a14:m>
                  <m:oMath xmlns:m="http://schemas.openxmlformats.org/officeDocument/2006/math">
                    <m:r>
                      <a:rPr lang="en-US" altLang="zh-CN" b="0" i="0"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1</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2</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r>
                      <a:rPr lang="en-US" altLang="zh-CN" b="0" i="1"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𝑀</m:t>
                            </m:r>
                          </m:e>
                          <m:sub>
                            <m:r>
                              <a:rPr lang="en-US" altLang="zh-CN" i="1">
                                <a:solidFill>
                                  <a:srgbClr val="00B050"/>
                                </a:solidFill>
                                <a:latin typeface="Cambria Math" panose="02040503050406030204" pitchFamily="18" charset="0"/>
                              </a:rPr>
                              <m:t>𝑙</m:t>
                            </m:r>
                          </m:sub>
                        </m:sSub>
                        <m:r>
                          <a:rPr lang="zh-CN" altLang="en-US"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sSup>
                      <m:sSupPr>
                        <m:ctrlPr>
                          <a:rPr lang="en-US" altLang="zh-CN" i="1" smtClean="0">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m:t>
                        </m:r>
                      </m:e>
                      <m:sup>
                        <m:r>
                          <a:rPr lang="en-US" altLang="zh-CN" b="0" i="1" smtClean="0">
                            <a:solidFill>
                              <a:srgbClr val="00B050"/>
                            </a:solidFill>
                            <a:latin typeface="Cambria Math" panose="02040503050406030204" pitchFamily="18" charset="0"/>
                          </a:rPr>
                          <m:t>𝑇</m:t>
                        </m:r>
                      </m:sup>
                    </m:sSup>
                  </m:oMath>
                </a14:m>
                <a:endParaRPr lang="zh-CN" altLang="en-US" dirty="0">
                  <a:solidFill>
                    <a:srgbClr val="00B05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8561424" y="2024093"/>
                <a:ext cx="2664640" cy="477503"/>
              </a:xfrm>
              <a:prstGeom prst="rect">
                <a:avLst/>
              </a:prstGeom>
              <a:blipFill>
                <a:blip r:embed="rId6"/>
                <a:stretch>
                  <a:fillRect b="-10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588341" y="2859695"/>
                <a:ext cx="10611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88341" y="2859695"/>
                <a:ext cx="1061158"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561424" y="2831302"/>
                <a:ext cx="2816605" cy="8822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smtClean="0">
                              <a:solidFill>
                                <a:srgbClr val="FF0000"/>
                              </a:solidFill>
                              <a:latin typeface="Cambria Math" panose="02040503050406030204" pitchFamily="18" charset="0"/>
                              <a:ea typeface="Cambria Math" panose="02040503050406030204" pitchFamily="18" charset="0"/>
                            </a:rPr>
                          </m:ctrlPr>
                        </m:sSubSupPr>
                        <m:e>
                          <m:r>
                            <a:rPr lang="en-US" altLang="zh-CN" sz="2000" i="1" smtClean="0">
                              <a:solidFill>
                                <a:srgbClr val="FF0000"/>
                              </a:solidFill>
                              <a:latin typeface="Cambria Math" panose="02040503050406030204" pitchFamily="18" charset="0"/>
                              <a:ea typeface="Cambria Math" panose="02040503050406030204" pitchFamily="18" charset="0"/>
                            </a:rPr>
                            <m:t>∴</m:t>
                          </m:r>
                          <m:f>
                            <m:fPr>
                              <m:ctrlPr>
                                <a:rPr lang="en-US" altLang="zh-CN" sz="2000" i="1">
                                  <a:solidFill>
                                    <a:srgbClr val="FF0000"/>
                                  </a:solidFill>
                                  <a:latin typeface="Cambria Math" panose="02040503050406030204" pitchFamily="18" charset="0"/>
                                  <a:ea typeface="Cambria Math" panose="02040503050406030204" pitchFamily="18" charset="0"/>
                                </a:rPr>
                              </m:ctrlPr>
                            </m:fPr>
                            <m:num>
                              <m:r>
                                <a:rPr lang="zh-CN" altLang="en-US"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ℒ</m:t>
                              </m:r>
                              <m:d>
                                <m:dPr>
                                  <m:ctrlPr>
                                    <a:rPr lang="en-US" altLang="zh-CN" sz="2000" i="1">
                                      <a:solidFill>
                                        <a:srgbClr val="FF0000"/>
                                      </a:solidFill>
                                      <a:latin typeface="Cambria Math" panose="02040503050406030204" pitchFamily="18" charset="0"/>
                                      <a:ea typeface="Cambria Math" panose="02040503050406030204" pitchFamily="18" charset="0"/>
                                    </a:rPr>
                                  </m:ctrlPr>
                                </m:dPr>
                                <m:e>
                                  <m:r>
                                    <a:rPr lang="en-US" altLang="zh-CN" sz="2000" b="1" i="1">
                                      <a:solidFill>
                                        <a:srgbClr val="FF0000"/>
                                      </a:solidFill>
                                      <a:latin typeface="Cambria Math" panose="02040503050406030204" pitchFamily="18" charset="0"/>
                                      <a:ea typeface="Cambria Math" panose="02040503050406030204" pitchFamily="18" charset="0"/>
                                    </a:rPr>
                                    <m:t>𝒚</m:t>
                                  </m:r>
                                  <m:r>
                                    <a:rPr lang="en-US" altLang="zh-CN" sz="2000" i="1">
                                      <a:solidFill>
                                        <a:srgbClr val="FF0000"/>
                                      </a:solidFill>
                                      <a:latin typeface="Cambria Math" panose="02040503050406030204" pitchFamily="18" charset="0"/>
                                      <a:ea typeface="Cambria Math" panose="02040503050406030204" pitchFamily="18" charset="0"/>
                                    </a:rPr>
                                    <m:t>,</m:t>
                                  </m:r>
                                  <m:acc>
                                    <m:accPr>
                                      <m:chr m:val="̂"/>
                                      <m:ctrlPr>
                                        <a:rPr lang="en-US" altLang="zh-CN" sz="2000" i="1">
                                          <a:solidFill>
                                            <a:srgbClr val="FF0000"/>
                                          </a:solidFill>
                                          <a:latin typeface="Cambria Math" panose="02040503050406030204" pitchFamily="18" charset="0"/>
                                          <a:ea typeface="Cambria Math" panose="02040503050406030204" pitchFamily="18" charset="0"/>
                                        </a:rPr>
                                      </m:ctrlPr>
                                    </m:accPr>
                                    <m:e>
                                      <m:r>
                                        <a:rPr lang="en-US" altLang="zh-CN" sz="2000" b="1" i="1">
                                          <a:solidFill>
                                            <a:srgbClr val="FF0000"/>
                                          </a:solidFill>
                                          <a:latin typeface="Cambria Math" panose="02040503050406030204" pitchFamily="18" charset="0"/>
                                          <a:ea typeface="Cambria Math" panose="02040503050406030204" pitchFamily="18" charset="0"/>
                                        </a:rPr>
                                        <m:t>𝒚</m:t>
                                      </m:r>
                                    </m:e>
                                  </m:acc>
                                  <m:r>
                                    <a:rPr lang="en-US" altLang="zh-CN" sz="2000" i="1">
                                      <a:solidFill>
                                        <a:srgbClr val="FF0000"/>
                                      </a:solidFill>
                                      <a:latin typeface="Cambria Math" panose="02040503050406030204" pitchFamily="18" charset="0"/>
                                      <a:ea typeface="Cambria Math" panose="02040503050406030204" pitchFamily="18" charset="0"/>
                                    </a:rPr>
                                    <m:t> </m:t>
                                  </m:r>
                                </m:e>
                              </m:d>
                            </m:num>
                            <m:den>
                              <m:r>
                                <a:rPr lang="zh-CN" altLang="el-GR" sz="2000" i="1">
                                  <a:solidFill>
                                    <a:srgbClr val="FF0000"/>
                                  </a:solidFill>
                                  <a:latin typeface="Cambria Math" panose="02040503050406030204" pitchFamily="18" charset="0"/>
                                  <a:ea typeface="Cambria Math" panose="02040503050406030204" pitchFamily="18" charset="0"/>
                                </a:rPr>
                                <m:t>𝜕</m:t>
                              </m:r>
                              <m:sSubSup>
                                <m:sSubSupPr>
                                  <m:ctrlPr>
                                    <a:rPr lang="en-US" altLang="zh-CN" sz="2000" i="1">
                                      <a:solidFill>
                                        <a:srgbClr val="FF0000"/>
                                      </a:solidFill>
                                      <a:latin typeface="Cambria Math" panose="02040503050406030204" pitchFamily="18" charset="0"/>
                                      <a:ea typeface="Cambria Math" panose="02040503050406030204" pitchFamily="18" charset="0"/>
                                    </a:rPr>
                                  </m:ctrlPr>
                                </m:sSubSupPr>
                                <m:e>
                                  <m:r>
                                    <a:rPr lang="en-US" altLang="zh-CN" sz="2000" i="1">
                                      <a:solidFill>
                                        <a:srgbClr val="FF0000"/>
                                      </a:solidFill>
                                      <a:latin typeface="Cambria Math" panose="02040503050406030204" pitchFamily="18" charset="0"/>
                                      <a:ea typeface="Cambria Math" panose="02040503050406030204" pitchFamily="18" charset="0"/>
                                    </a:rPr>
                                    <m:t>𝑤</m:t>
                                  </m:r>
                                </m:e>
                                <m:sub>
                                  <m:r>
                                    <a:rPr lang="en-US" altLang="zh-CN" sz="2000" i="1">
                                      <a:solidFill>
                                        <a:srgbClr val="FF0000"/>
                                      </a:solidFill>
                                      <a:latin typeface="Cambria Math" panose="02040503050406030204" pitchFamily="18" charset="0"/>
                                      <a:ea typeface="Cambria Math" panose="02040503050406030204" pitchFamily="18" charset="0"/>
                                    </a:rPr>
                                    <m:t>𝑖𝑗</m:t>
                                  </m:r>
                                </m:sub>
                                <m:sup>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bSup>
                            </m:den>
                          </m:f>
                          <m:r>
                            <a:rPr lang="en-US" altLang="zh-CN" sz="2000" b="0" i="1" smtClean="0">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ea typeface="Cambria Math" panose="02040503050406030204" pitchFamily="18" charset="0"/>
                            </a:rPr>
                            <m:t>𝛿</m:t>
                          </m:r>
                        </m:e>
                        <m:sub>
                          <m:r>
                            <a:rPr lang="en-US" altLang="zh-CN" sz="2000" i="1">
                              <a:solidFill>
                                <a:srgbClr val="FF0000"/>
                              </a:solidFill>
                              <a:latin typeface="Cambria Math" panose="02040503050406030204" pitchFamily="18" charset="0"/>
                              <a:ea typeface="Cambria Math" panose="02040503050406030204" pitchFamily="18" charset="0"/>
                            </a:rPr>
                            <m:t>𝑖</m:t>
                          </m:r>
                        </m:sub>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bSup>
                      <m:sSubSup>
                        <m:sSubSupPr>
                          <m:ctrlPr>
                            <a:rPr lang="en-US" altLang="zh-CN" sz="2000" i="1">
                              <a:solidFill>
                                <a:srgbClr val="FF0000"/>
                              </a:solidFill>
                              <a:latin typeface="Cambria Math" panose="02040503050406030204" pitchFamily="18" charset="0"/>
                              <a:ea typeface="Cambria Math" panose="02040503050406030204" pitchFamily="18" charset="0"/>
                            </a:rPr>
                          </m:ctrlPr>
                        </m:sSubSupPr>
                        <m:e>
                          <m:r>
                            <a:rPr lang="en-US" altLang="zh-CN" sz="2000" i="1">
                              <a:solidFill>
                                <a:srgbClr val="FF0000"/>
                              </a:solidFill>
                              <a:latin typeface="Cambria Math" panose="02040503050406030204" pitchFamily="18" charset="0"/>
                              <a:ea typeface="Cambria Math" panose="02040503050406030204" pitchFamily="18" charset="0"/>
                            </a:rPr>
                            <m:t>𝑎</m:t>
                          </m:r>
                        </m:e>
                        <m:sub>
                          <m:r>
                            <a:rPr lang="en-US" altLang="zh-CN" sz="2000" i="1">
                              <a:solidFill>
                                <a:srgbClr val="FF0000"/>
                              </a:solidFill>
                              <a:latin typeface="Cambria Math" panose="02040503050406030204" pitchFamily="18" charset="0"/>
                              <a:ea typeface="Cambria Math" panose="02040503050406030204" pitchFamily="18" charset="0"/>
                            </a:rPr>
                            <m:t>𝑗</m:t>
                          </m:r>
                        </m:sub>
                        <m:sup>
                          <m:r>
                            <a:rPr lang="en-US" altLang="zh-CN" sz="2000" i="1">
                              <a:solidFill>
                                <a:srgbClr val="FF0000"/>
                              </a:solidFill>
                              <a:latin typeface="Cambria Math" panose="02040503050406030204" pitchFamily="18" charset="0"/>
                              <a:ea typeface="Cambria Math" panose="02040503050406030204" pitchFamily="18" charset="0"/>
                            </a:rPr>
                            <m:t>[</m:t>
                          </m:r>
                          <m:r>
                            <a:rPr lang="zh-CN" altLang="en-US" sz="2000" i="1">
                              <a:solidFill>
                                <a:srgbClr val="FF0000"/>
                              </a:solidFill>
                              <a:latin typeface="Cambria Math" panose="02040503050406030204" pitchFamily="18" charset="0"/>
                              <a:ea typeface="Cambria Math" panose="02040503050406030204" pitchFamily="18" charset="0"/>
                            </a:rPr>
                            <m:t>𝑙</m:t>
                          </m:r>
                          <m:r>
                            <a:rPr lang="en-US" altLang="zh-CN" sz="2000" i="1">
                              <a:solidFill>
                                <a:srgbClr val="FF0000"/>
                              </a:solidFill>
                              <a:latin typeface="Cambria Math" panose="02040503050406030204" pitchFamily="18" charset="0"/>
                              <a:ea typeface="Cambria Math" panose="02040503050406030204" pitchFamily="18" charset="0"/>
                            </a:rPr>
                            <m:t>−1]</m:t>
                          </m:r>
                        </m:sup>
                      </m:sSubSup>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8561424" y="2831302"/>
                <a:ext cx="2816605" cy="882293"/>
              </a:xfrm>
              <a:prstGeom prst="rect">
                <a:avLst/>
              </a:prstGeom>
              <a:blipFill>
                <a:blip r:embed="rId8"/>
                <a:stretch>
                  <a:fillRect/>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6F3821C8-604E-4012-93C1-773F2F2A0138}"/>
              </a:ext>
            </a:extLst>
          </p:cNvPr>
          <p:cNvGrpSpPr/>
          <p:nvPr/>
        </p:nvGrpSpPr>
        <p:grpSpPr>
          <a:xfrm>
            <a:off x="8079417" y="2161453"/>
            <a:ext cx="2395193" cy="1244142"/>
            <a:chOff x="7561006" y="1989564"/>
            <a:chExt cx="2818342" cy="1244142"/>
          </a:xfrm>
        </p:grpSpPr>
        <p:sp>
          <p:nvSpPr>
            <p:cNvPr id="7" name="矩形 6">
              <a:extLst>
                <a:ext uri="{FF2B5EF4-FFF2-40B4-BE49-F238E27FC236}">
                  <a16:creationId xmlns:a16="http://schemas.microsoft.com/office/drawing/2014/main" id="{7F29E5F1-D3C4-4B4B-9CCB-EEB97C663BB7}"/>
                </a:ext>
              </a:extLst>
            </p:cNvPr>
            <p:cNvSpPr/>
            <p:nvPr/>
          </p:nvSpPr>
          <p:spPr>
            <a:xfrm>
              <a:off x="7561006" y="1989564"/>
              <a:ext cx="462117" cy="409507"/>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07581C2-F12C-4F74-8AF4-0D24921704B7}"/>
                </a:ext>
              </a:extLst>
            </p:cNvPr>
            <p:cNvCxnSpPr>
              <a:cxnSpLocks/>
              <a:stCxn id="7" idx="3"/>
            </p:cNvCxnSpPr>
            <p:nvPr/>
          </p:nvCxnSpPr>
          <p:spPr>
            <a:xfrm>
              <a:off x="8023123" y="2194318"/>
              <a:ext cx="2356225" cy="6304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17813DE-4219-43AC-A9E3-78F120ED2558}"/>
                </a:ext>
              </a:extLst>
            </p:cNvPr>
            <p:cNvCxnSpPr/>
            <p:nvPr/>
          </p:nvCxnSpPr>
          <p:spPr>
            <a:xfrm>
              <a:off x="10155287" y="3233706"/>
              <a:ext cx="2096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E2E9EED2-7B9F-4F3B-B467-CAD5339524E9}"/>
              </a:ext>
            </a:extLst>
          </p:cNvPr>
          <p:cNvGrpSpPr/>
          <p:nvPr/>
        </p:nvGrpSpPr>
        <p:grpSpPr>
          <a:xfrm>
            <a:off x="3718156" y="2362809"/>
            <a:ext cx="871910" cy="369332"/>
            <a:chOff x="3718156" y="2172309"/>
            <a:chExt cx="871910" cy="369332"/>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6C85CD9-3E9E-4248-B0FF-B65D9817D9C7}"/>
                    </a:ext>
                  </a:extLst>
                </p:cNvPr>
                <p:cNvSpPr txBox="1"/>
                <p:nvPr/>
              </p:nvSpPr>
              <p:spPr>
                <a:xfrm>
                  <a:off x="3718156" y="2172309"/>
                  <a:ext cx="871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楷体" panose="02010609060101010101" pitchFamily="49" charset="-122"/>
                      <a:ea typeface="楷体" panose="02010609060101010101" pitchFamily="49" charset="-122"/>
                    </a:rPr>
                    <a:t> 第</a:t>
                  </a:r>
                  <a14:m>
                    <m:oMath xmlns:m="http://schemas.openxmlformats.org/officeDocument/2006/math">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𝑖</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行</a:t>
                  </a:r>
                </a:p>
              </p:txBody>
            </p:sp>
          </mc:Choice>
          <mc:Fallback xmlns="">
            <p:sp>
              <p:nvSpPr>
                <p:cNvPr id="24" name="文本框 23">
                  <a:extLst>
                    <a:ext uri="{FF2B5EF4-FFF2-40B4-BE49-F238E27FC236}">
                      <a16:creationId xmlns:a16="http://schemas.microsoft.com/office/drawing/2014/main" id="{76C85CD9-3E9E-4248-B0FF-B65D9817D9C7}"/>
                    </a:ext>
                  </a:extLst>
                </p:cNvPr>
                <p:cNvSpPr txBox="1">
                  <a:spLocks noRot="1" noChangeAspect="1" noMove="1" noResize="1" noEditPoints="1" noAdjustHandles="1" noChangeArrowheads="1" noChangeShapeType="1" noTextEdit="1"/>
                </p:cNvSpPr>
                <p:nvPr/>
              </p:nvSpPr>
              <p:spPr>
                <a:xfrm>
                  <a:off x="3718156" y="2172309"/>
                  <a:ext cx="871910" cy="369332"/>
                </a:xfrm>
                <a:prstGeom prst="rect">
                  <a:avLst/>
                </a:prstGeom>
                <a:blipFill>
                  <a:blip r:embed="rId9"/>
                  <a:stretch>
                    <a:fillRect t="-13333" r="-3497" b="-23333"/>
                  </a:stretch>
                </a:blipFill>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84F6853E-0A18-45AD-82AE-22FD42E3C680}"/>
                </a:ext>
              </a:extLst>
            </p:cNvPr>
            <p:cNvCxnSpPr/>
            <p:nvPr/>
          </p:nvCxnSpPr>
          <p:spPr>
            <a:xfrm>
              <a:off x="4088624" y="2524483"/>
              <a:ext cx="2096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94D8B84-56DE-4081-8B6A-572B94704DB8}"/>
                  </a:ext>
                </a:extLst>
              </p:cNvPr>
              <p:cNvSpPr txBox="1"/>
              <p:nvPr/>
            </p:nvSpPr>
            <p:spPr>
              <a:xfrm>
                <a:off x="1378689" y="4689377"/>
                <a:ext cx="10813311" cy="477310"/>
              </a:xfrm>
              <a:prstGeom prst="rect">
                <a:avLst/>
              </a:prstGeom>
              <a:noFill/>
            </p:spPr>
            <p:txBody>
              <a:bodyPr wrap="square">
                <a:spAutoFit/>
              </a:bodyPr>
              <a:lstStyle/>
              <a:p>
                <a:pPr lvl="0" algn="ctr">
                  <a:defRPr/>
                </a:pPr>
                <a:r>
                  <a:rPr lang="zh-CN" altLang="en-US" dirty="0">
                    <a:solidFill>
                      <a:prstClr val="black"/>
                    </a:solidFill>
                    <a:latin typeface="楷体" panose="02010609060101010101" pitchFamily="49" charset="-122"/>
                    <a:ea typeface="楷体" panose="02010609060101010101" pitchFamily="49" charset="-122"/>
                  </a:rPr>
                  <a:t> </a:t>
                </a:r>
                <a14:m>
                  <m:oMath xmlns:m="http://schemas.openxmlformats.org/officeDocument/2006/math">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r>
                      <a:rPr lang="en-US" altLang="zh-CN" i="1">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Cambria Math" panose="02040503050406030204" pitchFamily="18" charset="0"/>
                      </a:rPr>
                      <m:t>对</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𝑾</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oMath>
                </a14:m>
                <a:r>
                  <a:rPr lang="zh-CN" altLang="en-US" dirty="0">
                    <a:solidFill>
                      <a:prstClr val="black"/>
                    </a:solidFill>
                    <a:latin typeface="楷体" panose="02010609060101010101" pitchFamily="49" charset="-122"/>
                    <a:ea typeface="楷体" panose="02010609060101010101" pitchFamily="49" charset="-122"/>
                  </a:rPr>
                  <a:t>矩阵第</a:t>
                </a:r>
                <a14:m>
                  <m:oMath xmlns:m="http://schemas.openxmlformats.org/officeDocument/2006/math">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𝑖</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行第</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𝑗</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列元素</a:t>
                </a:r>
                <a14:m>
                  <m:oMath xmlns:m="http://schemas.openxmlformats.org/officeDocument/2006/math">
                    <m:sSubSup>
                      <m:sSubSupPr>
                        <m:ctrlPr>
                          <a:rPr lang="en-US" altLang="zh-CN" i="1">
                            <a:solidFill>
                              <a:srgbClr val="FF0000"/>
                            </a:solidFill>
                            <a:latin typeface="Cambria Math" panose="02040503050406030204" pitchFamily="18" charset="0"/>
                            <a:ea typeface="Cambria Math" panose="02040503050406030204" pitchFamily="18" charset="0"/>
                          </a:rPr>
                        </m:ctrlPr>
                      </m:sSubSupPr>
                      <m:e>
                        <m:r>
                          <a:rPr lang="en-US" altLang="zh-CN" i="1">
                            <a:solidFill>
                              <a:srgbClr val="FF0000"/>
                            </a:solidFill>
                            <a:latin typeface="Cambria Math" panose="02040503050406030204" pitchFamily="18" charset="0"/>
                            <a:ea typeface="Cambria Math" panose="02040503050406030204" pitchFamily="18" charset="0"/>
                          </a:rPr>
                          <m:t>𝑤</m:t>
                        </m:r>
                      </m:e>
                      <m:sub>
                        <m:r>
                          <a:rPr lang="en-US" altLang="zh-CN" i="1">
                            <a:solidFill>
                              <a:srgbClr val="FF0000"/>
                            </a:solidFill>
                            <a:latin typeface="Cambria Math" panose="02040503050406030204" pitchFamily="18" charset="0"/>
                            <a:ea typeface="Cambria Math" panose="02040503050406030204" pitchFamily="18" charset="0"/>
                          </a:rPr>
                          <m:t>𝑖𝑗</m:t>
                        </m:r>
                      </m:sub>
                      <m:sup>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𝑙</m:t>
                        </m:r>
                        <m:r>
                          <a:rPr lang="en-US" altLang="zh-CN" i="1">
                            <a:solidFill>
                              <a:srgbClr val="FF0000"/>
                            </a:solidFill>
                            <a:latin typeface="Cambria Math" panose="02040503050406030204" pitchFamily="18" charset="0"/>
                          </a:rPr>
                          <m:t>]</m:t>
                        </m:r>
                      </m:sup>
                    </m:sSubSup>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的偏导中，</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𝑗</m:t>
                        </m:r>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−1]</m:t>
                        </m:r>
                      </m:sup>
                    </m:sSubSup>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𝒂</m:t>
                            </m:r>
                          </m:e>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sup>
                        </m:sSup>
                      </m:e>
                    </m:d>
                    <m:r>
                      <m:rPr>
                        <m:sty m:val="p"/>
                      </m:rPr>
                      <a:rPr lang="en-US" altLang="zh-CN" baseline="30000">
                        <a:latin typeface="Cambria Math" panose="02040503050406030204" pitchFamily="18" charset="0"/>
                        <a:ea typeface="Cambria Math" panose="02040503050406030204" pitchFamily="18" charset="0"/>
                      </a:rPr>
                      <m:t>T</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第</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rPr>
                      <m:t>𝑗</m:t>
                    </m:r>
                  </m:oMath>
                </a14:m>
                <a:r>
                  <a:rPr lang="zh-CN" altLang="en-US" dirty="0">
                    <a:solidFill>
                      <a:prstClr val="black"/>
                    </a:solidFill>
                    <a:latin typeface="楷体" panose="02010609060101010101" pitchFamily="49" charset="-122"/>
                    <a:ea typeface="楷体" panose="02010609060101010101" pitchFamily="49" charset="-122"/>
                  </a:rPr>
                  <a:t>个元素</a:t>
                </a:r>
              </a:p>
            </p:txBody>
          </p:sp>
        </mc:Choice>
        <mc:Fallback xmlns="">
          <p:sp>
            <p:nvSpPr>
              <p:cNvPr id="27" name="文本框 26">
                <a:extLst>
                  <a:ext uri="{FF2B5EF4-FFF2-40B4-BE49-F238E27FC236}">
                    <a16:creationId xmlns:a16="http://schemas.microsoft.com/office/drawing/2014/main" id="{094D8B84-56DE-4081-8B6A-572B94704DB8}"/>
                  </a:ext>
                </a:extLst>
              </p:cNvPr>
              <p:cNvSpPr txBox="1">
                <a:spLocks noRot="1" noChangeAspect="1" noMove="1" noResize="1" noEditPoints="1" noAdjustHandles="1" noChangeArrowheads="1" noChangeShapeType="1" noTextEdit="1"/>
              </p:cNvSpPr>
              <p:nvPr/>
            </p:nvSpPr>
            <p:spPr>
              <a:xfrm>
                <a:off x="1378689" y="4689377"/>
                <a:ext cx="10813311" cy="477310"/>
              </a:xfrm>
              <a:prstGeom prst="rect">
                <a:avLst/>
              </a:prstGeom>
              <a:blipFill>
                <a:blip r:embed="rId10"/>
                <a:stretch>
                  <a:fillRect b="-63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7D2500A5-86E1-4FFD-A618-8EC163D3A788}"/>
                  </a:ext>
                </a:extLst>
              </p:cNvPr>
              <p:cNvSpPr/>
              <p:nvPr/>
            </p:nvSpPr>
            <p:spPr>
              <a:xfrm>
                <a:off x="482874" y="1125014"/>
                <a:ext cx="3815355" cy="817403"/>
              </a:xfrm>
              <a:prstGeom prst="rect">
                <a:avLst/>
              </a:prstGeom>
            </p:spPr>
            <p:txBody>
              <a:bodyPr wrap="square">
                <a:spAutoFit/>
              </a:bodyPr>
              <a:lstStyle/>
              <a:p>
                <a14:m>
                  <m:oMath xmlns:m="http://schemas.openxmlformats.org/officeDocument/2006/math">
                    <m:sSup>
                      <m:sSupPr>
                        <m:ctrlPr>
                          <a:rPr lang="en-US" altLang="zh-CN" b="1" i="1" smtClean="0">
                            <a:solidFill>
                              <a:srgbClr val="00B050"/>
                            </a:solidFill>
                            <a:latin typeface="Cambria Math" panose="02040503050406030204" pitchFamily="18" charset="0"/>
                          </a:rPr>
                        </m:ctrlPr>
                      </m:sSupPr>
                      <m:e>
                        <m:r>
                          <a:rPr lang="en-US" altLang="zh-CN" b="1" i="1">
                            <a:solidFill>
                              <a:srgbClr val="00B050"/>
                            </a:solidFill>
                            <a:latin typeface="Cambria Math" panose="02040503050406030204" pitchFamily="18" charset="0"/>
                          </a:rPr>
                          <m:t>𝒛</m:t>
                        </m:r>
                      </m:e>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p>
                    <m:r>
                      <a:rPr lang="en-US" altLang="zh-CN" b="1" i="1"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r>
                              <a:rPr lang="en-US" altLang="zh-CN" b="0" i="1" smtClean="0">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r>
                          <a:rPr lang="en-US" altLang="zh-CN" b="0" i="1" smtClean="0">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r>
                      <a:rPr lang="en-US" altLang="zh-CN" b="0" i="1"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b="0" i="1" smtClean="0">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r>
                          <a:rPr lang="en-US" altLang="zh-CN" b="0" i="1" smtClean="0">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r>
                      <a:rPr lang="en-US" altLang="zh-CN" i="1">
                        <a:solidFill>
                          <a:srgbClr val="00B050"/>
                        </a:solidFill>
                        <a:latin typeface="Cambria Math" panose="02040503050406030204" pitchFamily="18" charset="0"/>
                      </a:rPr>
                      <m:t>+</m:t>
                    </m:r>
                    <m:r>
                      <a:rPr lang="en-US" altLang="zh-CN" b="0" i="0"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b="0" i="1" smtClean="0">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r>
                          <a:rPr lang="en-US" altLang="zh-CN" b="0" i="1" smtClean="0">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oMath>
                </a14:m>
                <a:r>
                  <a:rPr lang="en-US" altLang="zh-CN" dirty="0">
                    <a:solidFill>
                      <a:srgbClr val="00B050"/>
                    </a:solidFill>
                  </a:rPr>
                  <a:t> </a:t>
                </a:r>
                <a14:m>
                  <m:oMath xmlns:m="http://schemas.openxmlformats.org/officeDocument/2006/math">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𝑀</m:t>
                            </m:r>
                          </m:e>
                          <m:sub>
                            <m:r>
                              <a:rPr lang="en-US" altLang="zh-CN" i="1">
                                <a:solidFill>
                                  <a:srgbClr val="00B050"/>
                                </a:solidFill>
                                <a:latin typeface="Cambria Math" panose="02040503050406030204" pitchFamily="18" charset="0"/>
                              </a:rPr>
                              <m:t>𝑙</m:t>
                            </m:r>
                            <m:r>
                              <a:rPr lang="en-US" altLang="zh-CN" b="0" i="1" smtClean="0">
                                <a:solidFill>
                                  <a:srgbClr val="00B050"/>
                                </a:solidFill>
                                <a:latin typeface="Cambria Math" panose="02040503050406030204" pitchFamily="18" charset="0"/>
                              </a:rPr>
                              <m:t>−1</m:t>
                            </m:r>
                          </m:sub>
                        </m:sSub>
                        <m:r>
                          <a:rPr lang="en-US" altLang="zh-CN" b="0" i="1" smtClean="0">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𝑀</m:t>
                            </m:r>
                          </m:e>
                          <m:sub>
                            <m:r>
                              <a:rPr lang="en-US" altLang="zh-CN" i="1">
                                <a:solidFill>
                                  <a:srgbClr val="00B050"/>
                                </a:solidFill>
                                <a:latin typeface="Cambria Math" panose="02040503050406030204" pitchFamily="18" charset="0"/>
                              </a:rPr>
                              <m:t>𝑙</m:t>
                            </m:r>
                            <m:r>
                              <a:rPr lang="en-US" altLang="zh-CN" b="0" i="1" smtClean="0">
                                <a:solidFill>
                                  <a:srgbClr val="00B050"/>
                                </a:solidFill>
                                <a:latin typeface="Cambria Math" panose="02040503050406030204" pitchFamily="18" charset="0"/>
                              </a:rPr>
                              <m:t>−1</m:t>
                            </m:r>
                          </m:sub>
                        </m:sSub>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oMath>
                </a14:m>
                <a:endParaRPr lang="zh-CN" altLang="en-US" dirty="0">
                  <a:solidFill>
                    <a:srgbClr val="00B050"/>
                  </a:solidFill>
                </a:endParaRPr>
              </a:p>
            </p:txBody>
          </p:sp>
        </mc:Choice>
        <mc:Fallback xmlns="">
          <p:sp>
            <p:nvSpPr>
              <p:cNvPr id="28" name="矩形 27">
                <a:extLst>
                  <a:ext uri="{FF2B5EF4-FFF2-40B4-BE49-F238E27FC236}">
                    <a16:creationId xmlns:a16="http://schemas.microsoft.com/office/drawing/2014/main" id="{7D2500A5-86E1-4FFD-A618-8EC163D3A788}"/>
                  </a:ext>
                </a:extLst>
              </p:cNvPr>
              <p:cNvSpPr>
                <a:spLocks noRot="1" noChangeAspect="1" noMove="1" noResize="1" noEditPoints="1" noAdjustHandles="1" noChangeArrowheads="1" noChangeShapeType="1" noTextEdit="1"/>
              </p:cNvSpPr>
              <p:nvPr/>
            </p:nvSpPr>
            <p:spPr>
              <a:xfrm>
                <a:off x="482874" y="1125014"/>
                <a:ext cx="3815355" cy="817403"/>
              </a:xfrm>
              <a:prstGeom prst="rect">
                <a:avLst/>
              </a:prstGeom>
              <a:blipFill>
                <a:blip r:embed="rId11"/>
                <a:stretch>
                  <a:fillRect b="-29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173F23C-A511-4EFC-A36F-46B2E1CAA942}"/>
                  </a:ext>
                </a:extLst>
              </p:cNvPr>
              <p:cNvSpPr txBox="1"/>
              <p:nvPr/>
            </p:nvSpPr>
            <p:spPr>
              <a:xfrm>
                <a:off x="733543" y="2746175"/>
                <a:ext cx="2772570" cy="477503"/>
              </a:xfrm>
              <a:prstGeom prst="rect">
                <a:avLst/>
              </a:prstGeom>
              <a:noFill/>
            </p:spPr>
            <p:txBody>
              <a:bodyPr wrap="square">
                <a:spAutoFit/>
              </a:bodyPr>
              <a:lstStyle/>
              <a:p>
                <a14:m>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r>
                      <a:rPr lang="en-US" altLang="zh-CN" i="1">
                        <a:solidFill>
                          <a:srgbClr val="00B050"/>
                        </a:solidFill>
                        <a:latin typeface="Cambria Math" panose="02040503050406030204" pitchFamily="18" charset="0"/>
                      </a:rPr>
                      <m:t>=</m:t>
                    </m:r>
                  </m:oMath>
                </a14:m>
                <a:r>
                  <a:rPr lang="en-US" altLang="zh-CN" dirty="0">
                    <a:solidFill>
                      <a:srgbClr val="00B050"/>
                    </a:solidFill>
                  </a:rPr>
                  <a:t> </a:t>
                </a:r>
                <a14:m>
                  <m:oMath xmlns:m="http://schemas.openxmlformats.org/officeDocument/2006/math">
                    <m:r>
                      <a:rPr lang="en-US" altLang="zh-CN" b="0" i="0"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1</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2</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zh-CN" altLang="en-US" i="1">
                            <a:solidFill>
                              <a:srgbClr val="00B050"/>
                            </a:solidFill>
                            <a:latin typeface="Cambria Math" panose="02040503050406030204" pitchFamily="18" charset="0"/>
                          </a:rPr>
                          <m:t>𝑙</m:t>
                        </m:r>
                        <m:r>
                          <a:rPr lang="en-US" altLang="zh-CN" i="1">
                            <a:solidFill>
                              <a:srgbClr val="00B050"/>
                            </a:solidFill>
                            <a:latin typeface="Cambria Math" panose="02040503050406030204" pitchFamily="18" charset="0"/>
                          </a:rPr>
                          <m:t>]</m:t>
                        </m:r>
                      </m:sup>
                    </m:sSubSup>
                    <m:r>
                      <a:rPr lang="en-US" altLang="zh-CN" b="0" i="1" smtClean="0">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0" i="1" smtClean="0">
                            <a:solidFill>
                              <a:srgbClr val="00B050"/>
                            </a:solidFill>
                            <a:latin typeface="Cambria Math" panose="02040503050406030204" pitchFamily="18" charset="0"/>
                          </a:rPr>
                          <m:t>𝑤</m:t>
                        </m:r>
                      </m:e>
                      <m:sub>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𝑀</m:t>
                            </m:r>
                          </m:e>
                          <m:sub>
                            <m:r>
                              <a:rPr lang="en-US" altLang="zh-CN" i="1">
                                <a:solidFill>
                                  <a:srgbClr val="00B050"/>
                                </a:solidFill>
                                <a:latin typeface="Cambria Math" panose="02040503050406030204" pitchFamily="18" charset="0"/>
                              </a:rPr>
                              <m:t>𝑙</m:t>
                            </m:r>
                            <m:r>
                              <a:rPr lang="en-US" altLang="zh-CN" b="0" i="1" smtClean="0">
                                <a:solidFill>
                                  <a:srgbClr val="00B050"/>
                                </a:solidFill>
                                <a:latin typeface="Cambria Math" panose="02040503050406030204" pitchFamily="18" charset="0"/>
                              </a:rPr>
                              <m:t>−1</m:t>
                            </m:r>
                          </m:sub>
                        </m:sSub>
                        <m:r>
                          <a:rPr lang="zh-CN" altLang="en-US"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sSup>
                      <m:sSupPr>
                        <m:ctrlPr>
                          <a:rPr lang="en-US" altLang="zh-CN" i="1" smtClean="0">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m:t>
                        </m:r>
                      </m:e>
                      <m:sup>
                        <m:r>
                          <a:rPr lang="en-US" altLang="zh-CN" b="0" i="1" smtClean="0">
                            <a:solidFill>
                              <a:srgbClr val="00B050"/>
                            </a:solidFill>
                            <a:latin typeface="Cambria Math" panose="02040503050406030204" pitchFamily="18" charset="0"/>
                          </a:rPr>
                          <m:t>𝑇</m:t>
                        </m:r>
                      </m:sup>
                    </m:sSup>
                  </m:oMath>
                </a14:m>
                <a:endParaRPr lang="zh-CN" altLang="en-US" dirty="0"/>
              </a:p>
            </p:txBody>
          </p:sp>
        </mc:Choice>
        <mc:Fallback xmlns="">
          <p:sp>
            <p:nvSpPr>
              <p:cNvPr id="31" name="文本框 30">
                <a:extLst>
                  <a:ext uri="{FF2B5EF4-FFF2-40B4-BE49-F238E27FC236}">
                    <a16:creationId xmlns:a16="http://schemas.microsoft.com/office/drawing/2014/main" id="{0173F23C-A511-4EFC-A36F-46B2E1CAA942}"/>
                  </a:ext>
                </a:extLst>
              </p:cNvPr>
              <p:cNvSpPr txBox="1">
                <a:spLocks noRot="1" noChangeAspect="1" noMove="1" noResize="1" noEditPoints="1" noAdjustHandles="1" noChangeArrowheads="1" noChangeShapeType="1" noTextEdit="1"/>
              </p:cNvSpPr>
              <p:nvPr/>
            </p:nvSpPr>
            <p:spPr>
              <a:xfrm>
                <a:off x="733543" y="2746175"/>
                <a:ext cx="2772570" cy="477503"/>
              </a:xfrm>
              <a:prstGeom prst="rect">
                <a:avLst/>
              </a:prstGeom>
              <a:blipFill>
                <a:blip r:embed="rId12"/>
                <a:stretch>
                  <a:fillRect b="-6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93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4D91DD-68CD-4CE3-93BA-C75986776ABA}"/>
              </a:ext>
            </a:extLst>
          </p:cNvPr>
          <p:cNvSpPr>
            <a:spLocks noGrp="1"/>
          </p:cNvSpPr>
          <p:nvPr>
            <p:ph type="sldNum" sz="quarter" idx="4"/>
          </p:nvPr>
        </p:nvSpPr>
        <p:spPr/>
        <p:txBody>
          <a:bodyPr/>
          <a:lstStyle/>
          <a:p>
            <a:r>
              <a:rPr lang="zh-CN" altLang="en-US"/>
              <a:t>第</a:t>
            </a:r>
            <a:fld id="{A7EB049D-2BDA-4100-846B-C83E7A7D8094}" type="slidenum">
              <a:rPr lang="zh-CN" altLang="en-US" smtClean="0"/>
              <a:pPr/>
              <a:t>25</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2628407F-5847-4B57-A2AA-8D7F4F09578B}"/>
                  </a:ext>
                </a:extLst>
              </p:cNvPr>
              <p:cNvSpPr>
                <a:spLocks noGrp="1"/>
              </p:cNvSpPr>
              <p:nvPr>
                <p:ph type="title"/>
              </p:nvPr>
            </p:nvSpPr>
            <p:spPr/>
            <p:txBody>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oMath>
                </a14:m>
                <a:r>
                  <a:rPr lang="zh-CN" altLang="en-US" dirty="0"/>
                  <a:t>对</a:t>
                </a:r>
                <a14:m>
                  <m:oMath xmlns:m="http://schemas.openxmlformats.org/officeDocument/2006/math">
                    <m:r>
                      <a:rPr lang="en-US" altLang="zh-CN" b="1" i="1">
                        <a:latin typeface="Cambria Math" panose="02040503050406030204" pitchFamily="18" charset="0"/>
                        <a:ea typeface="Cambria Math" panose="02040503050406030204" pitchFamily="18" charset="0"/>
                      </a:rPr>
                      <m:t>𝑾</m:t>
                    </m:r>
                  </m:oMath>
                </a14:m>
                <a:r>
                  <a:rPr lang="zh-CN" altLang="en-US" dirty="0"/>
                  <a:t>偏导数具体计算实例</a:t>
                </a:r>
                <a:r>
                  <a:rPr lang="en-US" altLang="zh-CN" dirty="0"/>
                  <a:t>(1/2)</a:t>
                </a:r>
                <a:endParaRPr lang="zh-CN" altLang="en-US" dirty="0"/>
              </a:p>
            </p:txBody>
          </p:sp>
        </mc:Choice>
        <mc:Fallback xmlns="">
          <p:sp>
            <p:nvSpPr>
              <p:cNvPr id="3" name="标题 2">
                <a:extLst>
                  <a:ext uri="{FF2B5EF4-FFF2-40B4-BE49-F238E27FC236}">
                    <a16:creationId xmlns:a16="http://schemas.microsoft.com/office/drawing/2014/main" id="{2628407F-5847-4B57-A2AA-8D7F4F09578B}"/>
                  </a:ext>
                </a:extLst>
              </p:cNvPr>
              <p:cNvSpPr>
                <a:spLocks noGrp="1" noRot="1" noChangeAspect="1" noMove="1" noResize="1" noEditPoints="1" noAdjustHandles="1" noChangeArrowheads="1" noChangeShapeType="1" noTextEdit="1"/>
              </p:cNvSpPr>
              <p:nvPr>
                <p:ph type="title"/>
              </p:nvPr>
            </p:nvSpPr>
            <p:spPr>
              <a:blipFill>
                <a:blip r:embed="rId2"/>
                <a:stretch>
                  <a:fillRect t="-15652" b="-22609"/>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A8D8DFB6-29E3-4026-9371-6F128C9570E7}"/>
              </a:ext>
            </a:extLst>
          </p:cNvPr>
          <p:cNvGrpSpPr/>
          <p:nvPr/>
        </p:nvGrpSpPr>
        <p:grpSpPr>
          <a:xfrm>
            <a:off x="170917" y="781232"/>
            <a:ext cx="5599938" cy="3188228"/>
            <a:chOff x="942608" y="3481137"/>
            <a:chExt cx="5599938" cy="3188228"/>
          </a:xfrm>
        </p:grpSpPr>
        <p:cxnSp>
          <p:nvCxnSpPr>
            <p:cNvPr id="5" name="直接箭头连接符 4">
              <a:extLst>
                <a:ext uri="{FF2B5EF4-FFF2-40B4-BE49-F238E27FC236}">
                  <a16:creationId xmlns:a16="http://schemas.microsoft.com/office/drawing/2014/main" id="{F42C0030-09CC-4753-96CF-F2FB219EC288}"/>
                </a:ext>
              </a:extLst>
            </p:cNvPr>
            <p:cNvCxnSpPr>
              <a:stCxn id="11" idx="6"/>
            </p:cNvCxnSpPr>
            <p:nvPr/>
          </p:nvCxnSpPr>
          <p:spPr>
            <a:xfrm>
              <a:off x="3346868" y="4491232"/>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2EB62A21-C82F-4AD7-884C-516FDAF4EAB9}"/>
                </a:ext>
              </a:extLst>
            </p:cNvPr>
            <p:cNvCxnSpPr>
              <a:stCxn id="12" idx="6"/>
              <a:endCxn id="8" idx="2"/>
            </p:cNvCxnSpPr>
            <p:nvPr/>
          </p:nvCxnSpPr>
          <p:spPr>
            <a:xfrm>
              <a:off x="3346867" y="5253090"/>
              <a:ext cx="1559083" cy="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DB0ECF-9C6D-410D-90EE-B405AAAECD47}"/>
                </a:ext>
              </a:extLst>
            </p:cNvPr>
            <p:cNvCxnSpPr>
              <a:stCxn id="13" idx="6"/>
            </p:cNvCxnSpPr>
            <p:nvPr/>
          </p:nvCxnSpPr>
          <p:spPr>
            <a:xfrm flipV="1">
              <a:off x="3345494" y="5256067"/>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椭圆 7">
              <a:extLst>
                <a:ext uri="{FF2B5EF4-FFF2-40B4-BE49-F238E27FC236}">
                  <a16:creationId xmlns:a16="http://schemas.microsoft.com/office/drawing/2014/main" id="{542253E9-A1CC-488D-B4DC-44180BA683D3}"/>
                </a:ext>
              </a:extLst>
            </p:cNvPr>
            <p:cNvSpPr/>
            <p:nvPr/>
          </p:nvSpPr>
          <p:spPr>
            <a:xfrm>
              <a:off x="4905950" y="5064681"/>
              <a:ext cx="404037" cy="382772"/>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CE2A8108-8427-42CB-82CB-7D8567208A9D}"/>
                </a:ext>
              </a:extLst>
            </p:cNvPr>
            <p:cNvCxnSpPr>
              <a:stCxn id="8" idx="6"/>
            </p:cNvCxnSpPr>
            <p:nvPr/>
          </p:nvCxnSpPr>
          <p:spPr>
            <a:xfrm>
              <a:off x="5309987" y="5256067"/>
              <a:ext cx="44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49D6162-44AE-4DAC-B7DE-28010E82DA0F}"/>
                    </a:ext>
                  </a:extLst>
                </p:cNvPr>
                <p:cNvSpPr txBox="1"/>
                <p:nvPr/>
              </p:nvSpPr>
              <p:spPr>
                <a:xfrm>
                  <a:off x="5598162" y="5042300"/>
                  <a:ext cx="944384" cy="400110"/>
                </a:xfrm>
                <a:prstGeom prst="rect">
                  <a:avLst/>
                </a:prstGeom>
                <a:noFill/>
              </p:spPr>
              <p:txBody>
                <a:bodyPr wrap="square" rtlCol="0">
                  <a:spAutoFit/>
                </a:bodyPr>
                <a:lstStyle/>
                <a:p>
                  <a:pPr algn="ct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a:rPr lang="en-US" altLang="zh-CN" sz="2000" i="1">
                              <a:solidFill>
                                <a:srgbClr val="000000"/>
                              </a:solidFill>
                              <a:latin typeface="Cambria Math" panose="02040503050406030204" pitchFamily="18" charset="0"/>
                            </a:rPr>
                            <m:t>𝑦</m:t>
                          </m:r>
                        </m:e>
                      </m:acc>
                    </m:oMath>
                  </a14:m>
                  <a:r>
                    <a:rPr lang="en-US" altLang="zh-CN" sz="2000" dirty="0">
                      <a:latin typeface="楷体" panose="02010609060101010101" pitchFamily="49" charset="-122"/>
                      <a:ea typeface="楷体" panose="02010609060101010101" pitchFamily="49" charset="-122"/>
                    </a:rPr>
                    <a:t>  </a:t>
                  </a:r>
                </a:p>
              </p:txBody>
            </p:sp>
          </mc:Choice>
          <mc:Fallback xmlns="">
            <p:sp>
              <p:nvSpPr>
                <p:cNvPr id="10" name="文本框 9">
                  <a:extLst>
                    <a:ext uri="{FF2B5EF4-FFF2-40B4-BE49-F238E27FC236}">
                      <a16:creationId xmlns:a16="http://schemas.microsoft.com/office/drawing/2014/main" id="{849D6162-44AE-4DAC-B7DE-28010E82DA0F}"/>
                    </a:ext>
                  </a:extLst>
                </p:cNvPr>
                <p:cNvSpPr txBox="1">
                  <a:spLocks noRot="1" noChangeAspect="1" noMove="1" noResize="1" noEditPoints="1" noAdjustHandles="1" noChangeArrowheads="1" noChangeShapeType="1" noTextEdit="1"/>
                </p:cNvSpPr>
                <p:nvPr/>
              </p:nvSpPr>
              <p:spPr>
                <a:xfrm>
                  <a:off x="5598162" y="5042300"/>
                  <a:ext cx="944384" cy="400110"/>
                </a:xfrm>
                <a:prstGeom prst="rect">
                  <a:avLst/>
                </a:prstGeom>
                <a:blipFill>
                  <a:blip r:embed="rId3"/>
                  <a:stretch>
                    <a:fillRect t="-10606" r="-645" b="-22727"/>
                  </a:stretch>
                </a:blipFill>
              </p:spPr>
              <p:txBody>
                <a:bodyPr/>
                <a:lstStyle/>
                <a:p>
                  <a:r>
                    <a:rPr lang="zh-CN" altLang="en-US">
                      <a:noFill/>
                    </a:rPr>
                    <a:t> </a:t>
                  </a:r>
                </a:p>
              </p:txBody>
            </p:sp>
          </mc:Fallback>
        </mc:AlternateContent>
        <p:sp>
          <p:nvSpPr>
            <p:cNvPr id="11" name="椭圆 10">
              <a:extLst>
                <a:ext uri="{FF2B5EF4-FFF2-40B4-BE49-F238E27FC236}">
                  <a16:creationId xmlns:a16="http://schemas.microsoft.com/office/drawing/2014/main" id="{8E5AC1BA-1407-49F9-A31B-CAD1EA061DA2}"/>
                </a:ext>
              </a:extLst>
            </p:cNvPr>
            <p:cNvSpPr/>
            <p:nvPr/>
          </p:nvSpPr>
          <p:spPr>
            <a:xfrm>
              <a:off x="2942831" y="4299846"/>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04308FD-2BFA-4F13-934E-07917A6B6894}"/>
                </a:ext>
              </a:extLst>
            </p:cNvPr>
            <p:cNvSpPr/>
            <p:nvPr/>
          </p:nvSpPr>
          <p:spPr>
            <a:xfrm>
              <a:off x="2942830" y="506170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7F42795-6919-427E-9471-C94BB08BF51D}"/>
                </a:ext>
              </a:extLst>
            </p:cNvPr>
            <p:cNvSpPr/>
            <p:nvPr/>
          </p:nvSpPr>
          <p:spPr>
            <a:xfrm>
              <a:off x="2941457" y="590382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4AD14430-9562-4225-B6DD-B3AC1C741BEF}"/>
                </a:ext>
              </a:extLst>
            </p:cNvPr>
            <p:cNvCxnSpPr>
              <a:stCxn id="26" idx="6"/>
              <a:endCxn id="11" idx="2"/>
            </p:cNvCxnSpPr>
            <p:nvPr/>
          </p:nvCxnSpPr>
          <p:spPr>
            <a:xfrm>
              <a:off x="1475403" y="4068402"/>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4D92052A-B24D-4E82-8318-3A226C0A0ECA}"/>
                </a:ext>
              </a:extLst>
            </p:cNvPr>
            <p:cNvCxnSpPr>
              <a:stCxn id="26" idx="6"/>
              <a:endCxn id="12" idx="2"/>
            </p:cNvCxnSpPr>
            <p:nvPr/>
          </p:nvCxnSpPr>
          <p:spPr>
            <a:xfrm>
              <a:off x="1475403" y="4068402"/>
              <a:ext cx="1467427" cy="1184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F76E81D-D0EC-441A-A1D5-DF8CD6EFE20E}"/>
                </a:ext>
              </a:extLst>
            </p:cNvPr>
            <p:cNvCxnSpPr>
              <a:stCxn id="26" idx="6"/>
              <a:endCxn id="13" idx="2"/>
            </p:cNvCxnSpPr>
            <p:nvPr/>
          </p:nvCxnSpPr>
          <p:spPr>
            <a:xfrm>
              <a:off x="1475403" y="4068402"/>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CACD5CCA-6D64-4278-A4B5-03AE8103861D}"/>
                </a:ext>
              </a:extLst>
            </p:cNvPr>
            <p:cNvCxnSpPr>
              <a:stCxn id="27" idx="6"/>
              <a:endCxn id="11" idx="2"/>
            </p:cNvCxnSpPr>
            <p:nvPr/>
          </p:nvCxnSpPr>
          <p:spPr>
            <a:xfrm flipV="1">
              <a:off x="1475404" y="4491232"/>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C8DE044B-0A29-42E3-9BA2-A4FE3A6F357A}"/>
                </a:ext>
              </a:extLst>
            </p:cNvPr>
            <p:cNvCxnSpPr>
              <a:stCxn id="27" idx="6"/>
              <a:endCxn id="12" idx="2"/>
            </p:cNvCxnSpPr>
            <p:nvPr/>
          </p:nvCxnSpPr>
          <p:spPr>
            <a:xfrm>
              <a:off x="1475404" y="4874004"/>
              <a:ext cx="1467426" cy="379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2F9327D3-3C04-4977-AB65-3714C9D70CE7}"/>
                </a:ext>
              </a:extLst>
            </p:cNvPr>
            <p:cNvCxnSpPr>
              <a:stCxn id="27" idx="6"/>
              <a:endCxn id="13" idx="2"/>
            </p:cNvCxnSpPr>
            <p:nvPr/>
          </p:nvCxnSpPr>
          <p:spPr>
            <a:xfrm>
              <a:off x="1475404" y="4874004"/>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6142E7A4-22CB-4729-AEDB-57AD056BCD1D}"/>
                </a:ext>
              </a:extLst>
            </p:cNvPr>
            <p:cNvCxnSpPr>
              <a:stCxn id="28" idx="6"/>
              <a:endCxn id="11" idx="2"/>
            </p:cNvCxnSpPr>
            <p:nvPr/>
          </p:nvCxnSpPr>
          <p:spPr>
            <a:xfrm flipV="1">
              <a:off x="1475403" y="4491232"/>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2B67C5AE-4331-4532-977E-8969E61C28A5}"/>
                </a:ext>
              </a:extLst>
            </p:cNvPr>
            <p:cNvCxnSpPr>
              <a:stCxn id="28" idx="6"/>
              <a:endCxn id="12" idx="2"/>
            </p:cNvCxnSpPr>
            <p:nvPr/>
          </p:nvCxnSpPr>
          <p:spPr>
            <a:xfrm flipV="1">
              <a:off x="1475403" y="5253090"/>
              <a:ext cx="1467427" cy="41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B7640B47-A1B5-4C69-84C4-2A41CEE850BF}"/>
                </a:ext>
              </a:extLst>
            </p:cNvPr>
            <p:cNvCxnSpPr>
              <a:endCxn id="13" idx="2"/>
            </p:cNvCxnSpPr>
            <p:nvPr/>
          </p:nvCxnSpPr>
          <p:spPr>
            <a:xfrm>
              <a:off x="1325303" y="5631754"/>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71AA3961-6768-4723-ACE6-D8182C7C2831}"/>
                </a:ext>
              </a:extLst>
            </p:cNvPr>
            <p:cNvCxnSpPr>
              <a:stCxn id="29" idx="6"/>
              <a:endCxn id="11" idx="2"/>
            </p:cNvCxnSpPr>
            <p:nvPr/>
          </p:nvCxnSpPr>
          <p:spPr>
            <a:xfrm flipV="1">
              <a:off x="1474030" y="4491232"/>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091BEF6-503D-43C8-AFCD-4F59DB565C07}"/>
                </a:ext>
              </a:extLst>
            </p:cNvPr>
            <p:cNvCxnSpPr>
              <a:stCxn id="29" idx="6"/>
              <a:endCxn id="12" idx="2"/>
            </p:cNvCxnSpPr>
            <p:nvPr/>
          </p:nvCxnSpPr>
          <p:spPr>
            <a:xfrm flipV="1">
              <a:off x="1474030" y="5253090"/>
              <a:ext cx="1468800" cy="1224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036F7914-E733-4614-8439-4D4CEC6BB257}"/>
                </a:ext>
              </a:extLst>
            </p:cNvPr>
            <p:cNvCxnSpPr>
              <a:endCxn id="13" idx="2"/>
            </p:cNvCxnSpPr>
            <p:nvPr/>
          </p:nvCxnSpPr>
          <p:spPr>
            <a:xfrm flipV="1">
              <a:off x="1325303" y="6095207"/>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1CE1AA2D-43FE-4142-8E23-90DDA5C62436}"/>
                </a:ext>
              </a:extLst>
            </p:cNvPr>
            <p:cNvSpPr/>
            <p:nvPr/>
          </p:nvSpPr>
          <p:spPr>
            <a:xfrm>
              <a:off x="1071366" y="3877016"/>
              <a:ext cx="404037" cy="382772"/>
            </a:xfrm>
            <a:prstGeom prst="ellipse">
              <a:avLst/>
            </a:prstGeom>
            <a:solidFill>
              <a:srgbClr val="E2F0D9"/>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05AEBE2-A77E-4B3B-93E5-20B5AD22BE67}"/>
                </a:ext>
              </a:extLst>
            </p:cNvPr>
            <p:cNvSpPr/>
            <p:nvPr/>
          </p:nvSpPr>
          <p:spPr>
            <a:xfrm>
              <a:off x="1071367" y="4682618"/>
              <a:ext cx="404037" cy="382772"/>
            </a:xfrm>
            <a:prstGeom prst="ellipse">
              <a:avLst/>
            </a:prstGeom>
            <a:solidFill>
              <a:srgbClr val="E2F0D9"/>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4104E2C-3061-4939-9058-5CACDB059EF5}"/>
                </a:ext>
              </a:extLst>
            </p:cNvPr>
            <p:cNvSpPr/>
            <p:nvPr/>
          </p:nvSpPr>
          <p:spPr>
            <a:xfrm>
              <a:off x="1071366" y="5478344"/>
              <a:ext cx="404037" cy="382772"/>
            </a:xfrm>
            <a:prstGeom prst="ellipse">
              <a:avLst/>
            </a:prstGeom>
            <a:solidFill>
              <a:srgbClr val="E2F0D9"/>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22266124-B3F2-4793-936A-0DA0F9CB9F2C}"/>
                </a:ext>
              </a:extLst>
            </p:cNvPr>
            <p:cNvSpPr/>
            <p:nvPr/>
          </p:nvSpPr>
          <p:spPr>
            <a:xfrm>
              <a:off x="1069993" y="6286593"/>
              <a:ext cx="404037" cy="382772"/>
            </a:xfrm>
            <a:prstGeom prst="ellipse">
              <a:avLst/>
            </a:prstGeom>
            <a:solidFill>
              <a:srgbClr val="E2F0D9"/>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7F34AA0-7E89-4D3B-9221-34AB340432AE}"/>
                </a:ext>
              </a:extLst>
            </p:cNvPr>
            <p:cNvSpPr/>
            <p:nvPr/>
          </p:nvSpPr>
          <p:spPr>
            <a:xfrm>
              <a:off x="2736585" y="3513071"/>
              <a:ext cx="184731" cy="400110"/>
            </a:xfrm>
            <a:prstGeom prst="rect">
              <a:avLst/>
            </a:prstGeom>
          </p:spPr>
          <p:txBody>
            <a:bodyPr wrap="none">
              <a:spAutoFit/>
            </a:bodyPr>
            <a:lstStyle/>
            <a:p>
              <a:endParaRPr lang="zh-CN" altLang="en-US" sz="2000" dirty="0">
                <a:latin typeface="楷体" panose="02010609060101010101" pitchFamily="49" charset="-122"/>
                <a:ea typeface="楷体" panose="02010609060101010101" pitchFamily="49" charset="-122"/>
              </a:endParaRPr>
            </a:p>
          </p:txBody>
        </p:sp>
        <p:sp>
          <p:nvSpPr>
            <p:cNvPr id="31" name="矩形 30">
              <a:extLst>
                <a:ext uri="{FF2B5EF4-FFF2-40B4-BE49-F238E27FC236}">
                  <a16:creationId xmlns:a16="http://schemas.microsoft.com/office/drawing/2014/main" id="{CB97EF61-0352-4B64-B49E-129F2AF680BF}"/>
                </a:ext>
              </a:extLst>
            </p:cNvPr>
            <p:cNvSpPr/>
            <p:nvPr/>
          </p:nvSpPr>
          <p:spPr>
            <a:xfrm>
              <a:off x="942608" y="3481137"/>
              <a:ext cx="184731" cy="400110"/>
            </a:xfrm>
            <a:prstGeom prst="rect">
              <a:avLst/>
            </a:prstGeom>
          </p:spPr>
          <p:txBody>
            <a:bodyPr wrap="none">
              <a:spAutoFit/>
            </a:bodyPr>
            <a:lstStyle/>
            <a:p>
              <a:endParaRPr lang="zh-CN" altLang="en-US" sz="2000" dirty="0">
                <a:latin typeface="楷体" panose="02010609060101010101" pitchFamily="49" charset="-122"/>
                <a:ea typeface="楷体" panose="02010609060101010101" pitchFamily="49" charset="-122"/>
              </a:endParaRPr>
            </a:p>
          </p:txBody>
        </p:sp>
        <p:sp>
          <p:nvSpPr>
            <p:cNvPr id="32" name="矩形 31">
              <a:extLst>
                <a:ext uri="{FF2B5EF4-FFF2-40B4-BE49-F238E27FC236}">
                  <a16:creationId xmlns:a16="http://schemas.microsoft.com/office/drawing/2014/main" id="{B573B6A3-BA9C-4327-8E58-3D731C04A31C}"/>
                </a:ext>
              </a:extLst>
            </p:cNvPr>
            <p:cNvSpPr/>
            <p:nvPr/>
          </p:nvSpPr>
          <p:spPr>
            <a:xfrm>
              <a:off x="5056380" y="4645723"/>
              <a:ext cx="954107"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输出层</a:t>
              </a:r>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5CF7C498-D2AE-4590-A4F9-EF5D3D169A32}"/>
                    </a:ext>
                  </a:extLst>
                </p:cNvPr>
                <p:cNvSpPr/>
                <p:nvPr/>
              </p:nvSpPr>
              <p:spPr>
                <a:xfrm>
                  <a:off x="3343085" y="3983709"/>
                  <a:ext cx="597408" cy="43935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𝑎</m:t>
                            </m:r>
                          </m:e>
                          <m:sub>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m:t>
                            </m:r>
                          </m:sup>
                        </m:sSubSup>
                      </m:oMath>
                    </m:oMathPara>
                  </a14:m>
                  <a:endParaRPr lang="zh-CN" altLang="en-US" dirty="0">
                    <a:solidFill>
                      <a:srgbClr val="FF0000"/>
                    </a:solidFill>
                  </a:endParaRPr>
                </a:p>
              </p:txBody>
            </p:sp>
          </mc:Choice>
          <mc:Fallback xmlns="">
            <p:sp>
              <p:nvSpPr>
                <p:cNvPr id="33" name="矩形 32">
                  <a:extLst>
                    <a:ext uri="{FF2B5EF4-FFF2-40B4-BE49-F238E27FC236}">
                      <a16:creationId xmlns:a16="http://schemas.microsoft.com/office/drawing/2014/main" id="{5CF7C498-D2AE-4590-A4F9-EF5D3D169A32}"/>
                    </a:ext>
                  </a:extLst>
                </p:cNvPr>
                <p:cNvSpPr>
                  <a:spLocks noRot="1" noChangeAspect="1" noMove="1" noResize="1" noEditPoints="1" noAdjustHandles="1" noChangeArrowheads="1" noChangeShapeType="1" noTextEdit="1"/>
                </p:cNvSpPr>
                <p:nvPr/>
              </p:nvSpPr>
              <p:spPr>
                <a:xfrm>
                  <a:off x="3343085" y="3983709"/>
                  <a:ext cx="597408" cy="439351"/>
                </a:xfrm>
                <a:prstGeom prst="rect">
                  <a:avLst/>
                </a:prstGeom>
                <a:blipFill>
                  <a:blip r:embed="rId4"/>
                  <a:stretch>
                    <a:fillRect b="-2778"/>
                  </a:stretch>
                </a:blipFill>
                <a:ln>
                  <a:noFill/>
                </a:ln>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A27812C3-7506-48FA-A590-105FD8E92CD7}"/>
                </a:ext>
              </a:extLst>
            </p:cNvPr>
            <p:cNvGrpSpPr/>
            <p:nvPr/>
          </p:nvGrpSpPr>
          <p:grpSpPr>
            <a:xfrm>
              <a:off x="3322728" y="4716808"/>
              <a:ext cx="642780" cy="1187013"/>
              <a:chOff x="4603880" y="4372096"/>
              <a:chExt cx="642780" cy="1187013"/>
            </a:xfrm>
          </p:grpSpPr>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7AA9FB00-194D-47A3-86EF-67166A68F06C}"/>
                      </a:ext>
                    </a:extLst>
                  </p:cNvPr>
                  <p:cNvSpPr/>
                  <p:nvPr/>
                </p:nvSpPr>
                <p:spPr>
                  <a:xfrm>
                    <a:off x="4649252" y="4372096"/>
                    <a:ext cx="597408" cy="4396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bSup>
                        </m:oMath>
                      </m:oMathPara>
                    </a14:m>
                    <a:endParaRPr lang="zh-CN" altLang="en-US" dirty="0"/>
                  </a:p>
                </p:txBody>
              </p:sp>
            </mc:Choice>
            <mc:Fallback xmlns="">
              <p:sp>
                <p:nvSpPr>
                  <p:cNvPr id="40" name="矩形 39">
                    <a:extLst>
                      <a:ext uri="{FF2B5EF4-FFF2-40B4-BE49-F238E27FC236}">
                        <a16:creationId xmlns:a16="http://schemas.microsoft.com/office/drawing/2014/main" id="{7AA9FB00-194D-47A3-86EF-67166A68F06C}"/>
                      </a:ext>
                    </a:extLst>
                  </p:cNvPr>
                  <p:cNvSpPr>
                    <a:spLocks noRot="1" noChangeAspect="1" noMove="1" noResize="1" noEditPoints="1" noAdjustHandles="1" noChangeArrowheads="1" noChangeShapeType="1" noTextEdit="1"/>
                  </p:cNvSpPr>
                  <p:nvPr/>
                </p:nvSpPr>
                <p:spPr>
                  <a:xfrm>
                    <a:off x="4649252" y="4372096"/>
                    <a:ext cx="597408" cy="439608"/>
                  </a:xfrm>
                  <a:prstGeom prst="rect">
                    <a:avLst/>
                  </a:prstGeom>
                  <a:blipFill>
                    <a:blip r:embed="rId5"/>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7E2F9AC9-FE68-40DD-844C-40DA0F2E523A}"/>
                      </a:ext>
                    </a:extLst>
                  </p:cNvPr>
                  <p:cNvSpPr/>
                  <p:nvPr/>
                </p:nvSpPr>
                <p:spPr>
                  <a:xfrm>
                    <a:off x="4603880" y="5118091"/>
                    <a:ext cx="597408" cy="441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bSup>
                        </m:oMath>
                      </m:oMathPara>
                    </a14:m>
                    <a:endParaRPr lang="zh-CN" altLang="en-US" dirty="0"/>
                  </a:p>
                </p:txBody>
              </p:sp>
            </mc:Choice>
            <mc:Fallback xmlns="">
              <p:sp>
                <p:nvSpPr>
                  <p:cNvPr id="41" name="矩形 40">
                    <a:extLst>
                      <a:ext uri="{FF2B5EF4-FFF2-40B4-BE49-F238E27FC236}">
                        <a16:creationId xmlns:a16="http://schemas.microsoft.com/office/drawing/2014/main" id="{7E2F9AC9-FE68-40DD-844C-40DA0F2E523A}"/>
                      </a:ext>
                    </a:extLst>
                  </p:cNvPr>
                  <p:cNvSpPr>
                    <a:spLocks noRot="1" noChangeAspect="1" noMove="1" noResize="1" noEditPoints="1" noAdjustHandles="1" noChangeArrowheads="1" noChangeShapeType="1" noTextEdit="1"/>
                  </p:cNvSpPr>
                  <p:nvPr/>
                </p:nvSpPr>
                <p:spPr>
                  <a:xfrm>
                    <a:off x="4603880" y="5118091"/>
                    <a:ext cx="597408" cy="441018"/>
                  </a:xfrm>
                  <a:prstGeom prst="rect">
                    <a:avLst/>
                  </a:prstGeom>
                  <a:blipFill>
                    <a:blip r:embed="rId6"/>
                    <a:stretch>
                      <a:fillRect b="-137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8FA2B604-D63D-4082-B180-067488829E8F}"/>
                    </a:ext>
                  </a:extLst>
                </p:cNvPr>
                <p:cNvSpPr/>
                <p:nvPr/>
              </p:nvSpPr>
              <p:spPr>
                <a:xfrm>
                  <a:off x="1244597" y="3606625"/>
                  <a:ext cx="597408" cy="43935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𝑎</m:t>
                            </m:r>
                          </m:e>
                          <m:sub>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m:t>
                            </m:r>
                          </m:sup>
                        </m:sSubSup>
                      </m:oMath>
                    </m:oMathPara>
                  </a14:m>
                  <a:endParaRPr lang="zh-CN" altLang="en-US" dirty="0">
                    <a:solidFill>
                      <a:schemeClr val="tx1"/>
                    </a:solidFill>
                  </a:endParaRPr>
                </a:p>
              </p:txBody>
            </p:sp>
          </mc:Choice>
          <mc:Fallback xmlns="">
            <p:sp>
              <p:nvSpPr>
                <p:cNvPr id="35" name="矩形 34">
                  <a:extLst>
                    <a:ext uri="{FF2B5EF4-FFF2-40B4-BE49-F238E27FC236}">
                      <a16:creationId xmlns:a16="http://schemas.microsoft.com/office/drawing/2014/main" id="{8FA2B604-D63D-4082-B180-067488829E8F}"/>
                    </a:ext>
                  </a:extLst>
                </p:cNvPr>
                <p:cNvSpPr>
                  <a:spLocks noRot="1" noChangeAspect="1" noMove="1" noResize="1" noEditPoints="1" noAdjustHandles="1" noChangeArrowheads="1" noChangeShapeType="1" noTextEdit="1"/>
                </p:cNvSpPr>
                <p:nvPr/>
              </p:nvSpPr>
              <p:spPr>
                <a:xfrm>
                  <a:off x="1244597" y="3606625"/>
                  <a:ext cx="597408" cy="439351"/>
                </a:xfrm>
                <a:prstGeom prst="rect">
                  <a:avLst/>
                </a:prstGeom>
                <a:blipFill>
                  <a:blip r:embed="rId7"/>
                  <a:stretch>
                    <a:fillRect b="-2778"/>
                  </a:stretch>
                </a:blipFill>
                <a:ln>
                  <a:noFill/>
                </a:ln>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C3CEB5D0-B3A9-4879-9796-16D2A4388ED1}"/>
                </a:ext>
              </a:extLst>
            </p:cNvPr>
            <p:cNvGrpSpPr/>
            <p:nvPr/>
          </p:nvGrpSpPr>
          <p:grpSpPr>
            <a:xfrm>
              <a:off x="1224240" y="4339724"/>
              <a:ext cx="642780" cy="1187013"/>
              <a:chOff x="4603880" y="4372096"/>
              <a:chExt cx="642780" cy="1187013"/>
            </a:xfrm>
          </p:grpSpPr>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4BC074C6-B169-482A-8FD9-20C9520FC01C}"/>
                      </a:ext>
                    </a:extLst>
                  </p:cNvPr>
                  <p:cNvSpPr/>
                  <p:nvPr/>
                </p:nvSpPr>
                <p:spPr>
                  <a:xfrm>
                    <a:off x="4649252" y="4372096"/>
                    <a:ext cx="597408" cy="4396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m:oMathPara>
                    </a14:m>
                    <a:endParaRPr lang="zh-CN" altLang="en-US" dirty="0"/>
                  </a:p>
                </p:txBody>
              </p:sp>
            </mc:Choice>
            <mc:Fallback xmlns="">
              <p:sp>
                <p:nvSpPr>
                  <p:cNvPr id="38" name="矩形 37">
                    <a:extLst>
                      <a:ext uri="{FF2B5EF4-FFF2-40B4-BE49-F238E27FC236}">
                        <a16:creationId xmlns:a16="http://schemas.microsoft.com/office/drawing/2014/main" id="{4BC074C6-B169-482A-8FD9-20C9520FC01C}"/>
                      </a:ext>
                    </a:extLst>
                  </p:cNvPr>
                  <p:cNvSpPr>
                    <a:spLocks noRot="1" noChangeAspect="1" noMove="1" noResize="1" noEditPoints="1" noAdjustHandles="1" noChangeArrowheads="1" noChangeShapeType="1" noTextEdit="1"/>
                  </p:cNvSpPr>
                  <p:nvPr/>
                </p:nvSpPr>
                <p:spPr>
                  <a:xfrm>
                    <a:off x="4649252" y="4372096"/>
                    <a:ext cx="597408" cy="439608"/>
                  </a:xfrm>
                  <a:prstGeom prst="rect">
                    <a:avLst/>
                  </a:prstGeom>
                  <a:blipFill>
                    <a:blip r:embed="rId8"/>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EAA02670-83DA-498F-A664-AD6ADB51582F}"/>
                      </a:ext>
                    </a:extLst>
                  </p:cNvPr>
                  <p:cNvSpPr/>
                  <p:nvPr/>
                </p:nvSpPr>
                <p:spPr>
                  <a:xfrm>
                    <a:off x="4603880" y="5118091"/>
                    <a:ext cx="597408" cy="4410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m:oMathPara>
                    </a14:m>
                    <a:endParaRPr lang="zh-CN" altLang="en-US" dirty="0"/>
                  </a:p>
                </p:txBody>
              </p:sp>
            </mc:Choice>
            <mc:Fallback xmlns="">
              <p:sp>
                <p:nvSpPr>
                  <p:cNvPr id="39" name="矩形 38">
                    <a:extLst>
                      <a:ext uri="{FF2B5EF4-FFF2-40B4-BE49-F238E27FC236}">
                        <a16:creationId xmlns:a16="http://schemas.microsoft.com/office/drawing/2014/main" id="{EAA02670-83DA-498F-A664-AD6ADB51582F}"/>
                      </a:ext>
                    </a:extLst>
                  </p:cNvPr>
                  <p:cNvSpPr>
                    <a:spLocks noRot="1" noChangeAspect="1" noMove="1" noResize="1" noEditPoints="1" noAdjustHandles="1" noChangeArrowheads="1" noChangeShapeType="1" noTextEdit="1"/>
                  </p:cNvSpPr>
                  <p:nvPr/>
                </p:nvSpPr>
                <p:spPr>
                  <a:xfrm>
                    <a:off x="4603880" y="5118091"/>
                    <a:ext cx="597408" cy="441018"/>
                  </a:xfrm>
                  <a:prstGeom prst="rect">
                    <a:avLst/>
                  </a:prstGeom>
                  <a:blipFill>
                    <a:blip r:embed="rId9"/>
                    <a:stretch>
                      <a:fillRect b="-137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4AD41A6-AA74-459A-BF00-BC81FE86A358}"/>
                    </a:ext>
                  </a:extLst>
                </p:cNvPr>
                <p:cNvSpPr txBox="1"/>
                <p:nvPr/>
              </p:nvSpPr>
              <p:spPr>
                <a:xfrm>
                  <a:off x="1133160" y="5881445"/>
                  <a:ext cx="901075" cy="4410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up>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sup>
                        </m:sSubSup>
                      </m:oMath>
                    </m:oMathPara>
                  </a14:m>
                  <a:endParaRPr lang="zh-CN" altLang="en-US" dirty="0"/>
                </a:p>
              </p:txBody>
            </p:sp>
          </mc:Choice>
          <mc:Fallback xmlns="">
            <p:sp>
              <p:nvSpPr>
                <p:cNvPr id="37" name="文本框 36">
                  <a:extLst>
                    <a:ext uri="{FF2B5EF4-FFF2-40B4-BE49-F238E27FC236}">
                      <a16:creationId xmlns:a16="http://schemas.microsoft.com/office/drawing/2014/main" id="{A4AD41A6-AA74-459A-BF00-BC81FE86A358}"/>
                    </a:ext>
                  </a:extLst>
                </p:cNvPr>
                <p:cNvSpPr txBox="1">
                  <a:spLocks noRot="1" noChangeAspect="1" noMove="1" noResize="1" noEditPoints="1" noAdjustHandles="1" noChangeArrowheads="1" noChangeShapeType="1" noTextEdit="1"/>
                </p:cNvSpPr>
                <p:nvPr/>
              </p:nvSpPr>
              <p:spPr>
                <a:xfrm>
                  <a:off x="1133160" y="5881445"/>
                  <a:ext cx="901075" cy="441018"/>
                </a:xfrm>
                <a:prstGeom prst="rect">
                  <a:avLst/>
                </a:prstGeom>
                <a:blipFill>
                  <a:blip r:embed="rId10"/>
                  <a:stretch>
                    <a:fillRect b="-277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32C0AC9-48D4-460C-A3C6-6337665D0893}"/>
                  </a:ext>
                </a:extLst>
              </p:cNvPr>
              <p:cNvSpPr txBox="1"/>
              <p:nvPr/>
            </p:nvSpPr>
            <p:spPr>
              <a:xfrm>
                <a:off x="6003273" y="755032"/>
                <a:ext cx="6366116" cy="35729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00B050"/>
                              </a:solidFill>
                              <a:latin typeface="Cambria Math" panose="02040503050406030204" pitchFamily="18" charset="0"/>
                            </a:rPr>
                          </m:ctrlPr>
                        </m:sSubPr>
                        <m:e>
                          <m:r>
                            <a:rPr lang="en-US" altLang="zh-CN" sz="1800" i="1">
                              <a:solidFill>
                                <a:srgbClr val="00B050"/>
                              </a:solidFill>
                              <a:latin typeface="Cambria Math" panose="02040503050406030204" pitchFamily="18" charset="0"/>
                            </a:rPr>
                            <m:t>𝑀</m:t>
                          </m:r>
                        </m:e>
                        <m:sub>
                          <m:r>
                            <a:rPr lang="en-US" altLang="zh-CN" sz="1800" i="1">
                              <a:solidFill>
                                <a:srgbClr val="00B050"/>
                              </a:solidFill>
                              <a:latin typeface="Cambria Math" panose="02040503050406030204" pitchFamily="18" charset="0"/>
                            </a:rPr>
                            <m:t>𝑙</m:t>
                          </m:r>
                          <m:r>
                            <a:rPr lang="en-US" altLang="zh-CN" sz="1800" b="0" i="1" smtClean="0">
                              <a:solidFill>
                                <a:srgbClr val="00B050"/>
                              </a:solidFill>
                              <a:latin typeface="Cambria Math" panose="02040503050406030204" pitchFamily="18" charset="0"/>
                            </a:rPr>
                            <m:t>−1</m:t>
                          </m:r>
                        </m:sub>
                      </m:sSub>
                      <m:r>
                        <a:rPr lang="en-US" altLang="zh-CN" sz="1800" b="0" i="1" smtClean="0">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𝑀</m:t>
                          </m:r>
                        </m:e>
                        <m:sub>
                          <m:r>
                            <a:rPr lang="en-US" altLang="zh-CN" b="0" i="1" smtClean="0">
                              <a:solidFill>
                                <a:srgbClr val="00B050"/>
                              </a:solidFill>
                              <a:latin typeface="Cambria Math" panose="02040503050406030204" pitchFamily="18" charset="0"/>
                            </a:rPr>
                            <m:t>1</m:t>
                          </m:r>
                        </m:sub>
                      </m:sSub>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4</m:t>
                      </m:r>
                      <m:r>
                        <a:rPr lang="zh-CN" altLang="en-US"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b="1" i="1">
                              <a:solidFill>
                                <a:srgbClr val="00B050"/>
                              </a:solidFill>
                              <a:latin typeface="Cambria Math" panose="02040503050406030204" pitchFamily="18" charset="0"/>
                            </a:rPr>
                            <m:t>𝒘</m:t>
                          </m:r>
                        </m:e>
                        <m:sub>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1</m:t>
                          </m:r>
                          <m:r>
                            <a:rPr lang="en-US" altLang="zh-CN" i="1">
                              <a:solidFill>
                                <a:srgbClr val="00B050"/>
                              </a:solidFill>
                              <a:latin typeface="Cambria Math" panose="02040503050406030204" pitchFamily="18" charset="0"/>
                            </a:rPr>
                            <m:t>]</m:t>
                          </m:r>
                        </m:sup>
                      </m:sSubSup>
                      <m:r>
                        <a:rPr lang="en-US" altLang="zh-CN" i="1">
                          <a:solidFill>
                            <a:srgbClr val="00B050"/>
                          </a:solidFill>
                          <a:latin typeface="Cambria Math" panose="02040503050406030204" pitchFamily="18" charset="0"/>
                        </a:rPr>
                        <m:t>=</m:t>
                      </m:r>
                      <m:d>
                        <m:dPr>
                          <m:begChr m:val="["/>
                          <m:endChr m:val="]"/>
                          <m:ctrlPr>
                            <a:rPr lang="en-US" altLang="zh-CN" b="0" i="1" smtClean="0">
                              <a:solidFill>
                                <a:srgbClr val="00B050"/>
                              </a:solidFill>
                              <a:latin typeface="Cambria Math" panose="02040503050406030204" pitchFamily="18" charset="0"/>
                            </a:rPr>
                          </m:ctrlPr>
                        </m:dPr>
                        <m:e>
                          <m:m>
                            <m:mPr>
                              <m:mcs>
                                <m:mc>
                                  <m:mcPr>
                                    <m:count m:val="1"/>
                                    <m:mcJc m:val="center"/>
                                  </m:mcPr>
                                </m:mc>
                              </m:mcs>
                              <m:ctrlPr>
                                <a:rPr lang="en-US" altLang="zh-CN" i="1">
                                  <a:solidFill>
                                    <a:srgbClr val="00B050"/>
                                  </a:solidFill>
                                  <a:latin typeface="Cambria Math" panose="02040503050406030204" pitchFamily="18" charset="0"/>
                                </a:rPr>
                              </m:ctrlPr>
                            </m:mPr>
                            <m:mr>
                              <m:e>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1</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m:t>
                                    </m:r>
                                  </m:sup>
                                </m:sSubSup>
                              </m:e>
                            </m:mr>
                            <m:mr>
                              <m:e>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2</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m:t>
                                    </m:r>
                                  </m:sup>
                                </m:sSubSup>
                              </m:e>
                            </m:mr>
                            <m:mr>
                              <m:e>
                                <m:eqArr>
                                  <m:eqArrPr>
                                    <m:ctrlPr>
                                      <a:rPr lang="zh-CN" altLang="en-US" i="1">
                                        <a:solidFill>
                                          <a:srgbClr val="00B050"/>
                                        </a:solidFill>
                                        <a:latin typeface="Cambria Math" panose="02040503050406030204" pitchFamily="18" charset="0"/>
                                      </a:rPr>
                                    </m:ctrlPr>
                                  </m:eqArrPr>
                                  <m:e>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3</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m:t>
                                        </m:r>
                                      </m:sup>
                                    </m:sSubSup>
                                  </m:e>
                                  <m:e>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b="0" i="1" smtClean="0">
                                            <a:solidFill>
                                              <a:srgbClr val="00B050"/>
                                            </a:solidFill>
                                            <a:latin typeface="Cambria Math" panose="02040503050406030204" pitchFamily="18" charset="0"/>
                                          </a:rPr>
                                          <m:t>4</m:t>
                                        </m:r>
                                        <m:r>
                                          <a:rPr lang="zh-CN" altLang="en-US" i="1">
                                            <a:solidFill>
                                              <a:srgbClr val="00B050"/>
                                            </a:solidFill>
                                            <a:latin typeface="Cambria Math" panose="02040503050406030204" pitchFamily="18" charset="0"/>
                                          </a:rPr>
                                          <m:t>𝑗</m:t>
                                        </m:r>
                                      </m:sub>
                                      <m:sup>
                                        <m:r>
                                          <a:rPr lang="en-US" altLang="zh-CN" i="1">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m:t>
                                        </m:r>
                                      </m:sup>
                                    </m:sSubSup>
                                  </m:e>
                                </m:eqArr>
                              </m:e>
                            </m:mr>
                          </m:m>
                        </m:e>
                      </m:d>
                    </m:oMath>
                  </m:oMathPara>
                </a14:m>
                <a:endParaRPr lang="en-US" altLang="zh-CN" dirty="0">
                  <a:solidFill>
                    <a:srgbClr val="00B050"/>
                  </a:solidFill>
                </a:endParaRPr>
              </a:p>
              <a:p>
                <a:endParaRPr lang="en-US" altLang="zh-CN" sz="500" i="1" dirty="0">
                  <a:solidFill>
                    <a:srgbClr val="00B050"/>
                  </a:solidFill>
                  <a:latin typeface="Cambria Math" panose="02040503050406030204" pitchFamily="18" charset="0"/>
                </a:endParaRPr>
              </a:p>
              <a:p>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r>
                      <a:rPr lang="en-US" altLang="zh-CN" b="1"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b="1" i="1">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11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12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1</m:t>
                        </m:r>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r>
                  <a:rPr lang="en-US" altLang="zh-CN" dirty="0">
                    <a:solidFill>
                      <a:srgbClr val="00B050"/>
                    </a:solidFill>
                  </a:rPr>
                  <a:t> </a:t>
                </a:r>
                <a14:m>
                  <m:oMath xmlns:m="http://schemas.openxmlformats.org/officeDocument/2006/math">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14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endParaRPr lang="en-US" altLang="zh-CN" dirty="0">
                  <a:solidFill>
                    <a:srgbClr val="00B050"/>
                  </a:solidFill>
                </a:endParaRPr>
              </a:p>
              <a:p>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r>
                      <a:rPr lang="en-US" altLang="zh-CN" b="1"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b="1" i="1">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21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22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2</m:t>
                        </m:r>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r>
                  <a:rPr lang="en-US" altLang="zh-CN" dirty="0">
                    <a:solidFill>
                      <a:srgbClr val="00B050"/>
                    </a:solidFill>
                  </a:rPr>
                  <a:t> </a:t>
                </a:r>
                <a14:m>
                  <m:oMath xmlns:m="http://schemas.openxmlformats.org/officeDocument/2006/math">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24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endParaRPr lang="en-US" altLang="zh-CN" dirty="0">
                  <a:solidFill>
                    <a:srgbClr val="00B050"/>
                  </a:solidFill>
                </a:endParaRPr>
              </a:p>
              <a:p>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3</m:t>
                        </m:r>
                      </m:sub>
                      <m:sup>
                        <m:d>
                          <m:dPr>
                            <m:begChr m:val="["/>
                            <m:endChr m:val="]"/>
                            <m:ctrlPr>
                              <a:rPr lang="en-US" altLang="zh-CN" i="1">
                                <a:solidFill>
                                  <a:srgbClr val="00B050"/>
                                </a:solidFill>
                                <a:latin typeface="Cambria Math" panose="02040503050406030204" pitchFamily="18" charset="0"/>
                              </a:rPr>
                            </m:ctrlPr>
                          </m:dPr>
                          <m:e>
                            <m:r>
                              <a:rPr lang="zh-CN" altLang="en-US" i="1">
                                <a:solidFill>
                                  <a:srgbClr val="00B050"/>
                                </a:solidFill>
                                <a:latin typeface="Cambria Math" panose="02040503050406030204" pitchFamily="18" charset="0"/>
                              </a:rPr>
                              <m:t>𝑙</m:t>
                            </m:r>
                          </m:e>
                        </m:d>
                      </m:sup>
                    </m:sSubSup>
                    <m:r>
                      <a:rPr lang="en-US" altLang="zh-CN" b="1"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3</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b="1" i="1">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31</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32</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3</m:t>
                        </m:r>
                        <m:r>
                          <a:rPr lang="en-US" altLang="zh-CN" i="1">
                            <a:solidFill>
                              <a:srgbClr val="00B050"/>
                            </a:solidFill>
                            <a:latin typeface="Cambria Math" panose="02040503050406030204" pitchFamily="18" charset="0"/>
                          </a:rPr>
                          <m:t>𝑗</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r>
                  <a:rPr lang="en-US" altLang="zh-CN" dirty="0">
                    <a:solidFill>
                      <a:srgbClr val="00B050"/>
                    </a:solidFill>
                  </a:rPr>
                  <a:t> </a:t>
                </a:r>
                <a14:m>
                  <m:oMath xmlns:m="http://schemas.openxmlformats.org/officeDocument/2006/math">
                    <m:r>
                      <a:rPr lang="en-US" altLang="zh-CN" i="1">
                        <a:solidFill>
                          <a:srgbClr val="00B050"/>
                        </a:solidFill>
                        <a:latin typeface="Cambria Math" panose="02040503050406030204" pitchFamily="18" charset="0"/>
                      </a:rPr>
                      <m:t>+</m:t>
                    </m:r>
                    <m:r>
                      <a:rPr lang="en-US" altLang="zh-CN">
                        <a:solidFill>
                          <a:srgbClr val="00B050"/>
                        </a:solidFill>
                        <a:latin typeface="Cambria Math" panose="02040503050406030204" pitchFamily="18" charset="0"/>
                      </a:rPr>
                      <m:t>…+</m:t>
                    </m:r>
                  </m:oMath>
                </a14:m>
                <a:r>
                  <a:rPr lang="zh-CN" altLang="en-US" dirty="0">
                    <a:solidFill>
                      <a:srgbClr val="00B050"/>
                    </a:solidFill>
                  </a:rPr>
                  <a:t> </a:t>
                </a:r>
                <a14:m>
                  <m:oMath xmlns:m="http://schemas.openxmlformats.org/officeDocument/2006/math">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𝑎</m:t>
                        </m:r>
                      </m:e>
                      <m:sub>
                        <m:r>
                          <a:rPr lang="en-US" altLang="zh-CN" i="1">
                            <a:solidFill>
                              <a:srgbClr val="00B050"/>
                            </a:solidFill>
                            <a:latin typeface="Cambria Math" panose="02040503050406030204" pitchFamily="18" charset="0"/>
                          </a:rPr>
                          <m:t>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1</m:t>
                            </m:r>
                          </m:e>
                        </m:d>
                      </m:sup>
                    </m:sSubSup>
                    <m:sSubSup>
                      <m:sSubSupPr>
                        <m:ctrlPr>
                          <a:rPr lang="zh-CN" altLang="en-US"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𝑤</m:t>
                        </m:r>
                      </m:e>
                      <m:sub>
                        <m:r>
                          <a:rPr lang="en-US" altLang="zh-CN" i="1">
                            <a:solidFill>
                              <a:srgbClr val="00B050"/>
                            </a:solidFill>
                            <a:latin typeface="Cambria Math" panose="02040503050406030204" pitchFamily="18" charset="0"/>
                          </a:rPr>
                          <m:t>34</m:t>
                        </m:r>
                      </m:sub>
                      <m:sup>
                        <m:d>
                          <m:dPr>
                            <m:begChr m:val="["/>
                            <m:endChr m:val="]"/>
                            <m:ctrlPr>
                              <a:rPr lang="en-US" altLang="zh-CN" i="1">
                                <a:solidFill>
                                  <a:srgbClr val="00B050"/>
                                </a:solidFill>
                                <a:latin typeface="Cambria Math" panose="02040503050406030204" pitchFamily="18" charset="0"/>
                              </a:rPr>
                            </m:ctrlPr>
                          </m:dPr>
                          <m:e>
                            <m:r>
                              <a:rPr lang="en-US" altLang="zh-CN" i="1">
                                <a:solidFill>
                                  <a:srgbClr val="00B050"/>
                                </a:solidFill>
                                <a:latin typeface="Cambria Math" panose="02040503050406030204" pitchFamily="18" charset="0"/>
                              </a:rPr>
                              <m:t>2</m:t>
                            </m:r>
                          </m:e>
                        </m:d>
                      </m:sup>
                    </m:sSubSup>
                  </m:oMath>
                </a14:m>
                <a:endParaRPr lang="en-US" altLang="zh-CN" dirty="0">
                  <a:solidFill>
                    <a:srgbClr val="00B050"/>
                  </a:solidFill>
                </a:endParaRPr>
              </a:p>
              <a:p>
                <a:endParaRPr lang="en-US" altLang="zh-CN" dirty="0">
                  <a:solidFill>
                    <a:srgbClr val="00B050"/>
                  </a:solidFill>
                </a:endParaRPr>
              </a:p>
              <a:p>
                <a:endParaRPr lang="zh-CN" altLang="en-US" dirty="0"/>
              </a:p>
            </p:txBody>
          </p:sp>
        </mc:Choice>
        <mc:Fallback xmlns="">
          <p:sp>
            <p:nvSpPr>
              <p:cNvPr id="42" name="文本框 41">
                <a:extLst>
                  <a:ext uri="{FF2B5EF4-FFF2-40B4-BE49-F238E27FC236}">
                    <a16:creationId xmlns:a16="http://schemas.microsoft.com/office/drawing/2014/main" id="{A32C0AC9-48D4-460C-A3C6-6337665D0893}"/>
                  </a:ext>
                </a:extLst>
              </p:cNvPr>
              <p:cNvSpPr txBox="1">
                <a:spLocks noRot="1" noChangeAspect="1" noMove="1" noResize="1" noEditPoints="1" noAdjustHandles="1" noChangeArrowheads="1" noChangeShapeType="1" noTextEdit="1"/>
              </p:cNvSpPr>
              <p:nvPr/>
            </p:nvSpPr>
            <p:spPr>
              <a:xfrm>
                <a:off x="6003273" y="755032"/>
                <a:ext cx="6366116" cy="357296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832D8ACA-9495-4FA9-8189-546F33474A9E}"/>
                  </a:ext>
                </a:extLst>
              </p:cNvPr>
              <p:cNvSpPr/>
              <p:nvPr/>
            </p:nvSpPr>
            <p:spPr>
              <a:xfrm>
                <a:off x="1087711" y="4141307"/>
                <a:ext cx="2526653" cy="8822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smtClean="0">
                              <a:solidFill>
                                <a:srgbClr val="FF0000"/>
                              </a:solidFill>
                              <a:latin typeface="Cambria Math" panose="02040503050406030204" pitchFamily="18" charset="0"/>
                              <a:ea typeface="Cambria Math" panose="02040503050406030204" pitchFamily="18" charset="0"/>
                            </a:rPr>
                          </m:ctrlPr>
                        </m:sSubSupPr>
                        <m:e>
                          <m:f>
                            <m:fPr>
                              <m:ctrlPr>
                                <a:rPr lang="en-US" altLang="zh-CN" sz="2000" i="1">
                                  <a:solidFill>
                                    <a:srgbClr val="FF0000"/>
                                  </a:solidFill>
                                  <a:latin typeface="Cambria Math" panose="02040503050406030204" pitchFamily="18" charset="0"/>
                                  <a:ea typeface="Cambria Math" panose="02040503050406030204" pitchFamily="18" charset="0"/>
                                </a:rPr>
                              </m:ctrlPr>
                            </m:fPr>
                            <m:num>
                              <m:r>
                                <a:rPr lang="zh-CN" altLang="en-US" sz="2000" i="1">
                                  <a:solidFill>
                                    <a:srgbClr val="FF0000"/>
                                  </a:solidFill>
                                  <a:latin typeface="Cambria Math" panose="02040503050406030204" pitchFamily="18" charset="0"/>
                                  <a:ea typeface="Cambria Math" panose="02040503050406030204" pitchFamily="18" charset="0"/>
                                </a:rPr>
                                <m:t>𝜕</m:t>
                              </m:r>
                              <m:r>
                                <a:rPr lang="en-US" altLang="zh-CN" sz="2000" i="1">
                                  <a:solidFill>
                                    <a:srgbClr val="FF0000"/>
                                  </a:solidFill>
                                  <a:latin typeface="Cambria Math" panose="02040503050406030204" pitchFamily="18" charset="0"/>
                                  <a:ea typeface="Cambria Math" panose="02040503050406030204" pitchFamily="18" charset="0"/>
                                </a:rPr>
                                <m:t>ℒ</m:t>
                              </m:r>
                              <m:d>
                                <m:dPr>
                                  <m:ctrlPr>
                                    <a:rPr lang="en-US" altLang="zh-CN" sz="2000" i="1">
                                      <a:solidFill>
                                        <a:srgbClr val="FF0000"/>
                                      </a:solidFill>
                                      <a:latin typeface="Cambria Math" panose="02040503050406030204" pitchFamily="18" charset="0"/>
                                      <a:ea typeface="Cambria Math" panose="02040503050406030204" pitchFamily="18" charset="0"/>
                                    </a:rPr>
                                  </m:ctrlPr>
                                </m:dPr>
                                <m:e>
                                  <m:r>
                                    <a:rPr lang="en-US" altLang="zh-CN" sz="2000" b="1" i="1">
                                      <a:solidFill>
                                        <a:srgbClr val="FF0000"/>
                                      </a:solidFill>
                                      <a:latin typeface="Cambria Math" panose="02040503050406030204" pitchFamily="18" charset="0"/>
                                      <a:ea typeface="Cambria Math" panose="02040503050406030204" pitchFamily="18" charset="0"/>
                                    </a:rPr>
                                    <m:t>𝒚</m:t>
                                  </m:r>
                                  <m:r>
                                    <a:rPr lang="en-US" altLang="zh-CN" sz="2000" i="1">
                                      <a:solidFill>
                                        <a:srgbClr val="FF0000"/>
                                      </a:solidFill>
                                      <a:latin typeface="Cambria Math" panose="02040503050406030204" pitchFamily="18" charset="0"/>
                                      <a:ea typeface="Cambria Math" panose="02040503050406030204" pitchFamily="18" charset="0"/>
                                    </a:rPr>
                                    <m:t>,</m:t>
                                  </m:r>
                                  <m:acc>
                                    <m:accPr>
                                      <m:chr m:val="̂"/>
                                      <m:ctrlPr>
                                        <a:rPr lang="en-US" altLang="zh-CN" sz="2000" i="1">
                                          <a:solidFill>
                                            <a:srgbClr val="FF0000"/>
                                          </a:solidFill>
                                          <a:latin typeface="Cambria Math" panose="02040503050406030204" pitchFamily="18" charset="0"/>
                                          <a:ea typeface="Cambria Math" panose="02040503050406030204" pitchFamily="18" charset="0"/>
                                        </a:rPr>
                                      </m:ctrlPr>
                                    </m:accPr>
                                    <m:e>
                                      <m:r>
                                        <a:rPr lang="en-US" altLang="zh-CN" sz="2000" b="1" i="1">
                                          <a:solidFill>
                                            <a:srgbClr val="FF0000"/>
                                          </a:solidFill>
                                          <a:latin typeface="Cambria Math" panose="02040503050406030204" pitchFamily="18" charset="0"/>
                                          <a:ea typeface="Cambria Math" panose="02040503050406030204" pitchFamily="18" charset="0"/>
                                        </a:rPr>
                                        <m:t>𝒚</m:t>
                                      </m:r>
                                    </m:e>
                                  </m:acc>
                                  <m:r>
                                    <a:rPr lang="en-US" altLang="zh-CN" sz="2000" i="1">
                                      <a:solidFill>
                                        <a:srgbClr val="FF0000"/>
                                      </a:solidFill>
                                      <a:latin typeface="Cambria Math" panose="02040503050406030204" pitchFamily="18" charset="0"/>
                                      <a:ea typeface="Cambria Math" panose="02040503050406030204" pitchFamily="18" charset="0"/>
                                    </a:rPr>
                                    <m:t> </m:t>
                                  </m:r>
                                </m:e>
                              </m:d>
                            </m:num>
                            <m:den>
                              <m:r>
                                <a:rPr lang="zh-CN" altLang="el-GR" sz="2000" i="1">
                                  <a:solidFill>
                                    <a:srgbClr val="FF0000"/>
                                  </a:solidFill>
                                  <a:latin typeface="Cambria Math" panose="02040503050406030204" pitchFamily="18" charset="0"/>
                                  <a:ea typeface="Cambria Math" panose="02040503050406030204" pitchFamily="18" charset="0"/>
                                </a:rPr>
                                <m:t>𝜕</m:t>
                              </m:r>
                              <m:sSubSup>
                                <m:sSubSupPr>
                                  <m:ctrlPr>
                                    <a:rPr lang="en-US" altLang="zh-CN" sz="2000" i="1">
                                      <a:solidFill>
                                        <a:srgbClr val="FF0000"/>
                                      </a:solidFill>
                                      <a:latin typeface="Cambria Math" panose="02040503050406030204" pitchFamily="18" charset="0"/>
                                      <a:ea typeface="Cambria Math" panose="02040503050406030204" pitchFamily="18" charset="0"/>
                                    </a:rPr>
                                  </m:ctrlPr>
                                </m:sSubSupPr>
                                <m:e>
                                  <m:r>
                                    <a:rPr lang="en-US" altLang="zh-CN" sz="2000" i="1">
                                      <a:solidFill>
                                        <a:srgbClr val="FF0000"/>
                                      </a:solidFill>
                                      <a:latin typeface="Cambria Math" panose="02040503050406030204" pitchFamily="18" charset="0"/>
                                      <a:ea typeface="Cambria Math" panose="02040503050406030204" pitchFamily="18" charset="0"/>
                                    </a:rPr>
                                    <m:t>𝑤</m:t>
                                  </m:r>
                                </m:e>
                                <m:sub>
                                  <m:r>
                                    <a:rPr lang="en-US" altLang="zh-CN" sz="2000" i="1">
                                      <a:solidFill>
                                        <a:srgbClr val="FF0000"/>
                                      </a:solidFill>
                                      <a:latin typeface="Cambria Math" panose="02040503050406030204" pitchFamily="18" charset="0"/>
                                      <a:ea typeface="Cambria Math" panose="02040503050406030204" pitchFamily="18" charset="0"/>
                                    </a:rPr>
                                    <m:t>𝑖𝑗</m:t>
                                  </m:r>
                                </m:sub>
                                <m:sup>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bSup>
                            </m:den>
                          </m:f>
                          <m:r>
                            <a:rPr lang="en-US" altLang="zh-CN" sz="2000" b="0" i="1" smtClean="0">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ea typeface="Cambria Math" panose="02040503050406030204" pitchFamily="18" charset="0"/>
                            </a:rPr>
                            <m:t>𝛿</m:t>
                          </m:r>
                        </m:e>
                        <m:sub>
                          <m:r>
                            <a:rPr lang="en-US" altLang="zh-CN" sz="2000" i="1">
                              <a:solidFill>
                                <a:srgbClr val="FF0000"/>
                              </a:solidFill>
                              <a:latin typeface="Cambria Math" panose="02040503050406030204" pitchFamily="18" charset="0"/>
                              <a:ea typeface="Cambria Math" panose="02040503050406030204" pitchFamily="18" charset="0"/>
                            </a:rPr>
                            <m:t>𝑖</m:t>
                          </m:r>
                        </m:sub>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bSup>
                      <m:sSubSup>
                        <m:sSubSupPr>
                          <m:ctrlPr>
                            <a:rPr lang="en-US" altLang="zh-CN" sz="2000" i="1">
                              <a:solidFill>
                                <a:srgbClr val="FF0000"/>
                              </a:solidFill>
                              <a:latin typeface="Cambria Math" panose="02040503050406030204" pitchFamily="18" charset="0"/>
                              <a:ea typeface="Cambria Math" panose="02040503050406030204" pitchFamily="18" charset="0"/>
                            </a:rPr>
                          </m:ctrlPr>
                        </m:sSubSupPr>
                        <m:e>
                          <m:r>
                            <a:rPr lang="en-US" altLang="zh-CN" sz="2000" i="1">
                              <a:solidFill>
                                <a:srgbClr val="FF0000"/>
                              </a:solidFill>
                              <a:latin typeface="Cambria Math" panose="02040503050406030204" pitchFamily="18" charset="0"/>
                              <a:ea typeface="Cambria Math" panose="02040503050406030204" pitchFamily="18" charset="0"/>
                            </a:rPr>
                            <m:t>𝑎</m:t>
                          </m:r>
                        </m:e>
                        <m:sub>
                          <m:r>
                            <a:rPr lang="en-US" altLang="zh-CN" sz="2000" i="1">
                              <a:solidFill>
                                <a:srgbClr val="FF0000"/>
                              </a:solidFill>
                              <a:latin typeface="Cambria Math" panose="02040503050406030204" pitchFamily="18" charset="0"/>
                              <a:ea typeface="Cambria Math" panose="02040503050406030204" pitchFamily="18" charset="0"/>
                            </a:rPr>
                            <m:t>𝑗</m:t>
                          </m:r>
                        </m:sub>
                        <m:sup>
                          <m:r>
                            <a:rPr lang="en-US" altLang="zh-CN" sz="2000" i="1">
                              <a:solidFill>
                                <a:srgbClr val="FF0000"/>
                              </a:solidFill>
                              <a:latin typeface="Cambria Math" panose="02040503050406030204" pitchFamily="18" charset="0"/>
                              <a:ea typeface="Cambria Math" panose="02040503050406030204" pitchFamily="18" charset="0"/>
                            </a:rPr>
                            <m:t>[</m:t>
                          </m:r>
                          <m:r>
                            <a:rPr lang="zh-CN" altLang="en-US" sz="2000" i="1">
                              <a:solidFill>
                                <a:srgbClr val="FF0000"/>
                              </a:solidFill>
                              <a:latin typeface="Cambria Math" panose="02040503050406030204" pitchFamily="18" charset="0"/>
                              <a:ea typeface="Cambria Math" panose="02040503050406030204" pitchFamily="18" charset="0"/>
                            </a:rPr>
                            <m:t>𝑙</m:t>
                          </m:r>
                          <m:r>
                            <a:rPr lang="en-US" altLang="zh-CN" sz="2000" i="1">
                              <a:solidFill>
                                <a:srgbClr val="FF0000"/>
                              </a:solidFill>
                              <a:latin typeface="Cambria Math" panose="02040503050406030204" pitchFamily="18" charset="0"/>
                              <a:ea typeface="Cambria Math" panose="02040503050406030204" pitchFamily="18" charset="0"/>
                            </a:rPr>
                            <m:t>−1]</m:t>
                          </m:r>
                        </m:sup>
                      </m:sSubSup>
                    </m:oMath>
                  </m:oMathPara>
                </a14:m>
                <a:endParaRPr lang="zh-CN" altLang="en-US" dirty="0"/>
              </a:p>
            </p:txBody>
          </p:sp>
        </mc:Choice>
        <mc:Fallback xmlns="">
          <p:sp>
            <p:nvSpPr>
              <p:cNvPr id="43" name="矩形 42">
                <a:extLst>
                  <a:ext uri="{FF2B5EF4-FFF2-40B4-BE49-F238E27FC236}">
                    <a16:creationId xmlns:a16="http://schemas.microsoft.com/office/drawing/2014/main" id="{832D8ACA-9495-4FA9-8189-546F33474A9E}"/>
                  </a:ext>
                </a:extLst>
              </p:cNvPr>
              <p:cNvSpPr>
                <a:spLocks noRot="1" noChangeAspect="1" noMove="1" noResize="1" noEditPoints="1" noAdjustHandles="1" noChangeArrowheads="1" noChangeShapeType="1" noTextEdit="1"/>
              </p:cNvSpPr>
              <p:nvPr/>
            </p:nvSpPr>
            <p:spPr>
              <a:xfrm>
                <a:off x="1087711" y="4141307"/>
                <a:ext cx="2526653" cy="882293"/>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775FE7D-237C-4840-BDFE-084D3D61F2A1}"/>
                  </a:ext>
                </a:extLst>
              </p:cNvPr>
              <p:cNvSpPr txBox="1"/>
              <p:nvPr/>
            </p:nvSpPr>
            <p:spPr>
              <a:xfrm>
                <a:off x="5534024" y="3726630"/>
                <a:ext cx="9109075" cy="2365969"/>
              </a:xfrm>
              <a:prstGeom prst="rect">
                <a:avLst/>
              </a:prstGeom>
              <a:noFill/>
            </p:spPr>
            <p:txBody>
              <a:bodyPr wrap="square">
                <a:spAutoFit/>
              </a:bodyPr>
              <a:lstStyle/>
              <a:p>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𝒘</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rPr>
                              <m:t>[2]</m:t>
                            </m:r>
                          </m:sup>
                        </m:sSubSup>
                      </m:den>
                    </m:f>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1" i="1">
                                <a:latin typeface="Cambria Math" panose="02040503050406030204" pitchFamily="18" charset="0"/>
                              </a:rPr>
                              <m:t>𝒛</m:t>
                            </m:r>
                          </m:e>
                          <m:sub/>
                          <m:sup>
                            <m:r>
                              <a:rPr lang="en-US" altLang="zh-CN" i="1">
                                <a:latin typeface="Cambria Math" panose="02040503050406030204" pitchFamily="18" charset="0"/>
                              </a:rPr>
                              <m:t>[2]</m:t>
                            </m:r>
                          </m:sup>
                        </m:sSubSup>
                      </m:num>
                      <m:den>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b="1" i="1">
                                <a:latin typeface="Cambria Math" panose="02040503050406030204" pitchFamily="18" charset="0"/>
                              </a:rPr>
                              <m:t>𝒘</m:t>
                            </m:r>
                          </m:e>
                          <m:sub>
                            <m:r>
                              <a:rPr lang="zh-CN" altLang="en-US" i="1">
                                <a:latin typeface="Cambria Math" panose="02040503050406030204" pitchFamily="18" charset="0"/>
                              </a:rPr>
                              <m:t>𝑗</m:t>
                            </m:r>
                          </m:sub>
                          <m:sup>
                            <m:r>
                              <a:rPr lang="en-US" altLang="zh-CN" i="1">
                                <a:latin typeface="Cambria Math" panose="02040503050406030204" pitchFamily="18" charset="0"/>
                              </a:rPr>
                              <m:t>[2]</m:t>
                            </m:r>
                          </m:sup>
                        </m:sSubSup>
                      </m:den>
                    </m:f>
                    <m:sSup>
                      <m:sSupPr>
                        <m:ctrlPr>
                          <a:rPr lang="en-US" altLang="zh-CN" i="1">
                            <a:latin typeface="Cambria Math" panose="02040503050406030204" pitchFamily="18" charset="0"/>
                            <a:ea typeface="Cambria Math" panose="02040503050406030204" pitchFamily="18" charset="0"/>
                          </a:rPr>
                        </m:ctrlPr>
                      </m:sSupPr>
                      <m:e>
                        <m:r>
                          <a:rPr lang="zh-CN" altLang="en-US" b="1" i="1">
                            <a:latin typeface="Cambria Math" panose="02040503050406030204" pitchFamily="18" charset="0"/>
                            <a:ea typeface="Cambria Math" panose="02040503050406030204" pitchFamily="18" charset="0"/>
                          </a:rPr>
                          <m:t>𝜹</m:t>
                        </m:r>
                      </m:e>
                      <m:sup>
                        <m:r>
                          <a:rPr lang="en-US" altLang="zh-CN" i="1">
                            <a:latin typeface="Cambria Math" panose="02040503050406030204" pitchFamily="18" charset="0"/>
                            <a:ea typeface="Cambria Math" panose="02040503050406030204" pitchFamily="18" charset="0"/>
                          </a:rPr>
                          <m:t>[2]</m:t>
                        </m:r>
                      </m:sup>
                    </m:sSup>
                  </m:oMath>
                </a14:m>
                <a:r>
                  <a:rPr lang="en-US" altLang="zh-CN" dirty="0"/>
                  <a:t> </a:t>
                </a:r>
                <a14:m>
                  <m:oMath xmlns:m="http://schemas.openxmlformats.org/officeDocument/2006/math">
                    <m:r>
                      <a:rPr lang="en-US" altLang="zh-CN" i="1">
                        <a:latin typeface="Cambria Math" panose="02040503050406030204" pitchFamily="18" charset="0"/>
                      </a:rPr>
                      <m:t>= </m:t>
                    </m:r>
                    <m:d>
                      <m:dPr>
                        <m:begChr m:val="["/>
                        <m:endChr m:val="]"/>
                        <m:ctrlPr>
                          <a:rPr lang="zh-CN" altLang="en-US"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r>
                                <a:rPr lang="en-US" altLang="zh-CN" i="1">
                                  <a:latin typeface="Cambria Math" panose="02040503050406030204" pitchFamily="18" charset="0"/>
                                </a:rPr>
                                <m:t>  </m:t>
                              </m:r>
                            </m:e>
                          </m:mr>
                          <m:mr>
                            <m:e>
                              <m:sSubSup>
                                <m:sSubSupPr>
                                  <m:ctrlPr>
                                    <a:rPr lang="zh-CN" altLang="en-US" i="1">
                                      <a:latin typeface="Cambria Math" panose="02040503050406030204" pitchFamily="18" charset="0"/>
                                    </a:rPr>
                                  </m:ctrlPr>
                                </m:sSubSup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j</m:t>
                                  </m:r>
                                </m:sub>
                                <m:sup>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1</m:t>
                                      </m:r>
                                    </m:e>
                                  </m:d>
                                </m:sup>
                              </m:sSubSup>
                              <m:r>
                                <a:rPr lang="en-US" altLang="zh-CN" i="1">
                                  <a:latin typeface="Cambria Math" panose="02040503050406030204" pitchFamily="18" charset="0"/>
                                </a:rPr>
                                <m:t>     0</m:t>
                              </m:r>
                              <m:r>
                                <a:rPr lang="en-US" altLang="zh-CN" dirty="0">
                                  <a:solidFill>
                                    <a:schemeClr val="bg1"/>
                                  </a:solidFill>
                                  <a:latin typeface="Cambria Math" panose="02040503050406030204" pitchFamily="18" charset="0"/>
                                </a:rPr>
                                <m:t>…</m:t>
                              </m:r>
                              <m:r>
                                <a:rPr lang="en-US" altLang="zh-CN" i="1">
                                  <a:latin typeface="Cambria Math" panose="02040503050406030204" pitchFamily="18" charset="0"/>
                                </a:rPr>
                                <m:t>        0</m:t>
                              </m:r>
                            </m:e>
                          </m:mr>
                          <m:mr>
                            <m:e>
                              <m:eqArr>
                                <m:eqArrPr>
                                  <m:ctrlPr>
                                    <a:rPr lang="en-US" altLang="zh-CN" i="1">
                                      <a:latin typeface="Cambria Math" panose="02040503050406030204" pitchFamily="18" charset="0"/>
                                    </a:rPr>
                                  </m:ctrlPr>
                                </m:eqArrPr>
                                <m:e>
                                  <m:r>
                                    <a:rPr lang="en-US" altLang="zh-CN" i="1">
                                      <a:latin typeface="Cambria Math" panose="02040503050406030204" pitchFamily="18" charset="0"/>
                                    </a:rPr>
                                    <m:t>0</m:t>
                                  </m:r>
                                  <m:r>
                                    <a:rPr lang="en-US" altLang="zh-CN" dirty="0">
                                      <a:solidFill>
                                        <a:schemeClr val="bg1"/>
                                      </a:solidFill>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a:latin typeface="Cambria Math" panose="02040503050406030204" pitchFamily="18" charset="0"/>
                                        </a:rPr>
                                        <m:t>      </m:t>
                                      </m:r>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j</m:t>
                                      </m:r>
                                    </m:sub>
                                    <m:sup>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1</m:t>
                                          </m:r>
                                        </m:e>
                                      </m:d>
                                    </m:sup>
                                  </m:sSubSup>
                                  <m:r>
                                    <a:rPr lang="en-US" altLang="zh-CN" i="1">
                                      <a:latin typeface="Cambria Math" panose="02040503050406030204" pitchFamily="18" charset="0"/>
                                    </a:rPr>
                                    <m:t>       0</m:t>
                                  </m:r>
                                </m:e>
                                <m:e>
                                  <m:r>
                                    <a:rPr lang="en-US" altLang="zh-CN" i="1">
                                      <a:latin typeface="Cambria Math" panose="02040503050406030204" pitchFamily="18" charset="0"/>
                                    </a:rPr>
                                    <m:t>0</m:t>
                                  </m:r>
                                  <m:r>
                                    <a:rPr lang="en-US" altLang="zh-CN" dirty="0">
                                      <a:solidFill>
                                        <a:schemeClr val="bg1"/>
                                      </a:solidFill>
                                      <a:latin typeface="Cambria Math" panose="02040503050406030204" pitchFamily="18" charset="0"/>
                                    </a:rPr>
                                    <m:t>…</m:t>
                                  </m:r>
                                  <m:r>
                                    <a:rPr lang="en-US" altLang="zh-CN" i="1">
                                      <a:latin typeface="Cambria Math" panose="02040503050406030204" pitchFamily="18" charset="0"/>
                                    </a:rPr>
                                    <m:t>        0</m:t>
                                  </m:r>
                                  <m:sSubSup>
                                    <m:sSubSupPr>
                                      <m:ctrlPr>
                                        <a:rPr lang="zh-CN" altLang="en-US" i="1">
                                          <a:latin typeface="Cambria Math" panose="02040503050406030204" pitchFamily="18" charset="0"/>
                                        </a:rPr>
                                      </m:ctrlPr>
                                    </m:sSubSupPr>
                                    <m:e>
                                      <m:r>
                                        <a:rPr lang="en-US" altLang="zh-CN">
                                          <a:latin typeface="Cambria Math" panose="02040503050406030204" pitchFamily="18" charset="0"/>
                                        </a:rPr>
                                        <m:t>        </m:t>
                                      </m:r>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j</m:t>
                                      </m:r>
                                    </m:sub>
                                    <m:sup>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1</m:t>
                                          </m:r>
                                        </m:e>
                                      </m:d>
                                    </m:sup>
                                  </m:sSubSup>
                                </m:e>
                              </m:eqArr>
                            </m:e>
                          </m:mr>
                        </m:m>
                      </m:e>
                    </m:d>
                  </m:oMath>
                </a14:m>
                <a:r>
                  <a:rPr lang="zh-CN" altLang="zh-CN" i="1" dirty="0">
                    <a:latin typeface="Cambria Math" panose="02040503050406030204" pitchFamily="18" charset="0"/>
                  </a:rPr>
                  <a:t> </a:t>
                </a:r>
                <a14:m>
                  <m:oMath xmlns:m="http://schemas.openxmlformats.org/officeDocument/2006/math">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r>
                      <a:rPr lang="en-US" altLang="zh-CN" i="1" dirty="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𝑗</m:t>
                        </m:r>
                      </m:sub>
                      <m:sup>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oMath>
                </a14:m>
                <a:endParaRPr lang="zh-CN" altLang="en-US" dirty="0"/>
              </a:p>
              <a:p>
                <a:endParaRPr lang="zh-CN" altLang="en-US" dirty="0"/>
              </a:p>
            </p:txBody>
          </p:sp>
        </mc:Choice>
        <mc:Fallback xmlns="">
          <p:sp>
            <p:nvSpPr>
              <p:cNvPr id="45" name="文本框 44">
                <a:extLst>
                  <a:ext uri="{FF2B5EF4-FFF2-40B4-BE49-F238E27FC236}">
                    <a16:creationId xmlns:a16="http://schemas.microsoft.com/office/drawing/2014/main" id="{3775FE7D-237C-4840-BDFE-084D3D61F2A1}"/>
                  </a:ext>
                </a:extLst>
              </p:cNvPr>
              <p:cNvSpPr txBox="1">
                <a:spLocks noRot="1" noChangeAspect="1" noMove="1" noResize="1" noEditPoints="1" noAdjustHandles="1" noChangeArrowheads="1" noChangeShapeType="1" noTextEdit="1"/>
              </p:cNvSpPr>
              <p:nvPr/>
            </p:nvSpPr>
            <p:spPr>
              <a:xfrm>
                <a:off x="5534024" y="3726630"/>
                <a:ext cx="9109075" cy="236596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EE041EE4-06EB-4473-B555-54624F5955F9}"/>
                  </a:ext>
                </a:extLst>
              </p:cNvPr>
              <p:cNvSpPr txBox="1"/>
              <p:nvPr/>
            </p:nvSpPr>
            <p:spPr>
              <a:xfrm>
                <a:off x="3604678" y="5657135"/>
                <a:ext cx="3594980" cy="634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highlight>
                                <a:srgbClr val="FFFF00"/>
                              </a:highlight>
                              <a:latin typeface="Cambria Math" panose="02040503050406030204" pitchFamily="18" charset="0"/>
                              <a:ea typeface="Cambria Math" panose="02040503050406030204" pitchFamily="18" charset="0"/>
                            </a:rPr>
                          </m:ctrlPr>
                        </m:fPr>
                        <m:num>
                          <m:r>
                            <a:rPr lang="zh-CN" altLang="en-US" i="1">
                              <a:highlight>
                                <a:srgbClr val="FFFF00"/>
                              </a:highlight>
                              <a:latin typeface="Cambria Math" panose="02040503050406030204" pitchFamily="18" charset="0"/>
                              <a:ea typeface="Cambria Math" panose="02040503050406030204" pitchFamily="18" charset="0"/>
                            </a:rPr>
                            <m:t>𝜕</m:t>
                          </m:r>
                          <m:r>
                            <a:rPr lang="en-US" altLang="zh-CN" i="1">
                              <a:highlight>
                                <a:srgbClr val="FFFF00"/>
                              </a:highlight>
                              <a:latin typeface="Cambria Math" panose="02040503050406030204" pitchFamily="18" charset="0"/>
                              <a:ea typeface="Cambria Math" panose="02040503050406030204" pitchFamily="18" charset="0"/>
                            </a:rPr>
                            <m:t>ℒ</m:t>
                          </m:r>
                          <m:d>
                            <m:dPr>
                              <m:ctrlPr>
                                <a:rPr lang="en-US" altLang="zh-CN" i="1">
                                  <a:highlight>
                                    <a:srgbClr val="FFFF00"/>
                                  </a:highlight>
                                  <a:latin typeface="Cambria Math" panose="02040503050406030204" pitchFamily="18" charset="0"/>
                                  <a:ea typeface="Cambria Math" panose="02040503050406030204" pitchFamily="18" charset="0"/>
                                </a:rPr>
                              </m:ctrlPr>
                            </m:dPr>
                            <m:e>
                              <m:r>
                                <a:rPr lang="en-US" altLang="zh-CN" b="1" i="1">
                                  <a:highlight>
                                    <a:srgbClr val="FFFF00"/>
                                  </a:highlight>
                                  <a:latin typeface="Cambria Math" panose="02040503050406030204" pitchFamily="18" charset="0"/>
                                  <a:ea typeface="Cambria Math" panose="02040503050406030204" pitchFamily="18" charset="0"/>
                                </a:rPr>
                                <m:t>𝒚</m:t>
                              </m:r>
                              <m:r>
                                <a:rPr lang="en-US" altLang="zh-CN" i="1">
                                  <a:highlight>
                                    <a:srgbClr val="FFFF00"/>
                                  </a:highlight>
                                  <a:latin typeface="Cambria Math" panose="02040503050406030204" pitchFamily="18" charset="0"/>
                                  <a:ea typeface="Cambria Math" panose="02040503050406030204" pitchFamily="18" charset="0"/>
                                </a:rPr>
                                <m:t>,</m:t>
                              </m:r>
                              <m:acc>
                                <m:accPr>
                                  <m:chr m:val="̂"/>
                                  <m:ctrlPr>
                                    <a:rPr lang="en-US" altLang="zh-CN" i="1">
                                      <a:highlight>
                                        <a:srgbClr val="FFFF00"/>
                                      </a:highlight>
                                      <a:latin typeface="Cambria Math" panose="02040503050406030204" pitchFamily="18" charset="0"/>
                                      <a:ea typeface="Cambria Math" panose="02040503050406030204" pitchFamily="18" charset="0"/>
                                    </a:rPr>
                                  </m:ctrlPr>
                                </m:accPr>
                                <m:e>
                                  <m:r>
                                    <a:rPr lang="en-US" altLang="zh-CN" b="1" i="1">
                                      <a:highlight>
                                        <a:srgbClr val="FFFF00"/>
                                      </a:highlight>
                                      <a:latin typeface="Cambria Math" panose="02040503050406030204" pitchFamily="18" charset="0"/>
                                      <a:ea typeface="Cambria Math" panose="02040503050406030204" pitchFamily="18" charset="0"/>
                                    </a:rPr>
                                    <m:t>𝒚</m:t>
                                  </m:r>
                                </m:e>
                              </m:acc>
                              <m:r>
                                <a:rPr lang="en-US" altLang="zh-CN" i="1">
                                  <a:highlight>
                                    <a:srgbClr val="FFFF00"/>
                                  </a:highlight>
                                  <a:latin typeface="Cambria Math" panose="02040503050406030204" pitchFamily="18" charset="0"/>
                                  <a:ea typeface="Cambria Math" panose="02040503050406030204" pitchFamily="18" charset="0"/>
                                </a:rPr>
                                <m:t> </m:t>
                              </m:r>
                            </m:e>
                          </m:d>
                        </m:num>
                        <m:den>
                          <m:r>
                            <a:rPr lang="zh-CN" altLang="el-GR" i="1">
                              <a:highlight>
                                <a:srgbClr val="FFFF00"/>
                              </a:highlight>
                              <a:latin typeface="Cambria Math" panose="02040503050406030204" pitchFamily="18" charset="0"/>
                              <a:ea typeface="Cambria Math" panose="02040503050406030204" pitchFamily="18" charset="0"/>
                            </a:rPr>
                            <m:t>𝜕</m:t>
                          </m:r>
                          <m:sSup>
                            <m:sSupPr>
                              <m:ctrlPr>
                                <a:rPr lang="en-US" altLang="zh-CN" i="1" smtClean="0">
                                  <a:highlight>
                                    <a:srgbClr val="FFFF00"/>
                                  </a:highlight>
                                  <a:latin typeface="Cambria Math" panose="02040503050406030204" pitchFamily="18" charset="0"/>
                                  <a:ea typeface="Cambria Math" panose="02040503050406030204" pitchFamily="18" charset="0"/>
                                </a:rPr>
                              </m:ctrlPr>
                            </m:sSupPr>
                            <m:e>
                              <m:r>
                                <a:rPr lang="en-US" altLang="zh-CN" b="1" i="1" smtClean="0">
                                  <a:highlight>
                                    <a:srgbClr val="FFFF00"/>
                                  </a:highlight>
                                  <a:latin typeface="Cambria Math" panose="02040503050406030204" pitchFamily="18" charset="0"/>
                                  <a:ea typeface="Cambria Math" panose="02040503050406030204" pitchFamily="18" charset="0"/>
                                </a:rPr>
                                <m:t>𝑾</m:t>
                              </m:r>
                            </m:e>
                            <m:sup>
                              <m:r>
                                <a:rPr lang="en-US" altLang="zh-CN" b="0" i="1" smtClean="0">
                                  <a:highlight>
                                    <a:srgbClr val="FFFF00"/>
                                  </a:highlight>
                                  <a:latin typeface="Cambria Math" panose="02040503050406030204" pitchFamily="18" charset="0"/>
                                  <a:ea typeface="Cambria Math" panose="02040503050406030204" pitchFamily="18" charset="0"/>
                                </a:rPr>
                                <m:t>[</m:t>
                              </m:r>
                              <m:r>
                                <a:rPr lang="zh-CN" altLang="en-US" b="0" i="1" smtClean="0">
                                  <a:highlight>
                                    <a:srgbClr val="FFFF00"/>
                                  </a:highlight>
                                  <a:latin typeface="Cambria Math" panose="02040503050406030204" pitchFamily="18" charset="0"/>
                                  <a:ea typeface="Cambria Math" panose="02040503050406030204" pitchFamily="18" charset="0"/>
                                </a:rPr>
                                <m:t>𝑙</m:t>
                              </m:r>
                              <m:r>
                                <a:rPr lang="en-US" altLang="zh-CN" b="0" i="1" smtClean="0">
                                  <a:highlight>
                                    <a:srgbClr val="FFFF00"/>
                                  </a:highlight>
                                  <a:latin typeface="Cambria Math" panose="02040503050406030204" pitchFamily="18" charset="0"/>
                                  <a:ea typeface="Cambria Math" panose="02040503050406030204" pitchFamily="18" charset="0"/>
                                </a:rPr>
                                <m:t>]</m:t>
                              </m:r>
                            </m:sup>
                          </m:sSup>
                        </m:den>
                      </m:f>
                      <m:r>
                        <a:rPr lang="en-US" altLang="zh-CN" b="0" i="1" smtClean="0">
                          <a:highlight>
                            <a:srgbClr val="FFFF00"/>
                          </a:highlight>
                          <a:latin typeface="Cambria Math" panose="02040503050406030204" pitchFamily="18" charset="0"/>
                        </a:rPr>
                        <m:t>=</m:t>
                      </m:r>
                      <m:sSup>
                        <m:sSupPr>
                          <m:ctrlPr>
                            <a:rPr lang="en-US" altLang="zh-CN" i="1">
                              <a:highlight>
                                <a:srgbClr val="FFFF00"/>
                              </a:highlight>
                              <a:latin typeface="Cambria Math" panose="02040503050406030204" pitchFamily="18" charset="0"/>
                              <a:ea typeface="Cambria Math" panose="02040503050406030204" pitchFamily="18" charset="0"/>
                            </a:rPr>
                          </m:ctrlPr>
                        </m:sSupPr>
                        <m:e>
                          <m:r>
                            <a:rPr lang="zh-CN" altLang="en-US" b="1" i="1">
                              <a:highlight>
                                <a:srgbClr val="FFFF00"/>
                              </a:highlight>
                              <a:latin typeface="Cambria Math" panose="02040503050406030204" pitchFamily="18" charset="0"/>
                              <a:ea typeface="Cambria Math" panose="02040503050406030204" pitchFamily="18" charset="0"/>
                            </a:rPr>
                            <m:t>𝜹</m:t>
                          </m:r>
                        </m:e>
                        <m:sup>
                          <m:r>
                            <a:rPr lang="en-US" altLang="zh-CN" i="1">
                              <a:highlight>
                                <a:srgbClr val="FFFF00"/>
                              </a:highlight>
                              <a:latin typeface="Cambria Math" panose="02040503050406030204" pitchFamily="18" charset="0"/>
                              <a:ea typeface="Cambria Math" panose="02040503050406030204" pitchFamily="18" charset="0"/>
                            </a:rPr>
                            <m:t>[</m:t>
                          </m:r>
                          <m:r>
                            <a:rPr lang="zh-CN" altLang="en-US" i="1">
                              <a:highlight>
                                <a:srgbClr val="FFFF00"/>
                              </a:highlight>
                              <a:latin typeface="Cambria Math" panose="02040503050406030204" pitchFamily="18" charset="0"/>
                              <a:ea typeface="Cambria Math" panose="02040503050406030204" pitchFamily="18" charset="0"/>
                            </a:rPr>
                            <m:t>𝑙</m:t>
                          </m:r>
                          <m:r>
                            <a:rPr lang="en-US" altLang="zh-CN" i="1">
                              <a:highlight>
                                <a:srgbClr val="FFFF00"/>
                              </a:highlight>
                              <a:latin typeface="Cambria Math" panose="02040503050406030204" pitchFamily="18" charset="0"/>
                              <a:ea typeface="Cambria Math" panose="02040503050406030204" pitchFamily="18" charset="0"/>
                            </a:rPr>
                            <m:t>]</m:t>
                          </m:r>
                        </m:sup>
                      </m:sSup>
                      <m:d>
                        <m:dPr>
                          <m:ctrlPr>
                            <a:rPr lang="en-US" altLang="zh-CN" b="0" i="1" smtClean="0">
                              <a:highlight>
                                <a:srgbClr val="FFFF00"/>
                              </a:highlight>
                              <a:latin typeface="Cambria Math" panose="02040503050406030204" pitchFamily="18" charset="0"/>
                              <a:ea typeface="Cambria Math" panose="02040503050406030204" pitchFamily="18" charset="0"/>
                            </a:rPr>
                          </m:ctrlPr>
                        </m:dPr>
                        <m:e>
                          <m:sSup>
                            <m:sSupPr>
                              <m:ctrlPr>
                                <a:rPr lang="en-US" altLang="zh-CN" i="1">
                                  <a:highlight>
                                    <a:srgbClr val="FFFF00"/>
                                  </a:highlight>
                                  <a:latin typeface="Cambria Math" panose="02040503050406030204" pitchFamily="18" charset="0"/>
                                  <a:ea typeface="Cambria Math" panose="02040503050406030204" pitchFamily="18" charset="0"/>
                                </a:rPr>
                              </m:ctrlPr>
                            </m:sSupPr>
                            <m:e>
                              <m:r>
                                <a:rPr lang="en-US" altLang="zh-CN" b="1" i="1" smtClean="0">
                                  <a:highlight>
                                    <a:srgbClr val="FFFF00"/>
                                  </a:highlight>
                                  <a:latin typeface="Cambria Math" panose="02040503050406030204" pitchFamily="18" charset="0"/>
                                  <a:ea typeface="Cambria Math" panose="02040503050406030204" pitchFamily="18" charset="0"/>
                                </a:rPr>
                                <m:t>𝒂</m:t>
                              </m:r>
                            </m:e>
                            <m:sup>
                              <m:r>
                                <a:rPr lang="en-US" altLang="zh-CN" i="1">
                                  <a:highlight>
                                    <a:srgbClr val="FFFF00"/>
                                  </a:highlight>
                                  <a:latin typeface="Cambria Math" panose="02040503050406030204" pitchFamily="18" charset="0"/>
                                  <a:ea typeface="Cambria Math" panose="02040503050406030204" pitchFamily="18" charset="0"/>
                                </a:rPr>
                                <m:t>[</m:t>
                              </m:r>
                              <m:r>
                                <a:rPr lang="zh-CN" altLang="en-US" i="1">
                                  <a:highlight>
                                    <a:srgbClr val="FFFF00"/>
                                  </a:highlight>
                                  <a:latin typeface="Cambria Math" panose="02040503050406030204" pitchFamily="18" charset="0"/>
                                  <a:ea typeface="Cambria Math" panose="02040503050406030204" pitchFamily="18" charset="0"/>
                                </a:rPr>
                                <m:t>𝑙</m:t>
                              </m:r>
                              <m:r>
                                <a:rPr lang="en-US" altLang="zh-CN" b="0" i="1" smtClean="0">
                                  <a:highlight>
                                    <a:srgbClr val="FFFF00"/>
                                  </a:highlight>
                                  <a:latin typeface="Cambria Math" panose="02040503050406030204" pitchFamily="18" charset="0"/>
                                  <a:ea typeface="Cambria Math" panose="02040503050406030204" pitchFamily="18" charset="0"/>
                                </a:rPr>
                                <m:t>−1</m:t>
                              </m:r>
                              <m:r>
                                <a:rPr lang="en-US" altLang="zh-CN" i="1">
                                  <a:highlight>
                                    <a:srgbClr val="FFFF00"/>
                                  </a:highlight>
                                  <a:latin typeface="Cambria Math" panose="02040503050406030204" pitchFamily="18" charset="0"/>
                                  <a:ea typeface="Cambria Math" panose="02040503050406030204" pitchFamily="18" charset="0"/>
                                </a:rPr>
                                <m:t>]</m:t>
                              </m:r>
                            </m:sup>
                          </m:sSup>
                        </m:e>
                      </m:d>
                      <m:r>
                        <m:rPr>
                          <m:sty m:val="p"/>
                        </m:rPr>
                        <a:rPr lang="en-US" altLang="zh-CN" b="0" i="0" baseline="30000" smtClean="0">
                          <a:highlight>
                            <a:srgbClr val="FFFF00"/>
                          </a:highlight>
                          <a:latin typeface="Cambria Math" panose="02040503050406030204" pitchFamily="18" charset="0"/>
                          <a:ea typeface="Cambria Math" panose="02040503050406030204" pitchFamily="18" charset="0"/>
                        </a:rPr>
                        <m:t>T</m:t>
                      </m:r>
                    </m:oMath>
                  </m:oMathPara>
                </a14:m>
                <a:endParaRPr lang="zh-CN" altLang="en-US" dirty="0">
                  <a:highlight>
                    <a:srgbClr val="FFFF00"/>
                  </a:highlight>
                </a:endParaRPr>
              </a:p>
            </p:txBody>
          </p:sp>
        </mc:Choice>
        <mc:Fallback xmlns="">
          <p:sp>
            <p:nvSpPr>
              <p:cNvPr id="47" name="文本框 46">
                <a:extLst>
                  <a:ext uri="{FF2B5EF4-FFF2-40B4-BE49-F238E27FC236}">
                    <a16:creationId xmlns:a16="http://schemas.microsoft.com/office/drawing/2014/main" id="{EE041EE4-06EB-4473-B555-54624F5955F9}"/>
                  </a:ext>
                </a:extLst>
              </p:cNvPr>
              <p:cNvSpPr txBox="1">
                <a:spLocks noRot="1" noChangeAspect="1" noMove="1" noResize="1" noEditPoints="1" noAdjustHandles="1" noChangeArrowheads="1" noChangeShapeType="1" noTextEdit="1"/>
              </p:cNvSpPr>
              <p:nvPr/>
            </p:nvSpPr>
            <p:spPr>
              <a:xfrm>
                <a:off x="3604678" y="5657135"/>
                <a:ext cx="3594980" cy="634854"/>
              </a:xfrm>
              <a:prstGeom prst="rect">
                <a:avLst/>
              </a:prstGeom>
              <a:blipFill>
                <a:blip r:embed="rId14"/>
                <a:stretch>
                  <a:fillRect/>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E87842D9-6FEA-4A1C-8389-0BE728764319}"/>
              </a:ext>
            </a:extLst>
          </p:cNvPr>
          <p:cNvGrpSpPr/>
          <p:nvPr/>
        </p:nvGrpSpPr>
        <p:grpSpPr>
          <a:xfrm>
            <a:off x="2661219" y="4772692"/>
            <a:ext cx="8235907" cy="1080884"/>
            <a:chOff x="2661219" y="4772692"/>
            <a:chExt cx="8616381" cy="1080884"/>
          </a:xfrm>
        </p:grpSpPr>
        <p:cxnSp>
          <p:nvCxnSpPr>
            <p:cNvPr id="49" name="直接箭头连接符 48">
              <a:extLst>
                <a:ext uri="{FF2B5EF4-FFF2-40B4-BE49-F238E27FC236}">
                  <a16:creationId xmlns:a16="http://schemas.microsoft.com/office/drawing/2014/main" id="{BAD3ECB4-D548-4E16-A18F-EA665C6B9150}"/>
                </a:ext>
              </a:extLst>
            </p:cNvPr>
            <p:cNvCxnSpPr>
              <a:cxnSpLocks/>
            </p:cNvCxnSpPr>
            <p:nvPr/>
          </p:nvCxnSpPr>
          <p:spPr>
            <a:xfrm>
              <a:off x="2661219" y="4772692"/>
              <a:ext cx="2882491" cy="108088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A588105-0472-426C-A4AF-4AFB08011824}"/>
                </a:ext>
              </a:extLst>
            </p:cNvPr>
            <p:cNvCxnSpPr>
              <a:cxnSpLocks/>
            </p:cNvCxnSpPr>
            <p:nvPr/>
          </p:nvCxnSpPr>
          <p:spPr>
            <a:xfrm flipH="1">
              <a:off x="5600611" y="5159370"/>
              <a:ext cx="5676989" cy="65623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矩形 57">
            <a:extLst>
              <a:ext uri="{FF2B5EF4-FFF2-40B4-BE49-F238E27FC236}">
                <a16:creationId xmlns:a16="http://schemas.microsoft.com/office/drawing/2014/main" id="{C2558DFA-64B6-4268-8D5B-5F9B03F5AA65}"/>
              </a:ext>
            </a:extLst>
          </p:cNvPr>
          <p:cNvSpPr/>
          <p:nvPr/>
        </p:nvSpPr>
        <p:spPr>
          <a:xfrm>
            <a:off x="7674654" y="2476014"/>
            <a:ext cx="452122" cy="12326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F602418-4450-483D-9305-AD79633A23BD}"/>
              </a:ext>
            </a:extLst>
          </p:cNvPr>
          <p:cNvSpPr/>
          <p:nvPr/>
        </p:nvSpPr>
        <p:spPr>
          <a:xfrm>
            <a:off x="8658661" y="2455985"/>
            <a:ext cx="452122" cy="12326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AD45FC37-AC8F-4846-B76A-E2F086C7F174}"/>
              </a:ext>
            </a:extLst>
          </p:cNvPr>
          <p:cNvSpPr/>
          <p:nvPr/>
        </p:nvSpPr>
        <p:spPr>
          <a:xfrm>
            <a:off x="10171755" y="2455985"/>
            <a:ext cx="452122" cy="12326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6335A217-D6DC-4919-84D7-C15A0FF6951E}"/>
              </a:ext>
            </a:extLst>
          </p:cNvPr>
          <p:cNvSpPr/>
          <p:nvPr/>
        </p:nvSpPr>
        <p:spPr>
          <a:xfrm>
            <a:off x="11684849" y="2455985"/>
            <a:ext cx="452122" cy="1232669"/>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724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5" grpId="0"/>
      <p:bldP spid="58" grpId="1" animBg="1"/>
      <p:bldP spid="59" grpId="1" animBg="1"/>
      <p:bldP spid="60" grpId="1"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24D91DD-68CD-4CE3-93BA-C75986776ABA}"/>
              </a:ext>
            </a:extLst>
          </p:cNvPr>
          <p:cNvSpPr>
            <a:spLocks noGrp="1"/>
          </p:cNvSpPr>
          <p:nvPr>
            <p:ph type="sldNum" sz="quarter" idx="4"/>
          </p:nvPr>
        </p:nvSpPr>
        <p:spPr/>
        <p:txBody>
          <a:bodyPr/>
          <a:lstStyle/>
          <a:p>
            <a:r>
              <a:rPr lang="zh-CN" altLang="en-US"/>
              <a:t>第</a:t>
            </a:r>
            <a:fld id="{A7EB049D-2BDA-4100-846B-C83E7A7D8094}" type="slidenum">
              <a:rPr lang="zh-CN" altLang="en-US" smtClean="0"/>
              <a:pPr/>
              <a:t>26</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2628407F-5847-4B57-A2AA-8D7F4F09578B}"/>
                  </a:ext>
                </a:extLst>
              </p:cNvPr>
              <p:cNvSpPr>
                <a:spLocks noGrp="1"/>
              </p:cNvSpPr>
              <p:nvPr>
                <p:ph type="title"/>
              </p:nvPr>
            </p:nvSpPr>
            <p:spPr/>
            <p:txBody>
              <a:bodyPr/>
              <a:lstStyle/>
              <a:p>
                <a14:m>
                  <m:oMath xmlns:m="http://schemas.openxmlformats.org/officeDocument/2006/math">
                    <m:r>
                      <a:rPr lang="en-US" altLang="zh-CN" i="1">
                        <a:latin typeface="Cambria Math" panose="02040503050406030204" pitchFamily="18" charset="0"/>
                        <a:ea typeface="Cambria Math" panose="02040503050406030204" pitchFamily="18" charset="0"/>
                      </a:rPr>
                      <m:t>ℒ</m:t>
                    </m:r>
                  </m:oMath>
                </a14:m>
                <a:r>
                  <a:rPr lang="zh-CN" altLang="en-US" dirty="0"/>
                  <a:t>对</a:t>
                </a:r>
                <a14:m>
                  <m:oMath xmlns:m="http://schemas.openxmlformats.org/officeDocument/2006/math">
                    <m:r>
                      <a:rPr lang="en-US" altLang="zh-CN" b="1" i="1">
                        <a:latin typeface="Cambria Math" panose="02040503050406030204" pitchFamily="18" charset="0"/>
                        <a:ea typeface="Cambria Math" panose="02040503050406030204" pitchFamily="18" charset="0"/>
                      </a:rPr>
                      <m:t>𝑾</m:t>
                    </m:r>
                  </m:oMath>
                </a14:m>
                <a:r>
                  <a:rPr lang="zh-CN" altLang="en-US" dirty="0"/>
                  <a:t>偏导数具体计算实例</a:t>
                </a:r>
                <a:r>
                  <a:rPr lang="en-US" altLang="zh-CN"/>
                  <a:t>(2/2</a:t>
                </a:r>
                <a:r>
                  <a:rPr lang="en-US" altLang="zh-CN" dirty="0"/>
                  <a:t>)</a:t>
                </a:r>
                <a:endParaRPr lang="zh-CN" altLang="en-US" dirty="0"/>
              </a:p>
            </p:txBody>
          </p:sp>
        </mc:Choice>
        <mc:Fallback xmlns="">
          <p:sp>
            <p:nvSpPr>
              <p:cNvPr id="3" name="标题 2">
                <a:extLst>
                  <a:ext uri="{FF2B5EF4-FFF2-40B4-BE49-F238E27FC236}">
                    <a16:creationId xmlns:a16="http://schemas.microsoft.com/office/drawing/2014/main" id="{2628407F-5847-4B57-A2AA-8D7F4F09578B}"/>
                  </a:ext>
                </a:extLst>
              </p:cNvPr>
              <p:cNvSpPr>
                <a:spLocks noGrp="1" noRot="1" noChangeAspect="1" noMove="1" noResize="1" noEditPoints="1" noAdjustHandles="1" noChangeArrowheads="1" noChangeShapeType="1" noTextEdit="1"/>
              </p:cNvSpPr>
              <p:nvPr>
                <p:ph type="title"/>
              </p:nvPr>
            </p:nvSpPr>
            <p:spPr>
              <a:blipFill>
                <a:blip r:embed="rId2"/>
                <a:stretch>
                  <a:fillRect t="-15652" b="-2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1763865" y="4948064"/>
                <a:ext cx="6096000" cy="1115305"/>
              </a:xfrm>
              <a:prstGeom prst="rect">
                <a:avLst/>
              </a:prstGeom>
            </p:spPr>
            <p:txBody>
              <a:bodyPr>
                <a:spAutoFit/>
              </a:bodyPr>
              <a:lstStyle/>
              <a:p>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highlight>
                            <a:srgbClr val="FFFF00"/>
                          </a:highlight>
                          <a:latin typeface="Cambria Math" panose="02040503050406030204" pitchFamily="18" charset="0"/>
                        </a:rPr>
                        <m:t>   </m:t>
                      </m:r>
                      <m:r>
                        <a:rPr lang="en-US" altLang="zh-CN" i="1">
                          <a:highlight>
                            <a:srgbClr val="FFFF00"/>
                          </a:highlight>
                          <a:latin typeface="Cambria Math" panose="02040503050406030204" pitchFamily="18" charset="0"/>
                        </a:rPr>
                        <m:t>=</m:t>
                      </m:r>
                      <m:sSup>
                        <m:sSupPr>
                          <m:ctrlPr>
                            <a:rPr lang="en-US" altLang="zh-CN" i="1">
                              <a:highlight>
                                <a:srgbClr val="FFFF00"/>
                              </a:highlight>
                              <a:latin typeface="Cambria Math" panose="02040503050406030204" pitchFamily="18" charset="0"/>
                              <a:ea typeface="Cambria Math" panose="02040503050406030204" pitchFamily="18" charset="0"/>
                            </a:rPr>
                          </m:ctrlPr>
                        </m:sSupPr>
                        <m:e>
                          <m:r>
                            <a:rPr lang="zh-CN" altLang="en-US" b="1" i="1">
                              <a:highlight>
                                <a:srgbClr val="FFFF00"/>
                              </a:highlight>
                              <a:latin typeface="Cambria Math" panose="02040503050406030204" pitchFamily="18" charset="0"/>
                              <a:ea typeface="Cambria Math" panose="02040503050406030204" pitchFamily="18" charset="0"/>
                            </a:rPr>
                            <m:t>𝜹</m:t>
                          </m:r>
                        </m:e>
                        <m:sup>
                          <m:r>
                            <a:rPr lang="en-US" altLang="zh-CN" i="1">
                              <a:highlight>
                                <a:srgbClr val="FFFF00"/>
                              </a:highlight>
                              <a:latin typeface="Cambria Math" panose="02040503050406030204" pitchFamily="18" charset="0"/>
                              <a:ea typeface="Cambria Math" panose="02040503050406030204" pitchFamily="18" charset="0"/>
                            </a:rPr>
                            <m:t>[</m:t>
                          </m:r>
                          <m:r>
                            <a:rPr lang="zh-CN" altLang="en-US" i="1">
                              <a:highlight>
                                <a:srgbClr val="FFFF00"/>
                              </a:highlight>
                              <a:latin typeface="Cambria Math" panose="02040503050406030204" pitchFamily="18" charset="0"/>
                              <a:ea typeface="Cambria Math" panose="02040503050406030204" pitchFamily="18" charset="0"/>
                            </a:rPr>
                            <m:t>𝑙</m:t>
                          </m:r>
                          <m:r>
                            <a:rPr lang="en-US" altLang="zh-CN" i="1">
                              <a:highlight>
                                <a:srgbClr val="FFFF00"/>
                              </a:highlight>
                              <a:latin typeface="Cambria Math" panose="02040503050406030204" pitchFamily="18" charset="0"/>
                              <a:ea typeface="Cambria Math" panose="02040503050406030204" pitchFamily="18" charset="0"/>
                            </a:rPr>
                            <m:t>]</m:t>
                          </m:r>
                        </m:sup>
                      </m:sSup>
                      <m:d>
                        <m:dPr>
                          <m:ctrlPr>
                            <a:rPr lang="en-US" altLang="zh-CN" i="1">
                              <a:highlight>
                                <a:srgbClr val="FFFF00"/>
                              </a:highlight>
                              <a:latin typeface="Cambria Math" panose="02040503050406030204" pitchFamily="18" charset="0"/>
                              <a:ea typeface="Cambria Math" panose="02040503050406030204" pitchFamily="18" charset="0"/>
                            </a:rPr>
                          </m:ctrlPr>
                        </m:dPr>
                        <m:e>
                          <m:sSup>
                            <m:sSupPr>
                              <m:ctrlPr>
                                <a:rPr lang="en-US" altLang="zh-CN" i="1">
                                  <a:highlight>
                                    <a:srgbClr val="FFFF00"/>
                                  </a:highlight>
                                  <a:latin typeface="Cambria Math" panose="02040503050406030204" pitchFamily="18" charset="0"/>
                                  <a:ea typeface="Cambria Math" panose="02040503050406030204" pitchFamily="18" charset="0"/>
                                </a:rPr>
                              </m:ctrlPr>
                            </m:sSupPr>
                            <m:e>
                              <m:r>
                                <a:rPr lang="en-US" altLang="zh-CN" b="1" i="1">
                                  <a:highlight>
                                    <a:srgbClr val="FFFF00"/>
                                  </a:highlight>
                                  <a:latin typeface="Cambria Math" panose="02040503050406030204" pitchFamily="18" charset="0"/>
                                  <a:ea typeface="Cambria Math" panose="02040503050406030204" pitchFamily="18" charset="0"/>
                                </a:rPr>
                                <m:t>𝒂</m:t>
                              </m:r>
                            </m:e>
                            <m:sup>
                              <m:r>
                                <a:rPr lang="en-US" altLang="zh-CN" i="1">
                                  <a:highlight>
                                    <a:srgbClr val="FFFF00"/>
                                  </a:highlight>
                                  <a:latin typeface="Cambria Math" panose="02040503050406030204" pitchFamily="18" charset="0"/>
                                  <a:ea typeface="Cambria Math" panose="02040503050406030204" pitchFamily="18" charset="0"/>
                                </a:rPr>
                                <m:t>[</m:t>
                              </m:r>
                              <m:r>
                                <a:rPr lang="zh-CN" altLang="en-US" i="1">
                                  <a:highlight>
                                    <a:srgbClr val="FFFF00"/>
                                  </a:highlight>
                                  <a:latin typeface="Cambria Math" panose="02040503050406030204" pitchFamily="18" charset="0"/>
                                  <a:ea typeface="Cambria Math" panose="02040503050406030204" pitchFamily="18" charset="0"/>
                                </a:rPr>
                                <m:t>𝑙</m:t>
                              </m:r>
                              <m:r>
                                <a:rPr lang="en-US" altLang="zh-CN" i="1">
                                  <a:highlight>
                                    <a:srgbClr val="FFFF00"/>
                                  </a:highlight>
                                  <a:latin typeface="Cambria Math" panose="02040503050406030204" pitchFamily="18" charset="0"/>
                                  <a:ea typeface="Cambria Math" panose="02040503050406030204" pitchFamily="18" charset="0"/>
                                </a:rPr>
                                <m:t>−1]</m:t>
                              </m:r>
                            </m:sup>
                          </m:sSup>
                        </m:e>
                      </m:d>
                      <m:r>
                        <m:rPr>
                          <m:sty m:val="p"/>
                        </m:rPr>
                        <a:rPr lang="en-US" altLang="zh-CN" baseline="30000">
                          <a:highlight>
                            <a:srgbClr val="FFFF00"/>
                          </a:highlight>
                          <a:latin typeface="Cambria Math" panose="02040503050406030204" pitchFamily="18" charset="0"/>
                          <a:ea typeface="Cambria Math" panose="02040503050406030204" pitchFamily="18" charset="0"/>
                        </a:rPr>
                        <m:t>T</m:t>
                      </m:r>
                    </m:oMath>
                  </m:oMathPara>
                </a14:m>
                <a:endParaRPr lang="zh-CN" altLang="en-US" dirty="0"/>
              </a:p>
              <a:p>
                <a:r>
                  <a:rPr lang="zh-CN" altLang="en-US" dirty="0">
                    <a:solidFill>
                      <a:srgbClr val="FF0000"/>
                    </a:solidFill>
                    <a:latin typeface="楷体" panose="02010609060101010101" pitchFamily="49" charset="-122"/>
                    <a:ea typeface="楷体" panose="02010609060101010101" pitchFamily="49" charset="-122"/>
                  </a:rPr>
                  <a:t>矩阵尺寸</a:t>
                </a:r>
                <a14:m>
                  <m:oMath xmlns:m="http://schemas.openxmlformats.org/officeDocument/2006/math">
                    <m:r>
                      <a:rPr lang="zh-CN" altLang="en-US"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𝑀</m:t>
                        </m:r>
                      </m:e>
                      <m:sub>
                        <m:r>
                          <a:rPr lang="en-US" altLang="zh-CN" i="1">
                            <a:solidFill>
                              <a:srgbClr val="FF0000"/>
                            </a:solidFill>
                            <a:latin typeface="Cambria Math" panose="02040503050406030204" pitchFamily="18" charset="0"/>
                          </a:rPr>
                          <m:t>𝑙</m:t>
                        </m:r>
                      </m:sub>
                    </m:sSub>
                    <m:r>
                      <a:rPr lang="en-US" altLang="zh-CN" i="1">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𝑀</m:t>
                        </m:r>
                      </m:e>
                      <m:sub>
                        <m:r>
                          <a:rPr lang="en-US" altLang="zh-CN" i="1">
                            <a:solidFill>
                              <a:srgbClr val="FF0000"/>
                            </a:solidFill>
                            <a:latin typeface="Cambria Math" panose="02040503050406030204" pitchFamily="18" charset="0"/>
                          </a:rPr>
                          <m:t>𝑙</m:t>
                        </m:r>
                        <m:r>
                          <a:rPr lang="en-US" altLang="zh-CN" i="1">
                            <a:solidFill>
                              <a:srgbClr val="FF0000"/>
                            </a:solidFill>
                            <a:latin typeface="Cambria Math" panose="02040503050406030204" pitchFamily="18" charset="0"/>
                          </a:rPr>
                          <m:t>−1</m:t>
                        </m:r>
                      </m:sub>
                    </m:sSub>
                  </m:oMath>
                </a14:m>
                <a:endParaRPr lang="zh-CN" altLang="en-US" dirty="0"/>
              </a:p>
            </p:txBody>
          </p:sp>
        </mc:Choice>
        <mc:Fallback xmlns="">
          <p:sp>
            <p:nvSpPr>
              <p:cNvPr id="44" name="矩形 43"/>
              <p:cNvSpPr>
                <a:spLocks noRot="1" noChangeAspect="1" noMove="1" noResize="1" noEditPoints="1" noAdjustHandles="1" noChangeArrowheads="1" noChangeShapeType="1" noTextEdit="1"/>
              </p:cNvSpPr>
              <p:nvPr/>
            </p:nvSpPr>
            <p:spPr>
              <a:xfrm>
                <a:off x="1763865" y="4948064"/>
                <a:ext cx="6096000" cy="1115305"/>
              </a:xfrm>
              <a:prstGeom prst="rect">
                <a:avLst/>
              </a:prstGeom>
              <a:blipFill>
                <a:blip r:embed="rId3"/>
                <a:stretch>
                  <a:fillRect l="-800" b="-60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984635" y="836515"/>
                <a:ext cx="9936482" cy="44664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𝑾</m:t>
                              </m:r>
                            </m:e>
                            <m:sub/>
                            <m:sup>
                              <m:r>
                                <a:rPr lang="en-US" altLang="zh-CN" i="1">
                                  <a:latin typeface="Cambria Math" panose="02040503050406030204" pitchFamily="18" charset="0"/>
                                </a:rPr>
                                <m:t>[2]</m:t>
                              </m:r>
                            </m:sup>
                          </m:sSubSup>
                        </m:den>
                      </m:f>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r>
                            <m:rPr>
                              <m:nor/>
                            </m:rPr>
                            <a:rPr lang="en-US" altLang="zh-CN" dirty="0"/>
                            <m:t> </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r>
                            <m:rPr>
                              <m:nor/>
                            </m:rPr>
                            <a:rPr lang="en-US" altLang="zh-CN" dirty="0"/>
                            <m:t> </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r>
                            <a:rPr lang="en-US" altLang="zh-CN" b="0" i="1" smtClean="0">
                              <a:latin typeface="Cambria Math" panose="02040503050406030204" pitchFamily="18" charset="0"/>
                            </a:rPr>
                            <m:t> </m:t>
                          </m:r>
                        </m:e>
                      </m:d>
                    </m:oMath>
                  </m:oMathPara>
                </a14:m>
                <a:endParaRPr lang="en-US" altLang="zh-CN" dirty="0"/>
              </a:p>
              <a:p>
                <a:endParaRPr lang="en-US" altLang="zh-CN" dirty="0"/>
              </a:p>
              <a:p>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a:latin typeface="Cambria Math" panose="02040503050406030204" pitchFamily="18" charset="0"/>
                                        </a:rPr>
                                        <m:t>𝑎</m:t>
                                      </m:r>
                                    </m:e>
                                    <m:sub>
                                      <m:r>
                                        <a:rPr lang="en-US" altLang="zh-CN" i="1" dirty="0">
                                          <a:latin typeface="Cambria Math" panose="02040503050406030204" pitchFamily="18" charset="0"/>
                                        </a:rPr>
                                        <m:t>1</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a:latin typeface="Cambria Math" panose="02040503050406030204" pitchFamily="18" charset="0"/>
                                            </a:rPr>
                                            <m:t>𝑎</m:t>
                                          </m:r>
                                        </m:e>
                                        <m:sub>
                                          <m:r>
                                            <a:rPr lang="en-US" altLang="zh-CN" i="1" dirty="0">
                                              <a:latin typeface="Cambria Math" panose="02040503050406030204" pitchFamily="18" charset="0"/>
                                            </a:rPr>
                                            <m:t>1</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en-US" altLang="zh-CN" i="1">
                                          <a:latin typeface="Cambria Math" panose="02040503050406030204" pitchFamily="18" charset="0"/>
                                        </a:rPr>
                                        <m:t>𝑎</m:t>
                                      </m:r>
                                    </m:e>
                                    <m:sub>
                                      <m:r>
                                        <a:rPr lang="en-US" altLang="zh-CN" i="1" dirty="0">
                                          <a:latin typeface="Cambria Math" panose="02040503050406030204" pitchFamily="18" charset="0"/>
                                        </a:rPr>
                                        <m:t>1</m:t>
                                      </m:r>
                                    </m:sub>
                                    <m:sup>
                                      <m:r>
                                        <a:rPr lang="en-US" altLang="zh-CN" i="1">
                                          <a:latin typeface="Cambria Math" panose="02040503050406030204" pitchFamily="18" charset="0"/>
                                        </a:rPr>
                                        <m:t>[1]</m:t>
                                      </m:r>
                                    </m:sup>
                                  </m:sSubSup>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en-US" altLang="zh-CN" i="1">
                                      <a:latin typeface="Cambria Math" panose="02040503050406030204" pitchFamily="18" charset="0"/>
                                    </a:rPr>
                                    <m:t>𝑎</m:t>
                                  </m:r>
                                </m:e>
                                <m:sub>
                                  <m:r>
                                    <a:rPr lang="en-US" altLang="zh-CN" i="1" dirty="0">
                                      <a:latin typeface="Cambria Math" panose="02040503050406030204" pitchFamily="18" charset="0"/>
                                    </a:rPr>
                                    <m:t>1</m:t>
                                  </m:r>
                                </m:sub>
                                <m:sup>
                                  <m:r>
                                    <a:rPr lang="en-US" altLang="zh-CN" i="1">
                                      <a:latin typeface="Cambria Math" panose="02040503050406030204" pitchFamily="18" charset="0"/>
                                    </a:rPr>
                                    <m:t>[1]</m:t>
                                  </m:r>
                                </m:sup>
                              </m:sSubSup>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b="0" i="1" dirty="0" smtClean="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r>
                                        <a:rPr lang="en-US" altLang="zh-CN" i="1">
                                          <a:latin typeface="Cambria Math" panose="02040503050406030204" pitchFamily="18" charset="0"/>
                                        </a:rPr>
                                        <m:t>[1]</m:t>
                                      </m:r>
                                    </m:sup>
                                  </m:sSubSup>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1"/>
                                  <m:mcJc m:val="center"/>
                                </m:mcPr>
                              </m:mc>
                            </m:mcs>
                            <m:ctrlPr>
                              <a:rPr lang="zh-CN" altLang="zh-CN" i="1">
                                <a:latin typeface="Cambria Math" panose="02040503050406030204" pitchFamily="18" charset="0"/>
                              </a:rPr>
                            </m:ctrlPr>
                          </m:mP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1</m:t>
                                  </m:r>
                                </m:sub>
                                <m:sup>
                                  <m:r>
                                    <a:rPr lang="en-US" altLang="zh-CN" i="1">
                                      <a:latin typeface="Cambria Math" panose="02040503050406030204" pitchFamily="18" charset="0"/>
                                    </a:rPr>
                                    <m:t>[2]</m:t>
                                  </m:r>
                                </m:sup>
                              </m:sSubSup>
                            </m:e>
                          </m:mr>
                          <m:mr>
                            <m:e>
                              <m:eqArr>
                                <m:eqArrPr>
                                  <m:ctrlPr>
                                    <a:rPr lang="en-US" altLang="zh-CN" i="1">
                                      <a:latin typeface="Cambria Math" panose="02040503050406030204" pitchFamily="18" charset="0"/>
                                    </a:rPr>
                                  </m:ctrlPr>
                                </m:eqArrP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2</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r>
                                        <a:rPr lang="en-US" altLang="zh-CN" i="1" dirty="0">
                                          <a:latin typeface="Cambria Math" panose="02040503050406030204" pitchFamily="18" charset="0"/>
                                        </a:rPr>
                                        <m:t>𝑖</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qArr>
                            </m:e>
                          </m:mr>
                          <m:mr>
                            <m:e>
                              <m:sSubSup>
                                <m:sSubSupPr>
                                  <m:ctrlPr>
                                    <a:rPr lang="en-US" altLang="zh-CN" i="1" dirty="0">
                                      <a:latin typeface="Cambria Math" panose="02040503050406030204" pitchFamily="18" charset="0"/>
                                    </a:rPr>
                                  </m:ctrlPr>
                                </m:sSubSupPr>
                                <m:e>
                                  <m:r>
                                    <a:rPr lang="zh-CN" altLang="en-US" i="1">
                                      <a:latin typeface="Cambria Math" panose="02040503050406030204" pitchFamily="18" charset="0"/>
                                    </a:rPr>
                                    <m:t>𝛿</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[2]</m:t>
                                  </m:r>
                                </m:sup>
                              </m:sSubSup>
                            </m:e>
                          </m:mr>
                        </m:m>
                      </m:e>
                    </m:d>
                    <m:d>
                      <m:dPr>
                        <m:begChr m:val="["/>
                        <m:endChr m:val="]"/>
                        <m:ctrlPr>
                          <a:rPr lang="en-US" altLang="zh-CN" i="1" dirty="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a:latin typeface="Cambria Math" panose="02040503050406030204" pitchFamily="18" charset="0"/>
                              </a:rPr>
                              <m:t>𝑎</m:t>
                            </m:r>
                          </m:e>
                          <m:sub>
                            <m:r>
                              <a:rPr lang="en-US" altLang="zh-CN" i="1" dirty="0">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sup>
                        </m:sSubSup>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2</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sup>
                        </m:sSubSup>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a:latin typeface="Cambria Math" panose="02040503050406030204" pitchFamily="18" charset="0"/>
                              </a:rPr>
                              <m:t>𝑎</m:t>
                            </m:r>
                          </m:e>
                          <m:sub>
                            <m:r>
                              <a:rPr lang="en-US" altLang="zh-CN" i="1" dirty="0">
                                <a:latin typeface="Cambria Math" panose="02040503050406030204" pitchFamily="18" charset="0"/>
                              </a:rPr>
                              <m:t>3</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sup>
                        </m:sSubSup>
                        <m:sSubSup>
                          <m:sSubSupPr>
                            <m:ctrlPr>
                              <a:rPr lang="en-US" altLang="zh-CN" i="1" dirty="0">
                                <a:latin typeface="Cambria Math" panose="02040503050406030204" pitchFamily="18" charset="0"/>
                              </a:rPr>
                            </m:ctrlPr>
                          </m:sSubSupPr>
                          <m:e>
                            <m:r>
                              <a:rPr lang="en-US" altLang="zh-CN" b="0" i="1" dirty="0" smtClean="0">
                                <a:latin typeface="Cambria Math" panose="02040503050406030204" pitchFamily="18" charset="0"/>
                              </a:rPr>
                              <m:t>…</m:t>
                            </m:r>
                            <m:r>
                              <a:rPr lang="en-US" altLang="zh-CN" i="1" dirty="0">
                                <a:latin typeface="Cambria Math" panose="02040503050406030204" pitchFamily="18" charset="0"/>
                              </a:rPr>
                              <m:t>   </m:t>
                            </m:r>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r>
                                  <a:rPr lang="en-US" altLang="zh-CN" i="1">
                                    <a:latin typeface="Cambria Math" panose="02040503050406030204" pitchFamily="18" charset="0"/>
                                  </a:rPr>
                                  <m:t>−1</m:t>
                                </m:r>
                              </m:sub>
                            </m:sSub>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sup>
                        </m:sSubSup>
                      </m:e>
                    </m:d>
                  </m:oMath>
                </a14:m>
                <a:endParaRPr lang="zh-CN"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984635" y="836515"/>
                <a:ext cx="9936482" cy="446647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4128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12EFF6-679E-4517-8915-E3FFF12B0BFF}"/>
              </a:ext>
            </a:extLst>
          </p:cNvPr>
          <p:cNvSpPr>
            <a:spLocks noGrp="1"/>
          </p:cNvSpPr>
          <p:nvPr>
            <p:ph type="sldNum" sz="quarter" idx="4"/>
          </p:nvPr>
        </p:nvSpPr>
        <p:spPr/>
        <p:txBody>
          <a:bodyPr/>
          <a:lstStyle/>
          <a:p>
            <a:r>
              <a:rPr lang="zh-CN" altLang="en-US"/>
              <a:t>第</a:t>
            </a:r>
            <a:fld id="{A7EB049D-2BDA-4100-846B-C83E7A7D8094}" type="slidenum">
              <a:rPr lang="zh-CN" altLang="en-US" smtClean="0"/>
              <a:pPr/>
              <a:t>27</a:t>
            </a:fld>
            <a:r>
              <a:rPr lang="zh-CN" altLang="en-US"/>
              <a:t>页</a:t>
            </a:r>
            <a:endParaRPr lang="zh-CN" altLang="en-US" dirty="0"/>
          </a:p>
        </p:txBody>
      </p:sp>
      <p:sp>
        <p:nvSpPr>
          <p:cNvPr id="3" name="标题 2">
            <a:extLst>
              <a:ext uri="{FF2B5EF4-FFF2-40B4-BE49-F238E27FC236}">
                <a16:creationId xmlns:a16="http://schemas.microsoft.com/office/drawing/2014/main" id="{991B2A9A-505E-434D-8DB9-E4DD5441F0F4}"/>
              </a:ext>
            </a:extLst>
          </p:cNvPr>
          <p:cNvSpPr>
            <a:spLocks noGrp="1"/>
          </p:cNvSpPr>
          <p:nvPr>
            <p:ph type="title"/>
          </p:nvPr>
        </p:nvSpPr>
        <p:spPr/>
        <p:txBody>
          <a:bodyPr/>
          <a:lstStyle/>
          <a:p>
            <a:r>
              <a:rPr lang="zh-CN" altLang="en-US" dirty="0"/>
              <a:t>反向传播算法框架</a:t>
            </a:r>
          </a:p>
        </p:txBody>
      </p:sp>
      <p:sp>
        <p:nvSpPr>
          <p:cNvPr id="4" name="矩形 3">
            <a:extLst>
              <a:ext uri="{FF2B5EF4-FFF2-40B4-BE49-F238E27FC236}">
                <a16:creationId xmlns:a16="http://schemas.microsoft.com/office/drawing/2014/main" id="{5BAFC9B2-09CF-41A4-BD28-79A089DE30B0}"/>
              </a:ext>
            </a:extLst>
          </p:cNvPr>
          <p:cNvSpPr/>
          <p:nvPr/>
        </p:nvSpPr>
        <p:spPr>
          <a:xfrm>
            <a:off x="1012722" y="1256613"/>
            <a:ext cx="9822426" cy="3477875"/>
          </a:xfrm>
          <a:prstGeom prst="rect">
            <a:avLst/>
          </a:prstGeom>
        </p:spPr>
        <p:txBody>
          <a:bodyPr wrap="square">
            <a:spAutoFit/>
          </a:bodyPr>
          <a:lstStyle/>
          <a:p>
            <a:r>
              <a:rPr lang="en-US" altLang="zh-CN" sz="2000" b="1" dirty="0">
                <a:solidFill>
                  <a:srgbClr val="000000"/>
                </a:solidFill>
                <a:latin typeface="STIXTwoText-Bold-Identity-H"/>
              </a:rPr>
              <a:t>1: repeat</a:t>
            </a:r>
          </a:p>
          <a:p>
            <a:pPr indent="452438"/>
            <a:r>
              <a:rPr lang="en-US" altLang="zh-CN" sz="2000" b="1" dirty="0">
                <a:solidFill>
                  <a:srgbClr val="000000"/>
                </a:solidFill>
                <a:latin typeface="STIXTwoText-Bold-Identity-H"/>
              </a:rPr>
              <a:t>2: </a:t>
            </a:r>
            <a:r>
              <a:rPr lang="zh-CN" altLang="en-US" sz="2000" dirty="0">
                <a:solidFill>
                  <a:srgbClr val="000000"/>
                </a:solidFill>
                <a:latin typeface="SourceHanSerifCN-Light-Identity-H"/>
              </a:rPr>
              <a:t>对训练集</a:t>
            </a:r>
            <a:r>
              <a:rPr lang="zh-CN" altLang="en-US" sz="2000" dirty="0">
                <a:solidFill>
                  <a:srgbClr val="000000"/>
                </a:solidFill>
                <a:latin typeface="STIXTwoMath-Identity-H"/>
              </a:rPr>
              <a:t>𝒟 </a:t>
            </a:r>
            <a:r>
              <a:rPr lang="zh-CN" altLang="en-US" sz="2000" dirty="0">
                <a:solidFill>
                  <a:srgbClr val="000000"/>
                </a:solidFill>
                <a:latin typeface="SourceHanSerifCN-Light-Identity-H"/>
              </a:rPr>
              <a:t>中的样本随机重排序</a:t>
            </a:r>
            <a:r>
              <a:rPr lang="en-US" altLang="zh-CN" sz="2000" dirty="0">
                <a:solidFill>
                  <a:srgbClr val="000000"/>
                </a:solidFill>
                <a:latin typeface="STIXTwoText-Identity-H"/>
              </a:rPr>
              <a:t>;</a:t>
            </a:r>
          </a:p>
          <a:p>
            <a:pPr indent="452438"/>
            <a:r>
              <a:rPr lang="en-US" altLang="zh-CN" sz="2000" b="1" dirty="0">
                <a:solidFill>
                  <a:srgbClr val="000000"/>
                </a:solidFill>
                <a:latin typeface="STIXTwoText-Bold-Identity-H"/>
              </a:rPr>
              <a:t>3: for </a:t>
            </a:r>
            <a:r>
              <a:rPr lang="zh-CN" altLang="en-US" sz="2000" dirty="0">
                <a:solidFill>
                  <a:srgbClr val="000000"/>
                </a:solidFill>
                <a:latin typeface="STIXTwoMath-Identity-H"/>
              </a:rPr>
              <a:t>𝑛 </a:t>
            </a:r>
            <a:r>
              <a:rPr lang="en-US" altLang="zh-CN" sz="2000" dirty="0">
                <a:solidFill>
                  <a:srgbClr val="000000"/>
                </a:solidFill>
                <a:latin typeface="STIXTwoMath-Identity-H"/>
              </a:rPr>
              <a:t>= 1 ⋯ </a:t>
            </a:r>
            <a:r>
              <a:rPr lang="zh-CN" altLang="en-US" sz="2000" dirty="0">
                <a:solidFill>
                  <a:srgbClr val="000000"/>
                </a:solidFill>
                <a:latin typeface="STIXTwoMath-Identity-H"/>
              </a:rPr>
              <a:t>𝑁 </a:t>
            </a:r>
            <a:r>
              <a:rPr lang="en-US" altLang="zh-CN" sz="2000" b="1" dirty="0">
                <a:solidFill>
                  <a:srgbClr val="000000"/>
                </a:solidFill>
                <a:latin typeface="STIXTwoText-Bold-Identity-H"/>
              </a:rPr>
              <a:t>do</a:t>
            </a:r>
          </a:p>
          <a:p>
            <a:pPr indent="895350"/>
            <a:r>
              <a:rPr lang="en-US" altLang="zh-CN" sz="2000" b="1" dirty="0">
                <a:solidFill>
                  <a:srgbClr val="000000"/>
                </a:solidFill>
                <a:latin typeface="STIXTwoText-Bold-Identity-H"/>
              </a:rPr>
              <a:t>4: </a:t>
            </a:r>
            <a:r>
              <a:rPr lang="zh-CN" altLang="en-US" sz="2000" dirty="0">
                <a:solidFill>
                  <a:srgbClr val="000000"/>
                </a:solidFill>
                <a:latin typeface="SourceHanSerifCN-Light-Identity-H"/>
              </a:rPr>
              <a:t>从训练集</a:t>
            </a:r>
            <a:r>
              <a:rPr lang="zh-CN" altLang="en-US" sz="2000" dirty="0">
                <a:solidFill>
                  <a:srgbClr val="000000"/>
                </a:solidFill>
                <a:latin typeface="STIXTwoMath-Identity-H"/>
              </a:rPr>
              <a:t>𝒟 </a:t>
            </a:r>
            <a:r>
              <a:rPr lang="zh-CN" altLang="en-US" sz="2000" dirty="0">
                <a:solidFill>
                  <a:srgbClr val="000000"/>
                </a:solidFill>
                <a:latin typeface="SourceHanSerifCN-Light-Identity-H"/>
              </a:rPr>
              <a:t>中选取样本</a:t>
            </a:r>
            <a:r>
              <a:rPr lang="en-US" altLang="zh-CN" sz="2000" dirty="0">
                <a:solidFill>
                  <a:srgbClr val="000000"/>
                </a:solidFill>
                <a:latin typeface="STIXTwoMath-Identity-H"/>
              </a:rPr>
              <a:t>(</a:t>
            </a:r>
            <a:r>
              <a:rPr lang="zh-CN" altLang="en-US" sz="2000" dirty="0">
                <a:solidFill>
                  <a:srgbClr val="000000"/>
                </a:solidFill>
                <a:latin typeface="STIXTwoMath-Identity-H"/>
              </a:rPr>
              <a:t>𝒙</a:t>
            </a:r>
            <a:r>
              <a:rPr lang="en-US" altLang="zh-CN" sz="2000" baseline="52000" dirty="0">
                <a:solidFill>
                  <a:srgbClr val="000000"/>
                </a:solidFill>
                <a:latin typeface="STIXTwoMath-Identity-H"/>
              </a:rPr>
              <a:t>(</a:t>
            </a:r>
            <a:r>
              <a:rPr lang="zh-CN" altLang="en-US" sz="2000" baseline="52000" dirty="0">
                <a:solidFill>
                  <a:srgbClr val="000000"/>
                </a:solidFill>
                <a:latin typeface="STIXTwoMath-Identity-H"/>
              </a:rPr>
              <a:t>𝑛</a:t>
            </a:r>
            <a:r>
              <a:rPr lang="en-US" altLang="zh-CN" sz="2000" baseline="52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𝑦</a:t>
            </a:r>
            <a:r>
              <a:rPr lang="en-US" altLang="zh-CN" sz="2000" baseline="52000" dirty="0">
                <a:solidFill>
                  <a:srgbClr val="000000"/>
                </a:solidFill>
                <a:latin typeface="STIXTwoMath-Identity-H"/>
              </a:rPr>
              <a:t>(</a:t>
            </a:r>
            <a:r>
              <a:rPr lang="zh-CN" altLang="en-US" sz="2000" baseline="52000" dirty="0">
                <a:solidFill>
                  <a:srgbClr val="000000"/>
                </a:solidFill>
                <a:latin typeface="STIXTwoMath-Identity-H"/>
              </a:rPr>
              <a:t>𝑛</a:t>
            </a:r>
            <a:r>
              <a:rPr lang="en-US" altLang="zh-CN" sz="2000" baseline="52000" dirty="0">
                <a:solidFill>
                  <a:srgbClr val="000000"/>
                </a:solidFill>
                <a:latin typeface="STIXTwoMath-Identity-H"/>
              </a:rPr>
              <a:t>)</a:t>
            </a:r>
            <a:r>
              <a:rPr lang="en-US" altLang="zh-CN" sz="2000" dirty="0">
                <a:solidFill>
                  <a:srgbClr val="000000"/>
                </a:solidFill>
                <a:latin typeface="STIXTwoMath-Identity-H"/>
              </a:rPr>
              <a:t>)</a:t>
            </a:r>
            <a:r>
              <a:rPr lang="en-US" altLang="zh-CN" sz="2000" dirty="0">
                <a:solidFill>
                  <a:srgbClr val="000000"/>
                </a:solidFill>
                <a:latin typeface="STIXTwoText-Identity-H"/>
              </a:rPr>
              <a:t>;</a:t>
            </a:r>
          </a:p>
          <a:p>
            <a:pPr indent="895350"/>
            <a:r>
              <a:rPr lang="en-US" altLang="zh-CN" sz="2000" b="1" dirty="0">
                <a:solidFill>
                  <a:srgbClr val="000000"/>
                </a:solidFill>
                <a:latin typeface="STIXTwoText-Bold-Identity-H"/>
              </a:rPr>
              <a:t>5: </a:t>
            </a:r>
            <a:r>
              <a:rPr lang="zh-CN" altLang="en-US" sz="2000" dirty="0">
                <a:solidFill>
                  <a:srgbClr val="000000"/>
                </a:solidFill>
                <a:latin typeface="SourceHanSerifCN-Light-Identity-H"/>
              </a:rPr>
              <a:t>前馈计算每一层的净输入</a:t>
            </a:r>
            <a:r>
              <a:rPr lang="zh-CN" altLang="en-US" sz="2000" dirty="0">
                <a:solidFill>
                  <a:srgbClr val="000000"/>
                </a:solidFill>
                <a:latin typeface="STIXTwoMath-Identity-H"/>
              </a:rPr>
              <a:t>𝒛</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zh-CN" altLang="en-US" sz="2000" dirty="0">
                <a:solidFill>
                  <a:srgbClr val="000000"/>
                </a:solidFill>
                <a:latin typeface="SourceHanSerifCN-Light-Identity-H"/>
              </a:rPr>
              <a:t>和激活值</a:t>
            </a:r>
            <a:r>
              <a:rPr lang="zh-CN" altLang="en-US" sz="2000" dirty="0">
                <a:solidFill>
                  <a:srgbClr val="000000"/>
                </a:solidFill>
                <a:latin typeface="STIXTwoMath-Identity-H"/>
              </a:rPr>
              <a:t>𝒂</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zh-CN" altLang="en-US" sz="2000" dirty="0">
                <a:solidFill>
                  <a:srgbClr val="000000"/>
                </a:solidFill>
                <a:latin typeface="FZSSJW--GB1-0"/>
              </a:rPr>
              <a:t>，</a:t>
            </a:r>
            <a:r>
              <a:rPr lang="zh-CN" altLang="en-US" sz="2000" dirty="0">
                <a:solidFill>
                  <a:srgbClr val="000000"/>
                </a:solidFill>
                <a:latin typeface="SourceHanSerifCN-Light-Identity-H"/>
              </a:rPr>
              <a:t>直到最后一层</a:t>
            </a:r>
            <a:r>
              <a:rPr lang="en-US" altLang="zh-CN" sz="2000" dirty="0">
                <a:solidFill>
                  <a:srgbClr val="000000"/>
                </a:solidFill>
                <a:latin typeface="STIXTwoText-Identity-H"/>
              </a:rPr>
              <a:t>;</a:t>
            </a:r>
          </a:p>
          <a:p>
            <a:pPr indent="895350"/>
            <a:r>
              <a:rPr lang="en-US" altLang="zh-CN" sz="2000" b="1" dirty="0">
                <a:solidFill>
                  <a:srgbClr val="000000"/>
                </a:solidFill>
                <a:latin typeface="STIXTwoText-Bold-Identity-H"/>
              </a:rPr>
              <a:t>6: </a:t>
            </a:r>
            <a:r>
              <a:rPr lang="zh-CN" altLang="en-US" sz="2000" dirty="0">
                <a:solidFill>
                  <a:srgbClr val="000000"/>
                </a:solidFill>
                <a:latin typeface="SourceHanSerifCN-Light-Identity-H"/>
              </a:rPr>
              <a:t>从最后一层（第</a:t>
            </a:r>
            <a:r>
              <a:rPr lang="en-US" altLang="zh-CN" sz="2000" dirty="0">
                <a:solidFill>
                  <a:srgbClr val="000000"/>
                </a:solidFill>
                <a:latin typeface="SourceHanSerifCN-Light-Identity-H"/>
              </a:rPr>
              <a:t>L</a:t>
            </a:r>
            <a:r>
              <a:rPr lang="zh-CN" altLang="en-US" sz="2000" dirty="0">
                <a:solidFill>
                  <a:srgbClr val="000000"/>
                </a:solidFill>
                <a:latin typeface="SourceHanSerifCN-Light-Identity-H"/>
              </a:rPr>
              <a:t>层）开始计算</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[L]</a:t>
            </a:r>
            <a:r>
              <a:rPr lang="zh-CN" altLang="en-US" sz="2000" dirty="0">
                <a:solidFill>
                  <a:srgbClr val="000000"/>
                </a:solidFill>
                <a:latin typeface="SourceHanSerifCN-Light-Identity-H"/>
              </a:rPr>
              <a:t>，然后反向传播计算每一层的误差</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 			</a:t>
            </a:r>
            <a:r>
              <a:rPr lang="en-US" altLang="zh-CN" sz="2000" b="1" dirty="0">
                <a:solidFill>
                  <a:srgbClr val="000000"/>
                </a:solidFill>
                <a:latin typeface="STIXTwoText-Bold-Identity-H"/>
              </a:rPr>
              <a:t>7:</a:t>
            </a:r>
            <a:r>
              <a:rPr lang="zh-CN" altLang="en-US" sz="2000" dirty="0">
                <a:solidFill>
                  <a:srgbClr val="0000FF"/>
                </a:solidFill>
                <a:latin typeface="SourceHanSerifCN-Light-Identity-H"/>
              </a:rPr>
              <a:t>计算每一层参数的梯度</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 </a:t>
            </a:r>
            <a:endParaRPr lang="en-US" altLang="zh-CN" sz="2000" dirty="0">
              <a:solidFill>
                <a:srgbClr val="0000FF"/>
              </a:solidFill>
              <a:latin typeface="LMMono8-Regular-Identity-H"/>
            </a:endParaRPr>
          </a:p>
          <a:p>
            <a:pPr indent="895350"/>
            <a:r>
              <a:rPr lang="en-US" altLang="zh-CN" sz="2000" b="1" dirty="0">
                <a:solidFill>
                  <a:srgbClr val="000000"/>
                </a:solidFill>
                <a:latin typeface="STIXTwoText-Bold-Identity-H"/>
              </a:rPr>
              <a:t>8:</a:t>
            </a:r>
            <a:r>
              <a:rPr lang="zh-CN" altLang="en-US" sz="2000" dirty="0">
                <a:solidFill>
                  <a:srgbClr val="000000"/>
                </a:solidFill>
                <a:latin typeface="STIXTwoMath-Identity-H"/>
              </a:rPr>
              <a:t>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 </a:t>
            </a:r>
            <a:r>
              <a:rPr lang="zh-CN" altLang="en-US" sz="2000" dirty="0">
                <a:solidFill>
                  <a:srgbClr val="000000"/>
                </a:solidFill>
                <a:latin typeface="STIXTwoMath-Identity-H"/>
              </a:rPr>
              <a:t>𝛼</a:t>
            </a:r>
            <a:r>
              <a:rPr lang="en-US" altLang="zh-CN" sz="2000" dirty="0">
                <a:solidFill>
                  <a:srgbClr val="000000"/>
                </a:solidFill>
                <a:latin typeface="STIXTwoMath-Identity-H"/>
              </a:rPr>
              <a:t>(</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a:t>
            </a:r>
            <a:r>
              <a:rPr lang="zh-CN" altLang="en-US" sz="2000" dirty="0">
                <a:solidFill>
                  <a:srgbClr val="000000"/>
                </a:solidFill>
                <a:latin typeface="STIXTwoMath-Identity-H"/>
              </a:rPr>
              <a:t>𝒂</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en-US" altLang="zh-CN" sz="2000" dirty="0">
                <a:solidFill>
                  <a:srgbClr val="000000"/>
                </a:solidFill>
                <a:latin typeface="STIXTwoMath-Identity-H"/>
              </a:rPr>
              <a:t>)</a:t>
            </a:r>
            <a:r>
              <a:rPr lang="en-US" altLang="zh-CN" sz="2000" baseline="50000" dirty="0">
                <a:solidFill>
                  <a:srgbClr val="000000"/>
                </a:solidFill>
                <a:latin typeface="STIXTwoMath-Identity-H"/>
              </a:rPr>
              <a:t>T</a:t>
            </a:r>
            <a:r>
              <a:rPr lang="en-US" altLang="zh-CN" sz="2000" dirty="0">
                <a:solidFill>
                  <a:srgbClr val="000000"/>
                </a:solidFill>
                <a:latin typeface="STIXTwoMath-Identity-H"/>
              </a:rPr>
              <a:t>)</a:t>
            </a:r>
            <a:r>
              <a:rPr lang="en-US" altLang="zh-CN" sz="2000" dirty="0">
                <a:solidFill>
                  <a:srgbClr val="000000"/>
                </a:solidFill>
                <a:latin typeface="STIXTwoText-Identity-H"/>
              </a:rPr>
              <a:t>;</a:t>
            </a:r>
            <a:r>
              <a:rPr lang="en-US" altLang="zh-CN" sz="2000" dirty="0">
                <a:solidFill>
                  <a:srgbClr val="0000FF"/>
                </a:solidFill>
                <a:latin typeface="LMMono8-Regular-Identity-H"/>
              </a:rPr>
              <a:t> // </a:t>
            </a:r>
            <a:r>
              <a:rPr lang="zh-CN" altLang="en-US" sz="2000" dirty="0">
                <a:solidFill>
                  <a:srgbClr val="0000FF"/>
                </a:solidFill>
                <a:latin typeface="SourceHanSerifCN-Light-Identity-H"/>
              </a:rPr>
              <a:t>更新参数</a:t>
            </a:r>
            <a:r>
              <a:rPr lang="en-US" altLang="zh-CN" sz="2000" dirty="0">
                <a:solidFill>
                  <a:srgbClr val="0000FF"/>
                </a:solidFill>
                <a:latin typeface="SourceHanSerifCN-Light-Identity-H"/>
              </a:rPr>
              <a:t>,</a:t>
            </a:r>
            <a:r>
              <a:rPr lang="zh-CN" altLang="en-US" sz="2000" dirty="0">
                <a:solidFill>
                  <a:srgbClr val="0000FF"/>
                </a:solidFill>
                <a:latin typeface="SourceHanSerifCN-Light-Identity-H"/>
              </a:rPr>
              <a:t>暂不考虑正则化项</a:t>
            </a:r>
            <a:endParaRPr lang="en-US" altLang="zh-CN" sz="2000" dirty="0">
              <a:solidFill>
                <a:srgbClr val="000000"/>
              </a:solidFill>
              <a:latin typeface="STIXTwoText-Identity-H"/>
            </a:endParaRPr>
          </a:p>
          <a:p>
            <a:pPr indent="895350"/>
            <a:r>
              <a:rPr lang="en-US" altLang="zh-CN" sz="2000" b="1" dirty="0">
                <a:solidFill>
                  <a:srgbClr val="000000"/>
                </a:solidFill>
                <a:latin typeface="STIXTwoText-Bold-Identity-H"/>
              </a:rPr>
              <a:t>9:</a:t>
            </a:r>
            <a:r>
              <a:rPr lang="zh-CN" altLang="en-US" sz="2000" dirty="0">
                <a:solidFill>
                  <a:srgbClr val="000000"/>
                </a:solidFill>
                <a:latin typeface="STIXTwoMath-Identity-H"/>
              </a:rPr>
              <a:t>𝒃</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←𝒃</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zh-CN" altLang="en-US" sz="2000" dirty="0">
                <a:solidFill>
                  <a:srgbClr val="000000"/>
                </a:solidFill>
                <a:latin typeface="STIXTwoMath-Identity-H"/>
              </a:rPr>
              <a:t> −𝛼𝛿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a:t>
            </a:r>
          </a:p>
          <a:p>
            <a:pPr indent="452438"/>
            <a:r>
              <a:rPr lang="en-US" altLang="zh-CN" sz="2000" b="1" dirty="0">
                <a:solidFill>
                  <a:srgbClr val="000000"/>
                </a:solidFill>
                <a:latin typeface="STIXTwoText-Bold-Identity-H"/>
              </a:rPr>
              <a:t>10: end</a:t>
            </a:r>
          </a:p>
          <a:p>
            <a:r>
              <a:rPr lang="en-US" altLang="zh-CN" sz="2000" b="1" dirty="0">
                <a:solidFill>
                  <a:srgbClr val="000000"/>
                </a:solidFill>
                <a:latin typeface="STIXTwoText-Bold-Identity-H"/>
              </a:rPr>
              <a:t>11: until </a:t>
            </a:r>
            <a:r>
              <a:rPr lang="zh-CN" altLang="en-US" sz="2000" dirty="0">
                <a:solidFill>
                  <a:srgbClr val="000000"/>
                </a:solidFill>
                <a:latin typeface="SourceHanSerifCN-Medium-Identity-H"/>
              </a:rPr>
              <a:t>神经网络模型在验证集</a:t>
            </a:r>
            <a:r>
              <a:rPr lang="zh-CN" altLang="en-US" sz="2000" dirty="0">
                <a:solidFill>
                  <a:srgbClr val="000000"/>
                </a:solidFill>
                <a:latin typeface="STIXTwoMath-Identity-H"/>
              </a:rPr>
              <a:t>𝒱 </a:t>
            </a:r>
            <a:r>
              <a:rPr lang="zh-CN" altLang="en-US" sz="2000" dirty="0">
                <a:solidFill>
                  <a:srgbClr val="000000"/>
                </a:solidFill>
                <a:latin typeface="SourceHanSerifCN-Medium-Identity-H"/>
              </a:rPr>
              <a:t>上的错误率不再下降</a:t>
            </a:r>
            <a:r>
              <a:rPr lang="en-US" altLang="zh-CN" sz="2000" dirty="0">
                <a:solidFill>
                  <a:srgbClr val="000000"/>
                </a:solidFill>
                <a:latin typeface="STIXTwoText-Identity-H"/>
              </a:rPr>
              <a:t>;</a:t>
            </a:r>
            <a:endParaRPr lang="zh-CN" altLang="en-US" sz="2000" dirty="0"/>
          </a:p>
        </p:txBody>
      </p:sp>
    </p:spTree>
    <p:extLst>
      <p:ext uri="{BB962C8B-B14F-4D97-AF65-F5344CB8AC3E}">
        <p14:creationId xmlns:p14="http://schemas.microsoft.com/office/powerpoint/2010/main" val="358838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a:latin typeface="+mn-ea"/>
                <a:ea typeface="+mn-ea"/>
              </a:rPr>
              <a:t>2.2 </a:t>
            </a:r>
            <a:r>
              <a:rPr lang="zh-CN" altLang="en-US" dirty="0">
                <a:latin typeface="+mn-ea"/>
                <a:ea typeface="+mn-ea"/>
              </a:rPr>
              <a:t>反向传播算法框架</a:t>
            </a:r>
            <a:r>
              <a:rPr lang="en-US" altLang="zh-CN" dirty="0">
                <a:latin typeface="+mn-ea"/>
                <a:ea typeface="+mn-ea"/>
              </a:rPr>
              <a:t>---</a:t>
            </a:r>
            <a:r>
              <a:rPr lang="zh-CN" altLang="en-US" dirty="0">
                <a:latin typeface="+mn-ea"/>
                <a:ea typeface="+mn-ea"/>
              </a:rPr>
              <a:t>小结</a:t>
            </a:r>
          </a:p>
        </p:txBody>
      </p:sp>
      <p:sp>
        <p:nvSpPr>
          <p:cNvPr id="3" name="内容占位符 2"/>
          <p:cNvSpPr>
            <a:spLocks noGrp="1"/>
          </p:cNvSpPr>
          <p:nvPr>
            <p:ph sz="quarter" idx="1"/>
          </p:nvPr>
        </p:nvSpPr>
        <p:spPr/>
        <p:txBody>
          <a:bodyPr>
            <a:normAutofit/>
          </a:bodyPr>
          <a:lstStyle/>
          <a:p>
            <a:r>
              <a:rPr lang="zh-CN" altLang="en-US" sz="3200" dirty="0">
                <a:solidFill>
                  <a:srgbClr val="FF0000"/>
                </a:solidFill>
              </a:rPr>
              <a:t>梯度、梯度下降、带矩阵微分的链式求导法则</a:t>
            </a:r>
            <a:endParaRPr lang="en-US" altLang="zh-CN" sz="3200" dirty="0">
              <a:solidFill>
                <a:srgbClr val="FF0000"/>
              </a:solidFill>
            </a:endParaRPr>
          </a:p>
          <a:p>
            <a:endParaRPr lang="en-US" altLang="zh-CN" sz="3200" dirty="0">
              <a:solidFill>
                <a:srgbClr val="FF0000"/>
              </a:solidFill>
            </a:endParaRPr>
          </a:p>
          <a:p>
            <a:r>
              <a:rPr lang="zh-CN" altLang="en-US" sz="3200" dirty="0">
                <a:solidFill>
                  <a:srgbClr val="FF0000"/>
                </a:solidFill>
              </a:rPr>
              <a:t>神经网络反向传播的根本思想</a:t>
            </a:r>
            <a:endParaRPr lang="en-US" altLang="zh-CN" sz="3200" dirty="0">
              <a:solidFill>
                <a:srgbClr val="FF0000"/>
              </a:solidFill>
            </a:endParaRPr>
          </a:p>
          <a:p>
            <a:pPr lvl="1"/>
            <a:r>
              <a:rPr lang="zh-CN" altLang="en-US" sz="2800" dirty="0">
                <a:solidFill>
                  <a:srgbClr val="00B050"/>
                </a:solidFill>
              </a:rPr>
              <a:t>最后一层输出值与真实值对比，把这个误差项反馈到前面各层</a:t>
            </a:r>
            <a:endParaRPr lang="en-US" altLang="zh-CN" sz="2800" dirty="0">
              <a:solidFill>
                <a:srgbClr val="00B050"/>
              </a:solidFill>
            </a:endParaRPr>
          </a:p>
          <a:p>
            <a:pPr lvl="1"/>
            <a:endParaRPr lang="en-US" altLang="zh-CN" sz="2200" dirty="0">
              <a:solidFill>
                <a:srgbClr val="FF0000"/>
              </a:solidFill>
            </a:endParaRPr>
          </a:p>
          <a:p>
            <a:endParaRPr lang="en-US" altLang="zh-CN" sz="3200" dirty="0">
              <a:solidFill>
                <a:srgbClr val="FF0000"/>
              </a:solidFill>
            </a:endParaRPr>
          </a:p>
          <a:p>
            <a:r>
              <a:rPr lang="zh-CN" altLang="en-US" sz="3200" dirty="0">
                <a:solidFill>
                  <a:srgbClr val="FF0000"/>
                </a:solidFill>
              </a:rPr>
              <a:t>反向传播算法通过误差项的回传高效求解梯度</a:t>
            </a:r>
            <a:endParaRPr lang="en-US" altLang="zh-CN" sz="3200" dirty="0">
              <a:solidFill>
                <a:srgbClr val="FF0000"/>
              </a:solidFill>
            </a:endParaRPr>
          </a:p>
          <a:p>
            <a:endParaRPr lang="en-US" altLang="zh-CN"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fld id="{893ACD7D-9A68-44C8-A49A-4B94202CE741}" type="slidenum">
              <a:rPr lang="zh-CN" altLang="en-US" smtClean="0"/>
              <a:t>28</a:t>
            </a:fld>
            <a:endParaRPr lang="zh-CN" altLang="en-US"/>
          </a:p>
        </p:txBody>
      </p:sp>
    </p:spTree>
    <p:extLst>
      <p:ext uri="{BB962C8B-B14F-4D97-AF65-F5344CB8AC3E}">
        <p14:creationId xmlns:p14="http://schemas.microsoft.com/office/powerpoint/2010/main" val="105249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49E79-E466-402F-9E3E-FAE9CFE62C31}"/>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CCDFB710-13B2-45C3-8858-D6C297789ED7}"/>
              </a:ext>
            </a:extLst>
          </p:cNvPr>
          <p:cNvSpPr>
            <a:spLocks noGrp="1"/>
          </p:cNvSpPr>
          <p:nvPr>
            <p:ph sz="quarter" idx="1"/>
          </p:nvPr>
        </p:nvSpPr>
        <p:spPr/>
        <p:txBody>
          <a:bodyPr/>
          <a:lstStyle/>
          <a:p>
            <a:pPr>
              <a:buClr>
                <a:srgbClr val="00B050"/>
              </a:buClr>
            </a:pPr>
            <a:r>
              <a:rPr lang="zh-CN" altLang="en-US" sz="2800" b="1" dirty="0">
                <a:solidFill>
                  <a:srgbClr val="00B050"/>
                </a:solidFill>
                <a:latin typeface="楷体" panose="02010609060101010101" pitchFamily="49" charset="-122"/>
              </a:rPr>
              <a:t>主线：目标</a:t>
            </a:r>
            <a:r>
              <a:rPr lang="en-US" altLang="zh-CN" sz="2800" b="1" dirty="0">
                <a:solidFill>
                  <a:srgbClr val="00B050"/>
                </a:solidFill>
                <a:latin typeface="楷体" panose="02010609060101010101" pitchFamily="49" charset="-122"/>
                <a:sym typeface="Wingdings" panose="05000000000000000000" pitchFamily="2" charset="2"/>
              </a:rPr>
              <a:t> </a:t>
            </a:r>
            <a:r>
              <a:rPr lang="zh-CN" altLang="en-US" sz="2800" b="1" dirty="0">
                <a:solidFill>
                  <a:srgbClr val="00B050"/>
                </a:solidFill>
                <a:latin typeface="楷体" panose="02010609060101010101" pitchFamily="49" charset="-122"/>
                <a:sym typeface="Wingdings" panose="05000000000000000000" pitchFamily="2" charset="2"/>
              </a:rPr>
              <a:t>方法 </a:t>
            </a:r>
            <a:r>
              <a:rPr lang="en-US" altLang="zh-CN" sz="2800" b="1" dirty="0">
                <a:solidFill>
                  <a:srgbClr val="00B050"/>
                </a:solidFill>
                <a:latin typeface="楷体" panose="02010609060101010101" pitchFamily="49" charset="-122"/>
                <a:sym typeface="Wingdings" panose="05000000000000000000" pitchFamily="2" charset="2"/>
              </a:rPr>
              <a:t></a:t>
            </a:r>
            <a:r>
              <a:rPr lang="zh-CN" altLang="en-US" sz="2800" b="1" dirty="0">
                <a:solidFill>
                  <a:srgbClr val="00B050"/>
                </a:solidFill>
                <a:latin typeface="楷体" panose="02010609060101010101" pitchFamily="49" charset="-122"/>
                <a:sym typeface="Wingdings" panose="05000000000000000000" pitchFamily="2" charset="2"/>
              </a:rPr>
              <a:t>原理</a:t>
            </a:r>
            <a:endParaRPr lang="en-US" altLang="zh-CN" sz="2800" b="1" dirty="0">
              <a:solidFill>
                <a:srgbClr val="00B050"/>
              </a:solidFill>
              <a:latin typeface="楷体" panose="02010609060101010101" pitchFamily="49" charset="-122"/>
            </a:endParaRPr>
          </a:p>
          <a:p>
            <a:pPr>
              <a:buClr>
                <a:srgbClr val="00B050"/>
              </a:buClr>
            </a:pPr>
            <a:endParaRPr lang="en-US" altLang="zh-CN" dirty="0">
              <a:solidFill>
                <a:srgbClr val="FF0000"/>
              </a:solidFill>
            </a:endParaRPr>
          </a:p>
          <a:p>
            <a:pPr>
              <a:buClr>
                <a:srgbClr val="00B050"/>
              </a:buClr>
            </a:pPr>
            <a:r>
              <a:rPr lang="zh-CN" altLang="en-US" b="1" dirty="0">
                <a:solidFill>
                  <a:srgbClr val="00B050"/>
                </a:solidFill>
              </a:rPr>
              <a:t>理解损失函数目标</a:t>
            </a:r>
            <a:endParaRPr lang="en-US" altLang="zh-CN" b="1" dirty="0">
              <a:solidFill>
                <a:srgbClr val="00B050"/>
              </a:solidFill>
            </a:endParaRPr>
          </a:p>
          <a:p>
            <a:endParaRPr lang="en-US" altLang="zh-CN" dirty="0">
              <a:solidFill>
                <a:srgbClr val="FF0000"/>
              </a:solidFill>
            </a:endParaRPr>
          </a:p>
          <a:p>
            <a:pPr>
              <a:buClr>
                <a:srgbClr val="00B050"/>
              </a:buClr>
            </a:pPr>
            <a:r>
              <a:rPr lang="zh-CN" altLang="en-US" b="1" dirty="0">
                <a:solidFill>
                  <a:srgbClr val="00B050"/>
                </a:solidFill>
              </a:rPr>
              <a:t>理解</a:t>
            </a:r>
            <a:r>
              <a:rPr lang="zh-CN" altLang="en-US" b="1" dirty="0">
                <a:solidFill>
                  <a:srgbClr val="00B050"/>
                </a:solidFill>
                <a:latin typeface="楷体" panose="02010609060101010101" pitchFamily="49" charset="-122"/>
              </a:rPr>
              <a:t>算法和模型的区别和联系</a:t>
            </a:r>
            <a:endParaRPr lang="en-US" altLang="zh-CN" b="1" dirty="0">
              <a:solidFill>
                <a:srgbClr val="00B050"/>
              </a:solidFill>
              <a:latin typeface="楷体" panose="02010609060101010101" pitchFamily="49" charset="-122"/>
            </a:endParaRPr>
          </a:p>
          <a:p>
            <a:pPr>
              <a:buClr>
                <a:srgbClr val="00B050"/>
              </a:buClr>
            </a:pPr>
            <a:endParaRPr lang="en-US" altLang="zh-CN" b="1" dirty="0">
              <a:solidFill>
                <a:srgbClr val="FF0000"/>
              </a:solidFill>
              <a:latin typeface="楷体" panose="02010609060101010101" pitchFamily="49" charset="-122"/>
            </a:endParaRPr>
          </a:p>
          <a:p>
            <a:pPr>
              <a:buClr>
                <a:srgbClr val="00B050"/>
              </a:buClr>
            </a:pPr>
            <a:r>
              <a:rPr lang="zh-CN" altLang="en-US" b="1" dirty="0">
                <a:solidFill>
                  <a:srgbClr val="00B050"/>
                </a:solidFill>
                <a:latin typeface="楷体" panose="02010609060101010101" pitchFamily="49" charset="-122"/>
              </a:rPr>
              <a:t>掌握反向传播算法框架及其</a:t>
            </a:r>
            <a:r>
              <a:rPr lang="zh-CN" altLang="en-US" b="1" dirty="0">
                <a:solidFill>
                  <a:srgbClr val="FF0000"/>
                </a:solidFill>
                <a:latin typeface="楷体" panose="02010609060101010101" pitchFamily="49" charset="-122"/>
              </a:rPr>
              <a:t>内部原理</a:t>
            </a:r>
          </a:p>
        </p:txBody>
      </p:sp>
      <p:sp>
        <p:nvSpPr>
          <p:cNvPr id="4" name="灯片编号占位符 3">
            <a:extLst>
              <a:ext uri="{FF2B5EF4-FFF2-40B4-BE49-F238E27FC236}">
                <a16:creationId xmlns:a16="http://schemas.microsoft.com/office/drawing/2014/main" id="{AA011D79-A3E1-4539-81FE-F6758674C468}"/>
              </a:ext>
            </a:extLst>
          </p:cNvPr>
          <p:cNvSpPr>
            <a:spLocks noGrp="1"/>
          </p:cNvSpPr>
          <p:nvPr>
            <p:ph type="sldNum" sz="quarter" idx="4"/>
          </p:nvPr>
        </p:nvSpPr>
        <p:spPr/>
        <p:txBody>
          <a:bodyPr/>
          <a:lstStyle/>
          <a:p>
            <a:r>
              <a:rPr lang="zh-CN" altLang="en-US"/>
              <a:t>第</a:t>
            </a:r>
            <a:fld id="{A7EB049D-2BDA-4100-846B-C83E7A7D8094}" type="slidenum">
              <a:rPr lang="zh-CN" altLang="en-US" smtClean="0"/>
              <a:pPr/>
              <a:t>29</a:t>
            </a:fld>
            <a:r>
              <a:rPr lang="zh-CN" altLang="en-US"/>
              <a:t>页</a:t>
            </a:r>
            <a:endParaRPr lang="zh-CN" altLang="en-US" dirty="0"/>
          </a:p>
        </p:txBody>
      </p:sp>
    </p:spTree>
    <p:extLst>
      <p:ext uri="{BB962C8B-B14F-4D97-AF65-F5344CB8AC3E}">
        <p14:creationId xmlns:p14="http://schemas.microsoft.com/office/powerpoint/2010/main" val="51777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副标题 2">
            <a:extLst>
              <a:ext uri="{FF2B5EF4-FFF2-40B4-BE49-F238E27FC236}">
                <a16:creationId xmlns:a16="http://schemas.microsoft.com/office/drawing/2014/main" id="{36ECB81E-B981-4CEF-8356-442322CDFB32}"/>
              </a:ext>
            </a:extLst>
          </p:cNvPr>
          <p:cNvSpPr txBox="1">
            <a:spLocks/>
          </p:cNvSpPr>
          <p:nvPr/>
        </p:nvSpPr>
        <p:spPr>
          <a:xfrm>
            <a:off x="1701567" y="4853199"/>
            <a:ext cx="8788866" cy="15052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rgbClr val="FFC000"/>
              </a:buClr>
              <a:buSzPct val="80000"/>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sz="4000" b="1" dirty="0">
              <a:latin typeface="+mj-lt"/>
            </a:endParaRPr>
          </a:p>
          <a:p>
            <a:r>
              <a:rPr lang="zh-CN" altLang="en-US" sz="4000" b="1" dirty="0">
                <a:latin typeface="+mj-lt"/>
              </a:rPr>
              <a:t>吴贺俊</a:t>
            </a:r>
          </a:p>
        </p:txBody>
      </p:sp>
      <p:sp>
        <p:nvSpPr>
          <p:cNvPr id="13" name="矩形 12">
            <a:extLst>
              <a:ext uri="{FF2B5EF4-FFF2-40B4-BE49-F238E27FC236}">
                <a16:creationId xmlns:a16="http://schemas.microsoft.com/office/drawing/2014/main" id="{C7F38092-996A-4213-9BAB-C07FDDF4E9E3}"/>
              </a:ext>
            </a:extLst>
          </p:cNvPr>
          <p:cNvSpPr/>
          <p:nvPr/>
        </p:nvSpPr>
        <p:spPr>
          <a:xfrm>
            <a:off x="0" y="0"/>
            <a:ext cx="12192000" cy="323289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t>   人工智能</a:t>
            </a:r>
            <a:r>
              <a:rPr lang="en-US" altLang="zh-CN" sz="5400" dirty="0"/>
              <a:t>-</a:t>
            </a:r>
            <a:r>
              <a:rPr lang="zh-CN" altLang="en-US" sz="5400" dirty="0"/>
              <a:t>实践</a:t>
            </a:r>
            <a:r>
              <a:rPr lang="en-US" altLang="zh-CN" sz="5400"/>
              <a:t>-</a:t>
            </a:r>
            <a:r>
              <a:rPr lang="zh-CN" altLang="en-US" sz="5400"/>
              <a:t>深度</a:t>
            </a:r>
            <a:r>
              <a:rPr lang="zh-CN" altLang="en-US" sz="5400" dirty="0"/>
              <a:t>学习板块</a:t>
            </a:r>
            <a:endParaRPr lang="en-US" altLang="zh-CN" sz="5400" dirty="0"/>
          </a:p>
          <a:p>
            <a:pPr algn="ctr"/>
            <a:r>
              <a:rPr lang="zh-CN" altLang="en-US" sz="5400" dirty="0"/>
              <a:t>第二章 多层全连接前馈神经网络</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7774" t="21012" r="24884" b="-5112"/>
          <a:stretch/>
        </p:blipFill>
        <p:spPr>
          <a:xfrm>
            <a:off x="4944233" y="3973189"/>
            <a:ext cx="2298138" cy="732739"/>
          </a:xfrm>
          <a:prstGeom prst="rect">
            <a:avLst/>
          </a:prstGeom>
        </p:spPr>
      </p:pic>
    </p:spTree>
    <p:extLst>
      <p:ext uri="{BB962C8B-B14F-4D97-AF65-F5344CB8AC3E}">
        <p14:creationId xmlns:p14="http://schemas.microsoft.com/office/powerpoint/2010/main" val="731767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a:t>
            </a:r>
            <a:r>
              <a:rPr lang="en-US" altLang="zh-CN" dirty="0"/>
              <a:t>- </a:t>
            </a:r>
            <a:r>
              <a:rPr lang="zh-CN" altLang="en-US" dirty="0"/>
              <a:t>内容提要</a:t>
            </a: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2.1 </a:t>
            </a:r>
            <a:r>
              <a:rPr lang="zh-CN" altLang="en-US" dirty="0">
                <a:solidFill>
                  <a:srgbClr val="FF5050"/>
                </a:solidFill>
              </a:rPr>
              <a:t>多层神经网络的参数学习目标</a:t>
            </a:r>
          </a:p>
          <a:p>
            <a:pPr>
              <a:buClr>
                <a:schemeClr val="accent6">
                  <a:lumMod val="40000"/>
                  <a:lumOff val="60000"/>
                </a:schemeClr>
              </a:buClr>
            </a:pPr>
            <a:endParaRPr lang="en-US" altLang="zh-CN" dirty="0">
              <a:solidFill>
                <a:srgbClr val="FF5050"/>
              </a:solidFill>
            </a:endParaRPr>
          </a:p>
          <a:p>
            <a:pPr>
              <a:buClr>
                <a:schemeClr val="accent6">
                  <a:lumMod val="40000"/>
                  <a:lumOff val="60000"/>
                </a:schemeClr>
              </a:buClr>
            </a:pPr>
            <a:r>
              <a:rPr lang="en-US" altLang="zh-CN" dirty="0">
                <a:solidFill>
                  <a:srgbClr val="FF5050"/>
                </a:solidFill>
              </a:rPr>
              <a:t>2.2 </a:t>
            </a:r>
            <a:r>
              <a:rPr lang="zh-CN" altLang="en-US" dirty="0">
                <a:solidFill>
                  <a:srgbClr val="FF5050"/>
                </a:solidFill>
              </a:rPr>
              <a:t>反向传播算法框架</a:t>
            </a:r>
          </a:p>
          <a:p>
            <a:pPr>
              <a:buClr>
                <a:srgbClr val="00B050"/>
              </a:buClr>
            </a:pPr>
            <a:endParaRPr lang="en-US" altLang="zh-CN" dirty="0">
              <a:solidFill>
                <a:srgbClr val="FF0000"/>
              </a:solidFill>
            </a:endParaRPr>
          </a:p>
          <a:p>
            <a:pPr>
              <a:buClr>
                <a:srgbClr val="00B050"/>
              </a:buClr>
            </a:pPr>
            <a:r>
              <a:rPr lang="en-US" altLang="zh-CN" b="1" u="sng" dirty="0">
                <a:solidFill>
                  <a:srgbClr val="FF0000"/>
                </a:solidFill>
              </a:rPr>
              <a:t>2.3 </a:t>
            </a:r>
            <a:r>
              <a:rPr lang="zh-CN" altLang="en-US" b="1" u="sng" dirty="0">
                <a:solidFill>
                  <a:srgbClr val="FF0000"/>
                </a:solidFill>
              </a:rPr>
              <a:t>反向传播算法中公式的推导</a:t>
            </a:r>
            <a:endParaRPr lang="en-US" altLang="zh-CN" b="1" u="sng" dirty="0">
              <a:solidFill>
                <a:srgbClr val="FF000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82037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31</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实例：多层网络的参数学习</a:t>
            </a:r>
            <a:endParaRPr lang="zh-CN" altLang="en-US" dirty="0"/>
          </a:p>
        </p:txBody>
      </p:sp>
      <p:sp>
        <p:nvSpPr>
          <p:cNvPr id="7" name="椭圆 6"/>
          <p:cNvSpPr/>
          <p:nvPr/>
        </p:nvSpPr>
        <p:spPr>
          <a:xfrm>
            <a:off x="7256722" y="2707069"/>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8" name="椭圆 7"/>
          <p:cNvSpPr/>
          <p:nvPr/>
        </p:nvSpPr>
        <p:spPr>
          <a:xfrm>
            <a:off x="7256723" y="351267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9" name="椭圆 8"/>
          <p:cNvSpPr/>
          <p:nvPr/>
        </p:nvSpPr>
        <p:spPr>
          <a:xfrm>
            <a:off x="7256722" y="4359767"/>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10" name="直接箭头连接符 9"/>
          <p:cNvCxnSpPr>
            <a:stCxn id="28" idx="6"/>
            <a:endCxn id="7" idx="2"/>
          </p:cNvCxnSpPr>
          <p:nvPr/>
        </p:nvCxnSpPr>
        <p:spPr>
          <a:xfrm>
            <a:off x="5696265" y="2167488"/>
            <a:ext cx="1560457" cy="73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28" idx="6"/>
            <a:endCxn id="8" idx="2"/>
          </p:cNvCxnSpPr>
          <p:nvPr/>
        </p:nvCxnSpPr>
        <p:spPr>
          <a:xfrm>
            <a:off x="5696265" y="2167488"/>
            <a:ext cx="1560458" cy="1536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8" idx="6"/>
            <a:endCxn id="9" idx="2"/>
          </p:cNvCxnSpPr>
          <p:nvPr/>
        </p:nvCxnSpPr>
        <p:spPr>
          <a:xfrm>
            <a:off x="5696265" y="2167488"/>
            <a:ext cx="1560457" cy="238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29" idx="6"/>
            <a:endCxn id="7" idx="2"/>
          </p:cNvCxnSpPr>
          <p:nvPr/>
        </p:nvCxnSpPr>
        <p:spPr>
          <a:xfrm flipV="1">
            <a:off x="5696266" y="2898455"/>
            <a:ext cx="1560456" cy="4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29" idx="6"/>
            <a:endCxn id="8" idx="2"/>
          </p:cNvCxnSpPr>
          <p:nvPr/>
        </p:nvCxnSpPr>
        <p:spPr>
          <a:xfrm>
            <a:off x="5696266" y="2939222"/>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29" idx="6"/>
            <a:endCxn id="9" idx="2"/>
          </p:cNvCxnSpPr>
          <p:nvPr/>
        </p:nvCxnSpPr>
        <p:spPr>
          <a:xfrm>
            <a:off x="5696266" y="2939222"/>
            <a:ext cx="1560456" cy="1611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0" idx="6"/>
            <a:endCxn id="7" idx="2"/>
          </p:cNvCxnSpPr>
          <p:nvPr/>
        </p:nvCxnSpPr>
        <p:spPr>
          <a:xfrm flipV="1">
            <a:off x="5696265" y="2898455"/>
            <a:ext cx="1560457" cy="836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30" idx="6"/>
            <a:endCxn id="8" idx="2"/>
          </p:cNvCxnSpPr>
          <p:nvPr/>
        </p:nvCxnSpPr>
        <p:spPr>
          <a:xfrm flipV="1">
            <a:off x="5696265" y="3704057"/>
            <a:ext cx="1560458" cy="3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30" idx="6"/>
            <a:endCxn id="9" idx="2"/>
          </p:cNvCxnSpPr>
          <p:nvPr/>
        </p:nvCxnSpPr>
        <p:spPr>
          <a:xfrm>
            <a:off x="5696265" y="3734948"/>
            <a:ext cx="1560457" cy="81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31" idx="6"/>
            <a:endCxn id="7" idx="2"/>
          </p:cNvCxnSpPr>
          <p:nvPr/>
        </p:nvCxnSpPr>
        <p:spPr>
          <a:xfrm flipV="1">
            <a:off x="5694892" y="2898455"/>
            <a:ext cx="1561830" cy="1644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31" idx="6"/>
            <a:endCxn id="8" idx="2"/>
          </p:cNvCxnSpPr>
          <p:nvPr/>
        </p:nvCxnSpPr>
        <p:spPr>
          <a:xfrm flipV="1">
            <a:off x="5694892" y="3704057"/>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1" idx="6"/>
            <a:endCxn id="9" idx="2"/>
          </p:cNvCxnSpPr>
          <p:nvPr/>
        </p:nvCxnSpPr>
        <p:spPr>
          <a:xfrm>
            <a:off x="5694892" y="4543197"/>
            <a:ext cx="1561830" cy="7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椭圆 21"/>
          <p:cNvSpPr/>
          <p:nvPr/>
        </p:nvSpPr>
        <p:spPr>
          <a:xfrm>
            <a:off x="8610600" y="3511176"/>
            <a:ext cx="404037" cy="382772"/>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23" name="直接箭头连接符 22"/>
          <p:cNvCxnSpPr>
            <a:stCxn id="7" idx="6"/>
          </p:cNvCxnSpPr>
          <p:nvPr/>
        </p:nvCxnSpPr>
        <p:spPr>
          <a:xfrm>
            <a:off x="7660759" y="2898455"/>
            <a:ext cx="949842" cy="80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8" idx="6"/>
            <a:endCxn id="22" idx="2"/>
          </p:cNvCxnSpPr>
          <p:nvPr/>
        </p:nvCxnSpPr>
        <p:spPr>
          <a:xfrm flipV="1">
            <a:off x="7660760" y="3702562"/>
            <a:ext cx="949840" cy="1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6"/>
            <a:endCxn id="22" idx="2"/>
          </p:cNvCxnSpPr>
          <p:nvPr/>
        </p:nvCxnSpPr>
        <p:spPr>
          <a:xfrm flipV="1">
            <a:off x="7660759" y="3702562"/>
            <a:ext cx="949841" cy="848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22" idx="6"/>
          </p:cNvCxnSpPr>
          <p:nvPr/>
        </p:nvCxnSpPr>
        <p:spPr>
          <a:xfrm>
            <a:off x="9014637" y="3702562"/>
            <a:ext cx="44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9507996" y="3468702"/>
            <a:ext cx="2254600"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y  </a:t>
            </a:r>
            <a:r>
              <a:rPr lang="zh-CN" altLang="en-US" dirty="0">
                <a:latin typeface="楷体" panose="02010609060101010101" pitchFamily="49" charset="-122"/>
                <a:ea typeface="楷体" panose="02010609060101010101" pitchFamily="49" charset="-122"/>
              </a:rPr>
              <a:t>单位价格级别</a:t>
            </a:r>
            <a:r>
              <a:rPr lang="en-US" altLang="zh-CN" dirty="0">
                <a:latin typeface="楷体" panose="02010609060101010101" pitchFamily="49" charset="-122"/>
                <a:ea typeface="楷体" panose="02010609060101010101" pitchFamily="49" charset="-122"/>
              </a:rPr>
              <a:t>&lt;3?</a:t>
            </a:r>
            <a:endParaRPr lang="zh-CN" altLang="en-US" dirty="0">
              <a:latin typeface="楷体" panose="02010609060101010101" pitchFamily="49" charset="-122"/>
              <a:ea typeface="楷体" panose="02010609060101010101" pitchFamily="49" charset="-122"/>
            </a:endParaRPr>
          </a:p>
        </p:txBody>
      </p:sp>
      <p:sp>
        <p:nvSpPr>
          <p:cNvPr id="28" name="椭圆 27"/>
          <p:cNvSpPr/>
          <p:nvPr/>
        </p:nvSpPr>
        <p:spPr>
          <a:xfrm>
            <a:off x="5292228" y="1976102"/>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9" name="椭圆 28"/>
          <p:cNvSpPr/>
          <p:nvPr/>
        </p:nvSpPr>
        <p:spPr>
          <a:xfrm>
            <a:off x="5292229" y="2747836"/>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0" name="椭圆 29"/>
          <p:cNvSpPr/>
          <p:nvPr/>
        </p:nvSpPr>
        <p:spPr>
          <a:xfrm>
            <a:off x="5292228" y="3543562"/>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1" name="椭圆 30"/>
          <p:cNvSpPr/>
          <p:nvPr/>
        </p:nvSpPr>
        <p:spPr>
          <a:xfrm>
            <a:off x="5290855" y="435181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2" name="矩形 31"/>
          <p:cNvSpPr/>
          <p:nvPr/>
        </p:nvSpPr>
        <p:spPr>
          <a:xfrm>
            <a:off x="7020158" y="1289473"/>
            <a:ext cx="877163"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隐藏层</a:t>
            </a:r>
          </a:p>
        </p:txBody>
      </p:sp>
      <p:sp>
        <p:nvSpPr>
          <p:cNvPr id="33" name="椭圆 32"/>
          <p:cNvSpPr/>
          <p:nvPr/>
        </p:nvSpPr>
        <p:spPr>
          <a:xfrm>
            <a:off x="5305518" y="5036452"/>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34" name="直接箭头连接符 33"/>
          <p:cNvCxnSpPr>
            <a:stCxn id="46" idx="6"/>
            <a:endCxn id="29" idx="2"/>
          </p:cNvCxnSpPr>
          <p:nvPr/>
        </p:nvCxnSpPr>
        <p:spPr>
          <a:xfrm>
            <a:off x="3824801" y="2516392"/>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endCxn id="30" idx="2"/>
          </p:cNvCxnSpPr>
          <p:nvPr/>
        </p:nvCxnSpPr>
        <p:spPr>
          <a:xfrm>
            <a:off x="3727865" y="2444270"/>
            <a:ext cx="1564363" cy="1290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46" idx="6"/>
            <a:endCxn id="31" idx="2"/>
          </p:cNvCxnSpPr>
          <p:nvPr/>
        </p:nvCxnSpPr>
        <p:spPr>
          <a:xfrm>
            <a:off x="3824801" y="2516392"/>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47" idx="6"/>
            <a:endCxn id="29" idx="2"/>
          </p:cNvCxnSpPr>
          <p:nvPr/>
        </p:nvCxnSpPr>
        <p:spPr>
          <a:xfrm flipV="1">
            <a:off x="3824802" y="2939222"/>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endCxn id="30" idx="2"/>
          </p:cNvCxnSpPr>
          <p:nvPr/>
        </p:nvCxnSpPr>
        <p:spPr>
          <a:xfrm>
            <a:off x="3701284" y="3284242"/>
            <a:ext cx="1590944" cy="450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47" idx="6"/>
            <a:endCxn id="31" idx="2"/>
          </p:cNvCxnSpPr>
          <p:nvPr/>
        </p:nvCxnSpPr>
        <p:spPr>
          <a:xfrm>
            <a:off x="3824802" y="3321994"/>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8" idx="6"/>
            <a:endCxn id="29" idx="2"/>
          </p:cNvCxnSpPr>
          <p:nvPr/>
        </p:nvCxnSpPr>
        <p:spPr>
          <a:xfrm flipV="1">
            <a:off x="3824801" y="2939222"/>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48" idx="6"/>
            <a:endCxn id="30" idx="2"/>
          </p:cNvCxnSpPr>
          <p:nvPr/>
        </p:nvCxnSpPr>
        <p:spPr>
          <a:xfrm flipV="1">
            <a:off x="3824801" y="3734948"/>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endCxn id="31" idx="2"/>
          </p:cNvCxnSpPr>
          <p:nvPr/>
        </p:nvCxnSpPr>
        <p:spPr>
          <a:xfrm>
            <a:off x="3674701" y="4079744"/>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49" idx="6"/>
            <a:endCxn id="29" idx="2"/>
          </p:cNvCxnSpPr>
          <p:nvPr/>
        </p:nvCxnSpPr>
        <p:spPr>
          <a:xfrm flipV="1">
            <a:off x="3823428" y="2939222"/>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49" idx="6"/>
            <a:endCxn id="30" idx="2"/>
          </p:cNvCxnSpPr>
          <p:nvPr/>
        </p:nvCxnSpPr>
        <p:spPr>
          <a:xfrm flipV="1">
            <a:off x="3823428" y="3734948"/>
            <a:ext cx="1468800" cy="1191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endCxn id="31" idx="2"/>
          </p:cNvCxnSpPr>
          <p:nvPr/>
        </p:nvCxnSpPr>
        <p:spPr>
          <a:xfrm flipV="1">
            <a:off x="3674701" y="4543197"/>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椭圆 45"/>
          <p:cNvSpPr/>
          <p:nvPr/>
        </p:nvSpPr>
        <p:spPr>
          <a:xfrm>
            <a:off x="3420764" y="2325006"/>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7" name="椭圆 46"/>
          <p:cNvSpPr/>
          <p:nvPr/>
        </p:nvSpPr>
        <p:spPr>
          <a:xfrm>
            <a:off x="3420765" y="3130608"/>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8" name="椭圆 47"/>
          <p:cNvSpPr/>
          <p:nvPr/>
        </p:nvSpPr>
        <p:spPr>
          <a:xfrm>
            <a:off x="3420764" y="3926334"/>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9" name="椭圆 48"/>
          <p:cNvSpPr/>
          <p:nvPr/>
        </p:nvSpPr>
        <p:spPr>
          <a:xfrm>
            <a:off x="3419391" y="4734583"/>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50" name="直接箭头连接符 49"/>
          <p:cNvCxnSpPr>
            <a:stCxn id="49" idx="6"/>
            <a:endCxn id="28" idx="2"/>
          </p:cNvCxnSpPr>
          <p:nvPr/>
        </p:nvCxnSpPr>
        <p:spPr>
          <a:xfrm flipV="1">
            <a:off x="3823428" y="2167488"/>
            <a:ext cx="1468800" cy="2758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9" idx="6"/>
            <a:endCxn id="33" idx="2"/>
          </p:cNvCxnSpPr>
          <p:nvPr/>
        </p:nvCxnSpPr>
        <p:spPr>
          <a:xfrm>
            <a:off x="3823428" y="4925969"/>
            <a:ext cx="1482090" cy="301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48" idx="6"/>
            <a:endCxn id="28" idx="2"/>
          </p:cNvCxnSpPr>
          <p:nvPr/>
        </p:nvCxnSpPr>
        <p:spPr>
          <a:xfrm flipV="1">
            <a:off x="3824801" y="2167488"/>
            <a:ext cx="1467427" cy="1950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8" idx="6"/>
            <a:endCxn id="33" idx="2"/>
          </p:cNvCxnSpPr>
          <p:nvPr/>
        </p:nvCxnSpPr>
        <p:spPr>
          <a:xfrm>
            <a:off x="3824801" y="4117720"/>
            <a:ext cx="1480717" cy="111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33" idx="6"/>
            <a:endCxn id="9" idx="2"/>
          </p:cNvCxnSpPr>
          <p:nvPr/>
        </p:nvCxnSpPr>
        <p:spPr>
          <a:xfrm flipV="1">
            <a:off x="5709555" y="4551153"/>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33" idx="6"/>
            <a:endCxn id="7" idx="2"/>
          </p:cNvCxnSpPr>
          <p:nvPr/>
        </p:nvCxnSpPr>
        <p:spPr>
          <a:xfrm flipV="1">
            <a:off x="5709555" y="2898455"/>
            <a:ext cx="1547167" cy="232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33" idx="6"/>
            <a:endCxn id="8" idx="2"/>
          </p:cNvCxnSpPr>
          <p:nvPr/>
        </p:nvCxnSpPr>
        <p:spPr>
          <a:xfrm flipV="1">
            <a:off x="5709555" y="3704057"/>
            <a:ext cx="1547168" cy="152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33" idx="6"/>
            <a:endCxn id="9" idx="2"/>
          </p:cNvCxnSpPr>
          <p:nvPr/>
        </p:nvCxnSpPr>
        <p:spPr>
          <a:xfrm flipV="1">
            <a:off x="5709555" y="4551153"/>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47" idx="6"/>
            <a:endCxn id="33" idx="2"/>
          </p:cNvCxnSpPr>
          <p:nvPr/>
        </p:nvCxnSpPr>
        <p:spPr>
          <a:xfrm>
            <a:off x="3824802" y="3321994"/>
            <a:ext cx="1480716" cy="190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46" idx="6"/>
            <a:endCxn id="28" idx="2"/>
          </p:cNvCxnSpPr>
          <p:nvPr/>
        </p:nvCxnSpPr>
        <p:spPr>
          <a:xfrm flipV="1">
            <a:off x="3824801" y="2167488"/>
            <a:ext cx="1467427" cy="34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47" idx="6"/>
            <a:endCxn id="28" idx="2"/>
          </p:cNvCxnSpPr>
          <p:nvPr/>
        </p:nvCxnSpPr>
        <p:spPr>
          <a:xfrm flipV="1">
            <a:off x="3824802" y="2167488"/>
            <a:ext cx="1467426" cy="1154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矩形 60"/>
          <p:cNvSpPr/>
          <p:nvPr/>
        </p:nvSpPr>
        <p:spPr>
          <a:xfrm>
            <a:off x="5054291" y="1308886"/>
            <a:ext cx="877163"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隐藏层</a:t>
            </a:r>
          </a:p>
        </p:txBody>
      </p:sp>
      <p:sp>
        <p:nvSpPr>
          <p:cNvPr id="62" name="矩形 61"/>
          <p:cNvSpPr/>
          <p:nvPr/>
        </p:nvSpPr>
        <p:spPr>
          <a:xfrm>
            <a:off x="3182827" y="1336381"/>
            <a:ext cx="646331"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输入</a:t>
            </a:r>
          </a:p>
        </p:txBody>
      </p:sp>
      <p:sp>
        <p:nvSpPr>
          <p:cNvPr id="63" name="矩形 62"/>
          <p:cNvSpPr/>
          <p:nvPr/>
        </p:nvSpPr>
        <p:spPr>
          <a:xfrm>
            <a:off x="8370978" y="2886294"/>
            <a:ext cx="877163"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输出层</a:t>
            </a:r>
          </a:p>
        </p:txBody>
      </p:sp>
      <p:sp>
        <p:nvSpPr>
          <p:cNvPr id="64" name="文本框 63"/>
          <p:cNvSpPr txBox="1"/>
          <p:nvPr/>
        </p:nvSpPr>
        <p:spPr>
          <a:xfrm>
            <a:off x="576422" y="2271401"/>
            <a:ext cx="2753832" cy="2862322"/>
          </a:xfrm>
          <a:prstGeom prst="rect">
            <a:avLst/>
          </a:prstGeom>
          <a:noFill/>
        </p:spPr>
        <p:txBody>
          <a:bodyPr wrap="square" rtlCol="0">
            <a:spAutoFit/>
          </a:bodyPr>
          <a:lstStyle/>
          <a:p>
            <a:pPr algn="r"/>
            <a:r>
              <a:rPr lang="zh-CN" altLang="en-US" b="1" dirty="0">
                <a:latin typeface="楷体" panose="02010609060101010101" pitchFamily="49" charset="-122"/>
                <a:ea typeface="楷体" panose="02010609060101010101" pitchFamily="49" charset="-122"/>
              </a:rPr>
              <a:t>大小</a:t>
            </a:r>
            <a:r>
              <a:rPr lang="en-US" altLang="zh-CN" b="1" dirty="0">
                <a:latin typeface="楷体" panose="02010609060101010101" pitchFamily="49" charset="-122"/>
                <a:ea typeface="楷体" panose="02010609060101010101" pitchFamily="49" charset="-122"/>
              </a:rPr>
              <a:t>            x</a:t>
            </a:r>
            <a:r>
              <a:rPr lang="en-US" altLang="zh-CN" b="1" baseline="-25000" dirty="0">
                <a:latin typeface="楷体" panose="02010609060101010101" pitchFamily="49" charset="-122"/>
                <a:ea typeface="楷体" panose="02010609060101010101" pitchFamily="49" charset="-122"/>
              </a:rPr>
              <a:t>1</a:t>
            </a: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房间数</a:t>
            </a:r>
            <a:r>
              <a:rPr lang="en-US" altLang="zh-CN" b="1" dirty="0">
                <a:latin typeface="楷体" panose="02010609060101010101" pitchFamily="49" charset="-122"/>
                <a:ea typeface="楷体" panose="02010609060101010101" pitchFamily="49" charset="-122"/>
              </a:rPr>
              <a:t>            x</a:t>
            </a:r>
            <a:r>
              <a:rPr lang="en-US" altLang="zh-CN" b="1" baseline="-25000" dirty="0">
                <a:latin typeface="楷体" panose="02010609060101010101" pitchFamily="49" charset="-122"/>
                <a:ea typeface="楷体" panose="02010609060101010101" pitchFamily="49" charset="-122"/>
              </a:rPr>
              <a:t>2</a:t>
            </a: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区域编码</a:t>
            </a:r>
            <a:r>
              <a:rPr lang="en-US" altLang="zh-CN" b="1" dirty="0">
                <a:latin typeface="楷体" panose="02010609060101010101" pitchFamily="49" charset="-122"/>
                <a:ea typeface="楷体" panose="02010609060101010101" pitchFamily="49" charset="-122"/>
              </a:rPr>
              <a:t>            x</a:t>
            </a:r>
            <a:r>
              <a:rPr lang="en-US" altLang="zh-CN" b="1" baseline="-25000" dirty="0">
                <a:latin typeface="楷体" panose="02010609060101010101" pitchFamily="49" charset="-122"/>
                <a:ea typeface="楷体" panose="02010609060101010101" pitchFamily="49" charset="-122"/>
              </a:rPr>
              <a:t>3</a:t>
            </a: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收入水平</a:t>
            </a:r>
            <a:r>
              <a:rPr lang="en-US" altLang="zh-CN" b="1" dirty="0">
                <a:latin typeface="楷体" panose="02010609060101010101" pitchFamily="49" charset="-122"/>
                <a:ea typeface="楷体" panose="02010609060101010101" pitchFamily="49" charset="-122"/>
              </a:rPr>
              <a:t>            x</a:t>
            </a:r>
            <a:r>
              <a:rPr lang="en-US" altLang="zh-CN" b="1" baseline="-25000" dirty="0">
                <a:latin typeface="楷体" panose="02010609060101010101" pitchFamily="49" charset="-122"/>
                <a:ea typeface="楷体" panose="02010609060101010101" pitchFamily="49" charset="-122"/>
              </a:rPr>
              <a:t>4</a:t>
            </a:r>
            <a:endParaRPr lang="zh-CN" altLang="en-US" b="1" baseline="-25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030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多层神经网络误差项的计算</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609603" y="1363036"/>
                <a:ext cx="10972800" cy="4540155"/>
              </a:xfrm>
            </p:spPr>
            <p:txBody>
              <a:bodyPr>
                <a:noAutofit/>
              </a:bodyPr>
              <a:lstStyle/>
              <a:p>
                <a:r>
                  <a:rPr lang="zh-CN" altLang="en-US" dirty="0"/>
                  <a:t>神经网络是一个复杂的复合函数</a:t>
                </a:r>
                <a:endParaRPr lang="en-US" altLang="zh-CN" dirty="0"/>
              </a:p>
              <a:p>
                <a:pPr lvl="1"/>
                <a:r>
                  <a:rPr lang="zh-CN" altLang="en-US" sz="2800" dirty="0"/>
                  <a:t>整个求复合函数的导数不现实</a:t>
                </a:r>
                <a:endParaRPr lang="en-US" altLang="zh-CN" sz="2800" dirty="0"/>
              </a:p>
              <a:p>
                <a:pPr marL="457200" lvl="1" indent="0" algn="ctr">
                  <a:buNone/>
                </a:pPr>
                <a14:m>
                  <m:oMath xmlns:m="http://schemas.openxmlformats.org/officeDocument/2006/math">
                    <m:r>
                      <a:rPr lang="en-US" altLang="zh-CN" sz="2800" i="1">
                        <a:solidFill>
                          <a:srgbClr val="FF0000"/>
                        </a:solidFill>
                        <a:latin typeface="Cambria Math" panose="02040503050406030204" pitchFamily="18" charset="0"/>
                        <a:ea typeface="Cambria Math" panose="02040503050406030204" pitchFamily="18" charset="0"/>
                      </a:rPr>
                      <m:t>𝑦</m:t>
                    </m:r>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5</m:t>
                    </m:r>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4</m:t>
                    </m:r>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3</m:t>
                    </m:r>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2</m:t>
                    </m:r>
                    <m:r>
                      <a:rPr lang="en-US" altLang="zh-CN" sz="2800" i="1">
                        <a:solidFill>
                          <a:srgbClr val="FF0000"/>
                        </a:solidFill>
                        <a:latin typeface="Cambria Math" panose="02040503050406030204" pitchFamily="18" charset="0"/>
                        <a:ea typeface="Cambria Math" panose="02040503050406030204" pitchFamily="18" charset="0"/>
                      </a:rPr>
                      <m:t>(</m:t>
                    </m:r>
                    <m:r>
                      <a:rPr lang="pt-BR"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1</m:t>
                    </m:r>
                    <m:d>
                      <m:dPr>
                        <m:ctrlPr>
                          <a:rPr lang="pt-BR" altLang="zh-CN" sz="2800" i="1">
                            <a:solidFill>
                              <a:srgbClr val="FF0000"/>
                            </a:solidFill>
                            <a:latin typeface="Cambria Math" panose="02040503050406030204" pitchFamily="18" charset="0"/>
                            <a:ea typeface="Cambria Math" panose="02040503050406030204" pitchFamily="18" charset="0"/>
                          </a:rPr>
                        </m:ctrlPr>
                      </m:dPr>
                      <m:e>
                        <m:r>
                          <a:rPr lang="pt-BR" altLang="zh-CN" sz="2800" i="1">
                            <a:solidFill>
                              <a:srgbClr val="FF0000"/>
                            </a:solidFill>
                            <a:latin typeface="Cambria Math" panose="02040503050406030204" pitchFamily="18" charset="0"/>
                            <a:ea typeface="Cambria Math" panose="02040503050406030204" pitchFamily="18" charset="0"/>
                          </a:rPr>
                          <m:t>𝑥</m:t>
                        </m:r>
                      </m:e>
                    </m:d>
                    <m:r>
                      <a:rPr lang="en-US" altLang="zh-CN" sz="2800" i="1">
                        <a:solidFill>
                          <a:srgbClr val="FF0000"/>
                        </a:solidFill>
                        <a:latin typeface="Cambria Math" panose="02040503050406030204" pitchFamily="18" charset="0"/>
                        <a:ea typeface="Cambria Math" panose="02040503050406030204" pitchFamily="18" charset="0"/>
                      </a:rPr>
                      <m:t>))))</m:t>
                    </m:r>
                  </m:oMath>
                </a14:m>
                <a:r>
                  <a:rPr lang="zh-CN" altLang="en-US" sz="2800" dirty="0">
                    <a:solidFill>
                      <a:srgbClr val="FF0000"/>
                    </a:solidFill>
                    <a:latin typeface="楷体" panose="02010609060101010101" pitchFamily="49" charset="-122"/>
                    <a:ea typeface="楷体" panose="02010609060101010101" pitchFamily="49" charset="-122"/>
                  </a:rPr>
                  <a:t> </a:t>
                </a:r>
                <a:r>
                  <a:rPr lang="en-US" altLang="zh-CN" sz="2800" dirty="0">
                    <a:solidFill>
                      <a:srgbClr val="FF0000"/>
                    </a:solidFill>
                    <a:latin typeface="楷体" panose="02010609060101010101" pitchFamily="49" charset="-122"/>
                    <a:ea typeface="楷体" panose="02010609060101010101" pitchFamily="49" charset="-122"/>
                  </a:rPr>
                  <a:t>→</a:t>
                </a:r>
                <a:r>
                  <a:rPr lang="zh-CN" altLang="en-US" sz="2800" dirty="0">
                    <a:solidFill>
                      <a:srgbClr val="FF0000"/>
                    </a:solidFill>
                    <a:latin typeface="楷体" panose="02010609060101010101" pitchFamily="49" charset="-122"/>
                    <a:ea typeface="楷体" panose="02010609060101010101" pitchFamily="49" charset="-122"/>
                  </a:rPr>
                  <a:t> </a:t>
                </a:r>
                <a14:m>
                  <m:oMath xmlns:m="http://schemas.openxmlformats.org/officeDocument/2006/math">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𝑦</m:t>
                        </m:r>
                      </m:num>
                      <m:den>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𝑥</m:t>
                        </m:r>
                      </m:den>
                    </m:f>
                    <m:r>
                      <a:rPr lang="en-US" altLang="zh-CN" sz="2800" i="1">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1</m:t>
                        </m:r>
                      </m:num>
                      <m:den>
                        <m:r>
                          <a:rPr lang="en-US" altLang="zh-CN" sz="2800" i="1">
                            <a:solidFill>
                              <a:srgbClr val="FF0000"/>
                            </a:solidFill>
                            <a:latin typeface="Cambria Math" panose="02040503050406030204" pitchFamily="18" charset="0"/>
                          </a:rPr>
                          <m:t>𝜕</m:t>
                        </m:r>
                        <m:r>
                          <m:rPr>
                            <m:sty m:val="p"/>
                          </m:rPr>
                          <a:rPr lang="en-US" altLang="zh-CN" sz="2800" i="1">
                            <a:solidFill>
                              <a:srgbClr val="FF0000"/>
                            </a:solidFill>
                            <a:latin typeface="Cambria Math" panose="02040503050406030204" pitchFamily="18" charset="0"/>
                            <a:ea typeface="Cambria Math" panose="02040503050406030204" pitchFamily="18" charset="0"/>
                          </a:rPr>
                          <m:t>x</m:t>
                        </m:r>
                      </m:den>
                    </m:f>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2</m:t>
                        </m:r>
                      </m:num>
                      <m:den>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3</m:t>
                        </m:r>
                      </m:num>
                      <m:den>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4</m:t>
                        </m:r>
                      </m:num>
                      <m:den>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5</m:t>
                        </m:r>
                      </m:num>
                      <m:den>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𝑓</m:t>
                        </m:r>
                        <m:r>
                          <a:rPr lang="en-US" altLang="zh-CN" sz="28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800" dirty="0">
                  <a:solidFill>
                    <a:srgbClr val="FF0000"/>
                  </a:solidFill>
                  <a:latin typeface="楷体" panose="02010609060101010101" pitchFamily="49" charset="-122"/>
                  <a:ea typeface="楷体" panose="02010609060101010101" pitchFamily="49" charset="-122"/>
                </a:endParaRPr>
              </a:p>
              <a:p>
                <a:r>
                  <a:rPr lang="zh-CN" altLang="en-US" dirty="0"/>
                  <a:t>神经网络每一层有多个神经元，有矩阵有向量</a:t>
                </a:r>
                <a:endParaRPr lang="en-US" altLang="zh-CN" dirty="0"/>
              </a:p>
              <a:p>
                <a:pPr lvl="1"/>
                <a:r>
                  <a:rPr lang="zh-CN" altLang="en-US" sz="2800" dirty="0"/>
                  <a:t>矩阵乘以向量：</a:t>
                </a:r>
                <a:endParaRPr lang="en-US" altLang="zh-CN" sz="2800"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zh-CN" altLang="zh-CN" sz="1600" i="1">
                              <a:latin typeface="Cambria Math" panose="02040503050406030204" pitchFamily="18" charset="0"/>
                              <a:ea typeface="+mn-ea"/>
                            </a:rPr>
                          </m:ctrlPr>
                        </m:dPr>
                        <m:e>
                          <m:m>
                            <m:mPr>
                              <m:mcs>
                                <m:mc>
                                  <m:mcPr>
                                    <m:count m:val="2"/>
                                    <m:mcJc m:val="center"/>
                                  </m:mcPr>
                                </m:mc>
                              </m:mcs>
                              <m:ctrlPr>
                                <a:rPr lang="zh-CN" altLang="zh-CN" sz="1600" i="1">
                                  <a:latin typeface="Cambria Math" panose="02040503050406030204" pitchFamily="18" charset="0"/>
                                  <a:ea typeface="+mn-ea"/>
                                </a:rPr>
                              </m:ctrlPr>
                            </m:mPr>
                            <m:mr>
                              <m:e>
                                <m:m>
                                  <m:mPr>
                                    <m:mcs>
                                      <m:mc>
                                        <m:mcPr>
                                          <m:count m:val="3"/>
                                          <m:mcJc m:val="center"/>
                                        </m:mcPr>
                                      </m:mc>
                                    </m:mcs>
                                    <m:ctrlPr>
                                      <a:rPr lang="zh-CN" altLang="zh-CN" sz="1600" i="1">
                                        <a:latin typeface="Cambria Math" panose="02040503050406030204" pitchFamily="18" charset="0"/>
                                        <a:ea typeface="+mn-ea"/>
                                      </a:rPr>
                                    </m:ctrlPr>
                                  </m:mP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𝟏𝟏</m:t>
                                          </m:r>
                                        </m:sub>
                                      </m:sSub>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𝟏𝟐</m:t>
                                          </m:r>
                                        </m:sub>
                                      </m:sSub>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𝟐𝟏</m:t>
                                          </m:r>
                                        </m:sub>
                                      </m:sSub>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𝟐𝟐</m:t>
                                          </m:r>
                                        </m:sub>
                                      </m:sSub>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𝟑𝟏</m:t>
                                          </m:r>
                                        </m:sub>
                                      </m:sSub>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𝟑𝟐</m:t>
                                          </m:r>
                                        </m:sub>
                                      </m:sSub>
                                    </m:e>
                                    <m:e>
                                      <m:r>
                                        <a:rPr lang="en-US" altLang="zh-CN" sz="1600" i="1">
                                          <a:latin typeface="Cambria Math" panose="02040503050406030204" pitchFamily="18" charset="0"/>
                                          <a:ea typeface="+mn-ea"/>
                                        </a:rPr>
                                        <m:t>⋯</m:t>
                                      </m:r>
                                    </m:e>
                                  </m:mr>
                                </m:m>
                              </m:e>
                              <m:e>
                                <m:m>
                                  <m:mPr>
                                    <m:mcs>
                                      <m:mc>
                                        <m:mcPr>
                                          <m:count m:val="3"/>
                                          <m:mcJc m:val="center"/>
                                        </m:mcPr>
                                      </m:mc>
                                    </m:mcs>
                                    <m:ctrlPr>
                                      <a:rPr lang="zh-CN" altLang="zh-CN" sz="1600" i="1">
                                        <a:latin typeface="Cambria Math" panose="02040503050406030204" pitchFamily="18" charset="0"/>
                                        <a:ea typeface="+mn-ea"/>
                                      </a:rPr>
                                    </m:ctrlPr>
                                  </m:mP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𝟏</m:t>
                                          </m:r>
                                          <m:r>
                                            <a:rPr lang="en-US" altLang="zh-CN" sz="1600" b="1" i="1" baseline="-25000">
                                              <a:latin typeface="Cambria Math" panose="02040503050406030204" pitchFamily="18" charset="0"/>
                                              <a:ea typeface="+mn-ea"/>
                                            </a:rPr>
                                            <m:t>𝒋</m:t>
                                          </m:r>
                                        </m:sub>
                                      </m:sSub>
                                    </m:e>
                                    <m:e>
                                      <m:r>
                                        <a:rPr lang="en-US" altLang="zh-CN" sz="1600" i="1">
                                          <a:latin typeface="Cambria Math" panose="02040503050406030204" pitchFamily="18" charset="0"/>
                                          <a:ea typeface="+mn-ea"/>
                                        </a:rPr>
                                        <m:t>⋯</m:t>
                                      </m:r>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𝟏</m:t>
                                          </m:r>
                                          <m:r>
                                            <a:rPr lang="en-US" altLang="zh-CN" sz="1600" b="1" i="1" baseline="-25000">
                                              <a:latin typeface="Cambria Math" panose="02040503050406030204" pitchFamily="18" charset="0"/>
                                              <a:ea typeface="+mn-ea"/>
                                            </a:rPr>
                                            <m:t>𝒑</m:t>
                                          </m:r>
                                        </m:sub>
                                      </m:sSub>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𝟐</m:t>
                                          </m:r>
                                          <m:r>
                                            <a:rPr lang="en-US" altLang="zh-CN" sz="1600" b="1" i="1" baseline="-25000">
                                              <a:latin typeface="Cambria Math" panose="02040503050406030204" pitchFamily="18" charset="0"/>
                                              <a:ea typeface="+mn-ea"/>
                                            </a:rPr>
                                            <m:t>𝒋</m:t>
                                          </m:r>
                                        </m:sub>
                                      </m:sSub>
                                    </m:e>
                                    <m:e>
                                      <m:r>
                                        <a:rPr lang="en-US" altLang="zh-CN" sz="1600" i="1">
                                          <a:latin typeface="Cambria Math" panose="02040503050406030204" pitchFamily="18" charset="0"/>
                                          <a:ea typeface="+mn-ea"/>
                                        </a:rPr>
                                        <m:t>⋯</m:t>
                                      </m:r>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𝟐</m:t>
                                          </m:r>
                                          <m:r>
                                            <a:rPr lang="en-US" altLang="zh-CN" sz="1600" b="1" i="1" baseline="-25000">
                                              <a:latin typeface="Cambria Math" panose="02040503050406030204" pitchFamily="18" charset="0"/>
                                              <a:ea typeface="+mn-ea"/>
                                            </a:rPr>
                                            <m:t>𝒑</m:t>
                                          </m:r>
                                        </m:sub>
                                      </m:sSub>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𝟑</m:t>
                                          </m:r>
                                          <m:r>
                                            <a:rPr lang="en-US" altLang="zh-CN" sz="1600" b="1" i="1" baseline="-25000">
                                              <a:latin typeface="Cambria Math" panose="02040503050406030204" pitchFamily="18" charset="0"/>
                                              <a:ea typeface="+mn-ea"/>
                                            </a:rPr>
                                            <m:t>𝒋</m:t>
                                          </m:r>
                                        </m:sub>
                                      </m:sSub>
                                    </m:e>
                                    <m:e>
                                      <m:r>
                                        <a:rPr lang="en-US" altLang="zh-CN" sz="1600" i="1">
                                          <a:latin typeface="Cambria Math" panose="02040503050406030204" pitchFamily="18" charset="0"/>
                                          <a:ea typeface="+mn-ea"/>
                                        </a:rPr>
                                        <m:t>⋯</m:t>
                                      </m:r>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𝟑</m:t>
                                          </m:r>
                                          <m:r>
                                            <a:rPr lang="en-US" altLang="zh-CN" sz="1600" b="1" i="1" baseline="-25000">
                                              <a:latin typeface="Cambria Math" panose="02040503050406030204" pitchFamily="18" charset="0"/>
                                              <a:ea typeface="+mn-ea"/>
                                            </a:rPr>
                                            <m:t>𝒑</m:t>
                                          </m:r>
                                        </m:sub>
                                      </m:sSub>
                                    </m:e>
                                  </m:mr>
                                </m:m>
                              </m:e>
                            </m:mr>
                            <m:mr>
                              <m:e>
                                <m:m>
                                  <m:mPr>
                                    <m:mcs>
                                      <m:mc>
                                        <m:mcPr>
                                          <m:count m:val="1"/>
                                          <m:mcJc m:val="center"/>
                                        </m:mcPr>
                                      </m:mc>
                                    </m:mcs>
                                    <m:ctrlPr>
                                      <a:rPr lang="zh-CN" altLang="zh-CN" sz="1600" i="1">
                                        <a:latin typeface="Cambria Math" panose="02040503050406030204" pitchFamily="18" charset="0"/>
                                        <a:ea typeface="+mn-ea"/>
                                      </a:rPr>
                                    </m:ctrlPr>
                                  </m:mPr>
                                  <m:mr>
                                    <m:e>
                                      <m:m>
                                        <m:mPr>
                                          <m:mcs>
                                            <m:mc>
                                              <m:mcPr>
                                                <m:count m:val="3"/>
                                                <m:mcJc m:val="center"/>
                                              </m:mcPr>
                                            </m:mc>
                                          </m:mcs>
                                          <m:ctrlPr>
                                            <a:rPr lang="zh-CN" altLang="zh-CN" sz="1600" i="1">
                                              <a:latin typeface="Cambria Math" panose="02040503050406030204" pitchFamily="18" charset="0"/>
                                              <a:ea typeface="+mn-ea"/>
                                            </a:rPr>
                                          </m:ctrlPr>
                                        </m:mPr>
                                        <m:mr>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𝒊</m:t>
                                                </m:r>
                                                <m:r>
                                                  <a:rPr lang="en-US" altLang="zh-CN" sz="1600" b="1" i="1" baseline="-25000">
                                                    <a:latin typeface="Cambria Math" panose="02040503050406030204" pitchFamily="18" charset="0"/>
                                                    <a:ea typeface="+mn-ea"/>
                                                  </a:rPr>
                                                  <m:t>𝟏</m:t>
                                                </m:r>
                                              </m:sub>
                                            </m:sSub>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𝒊</m:t>
                                                </m:r>
                                                <m:r>
                                                  <a:rPr lang="en-US" altLang="zh-CN" sz="1600" b="1" i="1" baseline="-25000">
                                                    <a:latin typeface="Cambria Math" panose="02040503050406030204" pitchFamily="18" charset="0"/>
                                                    <a:ea typeface="+mn-ea"/>
                                                  </a:rPr>
                                                  <m:t>𝟐</m:t>
                                                </m:r>
                                              </m:sub>
                                            </m:sSub>
                                          </m:e>
                                          <m:e>
                                            <m:r>
                                              <a:rPr lang="en-US" altLang="zh-CN" sz="1600" i="1">
                                                <a:latin typeface="Cambria Math" panose="02040503050406030204" pitchFamily="18" charset="0"/>
                                                <a:ea typeface="+mn-ea"/>
                                              </a:rPr>
                                              <m:t>⋯</m:t>
                                            </m:r>
                                          </m:e>
                                        </m:mr>
                                      </m:m>
                                    </m:e>
                                  </m:mr>
                                  <m:mr>
                                    <m:e>
                                      <m:m>
                                        <m:mPr>
                                          <m:mcs>
                                            <m:mc>
                                              <m:mcPr>
                                                <m:count m:val="3"/>
                                                <m:mcJc m:val="center"/>
                                              </m:mcPr>
                                            </m:mc>
                                          </m:mcs>
                                          <m:ctrlPr>
                                            <a:rPr lang="zh-CN" altLang="zh-CN" sz="1600" i="1">
                                              <a:latin typeface="Cambria Math" panose="02040503050406030204" pitchFamily="18" charset="0"/>
                                              <a:ea typeface="+mn-ea"/>
                                            </a:rPr>
                                          </m:ctrlPr>
                                        </m:mPr>
                                        <m:mr>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𝒏</m:t>
                                                </m:r>
                                                <m:r>
                                                  <a:rPr lang="en-US" altLang="zh-CN" sz="1600" b="1" i="1" baseline="-25000">
                                                    <a:latin typeface="Cambria Math" panose="02040503050406030204" pitchFamily="18" charset="0"/>
                                                    <a:ea typeface="+mn-ea"/>
                                                  </a:rPr>
                                                  <m:t>𝟏</m:t>
                                                </m:r>
                                              </m:sub>
                                            </m:sSub>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𝒏</m:t>
                                                </m:r>
                                                <m:r>
                                                  <a:rPr lang="en-US" altLang="zh-CN" sz="1600" b="1" i="1" baseline="-25000">
                                                    <a:latin typeface="Cambria Math" panose="02040503050406030204" pitchFamily="18" charset="0"/>
                                                    <a:ea typeface="+mn-ea"/>
                                                  </a:rPr>
                                                  <m:t>𝟐</m:t>
                                                </m:r>
                                              </m:sub>
                                            </m:sSub>
                                          </m:e>
                                          <m:e>
                                            <m:r>
                                              <a:rPr lang="en-US" altLang="zh-CN" sz="1600" i="1">
                                                <a:latin typeface="Cambria Math" panose="02040503050406030204" pitchFamily="18" charset="0"/>
                                                <a:ea typeface="+mn-ea"/>
                                              </a:rPr>
                                              <m:t>⋯</m:t>
                                            </m:r>
                                          </m:e>
                                        </m:mr>
                                      </m:m>
                                    </m:e>
                                  </m:mr>
                                </m:m>
                              </m:e>
                              <m:e>
                                <m:m>
                                  <m:mPr>
                                    <m:mcs>
                                      <m:mc>
                                        <m:mcPr>
                                          <m:count m:val="1"/>
                                          <m:mcJc m:val="center"/>
                                        </m:mcPr>
                                      </m:mc>
                                    </m:mcs>
                                    <m:ctrlPr>
                                      <a:rPr lang="zh-CN" altLang="zh-CN" sz="1600" i="1">
                                        <a:latin typeface="Cambria Math" panose="02040503050406030204" pitchFamily="18" charset="0"/>
                                        <a:ea typeface="+mn-ea"/>
                                      </a:rPr>
                                    </m:ctrlPr>
                                  </m:mPr>
                                  <m:mr>
                                    <m:e>
                                      <m:m>
                                        <m:mPr>
                                          <m:mcs>
                                            <m:mc>
                                              <m:mcPr>
                                                <m:count m:val="3"/>
                                                <m:mcJc m:val="center"/>
                                              </m:mcPr>
                                            </m:mc>
                                          </m:mcs>
                                          <m:ctrlPr>
                                            <a:rPr lang="zh-CN" altLang="zh-CN" sz="1600" i="1">
                                              <a:latin typeface="Cambria Math" panose="02040503050406030204" pitchFamily="18" charset="0"/>
                                              <a:ea typeface="+mn-ea"/>
                                            </a:rPr>
                                          </m:ctrlPr>
                                        </m:mPr>
                                        <m:mr>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𝒊𝒋</m:t>
                                                </m:r>
                                              </m:sub>
                                            </m:sSub>
                                          </m:e>
                                          <m:e>
                                            <m:r>
                                              <a:rPr lang="en-US" altLang="zh-CN" sz="1600" i="1">
                                                <a:latin typeface="Cambria Math" panose="02040503050406030204" pitchFamily="18" charset="0"/>
                                                <a:ea typeface="+mn-ea"/>
                                              </a:rPr>
                                              <m:t>⋯</m:t>
                                            </m:r>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𝒏𝒑</m:t>
                                                </m:r>
                                              </m:sub>
                                            </m:sSub>
                                          </m:e>
                                        </m:mr>
                                      </m:m>
                                    </m:e>
                                  </m:mr>
                                  <m:mr>
                                    <m:e>
                                      <m:m>
                                        <m:mPr>
                                          <m:mcs>
                                            <m:mc>
                                              <m:mcPr>
                                                <m:count m:val="3"/>
                                                <m:mcJc m:val="center"/>
                                              </m:mcPr>
                                            </m:mc>
                                          </m:mcs>
                                          <m:ctrlPr>
                                            <a:rPr lang="zh-CN" altLang="zh-CN" sz="1600" i="1">
                                              <a:latin typeface="Cambria Math" panose="02040503050406030204" pitchFamily="18" charset="0"/>
                                              <a:ea typeface="+mn-ea"/>
                                            </a:rPr>
                                          </m:ctrlPr>
                                        </m:mPr>
                                        <m:mr>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𝒏𝒋</m:t>
                                                </m:r>
                                              </m:sub>
                                            </m:sSub>
                                          </m:e>
                                          <m:e>
                                            <m:r>
                                              <a:rPr lang="en-US" altLang="zh-CN" sz="1600" i="1">
                                                <a:latin typeface="Cambria Math" panose="02040503050406030204" pitchFamily="18" charset="0"/>
                                                <a:ea typeface="+mn-ea"/>
                                              </a:rPr>
                                              <m:t>⋯</m:t>
                                            </m:r>
                                          </m:e>
                                          <m:e>
                                            <m:sSub>
                                              <m:sSubPr>
                                                <m:ctrlPr>
                                                  <a:rPr lang="zh-CN" altLang="zh-CN" sz="1600" b="1" i="1" baseline="-25000">
                                                    <a:latin typeface="Cambria Math" panose="02040503050406030204" pitchFamily="18" charset="0"/>
                                                    <a:ea typeface="+mn-ea"/>
                                                  </a:rPr>
                                                </m:ctrlPr>
                                              </m:sSubPr>
                                              <m:e>
                                                <m:r>
                                                  <m:rPr>
                                                    <m:sty m:val="p"/>
                                                  </m:rPr>
                                                  <a:rPr lang="en-US" altLang="zh-CN" sz="1600" i="1" smtClean="0">
                                                    <a:latin typeface="Cambria Math" panose="02040503050406030204" pitchFamily="18" charset="0"/>
                                                    <a:ea typeface="+mn-ea"/>
                                                  </a:rPr>
                                                  <m:t>w</m:t>
                                                </m:r>
                                              </m:e>
                                              <m:sub>
                                                <m:r>
                                                  <a:rPr lang="en-US" altLang="zh-CN" sz="1600" b="1" i="1" baseline="-25000">
                                                    <a:latin typeface="Cambria Math" panose="02040503050406030204" pitchFamily="18" charset="0"/>
                                                    <a:ea typeface="+mn-ea"/>
                                                  </a:rPr>
                                                  <m:t>𝒏𝒑</m:t>
                                                </m:r>
                                              </m:sub>
                                            </m:sSub>
                                          </m:e>
                                        </m:mr>
                                      </m:m>
                                    </m:e>
                                  </m:mr>
                                </m:m>
                              </m:e>
                            </m:mr>
                          </m:m>
                        </m:e>
                      </m:d>
                      <m:r>
                        <a:rPr lang="en-US" altLang="zh-CN" sz="1600" i="1">
                          <a:latin typeface="Cambria Math" panose="02040503050406030204" pitchFamily="18" charset="0"/>
                          <a:ea typeface="+mn-ea"/>
                        </a:rPr>
                        <m:t> </m:t>
                      </m:r>
                      <m:d>
                        <m:dPr>
                          <m:begChr m:val="["/>
                          <m:endChr m:val="]"/>
                          <m:ctrlPr>
                            <a:rPr lang="zh-CN" altLang="zh-CN" sz="1600" i="1">
                              <a:latin typeface="Cambria Math" panose="02040503050406030204" pitchFamily="18" charset="0"/>
                              <a:ea typeface="+mn-ea"/>
                            </a:rPr>
                          </m:ctrlPr>
                        </m:dPr>
                        <m:e>
                          <m:m>
                            <m:mPr>
                              <m:mcs>
                                <m:mc>
                                  <m:mcPr>
                                    <m:count m:val="1"/>
                                    <m:mcJc m:val="center"/>
                                  </m:mcPr>
                                </m:mc>
                              </m:mcs>
                              <m:ctrlPr>
                                <a:rPr lang="zh-CN" altLang="zh-CN" sz="1600" i="1">
                                  <a:latin typeface="Cambria Math" panose="02040503050406030204" pitchFamily="18" charset="0"/>
                                  <a:ea typeface="+mn-ea"/>
                                </a:rPr>
                              </m:ctrlPr>
                            </m:mPr>
                            <m:mr>
                              <m:e>
                                <m:sSub>
                                  <m:sSubPr>
                                    <m:ctrlPr>
                                      <a:rPr lang="zh-CN" altLang="zh-CN" sz="1600" b="1" i="1" baseline="-25000">
                                        <a:latin typeface="Cambria Math" panose="02040503050406030204" pitchFamily="18" charset="0"/>
                                        <a:ea typeface="+mn-ea"/>
                                      </a:rPr>
                                    </m:ctrlPr>
                                  </m:sSubPr>
                                  <m:e>
                                    <m:r>
                                      <a:rPr lang="en-US" altLang="zh-CN" sz="1600" b="0" i="1" smtClean="0">
                                        <a:latin typeface="Cambria Math" panose="02040503050406030204" pitchFamily="18" charset="0"/>
                                        <a:ea typeface="+mn-ea"/>
                                      </a:rPr>
                                      <m:t>𝑎</m:t>
                                    </m:r>
                                  </m:e>
                                  <m:sub>
                                    <m:r>
                                      <a:rPr lang="en-US" altLang="zh-CN" sz="1600" b="1" i="1" baseline="-25000">
                                        <a:latin typeface="Cambria Math" panose="02040503050406030204" pitchFamily="18" charset="0"/>
                                        <a:ea typeface="+mn-ea"/>
                                      </a:rPr>
                                      <m:t>𝟏</m:t>
                                    </m:r>
                                  </m:sub>
                                </m:sSub>
                              </m:e>
                            </m:mr>
                            <m:mr>
                              <m:e>
                                <m:m>
                                  <m:mPr>
                                    <m:mcs>
                                      <m:mc>
                                        <m:mcPr>
                                          <m:count m:val="1"/>
                                          <m:mcJc m:val="center"/>
                                        </m:mcPr>
                                      </m:mc>
                                    </m:mcs>
                                    <m:ctrlPr>
                                      <a:rPr lang="zh-CN" altLang="zh-CN" sz="1600" i="1">
                                        <a:latin typeface="Cambria Math" panose="02040503050406030204" pitchFamily="18" charset="0"/>
                                        <a:ea typeface="+mn-ea"/>
                                      </a:rPr>
                                    </m:ctrlPr>
                                  </m:mPr>
                                  <m:mr>
                                    <m:e>
                                      <m:sSub>
                                        <m:sSubPr>
                                          <m:ctrlPr>
                                            <a:rPr lang="zh-CN" altLang="zh-CN" sz="1600" b="1" i="1" baseline="-25000">
                                              <a:latin typeface="Cambria Math" panose="02040503050406030204" pitchFamily="18" charset="0"/>
                                              <a:ea typeface="+mn-ea"/>
                                            </a:rPr>
                                          </m:ctrlPr>
                                        </m:sSubPr>
                                        <m:e>
                                          <m:r>
                                            <a:rPr lang="en-US" altLang="zh-CN" sz="1600" b="0" i="1" smtClean="0">
                                              <a:latin typeface="Cambria Math" panose="02040503050406030204" pitchFamily="18" charset="0"/>
                                              <a:ea typeface="+mn-ea"/>
                                            </a:rPr>
                                            <m:t>𝑎</m:t>
                                          </m:r>
                                        </m:e>
                                        <m:sub>
                                          <m:r>
                                            <a:rPr lang="en-US" altLang="zh-CN" sz="1600" b="1" i="1" baseline="-25000">
                                              <a:latin typeface="Cambria Math" panose="02040503050406030204" pitchFamily="18" charset="0"/>
                                              <a:ea typeface="+mn-ea"/>
                                            </a:rPr>
                                            <m:t>𝟐</m:t>
                                          </m:r>
                                        </m:sub>
                                      </m:sSub>
                                    </m:e>
                                  </m:mr>
                                  <m:mr>
                                    <m:e>
                                      <m:m>
                                        <m:mPr>
                                          <m:mcs>
                                            <m:mc>
                                              <m:mcPr>
                                                <m:count m:val="1"/>
                                                <m:mcJc m:val="center"/>
                                              </m:mcPr>
                                            </m:mc>
                                          </m:mcs>
                                          <m:ctrlPr>
                                            <a:rPr lang="zh-CN" altLang="zh-CN" sz="1600" i="1">
                                              <a:latin typeface="Cambria Math" panose="02040503050406030204" pitchFamily="18" charset="0"/>
                                              <a:ea typeface="+mn-ea"/>
                                            </a:rPr>
                                          </m:ctrlPr>
                                        </m:mPr>
                                        <m:mr>
                                          <m:e>
                                            <m:sSub>
                                              <m:sSubPr>
                                                <m:ctrlPr>
                                                  <a:rPr lang="zh-CN" altLang="zh-CN" sz="1600" b="1" i="1" baseline="-25000">
                                                    <a:latin typeface="Cambria Math" panose="02040503050406030204" pitchFamily="18" charset="0"/>
                                                    <a:ea typeface="+mn-ea"/>
                                                  </a:rPr>
                                                </m:ctrlPr>
                                              </m:sSubPr>
                                              <m:e>
                                                <m:r>
                                                  <a:rPr lang="en-US" altLang="zh-CN" sz="1600" b="0" i="1" smtClean="0">
                                                    <a:latin typeface="Cambria Math" panose="02040503050406030204" pitchFamily="18" charset="0"/>
                                                    <a:ea typeface="+mn-ea"/>
                                                  </a:rPr>
                                                  <m:t>𝑎</m:t>
                                                </m:r>
                                              </m:e>
                                              <m:sub>
                                                <m:r>
                                                  <a:rPr lang="en-US" altLang="zh-CN" sz="1600" b="1" i="1" baseline="-25000">
                                                    <a:latin typeface="Cambria Math" panose="02040503050406030204" pitchFamily="18" charset="0"/>
                                                    <a:ea typeface="+mn-ea"/>
                                                  </a:rPr>
                                                  <m:t>𝟑</m:t>
                                                </m:r>
                                              </m:sub>
                                            </m:sSub>
                                          </m:e>
                                        </m:mr>
                                        <m:mr>
                                          <m:e>
                                            <m:r>
                                              <a:rPr lang="en-US" altLang="zh-CN" sz="1600" i="1">
                                                <a:latin typeface="Cambria Math" panose="02040503050406030204" pitchFamily="18" charset="0"/>
                                                <a:ea typeface="+mn-ea"/>
                                              </a:rPr>
                                              <m:t>⋮</m:t>
                                            </m:r>
                                          </m:e>
                                        </m:mr>
                                        <m:mr>
                                          <m:e>
                                            <m:sSub>
                                              <m:sSubPr>
                                                <m:ctrlPr>
                                                  <a:rPr lang="zh-CN" altLang="zh-CN" sz="1600" b="1" i="1" baseline="-25000">
                                                    <a:latin typeface="Cambria Math" panose="02040503050406030204" pitchFamily="18" charset="0"/>
                                                    <a:ea typeface="+mn-ea"/>
                                                  </a:rPr>
                                                </m:ctrlPr>
                                              </m:sSubPr>
                                              <m:e>
                                                <m:r>
                                                  <a:rPr lang="en-US" altLang="zh-CN" sz="1600" b="0" i="1" smtClean="0">
                                                    <a:latin typeface="Cambria Math" panose="02040503050406030204" pitchFamily="18" charset="0"/>
                                                    <a:ea typeface="+mn-ea"/>
                                                  </a:rPr>
                                                  <m:t>𝑎</m:t>
                                                </m:r>
                                              </m:e>
                                              <m:sub>
                                                <m:r>
                                                  <a:rPr lang="en-US" altLang="zh-CN" sz="1600" b="1" i="1" baseline="-25000">
                                                    <a:latin typeface="Cambria Math" panose="02040503050406030204" pitchFamily="18" charset="0"/>
                                                    <a:ea typeface="+mn-ea"/>
                                                  </a:rPr>
                                                  <m:t>𝒋</m:t>
                                                </m:r>
                                              </m:sub>
                                            </m:sSub>
                                          </m:e>
                                        </m:mr>
                                      </m:m>
                                    </m:e>
                                  </m:mr>
                                  <m:mr>
                                    <m:e>
                                      <m:r>
                                        <a:rPr lang="en-US" altLang="zh-CN" sz="1600" i="1">
                                          <a:latin typeface="Cambria Math" panose="02040503050406030204" pitchFamily="18" charset="0"/>
                                          <a:ea typeface="+mn-ea"/>
                                        </a:rPr>
                                        <m:t>⋮</m:t>
                                      </m:r>
                                    </m:e>
                                  </m:mr>
                                </m:m>
                              </m:e>
                            </m:mr>
                            <m:mr>
                              <m:e>
                                <m:sSub>
                                  <m:sSubPr>
                                    <m:ctrlPr>
                                      <a:rPr lang="zh-CN" altLang="zh-CN" sz="1600" b="1" i="1" baseline="-25000">
                                        <a:latin typeface="Cambria Math" panose="02040503050406030204" pitchFamily="18" charset="0"/>
                                        <a:ea typeface="+mn-ea"/>
                                      </a:rPr>
                                    </m:ctrlPr>
                                  </m:sSubPr>
                                  <m:e>
                                    <m:r>
                                      <a:rPr lang="en-US" altLang="zh-CN" sz="1600" b="0" i="1" smtClean="0">
                                        <a:latin typeface="Cambria Math" panose="02040503050406030204" pitchFamily="18" charset="0"/>
                                        <a:ea typeface="+mn-ea"/>
                                      </a:rPr>
                                      <m:t>𝑎</m:t>
                                    </m:r>
                                  </m:e>
                                  <m:sub>
                                    <m:r>
                                      <a:rPr lang="en-US" altLang="zh-CN" sz="1600" b="1" i="1" baseline="-25000">
                                        <a:latin typeface="Cambria Math" panose="02040503050406030204" pitchFamily="18" charset="0"/>
                                        <a:ea typeface="+mn-ea"/>
                                      </a:rPr>
                                      <m:t>𝒑</m:t>
                                    </m:r>
                                  </m:sub>
                                </m:sSub>
                              </m:e>
                            </m:mr>
                          </m:m>
                        </m:e>
                      </m:d>
                    </m:oMath>
                  </m:oMathPara>
                </a14:m>
                <a:endParaRPr lang="en-US" altLang="zh-CN" sz="2800" dirty="0"/>
              </a:p>
              <a:p>
                <a:pPr lvl="1"/>
                <a:r>
                  <a:rPr lang="zh-CN" altLang="en-US" sz="2800" dirty="0"/>
                  <a:t>矩阵微分</a:t>
                </a:r>
                <a:endParaRPr lang="en-US" altLang="zh-CN" sz="2800" dirty="0"/>
              </a:p>
              <a:p>
                <a:pPr marL="457200" lvl="1" indent="0">
                  <a:buNone/>
                </a:pPr>
                <a:endParaRPr lang="en-US" altLang="zh-CN" sz="2800" dirty="0"/>
              </a:p>
              <a:p>
                <a:pPr lvl="1"/>
                <a:endParaRPr lang="en-US" altLang="zh-CN" sz="2800" dirty="0"/>
              </a:p>
              <a:p>
                <a:pPr marL="457200" lvl="1" indent="0">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609603" y="1363036"/>
                <a:ext cx="10972800" cy="4540155"/>
              </a:xfrm>
              <a:blipFill>
                <a:blip r:embed="rId3"/>
                <a:stretch>
                  <a:fillRect l="-1000" t="-2419" b="-2823"/>
                </a:stretch>
              </a:blipFill>
            </p:spPr>
            <p:txBody>
              <a:bodyPr/>
              <a:lstStyle/>
              <a:p>
                <a:r>
                  <a:rPr lang="zh-CN" altLang="en-US">
                    <a:noFill/>
                  </a:rPr>
                  <a:t> </a:t>
                </a:r>
              </a:p>
            </p:txBody>
          </p:sp>
        </mc:Fallback>
      </mc:AlternateContent>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32</a:t>
            </a:fld>
            <a:r>
              <a:rPr lang="zh-CN" altLang="en-US" dirty="0"/>
              <a:t>页</a:t>
            </a:r>
          </a:p>
        </p:txBody>
      </p:sp>
    </p:spTree>
    <p:custDataLst>
      <p:tags r:id="rId1"/>
    </p:custDataLst>
    <p:extLst>
      <p:ext uri="{BB962C8B-B14F-4D97-AF65-F5344CB8AC3E}">
        <p14:creationId xmlns:p14="http://schemas.microsoft.com/office/powerpoint/2010/main" val="2509699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33</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矩阵微分</a:t>
            </a:r>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93AF135C-8460-4F7B-97C2-1FF773FE217A}"/>
                  </a:ext>
                </a:extLst>
              </p:cNvPr>
              <p:cNvSpPr txBox="1">
                <a:spLocks/>
              </p:cNvSpPr>
              <p:nvPr/>
            </p:nvSpPr>
            <p:spPr>
              <a:xfrm>
                <a:off x="609600" y="1219200"/>
                <a:ext cx="10972800" cy="493776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C000"/>
                  </a:buClr>
                  <a:buFont typeface="Wingdings" panose="05000000000000000000" pitchFamily="2" charset="2"/>
                  <a:buChar char="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latin typeface="华文楷体" panose="02010600040101010101" pitchFamily="2" charset="-122"/>
                    <a:ea typeface="华文楷体" panose="02010600040101010101" pitchFamily="2" charset="-122"/>
                  </a:rPr>
                  <a:t>矩阵微分是多元微分的一种表达方式，即使用矩阵和向量来表示因变量每个成分关于自变量每个成分的偏导数</a:t>
                </a:r>
                <a:r>
                  <a:rPr lang="en-US" altLang="zh-CN" dirty="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重点理解内容</a:t>
                </a:r>
                <a:r>
                  <a:rPr lang="en-US" altLang="zh-CN" dirty="0">
                    <a:solidFill>
                      <a:srgbClr val="FF0000"/>
                    </a:solidFill>
                    <a:latin typeface="楷体" panose="02010609060101010101" pitchFamily="49" charset="-122"/>
                    <a:ea typeface="楷体" panose="02010609060101010101" pitchFamily="49" charset="-122"/>
                  </a:rPr>
                  <a:t>) </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标量关于向量的偏导数</a:t>
                </a:r>
                <a:endParaRPr lang="en-US" altLang="zh-CN" dirty="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zh-CN" altLang="en-US" dirty="0">
                    <a:latin typeface="华文楷体" panose="02010600040101010101" pitchFamily="2" charset="-122"/>
                    <a:ea typeface="华文楷体" panose="02010600040101010101" pitchFamily="2" charset="-122"/>
                  </a:rPr>
                  <a:t>                       分母布局</a:t>
                </a:r>
                <a:endParaRPr lang="en-US" altLang="zh-CN" dirty="0">
                  <a:latin typeface="华文楷体" panose="02010600040101010101" pitchFamily="2" charset="-122"/>
                  <a:ea typeface="华文楷体" panose="02010600040101010101" pitchFamily="2" charset="-122"/>
                </a:endParaRPr>
              </a:p>
              <a:p>
                <a:pPr marL="457200" lvl="1" indent="0" algn="ctr">
                  <a:buFont typeface="Wingdings" panose="05000000000000000000" pitchFamily="2" charset="2"/>
                  <a:buNone/>
                </a:pPr>
                <a14:m>
                  <m:oMathPara xmlns:m="http://schemas.openxmlformats.org/officeDocument/2006/math">
                    <m:oMathParaPr>
                      <m:jc m:val="centerGroup"/>
                    </m:oMathParaPr>
                    <m:oMath xmlns:m="http://schemas.openxmlformats.org/officeDocument/2006/math">
                      <m:f>
                        <m:fPr>
                          <m:ctrlPr>
                            <a:rPr lang="en-US" altLang="zh-CN" sz="2600" i="1">
                              <a:latin typeface="Cambria Math" panose="02040503050406030204" pitchFamily="18" charset="0"/>
                              <a:ea typeface="等线" panose="02010600030101010101" pitchFamily="2" charset="-122"/>
                            </a:rPr>
                          </m:ctrlPr>
                        </m:fPr>
                        <m:num>
                          <m:r>
                            <a:rPr lang="zh-CN" altLang="en-US" sz="2600" i="1">
                              <a:latin typeface="Cambria Math" panose="02040503050406030204" pitchFamily="18" charset="0"/>
                              <a:ea typeface="等线" panose="02010600030101010101" pitchFamily="2" charset="-122"/>
                            </a:rPr>
                            <m:t>𝜕</m:t>
                          </m:r>
                          <m:r>
                            <a:rPr lang="en-US" altLang="zh-CN" sz="2600" i="1">
                              <a:latin typeface="Cambria Math" panose="02040503050406030204" pitchFamily="18" charset="0"/>
                              <a:ea typeface="等线" panose="02010600030101010101" pitchFamily="2" charset="-122"/>
                            </a:rPr>
                            <m:t>𝑦</m:t>
                          </m:r>
                        </m:num>
                        <m:den>
                          <m:r>
                            <a:rPr lang="zh-CN" altLang="en-US" sz="2600" i="1">
                              <a:latin typeface="Cambria Math" panose="02040503050406030204" pitchFamily="18" charset="0"/>
                              <a:ea typeface="等线" panose="02010600030101010101" pitchFamily="2" charset="-122"/>
                            </a:rPr>
                            <m:t>𝜕</m:t>
                          </m:r>
                          <m:r>
                            <a:rPr lang="en-US" altLang="zh-CN" sz="2600" b="1" i="1">
                              <a:latin typeface="Cambria Math" panose="02040503050406030204" pitchFamily="18" charset="0"/>
                              <a:ea typeface="等线" panose="02010600030101010101" pitchFamily="2" charset="-122"/>
                            </a:rPr>
                            <m:t>𝒙</m:t>
                          </m:r>
                        </m:den>
                      </m:f>
                      <m:r>
                        <a:rPr lang="en-US" altLang="zh-CN" sz="2600" i="1">
                          <a:latin typeface="Cambria Math" panose="02040503050406030204" pitchFamily="18" charset="0"/>
                          <a:ea typeface="等线" panose="02010600030101010101" pitchFamily="2" charset="-122"/>
                        </a:rPr>
                        <m:t>=[</m:t>
                      </m:r>
                      <m:sSup>
                        <m:sSupPr>
                          <m:ctrlPr>
                            <a:rPr lang="en-US" altLang="zh-CN" sz="2600" i="1" smtClean="0">
                              <a:latin typeface="Cambria Math" panose="02040503050406030204" pitchFamily="18" charset="0"/>
                              <a:ea typeface="等线" panose="02010600030101010101" pitchFamily="2" charset="-122"/>
                            </a:rPr>
                          </m:ctrlPr>
                        </m:sSupPr>
                        <m:e>
                          <m:f>
                            <m:fPr>
                              <m:ctrlPr>
                                <a:rPr lang="el-GR" altLang="zh-CN" sz="2600" i="1">
                                  <a:latin typeface="Cambria Math" panose="02040503050406030204" pitchFamily="18" charset="0"/>
                                  <a:ea typeface="等线" panose="02010600030101010101" pitchFamily="2" charset="-122"/>
                                </a:rPr>
                              </m:ctrlPr>
                            </m:fPr>
                            <m:num>
                              <m:r>
                                <a:rPr lang="zh-CN" altLang="el-GR" sz="2600" i="1">
                                  <a:latin typeface="Cambria Math" panose="02040503050406030204" pitchFamily="18" charset="0"/>
                                  <a:ea typeface="等线" panose="02010600030101010101" pitchFamily="2" charset="-122"/>
                                </a:rPr>
                                <m:t>𝜕</m:t>
                              </m:r>
                              <m:r>
                                <a:rPr lang="en-US" altLang="zh-CN" sz="2600" i="1">
                                  <a:latin typeface="Cambria Math" panose="02040503050406030204" pitchFamily="18" charset="0"/>
                                  <a:ea typeface="等线" panose="02010600030101010101" pitchFamily="2" charset="-122"/>
                                </a:rPr>
                                <m:t>𝑦</m:t>
                              </m:r>
                            </m:num>
                            <m:den>
                              <m:r>
                                <a:rPr lang="zh-CN" altLang="el-GR" sz="2600" i="1">
                                  <a:latin typeface="Cambria Math" panose="02040503050406030204" pitchFamily="18" charset="0"/>
                                  <a:ea typeface="等线" panose="02010600030101010101" pitchFamily="2" charset="-122"/>
                                </a:rPr>
                                <m:t>𝜕</m:t>
                              </m:r>
                              <m:sSub>
                                <m:sSubPr>
                                  <m:ctrlPr>
                                    <a:rPr lang="en-US" altLang="zh-CN" sz="2600" i="1">
                                      <a:latin typeface="Cambria Math" panose="02040503050406030204" pitchFamily="18" charset="0"/>
                                      <a:ea typeface="等线" panose="02010600030101010101" pitchFamily="2" charset="-122"/>
                                    </a:rPr>
                                  </m:ctrlPr>
                                </m:sSubPr>
                                <m:e>
                                  <m:r>
                                    <a:rPr lang="en-US" altLang="zh-CN" sz="2600" i="1">
                                      <a:latin typeface="Cambria Math" panose="02040503050406030204" pitchFamily="18" charset="0"/>
                                      <a:ea typeface="等线" panose="02010600030101010101" pitchFamily="2" charset="-122"/>
                                    </a:rPr>
                                    <m:t>𝑥</m:t>
                                  </m:r>
                                </m:e>
                                <m:sub>
                                  <m:r>
                                    <a:rPr lang="en-US" altLang="zh-CN" sz="2600" i="1">
                                      <a:latin typeface="Cambria Math" panose="02040503050406030204" pitchFamily="18" charset="0"/>
                                      <a:ea typeface="等线" panose="02010600030101010101" pitchFamily="2" charset="-122"/>
                                    </a:rPr>
                                    <m:t>1</m:t>
                                  </m:r>
                                </m:sub>
                              </m:sSub>
                            </m:den>
                          </m:f>
                          <m:r>
                            <a:rPr lang="en-US" altLang="zh-CN" sz="2600" i="1">
                              <a:latin typeface="Cambria Math" panose="02040503050406030204" pitchFamily="18" charset="0"/>
                              <a:ea typeface="等线" panose="02010600030101010101" pitchFamily="2" charset="-122"/>
                            </a:rPr>
                            <m:t>,…,</m:t>
                          </m:r>
                          <m:f>
                            <m:fPr>
                              <m:ctrlPr>
                                <a:rPr lang="en-US" altLang="zh-CN" sz="2600" i="1">
                                  <a:latin typeface="Cambria Math" panose="02040503050406030204" pitchFamily="18" charset="0"/>
                                  <a:ea typeface="等线" panose="02010600030101010101" pitchFamily="2" charset="-122"/>
                                </a:rPr>
                              </m:ctrlPr>
                            </m:fPr>
                            <m:num>
                              <m:r>
                                <a:rPr lang="zh-CN" altLang="en-US" sz="2600" i="1">
                                  <a:latin typeface="Cambria Math" panose="02040503050406030204" pitchFamily="18" charset="0"/>
                                  <a:ea typeface="等线" panose="02010600030101010101" pitchFamily="2" charset="-122"/>
                                </a:rPr>
                                <m:t>𝜕</m:t>
                              </m:r>
                              <m:r>
                                <a:rPr lang="en-US" altLang="zh-CN" sz="2600" i="1">
                                  <a:latin typeface="Cambria Math" panose="02040503050406030204" pitchFamily="18" charset="0"/>
                                  <a:ea typeface="等线" panose="02010600030101010101" pitchFamily="2" charset="-122"/>
                                </a:rPr>
                                <m:t>𝑦</m:t>
                              </m:r>
                            </m:num>
                            <m:den>
                              <m:r>
                                <a:rPr lang="zh-CN" altLang="en-US" sz="2600" i="1">
                                  <a:latin typeface="Cambria Math" panose="02040503050406030204" pitchFamily="18" charset="0"/>
                                  <a:ea typeface="等线" panose="02010600030101010101" pitchFamily="2" charset="-122"/>
                                </a:rPr>
                                <m:t>𝜕</m:t>
                              </m:r>
                              <m:sSub>
                                <m:sSubPr>
                                  <m:ctrlPr>
                                    <a:rPr lang="en-US" altLang="zh-CN" sz="2600" i="1">
                                      <a:latin typeface="Cambria Math" panose="02040503050406030204" pitchFamily="18" charset="0"/>
                                      <a:ea typeface="等线" panose="02010600030101010101" pitchFamily="2" charset="-122"/>
                                    </a:rPr>
                                  </m:ctrlPr>
                                </m:sSubPr>
                                <m:e>
                                  <m:r>
                                    <a:rPr lang="en-US" altLang="zh-CN" sz="2600" i="1">
                                      <a:latin typeface="Cambria Math" panose="02040503050406030204" pitchFamily="18" charset="0"/>
                                      <a:ea typeface="等线" panose="02010600030101010101" pitchFamily="2" charset="-122"/>
                                    </a:rPr>
                                    <m:t>𝑥</m:t>
                                  </m:r>
                                </m:e>
                                <m:sub>
                                  <m:r>
                                    <a:rPr lang="en-US" altLang="zh-CN" sz="2600" i="1">
                                      <a:latin typeface="Cambria Math" panose="02040503050406030204" pitchFamily="18" charset="0"/>
                                      <a:ea typeface="等线" panose="02010600030101010101" pitchFamily="2" charset="-122"/>
                                    </a:rPr>
                                    <m:t>𝑝</m:t>
                                  </m:r>
                                </m:sub>
                              </m:sSub>
                            </m:den>
                          </m:f>
                          <m:r>
                            <a:rPr lang="en-US" altLang="zh-CN" sz="2600" i="1">
                              <a:latin typeface="Cambria Math" panose="02040503050406030204" pitchFamily="18" charset="0"/>
                              <a:ea typeface="等线" panose="02010600030101010101" pitchFamily="2" charset="-122"/>
                            </a:rPr>
                            <m:t>]</m:t>
                          </m:r>
                        </m:e>
                        <m:sup>
                          <m:r>
                            <a:rPr lang="en-US" altLang="zh-CN" sz="2600" i="1" smtClean="0">
                              <a:latin typeface="Cambria Math" panose="02040503050406030204" pitchFamily="18" charset="0"/>
                              <a:ea typeface="等线" panose="02010600030101010101" pitchFamily="2" charset="-122"/>
                            </a:rPr>
                            <m:t>𝑇</m:t>
                          </m:r>
                        </m:sup>
                      </m:sSup>
                    </m:oMath>
                  </m:oMathPara>
                </a14:m>
                <a:endParaRPr lang="en-US" altLang="zh-CN" sz="3900" baseline="30000" dirty="0">
                  <a:latin typeface="华文楷体" panose="02010600040101010101" pitchFamily="2" charset="-122"/>
                  <a:ea typeface="华文楷体" panose="02010600040101010101" pitchFamily="2" charset="-122"/>
                </a:endParaRPr>
              </a:p>
              <a:p>
                <a:pPr lvl="1"/>
                <a:endParaRPr lang="en-US" altLang="zh-CN" dirty="0">
                  <a:latin typeface="华文楷体" panose="02010600040101010101" pitchFamily="2" charset="-122"/>
                  <a:ea typeface="华文楷体" panose="02010600040101010101" pitchFamily="2" charset="-122"/>
                </a:endParaRPr>
              </a:p>
              <a:p>
                <a:pPr>
                  <a:lnSpc>
                    <a:spcPct val="120000"/>
                  </a:lnSpc>
                </a:pPr>
                <a:r>
                  <a:rPr lang="zh-CN" altLang="en-US" dirty="0">
                    <a:latin typeface="华文楷体" panose="02010600040101010101" pitchFamily="2" charset="-122"/>
                    <a:ea typeface="华文楷体" panose="02010600040101010101" pitchFamily="2" charset="-122"/>
                  </a:rPr>
                  <a:t>向量关于标量的偏导数：给定函数向量 𝒚 </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𝑓</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𝑥</a:t>
                </a:r>
                <a:r>
                  <a:rPr lang="en-US" altLang="zh-CN" dirty="0">
                    <a:latin typeface="华文楷体" panose="02010600040101010101" pitchFamily="2" charset="-122"/>
                    <a:ea typeface="华文楷体" panose="02010600040101010101" pitchFamily="2" charset="-122"/>
                  </a:rPr>
                  <a:t>) ∈</a:t>
                </a:r>
                <a14:m>
                  <m:oMath xmlns:m="http://schemas.openxmlformats.org/officeDocument/2006/math">
                    <m:sSup>
                      <m:sSupPr>
                        <m:ctrlPr>
                          <a:rPr lang="en-US" altLang="zh-CN" i="1" dirty="0">
                            <a:latin typeface="Cambria Math" panose="02040503050406030204" pitchFamily="18" charset="0"/>
                            <a:ea typeface="等线" panose="02010600030101010101" pitchFamily="2" charset="-122"/>
                          </a:rPr>
                        </m:ctrlPr>
                      </m:sSupPr>
                      <m:e>
                        <m:r>
                          <a:rPr lang="en-US" altLang="zh-CN">
                            <a:latin typeface="Cambria Math" panose="02040503050406030204" pitchFamily="18" charset="0"/>
                            <a:ea typeface="等线" panose="02010600030101010101" pitchFamily="2" charset="-122"/>
                          </a:rPr>
                          <m:t>ℝ</m:t>
                        </m:r>
                      </m:e>
                      <m:sup>
                        <m:r>
                          <a:rPr lang="en-US" altLang="zh-CN" dirty="0">
                            <a:latin typeface="Cambria Math" panose="02040503050406030204" pitchFamily="18" charset="0"/>
                            <a:ea typeface="等线" panose="02010600030101010101" pitchFamily="2" charset="-122"/>
                          </a:rPr>
                          <m:t>𝑁</m:t>
                        </m:r>
                      </m:sup>
                    </m:sSup>
                  </m:oMath>
                </a14:m>
                <a:r>
                  <a:rPr lang="zh-CN" altLang="en-US" dirty="0">
                    <a:latin typeface="华文楷体" panose="02010600040101010101" pitchFamily="2" charset="-122"/>
                    <a:ea typeface="华文楷体" panose="02010600040101010101" pitchFamily="2" charset="-122"/>
                  </a:rPr>
                  <a:t> 和标量 </a:t>
                </a:r>
                <a:r>
                  <a:rPr lang="en-US" altLang="zh-CN" dirty="0">
                    <a:latin typeface="华文楷体" panose="02010600040101010101" pitchFamily="2" charset="-122"/>
                    <a:ea typeface="华文楷体" panose="02010600040101010101" pitchFamily="2" charset="-122"/>
                  </a:rPr>
                  <a:t>x∈ </a:t>
                </a:r>
                <a14:m>
                  <m:oMath xmlns:m="http://schemas.openxmlformats.org/officeDocument/2006/math">
                    <m:r>
                      <a:rPr lang="en-US" altLang="zh-CN">
                        <a:latin typeface="Cambria Math" panose="02040503050406030204" pitchFamily="18" charset="0"/>
                        <a:ea typeface="等线" panose="02010600030101010101" pitchFamily="2" charset="-122"/>
                      </a:rPr>
                      <m:t>ℝ</m:t>
                    </m:r>
                  </m:oMath>
                </a14:m>
                <a:r>
                  <a:rPr lang="zh-CN" altLang="en-US" dirty="0">
                    <a:latin typeface="华文楷体" panose="02010600040101010101" pitchFamily="2" charset="-122"/>
                    <a:ea typeface="华文楷体" panose="02010600040101010101" pitchFamily="2" charset="-122"/>
                  </a:rPr>
                  <a:t>，𝒚关 于</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的偏导数为：</a:t>
                </a:r>
                <a:endParaRPr lang="en-US" altLang="zh-CN" dirty="0">
                  <a:latin typeface="华文楷体" panose="02010600040101010101" pitchFamily="2" charset="-122"/>
                  <a:ea typeface="华文楷体" panose="02010600040101010101" pitchFamily="2" charset="-122"/>
                </a:endParaRPr>
              </a:p>
              <a:p>
                <a:pPr marL="0" indent="0">
                  <a:spcBef>
                    <a:spcPts val="3000"/>
                  </a:spcBef>
                  <a:buFont typeface="Arial" panose="020B0604020202020204" pitchFamily="34" charset="0"/>
                  <a:buNone/>
                </a:pPr>
                <a:r>
                  <a:rPr lang="zh-CN" altLang="en-US" dirty="0">
                    <a:latin typeface="华文楷体" panose="02010600040101010101" pitchFamily="2" charset="-122"/>
                    <a:ea typeface="华文楷体" panose="02010600040101010101" pitchFamily="2" charset="-122"/>
                  </a:rPr>
                  <a:t>                       分母布局</a:t>
                </a:r>
                <a:endParaRPr lang="en-US" altLang="zh-CN" dirty="0">
                  <a:latin typeface="华文楷体" panose="02010600040101010101" pitchFamily="2" charset="-122"/>
                  <a:ea typeface="华文楷体" panose="02010600040101010101" pitchFamily="2" charset="-122"/>
                </a:endParaRPr>
              </a:p>
              <a:p>
                <a:pPr marL="457200" lvl="1" indent="0" algn="ctr">
                  <a:buFont typeface="Wingdings" panose="05000000000000000000" pitchFamily="2" charset="2"/>
                  <a:buNone/>
                </a:pPr>
                <a14:m>
                  <m:oMath xmlns:m="http://schemas.openxmlformats.org/officeDocument/2006/math">
                    <m:f>
                      <m:fPr>
                        <m:ctrlPr>
                          <a:rPr lang="en-US" altLang="zh-CN" sz="3000" i="1">
                            <a:latin typeface="Cambria Math" panose="02040503050406030204" pitchFamily="18" charset="0"/>
                          </a:rPr>
                        </m:ctrlPr>
                      </m:fPr>
                      <m:num>
                        <m:r>
                          <a:rPr lang="en-US" altLang="zh-CN" sz="3000" i="1">
                            <a:latin typeface="Cambria Math" panose="02040503050406030204" pitchFamily="18" charset="0"/>
                          </a:rPr>
                          <m:t>𝜕</m:t>
                        </m:r>
                        <m:r>
                          <a:rPr lang="en-US" altLang="zh-CN" sz="3000" b="1" i="1">
                            <a:latin typeface="Cambria Math" panose="02040503050406030204" pitchFamily="18" charset="0"/>
                          </a:rPr>
                          <m:t>𝒚</m:t>
                        </m:r>
                      </m:num>
                      <m:den>
                        <m:r>
                          <a:rPr lang="en-US" altLang="zh-CN" sz="3000" i="1">
                            <a:latin typeface="Cambria Math" panose="02040503050406030204" pitchFamily="18" charset="0"/>
                          </a:rPr>
                          <m:t>𝜕</m:t>
                        </m:r>
                        <m:r>
                          <a:rPr lang="en-US" altLang="zh-CN" sz="3000" i="1">
                            <a:latin typeface="Cambria Math" panose="02040503050406030204" pitchFamily="18" charset="0"/>
                          </a:rPr>
                          <m:t>𝑥</m:t>
                        </m:r>
                      </m:den>
                    </m:f>
                  </m:oMath>
                </a14:m>
                <a:r>
                  <a:rPr lang="zh-CN" altLang="en-US" sz="3000" dirty="0">
                    <a:latin typeface="华文楷体" panose="02010600040101010101" pitchFamily="2" charset="-122"/>
                    <a:ea typeface="华文楷体" panose="02010600040101010101" pitchFamily="2" charset="-122"/>
                  </a:rPr>
                  <a:t> </a:t>
                </a:r>
                <a:r>
                  <a:rPr lang="en-US" altLang="zh-CN" sz="3000" dirty="0">
                    <a:latin typeface="华文楷体" panose="02010600040101010101" pitchFamily="2" charset="-122"/>
                    <a:ea typeface="华文楷体" panose="02010600040101010101" pitchFamily="2" charset="-122"/>
                  </a:rPr>
                  <a:t>= </a:t>
                </a:r>
                <a14:m>
                  <m:oMath xmlns:m="http://schemas.openxmlformats.org/officeDocument/2006/math">
                    <m:r>
                      <a:rPr lang="en-US" altLang="zh-CN" sz="3000" i="1">
                        <a:latin typeface="Cambria Math" panose="02040503050406030204" pitchFamily="18" charset="0"/>
                      </a:rPr>
                      <m:t>[ </m:t>
                    </m:r>
                    <m:f>
                      <m:fPr>
                        <m:ctrlPr>
                          <a:rPr lang="en-US" altLang="zh-CN" sz="3000" i="1">
                            <a:latin typeface="Cambria Math" panose="02040503050406030204" pitchFamily="18" charset="0"/>
                          </a:rPr>
                        </m:ctrlPr>
                      </m:fPr>
                      <m:num>
                        <m:r>
                          <a:rPr lang="en-US" altLang="zh-CN" sz="3000" i="1">
                            <a:latin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𝑦</m:t>
                            </m:r>
                          </m:e>
                          <m:sub>
                            <m:r>
                              <a:rPr lang="en-US" altLang="zh-CN" sz="3000" i="1">
                                <a:latin typeface="Cambria Math" panose="02040503050406030204" pitchFamily="18" charset="0"/>
                              </a:rPr>
                              <m:t>1</m:t>
                            </m:r>
                          </m:sub>
                        </m:sSub>
                      </m:num>
                      <m:den>
                        <m:r>
                          <a:rPr lang="en-US" altLang="zh-CN" sz="3000" i="1">
                            <a:latin typeface="Cambria Math" panose="02040503050406030204" pitchFamily="18" charset="0"/>
                          </a:rPr>
                          <m:t>𝜕</m:t>
                        </m:r>
                        <m:r>
                          <a:rPr lang="en-US" altLang="zh-CN" sz="3000" i="1">
                            <a:latin typeface="Cambria Math" panose="02040503050406030204" pitchFamily="18" charset="0"/>
                          </a:rPr>
                          <m:t>𝑥</m:t>
                        </m:r>
                      </m:den>
                    </m:f>
                    <m:r>
                      <a:rPr lang="en-US" altLang="zh-CN" sz="3000" i="1">
                        <a:latin typeface="Cambria Math" panose="02040503050406030204" pitchFamily="18" charset="0"/>
                      </a:rPr>
                      <m:t>,…,</m:t>
                    </m:r>
                    <m:f>
                      <m:fPr>
                        <m:ctrlPr>
                          <a:rPr lang="en-US" altLang="zh-CN" sz="3000" i="1">
                            <a:latin typeface="Cambria Math" panose="02040503050406030204" pitchFamily="18" charset="0"/>
                          </a:rPr>
                        </m:ctrlPr>
                      </m:fPr>
                      <m:num>
                        <m:r>
                          <a:rPr lang="en-US" altLang="zh-CN" sz="3000" i="1">
                            <a:latin typeface="Cambria Math" panose="02040503050406030204" pitchFamily="18" charset="0"/>
                          </a:rPr>
                          <m:t>𝜕</m:t>
                        </m: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𝑦</m:t>
                            </m:r>
                          </m:e>
                          <m:sub>
                            <m:r>
                              <a:rPr lang="en-US" altLang="zh-CN" sz="3000" i="1">
                                <a:latin typeface="Cambria Math" panose="02040503050406030204" pitchFamily="18" charset="0"/>
                              </a:rPr>
                              <m:t>𝑁</m:t>
                            </m:r>
                          </m:sub>
                        </m:sSub>
                      </m:num>
                      <m:den>
                        <m:r>
                          <a:rPr lang="en-US" altLang="zh-CN" sz="3000" i="1">
                            <a:latin typeface="Cambria Math" panose="02040503050406030204" pitchFamily="18" charset="0"/>
                          </a:rPr>
                          <m:t>𝜕</m:t>
                        </m:r>
                        <m:r>
                          <a:rPr lang="en-US" altLang="zh-CN" sz="3000" i="1">
                            <a:latin typeface="Cambria Math" panose="02040503050406030204" pitchFamily="18" charset="0"/>
                          </a:rPr>
                          <m:t>𝑥</m:t>
                        </m:r>
                      </m:den>
                    </m:f>
                    <m:r>
                      <a:rPr lang="en-US" altLang="zh-CN" sz="3000" i="1">
                        <a:latin typeface="Cambria Math" panose="02040503050406030204" pitchFamily="18" charset="0"/>
                      </a:rPr>
                      <m:t> ]</m:t>
                    </m:r>
                  </m:oMath>
                </a14:m>
                <a:r>
                  <a:rPr lang="zh-CN" altLang="en-US" sz="3000" dirty="0">
                    <a:latin typeface="华文楷体" panose="02010600040101010101" pitchFamily="2" charset="-122"/>
                    <a:ea typeface="华文楷体" panose="02010600040101010101" pitchFamily="2" charset="-122"/>
                  </a:rPr>
                  <a:t> </a:t>
                </a:r>
                <a14:m>
                  <m:oMath xmlns:m="http://schemas.openxmlformats.org/officeDocument/2006/math">
                    <m:sSup>
                      <m:sSupPr>
                        <m:ctrlPr>
                          <a:rPr lang="en-US" altLang="zh-CN" sz="3000" i="1" dirty="0">
                            <a:latin typeface="Cambria Math" panose="02040503050406030204" pitchFamily="18" charset="0"/>
                          </a:rPr>
                        </m:ctrlPr>
                      </m:sSupPr>
                      <m:e>
                        <m:r>
                          <a:rPr lang="en-US" altLang="zh-CN" sz="3000" i="1" dirty="0">
                            <a:latin typeface="Cambria Math" panose="02040503050406030204" pitchFamily="18" charset="0"/>
                          </a:rPr>
                          <m:t>  </m:t>
                        </m:r>
                        <m:r>
                          <a:rPr lang="en-US" altLang="zh-CN" sz="3000" i="1" dirty="0">
                            <a:latin typeface="Cambria Math" panose="02040503050406030204" pitchFamily="18" charset="0"/>
                            <a:ea typeface="Cambria Math" panose="02040503050406030204" pitchFamily="18" charset="0"/>
                          </a:rPr>
                          <m:t>∈</m:t>
                        </m:r>
                        <m:r>
                          <a:rPr lang="en-US" altLang="zh-CN" sz="3000" i="1" dirty="0" smtClean="0">
                            <a:latin typeface="Cambria Math" panose="02040503050406030204" pitchFamily="18" charset="0"/>
                            <a:ea typeface="Cambria Math" panose="02040503050406030204" pitchFamily="18" charset="0"/>
                          </a:rPr>
                          <m:t>ℝ</m:t>
                        </m:r>
                      </m:e>
                      <m:sup>
                        <m:r>
                          <a:rPr lang="en-US" altLang="zh-CN" sz="3000" i="1" dirty="0">
                            <a:latin typeface="Cambria Math" panose="02040503050406030204" pitchFamily="18" charset="0"/>
                          </a:rPr>
                          <m:t>1</m:t>
                        </m:r>
                        <m:r>
                          <m:rPr>
                            <m:nor/>
                          </m:rPr>
                          <a:rPr lang="en-US" altLang="zh-CN" sz="3000">
                            <a:latin typeface="华文楷体" panose="02010600040101010101" pitchFamily="2" charset="-122"/>
                            <a:ea typeface="华文楷体" panose="02010600040101010101" pitchFamily="2" charset="-122"/>
                          </a:rPr>
                          <m:t>×</m:t>
                        </m:r>
                        <m:r>
                          <a:rPr lang="en-US" altLang="zh-CN" sz="3000" i="1">
                            <a:latin typeface="Cambria Math" panose="02040503050406030204" pitchFamily="18" charset="0"/>
                          </a:rPr>
                          <m:t>𝑁</m:t>
                        </m:r>
                      </m:sup>
                    </m:sSup>
                  </m:oMath>
                </a14:m>
                <a:endParaRPr lang="zh-CN" altLang="en-US" dirty="0">
                  <a:latin typeface="华文楷体" panose="02010600040101010101" pitchFamily="2" charset="-122"/>
                  <a:ea typeface="华文楷体" panose="02010600040101010101" pitchFamily="2" charset="-122"/>
                </a:endParaRPr>
              </a:p>
            </p:txBody>
          </p:sp>
        </mc:Choice>
        <mc:Fallback xmlns="">
          <p:sp>
            <p:nvSpPr>
              <p:cNvPr id="8" name="内容占位符 2">
                <a:extLst>
                  <a:ext uri="{FF2B5EF4-FFF2-40B4-BE49-F238E27FC236}">
                    <a16:creationId xmlns:a16="http://schemas.microsoft.com/office/drawing/2014/main" id="{93AF135C-8460-4F7B-97C2-1FF773FE217A}"/>
                  </a:ext>
                </a:extLst>
              </p:cNvPr>
              <p:cNvSpPr txBox="1">
                <a:spLocks noRot="1" noChangeAspect="1" noMove="1" noResize="1" noEditPoints="1" noAdjustHandles="1" noChangeArrowheads="1" noChangeShapeType="1" noTextEdit="1"/>
              </p:cNvSpPr>
              <p:nvPr/>
            </p:nvSpPr>
            <p:spPr>
              <a:xfrm>
                <a:off x="609600" y="1219200"/>
                <a:ext cx="10972800" cy="4937760"/>
              </a:xfrm>
              <a:prstGeom prst="rect">
                <a:avLst/>
              </a:prstGeom>
              <a:blipFill>
                <a:blip r:embed="rId3"/>
                <a:stretch>
                  <a:fillRect l="-722" t="-988" r="-556" b="-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090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34</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矩阵微分：带有矩阵微分的链式法则</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1284271" y="1363036"/>
                <a:ext cx="9899264" cy="2072042"/>
              </a:xfrm>
              <a:prstGeom prst="rect">
                <a:avLst/>
              </a:prstGeom>
              <a:solidFill>
                <a:schemeClr val="accent2">
                  <a:lumMod val="20000"/>
                  <a:lumOff val="80000"/>
                </a:schemeClr>
              </a:solidFill>
              <a:ln>
                <a:solidFill>
                  <a:srgbClr val="00CCFF"/>
                </a:solidFill>
              </a:ln>
            </p:spPr>
            <p:txBody>
              <a:bodyPr wrap="square" rtlCol="0">
                <a:spAutoFit/>
              </a:bodyPr>
              <a:lstStyle/>
              <a:p>
                <a:r>
                  <a:rPr lang="zh-CN" altLang="en-US" sz="2800" dirty="0"/>
                  <a:t>若</a:t>
                </a:r>
                <a14:m>
                  <m:oMath xmlns:m="http://schemas.openxmlformats.org/officeDocument/2006/math">
                    <m:r>
                      <a:rPr lang="en-US" altLang="zh-CN" sz="2800" b="1" i="1" smtClean="0">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𝑝</m:t>
                        </m:r>
                      </m:sup>
                    </m:sSup>
                    <m:r>
                      <a:rPr lang="zh-CN" altLang="en-US"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𝒚</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𝑔</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𝒙</m:t>
                        </m:r>
                      </m:e>
                    </m:d>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𝑠</m:t>
                        </m:r>
                      </m:sup>
                    </m:sSup>
                    <m:r>
                      <a:rPr lang="en-US" altLang="zh-CN" sz="2800" b="0"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𝒛</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𝑓</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𝒚</m:t>
                        </m:r>
                      </m:e>
                    </m:d>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𝑡</m:t>
                        </m:r>
                      </m:sup>
                    </m:sSup>
                    <m:r>
                      <a:rPr lang="en-US" altLang="zh-CN" sz="2800" b="0" i="1" smtClean="0">
                        <a:latin typeface="Cambria Math" panose="02040503050406030204" pitchFamily="18" charset="0"/>
                        <a:ea typeface="Cambria Math" panose="02040503050406030204" pitchFamily="18" charset="0"/>
                      </a:rPr>
                      <m:t>,</m:t>
                    </m:r>
                  </m:oMath>
                </a14:m>
                <a:r>
                  <a:rPr lang="zh-CN" altLang="en-US" sz="2800" dirty="0">
                    <a:latin typeface="+mn-ea"/>
                  </a:rPr>
                  <a:t>则</a:t>
                </a:r>
                <a:endParaRPr lang="en-US" altLang="zh-CN" sz="2800" dirty="0">
                  <a:latin typeface="+mn-ea"/>
                </a:endParaRPr>
              </a:p>
              <a:p>
                <a:endParaRPr lang="en-US" altLang="zh-CN" sz="2800" dirty="0">
                  <a:ea typeface="Cambria Math" panose="02040503050406030204" pitchFamily="18" charset="0"/>
                </a:endParaRPr>
              </a:p>
              <a:p>
                <a:pPr algn="ct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b="1" i="1">
                            <a:latin typeface="Cambria Math" panose="02040503050406030204" pitchFamily="18" charset="0"/>
                          </a:rPr>
                          <m:t>𝒛</m:t>
                        </m:r>
                      </m:num>
                      <m:den>
                        <m:r>
                          <a:rPr lang="zh-CN" altLang="en-US" sz="2800" i="1">
                            <a:latin typeface="Cambria Math" panose="02040503050406030204" pitchFamily="18" charset="0"/>
                          </a:rPr>
                          <m:t>𝜕</m:t>
                        </m:r>
                        <m:r>
                          <a:rPr lang="en-US" altLang="zh-CN" sz="2800" b="1" i="1">
                            <a:latin typeface="Cambria Math" panose="02040503050406030204" pitchFamily="18" charset="0"/>
                          </a:rPr>
                          <m:t>𝒙</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b="1" i="1">
                            <a:latin typeface="Cambria Math" panose="02040503050406030204" pitchFamily="18" charset="0"/>
                          </a:rPr>
                          <m:t>𝒚</m:t>
                        </m:r>
                      </m:num>
                      <m:den>
                        <m:r>
                          <a:rPr lang="zh-CN" altLang="en-US" sz="2800" i="1">
                            <a:latin typeface="Cambria Math" panose="02040503050406030204" pitchFamily="18" charset="0"/>
                          </a:rPr>
                          <m:t>𝜕</m:t>
                        </m:r>
                        <m:r>
                          <a:rPr lang="en-US" altLang="zh-CN" sz="2800" b="1" i="1">
                            <a:latin typeface="Cambria Math" panose="02040503050406030204" pitchFamily="18" charset="0"/>
                          </a:rPr>
                          <m:t>𝒙</m:t>
                        </m:r>
                      </m:den>
                    </m:f>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b="1" i="1" smtClean="0">
                            <a:latin typeface="Cambria Math" panose="02040503050406030204" pitchFamily="18" charset="0"/>
                          </a:rPr>
                          <m:t>𝒛</m:t>
                        </m:r>
                      </m:num>
                      <m:den>
                        <m:r>
                          <a:rPr lang="zh-CN" altLang="en-US" sz="2800" i="1">
                            <a:latin typeface="Cambria Math" panose="02040503050406030204" pitchFamily="18" charset="0"/>
                          </a:rPr>
                          <m:t>𝜕</m:t>
                        </m:r>
                        <m:r>
                          <a:rPr lang="en-US" altLang="zh-CN" sz="2800" b="1" i="1" smtClean="0">
                            <a:latin typeface="Cambria Math" panose="02040503050406030204" pitchFamily="18" charset="0"/>
                          </a:rPr>
                          <m:t>𝒚</m:t>
                        </m:r>
                      </m:den>
                    </m:f>
                  </m:oMath>
                </a14:m>
                <a:r>
                  <a:rPr lang="en-US" altLang="zh-CN" sz="2800" dirty="0"/>
                  <a:t> </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i="1">
                            <a:latin typeface="Cambria Math" panose="02040503050406030204" pitchFamily="18" charset="0"/>
                            <a:ea typeface="Cambria Math" panose="02040503050406030204" pitchFamily="18" charset="0"/>
                          </a:rPr>
                          <m:t>𝑝</m:t>
                        </m:r>
                        <m:r>
                          <a:rPr lang="en-US" altLang="zh-CN" sz="2800" i="1" smtClean="0">
                            <a:latin typeface="Cambria Math" panose="02040503050406030204" pitchFamily="18" charset="0"/>
                            <a:ea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t</m:t>
                        </m:r>
                      </m:sup>
                    </m:sSup>
                  </m:oMath>
                </a14:m>
                <a:endParaRPr lang="en-US" altLang="zh-CN" sz="2800" dirty="0"/>
              </a:p>
              <a:p>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4271" y="1363036"/>
                <a:ext cx="9899264" cy="2072042"/>
              </a:xfrm>
              <a:prstGeom prst="rect">
                <a:avLst/>
              </a:prstGeom>
              <a:blipFill>
                <a:blip r:embed="rId2"/>
                <a:stretch>
                  <a:fillRect l="-1230" t="-2933"/>
                </a:stretch>
              </a:blipFill>
              <a:ln>
                <a:solidFill>
                  <a:srgbClr val="00CCF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84269" y="4059959"/>
                <a:ext cx="9899265" cy="2117952"/>
              </a:xfrm>
              <a:prstGeom prst="rect">
                <a:avLst/>
              </a:prstGeom>
              <a:solidFill>
                <a:schemeClr val="accent6">
                  <a:lumMod val="20000"/>
                  <a:lumOff val="80000"/>
                </a:schemeClr>
              </a:solidFill>
              <a:ln>
                <a:solidFill>
                  <a:srgbClr val="00CCFF"/>
                </a:solidFill>
              </a:ln>
            </p:spPr>
            <p:txBody>
              <a:bodyPr wrap="square" rtlCol="0">
                <a:spAutoFit/>
              </a:bodyPr>
              <a:lstStyle/>
              <a:p>
                <a:r>
                  <a:rPr lang="zh-CN" altLang="en-US" sz="2800" dirty="0"/>
                  <a:t>若</a:t>
                </a:r>
                <a14:m>
                  <m:oMath xmlns:m="http://schemas.openxmlformats.org/officeDocument/2006/math">
                    <m:r>
                      <a:rPr lang="en-US" altLang="zh-CN" sz="2800" b="1" i="1" smtClean="0">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𝑝</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𝑞</m:t>
                        </m:r>
                      </m:sup>
                    </m:sSup>
                    <m:r>
                      <a:rPr lang="zh-CN" altLang="en-US" sz="2800" i="0" smtClean="0">
                        <a:latin typeface="Cambria Math" panose="02040503050406030204" pitchFamily="18" charset="0"/>
                      </a:rPr>
                      <m:t>为矩阵</m:t>
                    </m:r>
                    <m:r>
                      <a:rPr lang="zh-CN" altLang="en-US"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𝒚</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𝑔</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𝑋</m:t>
                        </m:r>
                      </m:e>
                    </m:d>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𝑠</m:t>
                        </m:r>
                      </m:sup>
                    </m:sSup>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𝑧</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𝑓</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𝒚</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ℝ</m:t>
                    </m:r>
                    <m:r>
                      <a:rPr lang="en-US" altLang="zh-CN" sz="2800" b="0" i="1" smtClean="0">
                        <a:latin typeface="Cambria Math" panose="02040503050406030204" pitchFamily="18" charset="0"/>
                        <a:ea typeface="Cambria Math" panose="02040503050406030204" pitchFamily="18" charset="0"/>
                      </a:rPr>
                      <m:t>,则</m:t>
                    </m:r>
                  </m:oMath>
                </a14:m>
                <a:endParaRPr lang="en-US" altLang="zh-CN" sz="2800" dirty="0">
                  <a:ea typeface="Cambria Math" panose="02040503050406030204" pitchFamily="18" charset="0"/>
                </a:endParaRPr>
              </a:p>
              <a:p>
                <a:endParaRPr lang="en-US" altLang="zh-CN" sz="2800" dirty="0">
                  <a:ea typeface="Cambria Math" panose="02040503050406030204" pitchFamily="18" charset="0"/>
                </a:endParaRPr>
              </a:p>
              <a:p>
                <a:pPr algn="ct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m:rPr>
                            <m:sty m:val="p"/>
                          </m:rPr>
                          <a:rPr lang="en-US" altLang="zh-CN" sz="2800" i="1">
                            <a:latin typeface="Cambria Math" panose="02040503050406030204" pitchFamily="18" charset="0"/>
                          </a:rPr>
                          <m:t>z</m:t>
                        </m:r>
                      </m:num>
                      <m:den>
                        <m:r>
                          <a:rPr lang="zh-CN" altLang="en-US"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𝑋</m:t>
                            </m:r>
                          </m:e>
                          <m:sub>
                            <m:r>
                              <a:rPr lang="en-US" altLang="zh-CN" sz="2800" b="0" i="1" smtClean="0">
                                <a:latin typeface="Cambria Math" panose="02040503050406030204" pitchFamily="18" charset="0"/>
                              </a:rPr>
                              <m:t>𝑖𝑗</m:t>
                            </m:r>
                          </m:sub>
                        </m:sSub>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b="1" i="1">
                            <a:latin typeface="Cambria Math" panose="02040503050406030204" pitchFamily="18" charset="0"/>
                          </a:rPr>
                          <m:t>𝒚</m:t>
                        </m:r>
                      </m:num>
                      <m:den>
                        <m:r>
                          <a:rPr lang="zh-CN" altLang="en-US"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𝑋</m:t>
                            </m:r>
                          </m:e>
                          <m:sub>
                            <m:r>
                              <a:rPr lang="en-US" altLang="zh-CN" sz="2800" b="0" i="1" smtClean="0">
                                <a:latin typeface="Cambria Math" panose="02040503050406030204" pitchFamily="18" charset="0"/>
                              </a:rPr>
                              <m:t>𝑖𝑗</m:t>
                            </m:r>
                          </m:sub>
                        </m:sSub>
                      </m:den>
                    </m:f>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b="0" i="1" smtClean="0">
                            <a:latin typeface="Cambria Math" panose="02040503050406030204" pitchFamily="18" charset="0"/>
                          </a:rPr>
                          <m:t>𝑧</m:t>
                        </m:r>
                      </m:num>
                      <m:den>
                        <m:r>
                          <a:rPr lang="zh-CN" altLang="en-US" sz="2800" i="1">
                            <a:latin typeface="Cambria Math" panose="02040503050406030204" pitchFamily="18" charset="0"/>
                          </a:rPr>
                          <m:t>𝜕</m:t>
                        </m:r>
                        <m:r>
                          <a:rPr lang="en-US" altLang="zh-CN" sz="2800" b="1" i="1" smtClean="0">
                            <a:latin typeface="Cambria Math" panose="02040503050406030204" pitchFamily="18" charset="0"/>
                          </a:rPr>
                          <m:t>𝒚</m:t>
                        </m:r>
                      </m:den>
                    </m:f>
                  </m:oMath>
                </a14:m>
                <a:r>
                  <a:rPr lang="en-US" altLang="zh-CN" sz="2800" dirty="0"/>
                  <a:t> </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oMath>
                </a14:m>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ℝ</m:t>
                    </m:r>
                  </m:oMath>
                </a14:m>
                <a:endParaRPr lang="en-US" altLang="zh-CN" sz="2800" dirty="0"/>
              </a:p>
              <a:p>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84269" y="4059959"/>
                <a:ext cx="9899265" cy="2117952"/>
              </a:xfrm>
              <a:prstGeom prst="rect">
                <a:avLst/>
              </a:prstGeom>
              <a:blipFill>
                <a:blip r:embed="rId3"/>
                <a:stretch>
                  <a:fillRect l="-1230" t="-2579"/>
                </a:stretch>
              </a:blipFill>
              <a:ln>
                <a:solidFill>
                  <a:srgbClr val="00CCFF"/>
                </a:solidFill>
              </a:ln>
            </p:spPr>
            <p:txBody>
              <a:bodyPr/>
              <a:lstStyle/>
              <a:p>
                <a:r>
                  <a:rPr lang="zh-CN" altLang="en-US">
                    <a:noFill/>
                  </a:rPr>
                  <a:t> </a:t>
                </a:r>
              </a:p>
            </p:txBody>
          </p:sp>
        </mc:Fallback>
      </mc:AlternateContent>
    </p:spTree>
    <p:extLst>
      <p:ext uri="{BB962C8B-B14F-4D97-AF65-F5344CB8AC3E}">
        <p14:creationId xmlns:p14="http://schemas.microsoft.com/office/powerpoint/2010/main" val="255086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a:t>第</a:t>
            </a:r>
            <a:fld id="{A7EB049D-2BDA-4100-846B-C83E7A7D8094}" type="slidenum">
              <a:rPr lang="zh-CN" altLang="en-US" smtClean="0"/>
              <a:pPr/>
              <a:t>35</a:t>
            </a:fld>
            <a:r>
              <a:rPr lang="zh-CN" altLang="en-US"/>
              <a:t>页</a:t>
            </a:r>
            <a:endParaRPr lang="zh-CN" altLang="en-US" dirty="0"/>
          </a:p>
        </p:txBody>
      </p:sp>
      <p:sp>
        <p:nvSpPr>
          <p:cNvPr id="3" name="标题 2"/>
          <p:cNvSpPr>
            <a:spLocks noGrp="1"/>
          </p:cNvSpPr>
          <p:nvPr>
            <p:ph type="title"/>
          </p:nvPr>
        </p:nvSpPr>
        <p:spPr/>
        <p:txBody>
          <a:bodyPr/>
          <a:lstStyle/>
          <a:p>
            <a:r>
              <a:rPr lang="zh-CN" altLang="en-US" dirty="0">
                <a:latin typeface="+mn-ea"/>
              </a:rPr>
              <a:t>反向传播算法（前面推导未列出的中间过程）</a:t>
            </a:r>
            <a:endParaRPr lang="zh-CN" altLang="en-US" dirty="0"/>
          </a:p>
        </p:txBody>
      </p:sp>
      <p:cxnSp>
        <p:nvCxnSpPr>
          <p:cNvPr id="4" name="直接箭头连接符 3">
            <a:extLst>
              <a:ext uri="{FF2B5EF4-FFF2-40B4-BE49-F238E27FC236}">
                <a16:creationId xmlns:a16="http://schemas.microsoft.com/office/drawing/2014/main" id="{8BCC8CA5-CDDF-4877-894A-FA0B783FFDCE}"/>
              </a:ext>
            </a:extLst>
          </p:cNvPr>
          <p:cNvCxnSpPr>
            <a:cxnSpLocks/>
          </p:cNvCxnSpPr>
          <p:nvPr/>
        </p:nvCxnSpPr>
        <p:spPr>
          <a:xfrm flipV="1">
            <a:off x="4081588" y="1738875"/>
            <a:ext cx="2203450" cy="11273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 name="直接箭头连接符 4">
            <a:extLst>
              <a:ext uri="{FF2B5EF4-FFF2-40B4-BE49-F238E27FC236}">
                <a16:creationId xmlns:a16="http://schemas.microsoft.com/office/drawing/2014/main" id="{D355858A-0476-4C81-94D6-637A85A392E3}"/>
              </a:ext>
            </a:extLst>
          </p:cNvPr>
          <p:cNvCxnSpPr>
            <a:cxnSpLocks/>
          </p:cNvCxnSpPr>
          <p:nvPr/>
        </p:nvCxnSpPr>
        <p:spPr>
          <a:xfrm>
            <a:off x="4005388" y="4582886"/>
            <a:ext cx="2378896" cy="13305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 name="直接箭头连接符 5">
            <a:extLst>
              <a:ext uri="{FF2B5EF4-FFF2-40B4-BE49-F238E27FC236}">
                <a16:creationId xmlns:a16="http://schemas.microsoft.com/office/drawing/2014/main" id="{2149AB70-8F83-455D-87BA-5724EC53D0AF}"/>
              </a:ext>
            </a:extLst>
          </p:cNvPr>
          <p:cNvCxnSpPr>
            <a:cxnSpLocks/>
          </p:cNvCxnSpPr>
          <p:nvPr/>
        </p:nvCxnSpPr>
        <p:spPr>
          <a:xfrm>
            <a:off x="5310568" y="3668488"/>
            <a:ext cx="1073716" cy="7787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AB22C819-ED24-462F-9C47-AE1CF4BD9994}"/>
              </a:ext>
            </a:extLst>
          </p:cNvPr>
          <p:cNvSpPr txBox="1"/>
          <p:nvPr/>
        </p:nvSpPr>
        <p:spPr>
          <a:xfrm>
            <a:off x="10240759" y="4473139"/>
            <a:ext cx="1090345" cy="369332"/>
          </a:xfrm>
          <a:prstGeom prst="rect">
            <a:avLst/>
          </a:prstGeom>
          <a:noFill/>
        </p:spPr>
        <p:txBody>
          <a:bodyPr wrap="square" rtlCol="0">
            <a:spAutoFit/>
          </a:bodyPr>
          <a:lstStyle/>
          <a:p>
            <a:r>
              <a:rPr lang="zh-CN" altLang="en-US" dirty="0">
                <a:solidFill>
                  <a:srgbClr val="FF0000"/>
                </a:solidFill>
              </a:rPr>
              <a:t>误差项</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477348F-D556-4D62-B250-11102C23FD8D}"/>
                  </a:ext>
                </a:extLst>
              </p:cNvPr>
              <p:cNvSpPr txBox="1"/>
              <p:nvPr/>
            </p:nvSpPr>
            <p:spPr>
              <a:xfrm>
                <a:off x="838200" y="1396169"/>
                <a:ext cx="2981578" cy="421462"/>
              </a:xfrm>
              <a:prstGeom prst="rect">
                <a:avLst/>
              </a:prstGeom>
              <a:noFill/>
              <a:ln>
                <a:solidFill>
                  <a:srgbClr val="FF0000"/>
                </a:solidFill>
              </a:ln>
            </p:spPr>
            <p:txBody>
              <a:bodyPr wrap="square">
                <a:spAutoFit/>
              </a:bodyPr>
              <a:lstStyle/>
              <a:p>
                <a:pPr algn="ctr"/>
                <a14:m>
                  <m:oMath xmlns:m="http://schemas.openxmlformats.org/officeDocument/2006/math">
                    <m:sSup>
                      <m:sSupPr>
                        <m:ctrlPr>
                          <a:rPr lang="en-US" altLang="zh-CN" sz="2000" i="1" smtClean="0">
                            <a:latin typeface="Cambria Math" panose="02040503050406030204" pitchFamily="18" charset="0"/>
                          </a:rPr>
                        </m:ctrlPr>
                      </m:sSupPr>
                      <m:e>
                        <m:r>
                          <a:rPr lang="en-US" altLang="zh-CN" sz="2000" b="1" i="1" smtClean="0">
                            <a:latin typeface="Cambria Math" panose="02040503050406030204" pitchFamily="18" charset="0"/>
                          </a:rPr>
                          <m:t>𝒛</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𝑾</m:t>
                        </m:r>
                      </m:e>
                      <m:sup>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𝑙</m:t>
                            </m:r>
                          </m:e>
                        </m:d>
                      </m:sup>
                    </m:sSup>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i="1">
                            <a:latin typeface="Cambria Math" panose="02040503050406030204" pitchFamily="18" charset="0"/>
                          </a:rPr>
                          <m:t>[</m:t>
                        </m:r>
                        <m:r>
                          <a:rPr lang="en-US" altLang="zh-CN" sz="2000" i="1">
                            <a:latin typeface="Cambria Math" panose="02040503050406030204" pitchFamily="18" charset="0"/>
                          </a:rPr>
                          <m:t>𝑙</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smtClean="0">
                            <a:latin typeface="Cambria Math" panose="02040503050406030204" pitchFamily="18" charset="0"/>
                          </a:rPr>
                          <m:t>𝒃</m:t>
                        </m:r>
                      </m:e>
                      <m:sup>
                        <m:r>
                          <a:rPr lang="en-US" altLang="zh-CN" sz="2000" i="1">
                            <a:latin typeface="Cambria Math" panose="02040503050406030204" pitchFamily="18" charset="0"/>
                          </a:rPr>
                          <m:t>[</m:t>
                        </m:r>
                        <m:r>
                          <a:rPr lang="en-US" altLang="zh-CN" sz="2000" i="1">
                            <a:latin typeface="Cambria Math" panose="02040503050406030204" pitchFamily="18" charset="0"/>
                          </a:rPr>
                          <m:t>𝑙</m:t>
                        </m:r>
                        <m:r>
                          <a:rPr lang="en-US" altLang="zh-CN" sz="2000" i="1">
                            <a:latin typeface="Cambria Math" panose="02040503050406030204" pitchFamily="18" charset="0"/>
                          </a:rPr>
                          <m:t>]</m:t>
                        </m:r>
                      </m:sup>
                    </m:sSup>
                  </m:oMath>
                </a14:m>
                <a:endParaRPr lang="zh-CN" altLang="en-US" sz="2000" dirty="0"/>
              </a:p>
            </p:txBody>
          </p:sp>
        </mc:Choice>
        <mc:Fallback xmlns="">
          <p:sp>
            <p:nvSpPr>
              <p:cNvPr id="8" name="文本框 7">
                <a:extLst>
                  <a:ext uri="{FF2B5EF4-FFF2-40B4-BE49-F238E27FC236}">
                    <a16:creationId xmlns:a16="http://schemas.microsoft.com/office/drawing/2014/main" id="{2477348F-D556-4D62-B250-11102C23FD8D}"/>
                  </a:ext>
                </a:extLst>
              </p:cNvPr>
              <p:cNvSpPr txBox="1">
                <a:spLocks noRot="1" noChangeAspect="1" noMove="1" noResize="1" noEditPoints="1" noAdjustHandles="1" noChangeArrowheads="1" noChangeShapeType="1" noTextEdit="1"/>
              </p:cNvSpPr>
              <p:nvPr/>
            </p:nvSpPr>
            <p:spPr>
              <a:xfrm>
                <a:off x="838200" y="1396169"/>
                <a:ext cx="2981578" cy="421462"/>
              </a:xfrm>
              <a:prstGeom prst="rect">
                <a:avLst/>
              </a:prstGeom>
              <a:blipFill>
                <a:blip r:embed="rId2"/>
                <a:stretch>
                  <a:fillRect/>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8FA4A83-22F4-41D0-B0A6-43D6FEF3F45F}"/>
                  </a:ext>
                </a:extLst>
              </p:cNvPr>
              <p:cNvSpPr/>
              <p:nvPr/>
            </p:nvSpPr>
            <p:spPr>
              <a:xfrm>
                <a:off x="2383006" y="2866242"/>
                <a:ext cx="2873543" cy="833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1" i="1" smtClean="0">
                                      <a:latin typeface="Cambria Math" panose="02040503050406030204" pitchFamily="18" charset="0"/>
                                      <a:ea typeface="Cambria Math" panose="02040503050406030204" pitchFamily="18" charset="0"/>
                                    </a:rPr>
                                    <m:t>𝒚</m:t>
                                  </m:r>
                                </m:e>
                              </m:acc>
                              <m:r>
                                <a:rPr lang="en-US" altLang="zh-CN" i="1" smtClean="0">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up>
                          </m:sSubSup>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𝑙</m:t>
                              </m:r>
                              <m:r>
                                <a:rPr lang="en-US" altLang="zh-CN" b="1" i="1" smtClean="0">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den>
                      </m:f>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oMath>
                  </m:oMathPara>
                </a14:m>
                <a:endParaRPr lang="zh-CN" altLang="en-US" dirty="0"/>
              </a:p>
            </p:txBody>
          </p:sp>
        </mc:Choice>
        <mc:Fallback xmlns="">
          <p:sp>
            <p:nvSpPr>
              <p:cNvPr id="9" name="矩形 8">
                <a:extLst>
                  <a:ext uri="{FF2B5EF4-FFF2-40B4-BE49-F238E27FC236}">
                    <a16:creationId xmlns:a16="http://schemas.microsoft.com/office/drawing/2014/main" id="{88FA4A83-22F4-41D0-B0A6-43D6FEF3F45F}"/>
                  </a:ext>
                </a:extLst>
              </p:cNvPr>
              <p:cNvSpPr>
                <a:spLocks noRot="1" noChangeAspect="1" noMove="1" noResize="1" noEditPoints="1" noAdjustHandles="1" noChangeArrowheads="1" noChangeShapeType="1" noTextEdit="1"/>
              </p:cNvSpPr>
              <p:nvPr/>
            </p:nvSpPr>
            <p:spPr>
              <a:xfrm>
                <a:off x="2383006" y="2866242"/>
                <a:ext cx="2873543" cy="8339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B8D82BDA-7BAA-430C-BE06-A6BF64C6742E}"/>
                  </a:ext>
                </a:extLst>
              </p:cNvPr>
              <p:cNvSpPr/>
              <p:nvPr/>
            </p:nvSpPr>
            <p:spPr>
              <a:xfrm>
                <a:off x="2383006" y="3963871"/>
                <a:ext cx="2807755" cy="6657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𝒃</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𝒃</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oMath>
                  </m:oMathPara>
                </a14:m>
                <a:endParaRPr lang="zh-CN" altLang="en-US" dirty="0"/>
              </a:p>
            </p:txBody>
          </p:sp>
        </mc:Choice>
        <mc:Fallback xmlns="">
          <p:sp>
            <p:nvSpPr>
              <p:cNvPr id="10" name="矩形 9">
                <a:extLst>
                  <a:ext uri="{FF2B5EF4-FFF2-40B4-BE49-F238E27FC236}">
                    <a16:creationId xmlns:a16="http://schemas.microsoft.com/office/drawing/2014/main" id="{B8D82BDA-7BAA-430C-BE06-A6BF64C6742E}"/>
                  </a:ext>
                </a:extLst>
              </p:cNvPr>
              <p:cNvSpPr>
                <a:spLocks noRot="1" noChangeAspect="1" noMove="1" noResize="1" noEditPoints="1" noAdjustHandles="1" noChangeArrowheads="1" noChangeShapeType="1" noTextEdit="1"/>
              </p:cNvSpPr>
              <p:nvPr/>
            </p:nvSpPr>
            <p:spPr>
              <a:xfrm>
                <a:off x="2383006" y="3963871"/>
                <a:ext cx="2807755" cy="66576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D30AB4E-D34B-4D3D-8887-3E7D820AA31C}"/>
                  </a:ext>
                </a:extLst>
              </p:cNvPr>
              <p:cNvSpPr/>
              <p:nvPr/>
            </p:nvSpPr>
            <p:spPr>
              <a:xfrm>
                <a:off x="6331722" y="4207419"/>
                <a:ext cx="3361048" cy="815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zh-CN" altLang="en-US" sz="2400" i="1" smtClean="0">
                              <a:latin typeface="Cambria Math" panose="02040503050406030204" pitchFamily="18" charset="0"/>
                              <a:ea typeface="Cambria Math" panose="02040503050406030204" pitchFamily="18" charset="0"/>
                            </a:rPr>
                            <m:t>𝛿</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  = </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ℝ</m:t>
                          </m:r>
                        </m:e>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p>
                      </m:sSup>
                    </m:oMath>
                  </m:oMathPara>
                </a14:m>
                <a:endParaRPr lang="zh-CN" altLang="en-US" sz="2400" dirty="0"/>
              </a:p>
            </p:txBody>
          </p:sp>
        </mc:Choice>
        <mc:Fallback xmlns="">
          <p:sp>
            <p:nvSpPr>
              <p:cNvPr id="11" name="矩形 10">
                <a:extLst>
                  <a:ext uri="{FF2B5EF4-FFF2-40B4-BE49-F238E27FC236}">
                    <a16:creationId xmlns:a16="http://schemas.microsoft.com/office/drawing/2014/main" id="{3D30AB4E-D34B-4D3D-8887-3E7D820AA31C}"/>
                  </a:ext>
                </a:extLst>
              </p:cNvPr>
              <p:cNvSpPr>
                <a:spLocks noRot="1" noChangeAspect="1" noMove="1" noResize="1" noEditPoints="1" noAdjustHandles="1" noChangeArrowheads="1" noChangeShapeType="1" noTextEdit="1"/>
              </p:cNvSpPr>
              <p:nvPr/>
            </p:nvSpPr>
            <p:spPr>
              <a:xfrm>
                <a:off x="6331722" y="4207419"/>
                <a:ext cx="3361048" cy="8156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CB84800-0D85-4B83-8117-62AB8315BB03}"/>
                  </a:ext>
                </a:extLst>
              </p:cNvPr>
              <p:cNvSpPr/>
              <p:nvPr/>
            </p:nvSpPr>
            <p:spPr>
              <a:xfrm>
                <a:off x="6331722" y="5446431"/>
                <a:ext cx="3030509" cy="866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𝒃</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𝐼</m:t>
                          </m:r>
                        </m:e>
                        <m: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b>
                      </m:sSub>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ℝ</m:t>
                          </m:r>
                        </m:e>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𝑀</m:t>
                              </m:r>
                            </m:e>
                            <m:sub>
                              <m:r>
                                <a:rPr lang="en-US" altLang="zh-CN" sz="2400" b="0" i="1" smtClean="0">
                                  <a:latin typeface="Cambria Math" panose="02040503050406030204" pitchFamily="18" charset="0"/>
                                  <a:ea typeface="Cambria Math" panose="02040503050406030204" pitchFamily="18" charset="0"/>
                                </a:rPr>
                                <m:t>𝑙</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p>
                      </m:sSup>
                    </m:oMath>
                  </m:oMathPara>
                </a14:m>
                <a:endParaRPr lang="zh-CN" altLang="en-US" sz="2400" dirty="0"/>
              </a:p>
            </p:txBody>
          </p:sp>
        </mc:Choice>
        <mc:Fallback xmlns="">
          <p:sp>
            <p:nvSpPr>
              <p:cNvPr id="12" name="矩形 11">
                <a:extLst>
                  <a:ext uri="{FF2B5EF4-FFF2-40B4-BE49-F238E27FC236}">
                    <a16:creationId xmlns:a16="http://schemas.microsoft.com/office/drawing/2014/main" id="{7CB84800-0D85-4B83-8117-62AB8315BB03}"/>
                  </a:ext>
                </a:extLst>
              </p:cNvPr>
              <p:cNvSpPr>
                <a:spLocks noRot="1" noChangeAspect="1" noMove="1" noResize="1" noEditPoints="1" noAdjustHandles="1" noChangeArrowheads="1" noChangeShapeType="1" noTextEdit="1"/>
              </p:cNvSpPr>
              <p:nvPr/>
            </p:nvSpPr>
            <p:spPr>
              <a:xfrm>
                <a:off x="6331722" y="5446431"/>
                <a:ext cx="3030509" cy="8661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52A90E5A-B818-4FDA-B548-CDEA7E845A40}"/>
                  </a:ext>
                </a:extLst>
              </p:cNvPr>
              <p:cNvSpPr/>
              <p:nvPr/>
            </p:nvSpPr>
            <p:spPr>
              <a:xfrm>
                <a:off x="5256550" y="1273235"/>
                <a:ext cx="6342779" cy="30379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𝑙</m:t>
                                  </m:r>
                                </m:e>
                              </m:d>
                            </m:sup>
                          </m:sSubSup>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1</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den>
                                </m:f>
                              </m:e>
                              <m:e>
                                <m:r>
                                  <a:rPr lang="en-US" altLang="zh-CN" i="1">
                                    <a:latin typeface="Cambria Math" panose="02040503050406030204" pitchFamily="18" charset="0"/>
                                  </a:rPr>
                                  <m:t>,…,</m:t>
                                </m:r>
                              </m:e>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r>
                                  <a:rPr lang="en-US" altLang="zh-CN" i="1">
                                    <a:latin typeface="Cambria Math" panose="02040503050406030204" pitchFamily="18" charset="0"/>
                                  </a:rPr>
                                  <m:t>  ,…,</m:t>
                                </m:r>
                              </m:e>
                            </m:mr>
                          </m:m>
                          <m:r>
                            <a:rPr lang="en-US" altLang="zh-CN" i="1">
                              <a:latin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𝑙</m:t>
                                      </m:r>
                                    </m:sub>
                                  </m:sSub>
                                </m:sub>
                                <m:sup>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e>
                      </m:d>
                    </m:oMath>
                  </m:oMathPara>
                </a14:m>
                <a:endParaRPr lang="en-US" altLang="zh-CN" dirty="0"/>
              </a:p>
              <a:p>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rPr>
                                <m:t>,…,</m:t>
                              </m:r>
                            </m:e>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sSubSup>
                                        <m:sSubSupPr>
                                          <m:ctrlPr>
                                            <a:rPr lang="en-US" altLang="zh-CN"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e>
                                    <m:sup>
                                      <m:r>
                                        <m:rPr>
                                          <m:sty m:val="p"/>
                                        </m:rPr>
                                        <a:rPr lang="en-US" altLang="zh-CN" b="0" i="0" smtClean="0">
                                          <a:latin typeface="Cambria Math" panose="02040503050406030204" pitchFamily="18" charset="0"/>
                                          <a:ea typeface="Cambria Math" panose="02040503050406030204" pitchFamily="18" charset="0"/>
                                        </a:rPr>
                                        <m:t>T</m:t>
                                      </m:r>
                                    </m:sup>
                                  </m:sSup>
                                  <m:sSubSup>
                                    <m:sSubSupPr>
                                      <m:ctrlPr>
                                        <a:rPr lang="en-US" altLang="zh-CN" i="1">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𝒂</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r>
                                <a:rPr lang="en-US" altLang="zh-CN" i="1">
                                  <a:latin typeface="Cambria Math" panose="02040503050406030204" pitchFamily="18" charset="0"/>
                                </a:rPr>
                                <m:t>  ,…,</m:t>
                              </m:r>
                            </m:e>
                          </m:mr>
                        </m:m>
                        <m:r>
                          <a:rPr lang="en-US" altLang="zh-CN" i="1">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m:t>
                        </m:r>
                      </m:e>
                    </m:d>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rPr>
                                  <m:t>,…,</m:t>
                                </m:r>
                              </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sup>
                                </m:sSubSup>
                                <m:r>
                                  <a:rPr lang="en-US" altLang="zh-CN" i="1">
                                    <a:latin typeface="Cambria Math" panose="02040503050406030204" pitchFamily="18" charset="0"/>
                                  </a:rPr>
                                  <m:t>,…,</m:t>
                                </m:r>
                              </m:e>
                            </m:mr>
                          </m:m>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0</m:t>
                          </m:r>
                        </m:e>
                      </m:d>
                    </m:oMath>
                  </m:oMathPara>
                </a14:m>
                <a:endParaRPr lang="en-US" altLang="zh-CN"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m:t>
                        </m:r>
                      </m:sub>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e>
                        </m:d>
                      </m:sup>
                    </m:sSubSup>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𝑙</m:t>
                            </m:r>
                          </m:sub>
                        </m:sSub>
                      </m:sup>
                    </m:sSup>
                  </m:oMath>
                </a14:m>
                <a:endParaRPr lang="en-US" altLang="zh-CN" dirty="0"/>
              </a:p>
              <a:p>
                <a:pPr algn="ctr"/>
                <a:endParaRPr lang="en-US" altLang="zh-CN" dirty="0"/>
              </a:p>
              <a:p>
                <a:endParaRPr lang="zh-CN" altLang="en-US" dirty="0"/>
              </a:p>
            </p:txBody>
          </p:sp>
        </mc:Choice>
        <mc:Fallback xmlns="">
          <p:sp>
            <p:nvSpPr>
              <p:cNvPr id="13" name="矩形 12">
                <a:extLst>
                  <a:ext uri="{FF2B5EF4-FFF2-40B4-BE49-F238E27FC236}">
                    <a16:creationId xmlns:a16="http://schemas.microsoft.com/office/drawing/2014/main" id="{52A90E5A-B818-4FDA-B548-CDEA7E845A40}"/>
                  </a:ext>
                </a:extLst>
              </p:cNvPr>
              <p:cNvSpPr>
                <a:spLocks noRot="1" noChangeAspect="1" noMove="1" noResize="1" noEditPoints="1" noAdjustHandles="1" noChangeArrowheads="1" noChangeShapeType="1" noTextEdit="1"/>
              </p:cNvSpPr>
              <p:nvPr/>
            </p:nvSpPr>
            <p:spPr>
              <a:xfrm>
                <a:off x="5256550" y="1273235"/>
                <a:ext cx="6342779" cy="3037948"/>
              </a:xfrm>
              <a:prstGeom prst="rect">
                <a:avLst/>
              </a:prstGeom>
              <a:blipFill>
                <a:blip r:embed="rId7"/>
                <a:stretch>
                  <a:fillRect/>
                </a:stretch>
              </a:blipFill>
            </p:spPr>
            <p:txBody>
              <a:bodyPr/>
              <a:lstStyle/>
              <a:p>
                <a:r>
                  <a:rPr lang="zh-CN" altLang="en-US">
                    <a:noFill/>
                  </a:rPr>
                  <a:t> </a:t>
                </a:r>
              </a:p>
            </p:txBody>
          </p:sp>
        </mc:Fallback>
      </mc:AlternateContent>
      <p:sp>
        <p:nvSpPr>
          <p:cNvPr id="14" name="圆角矩形 14">
            <a:extLst>
              <a:ext uri="{FF2B5EF4-FFF2-40B4-BE49-F238E27FC236}">
                <a16:creationId xmlns:a16="http://schemas.microsoft.com/office/drawing/2014/main" id="{5DB48976-3EBA-4DD4-BC80-4748D48EA856}"/>
              </a:ext>
            </a:extLst>
          </p:cNvPr>
          <p:cNvSpPr/>
          <p:nvPr/>
        </p:nvSpPr>
        <p:spPr>
          <a:xfrm>
            <a:off x="8575359" y="1309592"/>
            <a:ext cx="733647" cy="841347"/>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圆角矩形 15">
            <a:extLst>
              <a:ext uri="{FF2B5EF4-FFF2-40B4-BE49-F238E27FC236}">
                <a16:creationId xmlns:a16="http://schemas.microsoft.com/office/drawing/2014/main" id="{E6415277-CE46-424B-9F01-612B12EC75DD}"/>
              </a:ext>
            </a:extLst>
          </p:cNvPr>
          <p:cNvSpPr/>
          <p:nvPr/>
        </p:nvSpPr>
        <p:spPr>
          <a:xfrm>
            <a:off x="8035290" y="2180613"/>
            <a:ext cx="1566856" cy="65800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A8CDA433-FA9E-4AF3-833D-C7173A520E88}"/>
              </a:ext>
            </a:extLst>
          </p:cNvPr>
          <p:cNvCxnSpPr>
            <a:cxnSpLocks/>
            <a:endCxn id="11" idx="1"/>
          </p:cNvCxnSpPr>
          <p:nvPr/>
        </p:nvCxnSpPr>
        <p:spPr>
          <a:xfrm>
            <a:off x="5310567" y="4319203"/>
            <a:ext cx="1021155" cy="296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77DF027D-07B4-46F8-B6FA-AEF58064E6CD}"/>
              </a:ext>
            </a:extLst>
          </p:cNvPr>
          <p:cNvSpPr/>
          <p:nvPr/>
        </p:nvSpPr>
        <p:spPr>
          <a:xfrm>
            <a:off x="4187286" y="2866242"/>
            <a:ext cx="1123281" cy="17633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32662" y="2668385"/>
            <a:ext cx="554624" cy="1147157"/>
          </a:xfrm>
          <a:prstGeom prst="ellipse">
            <a:avLst/>
          </a:prstGeom>
          <a:noFill/>
          <a:ln w="508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椭圆 18"/>
          <p:cNvSpPr/>
          <p:nvPr/>
        </p:nvSpPr>
        <p:spPr>
          <a:xfrm>
            <a:off x="3639297" y="3860978"/>
            <a:ext cx="554624" cy="1147157"/>
          </a:xfrm>
          <a:prstGeom prst="ellipse">
            <a:avLst/>
          </a:prstGeom>
          <a:noFill/>
          <a:ln w="50800">
            <a:solidFill>
              <a:srgbClr val="ED7D3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7334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36</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反向传播算法（最后一层的误差项）</a:t>
            </a:r>
            <a:endParaRPr lang="zh-CN" altLang="en-US" dirty="0"/>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B4FCF15B-702C-4892-A884-EECCF7F10D8A}"/>
                  </a:ext>
                </a:extLst>
              </p:cNvPr>
              <p:cNvSpPr txBox="1">
                <a:spLocks/>
              </p:cNvSpPr>
              <p:nvPr/>
            </p:nvSpPr>
            <p:spPr>
              <a:xfrm>
                <a:off x="609599" y="1219200"/>
                <a:ext cx="11691257" cy="49377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C000"/>
                  </a:buClr>
                  <a:buFont typeface="Wingdings" panose="05000000000000000000" pitchFamily="2" charset="2"/>
                  <a:buChar char="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dirty="0">
                    <a:latin typeface="楷体" panose="02010609060101010101" pitchFamily="49" charset="-122"/>
                    <a:ea typeface="楷体" panose="02010609060101010101" pitchFamily="49" charset="-122"/>
                  </a:rPr>
                  <a:t>最后一层误差项：（假设𝑙：最后一层的层号）</a:t>
                </a:r>
                <a:endParaRPr lang="en-US" altLang="zh-CN" sz="3600" dirty="0">
                  <a:latin typeface="楷体" panose="02010609060101010101" pitchFamily="49" charset="-122"/>
                  <a:ea typeface="楷体" panose="02010609060101010101" pitchFamily="49" charset="-122"/>
                </a:endParaRPr>
              </a:p>
              <a:p>
                <a:pPr marL="538163" indent="-446088">
                  <a:buClr>
                    <a:schemeClr val="accent4"/>
                  </a:buClr>
                  <a:buFont typeface="Wingdings" panose="05000000000000000000" pitchFamily="2" charset="2"/>
                  <a:buChar char="p"/>
                </a:pP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𝛿</m:t>
                        </m:r>
                      </m:e>
                      <m:sub>
                        <m:r>
                          <a:rPr lang="en-US" altLang="zh-CN" sz="2400">
                            <a:latin typeface="Cambria Math" panose="02040503050406030204" pitchFamily="18" charset="0"/>
                          </a:rPr>
                          <m:t>𝑙</m:t>
                        </m:r>
                      </m:sub>
                    </m:sSub>
                    <m:r>
                      <a:rPr lang="en-US" altLang="zh-CN" sz="2400" b="0" i="1" smtClean="0">
                        <a:latin typeface="Cambria Math" panose="02040503050406030204" pitchFamily="18" charset="0"/>
                      </a:rPr>
                      <m:t> </m:t>
                    </m:r>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zh-CN" altLang="en-US" sz="2400">
                            <a:latin typeface="Cambria Math" panose="02040503050406030204" pitchFamily="18" charset="0"/>
                          </a:rPr>
                          <m:t>𝜕</m:t>
                        </m:r>
                        <m:r>
                          <a:rPr lang="en-US" altLang="zh-CN" sz="2400" b="0" i="1">
                            <a:latin typeface="Cambria Math" panose="02040503050406030204" pitchFamily="18" charset="0"/>
                          </a:rPr>
                          <m:t>ℒ</m:t>
                        </m:r>
                      </m:num>
                      <m:den>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𝐳</m:t>
                            </m:r>
                          </m:e>
                          <m:sup>
                            <m:r>
                              <a:rPr lang="en-US" altLang="zh-CN" sz="2400">
                                <a:latin typeface="Cambria Math" panose="02040503050406030204" pitchFamily="18" charset="0"/>
                              </a:rPr>
                              <m:t>[</m:t>
                            </m:r>
                            <m:r>
                              <a:rPr lang="zh-CN" altLang="en-US" sz="2400">
                                <a:latin typeface="Cambria Math" panose="02040503050406030204" pitchFamily="18" charset="0"/>
                              </a:rPr>
                              <m:t>𝑙</m:t>
                            </m:r>
                            <m:r>
                              <a:rPr lang="en-US" altLang="zh-CN" sz="2400">
                                <a:latin typeface="Cambria Math" panose="02040503050406030204" pitchFamily="18" charset="0"/>
                              </a:rPr>
                              <m:t>]</m:t>
                            </m:r>
                          </m:sup>
                        </m:sSup>
                      </m:den>
                    </m:f>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0" smtClean="0">
                                <a:latin typeface="Cambria Math" panose="02040503050406030204" pitchFamily="18" charset="0"/>
                              </a:rPr>
                              <m:t>𝐚</m:t>
                            </m:r>
                          </m:e>
                          <m:sup>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𝑙</m:t>
                                </m:r>
                              </m:e>
                            </m:d>
                          </m:sup>
                        </m:sSup>
                      </m:num>
                      <m:den>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𝒛</m:t>
                            </m:r>
                          </m:e>
                          <m:sup>
                            <m:r>
                              <a:rPr lang="en-US" altLang="zh-CN" sz="2400">
                                <a:latin typeface="Cambria Math" panose="02040503050406030204" pitchFamily="18" charset="0"/>
                              </a:rPr>
                              <m:t>[</m:t>
                            </m:r>
                            <m:r>
                              <a:rPr lang="zh-CN" altLang="en-US" sz="2400">
                                <a:latin typeface="Cambria Math" panose="02040503050406030204" pitchFamily="18" charset="0"/>
                              </a:rPr>
                              <m:t>𝑙</m:t>
                            </m:r>
                            <m:r>
                              <a:rPr lang="en-US" altLang="zh-CN" sz="2400">
                                <a:latin typeface="Cambria Math" panose="02040503050406030204" pitchFamily="18" charset="0"/>
                              </a:rPr>
                              <m:t>]</m:t>
                            </m:r>
                          </m:sup>
                        </m:sSup>
                      </m:den>
                    </m:f>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zh-CN" altLang="en-US" sz="2400">
                            <a:latin typeface="Cambria Math" panose="02040503050406030204" pitchFamily="18" charset="0"/>
                          </a:rPr>
                          <m:t>𝜕</m:t>
                        </m:r>
                        <m:r>
                          <a:rPr lang="en-US" altLang="zh-CN" sz="2400" i="1">
                            <a:latin typeface="Cambria Math" panose="02040503050406030204" pitchFamily="18" charset="0"/>
                          </a:rPr>
                          <m:t>ℒ</m:t>
                        </m:r>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a:latin typeface="Cambria Math" panose="02040503050406030204" pitchFamily="18" charset="0"/>
                                  </a:rPr>
                                  <m:t>𝒚</m:t>
                                </m:r>
                              </m:e>
                            </m:acc>
                            <m:r>
                              <a:rPr lang="en-US" altLang="zh-CN" sz="2400">
                                <a:latin typeface="Cambria Math" panose="02040503050406030204" pitchFamily="18" charset="0"/>
                              </a:rPr>
                              <m:t>,</m:t>
                            </m:r>
                            <m:r>
                              <a:rPr lang="en-US" altLang="zh-CN" sz="2400">
                                <a:latin typeface="Cambria Math" panose="02040503050406030204" pitchFamily="18" charset="0"/>
                              </a:rPr>
                              <m:t>𝒚</m:t>
                            </m:r>
                          </m:e>
                        </m:d>
                      </m:num>
                      <m:den>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𝒂</m:t>
                            </m:r>
                          </m:e>
                          <m:sup>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𝑙</m:t>
                                </m:r>
                              </m:e>
                            </m:d>
                          </m:sup>
                        </m:sSup>
                      </m:den>
                    </m:f>
                  </m:oMath>
                </a14:m>
                <a:r>
                  <a:rPr lang="en-US" altLang="zh-CN" sz="2400" dirty="0">
                    <a:latin typeface="Cambria Math" panose="02040503050406030204" pitchFamily="18" charset="0"/>
                  </a:rPr>
                  <a:t>      </a:t>
                </a:r>
              </a:p>
              <a:p>
                <a:pPr marL="459000" indent="0">
                  <a:buClr>
                    <a:schemeClr val="accent4"/>
                  </a:buClr>
                  <a:buNone/>
                </a:pPr>
                <a:r>
                  <a:rPr lang="en-US" altLang="zh-CN" sz="2400" dirty="0">
                    <a:latin typeface="Cambria Math" panose="02040503050406030204" pitchFamily="18" charset="0"/>
                  </a:rPr>
                  <a:t>       </a:t>
                </a:r>
                <a14:m>
                  <m:oMath xmlns:m="http://schemas.openxmlformats.org/officeDocument/2006/math">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zh-CN" altLang="el-GR" sz="2400">
                                <a:latin typeface="Cambria Math" panose="02040503050406030204" pitchFamily="18" charset="0"/>
                              </a:rPr>
                              <m:t>𝜕</m:t>
                            </m:r>
                            <m:r>
                              <a:rPr lang="en-US" altLang="zh-CN" sz="2400">
                                <a:latin typeface="Cambria Math" panose="02040503050406030204" pitchFamily="18" charset="0"/>
                              </a:rPr>
                              <m:t>𝑓</m:t>
                            </m:r>
                          </m:e>
                          <m:sub>
                            <m:r>
                              <a:rPr lang="en-US" altLang="zh-CN" sz="2400">
                                <a:latin typeface="Cambria Math" panose="02040503050406030204" pitchFamily="18" charset="0"/>
                              </a:rPr>
                              <m:t>𝑙</m:t>
                            </m:r>
                          </m:sub>
                        </m:sSub>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𝐳</m:t>
                                </m:r>
                              </m:e>
                              <m:sup>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𝑙</m:t>
                                    </m:r>
                                  </m:e>
                                </m:d>
                              </m:sup>
                            </m:sSup>
                          </m:e>
                        </m:d>
                      </m:num>
                      <m:den>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𝐳</m:t>
                            </m:r>
                          </m:e>
                          <m:sup>
                            <m:r>
                              <a:rPr lang="en-US" altLang="zh-CN" sz="2400">
                                <a:latin typeface="Cambria Math" panose="02040503050406030204" pitchFamily="18" charset="0"/>
                              </a:rPr>
                              <m:t>[</m:t>
                            </m:r>
                            <m:r>
                              <a:rPr lang="zh-CN" altLang="en-US" sz="2400">
                                <a:latin typeface="Cambria Math" panose="02040503050406030204" pitchFamily="18" charset="0"/>
                              </a:rPr>
                              <m:t>𝑙</m:t>
                            </m:r>
                            <m:r>
                              <a:rPr lang="en-US" altLang="zh-CN" sz="2400">
                                <a:latin typeface="Cambria Math" panose="02040503050406030204" pitchFamily="18" charset="0"/>
                              </a:rPr>
                              <m:t>]</m:t>
                            </m:r>
                          </m:sup>
                        </m:sSup>
                      </m:den>
                    </m:f>
                    <m:r>
                      <a:rPr lang="en-US" altLang="zh-CN" sz="2400" b="0" i="1" smtClean="0">
                        <a:latin typeface="Cambria Math" panose="02040503050406030204" pitchFamily="18" charset="0"/>
                      </a:rPr>
                      <m:t>⋅</m:t>
                    </m:r>
                    <m:r>
                      <a:rPr lang="zh-CN" altLang="en-US" sz="2400">
                        <a:latin typeface="Cambria Math" panose="02040503050406030204" pitchFamily="18" charset="0"/>
                      </a:rPr>
                      <m:t>𝜕</m:t>
                    </m:r>
                    <m:r>
                      <a:rPr lang="en-US" altLang="zh-CN" sz="2400" b="0" i="1" smtClean="0">
                        <a:latin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1</m:t>
                        </m:r>
                      </m:num>
                      <m:den>
                        <m:r>
                          <a:rPr lang="en-US" altLang="zh-CN" sz="2400" i="1">
                            <a:solidFill>
                              <a:srgbClr val="FF0000"/>
                            </a:solidFill>
                            <a:latin typeface="Cambria Math" panose="02040503050406030204" pitchFamily="18" charset="0"/>
                          </a:rPr>
                          <m:t>2</m:t>
                        </m:r>
                      </m:den>
                    </m:f>
                    <m:nary>
                      <m:naryPr>
                        <m:chr m:val="∑"/>
                        <m:ctrlPr>
                          <a:rPr lang="en-US" altLang="zh-CN" sz="2400" i="1">
                            <a:solidFill>
                              <a:srgbClr val="FF0000"/>
                            </a:solidFill>
                            <a:latin typeface="Cambria Math" panose="02040503050406030204" pitchFamily="18" charset="0"/>
                          </a:rPr>
                        </m:ctrlPr>
                      </m:naryPr>
                      <m:sub>
                        <m:r>
                          <m:rPr>
                            <m:brk m:alnAt="23"/>
                          </m:rPr>
                          <a:rPr lang="en-US" altLang="zh-CN" sz="2400" i="1">
                            <a:solidFill>
                              <a:srgbClr val="FF0000"/>
                            </a:solidFill>
                            <a:latin typeface="Cambria Math" panose="02040503050406030204" pitchFamily="18" charset="0"/>
                          </a:rPr>
                          <m:t>𝑖</m:t>
                        </m:r>
                        <m:r>
                          <a:rPr lang="en-US" altLang="zh-CN" sz="2400" i="1">
                            <a:solidFill>
                              <a:srgbClr val="FF0000"/>
                            </a:solidFill>
                            <a:latin typeface="Cambria Math" panose="02040503050406030204" pitchFamily="18" charset="0"/>
                          </a:rPr>
                          <m:t>=1</m:t>
                        </m:r>
                      </m:sub>
                      <m:sup>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𝑀</m:t>
                            </m:r>
                          </m:e>
                          <m:sub>
                            <m:r>
                              <a:rPr lang="en-US" altLang="zh-CN" sz="2400" i="1">
                                <a:solidFill>
                                  <a:srgbClr val="FF0000"/>
                                </a:solidFill>
                                <a:latin typeface="Cambria Math" panose="02040503050406030204" pitchFamily="18" charset="0"/>
                              </a:rPr>
                              <m:t>𝑙</m:t>
                            </m:r>
                          </m:sub>
                        </m:sSub>
                      </m:sup>
                      <m:e>
                        <m:sSup>
                          <m:sSupPr>
                            <m:ctrlPr>
                              <a:rPr lang="en-US" altLang="zh-CN" sz="2400" i="1">
                                <a:solidFill>
                                  <a:srgbClr val="FF0000"/>
                                </a:solidFill>
                                <a:latin typeface="Cambria Math" panose="02040503050406030204" pitchFamily="18" charset="0"/>
                              </a:rPr>
                            </m:ctrlPr>
                          </m:sSupPr>
                          <m:e>
                            <m:d>
                              <m:dPr>
                                <m:ctrlPr>
                                  <a:rPr lang="en-US" altLang="zh-CN" sz="2400" i="1">
                                    <a:solidFill>
                                      <a:srgbClr val="FF0000"/>
                                    </a:solidFill>
                                    <a:latin typeface="Cambria Math" panose="02040503050406030204" pitchFamily="18" charset="0"/>
                                  </a:rPr>
                                </m:ctrlPr>
                              </m:dPr>
                              <m:e>
                                <m:sSubSup>
                                  <m:sSubSupPr>
                                    <m:ctrlPr>
                                      <a:rPr lang="en-US" altLang="zh-CN" sz="2400" b="1" i="1">
                                        <a:solidFill>
                                          <a:srgbClr val="FF0000"/>
                                        </a:solidFill>
                                        <a:latin typeface="Cambria Math" panose="02040503050406030204" pitchFamily="18" charset="0"/>
                                      </a:rPr>
                                    </m:ctrlPr>
                                  </m:sSubSupPr>
                                  <m:e>
                                    <m:r>
                                      <a:rPr lang="en-US" altLang="zh-CN" sz="2400" i="1">
                                        <a:solidFill>
                                          <a:srgbClr val="FF0000"/>
                                        </a:solidFill>
                                        <a:latin typeface="Cambria Math" panose="02040503050406030204" pitchFamily="18" charset="0"/>
                                      </a:rPr>
                                      <m:t>𝑎</m:t>
                                    </m:r>
                                  </m:e>
                                  <m:sub>
                                    <m:r>
                                      <a:rPr lang="en-US" altLang="zh-CN" sz="2400" i="1">
                                        <a:solidFill>
                                          <a:srgbClr val="FF0000"/>
                                        </a:solidFill>
                                        <a:latin typeface="Cambria Math" panose="02040503050406030204" pitchFamily="18" charset="0"/>
                                      </a:rPr>
                                      <m:t>𝑖</m:t>
                                    </m:r>
                                  </m:sub>
                                  <m:sup>
                                    <m:d>
                                      <m:dPr>
                                        <m:begChr m:val="["/>
                                        <m:endChr m:val="]"/>
                                        <m:ctrlPr>
                                          <a:rPr lang="en-US" altLang="zh-CN" sz="2400" i="1">
                                            <a:solidFill>
                                              <a:srgbClr val="FF0000"/>
                                            </a:solidFill>
                                            <a:latin typeface="Cambria Math" panose="02040503050406030204" pitchFamily="18" charset="0"/>
                                          </a:rPr>
                                        </m:ctrlPr>
                                      </m:dPr>
                                      <m:e>
                                        <m:r>
                                          <a:rPr lang="zh-CN" altLang="en-US" sz="2400">
                                            <a:solidFill>
                                              <a:srgbClr val="FF0000"/>
                                            </a:solidFill>
                                            <a:latin typeface="Cambria Math" panose="02040503050406030204" pitchFamily="18" charset="0"/>
                                          </a:rPr>
                                          <m:t>𝑙</m:t>
                                        </m:r>
                                      </m:e>
                                    </m:d>
                                  </m:sup>
                                </m:sSubSup>
                                <m:r>
                                  <a:rPr lang="en-US" altLang="zh-CN" sz="2400" i="1">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𝑦</m:t>
                                    </m:r>
                                  </m:e>
                                  <m:sub>
                                    <m:r>
                                      <a:rPr lang="en-US" altLang="zh-CN" sz="2400" i="1">
                                        <a:solidFill>
                                          <a:srgbClr val="FF0000"/>
                                        </a:solidFill>
                                        <a:latin typeface="Cambria Math" panose="02040503050406030204" pitchFamily="18" charset="0"/>
                                      </a:rPr>
                                      <m:t>𝑖</m:t>
                                    </m:r>
                                  </m:sub>
                                </m:sSub>
                              </m:e>
                            </m:d>
                          </m:e>
                          <m:sup>
                            <m:r>
                              <a:rPr lang="en-US" altLang="zh-CN" sz="2400" i="1">
                                <a:solidFill>
                                  <a:srgbClr val="FF0000"/>
                                </a:solidFill>
                                <a:latin typeface="Cambria Math" panose="02040503050406030204" pitchFamily="18" charset="0"/>
                              </a:rPr>
                              <m:t>2</m:t>
                            </m:r>
                          </m:sup>
                        </m:sSup>
                      </m:e>
                    </m:nary>
                    <m:r>
                      <a:rPr lang="en-US" altLang="zh-CN" sz="2400" b="0" i="0" smtClean="0">
                        <a:solidFill>
                          <a:schemeClr val="tx1"/>
                        </a:solidFill>
                        <a:latin typeface="Cambria Math" panose="02040503050406030204" pitchFamily="18" charset="0"/>
                      </a:rPr>
                      <m:t>)</m:t>
                    </m:r>
                  </m:oMath>
                </a14:m>
                <a:r>
                  <a:rPr lang="en-US" altLang="zh-CN" sz="2400" dirty="0">
                    <a:latin typeface="Cambria Math" panose="02040503050406030204" pitchFamily="18" charset="0"/>
                  </a:rPr>
                  <a:t>/</a:t>
                </a:r>
                <a14:m>
                  <m:oMath xmlns:m="http://schemas.openxmlformats.org/officeDocument/2006/math">
                    <m:r>
                      <a:rPr lang="zh-CN" altLang="el-GR"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𝒂</m:t>
                        </m:r>
                      </m:e>
                      <m:sup>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𝑙</m:t>
                            </m:r>
                          </m:e>
                        </m:d>
                      </m:sup>
                    </m:sSup>
                  </m:oMath>
                </a14:m>
                <a:endParaRPr lang="en-US" altLang="zh-CN" sz="2400" dirty="0">
                  <a:latin typeface="Cambria Math" panose="02040503050406030204" pitchFamily="18" charset="0"/>
                </a:endParaRPr>
              </a:p>
              <a:p>
                <a:pPr marL="459000" indent="0">
                  <a:buClr>
                    <a:schemeClr val="accent4"/>
                  </a:buClr>
                  <a:buNone/>
                </a:pPr>
                <a:r>
                  <a:rPr lang="en-US" altLang="zh-CN" sz="2400" dirty="0">
                    <a:latin typeface="Cambria Math" panose="02040503050406030204" pitchFamily="18" charset="0"/>
                  </a:rPr>
                  <a:t>       </a:t>
                </a:r>
                <a14:m>
                  <m:oMath xmlns:m="http://schemas.openxmlformats.org/officeDocument/2006/math">
                    <m:r>
                      <a:rPr lang="en-US" altLang="zh-CN" sz="2000">
                        <a:latin typeface="Cambria Math" panose="02040503050406030204" pitchFamily="18" charset="0"/>
                      </a:rPr>
                      <m:t>=</m:t>
                    </m:r>
                    <m:r>
                      <a:rPr lang="en-US" altLang="zh-CN" sz="2000">
                        <a:latin typeface="Cambria Math" panose="02040503050406030204" pitchFamily="18" charset="0"/>
                      </a:rPr>
                      <m:t>𝒅𝒊𝒂𝒈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sSup>
                              <m:sSupPr>
                                <m:ctrlPr>
                                  <a:rPr lang="en-US" altLang="zh-CN" sz="2000" i="1">
                                    <a:latin typeface="Cambria Math" panose="02040503050406030204" pitchFamily="18" charset="0"/>
                                  </a:rPr>
                                </m:ctrlPr>
                              </m:sSupPr>
                              <m:e>
                                <m:r>
                                  <a:rPr lang="en-US" altLang="zh-CN" sz="2000">
                                    <a:latin typeface="Cambria Math" panose="02040503050406030204" pitchFamily="18" charset="0"/>
                                  </a:rPr>
                                  <m:t>𝑓</m:t>
                                </m:r>
                              </m:e>
                              <m:sup>
                                <m:r>
                                  <a:rPr lang="en-US" altLang="zh-CN" sz="2000">
                                    <a:latin typeface="Cambria Math" panose="02040503050406030204" pitchFamily="18" charset="0"/>
                                  </a:rPr>
                                  <m:t>′</m:t>
                                </m:r>
                              </m:sup>
                            </m:sSup>
                          </m:e>
                          <m:sub>
                            <m:r>
                              <a:rPr lang="en-US" altLang="zh-CN" sz="2000">
                                <a:latin typeface="Cambria Math" panose="02040503050406030204" pitchFamily="18" charset="0"/>
                              </a:rPr>
                              <m:t>𝑙</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a:latin typeface="Cambria Math" panose="02040503050406030204" pitchFamily="18" charset="0"/>
                                  </a:rPr>
                                  <m:t>𝒛</m:t>
                                </m:r>
                              </m:e>
                              <m:sup>
                                <m:d>
                                  <m:dPr>
                                    <m:begChr m:val="["/>
                                    <m:endChr m:val="]"/>
                                    <m:ctrlPr>
                                      <a:rPr lang="en-US" altLang="zh-CN" sz="2000" i="1">
                                        <a:latin typeface="Cambria Math" panose="02040503050406030204" pitchFamily="18" charset="0"/>
                                      </a:rPr>
                                    </m:ctrlPr>
                                  </m:dPr>
                                  <m:e>
                                    <m:r>
                                      <a:rPr lang="zh-CN" altLang="en-US" sz="2000">
                                        <a:latin typeface="Cambria Math" panose="02040503050406030204" pitchFamily="18" charset="0"/>
                                      </a:rPr>
                                      <m:t>𝑙</m:t>
                                    </m:r>
                                  </m:e>
                                </m:d>
                              </m:sup>
                            </m:sSup>
                          </m:e>
                        </m:d>
                      </m:e>
                    </m:d>
                    <m:r>
                      <a:rPr lang="en-US" altLang="zh-CN" sz="2000" b="0" i="1" smtClean="0">
                        <a:latin typeface="Cambria Math" panose="02040503050406030204" pitchFamily="18" charset="0"/>
                      </a:rPr>
                      <m:t>⋅</m:t>
                    </m:r>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Sup>
                                <m:sSubSupPr>
                                  <m:ctrlPr>
                                    <a:rPr lang="en-US" altLang="zh-CN" sz="2000" b="1" i="1">
                                      <a:solidFill>
                                        <a:srgbClr val="FF0000"/>
                                      </a:solidFill>
                                      <a:latin typeface="Cambria Math" panose="02040503050406030204" pitchFamily="18" charset="0"/>
                                    </a:rPr>
                                  </m:ctrlPr>
                                </m:sSubSupPr>
                                <m:e>
                                  <m:r>
                                    <a:rPr lang="en-US" altLang="zh-CN" sz="2000" i="1">
                                      <a:solidFill>
                                        <a:srgbClr val="FF0000"/>
                                      </a:solidFill>
                                      <a:latin typeface="Cambria Math" panose="02040503050406030204" pitchFamily="18" charset="0"/>
                                    </a:rPr>
                                    <m:t>𝑎</m:t>
                                  </m:r>
                                </m:e>
                                <m:sub>
                                  <m:r>
                                    <a:rPr lang="en-US" altLang="zh-CN" sz="2000" b="0" i="1" smtClean="0">
                                      <a:solidFill>
                                        <a:srgbClr val="FF0000"/>
                                      </a:solidFill>
                                      <a:latin typeface="Cambria Math" panose="02040503050406030204" pitchFamily="18" charset="0"/>
                                    </a:rPr>
                                    <m:t>1</m:t>
                                  </m:r>
                                </m:sub>
                                <m:sup>
                                  <m:d>
                                    <m:dPr>
                                      <m:begChr m:val="["/>
                                      <m:endChr m:val="]"/>
                                      <m:ctrlPr>
                                        <a:rPr lang="en-US" altLang="zh-CN" sz="2000" i="1">
                                          <a:solidFill>
                                            <a:srgbClr val="FF0000"/>
                                          </a:solidFill>
                                          <a:latin typeface="Cambria Math" panose="02040503050406030204" pitchFamily="18" charset="0"/>
                                        </a:rPr>
                                      </m:ctrlPr>
                                    </m:dPr>
                                    <m:e>
                                      <m:r>
                                        <a:rPr lang="zh-CN" altLang="en-US" sz="2000">
                                          <a:solidFill>
                                            <a:srgbClr val="FF0000"/>
                                          </a:solidFill>
                                          <a:latin typeface="Cambria Math" panose="02040503050406030204" pitchFamily="18" charset="0"/>
                                        </a:rPr>
                                        <m:t>𝑙</m:t>
                                      </m:r>
                                    </m:e>
                                  </m:d>
                                </m:sup>
                              </m:sSubSup>
                              <m:r>
                                <a:rPr lang="en-US" altLang="zh-CN" sz="2000" i="1">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𝑦</m:t>
                                  </m:r>
                                </m:e>
                                <m:sub>
                                  <m:r>
                                    <a:rPr lang="en-US" altLang="zh-CN" sz="2000" b="0" i="1" smtClean="0">
                                      <a:solidFill>
                                        <a:srgbClr val="FF0000"/>
                                      </a:solidFill>
                                      <a:latin typeface="Cambria Math" panose="02040503050406030204" pitchFamily="18" charset="0"/>
                                    </a:rPr>
                                    <m:t>1</m:t>
                                  </m:r>
                                </m:sub>
                              </m:sSub>
                            </m:e>
                          </m:mr>
                          <m:mr>
                            <m:e>
                              <m:r>
                                <a:rPr lang="en-US" altLang="zh-CN" sz="2000" i="1">
                                  <a:latin typeface="Cambria Math" panose="02040503050406030204" pitchFamily="18" charset="0"/>
                                </a:rPr>
                                <m:t>⋮</m:t>
                              </m:r>
                            </m:e>
                          </m:mr>
                          <m:mr>
                            <m:e>
                              <m:sSubSup>
                                <m:sSubSupPr>
                                  <m:ctrlPr>
                                    <a:rPr lang="en-US" altLang="zh-CN" sz="2000" b="1" i="1">
                                      <a:solidFill>
                                        <a:srgbClr val="FF0000"/>
                                      </a:solidFill>
                                      <a:latin typeface="Cambria Math" panose="02040503050406030204" pitchFamily="18" charset="0"/>
                                    </a:rPr>
                                  </m:ctrlPr>
                                </m:sSubSupPr>
                                <m:e>
                                  <m:r>
                                    <a:rPr lang="en-US" altLang="zh-CN" sz="2000" i="1">
                                      <a:solidFill>
                                        <a:srgbClr val="FF0000"/>
                                      </a:solidFill>
                                      <a:latin typeface="Cambria Math" panose="02040503050406030204" pitchFamily="18" charset="0"/>
                                    </a:rPr>
                                    <m:t>𝑎</m:t>
                                  </m:r>
                                </m:e>
                                <m:sub>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𝑀</m:t>
                                      </m:r>
                                    </m:e>
                                    <m:sub>
                                      <m:r>
                                        <a:rPr lang="en-US" altLang="zh-CN" sz="2000" i="1">
                                          <a:solidFill>
                                            <a:srgbClr val="FF0000"/>
                                          </a:solidFill>
                                          <a:latin typeface="Cambria Math" panose="02040503050406030204" pitchFamily="18" charset="0"/>
                                        </a:rPr>
                                        <m:t>𝑙</m:t>
                                      </m:r>
                                    </m:sub>
                                  </m:sSub>
                                </m:sub>
                                <m:sup>
                                  <m:d>
                                    <m:dPr>
                                      <m:begChr m:val="["/>
                                      <m:endChr m:val="]"/>
                                      <m:ctrlPr>
                                        <a:rPr lang="en-US" altLang="zh-CN" sz="2000" i="1">
                                          <a:solidFill>
                                            <a:srgbClr val="FF0000"/>
                                          </a:solidFill>
                                          <a:latin typeface="Cambria Math" panose="02040503050406030204" pitchFamily="18" charset="0"/>
                                        </a:rPr>
                                      </m:ctrlPr>
                                    </m:dPr>
                                    <m:e>
                                      <m:r>
                                        <a:rPr lang="zh-CN" altLang="en-US" sz="2000">
                                          <a:solidFill>
                                            <a:srgbClr val="FF0000"/>
                                          </a:solidFill>
                                          <a:latin typeface="Cambria Math" panose="02040503050406030204" pitchFamily="18" charset="0"/>
                                        </a:rPr>
                                        <m:t>𝑙</m:t>
                                      </m:r>
                                    </m:e>
                                  </m:d>
                                </m:sup>
                              </m:sSubSup>
                              <m:r>
                                <a:rPr lang="en-US" altLang="zh-CN" sz="2000" i="1">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𝑦</m:t>
                                  </m:r>
                                </m:e>
                                <m:sub>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𝑀</m:t>
                                      </m:r>
                                    </m:e>
                                    <m:sub>
                                      <m:r>
                                        <a:rPr lang="en-US" altLang="zh-CN" sz="2000" i="1">
                                          <a:solidFill>
                                            <a:srgbClr val="FF0000"/>
                                          </a:solidFill>
                                          <a:latin typeface="Cambria Math" panose="02040503050406030204" pitchFamily="18" charset="0"/>
                                        </a:rPr>
                                        <m:t>𝑙</m:t>
                                      </m:r>
                                    </m:sub>
                                  </m:sSub>
                                </m:sub>
                              </m:sSub>
                            </m:e>
                          </m:mr>
                        </m:m>
                      </m:e>
                    </m:d>
                    <m:r>
                      <a:rPr lang="en-US" altLang="zh-CN" sz="2000">
                        <a:latin typeface="Cambria Math" panose="02040503050406030204" pitchFamily="18" charset="0"/>
                      </a:rPr>
                      <m:t>=</m:t>
                    </m:r>
                    <m:d>
                      <m:dPr>
                        <m:begChr m:val="["/>
                        <m:endChr m:val="]"/>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zh-CN" altLang="en-US" sz="2000">
                                          <a:latin typeface="Cambria Math" panose="02040503050406030204" pitchFamily="18" charset="0"/>
                                        </a:rPr>
                                        <m:t>𝜕</m:t>
                                      </m:r>
                                      <m:r>
                                        <a:rPr lang="en-US" altLang="zh-CN" sz="2000">
                                          <a:latin typeface="Cambria Math" panose="02040503050406030204" pitchFamily="18" charset="0"/>
                                        </a:rPr>
                                        <m:t>𝑓</m:t>
                                      </m:r>
                                    </m:e>
                                    <m:sub>
                                      <m:r>
                                        <a:rPr lang="en-US" altLang="zh-CN" sz="2000">
                                          <a:latin typeface="Cambria Math" panose="02040503050406030204" pitchFamily="18" charset="0"/>
                                        </a:rPr>
                                        <m:t>𝑙</m:t>
                                      </m:r>
                                    </m:sub>
                                  </m:sSub>
                                  <m:d>
                                    <m:dPr>
                                      <m:ctrlPr>
                                        <a:rPr lang="en-US" altLang="zh-CN" sz="2000" i="1">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a:latin typeface="Cambria Math" panose="02040503050406030204" pitchFamily="18" charset="0"/>
                                            </a:rPr>
                                            <m:t>𝑧</m:t>
                                          </m:r>
                                        </m:e>
                                        <m:sub>
                                          <m:r>
                                            <a:rPr lang="en-US" altLang="zh-CN" sz="2000" b="0" i="0" smtClean="0">
                                              <a:latin typeface="Cambria Math" panose="02040503050406030204" pitchFamily="18" charset="0"/>
                                            </a:rPr>
                                            <m:t>1</m:t>
                                          </m:r>
                                        </m:sub>
                                        <m:sup>
                                          <m:d>
                                            <m:dPr>
                                              <m:begChr m:val="["/>
                                              <m:endChr m:val="]"/>
                                              <m:ctrlPr>
                                                <a:rPr lang="en-US" altLang="zh-CN" sz="2000" i="1">
                                                  <a:latin typeface="Cambria Math" panose="02040503050406030204" pitchFamily="18" charset="0"/>
                                                </a:rPr>
                                              </m:ctrlPr>
                                            </m:dPr>
                                            <m:e>
                                              <m:r>
                                                <a:rPr lang="zh-CN" altLang="en-US" sz="2000">
                                                  <a:latin typeface="Cambria Math" panose="02040503050406030204" pitchFamily="18" charset="0"/>
                                                </a:rPr>
                                                <m:t>𝑙</m:t>
                                              </m:r>
                                            </m:e>
                                          </m:d>
                                        </m:sup>
                                      </m:sSubSup>
                                    </m:e>
                                  </m:d>
                                </m:num>
                                <m:den>
                                  <m:r>
                                    <a:rPr lang="zh-CN" altLang="el-GR"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𝑧</m:t>
                                      </m:r>
                                    </m:e>
                                    <m:sub>
                                      <m:r>
                                        <a:rPr lang="en-US" altLang="zh-CN" sz="2000">
                                          <a:latin typeface="Cambria Math" panose="02040503050406030204" pitchFamily="18" charset="0"/>
                                        </a:rPr>
                                        <m:t>1</m:t>
                                      </m:r>
                                    </m:sub>
                                  </m:sSub>
                                </m:den>
                              </m:f>
                            </m:e>
                            <m:e/>
                            <m:e/>
                          </m:mr>
                          <m:mr>
                            <m:e/>
                            <m:e>
                              <m:r>
                                <a:rPr lang="en-US" altLang="zh-CN" sz="2000">
                                  <a:latin typeface="Cambria Math" panose="02040503050406030204" pitchFamily="18" charset="0"/>
                                </a:rPr>
                                <m:t>⋱</m:t>
                              </m:r>
                            </m:e>
                            <m:e/>
                          </m:mr>
                          <m:mr>
                            <m:e/>
                            <m:e/>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zh-CN" altLang="en-US" sz="2000">
                                          <a:latin typeface="Cambria Math" panose="02040503050406030204" pitchFamily="18" charset="0"/>
                                        </a:rPr>
                                        <m:t>𝜕</m:t>
                                      </m:r>
                                      <m:r>
                                        <a:rPr lang="en-US" altLang="zh-CN" sz="2000">
                                          <a:latin typeface="Cambria Math" panose="02040503050406030204" pitchFamily="18" charset="0"/>
                                        </a:rPr>
                                        <m:t>𝑓</m:t>
                                      </m:r>
                                    </m:e>
                                    <m:sub>
                                      <m:r>
                                        <a:rPr lang="en-US" altLang="zh-CN" sz="2000">
                                          <a:latin typeface="Cambria Math" panose="02040503050406030204" pitchFamily="18" charset="0"/>
                                        </a:rPr>
                                        <m:t>𝑙</m:t>
                                      </m:r>
                                    </m:sub>
                                  </m:sSub>
                                  <m:d>
                                    <m:dPr>
                                      <m:ctrlPr>
                                        <a:rPr lang="en-US" altLang="zh-CN" sz="2000" i="1">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a:latin typeface="Cambria Math" panose="02040503050406030204" pitchFamily="18" charset="0"/>
                                            </a:rPr>
                                            <m:t>𝑧</m:t>
                                          </m:r>
                                        </m:e>
                                        <m:sub>
                                          <m:r>
                                            <a:rPr lang="en-US" altLang="zh-CN" sz="2000" b="0" i="0" smtClean="0">
                                              <a:latin typeface="Cambria Math" panose="02040503050406030204" pitchFamily="18" charset="0"/>
                                            </a:rPr>
                                            <m:t>1</m:t>
                                          </m:r>
                                        </m:sub>
                                        <m:sup>
                                          <m:d>
                                            <m:dPr>
                                              <m:begChr m:val="["/>
                                              <m:endChr m:val="]"/>
                                              <m:ctrlPr>
                                                <a:rPr lang="en-US" altLang="zh-CN" sz="2000" i="1">
                                                  <a:latin typeface="Cambria Math" panose="02040503050406030204" pitchFamily="18" charset="0"/>
                                                </a:rPr>
                                              </m:ctrlPr>
                                            </m:dPr>
                                            <m:e>
                                              <m:r>
                                                <a:rPr lang="zh-CN" altLang="en-US" sz="2000">
                                                  <a:latin typeface="Cambria Math" panose="02040503050406030204" pitchFamily="18" charset="0"/>
                                                </a:rPr>
                                                <m:t>𝑙</m:t>
                                              </m:r>
                                            </m:e>
                                          </m:d>
                                        </m:sup>
                                      </m:sSubSup>
                                    </m:e>
                                  </m:d>
                                </m:num>
                                <m:den>
                                  <m:r>
                                    <a:rPr lang="zh-CN" altLang="el-GR"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𝑧</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𝑙</m:t>
                                          </m:r>
                                        </m:sub>
                                      </m:sSub>
                                    </m:sub>
                                  </m:sSub>
                                </m:den>
                              </m:f>
                            </m:e>
                          </m:mr>
                        </m:m>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𝑙</m:t>
                            </m:r>
                          </m:e>
                        </m:d>
                      </m:sup>
                    </m:sSup>
                    <m:r>
                      <a:rPr lang="en-US" altLang="zh-CN" sz="2000" i="1">
                        <a:latin typeface="Cambria Math" panose="02040503050406030204" pitchFamily="18" charset="0"/>
                      </a:rPr>
                      <m:t>−</m:t>
                    </m:r>
                    <m:r>
                      <a:rPr lang="en-US" altLang="zh-CN" sz="2000" b="1" i="1">
                        <a:latin typeface="Cambria Math" panose="02040503050406030204" pitchFamily="18" charset="0"/>
                      </a:rPr>
                      <m:t>𝒚</m:t>
                    </m:r>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𝑀</m:t>
                            </m:r>
                          </m:e>
                          <m:sub>
                            <m:r>
                              <a:rPr lang="en-US" altLang="zh-CN" sz="2000" i="1">
                                <a:latin typeface="Cambria Math" panose="02040503050406030204" pitchFamily="18" charset="0"/>
                                <a:ea typeface="Cambria Math" panose="02040503050406030204" pitchFamily="18" charset="0"/>
                              </a:rPr>
                              <m:t>𝑙</m:t>
                            </m:r>
                          </m:sub>
                        </m:sSub>
                      </m:sup>
                    </m:sSup>
                  </m:oMath>
                </a14:m>
                <a:endParaRPr lang="en-US" altLang="zh-CN" sz="2400" i="1" dirty="0">
                  <a:latin typeface="Cambria Math" panose="02040503050406030204" pitchFamily="18" charset="0"/>
                </a:endParaRPr>
              </a:p>
              <a:p>
                <a:pPr marL="687600">
                  <a:buClr>
                    <a:schemeClr val="accent4"/>
                  </a:buClr>
                  <a:buFont typeface="Wingdings" panose="05000000000000000000" pitchFamily="2" charset="2"/>
                  <a:buChar char="p"/>
                </a:pPr>
                <a:endParaRPr lang="zh-CN" altLang="en-US" sz="2400" i="1" dirty="0">
                  <a:latin typeface="Cambria Math" panose="02040503050406030204" pitchFamily="18" charset="0"/>
                </a:endParaRPr>
              </a:p>
              <a:p>
                <a:pPr marL="0" indent="0" algn="ctr">
                  <a:buNone/>
                </a:pPr>
                <a:r>
                  <a:rPr lang="zh-CN" altLang="en-US" dirty="0">
                    <a:solidFill>
                      <a:srgbClr val="FF0000"/>
                    </a:solidFill>
                    <a:latin typeface="楷体" panose="02010609060101010101" pitchFamily="49" charset="-122"/>
                    <a:ea typeface="楷体" panose="02010609060101010101" pitchFamily="49" charset="-122"/>
                  </a:rPr>
                  <a:t>注：</a:t>
                </a:r>
                <a:r>
                  <a:rPr lang="zh-CN" altLang="en-US"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ℒ</m:t>
                    </m:r>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r>
                          <a:rPr lang="en-US" altLang="zh-CN" i="1">
                            <a:solidFill>
                              <a:srgbClr val="FF0000"/>
                            </a:solidFill>
                            <a:latin typeface="Cambria Math" panose="02040503050406030204" pitchFamily="18" charset="0"/>
                          </a:rPr>
                          <m:t>2</m:t>
                        </m:r>
                      </m:den>
                    </m:f>
                    <m:sSubSup>
                      <m:sSubSupPr>
                        <m:ctrlPr>
                          <a:rPr lang="zh-CN" altLang="zh-CN" i="1">
                            <a:solidFill>
                              <a:srgbClr val="FF0000"/>
                            </a:solidFill>
                            <a:latin typeface="Cambria Math" panose="02040503050406030204" pitchFamily="18" charset="0"/>
                          </a:rPr>
                        </m:ctrlPr>
                      </m:sSubSupPr>
                      <m:e>
                        <m:d>
                          <m:dPr>
                            <m:begChr m:val="‖"/>
                            <m:endChr m:val="‖"/>
                            <m:ctrlPr>
                              <a:rPr lang="zh-CN" altLang="zh-CN" i="1">
                                <a:solidFill>
                                  <a:srgbClr val="FF0000"/>
                                </a:solidFill>
                                <a:latin typeface="Cambria Math" panose="02040503050406030204" pitchFamily="18" charset="0"/>
                              </a:rPr>
                            </m:ctrlPr>
                          </m:dPr>
                          <m:e>
                            <m:acc>
                              <m:accPr>
                                <m:chr m:val="̂"/>
                                <m:ctrlPr>
                                  <a:rPr lang="zh-CN"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𝒚</m:t>
                                </m:r>
                              </m:e>
                            </m:acc>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𝒚</m:t>
                            </m:r>
                          </m:e>
                        </m:d>
                      </m:e>
                      <m:sub>
                        <m:r>
                          <a:rPr lang="en-US" altLang="zh-CN" i="1">
                            <a:solidFill>
                              <a:srgbClr val="FF0000"/>
                            </a:solidFill>
                            <a:latin typeface="Cambria Math" panose="02040503050406030204" pitchFamily="18" charset="0"/>
                          </a:rPr>
                          <m:t>2</m:t>
                        </m:r>
                      </m:sub>
                      <m:sup>
                        <m:r>
                          <a:rPr lang="en-US" altLang="zh-CN" i="1">
                            <a:solidFill>
                              <a:srgbClr val="FF0000"/>
                            </a:solidFill>
                            <a:latin typeface="Cambria Math" panose="02040503050406030204" pitchFamily="18" charset="0"/>
                          </a:rPr>
                          <m:t>2</m:t>
                        </m:r>
                      </m:sup>
                    </m:sSubSup>
                    <m:r>
                      <a:rPr lang="en-US" altLang="zh-CN"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1</m:t>
                        </m:r>
                      </m:num>
                      <m:den>
                        <m:r>
                          <a:rPr lang="en-US" altLang="zh-CN" i="1">
                            <a:solidFill>
                              <a:srgbClr val="FF0000"/>
                            </a:solidFill>
                            <a:latin typeface="Cambria Math" panose="02040503050406030204" pitchFamily="18" charset="0"/>
                          </a:rPr>
                          <m:t>2</m:t>
                        </m:r>
                      </m:den>
                    </m:f>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sub>
                      <m:sup>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𝑀</m:t>
                            </m:r>
                          </m:e>
                          <m:sub>
                            <m:r>
                              <a:rPr lang="en-US" altLang="zh-CN" i="1">
                                <a:solidFill>
                                  <a:srgbClr val="FF0000"/>
                                </a:solidFill>
                                <a:latin typeface="Cambria Math" panose="02040503050406030204" pitchFamily="18" charset="0"/>
                              </a:rPr>
                              <m:t>𝑙</m:t>
                            </m:r>
                          </m:sub>
                        </m:sSub>
                      </m:sup>
                      <m:e>
                        <m:sSup>
                          <m:sSupPr>
                            <m:ctrlPr>
                              <a:rPr lang="en-US" altLang="zh-CN" i="1">
                                <a:solidFill>
                                  <a:srgbClr val="FF0000"/>
                                </a:solidFill>
                                <a:latin typeface="Cambria Math" panose="02040503050406030204" pitchFamily="18" charset="0"/>
                              </a:rPr>
                            </m:ctrlPr>
                          </m:sSupPr>
                          <m:e>
                            <m:d>
                              <m:dPr>
                                <m:ctrlPr>
                                  <a:rPr lang="en-US" altLang="zh-CN" i="1">
                                    <a:solidFill>
                                      <a:srgbClr val="FF0000"/>
                                    </a:solidFill>
                                    <a:latin typeface="Cambria Math" panose="02040503050406030204" pitchFamily="18" charset="0"/>
                                  </a:rPr>
                                </m:ctrlPr>
                              </m:dPr>
                              <m:e>
                                <m:sSubSup>
                                  <m:sSubSupPr>
                                    <m:ctrlPr>
                                      <a:rPr lang="en-US" altLang="zh-CN" b="1" i="1">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𝑎</m:t>
                                    </m:r>
                                  </m:e>
                                  <m:sub>
                                    <m:r>
                                      <a:rPr lang="en-US" altLang="zh-CN" i="1">
                                        <a:solidFill>
                                          <a:srgbClr val="FF0000"/>
                                        </a:solidFill>
                                        <a:latin typeface="Cambria Math" panose="02040503050406030204" pitchFamily="18" charset="0"/>
                                      </a:rPr>
                                      <m:t>𝑖</m:t>
                                    </m:r>
                                  </m:sub>
                                  <m:sup>
                                    <m:d>
                                      <m:dPr>
                                        <m:begChr m:val="["/>
                                        <m:endChr m:val="]"/>
                                        <m:ctrlPr>
                                          <a:rPr lang="en-US" altLang="zh-CN" i="1">
                                            <a:solidFill>
                                              <a:srgbClr val="FF0000"/>
                                            </a:solidFill>
                                            <a:latin typeface="Cambria Math" panose="02040503050406030204" pitchFamily="18" charset="0"/>
                                          </a:rPr>
                                        </m:ctrlPr>
                                      </m:dPr>
                                      <m:e>
                                        <m:r>
                                          <a:rPr lang="zh-CN" altLang="en-US">
                                            <a:solidFill>
                                              <a:srgbClr val="FF0000"/>
                                            </a:solidFill>
                                            <a:latin typeface="Cambria Math" panose="02040503050406030204" pitchFamily="18" charset="0"/>
                                          </a:rPr>
                                          <m:t>𝑙</m:t>
                                        </m:r>
                                      </m:e>
                                    </m:d>
                                  </m:sup>
                                </m:sSubSup>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𝑖</m:t>
                                    </m:r>
                                  </m:sub>
                                </m:sSub>
                              </m:e>
                            </m:d>
                          </m:e>
                          <m:sup>
                            <m:r>
                              <a:rPr lang="en-US" altLang="zh-CN" i="1">
                                <a:solidFill>
                                  <a:srgbClr val="FF0000"/>
                                </a:solidFill>
                                <a:latin typeface="Cambria Math" panose="02040503050406030204" pitchFamily="18" charset="0"/>
                              </a:rPr>
                              <m:t>2</m:t>
                            </m:r>
                          </m:sup>
                        </m:sSup>
                      </m:e>
                    </m:nary>
                  </m:oMath>
                </a14:m>
                <a:r>
                  <a:rPr lang="zh-CN" altLang="en-US" i="1" dirty="0">
                    <a:solidFill>
                      <a:srgbClr val="FF0000"/>
                    </a:solidFill>
                    <a:latin typeface="Cambria Math" panose="02040503050406030204" pitchFamily="18" charset="0"/>
                  </a:rPr>
                  <a:t>           </a:t>
                </a:r>
                <a14:m>
                  <m:oMath xmlns:m="http://schemas.openxmlformats.org/officeDocument/2006/math">
                    <m:d>
                      <m:dPr>
                        <m:begChr m:val="（"/>
                        <m:endChr m:val="）"/>
                        <m:ctrlPr>
                          <a:rPr lang="zh-CN" altLang="en-US" i="1">
                            <a:solidFill>
                              <a:srgbClr val="FF0000"/>
                            </a:solidFill>
                            <a:latin typeface="Cambria Math" panose="02040503050406030204" pitchFamily="18" charset="0"/>
                          </a:rPr>
                        </m:ctrlPr>
                      </m:d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𝒚</m:t>
                            </m:r>
                          </m:e>
                        </m:acc>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sSup>
                              <m:sSupPr>
                                <m:ctrlPr>
                                  <a:rPr lang="en-US" altLang="zh-CN" i="1">
                                    <a:solidFill>
                                      <a:srgbClr val="FF0000"/>
                                    </a:solidFill>
                                    <a:latin typeface="Cambria Math" panose="02040503050406030204" pitchFamily="18" charset="0"/>
                                  </a:rPr>
                                </m:ctrlPr>
                              </m:sSupPr>
                              <m:e>
                                <m:r>
                                  <a:rPr lang="en-US" altLang="zh-CN" b="1">
                                    <a:solidFill>
                                      <a:srgbClr val="FF0000"/>
                                    </a:solidFill>
                                    <a:latin typeface="Cambria Math" panose="02040503050406030204" pitchFamily="18" charset="0"/>
                                  </a:rPr>
                                  <m:t>𝐚</m:t>
                                </m:r>
                              </m:e>
                              <m:sup>
                                <m:d>
                                  <m:dPr>
                                    <m:begChr m:val="["/>
                                    <m:endChr m:val="]"/>
                                    <m:ctrlPr>
                                      <a:rPr lang="en-US" altLang="zh-CN" i="1">
                                        <a:solidFill>
                                          <a:srgbClr val="FF0000"/>
                                        </a:solidFill>
                                        <a:latin typeface="Cambria Math" panose="02040503050406030204" pitchFamily="18" charset="0"/>
                                      </a:rPr>
                                    </m:ctrlPr>
                                  </m:dPr>
                                  <m:e>
                                    <m:r>
                                      <a:rPr lang="zh-CN" altLang="en-US">
                                        <a:solidFill>
                                          <a:srgbClr val="FF0000"/>
                                        </a:solidFill>
                                        <a:latin typeface="Cambria Math" panose="02040503050406030204" pitchFamily="18" charset="0"/>
                                      </a:rPr>
                                      <m:t>𝑙</m:t>
                                    </m:r>
                                  </m:e>
                                </m:d>
                              </m:sup>
                            </m:sSup>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𝑙</m:t>
                            </m:r>
                          </m:sub>
                        </m:sSub>
                        <m:d>
                          <m:dPr>
                            <m:ctrlPr>
                              <a:rPr lang="en-US" altLang="zh-CN" i="1">
                                <a:solidFill>
                                  <a:srgbClr val="FF0000"/>
                                </a:solidFill>
                                <a:latin typeface="Cambria Math" panose="02040503050406030204" pitchFamily="18" charset="0"/>
                              </a:rPr>
                            </m:ctrlPr>
                          </m:dPr>
                          <m:e>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𝒛</m:t>
                                </m:r>
                              </m:e>
                              <m:sup>
                                <m:d>
                                  <m:dPr>
                                    <m:begChr m:val="["/>
                                    <m:endChr m:val="]"/>
                                    <m:ctrlPr>
                                      <a:rPr lang="en-US" altLang="zh-CN"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𝑙</m:t>
                                    </m:r>
                                  </m:e>
                                </m:d>
                              </m:sup>
                            </m:sSup>
                          </m:e>
                        </m:d>
                      </m:e>
                    </m:d>
                  </m:oMath>
                </a14:m>
                <a:endParaRPr lang="en-US" altLang="zh-CN" dirty="0">
                  <a:solidFill>
                    <a:srgbClr val="FF0000"/>
                  </a:solidFill>
                </a:endParaRPr>
              </a:p>
              <a:p>
                <a:pPr marL="0" indent="0">
                  <a:buFont typeface="Arial" panose="020B0604020202020204" pitchFamily="34" charset="0"/>
                  <a:buNone/>
                </a:pPr>
                <a:endParaRPr lang="zh-CN" altLang="en-US" sz="3600" dirty="0"/>
              </a:p>
            </p:txBody>
          </p:sp>
        </mc:Choice>
        <mc:Fallback xmlns="">
          <p:sp>
            <p:nvSpPr>
              <p:cNvPr id="8" name="内容占位符 2">
                <a:extLst>
                  <a:ext uri="{FF2B5EF4-FFF2-40B4-BE49-F238E27FC236}">
                    <a16:creationId xmlns:a16="http://schemas.microsoft.com/office/drawing/2014/main" id="{B4FCF15B-702C-4892-A884-EECCF7F10D8A}"/>
                  </a:ext>
                </a:extLst>
              </p:cNvPr>
              <p:cNvSpPr txBox="1">
                <a:spLocks noRot="1" noChangeAspect="1" noMove="1" noResize="1" noEditPoints="1" noAdjustHandles="1" noChangeArrowheads="1" noChangeShapeType="1" noTextEdit="1"/>
              </p:cNvSpPr>
              <p:nvPr/>
            </p:nvSpPr>
            <p:spPr>
              <a:xfrm>
                <a:off x="609599" y="1219200"/>
                <a:ext cx="11691257" cy="4937760"/>
              </a:xfrm>
              <a:prstGeom prst="rect">
                <a:avLst/>
              </a:prstGeom>
              <a:blipFill>
                <a:blip r:embed="rId3"/>
                <a:stretch>
                  <a:fillRect l="-1408" t="-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090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37</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zh-CN" altLang="en-US" dirty="0">
                    <a:latin typeface="+mn-ea"/>
                  </a:rPr>
                  <a:t>反向传播算法推导过程（</a:t>
                </a:r>
                <a:r>
                  <a:rPr lang="en-US" altLang="zh-CN" dirty="0">
                    <a:latin typeface="+mn-ea"/>
                  </a:rPr>
                  <a:t>1/4</a:t>
                </a:r>
                <a:r>
                  <a:rPr lang="zh-CN" altLang="en-US" dirty="0">
                    <a:latin typeface="+mn-ea"/>
                  </a:rPr>
                  <a:t>）</a:t>
                </a:r>
                <a:r>
                  <a:rPr lang="en-US" altLang="zh-CN" dirty="0">
                    <a:latin typeface="+mn-ea"/>
                  </a:rPr>
                  <a:t>---</a:t>
                </a:r>
                <a:r>
                  <a:rPr lang="zh-CN" altLang="en-US" dirty="0">
                    <a:latin typeface="+mn-ea"/>
                  </a:rPr>
                  <a:t> </a:t>
                </a:r>
                <a14:m>
                  <m:oMath xmlns:m="http://schemas.openxmlformats.org/officeDocument/2006/math">
                    <m:sSup>
                      <m:sSupPr>
                        <m:ctrlPr>
                          <a:rPr lang="en-US" altLang="zh-CN" i="1">
                            <a:latin typeface="Cambria Math" panose="02040503050406030204" pitchFamily="18" charset="0"/>
                          </a:rPr>
                        </m:ctrlPr>
                      </m:sSupPr>
                      <m:e>
                        <m:r>
                          <a:rPr lang="zh-CN" altLang="en-US">
                            <a:latin typeface="Cambria Math" panose="02040503050406030204" pitchFamily="18" charset="0"/>
                          </a:rPr>
                          <m:t>𝛿</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797" t="-17391" b="-2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4F58E3E-6A09-4012-A72F-158F7A1396F4}"/>
                  </a:ext>
                </a:extLst>
              </p:cNvPr>
              <p:cNvSpPr/>
              <p:nvPr/>
            </p:nvSpPr>
            <p:spPr>
              <a:xfrm>
                <a:off x="2998077" y="2411763"/>
                <a:ext cx="6747616" cy="9843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𝑙</m:t>
                          </m:r>
                          <m:r>
                            <a:rPr lang="en-US" altLang="zh-CN" sz="2800" i="1">
                              <a:latin typeface="Cambria Math" panose="02040503050406030204" pitchFamily="18" charset="0"/>
                              <a:ea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𝑙</m:t>
                              </m:r>
                              <m:r>
                                <a:rPr lang="en-US" altLang="zh-CN" sz="2800" b="1" i="1">
                                  <a:latin typeface="Cambria Math" panose="02040503050406030204" pitchFamily="18" charset="0"/>
                                  <a:ea typeface="Cambria Math" panose="02040503050406030204" pitchFamily="18" charset="0"/>
                                </a:rPr>
                                <m:t>]</m:t>
                              </m:r>
                            </m:sup>
                          </m:sSup>
                        </m:den>
                      </m:f>
                      <m:r>
                        <a:rPr lang="en-US" altLang="zh-CN" sz="280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𝑙</m:t>
                              </m:r>
                              <m:r>
                                <a:rPr lang="en-US" altLang="zh-CN" sz="2800" b="1" i="1">
                                  <a:latin typeface="Cambria Math" panose="02040503050406030204" pitchFamily="18" charset="0"/>
                                  <a:ea typeface="Cambria Math" panose="02040503050406030204" pitchFamily="18" charset="0"/>
                                </a:rPr>
                                <m:t>]</m:t>
                              </m:r>
                            </m:sup>
                          </m:sSup>
                        </m:num>
                        <m:den>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𝑙</m:t>
                              </m:r>
                              <m:r>
                                <a:rPr lang="en-US" altLang="zh-CN" sz="2800" b="1" i="1">
                                  <a:latin typeface="Cambria Math" panose="02040503050406030204" pitchFamily="18" charset="0"/>
                                  <a:ea typeface="Cambria Math" panose="02040503050406030204" pitchFamily="18" charset="0"/>
                                </a:rPr>
                                <m:t>]</m:t>
                              </m:r>
                            </m:sup>
                          </m:sSup>
                        </m:den>
                      </m:f>
                      <m:r>
                        <a:rPr lang="en-US" altLang="zh-CN" sz="2800" b="1"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𝒍</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𝟏</m:t>
                              </m:r>
                              <m:r>
                                <a:rPr lang="en-US" altLang="zh-CN" sz="2800" b="1" i="1">
                                  <a:latin typeface="Cambria Math" panose="02040503050406030204" pitchFamily="18" charset="0"/>
                                  <a:ea typeface="Cambria Math" panose="02040503050406030204" pitchFamily="18" charset="0"/>
                                </a:rPr>
                                <m:t>]</m:t>
                              </m:r>
                            </m:sup>
                          </m:sSup>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m:t>
                              </m:r>
                            </m:sup>
                          </m:sSup>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+1]</m:t>
                              </m:r>
                            </m:sup>
                          </m:sSup>
                        </m:den>
                      </m:f>
                    </m:oMath>
                  </m:oMathPara>
                </a14:m>
                <a:endParaRPr lang="en-US" altLang="zh-CN" sz="2800" dirty="0"/>
              </a:p>
            </p:txBody>
          </p:sp>
        </mc:Choice>
        <mc:Fallback xmlns="">
          <p:sp>
            <p:nvSpPr>
              <p:cNvPr id="7" name="矩形 6">
                <a:extLst>
                  <a:ext uri="{FF2B5EF4-FFF2-40B4-BE49-F238E27FC236}">
                    <a16:creationId xmlns:a16="http://schemas.microsoft.com/office/drawing/2014/main" id="{84F58E3E-6A09-4012-A72F-158F7A1396F4}"/>
                  </a:ext>
                </a:extLst>
              </p:cNvPr>
              <p:cNvSpPr>
                <a:spLocks noRot="1" noChangeAspect="1" noMove="1" noResize="1" noEditPoints="1" noAdjustHandles="1" noChangeArrowheads="1" noChangeShapeType="1" noTextEdit="1"/>
              </p:cNvSpPr>
              <p:nvPr/>
            </p:nvSpPr>
            <p:spPr>
              <a:xfrm>
                <a:off x="2998077" y="2411763"/>
                <a:ext cx="6747616" cy="98437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971550" y="4272928"/>
                <a:ext cx="11052810" cy="795795"/>
              </a:xfrm>
              <a:prstGeom prst="rect">
                <a:avLst/>
              </a:prstGeom>
            </p:spPr>
            <p:txBody>
              <a:bodyPr wrap="square">
                <a:spAutoFit/>
              </a:bodyPr>
              <a:lstStyle/>
              <a:p>
                <a14:m>
                  <m:oMath xmlns:m="http://schemas.openxmlformats.org/officeDocument/2006/math">
                    <m:sSup>
                      <m:sSupPr>
                        <m:ctrlPr>
                          <a:rPr lang="en-US" altLang="zh-CN" sz="2800" i="1">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𝛿</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oMath>
                </a14:m>
                <a:r>
                  <a:rPr lang="en-US" altLang="zh-CN" sz="2800" dirty="0">
                    <a:solidFill>
                      <a:srgbClr val="FF0000"/>
                    </a:solidFill>
                  </a:rPr>
                  <a:t> </a:t>
                </a:r>
                <a14:m>
                  <m:oMath xmlns:m="http://schemas.openxmlformats.org/officeDocument/2006/math">
                    <m:r>
                      <a:rPr lang="en-US" altLang="zh-CN" sz="2800" i="1" dirty="0">
                        <a:solidFill>
                          <a:srgbClr val="FF0000"/>
                        </a:solidFill>
                        <a:latin typeface="Cambria Math" panose="02040503050406030204" pitchFamily="18" charset="0"/>
                      </a:rPr>
                      <m:t>=</m:t>
                    </m:r>
                  </m:oMath>
                </a14:m>
                <a:r>
                  <a:rPr lang="en-US" altLang="zh-CN" sz="2800" i="1" dirty="0">
                    <a:solidFill>
                      <a:srgbClr val="FF0000"/>
                    </a:solidFill>
                    <a:latin typeface="Cambria Math" panose="02040503050406030204" pitchFamily="18" charset="0"/>
                  </a:rPr>
                  <a:t> </a:t>
                </a:r>
                <a14:m>
                  <m:oMath xmlns:m="http://schemas.openxmlformats.org/officeDocument/2006/math">
                    <m:f>
                      <m:fPr>
                        <m:ctrlPr>
                          <a:rPr lang="en-US" altLang="zh-CN"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ℒ</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𝒚</m:t>
                            </m:r>
                            <m:r>
                              <a:rPr lang="en-US" altLang="zh-CN" sz="2800" i="1">
                                <a:solidFill>
                                  <a:srgbClr val="FF0000"/>
                                </a:solidFill>
                                <a:latin typeface="Cambria Math" panose="02040503050406030204" pitchFamily="18" charset="0"/>
                              </a:rPr>
                              <m:t>,</m:t>
                            </m:r>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𝒚</m:t>
                                </m:r>
                              </m:e>
                            </m:acc>
                            <m:r>
                              <a:rPr lang="en-US" altLang="zh-CN" sz="2800" i="1">
                                <a:solidFill>
                                  <a:srgbClr val="FF0000"/>
                                </a:solidFill>
                                <a:latin typeface="Cambria Math" panose="02040503050406030204" pitchFamily="18" charset="0"/>
                              </a:rPr>
                              <m:t> </m:t>
                            </m:r>
                          </m:e>
                        </m:d>
                      </m:num>
                      <m:den>
                        <m:r>
                          <a:rPr lang="zh-CN" altLang="el-GR"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𝒛</m:t>
                            </m:r>
                            <m:r>
                              <a:rPr lang="en-US" altLang="zh-CN"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den>
                    </m:f>
                  </m:oMath>
                </a14:m>
                <a:r>
                  <a:rPr lang="en-US" altLang="zh-CN" sz="2800" dirty="0">
                    <a:solidFill>
                      <a:srgbClr val="FF0000"/>
                    </a:solidFill>
                  </a:rPr>
                  <a:t> </a:t>
                </a:r>
                <a14:m>
                  <m:oMath xmlns:m="http://schemas.openxmlformats.org/officeDocument/2006/math">
                    <m:r>
                      <a:rPr lang="en-US" altLang="zh-CN" sz="2800" i="1" dirty="0">
                        <a:solidFill>
                          <a:srgbClr val="FF0000"/>
                        </a:solidFill>
                        <a:latin typeface="Cambria Math" panose="02040503050406030204" pitchFamily="18" charset="0"/>
                      </a:rPr>
                      <m:t>=</m:t>
                    </m:r>
                  </m:oMath>
                </a14:m>
                <a:r>
                  <a:rPr lang="en-US" altLang="zh-CN" sz="2800" dirty="0">
                    <a:solidFill>
                      <a:srgbClr val="FF0000"/>
                    </a:solidFill>
                  </a:rPr>
                  <a:t> </a:t>
                </a:r>
                <a14:m>
                  <m:oMath xmlns:m="http://schemas.openxmlformats.org/officeDocument/2006/math">
                    <m:f>
                      <m:fPr>
                        <m:ctrlPr>
                          <a:rPr lang="en-US" altLang="zh-CN"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𝒂</m:t>
                            </m:r>
                          </m:e>
                          <m:sup>
                            <m:d>
                              <m:dPr>
                                <m:begChr m:val="["/>
                                <m:endChr m:val="]"/>
                                <m:ctrlPr>
                                  <a:rPr lang="en-US" altLang="zh-CN" sz="2800" i="1">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𝒍</m:t>
                                </m:r>
                              </m:e>
                            </m:d>
                          </m:sup>
                        </m:sSup>
                      </m:num>
                      <m:den>
                        <m:r>
                          <a:rPr lang="zh-CN" altLang="el-GR"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𝒛</m:t>
                            </m:r>
                          </m:e>
                          <m:sup>
                            <m:d>
                              <m:dPr>
                                <m:begChr m:val="["/>
                                <m:endChr m:val="]"/>
                                <m:ctrlPr>
                                  <a:rPr lang="en-US" altLang="zh-CN" sz="2800" i="1">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𝑙</m:t>
                                </m:r>
                              </m:e>
                            </m:d>
                          </m:sup>
                        </m:sSup>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𝒛</m:t>
                            </m:r>
                          </m:e>
                          <m:sup>
                            <m:d>
                              <m:dPr>
                                <m:begChr m:val="["/>
                                <m:endChr m:val="]"/>
                                <m:ctrlPr>
                                  <a:rPr lang="en-US" altLang="zh-CN" sz="2800" i="1">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𝒍</m:t>
                                </m:r>
                                <m:r>
                                  <a:rPr lang="en-US" altLang="zh-CN" sz="2800" i="1">
                                    <a:solidFill>
                                      <a:srgbClr val="FF0000"/>
                                    </a:solidFill>
                                    <a:latin typeface="Cambria Math" panose="02040503050406030204" pitchFamily="18" charset="0"/>
                                  </a:rPr>
                                  <m:t>+1</m:t>
                                </m:r>
                              </m:e>
                            </m:d>
                          </m:sup>
                        </m:sSup>
                      </m:num>
                      <m:den>
                        <m:r>
                          <a:rPr lang="zh-CN" altLang="el-GR"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𝒂</m:t>
                            </m:r>
                          </m:e>
                          <m:sup>
                            <m:d>
                              <m:dPr>
                                <m:begChr m:val="["/>
                                <m:endChr m:val="]"/>
                                <m:ctrlPr>
                                  <a:rPr lang="en-US" altLang="zh-CN" sz="2800" i="1">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𝑙</m:t>
                                </m:r>
                              </m:e>
                            </m:d>
                          </m:sup>
                        </m:sSup>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ℒ</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𝒚</m:t>
                            </m:r>
                            <m:r>
                              <a:rPr lang="en-US" altLang="zh-CN" sz="2800" i="1">
                                <a:solidFill>
                                  <a:srgbClr val="FF0000"/>
                                </a:solidFill>
                                <a:latin typeface="Cambria Math" panose="02040503050406030204" pitchFamily="18" charset="0"/>
                              </a:rPr>
                              <m:t>,</m:t>
                            </m:r>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𝒚</m:t>
                                </m:r>
                              </m:e>
                            </m:acc>
                            <m:r>
                              <a:rPr lang="en-US" altLang="zh-CN" sz="2800" i="1">
                                <a:solidFill>
                                  <a:srgbClr val="FF0000"/>
                                </a:solidFill>
                                <a:latin typeface="Cambria Math" panose="02040503050406030204" pitchFamily="18" charset="0"/>
                              </a:rPr>
                              <m:t> </m:t>
                            </m:r>
                          </m:e>
                        </m:d>
                      </m:num>
                      <m:den>
                        <m:r>
                          <a:rPr lang="zh-CN" altLang="el-GR"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𝒛</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+1]</m:t>
                            </m:r>
                          </m:sup>
                        </m:sSup>
                      </m:den>
                    </m:f>
                    <m:r>
                      <a:rPr lang="en-US" altLang="zh-CN" sz="2800" i="1">
                        <a:solidFill>
                          <a:srgbClr val="FF0000"/>
                        </a:solidFill>
                        <a:latin typeface="Cambria Math" panose="02040503050406030204" pitchFamily="18" charset="0"/>
                      </a:rPr>
                      <m:t>=</m:t>
                    </m:r>
                    <m:r>
                      <a:rPr lang="en-US" altLang="zh-CN" sz="2800">
                        <a:solidFill>
                          <a:srgbClr val="FF0000"/>
                        </a:solidFill>
                        <a:latin typeface="Cambria Math" panose="02040503050406030204" pitchFamily="18" charset="0"/>
                      </a:rPr>
                      <m:t>𝒅𝒊𝒂𝒈</m:t>
                    </m:r>
                    <m:d>
                      <m:dPr>
                        <m:ctrlPr>
                          <a:rPr lang="en-US" altLang="zh-CN" sz="2800" i="1">
                            <a:solidFill>
                              <a:srgbClr val="FF0000"/>
                            </a:solidFill>
                            <a:latin typeface="Cambria Math" panose="02040503050406030204" pitchFamily="18" charset="0"/>
                          </a:rPr>
                        </m:ctrlPr>
                      </m:dPr>
                      <m:e>
                        <m:sSub>
                          <m:sSubPr>
                            <m:ctrlPr>
                              <a:rPr lang="en-US" altLang="zh-CN" sz="2800" i="1">
                                <a:solidFill>
                                  <a:srgbClr val="FF0000"/>
                                </a:solidFill>
                                <a:latin typeface="Cambria Math" panose="02040503050406030204" pitchFamily="18" charset="0"/>
                              </a:rPr>
                            </m:ctrlPr>
                          </m:sSubPr>
                          <m:e>
                            <m:sSup>
                              <m:sSupPr>
                                <m:ctrlPr>
                                  <a:rPr lang="en-US" altLang="zh-CN" sz="2800" i="1">
                                    <a:solidFill>
                                      <a:srgbClr val="FF0000"/>
                                    </a:solidFill>
                                    <a:latin typeface="Cambria Math" panose="02040503050406030204" pitchFamily="18" charset="0"/>
                                  </a:rPr>
                                </m:ctrlPr>
                              </m:sSupPr>
                              <m:e>
                                <m:r>
                                  <a:rPr lang="en-US" altLang="zh-CN" sz="2800">
                                    <a:solidFill>
                                      <a:srgbClr val="FF0000"/>
                                    </a:solidFill>
                                    <a:latin typeface="Cambria Math" panose="02040503050406030204" pitchFamily="18" charset="0"/>
                                  </a:rPr>
                                  <m:t>𝑓</m:t>
                                </m:r>
                              </m:e>
                              <m:sup>
                                <m:r>
                                  <a:rPr lang="en-US" altLang="zh-CN" sz="2800">
                                    <a:solidFill>
                                      <a:srgbClr val="FF0000"/>
                                    </a:solidFill>
                                    <a:latin typeface="Cambria Math" panose="02040503050406030204" pitchFamily="18" charset="0"/>
                                  </a:rPr>
                                  <m:t>′</m:t>
                                </m:r>
                              </m:sup>
                            </m:sSup>
                          </m:e>
                          <m:sub>
                            <m:r>
                              <a:rPr lang="en-US" altLang="zh-CN" sz="2800">
                                <a:solidFill>
                                  <a:srgbClr val="FF0000"/>
                                </a:solidFill>
                                <a:latin typeface="Cambria Math" panose="02040503050406030204" pitchFamily="18" charset="0"/>
                              </a:rPr>
                              <m:t>𝑙</m:t>
                            </m:r>
                          </m:sub>
                        </m:sSub>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𝒛</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e>
                    </m:d>
                  </m:oMath>
                </a14:m>
                <a:r>
                  <a:rPr lang="en-US" altLang="zh-CN" sz="2800" dirty="0">
                    <a:solidFill>
                      <a:srgbClr val="FF0000"/>
                    </a:solidFill>
                  </a:rPr>
                  <a:t> </a:t>
                </a:r>
                <a14:m>
                  <m:oMath xmlns:m="http://schemas.openxmlformats.org/officeDocument/2006/math">
                    <m:r>
                      <a:rPr lang="en-US" altLang="zh-CN" sz="2800" i="1">
                        <a:solidFill>
                          <a:srgbClr val="FF0000"/>
                        </a:solidFill>
                        <a:latin typeface="Cambria Math" panose="02040503050406030204" pitchFamily="18" charset="0"/>
                      </a:rPr>
                      <m:t>∙</m:t>
                    </m:r>
                  </m:oMath>
                </a14:m>
                <a:r>
                  <a:rPr lang="en-US" altLang="zh-CN" sz="2800" dirty="0">
                    <a:solidFill>
                      <a:srgbClr val="FF0000"/>
                    </a:solidFill>
                  </a:rPr>
                  <a:t> </a:t>
                </a:r>
                <a14:m>
                  <m:oMath xmlns:m="http://schemas.openxmlformats.org/officeDocument/2006/math">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𝑾</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+1]</m:t>
                        </m:r>
                      </m:sup>
                    </m:sSup>
                    <m:r>
                      <a:rPr lang="en-US" altLang="zh-CN" sz="2800" i="1">
                        <a:solidFill>
                          <a:srgbClr val="FF0000"/>
                        </a:solidFill>
                        <a:latin typeface="Cambria Math" panose="02040503050406030204" pitchFamily="18" charset="0"/>
                      </a:rPr>
                      <m:t>)</m:t>
                    </m:r>
                  </m:oMath>
                </a14:m>
                <a:r>
                  <a:rPr lang="en-US" altLang="zh-CN" sz="2800" i="1" baseline="30000" dirty="0">
                    <a:solidFill>
                      <a:srgbClr val="FF0000"/>
                    </a:solidFill>
                    <a:latin typeface="Cambria Math" panose="02040503050406030204" pitchFamily="18" charset="0"/>
                  </a:rPr>
                  <a:t>T</a:t>
                </a:r>
                <a:r>
                  <a:rPr lang="en-US" altLang="zh-CN" sz="2800" dirty="0">
                    <a:solidFill>
                      <a:srgbClr val="FF0000"/>
                    </a:solidFill>
                  </a:rPr>
                  <a:t> </a:t>
                </a:r>
                <a14:m>
                  <m:oMath xmlns:m="http://schemas.openxmlformats.org/officeDocument/2006/math">
                    <m:r>
                      <a:rPr lang="en-US" altLang="zh-CN" sz="2800" i="1">
                        <a:solidFill>
                          <a:srgbClr val="FF0000"/>
                        </a:solidFill>
                        <a:latin typeface="Cambria Math" panose="02040503050406030204" pitchFamily="18" charset="0"/>
                      </a:rPr>
                      <m:t>∙</m:t>
                    </m:r>
                  </m:oMath>
                </a14:m>
                <a:r>
                  <a:rPr lang="en-US" altLang="zh-CN" sz="2800" dirty="0">
                    <a:solidFill>
                      <a:srgbClr val="FF0000"/>
                    </a:solidFill>
                  </a:rPr>
                  <a:t> </a:t>
                </a:r>
                <a14:m>
                  <m:oMath xmlns:m="http://schemas.openxmlformats.org/officeDocument/2006/math">
                    <m:sSup>
                      <m:sSupPr>
                        <m:ctrlPr>
                          <a:rPr lang="en-US" altLang="zh-CN" sz="2800" i="1">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𝛿</m:t>
                        </m:r>
                      </m:e>
                      <m:sup>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+1]</m:t>
                        </m:r>
                      </m:sup>
                    </m:sSup>
                  </m:oMath>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971550" y="4272928"/>
                <a:ext cx="11052810" cy="79579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9533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38</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zh-CN" altLang="en-US" dirty="0">
                    <a:latin typeface="+mn-ea"/>
                  </a:rPr>
                  <a:t>反向传播算法推导过程</a:t>
                </a:r>
                <a14:m>
                  <m:oMath xmlns:m="http://schemas.openxmlformats.org/officeDocument/2006/math">
                    <m:r>
                      <a:rPr lang="zh-CN" altLang="en-US" i="1" smtClean="0">
                        <a:latin typeface="Cambria Math" panose="02040503050406030204" pitchFamily="18" charset="0"/>
                      </a:rPr>
                      <m:t> </m:t>
                    </m:r>
                  </m:oMath>
                </a14:m>
                <a:r>
                  <a:rPr lang="en-US" altLang="zh-CN" dirty="0">
                    <a:latin typeface="+mn-ea"/>
                  </a:rPr>
                  <a:t>(2/4)---</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𝒂</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r>
                  <a:rPr lang="zh-CN" altLang="en-US" dirty="0">
                    <a:latin typeface="+mn-ea"/>
                  </a:rPr>
                  <a:t>对</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𝒛</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r>
                  <a:rPr lang="zh-CN" altLang="en-US" dirty="0">
                    <a:latin typeface="+mn-ea"/>
                  </a:rPr>
                  <a:t>的偏导数</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797" t="-17391" b="-2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011136D-8B7C-42CE-8599-80A02B6BEC37}"/>
                  </a:ext>
                </a:extLst>
              </p:cNvPr>
              <p:cNvSpPr/>
              <p:nvPr/>
            </p:nvSpPr>
            <p:spPr>
              <a:xfrm>
                <a:off x="579073" y="1040219"/>
                <a:ext cx="6567375" cy="32349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en-US" altLang="zh-CN" sz="2800" i="1" smtClean="0">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𝑙</m:t>
                          </m:r>
                          <m:r>
                            <a:rPr lang="en-US" altLang="zh-CN" sz="2800" i="1">
                              <a:latin typeface="Cambria Math" panose="02040503050406030204" pitchFamily="18" charset="0"/>
                              <a:ea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num>
                        <m:den>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𝒍</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𝟏</m:t>
                                  </m:r>
                                </m:e>
                              </m:d>
                            </m:sup>
                          </m:sSup>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i="1">
                                      <a:latin typeface="Cambria Math" panose="02040503050406030204" pitchFamily="18" charset="0"/>
                                    </a:rPr>
                                  </m:ctrlPr>
                                </m:dPr>
                                <m:e>
                                  <m:r>
                                    <a:rPr lang="zh-CN" altLang="en-US" sz="2800" i="1">
                                      <a:latin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+1]</m:t>
                              </m:r>
                            </m:sup>
                          </m:sSup>
                        </m:den>
                      </m:f>
                    </m:oMath>
                  </m:oMathPara>
                </a14:m>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0" dirty="0" smtClean="0">
                          <a:latin typeface="Cambria Math" panose="02040503050406030204" pitchFamily="18" charset="0"/>
                        </a:rPr>
                        <m:t> </m:t>
                      </m:r>
                    </m:oMath>
                  </m:oMathPara>
                </a14:m>
                <a:endParaRPr lang="en-US" altLang="zh-CN" sz="2800" b="0" i="0" dirty="0">
                  <a:latin typeface="Cambria Math" panose="02040503050406030204" pitchFamily="18" charset="0"/>
                </a:endParaRPr>
              </a:p>
              <a:p>
                <a14:m>
                  <m:oMath xmlns:m="http://schemas.openxmlformats.org/officeDocument/2006/math">
                    <m:r>
                      <a:rPr lang="en-US" altLang="zh-CN" sz="2800" b="0" i="0" dirty="0" smtClean="0">
                        <a:latin typeface="Cambria Math" panose="02040503050406030204" pitchFamily="18" charset="0"/>
                      </a:rPr>
                      <m:t>       =</m:t>
                    </m:r>
                    <m:r>
                      <m:rPr>
                        <m:sty m:val="p"/>
                      </m:rPr>
                      <a:rPr lang="en-US" altLang="zh-CN" sz="2800" dirty="0" smtClean="0">
                        <a:latin typeface="Cambria Math" panose="02040503050406030204" pitchFamily="18" charset="0"/>
                      </a:rPr>
                      <m:t>diag</m:t>
                    </m:r>
                  </m:oMath>
                </a14:m>
                <a:r>
                  <a:rPr lang="en-US" altLang="zh-CN" sz="2800" dirty="0"/>
                  <a:t>(</a:t>
                </a:r>
                <a14:m>
                  <m:oMath xmlns:m="http://schemas.openxmlformats.org/officeDocument/2006/math">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𝑓</m:t>
                        </m:r>
                      </m:e>
                      <m:sub>
                        <m:r>
                          <a:rPr lang="en-US" altLang="zh-CN" sz="2800" i="1" dirty="0">
                            <a:latin typeface="Cambria Math" panose="02040503050406030204" pitchFamily="18" charset="0"/>
                          </a:rPr>
                          <m:t>𝑙</m:t>
                        </m:r>
                      </m:sub>
                      <m:sup>
                        <m:r>
                          <a:rPr lang="en-US" altLang="zh-CN" sz="2800" dirty="0">
                            <a:latin typeface="Cambria Math" panose="02040503050406030204" pitchFamily="18" charset="0"/>
                          </a:rPr>
                          <m:t>′</m:t>
                        </m:r>
                      </m:sup>
                    </m:sSubSup>
                    <m:r>
                      <a:rPr lang="en-US" altLang="zh-CN" sz="2800" i="1" dirty="0">
                        <a:latin typeface="Cambria Math" panose="02040503050406030204" pitchFamily="18" charset="0"/>
                      </a:rPr>
                      <m:t>(</m:t>
                    </m:r>
                    <m:sSup>
                      <m:sSupPr>
                        <m:ctrlPr>
                          <a:rPr lang="zh-CN" altLang="en-US" sz="2800" i="1" dirty="0">
                            <a:latin typeface="Cambria Math" panose="02040503050406030204" pitchFamily="18" charset="0"/>
                          </a:rPr>
                        </m:ctrlPr>
                      </m:sSupPr>
                      <m:e>
                        <m:r>
                          <a:rPr lang="en-US" altLang="zh-CN" sz="2800" b="1" i="1" dirty="0">
                            <a:latin typeface="Cambria Math" panose="02040503050406030204" pitchFamily="18" charset="0"/>
                          </a:rPr>
                          <m:t>𝒛</m:t>
                        </m:r>
                      </m:e>
                      <m:sup>
                        <m:d>
                          <m:dPr>
                            <m:begChr m:val="["/>
                            <m:endChr m:val="]"/>
                            <m:ctrlPr>
                              <a:rPr lang="en-US" altLang="zh-CN" sz="2800" i="1" dirty="0">
                                <a:latin typeface="Cambria Math" panose="02040503050406030204" pitchFamily="18" charset="0"/>
                              </a:rPr>
                            </m:ctrlPr>
                          </m:dPr>
                          <m:e>
                            <m:r>
                              <a:rPr lang="zh-CN" altLang="en-US" sz="2800" i="1" dirty="0">
                                <a:latin typeface="Cambria Math" panose="02040503050406030204" pitchFamily="18" charset="0"/>
                              </a:rPr>
                              <m:t>𝑙</m:t>
                            </m:r>
                          </m:e>
                        </m:d>
                      </m:sup>
                    </m:sSup>
                    <m:r>
                      <a:rPr lang="en-US" altLang="zh-CN" sz="2800" i="1" dirty="0">
                        <a:latin typeface="Cambria Math" panose="02040503050406030204" pitchFamily="18" charset="0"/>
                      </a:rPr>
                      <m:t>)</m:t>
                    </m:r>
                    <m:r>
                      <a:rPr lang="en-US" altLang="zh-CN" sz="2800" b="0" i="0" dirty="0" smtClean="0">
                        <a:latin typeface="Cambria Math" panose="02040503050406030204" pitchFamily="18" charset="0"/>
                      </a:rPr>
                      <m:t>)(</m:t>
                    </m:r>
                    <m:sSup>
                      <m:sSupPr>
                        <m:ctrlPr>
                          <a:rPr lang="en-US" altLang="zh-CN" sz="2800" b="0" i="1" dirty="0" smtClean="0">
                            <a:latin typeface="Cambria Math" panose="02040503050406030204" pitchFamily="18" charset="0"/>
                          </a:rPr>
                        </m:ctrlPr>
                      </m:sSupPr>
                      <m:e>
                        <m:r>
                          <a:rPr lang="en-US" altLang="zh-CN" sz="2800" b="1" i="1" dirty="0" smtClean="0">
                            <a:latin typeface="Cambria Math" panose="02040503050406030204" pitchFamily="18" charset="0"/>
                          </a:rPr>
                          <m:t>𝒘</m:t>
                        </m:r>
                      </m:e>
                      <m:sup>
                        <m:d>
                          <m:dPr>
                            <m:begChr m:val="["/>
                            <m:endChr m:val="]"/>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𝑙</m:t>
                            </m:r>
                            <m:r>
                              <a:rPr lang="en-US" altLang="zh-CN" sz="2800" b="0" i="1" dirty="0" smtClean="0">
                                <a:latin typeface="Cambria Math" panose="02040503050406030204" pitchFamily="18" charset="0"/>
                              </a:rPr>
                              <m:t>+1</m:t>
                            </m:r>
                          </m:e>
                        </m:d>
                      </m:sup>
                    </m:sSup>
                    <m:r>
                      <a:rPr lang="en-US" altLang="zh-CN" sz="2800" b="0" i="1" dirty="0" smtClean="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d>
                          <m:dPr>
                            <m:begChr m:val="["/>
                            <m:endChr m:val="]"/>
                            <m:ctrlPr>
                              <a:rPr lang="en-US" altLang="zh-CN" sz="2800" i="1">
                                <a:latin typeface="Cambria Math" panose="02040503050406030204" pitchFamily="18" charset="0"/>
                                <a:ea typeface="Cambria Math" panose="02040503050406030204" pitchFamily="18" charset="0"/>
                              </a:rPr>
                            </m:ctrlPr>
                          </m:dPr>
                          <m:e>
                            <m:r>
                              <a:rPr lang="zh-CN" altLang="en-US" sz="2800" i="1">
                                <a:latin typeface="Cambria Math" panose="02040503050406030204" pitchFamily="18" charset="0"/>
                                <a:ea typeface="Cambria Math" panose="02040503050406030204" pitchFamily="18" charset="0"/>
                              </a:rPr>
                              <m:t>𝑙</m:t>
                            </m:r>
                            <m:r>
                              <a:rPr lang="en-US" altLang="zh-CN" sz="2800" b="0" i="1" smtClean="0">
                                <a:latin typeface="Cambria Math" panose="02040503050406030204" pitchFamily="18" charset="0"/>
                                <a:ea typeface="Cambria Math" panose="02040503050406030204" pitchFamily="18" charset="0"/>
                              </a:rPr>
                              <m:t>+1</m:t>
                            </m:r>
                          </m:e>
                        </m:d>
                      </m:sup>
                    </m:sSup>
                  </m:oMath>
                </a14:m>
                <a:endParaRPr lang="en-US" altLang="zh-CN" sz="2800" i="1" dirty="0">
                  <a:latin typeface="Cambria Math" panose="02040503050406030204" pitchFamily="18" charset="0"/>
                  <a:ea typeface="Cambria Math" panose="02040503050406030204" pitchFamily="18" charset="0"/>
                </a:endParaRPr>
              </a:p>
              <a:p>
                <a:endParaRPr lang="en-US" altLang="zh-CN" sz="2800" i="1" dirty="0">
                  <a:latin typeface="Cambria Math" panose="02040503050406030204" pitchFamily="18" charset="0"/>
                  <a:ea typeface="Cambria Math" panose="02040503050406030204" pitchFamily="18" charset="0"/>
                </a:endParaRPr>
              </a:p>
              <a:p>
                <a:r>
                  <a:rPr lang="en-US" altLang="zh-CN" sz="2800" dirty="0"/>
                  <a:t> </a:t>
                </a:r>
                <a14:m>
                  <m:oMath xmlns:m="http://schemas.openxmlformats.org/officeDocument/2006/math">
                    <m:r>
                      <a:rPr lang="en-US" altLang="zh-CN" sz="2800" b="0" i="0" smtClean="0">
                        <a:latin typeface="Cambria Math" panose="02040503050406030204" pitchFamily="18" charset="0"/>
                      </a:rPr>
                      <m:t>      </m:t>
                    </m:r>
                    <m:r>
                      <a:rPr lang="en-US" altLang="zh-CN" sz="2800" i="1" smtClean="0">
                        <a:latin typeface="Cambria Math" panose="02040503050406030204" pitchFamily="18" charset="0"/>
                      </a:rPr>
                      <m:t>=</m:t>
                    </m:r>
                    <m:sSubSup>
                      <m:sSubSupPr>
                        <m:ctrlPr>
                          <a:rPr lang="en-US" altLang="zh-CN" sz="2800" i="1" dirty="0">
                            <a:latin typeface="Cambria Math" panose="02040503050406030204" pitchFamily="18" charset="0"/>
                          </a:rPr>
                        </m:ctrlPr>
                      </m:sSubSupPr>
                      <m:e>
                        <m:r>
                          <a:rPr lang="en-US" altLang="zh-CN" sz="2800" i="1" dirty="0">
                            <a:latin typeface="Cambria Math" panose="02040503050406030204" pitchFamily="18" charset="0"/>
                          </a:rPr>
                          <m:t>𝑓</m:t>
                        </m:r>
                      </m:e>
                      <m:sub>
                        <m:r>
                          <a:rPr lang="en-US" altLang="zh-CN" sz="2800" i="1" dirty="0">
                            <a:latin typeface="Cambria Math" panose="02040503050406030204" pitchFamily="18" charset="0"/>
                          </a:rPr>
                          <m:t>𝑙</m:t>
                        </m:r>
                      </m:sub>
                      <m:sup>
                        <m:r>
                          <a:rPr lang="en-US" altLang="zh-CN" sz="2800" dirty="0">
                            <a:latin typeface="Cambria Math" panose="02040503050406030204" pitchFamily="18" charset="0"/>
                          </a:rPr>
                          <m:t>′</m:t>
                        </m:r>
                      </m:sup>
                    </m:sSubSup>
                    <m:r>
                      <a:rPr lang="en-US" altLang="zh-CN" sz="2800" i="1" dirty="0">
                        <a:latin typeface="Cambria Math" panose="02040503050406030204" pitchFamily="18" charset="0"/>
                      </a:rPr>
                      <m:t>(</m:t>
                    </m:r>
                    <m:sSup>
                      <m:sSupPr>
                        <m:ctrlPr>
                          <a:rPr lang="zh-CN" altLang="en-US" sz="2800" i="1" dirty="0">
                            <a:latin typeface="Cambria Math" panose="02040503050406030204" pitchFamily="18" charset="0"/>
                          </a:rPr>
                        </m:ctrlPr>
                      </m:sSupPr>
                      <m:e>
                        <m:r>
                          <a:rPr lang="en-US" altLang="zh-CN" sz="2800" b="1" i="1" dirty="0">
                            <a:latin typeface="Cambria Math" panose="02040503050406030204" pitchFamily="18" charset="0"/>
                          </a:rPr>
                          <m:t>𝒛</m:t>
                        </m:r>
                      </m:e>
                      <m:sup>
                        <m:d>
                          <m:dPr>
                            <m:begChr m:val="["/>
                            <m:endChr m:val="]"/>
                            <m:ctrlPr>
                              <a:rPr lang="en-US" altLang="zh-CN" sz="2800" i="1" dirty="0">
                                <a:latin typeface="Cambria Math" panose="02040503050406030204" pitchFamily="18" charset="0"/>
                              </a:rPr>
                            </m:ctrlPr>
                          </m:dPr>
                          <m:e>
                            <m:r>
                              <a:rPr lang="zh-CN" altLang="en-US" sz="2800" i="1" dirty="0">
                                <a:latin typeface="Cambria Math" panose="02040503050406030204" pitchFamily="18" charset="0"/>
                              </a:rPr>
                              <m:t>𝑙</m:t>
                            </m:r>
                          </m:e>
                        </m:d>
                      </m:sup>
                    </m:sSup>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b="1" i="1" dirty="0">
                            <a:latin typeface="Cambria Math" panose="02040503050406030204" pitchFamily="18" charset="0"/>
                          </a:rPr>
                          <m:t>𝒘</m:t>
                        </m:r>
                      </m:e>
                      <m:sup>
                        <m:d>
                          <m:dPr>
                            <m:begChr m:val="["/>
                            <m:endChr m:val="]"/>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𝑙</m:t>
                            </m:r>
                            <m:r>
                              <a:rPr lang="en-US" altLang="zh-CN" sz="2800" i="1" dirty="0">
                                <a:latin typeface="Cambria Math" panose="02040503050406030204" pitchFamily="18" charset="0"/>
                              </a:rPr>
                              <m:t>+1</m:t>
                            </m:r>
                          </m:e>
                        </m:d>
                      </m:sup>
                    </m:sSup>
                    <m:r>
                      <a:rPr lang="en-US" altLang="zh-CN" sz="2800" i="1" dirty="0">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𝑙</m:t>
                        </m:r>
                        <m:r>
                          <a:rPr lang="en-US" altLang="zh-CN" sz="2800" i="1">
                            <a:latin typeface="Cambria Math" panose="02040503050406030204" pitchFamily="18" charset="0"/>
                            <a:ea typeface="Cambria Math" panose="02040503050406030204" pitchFamily="18" charset="0"/>
                          </a:rPr>
                          <m:t>+1]</m:t>
                        </m:r>
                      </m:sup>
                    </m:sSup>
                  </m:oMath>
                </a14:m>
                <a:endParaRPr lang="en-US" altLang="zh-CN" sz="2800" dirty="0"/>
              </a:p>
              <a:p>
                <a:endParaRPr lang="en-US" altLang="zh-CN" sz="2800" dirty="0"/>
              </a:p>
            </p:txBody>
          </p:sp>
        </mc:Choice>
        <mc:Fallback xmlns="">
          <p:sp>
            <p:nvSpPr>
              <p:cNvPr id="8" name="矩形 7">
                <a:extLst>
                  <a:ext uri="{FF2B5EF4-FFF2-40B4-BE49-F238E27FC236}">
                    <a16:creationId xmlns:a16="http://schemas.microsoft.com/office/drawing/2014/main" id="{4011136D-8B7C-42CE-8599-80A02B6BEC37}"/>
                  </a:ext>
                </a:extLst>
              </p:cNvPr>
              <p:cNvSpPr>
                <a:spLocks noRot="1" noChangeAspect="1" noMove="1" noResize="1" noEditPoints="1" noAdjustHandles="1" noChangeArrowheads="1" noChangeShapeType="1" noTextEdit="1"/>
              </p:cNvSpPr>
              <p:nvPr/>
            </p:nvSpPr>
            <p:spPr>
              <a:xfrm>
                <a:off x="579073" y="1040219"/>
                <a:ext cx="6567375" cy="323498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B759793-53D2-4FD4-B598-0C1584B4C23F}"/>
                  </a:ext>
                </a:extLst>
              </p:cNvPr>
              <p:cNvSpPr/>
              <p:nvPr/>
            </p:nvSpPr>
            <p:spPr>
              <a:xfrm>
                <a:off x="983538" y="5415013"/>
                <a:ext cx="10638189" cy="912301"/>
              </a:xfrm>
              <a:prstGeom prst="rect">
                <a:avLst/>
              </a:prstGeom>
            </p:spPr>
            <p:txBody>
              <a:bodyPr wrap="square">
                <a:spAutoFit/>
              </a:bodyPr>
              <a:lstStyle/>
              <a:p>
                <a14:m>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𝒂</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𝒛</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r>
                  <a:rPr lang="zh-CN" altLang="en-US" sz="2400" dirty="0"/>
                  <a:t> </a:t>
                </a:r>
                <a:r>
                  <a:rPr lang="en-US" altLang="zh-CN" sz="2400" dirty="0"/>
                  <a:t>= </a:t>
                </a:r>
                <a14:m>
                  <m:oMath xmlns:m="http://schemas.openxmlformats.org/officeDocument/2006/math">
                    <m:f>
                      <m:fPr>
                        <m:ctrlPr>
                          <a:rPr lang="zh-CN" altLang="en-US" sz="2400" i="1" dirty="0">
                            <a:latin typeface="Cambria Math" panose="02040503050406030204" pitchFamily="18" charset="0"/>
                          </a:rPr>
                        </m:ctrlPr>
                      </m:fPr>
                      <m:num>
                        <m:r>
                          <a:rPr lang="zh-CN" altLang="en-US" sz="2400" dirty="0">
                            <a:latin typeface="Cambria Math" panose="02040503050406030204" pitchFamily="18" charset="0"/>
                          </a:rPr>
                          <m:t>𝜕</m:t>
                        </m:r>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𝑓</m:t>
                            </m:r>
                          </m:e>
                          <m:sub>
                            <m:r>
                              <a:rPr lang="zh-CN" altLang="en-US" sz="2400" i="1" dirty="0">
                                <a:latin typeface="Cambria Math" panose="02040503050406030204" pitchFamily="18" charset="0"/>
                              </a:rPr>
                              <m:t>𝑙</m:t>
                            </m:r>
                          </m:sub>
                        </m:sSub>
                        <m:d>
                          <m:dPr>
                            <m:ctrlPr>
                              <a:rPr lang="zh-CN" altLang="en-US" sz="2400" i="1" dirty="0">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e>
                        </m:d>
                      </m:num>
                      <m:den>
                        <m:r>
                          <a:rPr lang="zh-CN" altLang="en-US" sz="2400" dirty="0">
                            <a:latin typeface="Cambria Math" panose="02040503050406030204" pitchFamily="18" charset="0"/>
                          </a:rPr>
                          <m:t>𝜕</m:t>
                        </m:r>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den>
                    </m:f>
                  </m:oMath>
                </a14:m>
                <a:r>
                  <a:rPr lang="en-US" altLang="zh-CN" sz="2400" dirty="0"/>
                  <a:t>= </a:t>
                </a:r>
                <a:r>
                  <a:rPr lang="en-US" altLang="zh-CN" sz="2400" dirty="0" err="1"/>
                  <a:t>diag</a:t>
                </a:r>
                <a:r>
                  <a:rPr lang="en-US" altLang="zh-CN" sz="2400" dirty="0"/>
                  <a:t>(</a:t>
                </a:r>
                <a14:m>
                  <m:oMath xmlns:m="http://schemas.openxmlformats.org/officeDocument/2006/math">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𝑙</m:t>
                        </m:r>
                      </m:sub>
                      <m:sup>
                        <m:r>
                          <a:rPr lang="en-US" altLang="zh-CN" sz="2400" dirty="0">
                            <a:latin typeface="Cambria Math" panose="02040503050406030204" pitchFamily="18" charset="0"/>
                          </a:rPr>
                          <m:t>′</m:t>
                        </m:r>
                      </m:sup>
                    </m:sSubSup>
                    <m:r>
                      <a:rPr lang="en-US" altLang="zh-CN" sz="2400" i="1" dirty="0">
                        <a:latin typeface="Cambria Math" panose="02040503050406030204" pitchFamily="18" charset="0"/>
                      </a:rPr>
                      <m:t>(</m:t>
                    </m:r>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r>
                      <a:rPr lang="en-US" altLang="zh-CN" sz="2400" i="1" dirty="0">
                        <a:latin typeface="Cambria Math" panose="02040503050406030204" pitchFamily="18" charset="0"/>
                      </a:rPr>
                      <m:t>)</m:t>
                    </m:r>
                  </m:oMath>
                </a14:m>
                <a:r>
                  <a:rPr lang="en-US" altLang="zh-CN" sz="2400" dirty="0"/>
                  <a:t>)</a:t>
                </a:r>
                <a:r>
                  <a:rPr lang="en-US" altLang="zh-CN" sz="2400" dirty="0">
                    <a:ea typeface="Cambria Math" panose="02040503050406030204" pitchFamily="18" charset="0"/>
                  </a:rPr>
                  <a:t> </a:t>
                </a:r>
                <a14:m>
                  <m:oMath xmlns:m="http://schemas.openxmlformats.org/officeDocument/2006/math">
                    <m:r>
                      <a:rPr lang="en-US" altLang="zh-CN" sz="240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ℝ</m:t>
                        </m:r>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r>
                          <a:rPr lang="en-US" altLang="zh-CN" sz="2400" dirty="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p>
                    </m:sSup>
                  </m:oMath>
                </a14:m>
                <a:r>
                  <a:rPr lang="en-US" altLang="zh-CN" sz="2400" dirty="0"/>
                  <a:t>,                            </a:t>
                </a:r>
              </a:p>
            </p:txBody>
          </p:sp>
        </mc:Choice>
        <mc:Fallback xmlns="">
          <p:sp>
            <p:nvSpPr>
              <p:cNvPr id="9" name="矩形 8">
                <a:extLst>
                  <a:ext uri="{FF2B5EF4-FFF2-40B4-BE49-F238E27FC236}">
                    <a16:creationId xmlns:a16="http://schemas.microsoft.com/office/drawing/2014/main" id="{5B759793-53D2-4FD4-B598-0C1584B4C23F}"/>
                  </a:ext>
                </a:extLst>
              </p:cNvPr>
              <p:cNvSpPr>
                <a:spLocks noRot="1" noChangeAspect="1" noMove="1" noResize="1" noEditPoints="1" noAdjustHandles="1" noChangeArrowheads="1" noChangeShapeType="1" noTextEdit="1"/>
              </p:cNvSpPr>
              <p:nvPr/>
            </p:nvSpPr>
            <p:spPr>
              <a:xfrm>
                <a:off x="983538" y="5415013"/>
                <a:ext cx="10638189" cy="912301"/>
              </a:xfrm>
              <a:prstGeom prst="rect">
                <a:avLst/>
              </a:prstGeom>
              <a:blipFill>
                <a:blip r:embed="rId4"/>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F9F9C72A-A88C-44FA-BA6D-52AC0CAD4009}"/>
              </a:ext>
            </a:extLst>
          </p:cNvPr>
          <p:cNvSpPr/>
          <p:nvPr/>
        </p:nvSpPr>
        <p:spPr>
          <a:xfrm>
            <a:off x="3440401" y="1059727"/>
            <a:ext cx="891570" cy="102261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5B7420B-4795-43B9-AF13-79544EBCA730}"/>
                  </a:ext>
                </a:extLst>
              </p:cNvPr>
              <p:cNvSpPr/>
              <p:nvPr/>
            </p:nvSpPr>
            <p:spPr>
              <a:xfrm>
                <a:off x="983538" y="5415013"/>
                <a:ext cx="10638189" cy="912301"/>
              </a:xfrm>
              <a:prstGeom prst="rect">
                <a:avLst/>
              </a:prstGeom>
            </p:spPr>
            <p:txBody>
              <a:bodyPr wrap="square">
                <a:spAutoFit/>
              </a:bodyPr>
              <a:lstStyle/>
              <a:p>
                <a14:m>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𝒂</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𝒛</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r>
                  <a:rPr lang="zh-CN" altLang="en-US" sz="2400" dirty="0"/>
                  <a:t> </a:t>
                </a:r>
                <a:r>
                  <a:rPr lang="en-US" altLang="zh-CN" sz="2400" dirty="0"/>
                  <a:t>= </a:t>
                </a:r>
                <a14:m>
                  <m:oMath xmlns:m="http://schemas.openxmlformats.org/officeDocument/2006/math">
                    <m:f>
                      <m:fPr>
                        <m:ctrlPr>
                          <a:rPr lang="zh-CN" altLang="en-US" sz="2400" i="1" dirty="0">
                            <a:latin typeface="Cambria Math" panose="02040503050406030204" pitchFamily="18" charset="0"/>
                          </a:rPr>
                        </m:ctrlPr>
                      </m:fPr>
                      <m:num>
                        <m:r>
                          <a:rPr lang="zh-CN" altLang="en-US" sz="2400" dirty="0">
                            <a:latin typeface="Cambria Math" panose="02040503050406030204" pitchFamily="18" charset="0"/>
                          </a:rPr>
                          <m:t>𝜕</m:t>
                        </m:r>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𝑓</m:t>
                            </m:r>
                          </m:e>
                          <m:sub>
                            <m:r>
                              <a:rPr lang="zh-CN" altLang="en-US" sz="2400" i="1" dirty="0">
                                <a:latin typeface="Cambria Math" panose="02040503050406030204" pitchFamily="18" charset="0"/>
                              </a:rPr>
                              <m:t>𝑙</m:t>
                            </m:r>
                          </m:sub>
                        </m:sSub>
                        <m:d>
                          <m:dPr>
                            <m:ctrlPr>
                              <a:rPr lang="zh-CN" altLang="en-US" sz="2400" i="1" dirty="0">
                                <a:latin typeface="Cambria Math" panose="02040503050406030204" pitchFamily="18" charset="0"/>
                              </a:rPr>
                            </m:ctrlPr>
                          </m:dPr>
                          <m:e>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e>
                        </m:d>
                      </m:num>
                      <m:den>
                        <m:r>
                          <a:rPr lang="zh-CN" altLang="en-US" sz="2400" dirty="0">
                            <a:latin typeface="Cambria Math" panose="02040503050406030204" pitchFamily="18" charset="0"/>
                          </a:rPr>
                          <m:t>𝜕</m:t>
                        </m:r>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den>
                    </m:f>
                  </m:oMath>
                </a14:m>
                <a:r>
                  <a:rPr lang="en-US" altLang="zh-CN" sz="2400" dirty="0"/>
                  <a:t>= </a:t>
                </a:r>
                <a:r>
                  <a:rPr lang="en-US" altLang="zh-CN" sz="2400" dirty="0" err="1"/>
                  <a:t>diag</a:t>
                </a:r>
                <a:r>
                  <a:rPr lang="en-US" altLang="zh-CN" sz="2400" dirty="0"/>
                  <a:t>(</a:t>
                </a:r>
                <a14:m>
                  <m:oMath xmlns:m="http://schemas.openxmlformats.org/officeDocument/2006/math">
                    <m:sSubSup>
                      <m:sSubSupPr>
                        <m:ctrlPr>
                          <a:rPr lang="en-US" altLang="zh-CN" sz="2400" i="1" dirty="0">
                            <a:latin typeface="Cambria Math" panose="02040503050406030204" pitchFamily="18" charset="0"/>
                          </a:rPr>
                        </m:ctrlPr>
                      </m:sSubSup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𝑙</m:t>
                        </m:r>
                      </m:sub>
                      <m:sup>
                        <m:r>
                          <a:rPr lang="en-US" altLang="zh-CN" sz="2400" dirty="0">
                            <a:latin typeface="Cambria Math" panose="02040503050406030204" pitchFamily="18" charset="0"/>
                          </a:rPr>
                          <m:t>′</m:t>
                        </m:r>
                      </m:sup>
                    </m:sSubSup>
                    <m:r>
                      <a:rPr lang="en-US" altLang="zh-CN" sz="2400" i="1" dirty="0">
                        <a:latin typeface="Cambria Math" panose="02040503050406030204" pitchFamily="18" charset="0"/>
                      </a:rPr>
                      <m:t>(</m:t>
                    </m:r>
                    <m:sSup>
                      <m:sSupPr>
                        <m:ctrlPr>
                          <a:rPr lang="zh-CN" altLang="en-US" sz="2400" i="1" dirty="0">
                            <a:latin typeface="Cambria Math" panose="02040503050406030204" pitchFamily="18" charset="0"/>
                          </a:rPr>
                        </m:ctrlPr>
                      </m:sSupPr>
                      <m:e>
                        <m:r>
                          <a:rPr lang="en-US" altLang="zh-CN" sz="2400" b="1" i="1" dirty="0">
                            <a:latin typeface="Cambria Math" panose="02040503050406030204" pitchFamily="18" charset="0"/>
                          </a:rPr>
                          <m:t>𝒛</m:t>
                        </m:r>
                      </m:e>
                      <m:sup>
                        <m:r>
                          <a:rPr lang="en-US" altLang="zh-CN" sz="2400" i="1" dirty="0">
                            <a:latin typeface="Cambria Math" panose="02040503050406030204" pitchFamily="18" charset="0"/>
                          </a:rPr>
                          <m:t>[</m:t>
                        </m:r>
                        <m:r>
                          <a:rPr lang="zh-CN" altLang="en-US" sz="2400" i="1" dirty="0">
                            <a:latin typeface="Cambria Math" panose="02040503050406030204" pitchFamily="18" charset="0"/>
                          </a:rPr>
                          <m:t>𝑙</m:t>
                        </m:r>
                        <m:r>
                          <a:rPr lang="en-US" altLang="zh-CN" sz="2400" i="1" dirty="0">
                            <a:latin typeface="Cambria Math" panose="02040503050406030204" pitchFamily="18" charset="0"/>
                          </a:rPr>
                          <m:t>]</m:t>
                        </m:r>
                      </m:sup>
                    </m:sSup>
                    <m:r>
                      <a:rPr lang="en-US" altLang="zh-CN" sz="2400" i="1" dirty="0">
                        <a:latin typeface="Cambria Math" panose="02040503050406030204" pitchFamily="18" charset="0"/>
                      </a:rPr>
                      <m:t>)</m:t>
                    </m:r>
                  </m:oMath>
                </a14:m>
                <a:r>
                  <a:rPr lang="en-US" altLang="zh-CN" sz="2400" dirty="0"/>
                  <a:t>)</a:t>
                </a:r>
                <a:r>
                  <a:rPr lang="en-US" altLang="zh-CN" sz="2400" dirty="0">
                    <a:ea typeface="Cambria Math" panose="02040503050406030204" pitchFamily="18" charset="0"/>
                  </a:rPr>
                  <a:t> </a:t>
                </a:r>
                <a14:m>
                  <m:oMath xmlns:m="http://schemas.openxmlformats.org/officeDocument/2006/math">
                    <m:r>
                      <a:rPr lang="en-US" altLang="zh-CN" sz="240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ℝ</m:t>
                        </m:r>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r>
                          <a:rPr lang="en-US" altLang="zh-CN" sz="2400" dirty="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p>
                    </m:sSup>
                  </m:oMath>
                </a14:m>
                <a:r>
                  <a:rPr lang="en-US" altLang="zh-CN" sz="2400" dirty="0"/>
                  <a:t>,                            </a:t>
                </a:r>
              </a:p>
            </p:txBody>
          </p:sp>
        </mc:Choice>
        <mc:Fallback xmlns="">
          <p:sp>
            <p:nvSpPr>
              <p:cNvPr id="11" name="矩形 10">
                <a:extLst>
                  <a:ext uri="{FF2B5EF4-FFF2-40B4-BE49-F238E27FC236}">
                    <a16:creationId xmlns:a16="http://schemas.microsoft.com/office/drawing/2014/main" id="{45B7420B-4795-43B9-AF13-79544EBCA730}"/>
                  </a:ext>
                </a:extLst>
              </p:cNvPr>
              <p:cNvSpPr>
                <a:spLocks noRot="1" noChangeAspect="1" noMove="1" noResize="1" noEditPoints="1" noAdjustHandles="1" noChangeArrowheads="1" noChangeShapeType="1" noTextEdit="1"/>
              </p:cNvSpPr>
              <p:nvPr/>
            </p:nvSpPr>
            <p:spPr>
              <a:xfrm>
                <a:off x="983538" y="5415013"/>
                <a:ext cx="10638189" cy="91230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0A3589B-2C1C-45BE-A00A-BAC4533F4F34}"/>
                  </a:ext>
                </a:extLst>
              </p:cNvPr>
              <p:cNvSpPr/>
              <p:nvPr/>
            </p:nvSpPr>
            <p:spPr>
              <a:xfrm>
                <a:off x="7146448" y="1150937"/>
                <a:ext cx="4738820" cy="44244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zh-CN" sz="1600" i="1" smtClean="0">
                              <a:latin typeface="Cambria Math" panose="02040503050406030204" pitchFamily="18" charset="0"/>
                              <a:ea typeface="Cambria Math" panose="02040503050406030204" pitchFamily="18" charset="0"/>
                            </a:rPr>
                          </m:ctrlPr>
                        </m:fPr>
                        <m:num>
                          <m:r>
                            <a:rPr lang="zh-CN" altLang="en-US" sz="1600" i="1">
                              <a:latin typeface="Cambria Math" panose="02040503050406030204" pitchFamily="18" charset="0"/>
                              <a:ea typeface="Cambria Math" panose="02040503050406030204" pitchFamily="18" charset="0"/>
                            </a:rPr>
                            <m:t>𝜕</m:t>
                          </m:r>
                          <m:sSup>
                            <m:sSupPr>
                              <m:ctrlPr>
                                <a:rPr lang="en-US" altLang="zh-CN" sz="1600" b="1" i="1">
                                  <a:latin typeface="Cambria Math" panose="02040503050406030204" pitchFamily="18" charset="0"/>
                                  <a:ea typeface="Cambria Math" panose="02040503050406030204" pitchFamily="18" charset="0"/>
                                </a:rPr>
                              </m:ctrlPr>
                            </m:sSupPr>
                            <m:e>
                              <m:r>
                                <a:rPr lang="en-US" altLang="zh-CN" sz="1600" b="1" i="1">
                                  <a:latin typeface="Cambria Math" panose="02040503050406030204" pitchFamily="18" charset="0"/>
                                  <a:ea typeface="Cambria Math" panose="02040503050406030204" pitchFamily="18" charset="0"/>
                                </a:rPr>
                                <m:t>𝒂</m:t>
                              </m:r>
                            </m:e>
                            <m:sup>
                              <m:r>
                                <a:rPr lang="en-US" altLang="zh-CN" sz="1600" b="1" i="1">
                                  <a:latin typeface="Cambria Math" panose="02040503050406030204" pitchFamily="18" charset="0"/>
                                  <a:ea typeface="Cambria Math" panose="02040503050406030204" pitchFamily="18" charset="0"/>
                                </a:rPr>
                                <m:t>[</m:t>
                              </m:r>
                              <m:r>
                                <a:rPr lang="zh-CN" altLang="en-US" sz="1600" b="1" i="1">
                                  <a:latin typeface="Cambria Math" panose="02040503050406030204" pitchFamily="18" charset="0"/>
                                  <a:ea typeface="Cambria Math" panose="02040503050406030204" pitchFamily="18" charset="0"/>
                                </a:rPr>
                                <m:t>𝑙</m:t>
                              </m:r>
                              <m:r>
                                <a:rPr lang="en-US" altLang="zh-CN" sz="1600" b="1" i="1">
                                  <a:latin typeface="Cambria Math" panose="02040503050406030204" pitchFamily="18" charset="0"/>
                                  <a:ea typeface="Cambria Math" panose="02040503050406030204" pitchFamily="18" charset="0"/>
                                </a:rPr>
                                <m:t>]</m:t>
                              </m:r>
                            </m:sup>
                          </m:sSup>
                        </m:num>
                        <m:den>
                          <m:r>
                            <a:rPr lang="zh-CN" altLang="en-US" sz="1600" i="1">
                              <a:latin typeface="Cambria Math" panose="02040503050406030204" pitchFamily="18" charset="0"/>
                              <a:ea typeface="Cambria Math" panose="02040503050406030204" pitchFamily="18" charset="0"/>
                            </a:rPr>
                            <m:t>𝜕</m:t>
                          </m:r>
                          <m:sSup>
                            <m:sSupPr>
                              <m:ctrlPr>
                                <a:rPr lang="en-US" altLang="zh-CN" sz="1600" b="1" i="1">
                                  <a:latin typeface="Cambria Math" panose="02040503050406030204" pitchFamily="18" charset="0"/>
                                  <a:ea typeface="Cambria Math" panose="02040503050406030204" pitchFamily="18" charset="0"/>
                                </a:rPr>
                              </m:ctrlPr>
                            </m:sSupPr>
                            <m:e>
                              <m:r>
                                <a:rPr lang="en-US" altLang="zh-CN" sz="1600" b="1" i="1">
                                  <a:latin typeface="Cambria Math" panose="02040503050406030204" pitchFamily="18" charset="0"/>
                                  <a:ea typeface="Cambria Math" panose="02040503050406030204" pitchFamily="18" charset="0"/>
                                </a:rPr>
                                <m:t>𝒛</m:t>
                              </m:r>
                            </m:e>
                            <m:sup>
                              <m:r>
                                <a:rPr lang="en-US" altLang="zh-CN" sz="1600" b="1" i="1">
                                  <a:latin typeface="Cambria Math" panose="02040503050406030204" pitchFamily="18" charset="0"/>
                                  <a:ea typeface="Cambria Math" panose="02040503050406030204" pitchFamily="18" charset="0"/>
                                </a:rPr>
                                <m:t>[</m:t>
                              </m:r>
                              <m:r>
                                <a:rPr lang="zh-CN" altLang="en-US" sz="1600" b="1" i="1">
                                  <a:latin typeface="Cambria Math" panose="02040503050406030204" pitchFamily="18" charset="0"/>
                                  <a:ea typeface="Cambria Math" panose="02040503050406030204" pitchFamily="18" charset="0"/>
                                </a:rPr>
                                <m:t>𝑙</m:t>
                              </m:r>
                              <m:r>
                                <a:rPr lang="en-US" altLang="zh-CN" sz="1600" b="1" i="1">
                                  <a:latin typeface="Cambria Math" panose="02040503050406030204" pitchFamily="18" charset="0"/>
                                  <a:ea typeface="Cambria Math" panose="02040503050406030204" pitchFamily="18" charset="0"/>
                                </a:rPr>
                                <m:t>]</m:t>
                              </m:r>
                            </m:sup>
                          </m:sSup>
                        </m:den>
                      </m:f>
                      <m:r>
                        <a:rPr lang="en-US" altLang="zh-CN" sz="1600" b="1" i="1" smtClean="0">
                          <a:latin typeface="Cambria Math" panose="02040503050406030204" pitchFamily="18" charset="0"/>
                          <a:ea typeface="Cambria Math" panose="02040503050406030204" pitchFamily="18" charset="0"/>
                        </a:rPr>
                        <m:t>=</m:t>
                      </m:r>
                      <m:f>
                        <m:fPr>
                          <m:ctrlPr>
                            <a:rPr lang="zh-CN" altLang="en-US" sz="1600" i="1" dirty="0">
                              <a:latin typeface="Cambria Math" panose="02040503050406030204" pitchFamily="18" charset="0"/>
                            </a:rPr>
                          </m:ctrlPr>
                        </m:fPr>
                        <m:num>
                          <m:r>
                            <a:rPr lang="zh-CN" altLang="en-US" sz="1600" dirty="0">
                              <a:latin typeface="Cambria Math" panose="02040503050406030204" pitchFamily="18" charset="0"/>
                            </a:rPr>
                            <m:t>𝜕</m:t>
                          </m:r>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e>
                            <m:sub>
                              <m:r>
                                <a:rPr lang="zh-CN" altLang="en-US" sz="1600" i="1" dirty="0">
                                  <a:latin typeface="Cambria Math" panose="02040503050406030204" pitchFamily="18" charset="0"/>
                                </a:rPr>
                                <m:t>𝑙</m:t>
                              </m:r>
                            </m:sub>
                          </m:sSub>
                          <m:d>
                            <m:dPr>
                              <m:ctrlPr>
                                <a:rPr lang="zh-CN" altLang="en-US" sz="1600" i="1" dirty="0">
                                  <a:latin typeface="Cambria Math" panose="02040503050406030204" pitchFamily="18" charset="0"/>
                                </a:rPr>
                              </m:ctrlPr>
                            </m:dPr>
                            <m:e>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e>
                          </m:d>
                        </m:num>
                        <m:den>
                          <m:r>
                            <a:rPr lang="zh-CN" altLang="en-US" sz="1600" dirty="0">
                              <a:latin typeface="Cambria Math" panose="02040503050406030204" pitchFamily="18" charset="0"/>
                            </a:rPr>
                            <m:t>𝜕</m:t>
                          </m:r>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den>
                      </m:f>
                    </m:oMath>
                  </m:oMathPara>
                </a14:m>
                <a:endParaRPr lang="en-US" altLang="zh-CN" sz="1600" i="1" dirty="0">
                  <a:latin typeface="Cambria Math" panose="02040503050406030204" pitchFamily="18" charset="0"/>
                </a:endParaRPr>
              </a:p>
              <a:p>
                <a:r>
                  <a:rPr lang="zh-CN" altLang="en-US" sz="1600" dirty="0">
                    <a:latin typeface="楷体" panose="02010609060101010101" pitchFamily="49" charset="-122"/>
                    <a:ea typeface="楷体" panose="02010609060101010101" pitchFamily="49" charset="-122"/>
                  </a:rPr>
                  <a:t>注意：激活函数求偏导</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是向量对向量求偏导</a:t>
                </a:r>
                <a:endParaRPr lang="en-US" altLang="zh-CN" sz="1600" dirty="0">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1600" b="0" i="1"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m>
                            <m:mPr>
                              <m:mcs>
                                <m:mc>
                                  <m:mcPr>
                                    <m:count m:val="3"/>
                                    <m:mcJc m:val="center"/>
                                  </m:mcPr>
                                </m:mc>
                              </m:mcs>
                              <m:ctrlPr>
                                <a:rPr lang="en-US" altLang="zh-CN" sz="1600" b="0" i="1" dirty="0" smtClean="0">
                                  <a:latin typeface="Cambria Math" panose="02040503050406030204" pitchFamily="18" charset="0"/>
                                </a:rPr>
                              </m:ctrlPr>
                            </m:mPr>
                            <m:mr>
                              <m:e>
                                <m:f>
                                  <m:fPr>
                                    <m:ctrlPr>
                                      <a:rPr lang="zh-CN" altLang="en-US" sz="1600" i="1" dirty="0">
                                        <a:latin typeface="Cambria Math" panose="02040503050406030204" pitchFamily="18" charset="0"/>
                                      </a:rPr>
                                    </m:ctrlPr>
                                  </m:fPr>
                                  <m:num>
                                    <m:r>
                                      <a:rPr lang="zh-CN" altLang="en-US" sz="1600" dirty="0">
                                        <a:latin typeface="Cambria Math" panose="02040503050406030204" pitchFamily="18" charset="0"/>
                                      </a:rPr>
                                      <m:t>𝜕</m:t>
                                    </m:r>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e>
                                      <m:sub>
                                        <m:r>
                                          <a:rPr lang="zh-CN" altLang="en-US" sz="1600" i="1" dirty="0">
                                            <a:latin typeface="Cambria Math" panose="02040503050406030204" pitchFamily="18" charset="0"/>
                                          </a:rPr>
                                          <m:t>𝑙</m:t>
                                        </m:r>
                                        <m:r>
                                          <a:rPr lang="en-US" altLang="zh-CN" sz="1600" b="0" i="1" dirty="0" smtClean="0">
                                            <a:latin typeface="Cambria Math" panose="02040503050406030204" pitchFamily="18" charset="0"/>
                                          </a:rPr>
                                          <m:t>1</m:t>
                                        </m:r>
                                      </m:sub>
                                    </m:sSub>
                                    <m:d>
                                      <m:dPr>
                                        <m:ctrlPr>
                                          <a:rPr lang="zh-CN" altLang="en-US" sz="1600" i="1" dirty="0">
                                            <a:latin typeface="Cambria Math" panose="02040503050406030204" pitchFamily="18" charset="0"/>
                                          </a:rPr>
                                        </m:ctrlPr>
                                      </m:dPr>
                                      <m:e>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e>
                                    </m:d>
                                  </m:num>
                                  <m:den>
                                    <m:r>
                                      <a:rPr lang="zh-CN" altLang="en-US" sz="1600" dirty="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𝑧</m:t>
                                        </m:r>
                                      </m:e>
                                      <m:sub>
                                        <m:r>
                                          <a:rPr lang="en-US" altLang="zh-CN" sz="1600" b="0" i="1" dirty="0" smtClean="0">
                                            <a:latin typeface="Cambria Math" panose="02040503050406030204" pitchFamily="18" charset="0"/>
                                          </a:rPr>
                                          <m:t>1</m:t>
                                        </m:r>
                                      </m:sub>
                                    </m:sSub>
                                  </m:den>
                                </m:f>
                              </m:e>
                              <m:e>
                                <m:r>
                                  <a:rPr lang="en-US" altLang="zh-CN" sz="1600" b="0" i="1" dirty="0" smtClean="0">
                                    <a:latin typeface="Cambria Math" panose="02040503050406030204" pitchFamily="18" charset="0"/>
                                  </a:rPr>
                                  <m:t>⋯</m:t>
                                </m:r>
                              </m:e>
                              <m:e>
                                <m:f>
                                  <m:fPr>
                                    <m:ctrlPr>
                                      <a:rPr lang="zh-CN" altLang="en-US" sz="1600" i="1" dirty="0">
                                        <a:latin typeface="Cambria Math" panose="02040503050406030204" pitchFamily="18" charset="0"/>
                                      </a:rPr>
                                    </m:ctrlPr>
                                  </m:fPr>
                                  <m:num>
                                    <m:r>
                                      <a:rPr lang="zh-CN" altLang="en-US" sz="1600" dirty="0">
                                        <a:latin typeface="Cambria Math" panose="02040503050406030204" pitchFamily="18" charset="0"/>
                                      </a:rPr>
                                      <m:t>𝜕</m:t>
                                    </m:r>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e>
                                      <m:sub>
                                        <m:r>
                                          <a:rPr lang="zh-CN" altLang="en-US" sz="1600" i="1" dirty="0">
                                            <a:latin typeface="Cambria Math" panose="02040503050406030204" pitchFamily="18" charset="0"/>
                                          </a:rPr>
                                          <m:t>𝑙</m:t>
                                        </m:r>
                                        <m:r>
                                          <a:rPr lang="en-US" altLang="zh-CN" sz="1600" b="0" i="1" dirty="0" smtClean="0">
                                            <a:latin typeface="Cambria Math" panose="02040503050406030204" pitchFamily="18" charset="0"/>
                                          </a:rPr>
                                          <m:t>𝑀</m:t>
                                        </m:r>
                                      </m:sub>
                                    </m:sSub>
                                    <m:d>
                                      <m:dPr>
                                        <m:ctrlPr>
                                          <a:rPr lang="zh-CN" altLang="en-US" sz="1600" i="1" dirty="0">
                                            <a:latin typeface="Cambria Math" panose="02040503050406030204" pitchFamily="18" charset="0"/>
                                          </a:rPr>
                                        </m:ctrlPr>
                                      </m:dPr>
                                      <m:e>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e>
                                    </m:d>
                                  </m:num>
                                  <m:den>
                                    <m:r>
                                      <a:rPr lang="zh-CN" altLang="en-US" sz="1600"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𝑧</m:t>
                                        </m:r>
                                      </m:e>
                                      <m:sub>
                                        <m:r>
                                          <a:rPr lang="en-US" altLang="zh-CN" sz="1600" i="1" dirty="0">
                                            <a:latin typeface="Cambria Math" panose="02040503050406030204" pitchFamily="18" charset="0"/>
                                          </a:rPr>
                                          <m:t>1</m:t>
                                        </m:r>
                                      </m:sub>
                                    </m:sSub>
                                  </m:den>
                                </m:f>
                              </m:e>
                            </m:mr>
                            <m:mr>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e>
                                <m:r>
                                  <a:rPr lang="en-US" altLang="zh-CN" sz="1600" b="0" i="1" dirty="0" smtClean="0">
                                    <a:latin typeface="Cambria Math" panose="02040503050406030204" pitchFamily="18" charset="0"/>
                                  </a:rPr>
                                  <m:t>⋮</m:t>
                                </m:r>
                              </m:e>
                            </m:mr>
                            <m:mr>
                              <m:e>
                                <m:f>
                                  <m:fPr>
                                    <m:ctrlPr>
                                      <a:rPr lang="zh-CN" altLang="en-US" sz="1600" i="1" dirty="0">
                                        <a:latin typeface="Cambria Math" panose="02040503050406030204" pitchFamily="18" charset="0"/>
                                      </a:rPr>
                                    </m:ctrlPr>
                                  </m:fPr>
                                  <m:num>
                                    <m:r>
                                      <a:rPr lang="zh-CN" altLang="en-US" sz="1600" dirty="0">
                                        <a:latin typeface="Cambria Math" panose="02040503050406030204" pitchFamily="18" charset="0"/>
                                      </a:rPr>
                                      <m:t>𝜕</m:t>
                                    </m:r>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e>
                                      <m:sub>
                                        <m:r>
                                          <a:rPr lang="zh-CN" altLang="en-US" sz="1600" i="1" dirty="0">
                                            <a:latin typeface="Cambria Math" panose="02040503050406030204" pitchFamily="18" charset="0"/>
                                          </a:rPr>
                                          <m:t>𝑙</m:t>
                                        </m:r>
                                        <m:r>
                                          <a:rPr lang="en-US" altLang="zh-CN" sz="1600" i="1" dirty="0">
                                            <a:latin typeface="Cambria Math" panose="02040503050406030204" pitchFamily="18" charset="0"/>
                                          </a:rPr>
                                          <m:t>1</m:t>
                                        </m:r>
                                      </m:sub>
                                    </m:sSub>
                                    <m:d>
                                      <m:dPr>
                                        <m:ctrlPr>
                                          <a:rPr lang="zh-CN" altLang="en-US" sz="1600" i="1" dirty="0">
                                            <a:latin typeface="Cambria Math" panose="02040503050406030204" pitchFamily="18" charset="0"/>
                                          </a:rPr>
                                        </m:ctrlPr>
                                      </m:dPr>
                                      <m:e>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e>
                                    </m:d>
                                  </m:num>
                                  <m:den>
                                    <m:r>
                                      <a:rPr lang="zh-CN" altLang="en-US" sz="1600"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𝑧</m:t>
                                        </m:r>
                                      </m:e>
                                      <m:sub>
                                        <m:r>
                                          <a:rPr lang="en-US" altLang="zh-CN" sz="1600" b="0" i="1" dirty="0" smtClean="0">
                                            <a:latin typeface="Cambria Math" panose="02040503050406030204" pitchFamily="18" charset="0"/>
                                          </a:rPr>
                                          <m:t>𝑀</m:t>
                                        </m:r>
                                      </m:sub>
                                    </m:sSub>
                                  </m:den>
                                </m:f>
                              </m:e>
                              <m:e>
                                <m:r>
                                  <a:rPr lang="en-US" altLang="zh-CN" sz="1600" b="0" i="1" dirty="0" smtClean="0">
                                    <a:latin typeface="Cambria Math" panose="02040503050406030204" pitchFamily="18" charset="0"/>
                                  </a:rPr>
                                  <m:t>⋯</m:t>
                                </m:r>
                              </m:e>
                              <m:e>
                                <m:f>
                                  <m:fPr>
                                    <m:ctrlPr>
                                      <a:rPr lang="zh-CN" altLang="en-US" sz="1600" i="1" dirty="0">
                                        <a:latin typeface="Cambria Math" panose="02040503050406030204" pitchFamily="18" charset="0"/>
                                      </a:rPr>
                                    </m:ctrlPr>
                                  </m:fPr>
                                  <m:num>
                                    <m:r>
                                      <a:rPr lang="zh-CN" altLang="en-US" sz="1600" dirty="0">
                                        <a:latin typeface="Cambria Math" panose="02040503050406030204" pitchFamily="18" charset="0"/>
                                      </a:rPr>
                                      <m:t>𝜕</m:t>
                                    </m:r>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e>
                                      <m:sub>
                                        <m:r>
                                          <a:rPr lang="zh-CN" altLang="en-US" sz="1600" i="1" dirty="0">
                                            <a:latin typeface="Cambria Math" panose="02040503050406030204" pitchFamily="18" charset="0"/>
                                          </a:rPr>
                                          <m:t>𝑙</m:t>
                                        </m:r>
                                        <m:r>
                                          <a:rPr lang="en-US" altLang="zh-CN" sz="1600" b="0" i="1" dirty="0" smtClean="0">
                                            <a:latin typeface="Cambria Math" panose="02040503050406030204" pitchFamily="18" charset="0"/>
                                          </a:rPr>
                                          <m:t>𝑀</m:t>
                                        </m:r>
                                      </m:sub>
                                    </m:sSub>
                                    <m:d>
                                      <m:dPr>
                                        <m:ctrlPr>
                                          <a:rPr lang="zh-CN" altLang="en-US" sz="1600" i="1" dirty="0">
                                            <a:latin typeface="Cambria Math" panose="02040503050406030204" pitchFamily="18" charset="0"/>
                                          </a:rPr>
                                        </m:ctrlPr>
                                      </m:dPr>
                                      <m:e>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e>
                                    </m:d>
                                  </m:num>
                                  <m:den>
                                    <m:r>
                                      <a:rPr lang="zh-CN" altLang="en-US" sz="1600"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𝑧</m:t>
                                        </m:r>
                                      </m:e>
                                      <m:sub>
                                        <m:r>
                                          <a:rPr lang="en-US" altLang="zh-CN" sz="1600" i="1" dirty="0">
                                            <a:latin typeface="Cambria Math" panose="02040503050406030204" pitchFamily="18" charset="0"/>
                                          </a:rPr>
                                          <m:t>𝑀</m:t>
                                        </m:r>
                                      </m:sub>
                                    </m:sSub>
                                  </m:den>
                                </m:f>
                              </m:e>
                            </m:mr>
                          </m:m>
                        </m:e>
                      </m:d>
                    </m:oMath>
                  </m:oMathPara>
                </a14:m>
                <a:endParaRPr lang="en-US" altLang="zh-CN" sz="1600" i="1" dirty="0">
                  <a:latin typeface="Cambria Math" panose="02040503050406030204" pitchFamily="18" charset="0"/>
                </a:endParaRPr>
              </a:p>
              <a:p>
                <a:endParaRPr lang="en-US" altLang="zh-CN"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600" i="1"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m>
                            <m:mPr>
                              <m:mcs>
                                <m:mc>
                                  <m:mcPr>
                                    <m:count m:val="3"/>
                                    <m:mcJc m:val="center"/>
                                  </m:mcPr>
                                </m:mc>
                              </m:mcs>
                              <m:ctrlPr>
                                <a:rPr lang="en-US" altLang="zh-CN" sz="1600" i="1" dirty="0" smtClean="0">
                                  <a:latin typeface="Cambria Math" panose="02040503050406030204" pitchFamily="18" charset="0"/>
                                </a:rPr>
                              </m:ctrlPr>
                            </m:mPr>
                            <m:mr>
                              <m:e>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r>
                                      <a:rPr lang="en-US" altLang="zh-CN" sz="1600" b="0" i="1" dirty="0" smtClean="0">
                                        <a:latin typeface="Cambria Math" panose="02040503050406030204" pitchFamily="18" charset="0"/>
                                      </a:rPr>
                                      <m:t>′</m:t>
                                    </m:r>
                                  </m:e>
                                  <m:sub>
                                    <m:r>
                                      <a:rPr lang="zh-CN" altLang="en-US" sz="1600" i="1" dirty="0">
                                        <a:latin typeface="Cambria Math" panose="02040503050406030204" pitchFamily="18" charset="0"/>
                                      </a:rPr>
                                      <m:t>𝑙</m:t>
                                    </m:r>
                                  </m:sub>
                                </m:sSub>
                                <m:d>
                                  <m:dPr>
                                    <m:ctrlPr>
                                      <a:rPr lang="zh-CN" altLang="en-US" sz="1600" i="1" dirty="0">
                                        <a:latin typeface="Cambria Math" panose="02040503050406030204" pitchFamily="18" charset="0"/>
                                      </a:rPr>
                                    </m:ctrlPr>
                                  </m:dPr>
                                  <m:e>
                                    <m:sSubSup>
                                      <m:sSubSupPr>
                                        <m:ctrlPr>
                                          <a:rPr lang="en-US" altLang="zh-CN" sz="1600" i="1" dirty="0" smtClean="0">
                                            <a:latin typeface="Cambria Math" panose="02040503050406030204" pitchFamily="18" charset="0"/>
                                          </a:rPr>
                                        </m:ctrlPr>
                                      </m:sSubSupPr>
                                      <m:e>
                                        <m:r>
                                          <a:rPr lang="en-US" altLang="zh-CN" sz="1600" b="0" i="1" dirty="0" smtClean="0">
                                            <a:latin typeface="Cambria Math" panose="02040503050406030204" pitchFamily="18" charset="0"/>
                                          </a:rPr>
                                          <m:t>𝑧</m:t>
                                        </m:r>
                                      </m:e>
                                      <m:sub>
                                        <m:r>
                                          <a:rPr lang="en-US" altLang="zh-CN" sz="1600" b="0" i="1" dirty="0" smtClean="0">
                                            <a:latin typeface="Cambria Math" panose="02040503050406030204" pitchFamily="18" charset="0"/>
                                          </a:rPr>
                                          <m:t>1</m:t>
                                        </m:r>
                                      </m:sub>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bSup>
                                  </m:e>
                                </m:d>
                              </m:e>
                              <m:e/>
                              <m:e/>
                            </m:mr>
                            <m:mr>
                              <m:e/>
                              <m:e>
                                <m:r>
                                  <a:rPr lang="en-US" altLang="zh-CN" sz="1600" i="1" dirty="0">
                                    <a:latin typeface="Cambria Math" panose="02040503050406030204" pitchFamily="18" charset="0"/>
                                  </a:rPr>
                                  <m:t>⋱</m:t>
                                </m:r>
                              </m:e>
                              <m:e/>
                            </m:mr>
                            <m:mr>
                              <m:e/>
                              <m:e/>
                              <m:e>
                                <m:sSub>
                                  <m:sSubPr>
                                    <m:ctrlPr>
                                      <a:rPr lang="zh-CN" altLang="en-US" sz="1600" i="1" dirty="0">
                                        <a:latin typeface="Cambria Math" panose="02040503050406030204" pitchFamily="18" charset="0"/>
                                      </a:rPr>
                                    </m:ctrlPr>
                                  </m:sSubPr>
                                  <m:e>
                                    <m:r>
                                      <a:rPr lang="zh-CN" altLang="en-US" sz="1600" i="1" dirty="0">
                                        <a:latin typeface="Cambria Math" panose="02040503050406030204" pitchFamily="18" charset="0"/>
                                      </a:rPr>
                                      <m:t>𝑓</m:t>
                                    </m:r>
                                    <m:r>
                                      <a:rPr lang="en-US" altLang="zh-CN" sz="1600" i="1" dirty="0">
                                        <a:latin typeface="Cambria Math" panose="02040503050406030204" pitchFamily="18" charset="0"/>
                                      </a:rPr>
                                      <m:t>′</m:t>
                                    </m:r>
                                  </m:e>
                                  <m:sub>
                                    <m:r>
                                      <a:rPr lang="en-US" altLang="zh-CN" sz="1600" b="0" i="1" dirty="0" smtClean="0">
                                        <a:latin typeface="Cambria Math" panose="02040503050406030204" pitchFamily="18" charset="0"/>
                                      </a:rPr>
                                      <m:t>𝑀</m:t>
                                    </m:r>
                                  </m:sub>
                                </m:sSub>
                                <m:d>
                                  <m:dPr>
                                    <m:ctrlPr>
                                      <a:rPr lang="zh-CN" altLang="en-US" sz="1600" i="1" dirty="0">
                                        <a:latin typeface="Cambria Math" panose="02040503050406030204" pitchFamily="18" charset="0"/>
                                      </a:rPr>
                                    </m:ctrlPr>
                                  </m:dPr>
                                  <m:e>
                                    <m:sSubSup>
                                      <m:sSubSupPr>
                                        <m:ctrlPr>
                                          <a:rPr lang="en-US" altLang="zh-CN" sz="1600" i="1" dirty="0">
                                            <a:latin typeface="Cambria Math" panose="02040503050406030204" pitchFamily="18" charset="0"/>
                                          </a:rPr>
                                        </m:ctrlPr>
                                      </m:sSubSupPr>
                                      <m:e>
                                        <m:r>
                                          <a:rPr lang="en-US" altLang="zh-CN" sz="1600" i="1" dirty="0">
                                            <a:latin typeface="Cambria Math" panose="02040503050406030204" pitchFamily="18" charset="0"/>
                                          </a:rPr>
                                          <m:t>𝑧</m:t>
                                        </m:r>
                                      </m:e>
                                      <m:sub>
                                        <m:r>
                                          <a:rPr lang="en-US" altLang="zh-CN" sz="1600" b="0" i="1" dirty="0" smtClean="0">
                                            <a:latin typeface="Cambria Math" panose="02040503050406030204" pitchFamily="18" charset="0"/>
                                          </a:rPr>
                                          <m:t>𝑀</m:t>
                                        </m:r>
                                      </m:sub>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bSup>
                                  </m:e>
                                </m:d>
                              </m:e>
                            </m:mr>
                          </m:m>
                        </m:e>
                      </m:d>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dirty="0" smtClean="0">
                          <a:latin typeface="Cambria Math" panose="02040503050406030204" pitchFamily="18" charset="0"/>
                        </a:rPr>
                        <m:t>                       </m:t>
                      </m:r>
                    </m:oMath>
                  </m:oMathPara>
                </a14:m>
                <a:endParaRPr lang="en-US" altLang="zh-CN" sz="1600" b="0" i="1" dirty="0">
                  <a:latin typeface="Cambria Math" panose="02040503050406030204" pitchFamily="18" charset="0"/>
                </a:endParaRPr>
              </a:p>
              <a:p>
                <a:r>
                  <a:rPr lang="en-US" altLang="zh-CN" sz="1600" dirty="0"/>
                  <a:t>                       </a:t>
                </a:r>
                <a14:m>
                  <m:oMath xmlns:m="http://schemas.openxmlformats.org/officeDocument/2006/math">
                    <m:r>
                      <a:rPr lang="en-US" altLang="zh-CN" sz="1600" i="1" dirty="0">
                        <a:latin typeface="Cambria Math" panose="02040503050406030204" pitchFamily="18" charset="0"/>
                      </a:rPr>
                      <m:t>=</m:t>
                    </m:r>
                    <m:r>
                      <m:rPr>
                        <m:sty m:val="p"/>
                      </m:rPr>
                      <a:rPr lang="en-US" altLang="zh-CN" sz="1600" b="0" i="0" dirty="0" smtClean="0">
                        <a:latin typeface="Cambria Math" panose="02040503050406030204" pitchFamily="18" charset="0"/>
                      </a:rPr>
                      <m:t>diag</m:t>
                    </m:r>
                  </m:oMath>
                </a14:m>
                <a:r>
                  <a:rPr lang="en-US" altLang="zh-CN" sz="1600" dirty="0"/>
                  <a:t>(</a:t>
                </a:r>
                <a14:m>
                  <m:oMath xmlns:m="http://schemas.openxmlformats.org/officeDocument/2006/math">
                    <m:sSubSup>
                      <m:sSubSupPr>
                        <m:ctrlPr>
                          <a:rPr lang="en-US" altLang="zh-CN" sz="1600" i="1" dirty="0">
                            <a:latin typeface="Cambria Math" panose="02040503050406030204" pitchFamily="18" charset="0"/>
                          </a:rPr>
                        </m:ctrlPr>
                      </m:sSubSupPr>
                      <m:e>
                        <m:r>
                          <a:rPr lang="en-US" altLang="zh-CN" sz="1600" i="1" dirty="0">
                            <a:latin typeface="Cambria Math" panose="02040503050406030204" pitchFamily="18" charset="0"/>
                          </a:rPr>
                          <m:t>𝑓</m:t>
                        </m:r>
                      </m:e>
                      <m:sub>
                        <m:r>
                          <a:rPr lang="en-US" altLang="zh-CN" sz="1600" i="1" dirty="0">
                            <a:latin typeface="Cambria Math" panose="02040503050406030204" pitchFamily="18" charset="0"/>
                          </a:rPr>
                          <m:t>𝑙</m:t>
                        </m:r>
                      </m:sub>
                      <m:sup>
                        <m:r>
                          <a:rPr lang="en-US" altLang="zh-CN" sz="1600" dirty="0">
                            <a:latin typeface="Cambria Math" panose="02040503050406030204" pitchFamily="18" charset="0"/>
                          </a:rPr>
                          <m:t>′</m:t>
                        </m:r>
                      </m:sup>
                    </m:sSubSup>
                    <m:r>
                      <a:rPr lang="en-US" altLang="zh-CN" sz="1600" i="1" dirty="0">
                        <a:latin typeface="Cambria Math" panose="02040503050406030204" pitchFamily="18" charset="0"/>
                      </a:rPr>
                      <m:t>(</m:t>
                    </m:r>
                    <m:sSup>
                      <m:sSupPr>
                        <m:ctrlPr>
                          <a:rPr lang="zh-CN" altLang="en-US" sz="1600" i="1" dirty="0">
                            <a:latin typeface="Cambria Math" panose="02040503050406030204" pitchFamily="18" charset="0"/>
                          </a:rPr>
                        </m:ctrlPr>
                      </m:sSupPr>
                      <m:e>
                        <m:r>
                          <a:rPr lang="en-US" altLang="zh-CN" sz="1600" b="1" i="1" dirty="0">
                            <a:latin typeface="Cambria Math" panose="02040503050406030204" pitchFamily="18" charset="0"/>
                          </a:rPr>
                          <m:t>𝒛</m:t>
                        </m:r>
                      </m:e>
                      <m:sup>
                        <m:r>
                          <a:rPr lang="en-US" altLang="zh-CN" sz="1600" i="1" dirty="0">
                            <a:latin typeface="Cambria Math" panose="02040503050406030204" pitchFamily="18" charset="0"/>
                          </a:rPr>
                          <m:t>[</m:t>
                        </m:r>
                        <m:r>
                          <a:rPr lang="zh-CN" altLang="en-US" sz="1600" i="1" dirty="0">
                            <a:latin typeface="Cambria Math" panose="02040503050406030204" pitchFamily="18" charset="0"/>
                          </a:rPr>
                          <m:t>𝑙</m:t>
                        </m:r>
                        <m:r>
                          <a:rPr lang="en-US" altLang="zh-CN" sz="1600" i="1" dirty="0">
                            <a:latin typeface="Cambria Math" panose="02040503050406030204" pitchFamily="18" charset="0"/>
                          </a:rPr>
                          <m:t>]</m:t>
                        </m:r>
                      </m:sup>
                    </m:sSup>
                    <m:r>
                      <a:rPr lang="en-US" altLang="zh-CN" sz="1600" i="1" dirty="0">
                        <a:latin typeface="Cambria Math" panose="02040503050406030204" pitchFamily="18" charset="0"/>
                      </a:rPr>
                      <m:t>)</m:t>
                    </m:r>
                  </m:oMath>
                </a14:m>
                <a:r>
                  <a:rPr lang="en-US" altLang="zh-CN" sz="1600" dirty="0"/>
                  <a:t>)</a:t>
                </a:r>
              </a:p>
              <a:p>
                <a:endParaRPr lang="en-US" altLang="zh-CN" sz="1600" b="0" dirty="0"/>
              </a:p>
              <a:p>
                <a:endParaRPr lang="zh-CN" altLang="en-US" sz="1600" dirty="0"/>
              </a:p>
            </p:txBody>
          </p:sp>
        </mc:Choice>
        <mc:Fallback xmlns="">
          <p:sp>
            <p:nvSpPr>
              <p:cNvPr id="12" name="矩形 11">
                <a:extLst>
                  <a:ext uri="{FF2B5EF4-FFF2-40B4-BE49-F238E27FC236}">
                    <a16:creationId xmlns:a16="http://schemas.microsoft.com/office/drawing/2014/main" id="{C0A3589B-2C1C-45BE-A00A-BAC4533F4F34}"/>
                  </a:ext>
                </a:extLst>
              </p:cNvPr>
              <p:cNvSpPr>
                <a:spLocks noRot="1" noChangeAspect="1" noMove="1" noResize="1" noEditPoints="1" noAdjustHandles="1" noChangeArrowheads="1" noChangeShapeType="1" noTextEdit="1"/>
              </p:cNvSpPr>
              <p:nvPr/>
            </p:nvSpPr>
            <p:spPr>
              <a:xfrm>
                <a:off x="7146448" y="1150937"/>
                <a:ext cx="4738820" cy="4424481"/>
              </a:xfrm>
              <a:prstGeom prst="rect">
                <a:avLst/>
              </a:prstGeom>
              <a:blipFill>
                <a:blip r:embed="rId5"/>
                <a:stretch>
                  <a:fillRect l="-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EDA9E79-3862-4C2E-9F4A-D021AF816DFA}"/>
                  </a:ext>
                </a:extLst>
              </p:cNvPr>
              <p:cNvSpPr/>
              <p:nvPr/>
            </p:nvSpPr>
            <p:spPr>
              <a:xfrm>
                <a:off x="2050811" y="4408071"/>
                <a:ext cx="5625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ℝ</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p>
                      </m:sSup>
                    </m:oMath>
                  </m:oMathPara>
                </a14:m>
                <a:endParaRPr lang="zh-CN" altLang="en-US" dirty="0"/>
              </a:p>
            </p:txBody>
          </p:sp>
        </mc:Choice>
        <mc:Fallback xmlns="">
          <p:sp>
            <p:nvSpPr>
              <p:cNvPr id="13" name="矩形 12">
                <a:extLst>
                  <a:ext uri="{FF2B5EF4-FFF2-40B4-BE49-F238E27FC236}">
                    <a16:creationId xmlns:a16="http://schemas.microsoft.com/office/drawing/2014/main" id="{3EDA9E79-3862-4C2E-9F4A-D021AF816DFA}"/>
                  </a:ext>
                </a:extLst>
              </p:cNvPr>
              <p:cNvSpPr>
                <a:spLocks noRot="1" noChangeAspect="1" noMove="1" noResize="1" noEditPoints="1" noAdjustHandles="1" noChangeArrowheads="1" noChangeShapeType="1" noTextEdit="1"/>
              </p:cNvSpPr>
              <p:nvPr/>
            </p:nvSpPr>
            <p:spPr>
              <a:xfrm>
                <a:off x="2050811" y="4408071"/>
                <a:ext cx="562525" cy="369332"/>
              </a:xfrm>
              <a:prstGeom prst="rect">
                <a:avLst/>
              </a:prstGeom>
              <a:blipFill>
                <a:blip r:embed="rId6"/>
                <a:stretch>
                  <a:fillRect/>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1706F5F1-F184-460F-B761-076738931E77}"/>
              </a:ext>
            </a:extLst>
          </p:cNvPr>
          <p:cNvCxnSpPr>
            <a:endCxn id="13" idx="0"/>
          </p:cNvCxnSpPr>
          <p:nvPr/>
        </p:nvCxnSpPr>
        <p:spPr>
          <a:xfrm>
            <a:off x="2275840" y="3657600"/>
            <a:ext cx="56234" cy="75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7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39</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fontScale="90000"/>
              </a:bodyPr>
              <a:lstStyle/>
              <a:p>
                <a:r>
                  <a:rPr lang="zh-CN" altLang="en-US" dirty="0">
                    <a:latin typeface="+mn-ea"/>
                  </a:rPr>
                  <a:t>反向传播算法推导过程（</a:t>
                </a:r>
                <a:r>
                  <a:rPr lang="en-US" altLang="zh-CN" dirty="0">
                    <a:latin typeface="+mn-ea"/>
                  </a:rPr>
                  <a:t>3/4</a:t>
                </a:r>
                <a:r>
                  <a:rPr lang="zh-CN" altLang="en-US" dirty="0">
                    <a:latin typeface="+mn-ea"/>
                  </a:rPr>
                  <a:t>）</a:t>
                </a:r>
                <a:r>
                  <a:rPr lang="en-US" altLang="zh-CN" dirty="0">
                    <a:latin typeface="+mn-ea"/>
                  </a:rPr>
                  <a:t>---</a:t>
                </a:r>
                <a:r>
                  <a:rPr lang="zh-CN" altLang="en-US" dirty="0">
                    <a:latin typeface="+mn-ea"/>
                  </a:rPr>
                  <a:t> </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𝒛</m:t>
                        </m:r>
                      </m:e>
                      <m:sup>
                        <m:r>
                          <a:rPr lang="en-US" altLang="zh-CN">
                            <a:latin typeface="Cambria Math" panose="02040503050406030204" pitchFamily="18" charset="0"/>
                          </a:rPr>
                          <m:t>[</m:t>
                        </m:r>
                        <m:r>
                          <a:rPr lang="zh-CN" altLang="en-US">
                            <a:latin typeface="Cambria Math" panose="02040503050406030204" pitchFamily="18" charset="0"/>
                          </a:rPr>
                          <m:t>𝒍</m:t>
                        </m:r>
                        <m:r>
                          <a:rPr lang="en-US" altLang="zh-CN">
                            <a:latin typeface="Cambria Math" panose="02040503050406030204" pitchFamily="18" charset="0"/>
                          </a:rPr>
                          <m:t>+</m:t>
                        </m:r>
                        <m:r>
                          <a:rPr lang="en-US" altLang="zh-CN">
                            <a:latin typeface="Cambria Math" panose="02040503050406030204" pitchFamily="18" charset="0"/>
                          </a:rPr>
                          <m:t>𝟏</m:t>
                        </m:r>
                        <m:r>
                          <a:rPr lang="en-US" altLang="zh-CN">
                            <a:latin typeface="Cambria Math" panose="02040503050406030204" pitchFamily="18" charset="0"/>
                          </a:rPr>
                          <m:t>]</m:t>
                        </m:r>
                      </m:sup>
                    </m:sSup>
                  </m:oMath>
                </a14:m>
                <a:r>
                  <a:rPr lang="zh-CN" altLang="en-US" dirty="0">
                    <a:latin typeface="+mn-ea"/>
                  </a:rPr>
                  <a:t>对</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𝒂</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r>
                  <a:rPr lang="zh-CN" altLang="en-US" dirty="0">
                    <a:latin typeface="+mn-ea"/>
                  </a:rPr>
                  <a:t>的偏导数</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507" t="-9565" b="-19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A124EE19-1A62-49D2-BB21-DA67B0166AF7}"/>
                  </a:ext>
                </a:extLst>
              </p:cNvPr>
              <p:cNvSpPr/>
              <p:nvPr/>
            </p:nvSpPr>
            <p:spPr>
              <a:xfrm>
                <a:off x="1084149" y="5353138"/>
                <a:ext cx="10225548" cy="1185774"/>
              </a:xfrm>
              <a:prstGeom prst="rect">
                <a:avLst/>
              </a:prstGeom>
            </p:spPr>
            <p:txBody>
              <a:bodyPr wrap="square">
                <a:spAutoFit/>
              </a:bodyPr>
              <a:lstStyle/>
              <a:p>
                <a14:m>
                  <m:oMath xmlns:m="http://schemas.openxmlformats.org/officeDocument/2006/math">
                    <m:f>
                      <m:fPr>
                        <m:ctrlPr>
                          <a:rPr lang="zh-CN" altLang="en-US" sz="3200" i="1">
                            <a:latin typeface="Cambria Math" panose="02040503050406030204" pitchFamily="18" charset="0"/>
                          </a:rPr>
                        </m:ctrlPr>
                      </m:fPr>
                      <m:num>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a:latin typeface="Cambria Math" panose="02040503050406030204" pitchFamily="18" charset="0"/>
                              </a:rPr>
                              <m:t>𝒛</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+1]</m:t>
                            </m:r>
                          </m:sup>
                        </m:sSubSup>
                      </m:num>
                      <m:den>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a:latin typeface="Cambria Math" panose="02040503050406030204" pitchFamily="18" charset="0"/>
                              </a:rPr>
                              <m:t>𝒂</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bSup>
                      </m:den>
                    </m:f>
                  </m:oMath>
                </a14:m>
                <a:r>
                  <a:rPr lang="zh-CN" altLang="en-US" sz="3200" dirty="0"/>
                  <a:t> </a:t>
                </a:r>
                <a:r>
                  <a:rPr lang="en-US" altLang="zh-CN" sz="3200" dirty="0"/>
                  <a:t>= </a:t>
                </a:r>
                <a14:m>
                  <m:oMath xmlns:m="http://schemas.openxmlformats.org/officeDocument/2006/math">
                    <m:sSup>
                      <m:sSupPr>
                        <m:ctrlPr>
                          <a:rPr lang="zh-CN" altLang="en-US" sz="3200" i="1" dirty="0">
                            <a:latin typeface="Cambria Math" panose="02040503050406030204" pitchFamily="18" charset="0"/>
                          </a:rPr>
                        </m:ctrlPr>
                      </m:sSupPr>
                      <m:e>
                        <m:d>
                          <m:dPr>
                            <m:ctrlPr>
                              <a:rPr lang="zh-CN" altLang="en-US" sz="3200" i="1" dirty="0">
                                <a:latin typeface="Cambria Math" panose="02040503050406030204" pitchFamily="18" charset="0"/>
                              </a:rPr>
                            </m:ctrlPr>
                          </m:dPr>
                          <m:e>
                            <m:sSup>
                              <m:sSupPr>
                                <m:ctrlPr>
                                  <a:rPr lang="zh-CN" altLang="en-US" sz="3200" i="1" dirty="0">
                                    <a:latin typeface="Cambria Math" panose="02040503050406030204" pitchFamily="18" charset="0"/>
                                  </a:rPr>
                                </m:ctrlPr>
                              </m:sSupPr>
                              <m:e>
                                <m:r>
                                  <a:rPr lang="en-US" altLang="zh-CN" sz="3200" b="1" i="1" dirty="0">
                                    <a:latin typeface="Cambria Math" panose="02040503050406030204" pitchFamily="18" charset="0"/>
                                  </a:rPr>
                                  <m:t>𝑾</m:t>
                                </m:r>
                              </m:e>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+1]</m:t>
                                </m:r>
                              </m:sup>
                            </m:sSup>
                          </m:e>
                        </m:d>
                      </m:e>
                      <m:sup>
                        <m:r>
                          <a:rPr lang="zh-CN" altLang="en-US" sz="3200" i="1" dirty="0">
                            <a:latin typeface="Cambria Math" panose="02040503050406030204" pitchFamily="18" charset="0"/>
                          </a:rPr>
                          <m:t>𝑇</m:t>
                        </m:r>
                      </m:sup>
                    </m:sSup>
                    <m:r>
                      <a:rPr lang="en-US" altLang="zh-CN" sz="3200" i="1" dirty="0">
                        <a:latin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 </m:t>
                    </m:r>
                    <m:sSup>
                      <m:sSupPr>
                        <m:ctrlPr>
                          <a:rPr lang="en-US" altLang="zh-CN" sz="3200" i="1" dirty="0">
                            <a:latin typeface="Cambria Math" panose="02040503050406030204" pitchFamily="18" charset="0"/>
                          </a:rPr>
                        </m:ctrlPr>
                      </m:sSupPr>
                      <m:e>
                        <m:r>
                          <a:rPr lang="en-US" altLang="zh-CN" sz="3200" dirty="0">
                            <a:latin typeface="Cambria Math" panose="02040503050406030204" pitchFamily="18" charset="0"/>
                          </a:rPr>
                          <m:t>ℝ</m:t>
                        </m:r>
                      </m:e>
                      <m:sup>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𝑀</m:t>
                            </m:r>
                          </m:e>
                          <m:sub>
                            <m:r>
                              <a:rPr lang="en-US" altLang="zh-CN" sz="3200" i="1">
                                <a:latin typeface="Cambria Math" panose="02040503050406030204" pitchFamily="18" charset="0"/>
                              </a:rPr>
                              <m:t>𝑙</m:t>
                            </m:r>
                          </m:sub>
                        </m:sSub>
                        <m:r>
                          <a:rPr lang="en-US" altLang="zh-CN" sz="3200" dirty="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𝑀</m:t>
                            </m:r>
                          </m:e>
                          <m:sub>
                            <m:r>
                              <a:rPr lang="en-US" altLang="zh-CN" sz="3200" i="1">
                                <a:latin typeface="Cambria Math" panose="02040503050406030204" pitchFamily="18" charset="0"/>
                              </a:rPr>
                              <m:t>𝑙</m:t>
                            </m:r>
                            <m:r>
                              <a:rPr lang="en-US" altLang="zh-CN" sz="3200" i="1">
                                <a:latin typeface="Cambria Math" panose="02040503050406030204" pitchFamily="18" charset="0"/>
                              </a:rPr>
                              <m:t>+1</m:t>
                            </m:r>
                          </m:sub>
                        </m:sSub>
                      </m:sup>
                    </m:sSup>
                  </m:oMath>
                </a14:m>
                <a:endParaRPr lang="en-US" altLang="zh-CN" sz="3200" dirty="0"/>
              </a:p>
            </p:txBody>
          </p:sp>
        </mc:Choice>
        <mc:Fallback xmlns="">
          <p:sp>
            <p:nvSpPr>
              <p:cNvPr id="18" name="矩形 17">
                <a:extLst>
                  <a:ext uri="{FF2B5EF4-FFF2-40B4-BE49-F238E27FC236}">
                    <a16:creationId xmlns:a16="http://schemas.microsoft.com/office/drawing/2014/main" id="{A124EE19-1A62-49D2-BB21-DA67B0166AF7}"/>
                  </a:ext>
                </a:extLst>
              </p:cNvPr>
              <p:cNvSpPr>
                <a:spLocks noRot="1" noChangeAspect="1" noMove="1" noResize="1" noEditPoints="1" noAdjustHandles="1" noChangeArrowheads="1" noChangeShapeType="1" noTextEdit="1"/>
              </p:cNvSpPr>
              <p:nvPr/>
            </p:nvSpPr>
            <p:spPr>
              <a:xfrm>
                <a:off x="1084149" y="5353138"/>
                <a:ext cx="10225548" cy="118577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4A5338B-9EFD-493B-A53C-E4A10846C994}"/>
                  </a:ext>
                </a:extLst>
              </p:cNvPr>
              <p:cNvSpPr/>
              <p:nvPr/>
            </p:nvSpPr>
            <p:spPr>
              <a:xfrm>
                <a:off x="579073" y="1040219"/>
                <a:ext cx="6627006" cy="1006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𝑙</m:t>
                          </m:r>
                          <m:r>
                            <a:rPr lang="en-US" altLang="zh-CN" sz="2800" i="1">
                              <a:latin typeface="Cambria Math" panose="02040503050406030204" pitchFamily="18" charset="0"/>
                              <a:ea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num>
                        <m:den>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𝒍</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𝟏</m:t>
                                  </m:r>
                                </m:e>
                              </m:d>
                            </m:sup>
                          </m:sSup>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i="1">
                                      <a:latin typeface="Cambria Math" panose="02040503050406030204" pitchFamily="18" charset="0"/>
                                    </a:rPr>
                                  </m:ctrlPr>
                                </m:dPr>
                                <m:e>
                                  <m:r>
                                    <a:rPr lang="zh-CN" altLang="en-US" sz="2800" i="1">
                                      <a:latin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+1]</m:t>
                              </m:r>
                            </m:sup>
                          </m:sSup>
                        </m:den>
                      </m:f>
                    </m:oMath>
                  </m:oMathPara>
                </a14:m>
                <a:endParaRPr lang="en-US" altLang="zh-CN" sz="2800" dirty="0"/>
              </a:p>
            </p:txBody>
          </p:sp>
        </mc:Choice>
        <mc:Fallback xmlns="">
          <p:sp>
            <p:nvSpPr>
              <p:cNvPr id="19" name="矩形 18">
                <a:extLst>
                  <a:ext uri="{FF2B5EF4-FFF2-40B4-BE49-F238E27FC236}">
                    <a16:creationId xmlns:a16="http://schemas.microsoft.com/office/drawing/2014/main" id="{84A5338B-9EFD-493B-A53C-E4A10846C994}"/>
                  </a:ext>
                </a:extLst>
              </p:cNvPr>
              <p:cNvSpPr>
                <a:spLocks noRot="1" noChangeAspect="1" noMove="1" noResize="1" noEditPoints="1" noAdjustHandles="1" noChangeArrowheads="1" noChangeShapeType="1" noTextEdit="1"/>
              </p:cNvSpPr>
              <p:nvPr/>
            </p:nvSpPr>
            <p:spPr>
              <a:xfrm>
                <a:off x="579073" y="1040219"/>
                <a:ext cx="6627006" cy="1006942"/>
              </a:xfrm>
              <a:prstGeom prst="rect">
                <a:avLst/>
              </a:prstGeom>
              <a:blipFill>
                <a:blip r:embed="rId4"/>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8EC83B5C-4C6B-4F13-8670-2AFD71C4DC12}"/>
              </a:ext>
            </a:extLst>
          </p:cNvPr>
          <p:cNvSpPr/>
          <p:nvPr/>
        </p:nvSpPr>
        <p:spPr>
          <a:xfrm>
            <a:off x="4515869" y="1059727"/>
            <a:ext cx="1003779" cy="102261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CE836F2-1E6B-43AC-8F68-C46E3035A6E4}"/>
                  </a:ext>
                </a:extLst>
              </p:cNvPr>
              <p:cNvSpPr/>
              <p:nvPr/>
            </p:nvSpPr>
            <p:spPr>
              <a:xfrm>
                <a:off x="6687996" y="1337509"/>
                <a:ext cx="5428281" cy="1427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d>
                            <m:dPr>
                              <m:begChr m:val="["/>
                              <m:endChr m:val="]"/>
                              <m:ctrlPr>
                                <a:rPr lang="en-US" altLang="zh-CN" b="1" i="1">
                                  <a:latin typeface="Cambria Math" panose="02040503050406030204" pitchFamily="18" charset="0"/>
                                  <a:ea typeface="Cambria Math" panose="02040503050406030204" pitchFamily="18" charset="0"/>
                                </a:rPr>
                              </m:ctrlPr>
                            </m:dPr>
                            <m:e>
                              <m:r>
                                <a:rPr lang="zh-CN" altLang="en-US" b="1" i="1">
                                  <a:latin typeface="Cambria Math" panose="02040503050406030204" pitchFamily="18" charset="0"/>
                                  <a:ea typeface="Cambria Math" panose="02040503050406030204" pitchFamily="18" charset="0"/>
                                </a:rPr>
                                <m:t>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sup>
                      </m:sSup>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sSup>
                            <m:sSupPr>
                              <m:ctrlPr>
                                <a:rPr lang="en-US" altLang="zh-CN" b="1" i="1">
                                  <a:latin typeface="Cambria Math" panose="02040503050406030204" pitchFamily="18" charset="0"/>
                                  <a:ea typeface="Cambria Math" panose="02040503050406030204" pitchFamily="18" charset="0"/>
                                </a:rPr>
                              </m:ctrlPr>
                            </m:sSupPr>
                            <m:e>
                              <m:d>
                                <m:dPr>
                                  <m:begChr m:val="["/>
                                  <m:endChr m:val="]"/>
                                  <m:ctrlPr>
                                    <a:rPr lang="en-US" altLang="zh-CN" b="1"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a:latin typeface="Cambria Math" panose="02040503050406030204" pitchFamily="18" charset="0"/>
                                          <a:ea typeface="Cambria Math" panose="02040503050406030204" pitchFamily="18" charset="0"/>
                                        </a:rPr>
                                      </m:ctrlPr>
                                    </m:mP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11</m:t>
                                            </m:r>
                                          </m:sub>
                                        </m:sSub>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12</m:t>
                                            </m:r>
                                          </m:sub>
                                        </m:sSub>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𝑀</m:t>
                                            </m:r>
                                          </m:sub>
                                        </m:sSub>
                                      </m:e>
                                    </m:m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21</m:t>
                                            </m:r>
                                          </m:sub>
                                        </m:sSub>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22</m:t>
                                            </m:r>
                                          </m:sub>
                                        </m:sSub>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𝑀</m:t>
                                            </m:r>
                                          </m:sub>
                                        </m:sSub>
                                      </m:e>
                                    </m:mr>
                                    <m:mr>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31</m:t>
                                                </m:r>
                                              </m:sub>
                                            </m:sSub>
                                          </m:e>
                                          <m:e>
                                            <m:r>
                                              <a:rPr lang="en-US" altLang="zh-CN" i="1">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e>
                                        </m:eqAr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32</m:t>
                                                </m:r>
                                              </m:sub>
                                            </m:sSub>
                                          </m:e>
                                          <m:e>
                                            <m:r>
                                              <a:rPr lang="en-US" altLang="zh-CN" i="1">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e>
                                        </m:eqArr>
                                      </m:e>
                                      <m:e>
                                        <m:eqArr>
                                          <m:eqArrPr>
                                            <m:ctrlPr>
                                              <a:rPr lang="en-US" altLang="zh-CN" b="1" i="1">
                                                <a:latin typeface="Cambria Math" panose="02040503050406030204" pitchFamily="18" charset="0"/>
                                                <a:ea typeface="Cambria Math" panose="02040503050406030204" pitchFamily="18" charset="0"/>
                                              </a:rPr>
                                            </m:ctrlPr>
                                          </m:eqArrPr>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𝑀</m:t>
                                                </m:r>
                                              </m:sub>
                                            </m:sSub>
                                          </m:e>
                                          <m:e>
                                            <m:r>
                                              <a:rPr lang="en-US" altLang="zh-CN" i="1">
                                                <a:latin typeface="Cambria Math" panose="02040503050406030204" pitchFamily="18" charset="0"/>
                                                <a:ea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𝐾𝑀</m:t>
                                                </m:r>
                                              </m:sub>
                                            </m:sSub>
                                          </m:e>
                                        </m:eqArr>
                                      </m:e>
                                    </m:mr>
                                  </m:m>
                                </m:e>
                              </m:d>
                            </m:e>
                            <m:sup>
                              <m:r>
                                <a:rPr lang="en-US" altLang="zh-CN" b="1"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r>
                                <a:rPr lang="en-US" altLang="zh-CN" b="1" i="1">
                                  <a:latin typeface="Cambria Math" panose="02040503050406030204" pitchFamily="18" charset="0"/>
                                  <a:ea typeface="Cambria Math" panose="02040503050406030204" pitchFamily="18" charset="0"/>
                                </a:rPr>
                                <m:t>]</m:t>
                              </m:r>
                            </m:sup>
                          </m:sSup>
                        </m:e>
                        <m:sub>
                          <m:r>
                            <a:rPr lang="en-US" altLang="zh-CN" b="0" i="1" dirty="0" smtClean="0">
                              <a:latin typeface="Cambria Math" panose="02040503050406030204" pitchFamily="18" charset="0"/>
                            </a:rPr>
                            <m:t>𝐾</m:t>
                          </m:r>
                          <m:r>
                            <a:rPr lang="en-US" altLang="zh-CN" dirty="0">
                              <a:latin typeface="Cambria Math" panose="02040503050406030204" pitchFamily="18" charset="0"/>
                            </a:rPr>
                            <m:t>×</m:t>
                          </m:r>
                          <m:r>
                            <a:rPr lang="en-US" altLang="zh-CN" b="0" i="1" smtClean="0">
                              <a:latin typeface="Cambria Math" panose="02040503050406030204" pitchFamily="18" charset="0"/>
                            </a:rPr>
                            <m:t>𝑀</m:t>
                          </m:r>
                        </m:sub>
                      </m:sSub>
                      <m:sSup>
                        <m:sSupPr>
                          <m:ctrlPr>
                            <a:rPr lang="en-US" altLang="zh-CN" b="1" i="1" smtClean="0">
                              <a:latin typeface="Cambria Math" panose="02040503050406030204" pitchFamily="18" charset="0"/>
                              <a:ea typeface="Cambria Math" panose="02040503050406030204" pitchFamily="18" charset="0"/>
                            </a:rPr>
                          </m:ctrlPr>
                        </m:sSupPr>
                        <m:e>
                          <m:d>
                            <m:dPr>
                              <m:begChr m:val="["/>
                              <m:endChr m:val="]"/>
                              <m:ctrlPr>
                                <a:rPr lang="en-US" altLang="zh-CN" b="1"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b="1" i="1">
                                      <a:latin typeface="Cambria Math" panose="02040503050406030204" pitchFamily="18" charset="0"/>
                                      <a:ea typeface="Cambria Math" panose="02040503050406030204" pitchFamily="18" charset="0"/>
                                    </a:rPr>
                                  </m:ctrlPr>
                                </m:mP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e>
                                </m:m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e>
                                </m:mr>
                                <m:mr>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3</m:t>
                                            </m:r>
                                          </m:sub>
                                        </m:sSub>
                                      </m:e>
                                      <m:e>
                                        <m:r>
                                          <a:rPr lang="en-US" altLang="zh-CN" i="1">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eqArr>
                                  </m:e>
                                </m:mr>
                              </m:m>
                            </m:e>
                          </m:d>
                        </m:e>
                        <m:sup>
                          <m:r>
                            <a:rPr lang="en-US" altLang="zh-CN" b="1"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sup>
                      </m:sSup>
                      <m:r>
                        <a:rPr lang="en-US" altLang="zh-CN" b="0" i="0"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𝒃</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sup>
                      </m:sSup>
                    </m:oMath>
                  </m:oMathPara>
                </a14:m>
                <a:endParaRPr lang="zh-CN" altLang="en-US" dirty="0"/>
              </a:p>
            </p:txBody>
          </p:sp>
        </mc:Choice>
        <mc:Fallback xmlns="">
          <p:sp>
            <p:nvSpPr>
              <p:cNvPr id="21" name="矩形 20">
                <a:extLst>
                  <a:ext uri="{FF2B5EF4-FFF2-40B4-BE49-F238E27FC236}">
                    <a16:creationId xmlns:a16="http://schemas.microsoft.com/office/drawing/2014/main" id="{9CE836F2-1E6B-43AC-8F68-C46E3035A6E4}"/>
                  </a:ext>
                </a:extLst>
              </p:cNvPr>
              <p:cNvSpPr>
                <a:spLocks noRot="1" noChangeAspect="1" noMove="1" noResize="1" noEditPoints="1" noAdjustHandles="1" noChangeArrowheads="1" noChangeShapeType="1" noTextEdit="1"/>
              </p:cNvSpPr>
              <p:nvPr/>
            </p:nvSpPr>
            <p:spPr>
              <a:xfrm>
                <a:off x="6687996" y="1337509"/>
                <a:ext cx="5428281" cy="14274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18C1B8A-4573-4D3F-A4D2-103A158BCDD1}"/>
                  </a:ext>
                </a:extLst>
              </p:cNvPr>
              <p:cNvSpPr/>
              <p:nvPr/>
            </p:nvSpPr>
            <p:spPr>
              <a:xfrm>
                <a:off x="7289186" y="2800142"/>
                <a:ext cx="482709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d>
                        <m:dPr>
                          <m:begChr m:val="["/>
                          <m:endChr m:val="]"/>
                          <m:ctrlPr>
                            <a:rPr lang="en-US" altLang="zh-CN" b="1"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a:latin typeface="Cambria Math" panose="02040503050406030204" pitchFamily="18" charset="0"/>
                                  <a:ea typeface="Cambria Math" panose="02040503050406030204" pitchFamily="18" charset="0"/>
                                </a:rPr>
                              </m:ctrlPr>
                            </m:mP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mr>
                            <m:mr>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qAr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qArr>
                              </m:e>
                              <m:e>
                                <m:eqArr>
                                  <m:eqArrPr>
                                    <m:ctrlPr>
                                      <a:rPr lang="en-US" altLang="zh-CN" b="1" i="1">
                                        <a:latin typeface="Cambria Math" panose="02040503050406030204" pitchFamily="18" charset="0"/>
                                        <a:ea typeface="Cambria Math" panose="02040503050406030204" pitchFamily="18" charset="0"/>
                                      </a:rPr>
                                    </m:ctrlPr>
                                  </m:eqArrPr>
                                  <m:e>
                                    <m:r>
                                      <a:rPr lang="en-US" altLang="zh-CN" b="1"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e>
                                    <m:r>
                                      <a:rPr lang="en-US" altLang="zh-CN" i="1">
                                        <a:latin typeface="Cambria Math" panose="02040503050406030204" pitchFamily="18" charset="0"/>
                                        <a:ea typeface="Cambria Math" panose="02040503050406030204" pitchFamily="18" charset="0"/>
                                      </a:rPr>
                                      <m:t>⋮</m:t>
                                    </m:r>
                                  </m:e>
                                </m:eqArr>
                              </m:e>
                            </m:m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mr>
                          </m:m>
                        </m:e>
                      </m:d>
                      <m:r>
                        <a:rPr lang="en-US" altLang="zh-CN">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𝒃</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sup>
                      </m:sSup>
                    </m:oMath>
                  </m:oMathPara>
                </a14:m>
                <a:endParaRPr lang="zh-CN" altLang="en-US" dirty="0"/>
              </a:p>
            </p:txBody>
          </p:sp>
        </mc:Choice>
        <mc:Fallback xmlns="">
          <p:sp>
            <p:nvSpPr>
              <p:cNvPr id="22" name="矩形 21">
                <a:extLst>
                  <a:ext uri="{FF2B5EF4-FFF2-40B4-BE49-F238E27FC236}">
                    <a16:creationId xmlns:a16="http://schemas.microsoft.com/office/drawing/2014/main" id="{218C1B8A-4573-4D3F-A4D2-103A158BCDD1}"/>
                  </a:ext>
                </a:extLst>
              </p:cNvPr>
              <p:cNvSpPr>
                <a:spLocks noRot="1" noChangeAspect="1" noMove="1" noResize="1" noEditPoints="1" noAdjustHandles="1" noChangeArrowheads="1" noChangeShapeType="1" noTextEdit="1"/>
              </p:cNvSpPr>
              <p:nvPr/>
            </p:nvSpPr>
            <p:spPr>
              <a:xfrm>
                <a:off x="7289186" y="2800142"/>
                <a:ext cx="4827091" cy="11128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DCDCD49E-E5CC-4D49-AD52-C51AB3F74362}"/>
                  </a:ext>
                </a:extLst>
              </p:cNvPr>
              <p:cNvSpPr/>
              <p:nvPr/>
            </p:nvSpPr>
            <p:spPr>
              <a:xfrm>
                <a:off x="676339" y="2932576"/>
                <a:ext cx="1108317" cy="8588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f>
                        <m:fPr>
                          <m:ctrlPr>
                            <a:rPr lang="zh-CN" altLang="en-US" i="1" smtClean="0">
                              <a:latin typeface="Cambria Math" panose="02040503050406030204" pitchFamily="18" charset="0"/>
                            </a:rPr>
                          </m:ctrlPr>
                        </m:fPr>
                        <m:num>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1" i="1">
                                  <a:latin typeface="Cambria Math" panose="02040503050406030204" pitchFamily="18" charset="0"/>
                                </a:rPr>
                                <m:t>𝒛</m:t>
                              </m:r>
                            </m:e>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+1]</m:t>
                              </m:r>
                            </m:sup>
                          </m:sSubSup>
                        </m:num>
                        <m:den>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b="1" i="1">
                                  <a:latin typeface="Cambria Math" panose="02040503050406030204" pitchFamily="18" charset="0"/>
                                </a:rPr>
                                <m:t>𝒂</m:t>
                              </m:r>
                            </m:e>
                            <m:sub/>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m:t>
                              </m:r>
                            </m:sup>
                          </m:sSubSup>
                        </m:den>
                      </m:f>
                    </m:oMath>
                  </m:oMathPara>
                </a14:m>
                <a:endParaRPr lang="zh-CN" altLang="en-US" dirty="0"/>
              </a:p>
            </p:txBody>
          </p:sp>
        </mc:Choice>
        <mc:Fallback xmlns="">
          <p:sp>
            <p:nvSpPr>
              <p:cNvPr id="23" name="矩形 22">
                <a:extLst>
                  <a:ext uri="{FF2B5EF4-FFF2-40B4-BE49-F238E27FC236}">
                    <a16:creationId xmlns:a16="http://schemas.microsoft.com/office/drawing/2014/main" id="{DCDCD49E-E5CC-4D49-AD52-C51AB3F74362}"/>
                  </a:ext>
                </a:extLst>
              </p:cNvPr>
              <p:cNvSpPr>
                <a:spLocks noRot="1" noChangeAspect="1" noMove="1" noResize="1" noEditPoints="1" noAdjustHandles="1" noChangeArrowheads="1" noChangeShapeType="1" noTextEdit="1"/>
              </p:cNvSpPr>
              <p:nvPr/>
            </p:nvSpPr>
            <p:spPr>
              <a:xfrm>
                <a:off x="676339" y="2932576"/>
                <a:ext cx="1108317" cy="85882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EE5C5B1F-A788-4DA7-942C-3BE4307650C5}"/>
                  </a:ext>
                </a:extLst>
              </p:cNvPr>
              <p:cNvSpPr/>
              <p:nvPr/>
            </p:nvSpPr>
            <p:spPr>
              <a:xfrm>
                <a:off x="7648578" y="4598747"/>
                <a:ext cx="2784032" cy="14988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𝑱</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num>
                        <m:den>
                          <m:r>
                            <a:rPr lang="en-US" altLang="zh-CN" i="1">
                              <a:latin typeface="Cambria Math" panose="02040503050406030204" pitchFamily="18" charset="0"/>
                            </a:rPr>
                            <m:t>𝜕</m:t>
                          </m:r>
                          <m:r>
                            <a:rPr lang="en-US" altLang="zh-CN" b="1" i="1">
                              <a:latin typeface="Cambria Math" panose="02040503050406030204" pitchFamily="18" charset="0"/>
                            </a:rPr>
                            <m:t>𝒙</m:t>
                          </m:r>
                        </m:den>
                      </m:f>
                      <m:r>
                        <m:rPr>
                          <m:nor/>
                        </m:rPr>
                        <a:rPr lang="en-US" altLang="zh-CN" dirty="0"/>
                        <m:t> = </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1</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den>
                                </m:f>
                              </m:e>
                              <m:e>
                                <m:r>
                                  <a:rPr lang="en-US" altLang="zh-CN" i="1">
                                    <a:latin typeface="Cambria Math" panose="02040503050406030204" pitchFamily="18" charset="0"/>
                                  </a:rPr>
                                  <m:t>⋯</m:t>
                                </m:r>
                              </m:e>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𝑁</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den>
                                </m:f>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𝑀</m:t>
                                        </m:r>
                                      </m:sub>
                                    </m:sSub>
                                  </m:den>
                                </m:f>
                              </m:e>
                              <m:e>
                                <m:r>
                                  <a:rPr lang="en-US" altLang="zh-CN" i="1">
                                    <a:latin typeface="Cambria Math" panose="02040503050406030204" pitchFamily="18" charset="0"/>
                                  </a:rPr>
                                  <m:t>⋯</m:t>
                                </m:r>
                              </m:e>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𝑁</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𝑀</m:t>
                                        </m:r>
                                      </m:sub>
                                    </m:sSub>
                                  </m:den>
                                </m:f>
                              </m:e>
                            </m:mr>
                          </m:m>
                        </m:e>
                      </m:d>
                    </m:oMath>
                  </m:oMathPara>
                </a14:m>
                <a:endParaRPr lang="zh-CN" altLang="en-US" dirty="0"/>
              </a:p>
            </p:txBody>
          </p:sp>
        </mc:Choice>
        <mc:Fallback xmlns="">
          <p:sp>
            <p:nvSpPr>
              <p:cNvPr id="24" name="矩形 23">
                <a:extLst>
                  <a:ext uri="{FF2B5EF4-FFF2-40B4-BE49-F238E27FC236}">
                    <a16:creationId xmlns:a16="http://schemas.microsoft.com/office/drawing/2014/main" id="{EE5C5B1F-A788-4DA7-942C-3BE4307650C5}"/>
                  </a:ext>
                </a:extLst>
              </p:cNvPr>
              <p:cNvSpPr>
                <a:spLocks noRot="1" noChangeAspect="1" noMove="1" noResize="1" noEditPoints="1" noAdjustHandles="1" noChangeArrowheads="1" noChangeShapeType="1" noTextEdit="1"/>
              </p:cNvSpPr>
              <p:nvPr/>
            </p:nvSpPr>
            <p:spPr>
              <a:xfrm>
                <a:off x="7648578" y="4598747"/>
                <a:ext cx="2784032" cy="1498808"/>
              </a:xfrm>
              <a:prstGeom prst="rect">
                <a:avLst/>
              </a:prstGeom>
              <a:blipFill>
                <a:blip r:embed="rId8"/>
                <a:stretch>
                  <a:fillRect/>
                </a:stretch>
              </a:blipFill>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0ECB83A0-A933-47D7-AB18-D2C829AA11EB}"/>
              </a:ext>
            </a:extLst>
          </p:cNvPr>
          <p:cNvCxnSpPr>
            <a:cxnSpLocks/>
            <a:stCxn id="24" idx="1"/>
          </p:cNvCxnSpPr>
          <p:nvPr/>
        </p:nvCxnSpPr>
        <p:spPr>
          <a:xfrm flipH="1" flipV="1">
            <a:off x="2701636" y="3662761"/>
            <a:ext cx="4946942" cy="168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8A601EC-AEF6-40A7-A674-6F2FD15CFC3C}"/>
              </a:ext>
            </a:extLst>
          </p:cNvPr>
          <p:cNvSpPr/>
          <p:nvPr/>
        </p:nvSpPr>
        <p:spPr>
          <a:xfrm>
            <a:off x="988828" y="2983111"/>
            <a:ext cx="641796" cy="35083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CBBAA43E-077A-4301-BD14-89E524277F23}"/>
              </a:ext>
            </a:extLst>
          </p:cNvPr>
          <p:cNvCxnSpPr/>
          <p:nvPr/>
        </p:nvCxnSpPr>
        <p:spPr>
          <a:xfrm flipV="1">
            <a:off x="1630624" y="1989018"/>
            <a:ext cx="5310548" cy="97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矩形 27"/>
              <p:cNvSpPr/>
              <p:nvPr/>
            </p:nvSpPr>
            <p:spPr>
              <a:xfrm>
                <a:off x="3645621" y="4331642"/>
                <a:ext cx="1441485" cy="459806"/>
              </a:xfrm>
              <a:prstGeom prst="rect">
                <a:avLst/>
              </a:prstGeom>
            </p:spPr>
            <p:txBody>
              <a:bodyPr wrap="none">
                <a:spAutoFit/>
              </a:bodyPr>
              <a:lstStyle/>
              <a:p>
                <a14:m>
                  <m:oMath xmlns:m="http://schemas.openxmlformats.org/officeDocument/2006/math">
                    <m:r>
                      <a:rPr lang="en-US" altLang="zh-CN" b="1" i="1">
                        <a:latin typeface="Cambria Math" panose="02040503050406030204" pitchFamily="18" charset="0"/>
                        <a:ea typeface="Cambria Math" panose="02040503050406030204" pitchFamily="18" charset="0"/>
                      </a:rPr>
                      <m:t>=</m:t>
                    </m:r>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a:rPr lang="en-US" altLang="zh-CN" b="1" i="1" dirty="0">
                                    <a:latin typeface="Cambria Math" panose="02040503050406030204" pitchFamily="18" charset="0"/>
                                  </a:rPr>
                                  <m:t>𝑾</m:t>
                                </m:r>
                              </m:e>
                              <m:sup>
                                <m:r>
                                  <a:rPr lang="en-US" altLang="zh-CN" i="1">
                                    <a:latin typeface="Cambria Math" panose="02040503050406030204" pitchFamily="18" charset="0"/>
                                  </a:rPr>
                                  <m:t>[</m:t>
                                </m:r>
                                <m:r>
                                  <a:rPr lang="zh-CN" altLang="en-US" i="1">
                                    <a:latin typeface="Cambria Math" panose="02040503050406030204" pitchFamily="18" charset="0"/>
                                  </a:rPr>
                                  <m:t>𝑙</m:t>
                                </m:r>
                                <m:r>
                                  <a:rPr lang="en-US" altLang="zh-CN" i="1">
                                    <a:latin typeface="Cambria Math" panose="02040503050406030204" pitchFamily="18" charset="0"/>
                                  </a:rPr>
                                  <m:t>+1]</m:t>
                                </m:r>
                              </m:sup>
                            </m:sSup>
                          </m:e>
                        </m:d>
                      </m:e>
                      <m:sup>
                        <m:r>
                          <a:rPr lang="zh-CN" altLang="en-US" i="1" dirty="0">
                            <a:latin typeface="Cambria Math" panose="02040503050406030204" pitchFamily="18" charset="0"/>
                          </a:rPr>
                          <m:t>𝑇</m:t>
                        </m:r>
                      </m:sup>
                    </m:sSup>
                  </m:oMath>
                </a14:m>
                <a:r>
                  <a:rPr lang="zh-CN" altLang="en-US" dirty="0"/>
                  <a:t> </a:t>
                </a:r>
              </a:p>
            </p:txBody>
          </p:sp>
        </mc:Choice>
        <mc:Fallback xmlns="">
          <p:sp>
            <p:nvSpPr>
              <p:cNvPr id="28" name="矩形 27"/>
              <p:cNvSpPr>
                <a:spLocks noRot="1" noChangeAspect="1" noMove="1" noResize="1" noEditPoints="1" noAdjustHandles="1" noChangeArrowheads="1" noChangeShapeType="1" noTextEdit="1"/>
              </p:cNvSpPr>
              <p:nvPr/>
            </p:nvSpPr>
            <p:spPr>
              <a:xfrm>
                <a:off x="3645621" y="4331642"/>
                <a:ext cx="1441485" cy="45980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1784656" y="2170546"/>
                <a:ext cx="5410968" cy="2110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m>
                        <m:mPr>
                          <m:mcs>
                            <m:mc>
                              <m:mcPr>
                                <m:count m:val="2"/>
                                <m:mcJc m:val="center"/>
                              </m:mcPr>
                            </m:mc>
                          </m:mcs>
                          <m:ctrlPr>
                            <a:rPr lang="en-US" altLang="zh-CN" i="1">
                              <a:latin typeface="Cambria Math" panose="02040503050406030204" pitchFamily="18" charset="0"/>
                            </a:rPr>
                          </m:ctrlPr>
                        </m:mPr>
                        <m:mr>
                          <m:e>
                            <m:eqArr>
                              <m:eqArrPr>
                                <m:ctrlPr>
                                  <a:rPr lang="zh-CN" altLang="en-US" i="1">
                                    <a:latin typeface="Cambria Math" panose="02040503050406030204" pitchFamily="18" charset="0"/>
                                  </a:rPr>
                                </m:ctrlPr>
                              </m:eqArrPr>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z</m:t>
                                        </m:r>
                                      </m:e>
                                      <m:sub>
                                        <m:r>
                                          <a:rPr lang="en-US" altLang="zh-CN" i="1">
                                            <a:latin typeface="Cambria Math" panose="02040503050406030204" pitchFamily="18" charset="0"/>
                                          </a:rPr>
                                          <m:t>1</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den>
                                </m:f>
                              </m:e>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den>
                                </m:f>
                              </m:e>
                              <m:e>
                                <m:r>
                                  <a:rPr lang="en-US" altLang="zh-CN" i="1">
                                    <a:latin typeface="Cambria Math" panose="02040503050406030204" pitchFamily="18" charset="0"/>
                                    <a:ea typeface="Cambria Math" panose="02040503050406030204" pitchFamily="18" charset="0"/>
                                  </a:rPr>
                                  <m:t>⋮</m:t>
                                </m:r>
                              </m:e>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𝑀</m:t>
                                        </m:r>
                                      </m:sub>
                                    </m:sSub>
                                  </m:den>
                                </m:f>
                              </m:e>
                            </m:eqArr>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m:t>
                                  </m:r>
                                </m:e>
                                <m:e>
                                  <m:eqArr>
                                    <m:eqArrPr>
                                      <m:ctrlPr>
                                        <a:rPr lang="zh-CN" altLang="en-US" i="1">
                                          <a:latin typeface="Cambria Math" panose="02040503050406030204" pitchFamily="18" charset="0"/>
                                        </a:rPr>
                                      </m:ctrlPr>
                                    </m:eqArrPr>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z</m:t>
                                              </m:r>
                                            </m:e>
                                            <m:sub>
                                              <m:r>
                                                <a:rPr lang="en-US" altLang="zh-CN" i="1">
                                                  <a:latin typeface="Cambria Math" panose="02040503050406030204" pitchFamily="18" charset="0"/>
                                                </a:rPr>
                                                <m:t>𝐾</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den>
                                      </m:f>
                                    </m:e>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𝐾</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den>
                                      </m:f>
                                    </m:e>
                                    <m:e>
                                      <m:r>
                                        <a:rPr lang="en-US" altLang="zh-CN" i="1">
                                          <a:latin typeface="Cambria Math" panose="02040503050406030204" pitchFamily="18" charset="0"/>
                                          <a:ea typeface="Cambria Math" panose="02040503050406030204" pitchFamily="18" charset="0"/>
                                        </a:rPr>
                                        <m:t>⋮</m:t>
                                      </m:r>
                                    </m:e>
                                    <m:e>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𝐾</m:t>
                                              </m:r>
                                            </m:sub>
                                          </m:sSub>
                                        </m:num>
                                        <m:den>
                                          <m:r>
                                            <a:rPr lang="zh-CN" altLang="en-US">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𝑀</m:t>
                                              </m:r>
                                            </m:sub>
                                          </m:sSub>
                                        </m:den>
                                      </m:f>
                                    </m:e>
                                  </m:eqArr>
                                </m:e>
                              </m:mr>
                            </m:m>
                          </m:e>
                        </m:mr>
                      </m:m>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m:t>
                      </m:r>
                      <m:d>
                        <m:dPr>
                          <m:begChr m:val="["/>
                          <m:endChr m:val="]"/>
                          <m:ctrlPr>
                            <a:rPr lang="en-US" altLang="zh-CN" b="1"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a:latin typeface="Cambria Math" panose="02040503050406030204" pitchFamily="18" charset="0"/>
                                  <a:ea typeface="Cambria Math" panose="02040503050406030204" pitchFamily="18" charset="0"/>
                                </a:rPr>
                              </m:ctrlPr>
                            </m:mP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11</m:t>
                                    </m:r>
                                  </m:sub>
                                </m:sSub>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21</m:t>
                                    </m:r>
                                  </m:sub>
                                </m:sSub>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1</m:t>
                                    </m:r>
                                  </m:sub>
                                </m:sSub>
                              </m:e>
                            </m:mr>
                            <m:mr>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12</m:t>
                                        </m:r>
                                      </m:sub>
                                    </m:sSub>
                                  </m:e>
                                  <m:e>
                                    <m:r>
                                      <a:rPr lang="en-US" altLang="zh-CN" i="1">
                                        <a:latin typeface="Cambria Math" panose="02040503050406030204" pitchFamily="18" charset="0"/>
                                        <a:ea typeface="Cambria Math" panose="02040503050406030204" pitchFamily="18" charset="0"/>
                                      </a:rPr>
                                      <m:t>⋮</m:t>
                                    </m:r>
                                  </m:e>
                                </m:eqAr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22</m:t>
                                        </m:r>
                                      </m:sub>
                                    </m:sSub>
                                  </m:e>
                                  <m:e>
                                    <m:r>
                                      <a:rPr lang="en-US" altLang="zh-CN" i="1">
                                        <a:latin typeface="Cambria Math" panose="02040503050406030204" pitchFamily="18" charset="0"/>
                                        <a:ea typeface="Cambria Math" panose="02040503050406030204" pitchFamily="18" charset="0"/>
                                      </a:rPr>
                                      <m:t>⋮</m:t>
                                    </m:r>
                                  </m:e>
                                </m:eqArr>
                              </m:e>
                              <m:e>
                                <m:eqArr>
                                  <m:eqArrPr>
                                    <m:ctrlPr>
                                      <a:rPr lang="en-US" altLang="zh-CN" b="1" i="1">
                                        <a:latin typeface="Cambria Math" panose="02040503050406030204" pitchFamily="18" charset="0"/>
                                        <a:ea typeface="Cambria Math" panose="02040503050406030204" pitchFamily="18" charset="0"/>
                                      </a:rPr>
                                    </m:ctrlPr>
                                  </m:eqArrPr>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2</m:t>
                                        </m:r>
                                      </m:sub>
                                    </m:sSub>
                                  </m:e>
                                  <m:e>
                                    <m:r>
                                      <a:rPr lang="en-US" altLang="zh-CN" i="1">
                                        <a:latin typeface="Cambria Math" panose="02040503050406030204" pitchFamily="18" charset="0"/>
                                        <a:ea typeface="Cambria Math" panose="02040503050406030204" pitchFamily="18" charset="0"/>
                                      </a:rPr>
                                      <m:t>⋮</m:t>
                                    </m:r>
                                  </m:e>
                                </m:eqArr>
                              </m:e>
                            </m:m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𝑀</m:t>
                                    </m:r>
                                  </m:sub>
                                </m:sSub>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𝑀</m:t>
                                    </m:r>
                                  </m:sub>
                                </m:sSub>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𝐾𝑀</m:t>
                                    </m:r>
                                  </m:sub>
                                </m:sSub>
                              </m:e>
                            </m:mr>
                          </m:m>
                        </m:e>
                      </m:d>
                      <m:r>
                        <a:rPr lang="zh-CN" altLang="en-US" b="1"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ℝ</m:t>
                          </m:r>
                        </m:e>
                        <m:sup>
                          <m:r>
                            <a:rPr lang="en-US" altLang="zh-CN" i="1" dirty="0">
                              <a:latin typeface="Cambria Math" panose="02040503050406030204" pitchFamily="18" charset="0"/>
                            </a:rPr>
                            <m:t>𝑀</m:t>
                          </m:r>
                          <m:r>
                            <a:rPr lang="en-US" altLang="zh-CN" dirty="0">
                              <a:latin typeface="Cambria Math" panose="02040503050406030204" pitchFamily="18" charset="0"/>
                            </a:rPr>
                            <m:t>×</m:t>
                          </m:r>
                          <m:r>
                            <a:rPr lang="en-US" altLang="zh-CN" b="0" i="1" smtClean="0">
                              <a:latin typeface="Cambria Math" panose="02040503050406030204" pitchFamily="18" charset="0"/>
                            </a:rPr>
                            <m:t>𝐾</m:t>
                          </m:r>
                        </m:sup>
                      </m:s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1784656" y="2170546"/>
                <a:ext cx="5410968" cy="211064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6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20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1" grpId="0"/>
      <p:bldP spid="22" grpId="0"/>
      <p:bldP spid="23" grpId="0"/>
      <p:bldP spid="24" grpId="0"/>
      <p:bldP spid="26" grpId="0" animBg="1"/>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引言：多层全连接前馈神经网络</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4</a:t>
            </a:fld>
            <a:r>
              <a:rPr lang="zh-CN" altLang="en-US"/>
              <a:t>页</a:t>
            </a:r>
            <a:endParaRPr lang="zh-CN" altLang="en-US" dirty="0"/>
          </a:p>
        </p:txBody>
      </p:sp>
      <mc:AlternateContent xmlns:mc="http://schemas.openxmlformats.org/markup-compatibility/2006" xmlns:a14="http://schemas.microsoft.com/office/drawing/2010/main">
        <mc:Choice Requires="a14">
          <p:sp>
            <p:nvSpPr>
              <p:cNvPr id="5" name="圆角矩形 4"/>
              <p:cNvSpPr/>
              <p:nvPr/>
            </p:nvSpPr>
            <p:spPr>
              <a:xfrm>
                <a:off x="871469" y="1076097"/>
                <a:ext cx="10736493" cy="557158"/>
              </a:xfrm>
              <a:prstGeom prst="round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现实中某系统输出</a:t>
                </a:r>
                <a14:m>
                  <m:oMath xmlns:m="http://schemas.openxmlformats.org/officeDocument/2006/math">
                    <m:r>
                      <a:rPr lang="en-US" altLang="zh-CN" sz="2800" i="1">
                        <a:solidFill>
                          <a:srgbClr val="000000"/>
                        </a:solidFill>
                        <a:latin typeface="Cambria Math" panose="02040503050406030204" pitchFamily="18" charset="0"/>
                      </a:rPr>
                      <m:t>𝑦</m:t>
                    </m:r>
                  </m:oMath>
                </a14:m>
                <a:r>
                  <a:rPr lang="zh-CN" altLang="en-US" sz="2800" dirty="0">
                    <a:solidFill>
                      <a:srgbClr val="000000"/>
                    </a:solidFill>
                    <a:latin typeface="楷体" panose="02010609060101010101" pitchFamily="49" charset="-122"/>
                    <a:ea typeface="楷体" panose="02010609060101010101" pitchFamily="49" charset="-122"/>
                  </a:rPr>
                  <a:t>和输入</a:t>
                </a:r>
                <a14:m>
                  <m:oMath xmlns:m="http://schemas.openxmlformats.org/officeDocument/2006/math">
                    <m:r>
                      <a:rPr lang="en-US" altLang="zh-CN" sz="2800" b="1" i="1" smtClean="0">
                        <a:solidFill>
                          <a:srgbClr val="000000"/>
                        </a:solidFill>
                        <a:latin typeface="Cambria Math" panose="02040503050406030204" pitchFamily="18" charset="0"/>
                      </a:rPr>
                      <m:t>𝒙</m:t>
                    </m:r>
                    <m:r>
                      <a:rPr lang="en-US" altLang="zh-CN" sz="2800" b="0" i="1" smtClean="0">
                        <a:solidFill>
                          <a:srgbClr val="000000"/>
                        </a:solidFill>
                        <a:latin typeface="Cambria Math" panose="02040503050406030204" pitchFamily="18" charset="0"/>
                      </a:rPr>
                      <m:t> </m:t>
                    </m:r>
                  </m:oMath>
                </a14:m>
                <a:r>
                  <a:rPr lang="zh-CN" altLang="en-US" sz="2800" dirty="0">
                    <a:solidFill>
                      <a:srgbClr val="000000"/>
                    </a:solidFill>
                    <a:latin typeface="楷体" panose="02010609060101010101" pitchFamily="49" charset="-122"/>
                    <a:ea typeface="楷体" panose="02010609060101010101" pitchFamily="49" charset="-122"/>
                  </a:rPr>
                  <a:t>存在某函数关系，怎样模拟这个函数？</a:t>
                </a:r>
                <a:endParaRPr lang="en-US" altLang="zh-CN" sz="2800" dirty="0">
                  <a:solidFill>
                    <a:srgbClr val="000000"/>
                  </a:solidFill>
                  <a:latin typeface="楷体" panose="02010609060101010101" pitchFamily="49" charset="-122"/>
                  <a:ea typeface="楷体"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871469" y="1076097"/>
                <a:ext cx="10736493" cy="557158"/>
              </a:xfrm>
              <a:prstGeom prst="roundRect">
                <a:avLst/>
              </a:prstGeom>
              <a:blipFill>
                <a:blip r:embed="rId2"/>
                <a:stretch>
                  <a:fillRect l="-624" t="-9677" r="-624" b="-23656"/>
                </a:stretch>
              </a:blipFill>
            </p:spPr>
            <p:txBody>
              <a:bodyPr/>
              <a:lstStyle/>
              <a:p>
                <a:r>
                  <a:rPr lang="zh-CN" altLang="en-US">
                    <a:noFill/>
                  </a:rPr>
                  <a:t> </a:t>
                </a:r>
              </a:p>
            </p:txBody>
          </p:sp>
        </mc:Fallback>
      </mc:AlternateContent>
      <p:grpSp>
        <p:nvGrpSpPr>
          <p:cNvPr id="60" name="组合 59"/>
          <p:cNvGrpSpPr/>
          <p:nvPr/>
        </p:nvGrpSpPr>
        <p:grpSpPr>
          <a:xfrm>
            <a:off x="4061588" y="2329838"/>
            <a:ext cx="4340273" cy="2220685"/>
            <a:chOff x="2980718" y="2836878"/>
            <a:chExt cx="7742571" cy="3669568"/>
          </a:xfrm>
        </p:grpSpPr>
        <p:sp>
          <p:nvSpPr>
            <p:cNvPr id="6" name="椭圆 5"/>
            <p:cNvSpPr/>
            <p:nvPr/>
          </p:nvSpPr>
          <p:spPr>
            <a:xfrm>
              <a:off x="7169636" y="3794291"/>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7" name="椭圆 6"/>
            <p:cNvSpPr/>
            <p:nvPr/>
          </p:nvSpPr>
          <p:spPr>
            <a:xfrm>
              <a:off x="7169637" y="4599893"/>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8" name="椭圆 7"/>
            <p:cNvSpPr/>
            <p:nvPr/>
          </p:nvSpPr>
          <p:spPr>
            <a:xfrm>
              <a:off x="7169636" y="5446989"/>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9" name="直接箭头连接符 8"/>
            <p:cNvCxnSpPr>
              <a:stCxn id="26" idx="6"/>
              <a:endCxn id="6" idx="2"/>
            </p:cNvCxnSpPr>
            <p:nvPr/>
          </p:nvCxnSpPr>
          <p:spPr>
            <a:xfrm>
              <a:off x="5609179" y="3254710"/>
              <a:ext cx="1560457" cy="730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p:cNvCxnSpPr>
              <a:stCxn id="26" idx="6"/>
              <a:endCxn id="7" idx="2"/>
            </p:cNvCxnSpPr>
            <p:nvPr/>
          </p:nvCxnSpPr>
          <p:spPr>
            <a:xfrm>
              <a:off x="5609179" y="3254710"/>
              <a:ext cx="1560458" cy="1536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26" idx="6"/>
              <a:endCxn id="8" idx="2"/>
            </p:cNvCxnSpPr>
            <p:nvPr/>
          </p:nvCxnSpPr>
          <p:spPr>
            <a:xfrm>
              <a:off x="5609179" y="3254710"/>
              <a:ext cx="1560457" cy="238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7" idx="6"/>
              <a:endCxn id="6" idx="2"/>
            </p:cNvCxnSpPr>
            <p:nvPr/>
          </p:nvCxnSpPr>
          <p:spPr>
            <a:xfrm flipV="1">
              <a:off x="5609180" y="3985677"/>
              <a:ext cx="1560456" cy="4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27" idx="6"/>
              <a:endCxn id="7" idx="2"/>
            </p:cNvCxnSpPr>
            <p:nvPr/>
          </p:nvCxnSpPr>
          <p:spPr>
            <a:xfrm>
              <a:off x="5609180" y="4026444"/>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27" idx="6"/>
              <a:endCxn id="8" idx="2"/>
            </p:cNvCxnSpPr>
            <p:nvPr/>
          </p:nvCxnSpPr>
          <p:spPr>
            <a:xfrm>
              <a:off x="5609180" y="4026444"/>
              <a:ext cx="1560456" cy="1611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28" idx="6"/>
              <a:endCxn id="6" idx="2"/>
            </p:cNvCxnSpPr>
            <p:nvPr/>
          </p:nvCxnSpPr>
          <p:spPr>
            <a:xfrm flipV="1">
              <a:off x="5609179" y="3985677"/>
              <a:ext cx="1560457" cy="836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28" idx="6"/>
              <a:endCxn id="7" idx="2"/>
            </p:cNvCxnSpPr>
            <p:nvPr/>
          </p:nvCxnSpPr>
          <p:spPr>
            <a:xfrm flipV="1">
              <a:off x="5609179" y="4791279"/>
              <a:ext cx="1560458" cy="3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28" idx="6"/>
              <a:endCxn id="8" idx="2"/>
            </p:cNvCxnSpPr>
            <p:nvPr/>
          </p:nvCxnSpPr>
          <p:spPr>
            <a:xfrm>
              <a:off x="5609179" y="4822170"/>
              <a:ext cx="1560457" cy="81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29" idx="6"/>
              <a:endCxn id="6" idx="2"/>
            </p:cNvCxnSpPr>
            <p:nvPr/>
          </p:nvCxnSpPr>
          <p:spPr>
            <a:xfrm flipV="1">
              <a:off x="5607806" y="3985677"/>
              <a:ext cx="1561830" cy="1644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29" idx="6"/>
              <a:endCxn id="7" idx="2"/>
            </p:cNvCxnSpPr>
            <p:nvPr/>
          </p:nvCxnSpPr>
          <p:spPr>
            <a:xfrm flipV="1">
              <a:off x="5607806" y="4791279"/>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29" idx="6"/>
              <a:endCxn id="8" idx="2"/>
            </p:cNvCxnSpPr>
            <p:nvPr/>
          </p:nvCxnSpPr>
          <p:spPr>
            <a:xfrm>
              <a:off x="5607806" y="5630419"/>
              <a:ext cx="1561830" cy="7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椭圆 20"/>
            <p:cNvSpPr/>
            <p:nvPr/>
          </p:nvSpPr>
          <p:spPr>
            <a:xfrm>
              <a:off x="8523514" y="4598398"/>
              <a:ext cx="404037" cy="382772"/>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22" name="直接箭头连接符 21"/>
            <p:cNvCxnSpPr>
              <a:stCxn id="6" idx="6"/>
            </p:cNvCxnSpPr>
            <p:nvPr/>
          </p:nvCxnSpPr>
          <p:spPr>
            <a:xfrm>
              <a:off x="7573673" y="3985677"/>
              <a:ext cx="949842" cy="80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6"/>
              <a:endCxn id="21" idx="2"/>
            </p:cNvCxnSpPr>
            <p:nvPr/>
          </p:nvCxnSpPr>
          <p:spPr>
            <a:xfrm flipV="1">
              <a:off x="7573674" y="4789784"/>
              <a:ext cx="949840" cy="1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8" idx="6"/>
              <a:endCxn id="21" idx="2"/>
            </p:cNvCxnSpPr>
            <p:nvPr/>
          </p:nvCxnSpPr>
          <p:spPr>
            <a:xfrm flipV="1">
              <a:off x="7573673" y="4789784"/>
              <a:ext cx="949841" cy="848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21" idx="6"/>
            </p:cNvCxnSpPr>
            <p:nvPr/>
          </p:nvCxnSpPr>
          <p:spPr>
            <a:xfrm>
              <a:off x="8927551" y="4789784"/>
              <a:ext cx="44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椭圆 25"/>
            <p:cNvSpPr/>
            <p:nvPr/>
          </p:nvSpPr>
          <p:spPr>
            <a:xfrm>
              <a:off x="5205142" y="306332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7" name="椭圆 26"/>
            <p:cNvSpPr/>
            <p:nvPr/>
          </p:nvSpPr>
          <p:spPr>
            <a:xfrm>
              <a:off x="5205143" y="3835058"/>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8" name="椭圆 27"/>
            <p:cNvSpPr/>
            <p:nvPr/>
          </p:nvSpPr>
          <p:spPr>
            <a:xfrm>
              <a:off x="5205142" y="463078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29" name="椭圆 28"/>
            <p:cNvSpPr/>
            <p:nvPr/>
          </p:nvSpPr>
          <p:spPr>
            <a:xfrm>
              <a:off x="5203769" y="5439033"/>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0" name="椭圆 29"/>
            <p:cNvSpPr/>
            <p:nvPr/>
          </p:nvSpPr>
          <p:spPr>
            <a:xfrm>
              <a:off x="5218432" y="612367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31" name="直接箭头连接符 30"/>
            <p:cNvCxnSpPr>
              <a:stCxn id="43" idx="6"/>
              <a:endCxn id="27" idx="2"/>
            </p:cNvCxnSpPr>
            <p:nvPr/>
          </p:nvCxnSpPr>
          <p:spPr>
            <a:xfrm>
              <a:off x="3737715" y="3603614"/>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endCxn id="28" idx="2"/>
            </p:cNvCxnSpPr>
            <p:nvPr/>
          </p:nvCxnSpPr>
          <p:spPr>
            <a:xfrm>
              <a:off x="3640779" y="3531492"/>
              <a:ext cx="1564363" cy="1290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43" idx="6"/>
              <a:endCxn id="29" idx="2"/>
            </p:cNvCxnSpPr>
            <p:nvPr/>
          </p:nvCxnSpPr>
          <p:spPr>
            <a:xfrm>
              <a:off x="3737715" y="3603614"/>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44" idx="6"/>
              <a:endCxn id="27" idx="2"/>
            </p:cNvCxnSpPr>
            <p:nvPr/>
          </p:nvCxnSpPr>
          <p:spPr>
            <a:xfrm flipV="1">
              <a:off x="3737716" y="4026444"/>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endCxn id="28" idx="2"/>
            </p:cNvCxnSpPr>
            <p:nvPr/>
          </p:nvCxnSpPr>
          <p:spPr>
            <a:xfrm>
              <a:off x="3614198" y="4371464"/>
              <a:ext cx="1590944" cy="450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44" idx="6"/>
              <a:endCxn id="29" idx="2"/>
            </p:cNvCxnSpPr>
            <p:nvPr/>
          </p:nvCxnSpPr>
          <p:spPr>
            <a:xfrm>
              <a:off x="3737716" y="4409216"/>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45" idx="6"/>
              <a:endCxn id="27" idx="2"/>
            </p:cNvCxnSpPr>
            <p:nvPr/>
          </p:nvCxnSpPr>
          <p:spPr>
            <a:xfrm flipV="1">
              <a:off x="3737715" y="4026444"/>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45" idx="6"/>
              <a:endCxn id="28" idx="2"/>
            </p:cNvCxnSpPr>
            <p:nvPr/>
          </p:nvCxnSpPr>
          <p:spPr>
            <a:xfrm flipV="1">
              <a:off x="3737715" y="4822170"/>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endCxn id="29" idx="2"/>
            </p:cNvCxnSpPr>
            <p:nvPr/>
          </p:nvCxnSpPr>
          <p:spPr>
            <a:xfrm>
              <a:off x="3587615" y="5166966"/>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6" idx="6"/>
              <a:endCxn id="27" idx="2"/>
            </p:cNvCxnSpPr>
            <p:nvPr/>
          </p:nvCxnSpPr>
          <p:spPr>
            <a:xfrm flipV="1">
              <a:off x="3736342" y="4026444"/>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46" idx="6"/>
              <a:endCxn id="28" idx="2"/>
            </p:cNvCxnSpPr>
            <p:nvPr/>
          </p:nvCxnSpPr>
          <p:spPr>
            <a:xfrm flipV="1">
              <a:off x="3736342" y="4822170"/>
              <a:ext cx="1468800" cy="1191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endCxn id="29" idx="2"/>
            </p:cNvCxnSpPr>
            <p:nvPr/>
          </p:nvCxnSpPr>
          <p:spPr>
            <a:xfrm flipV="1">
              <a:off x="3587615" y="5630419"/>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p:cNvSpPr/>
            <p:nvPr/>
          </p:nvSpPr>
          <p:spPr>
            <a:xfrm>
              <a:off x="3333678" y="3412228"/>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4" name="椭圆 43"/>
            <p:cNvSpPr/>
            <p:nvPr/>
          </p:nvSpPr>
          <p:spPr>
            <a:xfrm>
              <a:off x="3333679" y="4217830"/>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5" name="椭圆 44"/>
            <p:cNvSpPr/>
            <p:nvPr/>
          </p:nvSpPr>
          <p:spPr>
            <a:xfrm>
              <a:off x="3333678" y="5013556"/>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6" name="椭圆 45"/>
            <p:cNvSpPr/>
            <p:nvPr/>
          </p:nvSpPr>
          <p:spPr>
            <a:xfrm>
              <a:off x="3332305" y="5821805"/>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cxnSp>
          <p:nvCxnSpPr>
            <p:cNvPr id="47" name="直接箭头连接符 46"/>
            <p:cNvCxnSpPr>
              <a:stCxn id="46" idx="6"/>
              <a:endCxn id="26" idx="2"/>
            </p:cNvCxnSpPr>
            <p:nvPr/>
          </p:nvCxnSpPr>
          <p:spPr>
            <a:xfrm flipV="1">
              <a:off x="3736342" y="3254710"/>
              <a:ext cx="1468800" cy="2758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6" idx="6"/>
              <a:endCxn id="30" idx="2"/>
            </p:cNvCxnSpPr>
            <p:nvPr/>
          </p:nvCxnSpPr>
          <p:spPr>
            <a:xfrm>
              <a:off x="3736342" y="6013191"/>
              <a:ext cx="1482090" cy="301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5" idx="6"/>
              <a:endCxn id="26" idx="2"/>
            </p:cNvCxnSpPr>
            <p:nvPr/>
          </p:nvCxnSpPr>
          <p:spPr>
            <a:xfrm flipV="1">
              <a:off x="3737715" y="3254710"/>
              <a:ext cx="1467427" cy="1950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5" idx="6"/>
              <a:endCxn id="30" idx="2"/>
            </p:cNvCxnSpPr>
            <p:nvPr/>
          </p:nvCxnSpPr>
          <p:spPr>
            <a:xfrm>
              <a:off x="3737715" y="5204942"/>
              <a:ext cx="1480717" cy="1110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30" idx="6"/>
              <a:endCxn id="8" idx="2"/>
            </p:cNvCxnSpPr>
            <p:nvPr/>
          </p:nvCxnSpPr>
          <p:spPr>
            <a:xfrm flipV="1">
              <a:off x="5622469" y="5638375"/>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30" idx="6"/>
              <a:endCxn id="6" idx="2"/>
            </p:cNvCxnSpPr>
            <p:nvPr/>
          </p:nvCxnSpPr>
          <p:spPr>
            <a:xfrm flipV="1">
              <a:off x="5622469" y="3985677"/>
              <a:ext cx="1547167" cy="232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30" idx="6"/>
              <a:endCxn id="7" idx="2"/>
            </p:cNvCxnSpPr>
            <p:nvPr/>
          </p:nvCxnSpPr>
          <p:spPr>
            <a:xfrm flipV="1">
              <a:off x="5622469" y="4791279"/>
              <a:ext cx="1547168" cy="152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30" idx="6"/>
              <a:endCxn id="8" idx="2"/>
            </p:cNvCxnSpPr>
            <p:nvPr/>
          </p:nvCxnSpPr>
          <p:spPr>
            <a:xfrm flipV="1">
              <a:off x="5622469" y="5638375"/>
              <a:ext cx="1547167" cy="676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44" idx="6"/>
              <a:endCxn id="30" idx="2"/>
            </p:cNvCxnSpPr>
            <p:nvPr/>
          </p:nvCxnSpPr>
          <p:spPr>
            <a:xfrm>
              <a:off x="3737716" y="4409216"/>
              <a:ext cx="1480716" cy="190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3" idx="6"/>
              <a:endCxn id="26" idx="2"/>
            </p:cNvCxnSpPr>
            <p:nvPr/>
          </p:nvCxnSpPr>
          <p:spPr>
            <a:xfrm flipV="1">
              <a:off x="3737715" y="3254710"/>
              <a:ext cx="1467427" cy="34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4" idx="6"/>
              <a:endCxn id="26" idx="2"/>
            </p:cNvCxnSpPr>
            <p:nvPr/>
          </p:nvCxnSpPr>
          <p:spPr>
            <a:xfrm flipV="1">
              <a:off x="3737716" y="3254710"/>
              <a:ext cx="1467426" cy="1154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矩形 57"/>
            <p:cNvSpPr/>
            <p:nvPr/>
          </p:nvSpPr>
          <p:spPr>
            <a:xfrm>
              <a:off x="2980718" y="2836878"/>
              <a:ext cx="2185292" cy="61030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输入向量</a:t>
              </a:r>
              <a:r>
                <a:rPr lang="en-US" altLang="zh-CN" b="1" i="1" dirty="0">
                  <a:latin typeface="楷体" panose="02010609060101010101" pitchFamily="49" charset="-122"/>
                  <a:ea typeface="楷体" panose="02010609060101010101" pitchFamily="49" charset="-122"/>
                </a:rPr>
                <a:t>x</a:t>
              </a:r>
              <a:endParaRPr lang="zh-CN" altLang="en-US" b="1" i="1"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59" name="矩形 58"/>
                <p:cNvSpPr/>
                <p:nvPr/>
              </p:nvSpPr>
              <p:spPr>
                <a:xfrm>
                  <a:off x="9331587" y="4420451"/>
                  <a:ext cx="1391702" cy="61030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输出</a:t>
                  </a:r>
                  <a14:m>
                    <m:oMath xmlns:m="http://schemas.openxmlformats.org/officeDocument/2006/math">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𝑦</m:t>
                          </m:r>
                        </m:e>
                      </m:acc>
                    </m:oMath>
                  </a14:m>
                  <a:endParaRPr lang="zh-CN" altLang="en-US" dirty="0">
                    <a:latin typeface="楷体" panose="02010609060101010101" pitchFamily="49" charset="-122"/>
                    <a:ea typeface="楷体" panose="02010609060101010101" pitchFamily="49" charset="-122"/>
                  </a:endParaRPr>
                </a:p>
              </p:txBody>
            </p:sp>
          </mc:Choice>
          <mc:Fallback xmlns="">
            <p:sp>
              <p:nvSpPr>
                <p:cNvPr id="59" name="矩形 58"/>
                <p:cNvSpPr>
                  <a:spLocks noRot="1" noChangeAspect="1" noMove="1" noResize="1" noEditPoints="1" noAdjustHandles="1" noChangeArrowheads="1" noChangeShapeType="1" noTextEdit="1"/>
                </p:cNvSpPr>
                <p:nvPr/>
              </p:nvSpPr>
              <p:spPr>
                <a:xfrm>
                  <a:off x="9331587" y="4420451"/>
                  <a:ext cx="1391702" cy="610302"/>
                </a:xfrm>
                <a:prstGeom prst="rect">
                  <a:avLst/>
                </a:prstGeom>
                <a:blipFill>
                  <a:blip r:embed="rId3"/>
                  <a:stretch>
                    <a:fillRect l="-6250" t="-8197" r="-37500"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1" name="圆角矩形 60"/>
              <p:cNvSpPr/>
              <p:nvPr/>
            </p:nvSpPr>
            <p:spPr>
              <a:xfrm>
                <a:off x="871469" y="1703418"/>
                <a:ext cx="10736493" cy="534144"/>
              </a:xfrm>
              <a:prstGeom prst="round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思路：用多层神经网络构建一个输出</a:t>
                </a:r>
                <a14:m>
                  <m:oMath xmlns:m="http://schemas.openxmlformats.org/officeDocument/2006/math">
                    <m:r>
                      <a:rPr lang="en-US" altLang="zh-CN" sz="2800" i="1">
                        <a:solidFill>
                          <a:srgbClr val="000000"/>
                        </a:solidFill>
                        <a:latin typeface="Cambria Math" panose="02040503050406030204" pitchFamily="18" charset="0"/>
                      </a:rPr>
                      <m:t>𝑦</m:t>
                    </m:r>
                  </m:oMath>
                </a14:m>
                <a:r>
                  <a:rPr lang="zh-CN" altLang="en-US" sz="2800" dirty="0">
                    <a:solidFill>
                      <a:srgbClr val="000000"/>
                    </a:solidFill>
                    <a:latin typeface="楷体" panose="02010609060101010101" pitchFamily="49" charset="-122"/>
                    <a:ea typeface="楷体" panose="02010609060101010101" pitchFamily="49" charset="-122"/>
                  </a:rPr>
                  <a:t>和输入</a:t>
                </a:r>
                <a14:m>
                  <m:oMath xmlns:m="http://schemas.openxmlformats.org/officeDocument/2006/math">
                    <m:r>
                      <a:rPr lang="en-US" altLang="zh-CN" sz="2800" b="1" i="1">
                        <a:solidFill>
                          <a:srgbClr val="000000"/>
                        </a:solidFill>
                        <a:latin typeface="Cambria Math" panose="02040503050406030204" pitchFamily="18" charset="0"/>
                      </a:rPr>
                      <m:t>𝒙</m:t>
                    </m:r>
                    <m:r>
                      <a:rPr lang="en-US" altLang="zh-CN" sz="2800" i="1">
                        <a:solidFill>
                          <a:srgbClr val="000000"/>
                        </a:solidFill>
                        <a:latin typeface="Cambria Math" panose="02040503050406030204" pitchFamily="18" charset="0"/>
                      </a:rPr>
                      <m:t> </m:t>
                    </m:r>
                  </m:oMath>
                </a14:m>
                <a:r>
                  <a:rPr lang="zh-CN" altLang="en-US" sz="2800" dirty="0">
                    <a:solidFill>
                      <a:srgbClr val="000000"/>
                    </a:solidFill>
                    <a:latin typeface="楷体" panose="02010609060101010101" pitchFamily="49" charset="-122"/>
                    <a:ea typeface="楷体" panose="02010609060101010101" pitchFamily="49" charset="-122"/>
                  </a:rPr>
                  <a:t>的关系模型</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𝑦</m:t>
                        </m:r>
                      </m:e>
                    </m:acc>
                    <m:r>
                      <a:rPr lang="en-US" altLang="zh-CN" sz="2800" b="0" i="1" smtClean="0">
                        <a:solidFill>
                          <a:srgbClr val="000000"/>
                        </a:solidFill>
                        <a:latin typeface="Cambria Math" panose="02040503050406030204" pitchFamily="18" charset="0"/>
                      </a:rPr>
                      <m:t> </m:t>
                    </m:r>
                  </m:oMath>
                </a14:m>
                <a:r>
                  <a:rPr lang="en-US" altLang="zh-CN" sz="2800"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 </a:t>
                </a:r>
                <a14:m>
                  <m:oMath xmlns:m="http://schemas.openxmlformats.org/officeDocument/2006/math">
                    <m:r>
                      <a:rPr lang="en-US" altLang="zh-CN" sz="2800" b="0" i="1" smtClean="0">
                        <a:solidFill>
                          <a:srgbClr val="000000"/>
                        </a:solidFill>
                        <a:latin typeface="Cambria Math" panose="02040503050406030204" pitchFamily="18" charset="0"/>
                      </a:rPr>
                      <m:t>h</m:t>
                    </m:r>
                    <m:r>
                      <a:rPr lang="en-US" altLang="zh-CN" sz="2800" b="1" i="1" smtClean="0">
                        <a:solidFill>
                          <a:srgbClr val="000000"/>
                        </a:solidFill>
                        <a:latin typeface="Cambria Math" panose="02040503050406030204" pitchFamily="18" charset="0"/>
                      </a:rPr>
                      <m:t>(</m:t>
                    </m:r>
                    <m:r>
                      <a:rPr lang="en-US" altLang="zh-CN" sz="2800" b="1" i="1">
                        <a:solidFill>
                          <a:srgbClr val="000000"/>
                        </a:solidFill>
                        <a:latin typeface="Cambria Math" panose="02040503050406030204" pitchFamily="18" charset="0"/>
                      </a:rPr>
                      <m:t>𝒙</m:t>
                    </m:r>
                    <m:r>
                      <a:rPr lang="en-US" altLang="zh-CN" sz="2800" b="1" i="1" smtClean="0">
                        <a:solidFill>
                          <a:srgbClr val="000000"/>
                        </a:solidFill>
                        <a:latin typeface="Cambria Math" panose="02040503050406030204" pitchFamily="18" charset="0"/>
                      </a:rPr>
                      <m:t>)</m:t>
                    </m:r>
                  </m:oMath>
                </a14:m>
                <a:endParaRPr lang="en-US" altLang="zh-CN" sz="2800" dirty="0">
                  <a:solidFill>
                    <a:srgbClr val="000000"/>
                  </a:solidFill>
                  <a:latin typeface="楷体" panose="02010609060101010101" pitchFamily="49" charset="-122"/>
                  <a:ea typeface="楷体" panose="02010609060101010101" pitchFamily="49" charset="-122"/>
                </a:endParaRPr>
              </a:p>
            </p:txBody>
          </p:sp>
        </mc:Choice>
        <mc:Fallback xmlns="">
          <p:sp>
            <p:nvSpPr>
              <p:cNvPr id="61" name="圆角矩形 60"/>
              <p:cNvSpPr>
                <a:spLocks noRot="1" noChangeAspect="1" noMove="1" noResize="1" noEditPoints="1" noAdjustHandles="1" noChangeArrowheads="1" noChangeShapeType="1" noTextEdit="1"/>
              </p:cNvSpPr>
              <p:nvPr/>
            </p:nvSpPr>
            <p:spPr>
              <a:xfrm>
                <a:off x="871469" y="1703418"/>
                <a:ext cx="10736493" cy="534144"/>
              </a:xfrm>
              <a:prstGeom prst="roundRect">
                <a:avLst/>
              </a:prstGeom>
              <a:blipFill>
                <a:blip r:embed="rId4"/>
                <a:stretch>
                  <a:fillRect l="-227" t="-11111" b="-26667"/>
                </a:stretch>
              </a:blipFill>
            </p:spPr>
            <p:txBody>
              <a:bodyPr/>
              <a:lstStyle/>
              <a:p>
                <a:r>
                  <a:rPr lang="zh-CN" altLang="en-US">
                    <a:noFill/>
                  </a:rPr>
                  <a:t> </a:t>
                </a:r>
              </a:p>
            </p:txBody>
          </p:sp>
        </mc:Fallback>
      </mc:AlternateContent>
      <p:sp>
        <p:nvSpPr>
          <p:cNvPr id="62" name="圆角矩形 61"/>
          <p:cNvSpPr/>
          <p:nvPr/>
        </p:nvSpPr>
        <p:spPr>
          <a:xfrm>
            <a:off x="871468" y="4622993"/>
            <a:ext cx="10736493" cy="834425"/>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根据通用近似定理，由线性和非线性函数构成的神经元</a:t>
            </a:r>
            <a:endParaRPr lang="en-US" altLang="zh-CN" sz="2800" dirty="0">
              <a:solidFill>
                <a:srgbClr val="000000"/>
              </a:solidFill>
              <a:latin typeface="楷体" panose="02010609060101010101" pitchFamily="49" charset="-122"/>
              <a:ea typeface="楷体" panose="02010609060101010101" pitchFamily="49" charset="-122"/>
            </a:endParaRPr>
          </a:p>
          <a:p>
            <a:pPr algn="ctr"/>
            <a:r>
              <a:rPr lang="zh-CN" altLang="en-US" sz="2800" dirty="0">
                <a:solidFill>
                  <a:srgbClr val="000000"/>
                </a:solidFill>
                <a:latin typeface="楷体" panose="02010609060101010101" pitchFamily="49" charset="-122"/>
                <a:ea typeface="楷体" panose="02010609060101010101" pitchFamily="49" charset="-122"/>
              </a:rPr>
              <a:t>进行多层全连接组成的神经网络可近似一个函数</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64" name="圆角矩形 63"/>
          <p:cNvSpPr/>
          <p:nvPr/>
        </p:nvSpPr>
        <p:spPr>
          <a:xfrm>
            <a:off x="871468" y="5635393"/>
            <a:ext cx="10736493" cy="579820"/>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问题是如何确定这些线性函数？</a:t>
            </a: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267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1" grpId="0" animBg="1"/>
      <p:bldP spid="62" grpId="0" animBg="1"/>
      <p:bldP spid="6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40</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zh-CN" altLang="en-US" dirty="0">
                    <a:latin typeface="+mn-ea"/>
                  </a:rPr>
                  <a:t>反向传播算法推导过程</a:t>
                </a:r>
                <a:r>
                  <a:rPr lang="en-US" altLang="zh-CN" dirty="0">
                    <a:latin typeface="+mn-ea"/>
                  </a:rPr>
                  <a:t>(4/4)---</a:t>
                </a:r>
                <a:r>
                  <a:rPr lang="zh-CN" altLang="en-US" dirty="0">
                    <a:latin typeface="+mn-ea"/>
                  </a:rPr>
                  <a:t> </a:t>
                </a:r>
                <a14:m>
                  <m:oMath xmlns:m="http://schemas.openxmlformats.org/officeDocument/2006/math">
                    <m:r>
                      <a:rPr lang="zh-CN" altLang="en-US">
                        <a:latin typeface="Cambria Math" panose="02040503050406030204" pitchFamily="18" charset="0"/>
                      </a:rPr>
                      <m:t>ℒ</m:t>
                    </m:r>
                  </m:oMath>
                </a14:m>
                <a:r>
                  <a:rPr lang="zh-CN" altLang="en-US" dirty="0">
                    <a:latin typeface="+mn-ea"/>
                  </a:rPr>
                  <a:t>对</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𝒛</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+1]</m:t>
                        </m:r>
                      </m:sup>
                    </m:sSup>
                  </m:oMath>
                </a14:m>
                <a:r>
                  <a:rPr lang="zh-CN" altLang="en-US" dirty="0">
                    <a:latin typeface="+mn-ea"/>
                  </a:rPr>
                  <a:t>的偏导数</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797" t="-17391" b="-2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84E36FA-91D9-433E-83D3-3BDF75DAD091}"/>
                  </a:ext>
                </a:extLst>
              </p:cNvPr>
              <p:cNvSpPr/>
              <p:nvPr/>
            </p:nvSpPr>
            <p:spPr>
              <a:xfrm>
                <a:off x="3923868" y="3157025"/>
                <a:ext cx="4686732" cy="14185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4400" i="1" smtClean="0">
                              <a:latin typeface="Cambria Math" panose="02040503050406030204" pitchFamily="18" charset="0"/>
                              <a:ea typeface="Cambria Math" panose="02040503050406030204" pitchFamily="18" charset="0"/>
                            </a:rPr>
                          </m:ctrlPr>
                        </m:sSupPr>
                        <m:e>
                          <m:r>
                            <a:rPr lang="zh-CN" altLang="en-US" sz="4400" i="1">
                              <a:latin typeface="Cambria Math" panose="02040503050406030204" pitchFamily="18" charset="0"/>
                              <a:ea typeface="Cambria Math" panose="02040503050406030204" pitchFamily="18" charset="0"/>
                            </a:rPr>
                            <m:t>𝛿</m:t>
                          </m:r>
                        </m:e>
                        <m:sup>
                          <m:r>
                            <a:rPr lang="en-US" altLang="zh-CN" sz="4400" i="1">
                              <a:latin typeface="Cambria Math" panose="02040503050406030204" pitchFamily="18" charset="0"/>
                              <a:ea typeface="Cambria Math" panose="02040503050406030204" pitchFamily="18" charset="0"/>
                            </a:rPr>
                            <m:t>[</m:t>
                          </m:r>
                          <m:r>
                            <a:rPr lang="zh-CN" altLang="en-US" sz="4400" i="1">
                              <a:latin typeface="Cambria Math" panose="02040503050406030204" pitchFamily="18" charset="0"/>
                              <a:ea typeface="Cambria Math" panose="02040503050406030204" pitchFamily="18" charset="0"/>
                            </a:rPr>
                            <m:t>𝑙</m:t>
                          </m:r>
                          <m:r>
                            <a:rPr lang="en-US" altLang="zh-CN" sz="4400" b="0" i="1" smtClean="0">
                              <a:latin typeface="Cambria Math" panose="02040503050406030204" pitchFamily="18" charset="0"/>
                              <a:ea typeface="Cambria Math" panose="02040503050406030204" pitchFamily="18" charset="0"/>
                            </a:rPr>
                            <m:t>+1</m:t>
                          </m:r>
                          <m:r>
                            <a:rPr lang="en-US" altLang="zh-CN" sz="4400" i="1">
                              <a:latin typeface="Cambria Math" panose="02040503050406030204" pitchFamily="18" charset="0"/>
                              <a:ea typeface="Cambria Math" panose="02040503050406030204" pitchFamily="18" charset="0"/>
                            </a:rPr>
                            <m:t>]</m:t>
                          </m:r>
                        </m:sup>
                      </m:sSup>
                      <m:r>
                        <a:rPr lang="en-US" altLang="zh-CN" sz="4400" b="0" i="1" smtClean="0">
                          <a:latin typeface="Cambria Math" panose="02040503050406030204" pitchFamily="18" charset="0"/>
                          <a:ea typeface="Cambria Math" panose="02040503050406030204" pitchFamily="18" charset="0"/>
                        </a:rPr>
                        <m:t>= </m:t>
                      </m:r>
                      <m:f>
                        <m:fPr>
                          <m:ctrlPr>
                            <a:rPr lang="en-US" altLang="zh-CN" sz="4400" i="1">
                              <a:latin typeface="Cambria Math" panose="02040503050406030204" pitchFamily="18" charset="0"/>
                              <a:ea typeface="Cambria Math" panose="02040503050406030204" pitchFamily="18" charset="0"/>
                            </a:rPr>
                          </m:ctrlPr>
                        </m:fPr>
                        <m:num>
                          <m:r>
                            <a:rPr lang="zh-CN" altLang="en-US" sz="4400" i="1">
                              <a:latin typeface="Cambria Math" panose="02040503050406030204" pitchFamily="18" charset="0"/>
                              <a:ea typeface="Cambria Math" panose="02040503050406030204" pitchFamily="18" charset="0"/>
                            </a:rPr>
                            <m:t>𝜕</m:t>
                          </m:r>
                          <m:r>
                            <a:rPr lang="en-US" altLang="zh-CN" sz="4400" i="1">
                              <a:latin typeface="Cambria Math" panose="02040503050406030204" pitchFamily="18" charset="0"/>
                              <a:ea typeface="Cambria Math" panose="02040503050406030204" pitchFamily="18" charset="0"/>
                            </a:rPr>
                            <m:t>ℒ</m:t>
                          </m:r>
                          <m:d>
                            <m:dPr>
                              <m:ctrlPr>
                                <a:rPr lang="en-US" altLang="zh-CN" sz="4400" i="1">
                                  <a:latin typeface="Cambria Math" panose="02040503050406030204" pitchFamily="18" charset="0"/>
                                  <a:ea typeface="Cambria Math" panose="02040503050406030204" pitchFamily="18" charset="0"/>
                                </a:rPr>
                              </m:ctrlPr>
                            </m:dPr>
                            <m:e>
                              <m:r>
                                <a:rPr lang="en-US" altLang="zh-CN" sz="4400" b="1" i="1">
                                  <a:latin typeface="Cambria Math" panose="02040503050406030204" pitchFamily="18" charset="0"/>
                                  <a:ea typeface="Cambria Math" panose="02040503050406030204" pitchFamily="18" charset="0"/>
                                </a:rPr>
                                <m:t>𝒚</m:t>
                              </m:r>
                              <m:r>
                                <a:rPr lang="en-US" altLang="zh-CN" sz="4400" i="1">
                                  <a:latin typeface="Cambria Math" panose="02040503050406030204" pitchFamily="18" charset="0"/>
                                  <a:ea typeface="Cambria Math" panose="02040503050406030204" pitchFamily="18" charset="0"/>
                                </a:rPr>
                                <m:t>,</m:t>
                              </m:r>
                              <m:acc>
                                <m:accPr>
                                  <m:chr m:val="̂"/>
                                  <m:ctrlPr>
                                    <a:rPr lang="en-US" altLang="zh-CN" sz="4400" i="1">
                                      <a:latin typeface="Cambria Math" panose="02040503050406030204" pitchFamily="18" charset="0"/>
                                      <a:ea typeface="Cambria Math" panose="02040503050406030204" pitchFamily="18" charset="0"/>
                                    </a:rPr>
                                  </m:ctrlPr>
                                </m:accPr>
                                <m:e>
                                  <m:r>
                                    <a:rPr lang="en-US" altLang="zh-CN" sz="4400" b="1" i="1">
                                      <a:latin typeface="Cambria Math" panose="02040503050406030204" pitchFamily="18" charset="0"/>
                                      <a:ea typeface="Cambria Math" panose="02040503050406030204" pitchFamily="18" charset="0"/>
                                    </a:rPr>
                                    <m:t>𝒚</m:t>
                                  </m:r>
                                </m:e>
                              </m:acc>
                              <m:r>
                                <a:rPr lang="en-US" altLang="zh-CN" sz="4400" i="1">
                                  <a:latin typeface="Cambria Math" panose="02040503050406030204" pitchFamily="18" charset="0"/>
                                  <a:ea typeface="Cambria Math" panose="02040503050406030204" pitchFamily="18" charset="0"/>
                                </a:rPr>
                                <m:t> </m:t>
                              </m:r>
                            </m:e>
                          </m:d>
                        </m:num>
                        <m:den>
                          <m:r>
                            <a:rPr lang="zh-CN" altLang="el-GR" sz="4400" i="1">
                              <a:latin typeface="Cambria Math" panose="02040503050406030204" pitchFamily="18" charset="0"/>
                              <a:ea typeface="Cambria Math" panose="02040503050406030204" pitchFamily="18" charset="0"/>
                            </a:rPr>
                            <m:t>𝜕</m:t>
                          </m:r>
                          <m:sSup>
                            <m:sSupPr>
                              <m:ctrlPr>
                                <a:rPr lang="en-US" altLang="zh-CN" sz="4400" i="1">
                                  <a:latin typeface="Cambria Math" panose="02040503050406030204" pitchFamily="18" charset="0"/>
                                  <a:ea typeface="Cambria Math" panose="02040503050406030204" pitchFamily="18" charset="0"/>
                                </a:rPr>
                              </m:ctrlPr>
                            </m:sSupPr>
                            <m:e>
                              <m:r>
                                <a:rPr lang="en-US" altLang="zh-CN" sz="4400" b="1" i="1">
                                  <a:latin typeface="Cambria Math" panose="02040503050406030204" pitchFamily="18" charset="0"/>
                                  <a:ea typeface="Cambria Math" panose="02040503050406030204" pitchFamily="18" charset="0"/>
                                </a:rPr>
                                <m:t>𝒛</m:t>
                              </m:r>
                            </m:e>
                            <m:sup>
                              <m:r>
                                <a:rPr lang="en-US" altLang="zh-CN" sz="4400" i="1">
                                  <a:latin typeface="Cambria Math" panose="02040503050406030204" pitchFamily="18" charset="0"/>
                                </a:rPr>
                                <m:t>[</m:t>
                              </m:r>
                              <m:r>
                                <a:rPr lang="zh-CN" altLang="en-US" sz="4400" i="1">
                                  <a:latin typeface="Cambria Math" panose="02040503050406030204" pitchFamily="18" charset="0"/>
                                </a:rPr>
                                <m:t>𝑙</m:t>
                              </m:r>
                              <m:r>
                                <a:rPr lang="en-US" altLang="zh-CN" sz="4400" i="1">
                                  <a:latin typeface="Cambria Math" panose="02040503050406030204" pitchFamily="18" charset="0"/>
                                </a:rPr>
                                <m:t>+1]</m:t>
                              </m:r>
                            </m:sup>
                          </m:sSup>
                        </m:den>
                      </m:f>
                    </m:oMath>
                  </m:oMathPara>
                </a14:m>
                <a:endParaRPr lang="zh-CN" altLang="en-US" sz="4400" dirty="0"/>
              </a:p>
            </p:txBody>
          </p:sp>
        </mc:Choice>
        <mc:Fallback xmlns="">
          <p:sp>
            <p:nvSpPr>
              <p:cNvPr id="18" name="矩形 17">
                <a:extLst>
                  <a:ext uri="{FF2B5EF4-FFF2-40B4-BE49-F238E27FC236}">
                    <a16:creationId xmlns:a16="http://schemas.microsoft.com/office/drawing/2014/main" id="{984E36FA-91D9-433E-83D3-3BDF75DAD091}"/>
                  </a:ext>
                </a:extLst>
              </p:cNvPr>
              <p:cNvSpPr>
                <a:spLocks noRot="1" noChangeAspect="1" noMove="1" noResize="1" noEditPoints="1" noAdjustHandles="1" noChangeArrowheads="1" noChangeShapeType="1" noTextEdit="1"/>
              </p:cNvSpPr>
              <p:nvPr/>
            </p:nvSpPr>
            <p:spPr>
              <a:xfrm>
                <a:off x="3923868" y="3157025"/>
                <a:ext cx="4686732" cy="141853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59312827-3458-4B7E-8E10-70731B4EED99}"/>
                  </a:ext>
                </a:extLst>
              </p:cNvPr>
              <p:cNvSpPr/>
              <p:nvPr/>
            </p:nvSpPr>
            <p:spPr>
              <a:xfrm>
                <a:off x="579073" y="1040219"/>
                <a:ext cx="6627006" cy="1006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ea typeface="Cambria Math" panose="02040503050406030204" pitchFamily="18" charset="0"/>
                            </a:rPr>
                          </m:ctrlPr>
                        </m:sSupPr>
                        <m:e>
                          <m:r>
                            <a:rPr lang="zh-CN" altLang="en-US" sz="2800" i="1">
                              <a:latin typeface="Cambria Math" panose="02040503050406030204" pitchFamily="18" charset="0"/>
                              <a:ea typeface="Cambria Math" panose="02040503050406030204" pitchFamily="18" charset="0"/>
                            </a:rPr>
                            <m:t>𝛿</m:t>
                          </m:r>
                        </m:e>
                        <m:sup>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𝑙</m:t>
                          </m:r>
                          <m:r>
                            <a:rPr lang="en-US" altLang="zh-CN" sz="2800" i="1">
                              <a:latin typeface="Cambria Math" panose="02040503050406030204" pitchFamily="18" charset="0"/>
                              <a:ea typeface="Cambria Math" panose="02040503050406030204" pitchFamily="18" charset="0"/>
                            </a:rPr>
                            <m:t>]</m:t>
                          </m:r>
                        </m:sup>
                      </m:sSup>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num>
                        <m:den>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sSup>
                            <m:sSupPr>
                              <m:ctrlPr>
                                <a:rPr lang="en-US" altLang="zh-CN" sz="2800" b="1"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𝒍</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𝟏</m:t>
                                  </m:r>
                                </m:e>
                              </m:d>
                            </m:sup>
                          </m:sSup>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𝒂</m:t>
                              </m:r>
                            </m:e>
                            <m:sup>
                              <m:d>
                                <m:dPr>
                                  <m:begChr m:val="["/>
                                  <m:endChr m:val="]"/>
                                  <m:ctrlPr>
                                    <a:rPr lang="en-US" altLang="zh-CN" sz="2800" i="1">
                                      <a:latin typeface="Cambria Math" panose="02040503050406030204" pitchFamily="18" charset="0"/>
                                    </a:rPr>
                                  </m:ctrlPr>
                                </m:dPr>
                                <m:e>
                                  <m:r>
                                    <a:rPr lang="zh-CN" altLang="en-US" sz="2800" i="1">
                                      <a:latin typeface="Cambria Math" panose="02040503050406030204" pitchFamily="18" charset="0"/>
                                    </a:rPr>
                                    <m:t>𝑙</m:t>
                                  </m:r>
                                </m:e>
                              </m:d>
                            </m:sup>
                          </m:sSup>
                        </m:den>
                      </m:f>
                      <m:r>
                        <a:rPr lang="en-US" altLang="zh-CN" sz="2800" b="0" i="1" smtClean="0">
                          <a:latin typeface="Cambria Math" panose="02040503050406030204" pitchFamily="18" charset="0"/>
                          <a:ea typeface="Cambria Math" panose="02040503050406030204" pitchFamily="18" charset="0"/>
                        </a:rPr>
                        <m:t> </m:t>
                      </m:r>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ℒ</m:t>
                          </m:r>
                          <m:d>
                            <m:dPr>
                              <m:ctrlPr>
                                <a:rPr lang="en-US" altLang="zh-CN" sz="2800"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acc>
                                <m:accPr>
                                  <m:chr m:val="̂"/>
                                  <m:ctrlPr>
                                    <a:rPr lang="en-US" altLang="zh-CN" sz="2800" i="1">
                                      <a:latin typeface="Cambria Math" panose="02040503050406030204" pitchFamily="18" charset="0"/>
                                      <a:ea typeface="Cambria Math" panose="02040503050406030204" pitchFamily="18" charset="0"/>
                                    </a:rPr>
                                  </m:ctrlPr>
                                </m:accPr>
                                <m:e>
                                  <m:r>
                                    <a:rPr lang="en-US" altLang="zh-CN" sz="2800" b="1" i="1">
                                      <a:latin typeface="Cambria Math" panose="02040503050406030204" pitchFamily="18" charset="0"/>
                                      <a:ea typeface="Cambria Math" panose="02040503050406030204" pitchFamily="18" charset="0"/>
                                    </a:rPr>
                                    <m:t>𝒚</m:t>
                                  </m:r>
                                </m:e>
                              </m:acc>
                              <m:r>
                                <a:rPr lang="en-US" altLang="zh-CN" sz="2800" i="1">
                                  <a:latin typeface="Cambria Math" panose="02040503050406030204" pitchFamily="18" charset="0"/>
                                  <a:ea typeface="Cambria Math" panose="02040503050406030204" pitchFamily="18" charset="0"/>
                                </a:rPr>
                                <m:t> </m:t>
                              </m:r>
                            </m:e>
                          </m:d>
                        </m:num>
                        <m:den>
                          <m:r>
                            <a:rPr lang="zh-CN" altLang="el-GR"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1" i="1">
                                  <a:latin typeface="Cambria Math" panose="02040503050406030204" pitchFamily="18" charset="0"/>
                                  <a:ea typeface="Cambria Math" panose="02040503050406030204" pitchFamily="18" charset="0"/>
                                </a:rPr>
                                <m:t>𝒛</m:t>
                              </m:r>
                            </m:e>
                            <m:sup>
                              <m:r>
                                <a:rPr lang="en-US" altLang="zh-CN" sz="2800" i="1">
                                  <a:latin typeface="Cambria Math" panose="02040503050406030204" pitchFamily="18" charset="0"/>
                                </a:rPr>
                                <m:t>[</m:t>
                              </m:r>
                              <m:r>
                                <a:rPr lang="zh-CN" altLang="en-US" sz="2800" i="1">
                                  <a:latin typeface="Cambria Math" panose="02040503050406030204" pitchFamily="18" charset="0"/>
                                </a:rPr>
                                <m:t>𝑙</m:t>
                              </m:r>
                              <m:r>
                                <a:rPr lang="en-US" altLang="zh-CN" sz="2800" i="1">
                                  <a:latin typeface="Cambria Math" panose="02040503050406030204" pitchFamily="18" charset="0"/>
                                </a:rPr>
                                <m:t>+1]</m:t>
                              </m:r>
                            </m:sup>
                          </m:sSup>
                        </m:den>
                      </m:f>
                    </m:oMath>
                  </m:oMathPara>
                </a14:m>
                <a:endParaRPr lang="en-US" altLang="zh-CN" sz="2800" dirty="0"/>
              </a:p>
            </p:txBody>
          </p:sp>
        </mc:Choice>
        <mc:Fallback xmlns="">
          <p:sp>
            <p:nvSpPr>
              <p:cNvPr id="19" name="矩形 18">
                <a:extLst>
                  <a:ext uri="{FF2B5EF4-FFF2-40B4-BE49-F238E27FC236}">
                    <a16:creationId xmlns:a16="http://schemas.microsoft.com/office/drawing/2014/main" id="{59312827-3458-4B7E-8E10-70731B4EED99}"/>
                  </a:ext>
                </a:extLst>
              </p:cNvPr>
              <p:cNvSpPr>
                <a:spLocks noRot="1" noChangeAspect="1" noMove="1" noResize="1" noEditPoints="1" noAdjustHandles="1" noChangeArrowheads="1" noChangeShapeType="1" noTextEdit="1"/>
              </p:cNvSpPr>
              <p:nvPr/>
            </p:nvSpPr>
            <p:spPr>
              <a:xfrm>
                <a:off x="579073" y="1040219"/>
                <a:ext cx="6627006" cy="1006942"/>
              </a:xfrm>
              <a:prstGeom prst="rect">
                <a:avLst/>
              </a:prstGeom>
              <a:blipFill>
                <a:blip r:embed="rId4"/>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8CD31C5E-6C87-4CDD-A663-A3B1546F5914}"/>
              </a:ext>
            </a:extLst>
          </p:cNvPr>
          <p:cNvSpPr/>
          <p:nvPr/>
        </p:nvSpPr>
        <p:spPr>
          <a:xfrm>
            <a:off x="5640498" y="1071012"/>
            <a:ext cx="1487889" cy="102261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988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41</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latin typeface="+mn-ea"/>
                  </a:rPr>
                  <a:t>反向传播算法推导过程</a:t>
                </a:r>
                <a:r>
                  <a:rPr lang="en-US" altLang="zh-CN" dirty="0">
                    <a:latin typeface="+mn-ea"/>
                  </a:rPr>
                  <a:t>─</a:t>
                </a:r>
                <a:r>
                  <a:rPr lang="zh-CN" altLang="en-US" dirty="0">
                    <a:latin typeface="+mn-ea"/>
                  </a:rPr>
                  <a:t>误差传递汇总</a:t>
                </a:r>
                <a:r>
                  <a:rPr lang="en-US" altLang="zh-CN" dirty="0">
                    <a:latin typeface="+mn-ea"/>
                  </a:rPr>
                  <a:t>--- </a:t>
                </a:r>
                <a14:m>
                  <m:oMath xmlns:m="http://schemas.openxmlformats.org/officeDocument/2006/math">
                    <m:sSup>
                      <m:sSupPr>
                        <m:ctrlPr>
                          <a:rPr lang="en-US" altLang="zh-CN" i="1">
                            <a:latin typeface="Cambria Math" panose="02040503050406030204" pitchFamily="18" charset="0"/>
                          </a:rPr>
                        </m:ctrlPr>
                      </m:sSupPr>
                      <m:e>
                        <m:r>
                          <a:rPr lang="zh-CN" altLang="en-US">
                            <a:latin typeface="Cambria Math" panose="02040503050406030204" pitchFamily="18" charset="0"/>
                          </a:rPr>
                          <m:t>𝛿</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797" t="-17391" b="-26957"/>
                </a:stretch>
              </a:blipFill>
            </p:spPr>
            <p:txBody>
              <a:bodyPr/>
              <a:lstStyle/>
              <a:p>
                <a:r>
                  <a:rPr lang="zh-CN" altLang="en-US">
                    <a:noFill/>
                  </a:rPr>
                  <a:t> </a:t>
                </a:r>
              </a:p>
            </p:txBody>
          </p:sp>
        </mc:Fallback>
      </mc:AlternateContent>
      <p:sp>
        <p:nvSpPr>
          <p:cNvPr id="26" name="圆角矩形 34">
            <a:extLst>
              <a:ext uri="{FF2B5EF4-FFF2-40B4-BE49-F238E27FC236}">
                <a16:creationId xmlns:a16="http://schemas.microsoft.com/office/drawing/2014/main" id="{75A866A3-89DD-4070-A16C-C4C7EA27A8B9}"/>
              </a:ext>
            </a:extLst>
          </p:cNvPr>
          <p:cNvSpPr/>
          <p:nvPr/>
        </p:nvSpPr>
        <p:spPr>
          <a:xfrm>
            <a:off x="8895478" y="1933529"/>
            <a:ext cx="2082101" cy="117521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7" name="圆角矩形 25">
            <a:extLst>
              <a:ext uri="{FF2B5EF4-FFF2-40B4-BE49-F238E27FC236}">
                <a16:creationId xmlns:a16="http://schemas.microsoft.com/office/drawing/2014/main" id="{AFBEFAAF-DAA4-4D35-9647-1B8F07169879}"/>
              </a:ext>
            </a:extLst>
          </p:cNvPr>
          <p:cNvSpPr/>
          <p:nvPr/>
        </p:nvSpPr>
        <p:spPr>
          <a:xfrm>
            <a:off x="9332702" y="3505579"/>
            <a:ext cx="2743780" cy="10788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8" name="圆角矩形 23">
            <a:extLst>
              <a:ext uri="{FF2B5EF4-FFF2-40B4-BE49-F238E27FC236}">
                <a16:creationId xmlns:a16="http://schemas.microsoft.com/office/drawing/2014/main" id="{D667E5C2-EC31-42D4-BC37-3F1B6CE66CC7}"/>
              </a:ext>
            </a:extLst>
          </p:cNvPr>
          <p:cNvSpPr/>
          <p:nvPr/>
        </p:nvSpPr>
        <p:spPr>
          <a:xfrm>
            <a:off x="496010" y="2368564"/>
            <a:ext cx="2353912" cy="107881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A6BABFDF-9469-4F37-BA67-2A1207C68FF3}"/>
              </a:ext>
            </a:extLst>
          </p:cNvPr>
          <p:cNvGrpSpPr/>
          <p:nvPr/>
        </p:nvGrpSpPr>
        <p:grpSpPr>
          <a:xfrm>
            <a:off x="4506638" y="3099179"/>
            <a:ext cx="4225827" cy="1078816"/>
            <a:chOff x="4084538" y="4055166"/>
            <a:chExt cx="4225827" cy="1078816"/>
          </a:xfrm>
        </p:grpSpPr>
        <p:sp>
          <p:nvSpPr>
            <p:cNvPr id="30" name="圆角矩形 7">
              <a:extLst>
                <a:ext uri="{FF2B5EF4-FFF2-40B4-BE49-F238E27FC236}">
                  <a16:creationId xmlns:a16="http://schemas.microsoft.com/office/drawing/2014/main" id="{6F8D1216-9D25-42F4-B099-E3FE1108390E}"/>
                </a:ext>
              </a:extLst>
            </p:cNvPr>
            <p:cNvSpPr/>
            <p:nvPr/>
          </p:nvSpPr>
          <p:spPr>
            <a:xfrm>
              <a:off x="4084538" y="4055166"/>
              <a:ext cx="984125" cy="107881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1" name="圆角矩形 8">
              <a:extLst>
                <a:ext uri="{FF2B5EF4-FFF2-40B4-BE49-F238E27FC236}">
                  <a16:creationId xmlns:a16="http://schemas.microsoft.com/office/drawing/2014/main" id="{C424C3AF-0B3D-442D-B2F8-93B8B8762E25}"/>
                </a:ext>
              </a:extLst>
            </p:cNvPr>
            <p:cNvSpPr/>
            <p:nvPr/>
          </p:nvSpPr>
          <p:spPr>
            <a:xfrm>
              <a:off x="5219335" y="4055166"/>
              <a:ext cx="1275956" cy="10788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圆角矩形 15">
              <a:extLst>
                <a:ext uri="{FF2B5EF4-FFF2-40B4-BE49-F238E27FC236}">
                  <a16:creationId xmlns:a16="http://schemas.microsoft.com/office/drawing/2014/main" id="{6EE791B3-A343-452C-9E8E-E921F0EB979C}"/>
                </a:ext>
              </a:extLst>
            </p:cNvPr>
            <p:cNvSpPr/>
            <p:nvPr/>
          </p:nvSpPr>
          <p:spPr>
            <a:xfrm>
              <a:off x="6662001" y="4055166"/>
              <a:ext cx="1648364" cy="107881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33" name="直接箭头连接符 32">
            <a:extLst>
              <a:ext uri="{FF2B5EF4-FFF2-40B4-BE49-F238E27FC236}">
                <a16:creationId xmlns:a16="http://schemas.microsoft.com/office/drawing/2014/main" id="{5A3D3451-3ABD-405A-BA54-6175207CF243}"/>
              </a:ext>
            </a:extLst>
          </p:cNvPr>
          <p:cNvCxnSpPr>
            <a:cxnSpLocks/>
          </p:cNvCxnSpPr>
          <p:nvPr/>
        </p:nvCxnSpPr>
        <p:spPr>
          <a:xfrm flipH="1" flipV="1">
            <a:off x="2849922" y="2907973"/>
            <a:ext cx="1655931" cy="638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93BEA38D-5EF4-4520-B440-8002C45B43BF}"/>
              </a:ext>
            </a:extLst>
          </p:cNvPr>
          <p:cNvCxnSpPr>
            <a:cxnSpLocks/>
          </p:cNvCxnSpPr>
          <p:nvPr/>
        </p:nvCxnSpPr>
        <p:spPr>
          <a:xfrm>
            <a:off x="6652484" y="3968329"/>
            <a:ext cx="2768944"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CCE75A00-87D5-4A5F-8952-1692404AED5F}"/>
                  </a:ext>
                </a:extLst>
              </p:cNvPr>
              <p:cNvSpPr/>
              <p:nvPr/>
            </p:nvSpPr>
            <p:spPr>
              <a:xfrm>
                <a:off x="113550" y="1074422"/>
                <a:ext cx="5472743" cy="815673"/>
              </a:xfrm>
              <a:prstGeom prst="rect">
                <a:avLst/>
              </a:prstGeom>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zh-CN" altLang="en-US" sz="2400" i="1">
                              <a:latin typeface="Cambria Math" panose="02040503050406030204" pitchFamily="18" charset="0"/>
                              <a:ea typeface="Cambria Math" panose="02040503050406030204" pitchFamily="18" charset="0"/>
                            </a:rPr>
                            <m:t>令</m:t>
                          </m:r>
                          <m:r>
                            <a:rPr lang="zh-CN" altLang="en-US" sz="2400" b="1" i="1" smtClean="0">
                              <a:latin typeface="Cambria Math" panose="02040503050406030204" pitchFamily="18" charset="0"/>
                              <a:ea typeface="Cambria Math" panose="02040503050406030204" pitchFamily="18" charset="0"/>
                            </a:rPr>
                            <m:t>𝜹</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zh-CN" altLang="en-US" sz="2400" i="1">
                          <a:latin typeface="Cambria Math" panose="02040503050406030204" pitchFamily="18" charset="0"/>
                        </a:rPr>
                        <m:t>，则</m:t>
                      </m:r>
                      <m:sSup>
                        <m:sSupPr>
                          <m:ctrlPr>
                            <a:rPr lang="en-US" altLang="zh-CN" sz="2400" i="1">
                              <a:latin typeface="Cambria Math" panose="02040503050406030204" pitchFamily="18" charset="0"/>
                              <a:ea typeface="Cambria Math" panose="02040503050406030204" pitchFamily="18" charset="0"/>
                            </a:rPr>
                          </m:ctrlPr>
                        </m:sSupPr>
                        <m:e>
                          <m:r>
                            <a:rPr lang="zh-CN" altLang="en-US" sz="2400" b="1" i="1">
                              <a:latin typeface="Cambria Math" panose="02040503050406030204" pitchFamily="18" charset="0"/>
                              <a:ea typeface="Cambria Math" panose="02040503050406030204" pitchFamily="18" charset="0"/>
                            </a:rPr>
                            <m:t>𝜹</m:t>
                          </m:r>
                        </m:e>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ℝ</m:t>
                          </m:r>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p>
                      </m:sSup>
                    </m:oMath>
                  </m:oMathPara>
                </a14:m>
                <a:endParaRPr lang="zh-CN" altLang="en-US" sz="2400" dirty="0"/>
              </a:p>
            </p:txBody>
          </p:sp>
        </mc:Choice>
        <mc:Fallback xmlns="">
          <p:sp>
            <p:nvSpPr>
              <p:cNvPr id="35" name="矩形 34">
                <a:extLst>
                  <a:ext uri="{FF2B5EF4-FFF2-40B4-BE49-F238E27FC236}">
                    <a16:creationId xmlns:a16="http://schemas.microsoft.com/office/drawing/2014/main" id="{CCE75A00-87D5-4A5F-8952-1692404AED5F}"/>
                  </a:ext>
                </a:extLst>
              </p:cNvPr>
              <p:cNvSpPr>
                <a:spLocks noRot="1" noChangeAspect="1" noMove="1" noResize="1" noEditPoints="1" noAdjustHandles="1" noChangeArrowheads="1" noChangeShapeType="1" noTextEdit="1"/>
              </p:cNvSpPr>
              <p:nvPr/>
            </p:nvSpPr>
            <p:spPr>
              <a:xfrm>
                <a:off x="113550" y="1074422"/>
                <a:ext cx="5472743" cy="815673"/>
              </a:xfrm>
              <a:prstGeom prst="rect">
                <a:avLst/>
              </a:prstGeom>
              <a:blipFill>
                <a:blip r:embed="rId3"/>
                <a:stretch>
                  <a:fillRect/>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6CF9F8E3-4F87-48DF-8D4A-CBE2AF14236D}"/>
                  </a:ext>
                </a:extLst>
              </p:cNvPr>
              <p:cNvSpPr/>
              <p:nvPr/>
            </p:nvSpPr>
            <p:spPr>
              <a:xfrm>
                <a:off x="532021" y="2474905"/>
                <a:ext cx="2481769" cy="866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num>
                        <m:den>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𝑙</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rPr>
                            <m:t>)</m:t>
                          </m:r>
                          <m:r>
                            <m:rPr>
                              <m:nor/>
                            </m:rPr>
                            <a:rPr lang="zh-CN" altLang="en-US" sz="2400" dirty="0"/>
                            <m:t> </m:t>
                          </m:r>
                        </m:num>
                        <m:den>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oMath>
                  </m:oMathPara>
                </a14:m>
                <a:endParaRPr lang="en-US" altLang="zh-CN" sz="2400" b="1" dirty="0">
                  <a:ea typeface="Cambria Math" panose="02040503050406030204" pitchFamily="18" charset="0"/>
                </a:endParaRPr>
              </a:p>
            </p:txBody>
          </p:sp>
        </mc:Choice>
        <mc:Fallback xmlns="">
          <p:sp>
            <p:nvSpPr>
              <p:cNvPr id="36" name="矩形 35">
                <a:extLst>
                  <a:ext uri="{FF2B5EF4-FFF2-40B4-BE49-F238E27FC236}">
                    <a16:creationId xmlns:a16="http://schemas.microsoft.com/office/drawing/2014/main" id="{6CF9F8E3-4F87-48DF-8D4A-CBE2AF14236D}"/>
                  </a:ext>
                </a:extLst>
              </p:cNvPr>
              <p:cNvSpPr>
                <a:spLocks noRot="1" noChangeAspect="1" noMove="1" noResize="1" noEditPoints="1" noAdjustHandles="1" noChangeArrowheads="1" noChangeShapeType="1" noTextEdit="1"/>
              </p:cNvSpPr>
              <p:nvPr/>
            </p:nvSpPr>
            <p:spPr>
              <a:xfrm>
                <a:off x="532021" y="2474905"/>
                <a:ext cx="2481769" cy="8661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6005D232-3D68-462D-A1BE-ABA22E8EEB8B}"/>
                  </a:ext>
                </a:extLst>
              </p:cNvPr>
              <p:cNvSpPr/>
              <p:nvPr/>
            </p:nvSpPr>
            <p:spPr>
              <a:xfrm>
                <a:off x="9257304" y="3539879"/>
                <a:ext cx="2894575" cy="8569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0"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m:t>
                                  </m:r>
                                  <m:r>
                                    <a:rPr lang="en-US" altLang="zh-CN" sz="2400" b="1" i="1">
                                      <a:latin typeface="Cambria Math" panose="02040503050406030204" pitchFamily="18" charset="0"/>
                                      <a:ea typeface="Cambria Math" panose="02040503050406030204" pitchFamily="18" charset="0"/>
                                    </a:rPr>
                                    <m:t>]</m:t>
                                  </m:r>
                                </m:sup>
                              </m:sSup>
                            </m:e>
                          </m:d>
                        </m:e>
                        <m:sup>
                          <m:r>
                            <a:rPr lang="en-US" altLang="zh-CN" sz="2400" b="0" i="1" smtClean="0">
                              <a:latin typeface="Cambria Math" panose="02040503050406030204" pitchFamily="18" charset="0"/>
                            </a:rPr>
                            <m:t>𝑇</m:t>
                          </m:r>
                        </m:sup>
                      </m:sSup>
                    </m:oMath>
                  </m:oMathPara>
                </a14:m>
                <a:endParaRPr lang="zh-CN" altLang="en-US" sz="2400" baseline="30000" dirty="0"/>
              </a:p>
            </p:txBody>
          </p:sp>
        </mc:Choice>
        <mc:Fallback xmlns="">
          <p:sp>
            <p:nvSpPr>
              <p:cNvPr id="37" name="矩形 36">
                <a:extLst>
                  <a:ext uri="{FF2B5EF4-FFF2-40B4-BE49-F238E27FC236}">
                    <a16:creationId xmlns:a16="http://schemas.microsoft.com/office/drawing/2014/main" id="{6005D232-3D68-462D-A1BE-ABA22E8EEB8B}"/>
                  </a:ext>
                </a:extLst>
              </p:cNvPr>
              <p:cNvSpPr>
                <a:spLocks noRot="1" noChangeAspect="1" noMove="1" noResize="1" noEditPoints="1" noAdjustHandles="1" noChangeArrowheads="1" noChangeShapeType="1" noTextEdit="1"/>
              </p:cNvSpPr>
              <p:nvPr/>
            </p:nvSpPr>
            <p:spPr>
              <a:xfrm>
                <a:off x="9257304" y="3539879"/>
                <a:ext cx="2894575" cy="85690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C13BB66E-5072-4E08-AA9A-25B8F9E12BA8}"/>
                  </a:ext>
                </a:extLst>
              </p:cNvPr>
              <p:cNvSpPr/>
              <p:nvPr/>
            </p:nvSpPr>
            <p:spPr>
              <a:xfrm>
                <a:off x="2915429" y="2046222"/>
                <a:ext cx="7098889" cy="40822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ea typeface="Cambria Math" panose="02040503050406030204" pitchFamily="18" charset="0"/>
                            </a:rPr>
                          </m:ctrlPr>
                        </m:sSupPr>
                        <m:e>
                          <m:r>
                            <a:rPr lang="zh-CN" altLang="en-US" sz="3200" i="1">
                              <a:latin typeface="Cambria Math" panose="02040503050406030204" pitchFamily="18" charset="0"/>
                              <a:ea typeface="Cambria Math" panose="02040503050406030204" pitchFamily="18" charset="0"/>
                            </a:rPr>
                            <m:t>𝛿</m:t>
                          </m:r>
                        </m:e>
                        <m:sup>
                          <m:r>
                            <a:rPr lang="en-US" altLang="zh-CN" sz="3200" i="1" smtClean="0">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ea typeface="Cambria Math" panose="02040503050406030204" pitchFamily="18" charset="0"/>
                            </a:rPr>
                            <m:t>𝑙</m:t>
                          </m:r>
                          <m:r>
                            <a:rPr lang="en-US" altLang="zh-CN" sz="3200" i="1">
                              <a:latin typeface="Cambria Math" panose="02040503050406030204" pitchFamily="18" charset="0"/>
                              <a:ea typeface="Cambria Math" panose="02040503050406030204" pitchFamily="18" charset="0"/>
                            </a:rPr>
                            <m:t>]</m:t>
                          </m:r>
                        </m:sup>
                      </m:sSup>
                      <m:r>
                        <a:rPr lang="en-US" altLang="zh-CN" sz="3200" i="1">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ℒ</m:t>
                          </m:r>
                          <m:d>
                            <m:dPr>
                              <m:ctrlPr>
                                <a:rPr lang="en-US" altLang="zh-CN" sz="3200" i="1">
                                  <a:latin typeface="Cambria Math" panose="02040503050406030204" pitchFamily="18" charset="0"/>
                                  <a:ea typeface="Cambria Math" panose="02040503050406030204" pitchFamily="18" charset="0"/>
                                </a:rPr>
                              </m:ctrlPr>
                            </m:dPr>
                            <m:e>
                              <m:r>
                                <a:rPr lang="en-US" altLang="zh-CN" sz="3200" b="1" i="1">
                                  <a:latin typeface="Cambria Math" panose="02040503050406030204" pitchFamily="18" charset="0"/>
                                  <a:ea typeface="Cambria Math" panose="02040503050406030204" pitchFamily="18" charset="0"/>
                                </a:rPr>
                                <m:t>𝒚</m:t>
                              </m:r>
                              <m:r>
                                <a:rPr lang="en-US" altLang="zh-CN" sz="3200" i="1">
                                  <a:latin typeface="Cambria Math" panose="02040503050406030204" pitchFamily="18" charset="0"/>
                                  <a:ea typeface="Cambria Math" panose="02040503050406030204" pitchFamily="18" charset="0"/>
                                </a:rPr>
                                <m:t>,</m:t>
                              </m:r>
                              <m:acc>
                                <m:accPr>
                                  <m:chr m:val="̂"/>
                                  <m:ctrlPr>
                                    <a:rPr lang="en-US" altLang="zh-CN" sz="3200" i="1">
                                      <a:latin typeface="Cambria Math" panose="02040503050406030204" pitchFamily="18" charset="0"/>
                                      <a:ea typeface="Cambria Math" panose="02040503050406030204" pitchFamily="18" charset="0"/>
                                    </a:rPr>
                                  </m:ctrlPr>
                                </m:accPr>
                                <m:e>
                                  <m:r>
                                    <a:rPr lang="en-US" altLang="zh-CN" sz="3200" b="1" i="1">
                                      <a:latin typeface="Cambria Math" panose="02040503050406030204" pitchFamily="18" charset="0"/>
                                      <a:ea typeface="Cambria Math" panose="02040503050406030204" pitchFamily="18" charset="0"/>
                                    </a:rPr>
                                    <m:t>𝒚</m:t>
                                  </m:r>
                                </m:e>
                              </m:acc>
                              <m:r>
                                <a:rPr lang="en-US" altLang="zh-CN" sz="3200" i="1">
                                  <a:latin typeface="Cambria Math" panose="02040503050406030204" pitchFamily="18" charset="0"/>
                                  <a:ea typeface="Cambria Math" panose="02040503050406030204" pitchFamily="18" charset="0"/>
                                </a:rPr>
                                <m:t> </m:t>
                              </m:r>
                            </m:e>
                          </m:d>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d>
                                <m:dPr>
                                  <m:begChr m:val="["/>
                                  <m:endChr m:val="]"/>
                                  <m:ctrlPr>
                                    <a:rPr lang="en-US" altLang="zh-CN" sz="3200" b="1" i="1">
                                      <a:latin typeface="Cambria Math" panose="02040503050406030204" pitchFamily="18" charset="0"/>
                                      <a:ea typeface="Cambria Math" panose="02040503050406030204" pitchFamily="18" charset="0"/>
                                    </a:rPr>
                                  </m:ctrlPr>
                                </m:dPr>
                                <m:e>
                                  <m:r>
                                    <a:rPr lang="zh-CN" altLang="en-US" sz="3200" b="1" i="1">
                                      <a:latin typeface="Cambria Math" panose="02040503050406030204" pitchFamily="18" charset="0"/>
                                      <a:ea typeface="Cambria Math" panose="02040503050406030204" pitchFamily="18" charset="0"/>
                                    </a:rPr>
                                    <m:t>𝑙</m:t>
                                  </m:r>
                                </m:e>
                              </m:d>
                            </m:sup>
                          </m:sSup>
                        </m:den>
                      </m:f>
                      <m:r>
                        <a:rPr lang="en-US" altLang="zh-CN" sz="3200" b="0" i="0" smtClean="0">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𝒂</m:t>
                              </m:r>
                            </m:e>
                            <m:sup>
                              <m:d>
                                <m:dPr>
                                  <m:begChr m:val="["/>
                                  <m:endChr m:val="]"/>
                                  <m:ctrlPr>
                                    <a:rPr lang="en-US" altLang="zh-CN" sz="3200" b="1" i="1" smtClean="0">
                                      <a:latin typeface="Cambria Math" panose="02040503050406030204" pitchFamily="18" charset="0"/>
                                      <a:ea typeface="Cambria Math" panose="02040503050406030204" pitchFamily="18" charset="0"/>
                                    </a:rPr>
                                  </m:ctrlPr>
                                </m:dPr>
                                <m:e>
                                  <m:r>
                                    <a:rPr lang="zh-CN" altLang="en-US" sz="3200" b="1" i="1">
                                      <a:latin typeface="Cambria Math" panose="02040503050406030204" pitchFamily="18" charset="0"/>
                                      <a:ea typeface="Cambria Math" panose="02040503050406030204" pitchFamily="18" charset="0"/>
                                    </a:rPr>
                                    <m:t>𝑙</m:t>
                                  </m:r>
                                </m:e>
                              </m:d>
                            </m:sup>
                          </m:sSup>
                        </m:num>
                        <m:den>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d>
                                <m:dPr>
                                  <m:begChr m:val="["/>
                                  <m:endChr m:val="]"/>
                                  <m:ctrlPr>
                                    <a:rPr lang="en-US" altLang="zh-CN" sz="3200" b="1" i="1" smtClean="0">
                                      <a:latin typeface="Cambria Math" panose="02040503050406030204" pitchFamily="18" charset="0"/>
                                      <a:ea typeface="Cambria Math" panose="02040503050406030204" pitchFamily="18" charset="0"/>
                                    </a:rPr>
                                  </m:ctrlPr>
                                </m:dPr>
                                <m:e>
                                  <m:r>
                                    <a:rPr lang="zh-CN" altLang="en-US" sz="3200" b="1" i="1">
                                      <a:latin typeface="Cambria Math" panose="02040503050406030204" pitchFamily="18" charset="0"/>
                                      <a:ea typeface="Cambria Math" panose="02040503050406030204" pitchFamily="18" charset="0"/>
                                    </a:rPr>
                                    <m:t>𝑙</m:t>
                                  </m:r>
                                </m:e>
                              </m:d>
                            </m:sup>
                          </m:sSup>
                        </m:den>
                      </m:f>
                      <m:r>
                        <a:rPr lang="en-US" altLang="zh-CN" sz="3200" b="1" i="1" smtClean="0">
                          <a:latin typeface="Cambria Math" panose="02040503050406030204" pitchFamily="18" charset="0"/>
                          <a:ea typeface="Cambria Math" panose="02040503050406030204" pitchFamily="18" charset="0"/>
                        </a:rPr>
                        <m:t>   </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sSup>
                            <m:sSupPr>
                              <m:ctrlPr>
                                <a:rPr lang="en-US" altLang="zh-CN" sz="3200" b="1"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d>
                                <m:dPr>
                                  <m:begChr m:val="["/>
                                  <m:endChr m:val="]"/>
                                  <m:ctrlPr>
                                    <a:rPr lang="en-US" altLang="zh-CN" sz="3200" b="1" i="1">
                                      <a:latin typeface="Cambria Math" panose="02040503050406030204" pitchFamily="18" charset="0"/>
                                      <a:ea typeface="Cambria Math" panose="02040503050406030204" pitchFamily="18" charset="0"/>
                                    </a:rPr>
                                  </m:ctrlPr>
                                </m:dPr>
                                <m:e>
                                  <m:r>
                                    <a:rPr lang="zh-CN" altLang="en-US" sz="3200" b="1" i="1">
                                      <a:latin typeface="Cambria Math" panose="02040503050406030204" pitchFamily="18" charset="0"/>
                                      <a:ea typeface="Cambria Math" panose="02040503050406030204" pitchFamily="18" charset="0"/>
                                    </a:rPr>
                                    <m:t>𝒍</m:t>
                                  </m:r>
                                  <m:r>
                                    <a:rPr lang="en-US" altLang="zh-CN" sz="3200" b="1"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𝟏</m:t>
                                  </m:r>
                                </m:e>
                              </m:d>
                            </m:sup>
                          </m:sSup>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𝒂</m:t>
                              </m:r>
                            </m:e>
                            <m:sup>
                              <m:d>
                                <m:dPr>
                                  <m:begChr m:val="["/>
                                  <m:endChr m:val="]"/>
                                  <m:ctrlPr>
                                    <a:rPr lang="en-US" altLang="zh-CN" sz="3200" i="1">
                                      <a:latin typeface="Cambria Math" panose="02040503050406030204" pitchFamily="18" charset="0"/>
                                    </a:rPr>
                                  </m:ctrlPr>
                                </m:dPr>
                                <m:e>
                                  <m:r>
                                    <a:rPr lang="zh-CN" altLang="en-US" sz="3200" i="1">
                                      <a:latin typeface="Cambria Math" panose="02040503050406030204" pitchFamily="18" charset="0"/>
                                    </a:rPr>
                                    <m:t>𝑙</m:t>
                                  </m:r>
                                </m:e>
                              </m:d>
                            </m:sup>
                          </m:sSup>
                        </m:den>
                      </m:f>
                      <m:r>
                        <a:rPr lang="en-US" altLang="zh-CN" sz="3200" b="0" i="1" smtClean="0">
                          <a:latin typeface="Cambria Math" panose="02040503050406030204" pitchFamily="18" charset="0"/>
                          <a:ea typeface="Cambria Math" panose="02040503050406030204" pitchFamily="18" charset="0"/>
                        </a:rPr>
                        <m:t>   </m:t>
                      </m:r>
                      <m:f>
                        <m:fPr>
                          <m:ctrlPr>
                            <a:rPr lang="en-US" altLang="zh-CN" sz="3200" i="1">
                              <a:latin typeface="Cambria Math" panose="02040503050406030204" pitchFamily="18" charset="0"/>
                              <a:ea typeface="Cambria Math" panose="02040503050406030204" pitchFamily="18" charset="0"/>
                            </a:rPr>
                          </m:ctrlPr>
                        </m:fPr>
                        <m:num>
                          <m:r>
                            <a:rPr lang="zh-CN" altLang="en-US"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ℒ</m:t>
                          </m:r>
                          <m:d>
                            <m:dPr>
                              <m:ctrlPr>
                                <a:rPr lang="en-US" altLang="zh-CN" sz="3200" i="1">
                                  <a:latin typeface="Cambria Math" panose="02040503050406030204" pitchFamily="18" charset="0"/>
                                  <a:ea typeface="Cambria Math" panose="02040503050406030204" pitchFamily="18" charset="0"/>
                                </a:rPr>
                              </m:ctrlPr>
                            </m:dPr>
                            <m:e>
                              <m:r>
                                <a:rPr lang="en-US" altLang="zh-CN" sz="3200" b="1" i="1">
                                  <a:latin typeface="Cambria Math" panose="02040503050406030204" pitchFamily="18" charset="0"/>
                                  <a:ea typeface="Cambria Math" panose="02040503050406030204" pitchFamily="18" charset="0"/>
                                </a:rPr>
                                <m:t>𝒚</m:t>
                              </m:r>
                              <m:r>
                                <a:rPr lang="en-US" altLang="zh-CN" sz="3200" i="1">
                                  <a:latin typeface="Cambria Math" panose="02040503050406030204" pitchFamily="18" charset="0"/>
                                  <a:ea typeface="Cambria Math" panose="02040503050406030204" pitchFamily="18" charset="0"/>
                                </a:rPr>
                                <m:t>,</m:t>
                              </m:r>
                              <m:acc>
                                <m:accPr>
                                  <m:chr m:val="̂"/>
                                  <m:ctrlPr>
                                    <a:rPr lang="en-US" altLang="zh-CN" sz="3200" i="1">
                                      <a:latin typeface="Cambria Math" panose="02040503050406030204" pitchFamily="18" charset="0"/>
                                      <a:ea typeface="Cambria Math" panose="02040503050406030204" pitchFamily="18" charset="0"/>
                                    </a:rPr>
                                  </m:ctrlPr>
                                </m:accPr>
                                <m:e>
                                  <m:r>
                                    <a:rPr lang="en-US" altLang="zh-CN" sz="3200" b="1" i="1">
                                      <a:latin typeface="Cambria Math" panose="02040503050406030204" pitchFamily="18" charset="0"/>
                                      <a:ea typeface="Cambria Math" panose="02040503050406030204" pitchFamily="18" charset="0"/>
                                    </a:rPr>
                                    <m:t>𝒚</m:t>
                                  </m:r>
                                </m:e>
                              </m:acc>
                              <m:r>
                                <a:rPr lang="en-US" altLang="zh-CN" sz="3200" i="1">
                                  <a:latin typeface="Cambria Math" panose="02040503050406030204" pitchFamily="18" charset="0"/>
                                  <a:ea typeface="Cambria Math" panose="02040503050406030204" pitchFamily="18" charset="0"/>
                                </a:rPr>
                                <m:t> </m:t>
                              </m:r>
                            </m:e>
                          </m:d>
                        </m:num>
                        <m:den>
                          <m:r>
                            <a:rPr lang="zh-CN" altLang="el-GR" sz="3200" i="1">
                              <a:latin typeface="Cambria Math" panose="02040503050406030204" pitchFamily="18" charset="0"/>
                              <a:ea typeface="Cambria Math" panose="02040503050406030204" pitchFamily="18" charset="0"/>
                            </a:rPr>
                            <m:t>𝜕</m:t>
                          </m:r>
                          <m:sSup>
                            <m:sSupPr>
                              <m:ctrlPr>
                                <a:rPr lang="en-US" altLang="zh-CN" sz="3200" i="1">
                                  <a:latin typeface="Cambria Math" panose="02040503050406030204" pitchFamily="18" charset="0"/>
                                  <a:ea typeface="Cambria Math" panose="02040503050406030204" pitchFamily="18" charset="0"/>
                                </a:rPr>
                              </m:ctrlPr>
                            </m:sSupPr>
                            <m:e>
                              <m:r>
                                <a:rPr lang="en-US" altLang="zh-CN" sz="3200" b="1" i="1">
                                  <a:latin typeface="Cambria Math" panose="02040503050406030204" pitchFamily="18" charset="0"/>
                                  <a:ea typeface="Cambria Math" panose="02040503050406030204" pitchFamily="18" charset="0"/>
                                </a:rPr>
                                <m:t>𝒛</m:t>
                              </m:r>
                            </m:e>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b="0" i="1" smtClean="0">
                                  <a:latin typeface="Cambria Math" panose="02040503050406030204" pitchFamily="18" charset="0"/>
                                </a:rPr>
                                <m:t>+1</m:t>
                              </m:r>
                              <m:r>
                                <a:rPr lang="en-US" altLang="zh-CN" sz="3200" i="1">
                                  <a:latin typeface="Cambria Math" panose="02040503050406030204" pitchFamily="18" charset="0"/>
                                </a:rPr>
                                <m:t>]</m:t>
                              </m:r>
                            </m:sup>
                          </m:sSup>
                        </m:den>
                      </m:f>
                    </m:oMath>
                  </m:oMathPara>
                </a14:m>
                <a:endParaRPr lang="en-US" altLang="zh-CN" sz="3200" dirty="0"/>
              </a:p>
              <a:p>
                <a:r>
                  <a:rPr lang="en-US" altLang="zh-CN" sz="3200" b="0" dirty="0"/>
                  <a:t>  </a:t>
                </a:r>
                <a:r>
                  <a:rPr lang="en-US" altLang="zh-CN" sz="3200" dirty="0"/>
                  <a:t>  </a:t>
                </a: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         </m:t>
                      </m:r>
                      <m:r>
                        <a:rPr lang="en-US" altLang="zh-CN" sz="3200" i="1">
                          <a:latin typeface="Cambria Math" panose="02040503050406030204" pitchFamily="18" charset="0"/>
                        </a:rPr>
                        <m:t>=</m:t>
                      </m:r>
                      <m:sSubSup>
                        <m:sSubSupPr>
                          <m:ctrlPr>
                            <a:rPr lang="en-US" altLang="zh-CN" sz="3200" i="1" dirty="0">
                              <a:latin typeface="Cambria Math" panose="02040503050406030204" pitchFamily="18" charset="0"/>
                            </a:rPr>
                          </m:ctrlPr>
                        </m:sSubSupPr>
                        <m:e>
                          <m:r>
                            <a:rPr lang="en-US" altLang="zh-CN" sz="3200" i="1" dirty="0">
                              <a:latin typeface="Cambria Math" panose="02040503050406030204" pitchFamily="18" charset="0"/>
                            </a:rPr>
                            <m:t>𝑑𝑖𝑎𝑔</m:t>
                          </m:r>
                          <m:r>
                            <a:rPr lang="en-US" altLang="zh-CN" sz="3200" i="1" dirty="0">
                              <a:latin typeface="Cambria Math" panose="02040503050406030204" pitchFamily="18" charset="0"/>
                            </a:rPr>
                            <m:t>(</m:t>
                          </m:r>
                          <m:r>
                            <a:rPr lang="en-US" altLang="zh-CN" sz="3200" i="1" dirty="0">
                              <a:latin typeface="Cambria Math" panose="02040503050406030204" pitchFamily="18" charset="0"/>
                            </a:rPr>
                            <m:t>𝑓</m:t>
                          </m:r>
                        </m:e>
                        <m:sub>
                          <m:r>
                            <a:rPr lang="en-US" altLang="zh-CN" sz="3200" i="1" dirty="0">
                              <a:latin typeface="Cambria Math" panose="02040503050406030204" pitchFamily="18" charset="0"/>
                            </a:rPr>
                            <m:t>𝑙</m:t>
                          </m:r>
                        </m:sub>
                        <m:sup>
                          <m:r>
                            <a:rPr lang="en-US" altLang="zh-CN" sz="3200" dirty="0">
                              <a:latin typeface="Cambria Math" panose="02040503050406030204" pitchFamily="18" charset="0"/>
                            </a:rPr>
                            <m:t>′</m:t>
                          </m:r>
                        </m:sup>
                      </m:sSubSup>
                      <m:r>
                        <a:rPr lang="en-US" altLang="zh-CN" sz="3200" i="1" dirty="0">
                          <a:latin typeface="Cambria Math" panose="02040503050406030204" pitchFamily="18" charset="0"/>
                        </a:rPr>
                        <m:t>(</m:t>
                      </m:r>
                      <m:sSup>
                        <m:sSupPr>
                          <m:ctrlPr>
                            <a:rPr lang="zh-CN" altLang="en-US" sz="3200" i="1" dirty="0">
                              <a:latin typeface="Cambria Math" panose="02040503050406030204" pitchFamily="18" charset="0"/>
                            </a:rPr>
                          </m:ctrlPr>
                        </m:sSupPr>
                        <m:e>
                          <m:r>
                            <a:rPr lang="en-US" altLang="zh-CN" sz="3200" b="1" i="1" dirty="0">
                              <a:latin typeface="Cambria Math" panose="02040503050406030204" pitchFamily="18" charset="0"/>
                            </a:rPr>
                            <m:t>𝒛</m:t>
                          </m:r>
                        </m:e>
                        <m:sup>
                          <m:d>
                            <m:dPr>
                              <m:begChr m:val="["/>
                              <m:endChr m:val="]"/>
                              <m:ctrlPr>
                                <a:rPr lang="en-US" altLang="zh-CN" sz="3200" i="1" dirty="0">
                                  <a:latin typeface="Cambria Math" panose="02040503050406030204" pitchFamily="18" charset="0"/>
                                </a:rPr>
                              </m:ctrlPr>
                            </m:dPr>
                            <m:e>
                              <m:r>
                                <a:rPr lang="zh-CN" altLang="en-US" sz="3200" i="1" dirty="0">
                                  <a:latin typeface="Cambria Math" panose="02040503050406030204" pitchFamily="18" charset="0"/>
                                </a:rPr>
                                <m:t>𝑙</m:t>
                              </m:r>
                            </m:e>
                          </m:d>
                        </m:sup>
                      </m:sSup>
                      <m:r>
                        <a:rPr lang="en-US" altLang="zh-CN" sz="3200" i="1" dirty="0">
                          <a:latin typeface="Cambria Math" panose="02040503050406030204" pitchFamily="18" charset="0"/>
                        </a:rPr>
                        <m:t>))</m:t>
                      </m:r>
                      <m:d>
                        <m:dPr>
                          <m:ctrlPr>
                            <a:rPr lang="en-US" altLang="zh-CN" sz="3200" i="1">
                              <a:latin typeface="Cambria Math" panose="02040503050406030204" pitchFamily="18" charset="0"/>
                              <a:ea typeface="Cambria Math" panose="02040503050406030204" pitchFamily="18" charset="0"/>
                            </a:rPr>
                          </m:ctrlPr>
                        </m:dPr>
                        <m:e>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𝑊</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r>
                                    <a:rPr lang="en-US" altLang="zh-CN" sz="3200" b="1" i="1">
                                      <a:latin typeface="Cambria Math" panose="02040503050406030204" pitchFamily="18" charset="0"/>
                                      <a:ea typeface="Cambria Math" panose="02040503050406030204" pitchFamily="18" charset="0"/>
                                    </a:rPr>
                                    <m:t>𝟏</m:t>
                                  </m:r>
                                  <m:r>
                                    <a:rPr lang="en-US" altLang="zh-CN" sz="3200" b="1" i="1">
                                      <a:latin typeface="Cambria Math" panose="02040503050406030204" pitchFamily="18" charset="0"/>
                                      <a:ea typeface="Cambria Math" panose="02040503050406030204" pitchFamily="18" charset="0"/>
                                    </a:rPr>
                                    <m:t>]</m:t>
                                  </m:r>
                                </m:sup>
                              </m:sSup>
                            </m:e>
                          </m:d>
                          <m:r>
                            <m:rPr>
                              <m:sty m:val="p"/>
                            </m:rPr>
                            <a:rPr lang="en-US" altLang="zh-CN" sz="3200" baseline="30000">
                              <a:latin typeface="Cambria Math" panose="02040503050406030204" pitchFamily="18" charset="0"/>
                            </a:rPr>
                            <m:t>T</m:t>
                          </m:r>
                          <m:sSup>
                            <m:sSupPr>
                              <m:ctrlPr>
                                <a:rPr lang="en-US" altLang="zh-CN" sz="3200" i="1">
                                  <a:latin typeface="Cambria Math" panose="02040503050406030204" pitchFamily="18" charset="0"/>
                                  <a:ea typeface="Cambria Math" panose="02040503050406030204" pitchFamily="18" charset="0"/>
                                </a:rPr>
                              </m:ctrlPr>
                            </m:sSupPr>
                            <m:e>
                              <m:r>
                                <a:rPr lang="zh-CN" altLang="en-US" sz="3200" b="1" i="1">
                                  <a:latin typeface="Cambria Math" panose="02040503050406030204" pitchFamily="18" charset="0"/>
                                  <a:ea typeface="Cambria Math" panose="02040503050406030204" pitchFamily="18" charset="0"/>
                                </a:rPr>
                                <m:t>𝜹</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r>
                                <a:rPr lang="en-US" altLang="zh-CN" sz="3200" b="1" i="1">
                                  <a:latin typeface="Cambria Math" panose="02040503050406030204" pitchFamily="18" charset="0"/>
                                  <a:ea typeface="Cambria Math" panose="02040503050406030204" pitchFamily="18" charset="0"/>
                                </a:rPr>
                                <m:t>𝟏</m:t>
                              </m:r>
                              <m:r>
                                <a:rPr lang="en-US" altLang="zh-CN" sz="3200" b="1" i="1">
                                  <a:latin typeface="Cambria Math" panose="02040503050406030204" pitchFamily="18" charset="0"/>
                                  <a:ea typeface="Cambria Math" panose="02040503050406030204" pitchFamily="18" charset="0"/>
                                </a:rPr>
                                <m:t>]</m:t>
                              </m:r>
                            </m:sup>
                          </m:sSup>
                        </m:e>
                      </m:d>
                    </m:oMath>
                  </m:oMathPara>
                </a14:m>
                <a:endParaRPr lang="en-US" altLang="zh-CN"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m:t>
                      </m:r>
                      <m:sSubSup>
                        <m:sSubSupPr>
                          <m:ctrlPr>
                            <a:rPr lang="en-US" altLang="zh-CN" sz="3200" i="1" dirty="0">
                              <a:latin typeface="Cambria Math" panose="02040503050406030204" pitchFamily="18" charset="0"/>
                            </a:rPr>
                          </m:ctrlPr>
                        </m:sSubSupPr>
                        <m:e>
                          <m:r>
                            <a:rPr lang="en-US" altLang="zh-CN" sz="3200" i="1" dirty="0">
                              <a:latin typeface="Cambria Math" panose="02040503050406030204" pitchFamily="18" charset="0"/>
                            </a:rPr>
                            <m:t>𝑓</m:t>
                          </m:r>
                        </m:e>
                        <m:sub>
                          <m:r>
                            <a:rPr lang="en-US" altLang="zh-CN" sz="3200" i="1" dirty="0">
                              <a:latin typeface="Cambria Math" panose="02040503050406030204" pitchFamily="18" charset="0"/>
                            </a:rPr>
                            <m:t>𝑙</m:t>
                          </m:r>
                        </m:sub>
                        <m:sup>
                          <m:r>
                            <a:rPr lang="en-US" altLang="zh-CN" sz="3200" dirty="0">
                              <a:latin typeface="Cambria Math" panose="02040503050406030204" pitchFamily="18" charset="0"/>
                            </a:rPr>
                            <m:t>′</m:t>
                          </m:r>
                        </m:sup>
                      </m:sSubSup>
                      <m:r>
                        <a:rPr lang="en-US" altLang="zh-CN" sz="3200" i="1" dirty="0">
                          <a:latin typeface="Cambria Math" panose="02040503050406030204" pitchFamily="18" charset="0"/>
                        </a:rPr>
                        <m:t>(</m:t>
                      </m:r>
                      <m:sSup>
                        <m:sSupPr>
                          <m:ctrlPr>
                            <a:rPr lang="zh-CN" altLang="en-US" sz="3200" i="1" dirty="0">
                              <a:latin typeface="Cambria Math" panose="02040503050406030204" pitchFamily="18" charset="0"/>
                            </a:rPr>
                          </m:ctrlPr>
                        </m:sSupPr>
                        <m:e>
                          <m:r>
                            <a:rPr lang="en-US" altLang="zh-CN" sz="3200" b="1" i="1" dirty="0">
                              <a:latin typeface="Cambria Math" panose="02040503050406030204" pitchFamily="18" charset="0"/>
                            </a:rPr>
                            <m:t>𝒛</m:t>
                          </m:r>
                        </m:e>
                        <m:sup>
                          <m:r>
                            <a:rPr lang="en-US" altLang="zh-CN" sz="3200" i="1" dirty="0">
                              <a:latin typeface="Cambria Math" panose="02040503050406030204" pitchFamily="18" charset="0"/>
                            </a:rPr>
                            <m:t>[</m:t>
                          </m:r>
                          <m:r>
                            <a:rPr lang="zh-CN" altLang="en-US" sz="3200" i="1" dirty="0">
                              <a:latin typeface="Cambria Math" panose="02040503050406030204" pitchFamily="18" charset="0"/>
                            </a:rPr>
                            <m:t>𝑙</m:t>
                          </m:r>
                          <m:r>
                            <a:rPr lang="en-US" altLang="zh-CN" sz="3200" i="1" dirty="0">
                              <a:latin typeface="Cambria Math" panose="02040503050406030204" pitchFamily="18" charset="0"/>
                            </a:rPr>
                            <m:t>]</m:t>
                          </m:r>
                        </m:sup>
                      </m:sSup>
                      <m:r>
                        <a:rPr lang="en-US" altLang="zh-CN" sz="3200" i="1" dirty="0">
                          <a:latin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m:t>
                      </m:r>
                      <m:d>
                        <m:dPr>
                          <m:ctrlPr>
                            <a:rPr lang="en-US" altLang="zh-CN" sz="3200" i="1" smtClean="0">
                              <a:latin typeface="Cambria Math" panose="02040503050406030204" pitchFamily="18" charset="0"/>
                              <a:ea typeface="Cambria Math" panose="02040503050406030204" pitchFamily="18" charset="0"/>
                            </a:rPr>
                          </m:ctrlPr>
                        </m:dPr>
                        <m:e>
                          <m:d>
                            <m:dPr>
                              <m:ctrlPr>
                                <a:rPr lang="en-US" altLang="zh-CN" sz="3200" i="1">
                                  <a:latin typeface="Cambria Math" panose="02040503050406030204" pitchFamily="18" charset="0"/>
                                </a:rPr>
                              </m:ctrlPr>
                            </m:dPr>
                            <m:e>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𝑊</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r>
                                    <a:rPr lang="en-US" altLang="zh-CN" sz="3200" b="1" i="1">
                                      <a:latin typeface="Cambria Math" panose="02040503050406030204" pitchFamily="18" charset="0"/>
                                      <a:ea typeface="Cambria Math" panose="02040503050406030204" pitchFamily="18" charset="0"/>
                                    </a:rPr>
                                    <m:t>𝟏</m:t>
                                  </m:r>
                                  <m:r>
                                    <a:rPr lang="en-US" altLang="zh-CN" sz="3200" b="1" i="1">
                                      <a:latin typeface="Cambria Math" panose="02040503050406030204" pitchFamily="18" charset="0"/>
                                      <a:ea typeface="Cambria Math" panose="02040503050406030204" pitchFamily="18" charset="0"/>
                                    </a:rPr>
                                    <m:t>]</m:t>
                                  </m:r>
                                </m:sup>
                              </m:sSup>
                            </m:e>
                          </m:d>
                          <m:r>
                            <m:rPr>
                              <m:sty m:val="p"/>
                            </m:rPr>
                            <a:rPr lang="en-US" altLang="zh-CN" sz="3200" baseline="30000">
                              <a:latin typeface="Cambria Math" panose="02040503050406030204" pitchFamily="18" charset="0"/>
                            </a:rPr>
                            <m:t>T</m:t>
                          </m:r>
                          <m:sSup>
                            <m:sSupPr>
                              <m:ctrlPr>
                                <a:rPr lang="en-US" altLang="zh-CN" sz="3200" i="1">
                                  <a:latin typeface="Cambria Math" panose="02040503050406030204" pitchFamily="18" charset="0"/>
                                  <a:ea typeface="Cambria Math" panose="02040503050406030204" pitchFamily="18" charset="0"/>
                                </a:rPr>
                              </m:ctrlPr>
                            </m:sSupPr>
                            <m:e>
                              <m:r>
                                <a:rPr lang="zh-CN" altLang="en-US" sz="3200" b="1" i="1">
                                  <a:latin typeface="Cambria Math" panose="02040503050406030204" pitchFamily="18" charset="0"/>
                                  <a:ea typeface="Cambria Math" panose="02040503050406030204" pitchFamily="18" charset="0"/>
                                </a:rPr>
                                <m:t>𝜹</m:t>
                              </m:r>
                            </m:e>
                            <m:sup>
                              <m:r>
                                <a:rPr lang="en-US" altLang="zh-CN" sz="3200" b="1" i="1">
                                  <a:latin typeface="Cambria Math" panose="02040503050406030204" pitchFamily="18" charset="0"/>
                                  <a:ea typeface="Cambria Math" panose="02040503050406030204" pitchFamily="18" charset="0"/>
                                </a:rPr>
                                <m:t>[</m:t>
                              </m:r>
                              <m:r>
                                <a:rPr lang="zh-CN" altLang="en-US" sz="3200" b="1" i="1">
                                  <a:latin typeface="Cambria Math" panose="02040503050406030204" pitchFamily="18" charset="0"/>
                                  <a:ea typeface="Cambria Math" panose="02040503050406030204" pitchFamily="18" charset="0"/>
                                </a:rPr>
                                <m:t>𝑙</m:t>
                              </m:r>
                              <m:r>
                                <a:rPr lang="en-US" altLang="zh-CN" sz="3200" b="1" i="1">
                                  <a:latin typeface="Cambria Math" panose="02040503050406030204" pitchFamily="18" charset="0"/>
                                  <a:ea typeface="Cambria Math" panose="02040503050406030204" pitchFamily="18" charset="0"/>
                                </a:rPr>
                                <m:t>+</m:t>
                              </m:r>
                              <m:r>
                                <a:rPr lang="en-US" altLang="zh-CN" sz="3200" b="1" i="1">
                                  <a:latin typeface="Cambria Math" panose="02040503050406030204" pitchFamily="18" charset="0"/>
                                  <a:ea typeface="Cambria Math" panose="02040503050406030204" pitchFamily="18" charset="0"/>
                                </a:rPr>
                                <m:t>𝟏</m:t>
                              </m:r>
                              <m:r>
                                <a:rPr lang="en-US" altLang="zh-CN" sz="3200" b="1" i="1">
                                  <a:latin typeface="Cambria Math" panose="02040503050406030204" pitchFamily="18" charset="0"/>
                                  <a:ea typeface="Cambria Math" panose="02040503050406030204" pitchFamily="18" charset="0"/>
                                </a:rPr>
                                <m:t>]</m:t>
                              </m:r>
                            </m:sup>
                          </m:sSup>
                        </m:e>
                      </m:d>
                    </m:oMath>
                  </m:oMathPara>
                </a14:m>
                <a:endParaRPr lang="en-US" altLang="zh-CN" sz="3200" dirty="0"/>
              </a:p>
            </p:txBody>
          </p:sp>
        </mc:Choice>
        <mc:Fallback xmlns="">
          <p:sp>
            <p:nvSpPr>
              <p:cNvPr id="38" name="矩形 37">
                <a:extLst>
                  <a:ext uri="{FF2B5EF4-FFF2-40B4-BE49-F238E27FC236}">
                    <a16:creationId xmlns:a16="http://schemas.microsoft.com/office/drawing/2014/main" id="{C13BB66E-5072-4E08-AA9A-25B8F9E12BA8}"/>
                  </a:ext>
                </a:extLst>
              </p:cNvPr>
              <p:cNvSpPr>
                <a:spLocks noRot="1" noChangeAspect="1" noMove="1" noResize="1" noEditPoints="1" noAdjustHandles="1" noChangeArrowheads="1" noChangeShapeType="1" noTextEdit="1"/>
              </p:cNvSpPr>
              <p:nvPr/>
            </p:nvSpPr>
            <p:spPr>
              <a:xfrm>
                <a:off x="2915429" y="2046222"/>
                <a:ext cx="7098889" cy="4082208"/>
              </a:xfrm>
              <a:prstGeom prst="rect">
                <a:avLst/>
              </a:prstGeom>
              <a:blipFill>
                <a:blip r:embed="rId6"/>
                <a:stretch>
                  <a:fillRect/>
                </a:stretch>
              </a:blipFill>
            </p:spPr>
            <p:txBody>
              <a:bodyPr/>
              <a:lstStyle/>
              <a:p>
                <a:r>
                  <a:rPr lang="zh-CN" altLang="en-US">
                    <a:noFill/>
                  </a:rPr>
                  <a:t> </a:t>
                </a:r>
              </a:p>
            </p:txBody>
          </p:sp>
        </mc:Fallback>
      </mc:AlternateContent>
      <p:cxnSp>
        <p:nvCxnSpPr>
          <p:cNvPr id="39" name="直接箭头连接符 38">
            <a:extLst>
              <a:ext uri="{FF2B5EF4-FFF2-40B4-BE49-F238E27FC236}">
                <a16:creationId xmlns:a16="http://schemas.microsoft.com/office/drawing/2014/main" id="{C07D8BFA-D158-4A72-979D-EB694BDCE0EA}"/>
              </a:ext>
            </a:extLst>
          </p:cNvPr>
          <p:cNvCxnSpPr>
            <a:cxnSpLocks/>
          </p:cNvCxnSpPr>
          <p:nvPr/>
        </p:nvCxnSpPr>
        <p:spPr>
          <a:xfrm flipV="1">
            <a:off x="7542893" y="2472937"/>
            <a:ext cx="1365454" cy="635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3180A50C-1B68-4C1B-B4F9-8FED2B894C95}"/>
                  </a:ext>
                </a:extLst>
              </p:cNvPr>
              <p:cNvSpPr/>
              <p:nvPr/>
            </p:nvSpPr>
            <p:spPr>
              <a:xfrm>
                <a:off x="9190937" y="2186078"/>
                <a:ext cx="1414170" cy="6701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3600" i="1" smtClean="0">
                              <a:latin typeface="Cambria Math" panose="02040503050406030204" pitchFamily="18" charset="0"/>
                              <a:ea typeface="Cambria Math" panose="02040503050406030204" pitchFamily="18" charset="0"/>
                            </a:rPr>
                          </m:ctrlPr>
                        </m:sSupPr>
                        <m:e>
                          <m:r>
                            <a:rPr lang="zh-CN" altLang="en-US" sz="3600" i="1">
                              <a:latin typeface="Cambria Math" panose="02040503050406030204" pitchFamily="18" charset="0"/>
                              <a:ea typeface="Cambria Math" panose="02040503050406030204" pitchFamily="18" charset="0"/>
                            </a:rPr>
                            <m:t>𝛿</m:t>
                          </m:r>
                        </m:e>
                        <m:sup>
                          <m:r>
                            <a:rPr lang="en-US" altLang="zh-CN" sz="3600" i="1">
                              <a:latin typeface="Cambria Math" panose="02040503050406030204" pitchFamily="18" charset="0"/>
                              <a:ea typeface="Cambria Math" panose="02040503050406030204" pitchFamily="18" charset="0"/>
                            </a:rPr>
                            <m:t>[</m:t>
                          </m:r>
                          <m:r>
                            <a:rPr lang="zh-CN" altLang="en-US" sz="3600" i="1">
                              <a:latin typeface="Cambria Math" panose="02040503050406030204" pitchFamily="18" charset="0"/>
                              <a:ea typeface="Cambria Math" panose="02040503050406030204" pitchFamily="18" charset="0"/>
                            </a:rPr>
                            <m:t>𝑙</m:t>
                          </m:r>
                          <m:r>
                            <a:rPr lang="en-US" altLang="zh-CN" sz="3600" b="0" i="1" smtClean="0">
                              <a:latin typeface="Cambria Math" panose="02040503050406030204" pitchFamily="18" charset="0"/>
                              <a:ea typeface="Cambria Math" panose="02040503050406030204" pitchFamily="18" charset="0"/>
                            </a:rPr>
                            <m:t>+1</m:t>
                          </m:r>
                          <m:r>
                            <a:rPr lang="en-US" altLang="zh-CN" sz="3600" i="1">
                              <a:latin typeface="Cambria Math" panose="02040503050406030204" pitchFamily="18" charset="0"/>
                              <a:ea typeface="Cambria Math" panose="02040503050406030204" pitchFamily="18" charset="0"/>
                            </a:rPr>
                            <m:t>]</m:t>
                          </m:r>
                        </m:sup>
                      </m:sSup>
                    </m:oMath>
                  </m:oMathPara>
                </a14:m>
                <a:endParaRPr lang="zh-CN" altLang="en-US" sz="3600" dirty="0"/>
              </a:p>
            </p:txBody>
          </p:sp>
        </mc:Choice>
        <mc:Fallback xmlns="">
          <p:sp>
            <p:nvSpPr>
              <p:cNvPr id="40" name="矩形 39">
                <a:extLst>
                  <a:ext uri="{FF2B5EF4-FFF2-40B4-BE49-F238E27FC236}">
                    <a16:creationId xmlns:a16="http://schemas.microsoft.com/office/drawing/2014/main" id="{3180A50C-1B68-4C1B-B4F9-8FED2B894C95}"/>
                  </a:ext>
                </a:extLst>
              </p:cNvPr>
              <p:cNvSpPr>
                <a:spLocks noRot="1" noChangeAspect="1" noMove="1" noResize="1" noEditPoints="1" noAdjustHandles="1" noChangeArrowheads="1" noChangeShapeType="1" noTextEdit="1"/>
              </p:cNvSpPr>
              <p:nvPr/>
            </p:nvSpPr>
            <p:spPr>
              <a:xfrm>
                <a:off x="9190937" y="2186078"/>
                <a:ext cx="1414170" cy="67012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3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5" grpId="0" animBg="1"/>
      <p:bldP spid="36" grpId="0"/>
      <p:bldP spid="37" grpId="0"/>
      <p:bldP spid="38" grpId="0"/>
      <p:bldP spid="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a:t>第</a:t>
            </a:r>
            <a:fld id="{A7EB049D-2BDA-4100-846B-C83E7A7D8094}" type="slidenum">
              <a:rPr lang="zh-CN" altLang="en-US" smtClean="0"/>
              <a:pPr/>
              <a:t>42</a:t>
            </a:fld>
            <a:r>
              <a:rPr lang="zh-CN" altLang="en-US"/>
              <a:t>页</a:t>
            </a:r>
            <a:endParaRPr lang="zh-CN" altLang="en-US" dirty="0"/>
          </a:p>
        </p:txBody>
      </p:sp>
      <p:sp>
        <p:nvSpPr>
          <p:cNvPr id="3" name="标题 2"/>
          <p:cNvSpPr>
            <a:spLocks noGrp="1"/>
          </p:cNvSpPr>
          <p:nvPr>
            <p:ph type="title"/>
          </p:nvPr>
        </p:nvSpPr>
        <p:spPr/>
        <p:txBody>
          <a:bodyPr/>
          <a:lstStyle/>
          <a:p>
            <a:r>
              <a:rPr lang="zh-CN" altLang="en-US" dirty="0">
                <a:latin typeface="+mn-ea"/>
              </a:rPr>
              <a:t>反向传播算法（再看梯度）</a:t>
            </a:r>
            <a:endParaRPr lang="zh-CN" altLang="en-US" dirty="0"/>
          </a:p>
        </p:txBody>
      </p:sp>
      <p:cxnSp>
        <p:nvCxnSpPr>
          <p:cNvPr id="6" name="直接箭头连接符 5">
            <a:extLst>
              <a:ext uri="{FF2B5EF4-FFF2-40B4-BE49-F238E27FC236}">
                <a16:creationId xmlns:a16="http://schemas.microsoft.com/office/drawing/2014/main" id="{2149AB70-8F83-455D-87BA-5724EC53D0AF}"/>
              </a:ext>
            </a:extLst>
          </p:cNvPr>
          <p:cNvCxnSpPr>
            <a:cxnSpLocks/>
          </p:cNvCxnSpPr>
          <p:nvPr/>
        </p:nvCxnSpPr>
        <p:spPr>
          <a:xfrm>
            <a:off x="6783768" y="3323048"/>
            <a:ext cx="1073716" cy="7787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AB22C819-ED24-462F-9C47-AE1CF4BD9994}"/>
              </a:ext>
            </a:extLst>
          </p:cNvPr>
          <p:cNvSpPr txBox="1"/>
          <p:nvPr/>
        </p:nvSpPr>
        <p:spPr>
          <a:xfrm>
            <a:off x="7857484" y="4456099"/>
            <a:ext cx="1090345" cy="369332"/>
          </a:xfrm>
          <a:prstGeom prst="rect">
            <a:avLst/>
          </a:prstGeom>
          <a:noFill/>
        </p:spPr>
        <p:txBody>
          <a:bodyPr wrap="square" rtlCol="0">
            <a:spAutoFit/>
          </a:bodyPr>
          <a:lstStyle/>
          <a:p>
            <a:r>
              <a:rPr lang="zh-CN" altLang="en-US" dirty="0">
                <a:solidFill>
                  <a:srgbClr val="FF0000"/>
                </a:solidFill>
              </a:rPr>
              <a:t>误差项</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477348F-D556-4D62-B250-11102C23FD8D}"/>
                  </a:ext>
                </a:extLst>
              </p:cNvPr>
              <p:cNvSpPr txBox="1"/>
              <p:nvPr/>
            </p:nvSpPr>
            <p:spPr>
              <a:xfrm>
                <a:off x="2311400" y="1050729"/>
                <a:ext cx="2981578" cy="421462"/>
              </a:xfrm>
              <a:prstGeom prst="rect">
                <a:avLst/>
              </a:prstGeom>
              <a:noFill/>
              <a:ln>
                <a:solidFill>
                  <a:srgbClr val="FF0000"/>
                </a:solidFill>
              </a:ln>
            </p:spPr>
            <p:txBody>
              <a:bodyPr wrap="square">
                <a:spAutoFit/>
              </a:bodyPr>
              <a:lstStyle/>
              <a:p>
                <a:pPr algn="ctr"/>
                <a14:m>
                  <m:oMath xmlns:m="http://schemas.openxmlformats.org/officeDocument/2006/math">
                    <m:sSup>
                      <m:sSupPr>
                        <m:ctrlPr>
                          <a:rPr lang="en-US" altLang="zh-CN" sz="2000" i="1" smtClean="0">
                            <a:latin typeface="Cambria Math" panose="02040503050406030204" pitchFamily="18" charset="0"/>
                          </a:rPr>
                        </m:ctrlPr>
                      </m:sSupPr>
                      <m:e>
                        <m:r>
                          <a:rPr lang="en-US" altLang="zh-CN" sz="2000" b="1" i="1" smtClean="0">
                            <a:latin typeface="Cambria Math" panose="02040503050406030204" pitchFamily="18" charset="0"/>
                          </a:rPr>
                          <m:t>𝒛</m:t>
                        </m:r>
                      </m:e>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𝑾</m:t>
                        </m:r>
                      </m:e>
                      <m:sup>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𝑙</m:t>
                            </m:r>
                          </m:e>
                        </m:d>
                      </m:sup>
                    </m:sSup>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i="1">
                            <a:latin typeface="Cambria Math" panose="02040503050406030204" pitchFamily="18" charset="0"/>
                          </a:rPr>
                          <m:t>[</m:t>
                        </m:r>
                        <m:r>
                          <a:rPr lang="en-US" altLang="zh-CN" sz="2000" i="1">
                            <a:latin typeface="Cambria Math" panose="02040503050406030204" pitchFamily="18" charset="0"/>
                          </a:rPr>
                          <m:t>𝑙</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smtClean="0">
                            <a:latin typeface="Cambria Math" panose="02040503050406030204" pitchFamily="18" charset="0"/>
                          </a:rPr>
                          <m:t>𝒃</m:t>
                        </m:r>
                      </m:e>
                      <m:sup>
                        <m:r>
                          <a:rPr lang="en-US" altLang="zh-CN" sz="2000" i="1">
                            <a:latin typeface="Cambria Math" panose="02040503050406030204" pitchFamily="18" charset="0"/>
                          </a:rPr>
                          <m:t>[</m:t>
                        </m:r>
                        <m:r>
                          <a:rPr lang="en-US" altLang="zh-CN" sz="2000" i="1">
                            <a:latin typeface="Cambria Math" panose="02040503050406030204" pitchFamily="18" charset="0"/>
                          </a:rPr>
                          <m:t>𝑙</m:t>
                        </m:r>
                        <m:r>
                          <a:rPr lang="en-US" altLang="zh-CN" sz="2000" i="1">
                            <a:latin typeface="Cambria Math" panose="02040503050406030204" pitchFamily="18" charset="0"/>
                          </a:rPr>
                          <m:t>]</m:t>
                        </m:r>
                      </m:sup>
                    </m:sSup>
                  </m:oMath>
                </a14:m>
                <a:endParaRPr lang="zh-CN" altLang="en-US" sz="2000" dirty="0"/>
              </a:p>
            </p:txBody>
          </p:sp>
        </mc:Choice>
        <mc:Fallback xmlns="">
          <p:sp>
            <p:nvSpPr>
              <p:cNvPr id="8" name="文本框 7">
                <a:extLst>
                  <a:ext uri="{FF2B5EF4-FFF2-40B4-BE49-F238E27FC236}">
                    <a16:creationId xmlns:a16="http://schemas.microsoft.com/office/drawing/2014/main" id="{2477348F-D556-4D62-B250-11102C23FD8D}"/>
                  </a:ext>
                </a:extLst>
              </p:cNvPr>
              <p:cNvSpPr txBox="1">
                <a:spLocks noRot="1" noChangeAspect="1" noMove="1" noResize="1" noEditPoints="1" noAdjustHandles="1" noChangeArrowheads="1" noChangeShapeType="1" noTextEdit="1"/>
              </p:cNvSpPr>
              <p:nvPr/>
            </p:nvSpPr>
            <p:spPr>
              <a:xfrm>
                <a:off x="2311400" y="1050729"/>
                <a:ext cx="2981578" cy="421462"/>
              </a:xfrm>
              <a:prstGeom prst="rect">
                <a:avLst/>
              </a:prstGeom>
              <a:blipFill>
                <a:blip r:embed="rId2"/>
                <a:stretch>
                  <a:fillRect/>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8FA4A83-22F4-41D0-B0A6-43D6FEF3F45F}"/>
                  </a:ext>
                </a:extLst>
              </p:cNvPr>
              <p:cNvSpPr/>
              <p:nvPr/>
            </p:nvSpPr>
            <p:spPr>
              <a:xfrm>
                <a:off x="3856206" y="2520802"/>
                <a:ext cx="2873543" cy="833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smtClean="0">
                                      <a:latin typeface="Cambria Math" panose="02040503050406030204" pitchFamily="18" charset="0"/>
                                      <a:ea typeface="Cambria Math" panose="02040503050406030204" pitchFamily="18" charset="0"/>
                                    </a:rPr>
                                  </m:ctrlPr>
                                </m:accPr>
                                <m:e>
                                  <m:r>
                                    <a:rPr lang="en-US" altLang="zh-CN" b="1" i="1" smtClean="0">
                                      <a:latin typeface="Cambria Math" panose="02040503050406030204" pitchFamily="18" charset="0"/>
                                      <a:ea typeface="Cambria Math" panose="02040503050406030204" pitchFamily="18" charset="0"/>
                                    </a:rPr>
                                    <m:t>𝒚</m:t>
                                  </m:r>
                                </m:e>
                              </m:acc>
                              <m:r>
                                <a:rPr lang="en-US" altLang="zh-CN" i="1" smtClean="0">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sup>
                          </m:sSubSup>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𝑙</m:t>
                              </m:r>
                              <m:r>
                                <a:rPr lang="en-US" altLang="zh-CN" b="1" i="1" smtClean="0">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den>
                      </m:f>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oMath>
                  </m:oMathPara>
                </a14:m>
                <a:endParaRPr lang="zh-CN" altLang="en-US" dirty="0"/>
              </a:p>
            </p:txBody>
          </p:sp>
        </mc:Choice>
        <mc:Fallback xmlns="">
          <p:sp>
            <p:nvSpPr>
              <p:cNvPr id="9" name="矩形 8">
                <a:extLst>
                  <a:ext uri="{FF2B5EF4-FFF2-40B4-BE49-F238E27FC236}">
                    <a16:creationId xmlns:a16="http://schemas.microsoft.com/office/drawing/2014/main" id="{88FA4A83-22F4-41D0-B0A6-43D6FEF3F45F}"/>
                  </a:ext>
                </a:extLst>
              </p:cNvPr>
              <p:cNvSpPr>
                <a:spLocks noRot="1" noChangeAspect="1" noMove="1" noResize="1" noEditPoints="1" noAdjustHandles="1" noChangeArrowheads="1" noChangeShapeType="1" noTextEdit="1"/>
              </p:cNvSpPr>
              <p:nvPr/>
            </p:nvSpPr>
            <p:spPr>
              <a:xfrm>
                <a:off x="3856206" y="2520802"/>
                <a:ext cx="2873543" cy="8339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B8D82BDA-7BAA-430C-BE06-A6BF64C6742E}"/>
                  </a:ext>
                </a:extLst>
              </p:cNvPr>
              <p:cNvSpPr/>
              <p:nvPr/>
            </p:nvSpPr>
            <p:spPr>
              <a:xfrm>
                <a:off x="3856206" y="3618431"/>
                <a:ext cx="2807755" cy="6657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𝒃</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𝒃</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ℒ</m:t>
                          </m:r>
                          <m:d>
                            <m:dPr>
                              <m:ctrlPr>
                                <a:rPr lang="en-US"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𝒚</m:t>
                                  </m:r>
                                </m:e>
                              </m:acc>
                              <m:r>
                                <a:rPr lang="en-US" altLang="zh-CN" i="1">
                                  <a:latin typeface="Cambria Math" panose="02040503050406030204" pitchFamily="18" charset="0"/>
                                  <a:ea typeface="Cambria Math" panose="02040503050406030204" pitchFamily="18" charset="0"/>
                                </a:rPr>
                                <m:t> </m:t>
                              </m:r>
                            </m:e>
                          </m:d>
                        </m:num>
                        <m:den>
                          <m:r>
                            <a:rPr lang="zh-CN" altLang="el-GR"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den>
                      </m:f>
                    </m:oMath>
                  </m:oMathPara>
                </a14:m>
                <a:endParaRPr lang="zh-CN" altLang="en-US" dirty="0"/>
              </a:p>
            </p:txBody>
          </p:sp>
        </mc:Choice>
        <mc:Fallback xmlns="">
          <p:sp>
            <p:nvSpPr>
              <p:cNvPr id="10" name="矩形 9">
                <a:extLst>
                  <a:ext uri="{FF2B5EF4-FFF2-40B4-BE49-F238E27FC236}">
                    <a16:creationId xmlns:a16="http://schemas.microsoft.com/office/drawing/2014/main" id="{B8D82BDA-7BAA-430C-BE06-A6BF64C6742E}"/>
                  </a:ext>
                </a:extLst>
              </p:cNvPr>
              <p:cNvSpPr>
                <a:spLocks noRot="1" noChangeAspect="1" noMove="1" noResize="1" noEditPoints="1" noAdjustHandles="1" noChangeArrowheads="1" noChangeShapeType="1" noTextEdit="1"/>
              </p:cNvSpPr>
              <p:nvPr/>
            </p:nvSpPr>
            <p:spPr>
              <a:xfrm>
                <a:off x="3856206" y="3618431"/>
                <a:ext cx="2807755" cy="66576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D30AB4E-D34B-4D3D-8887-3E7D820AA31C}"/>
                  </a:ext>
                </a:extLst>
              </p:cNvPr>
              <p:cNvSpPr/>
              <p:nvPr/>
            </p:nvSpPr>
            <p:spPr>
              <a:xfrm>
                <a:off x="7804922" y="3861979"/>
                <a:ext cx="3361048" cy="815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zh-CN" altLang="en-US" sz="2400" b="1" i="1" smtClean="0">
                              <a:latin typeface="Cambria Math" panose="02040503050406030204" pitchFamily="18" charset="0"/>
                              <a:ea typeface="Cambria Math" panose="02040503050406030204" pitchFamily="18" charset="0"/>
                            </a:rPr>
                            <m:t>𝜹</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  = </m:t>
                      </m:r>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ℝ</m:t>
                          </m:r>
                        </m:e>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p>
                      </m:sSup>
                    </m:oMath>
                  </m:oMathPara>
                </a14:m>
                <a:endParaRPr lang="zh-CN" altLang="en-US" sz="2400" dirty="0"/>
              </a:p>
            </p:txBody>
          </p:sp>
        </mc:Choice>
        <mc:Fallback xmlns="">
          <p:sp>
            <p:nvSpPr>
              <p:cNvPr id="11" name="矩形 10">
                <a:extLst>
                  <a:ext uri="{FF2B5EF4-FFF2-40B4-BE49-F238E27FC236}">
                    <a16:creationId xmlns:a16="http://schemas.microsoft.com/office/drawing/2014/main" id="{3D30AB4E-D34B-4D3D-8887-3E7D820AA31C}"/>
                  </a:ext>
                </a:extLst>
              </p:cNvPr>
              <p:cNvSpPr>
                <a:spLocks noRot="1" noChangeAspect="1" noMove="1" noResize="1" noEditPoints="1" noAdjustHandles="1" noChangeArrowheads="1" noChangeShapeType="1" noTextEdit="1"/>
              </p:cNvSpPr>
              <p:nvPr/>
            </p:nvSpPr>
            <p:spPr>
              <a:xfrm>
                <a:off x="7804922" y="3861979"/>
                <a:ext cx="3361048" cy="815673"/>
              </a:xfrm>
              <a:prstGeom prst="rect">
                <a:avLst/>
              </a:prstGeom>
              <a:blipFill>
                <a:blip r:embed="rId5"/>
                <a:stretch>
                  <a:fillRect/>
                </a:stretch>
              </a:blipFill>
            </p:spPr>
            <p:txBody>
              <a:bodyPr/>
              <a:lstStyle/>
              <a:p>
                <a:r>
                  <a:rPr lang="zh-CN" altLang="en-US">
                    <a:noFill/>
                  </a:rPr>
                  <a:t> </a:t>
                </a:r>
              </a:p>
            </p:txBody>
          </p:sp>
        </mc:Fallback>
      </mc:AlternateContent>
      <p:grpSp>
        <p:nvGrpSpPr>
          <p:cNvPr id="19" name="组合 18"/>
          <p:cNvGrpSpPr/>
          <p:nvPr/>
        </p:nvGrpSpPr>
        <p:grpSpPr>
          <a:xfrm>
            <a:off x="5478588" y="927795"/>
            <a:ext cx="7593941" cy="5039395"/>
            <a:chOff x="5478588" y="927795"/>
            <a:chExt cx="7593941" cy="5039395"/>
          </a:xfrm>
        </p:grpSpPr>
        <p:cxnSp>
          <p:nvCxnSpPr>
            <p:cNvPr id="4" name="直接箭头连接符 3">
              <a:extLst>
                <a:ext uri="{FF2B5EF4-FFF2-40B4-BE49-F238E27FC236}">
                  <a16:creationId xmlns:a16="http://schemas.microsoft.com/office/drawing/2014/main" id="{8BCC8CA5-CDDF-4877-894A-FA0B783FFDCE}"/>
                </a:ext>
              </a:extLst>
            </p:cNvPr>
            <p:cNvCxnSpPr>
              <a:cxnSpLocks/>
            </p:cNvCxnSpPr>
            <p:nvPr/>
          </p:nvCxnSpPr>
          <p:spPr>
            <a:xfrm flipV="1">
              <a:off x="5554788" y="1393435"/>
              <a:ext cx="2203450" cy="11273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 name="直接箭头连接符 4">
              <a:extLst>
                <a:ext uri="{FF2B5EF4-FFF2-40B4-BE49-F238E27FC236}">
                  <a16:creationId xmlns:a16="http://schemas.microsoft.com/office/drawing/2014/main" id="{D355858A-0476-4C81-94D6-637A85A392E3}"/>
                </a:ext>
              </a:extLst>
            </p:cNvPr>
            <p:cNvCxnSpPr>
              <a:cxnSpLocks/>
            </p:cNvCxnSpPr>
            <p:nvPr/>
          </p:nvCxnSpPr>
          <p:spPr>
            <a:xfrm>
              <a:off x="5478588" y="4237446"/>
              <a:ext cx="2378896" cy="13305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CB84800-0D85-4B83-8117-62AB8315BB03}"/>
                    </a:ext>
                  </a:extLst>
                </p:cNvPr>
                <p:cNvSpPr/>
                <p:nvPr/>
              </p:nvSpPr>
              <p:spPr>
                <a:xfrm>
                  <a:off x="7804922" y="5100991"/>
                  <a:ext cx="3030509" cy="866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𝒛</m:t>
                                </m:r>
                              </m:e>
                              <m:sup>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num>
                          <m:den>
                            <m:r>
                              <a:rPr lang="zh-CN" altLang="el-GR"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𝒃</m:t>
                                </m:r>
                              </m:e>
                              <m:sup>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𝑙</m:t>
                                </m:r>
                                <m:r>
                                  <a:rPr lang="en-US" altLang="zh-CN" sz="2400" b="1" i="1">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𝐼</m:t>
                            </m:r>
                          </m:e>
                          <m:sub>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b>
                        </m:sSub>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ℝ</m:t>
                            </m:r>
                          </m:e>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𝑀</m:t>
                                </m:r>
                              </m:e>
                              <m:sub>
                                <m:r>
                                  <a:rPr lang="en-US" altLang="zh-CN" sz="2400" b="0" i="1" smtClean="0">
                                    <a:latin typeface="Cambria Math" panose="02040503050406030204" pitchFamily="18" charset="0"/>
                                    <a:ea typeface="Cambria Math" panose="02040503050406030204" pitchFamily="18" charset="0"/>
                                  </a:rPr>
                                  <m:t>𝑙</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𝑀</m:t>
                                </m:r>
                              </m:e>
                              <m:sub>
                                <m:r>
                                  <a:rPr lang="en-US" altLang="zh-CN" sz="2400" i="1">
                                    <a:latin typeface="Cambria Math" panose="02040503050406030204" pitchFamily="18" charset="0"/>
                                    <a:ea typeface="Cambria Math" panose="02040503050406030204" pitchFamily="18" charset="0"/>
                                  </a:rPr>
                                  <m:t>𝑙</m:t>
                                </m:r>
                              </m:sub>
                            </m:sSub>
                          </m:sup>
                        </m:sSup>
                      </m:oMath>
                    </m:oMathPara>
                  </a14:m>
                  <a:endParaRPr lang="zh-CN" altLang="en-US" sz="2400" dirty="0"/>
                </a:p>
              </p:txBody>
            </p:sp>
          </mc:Choice>
          <mc:Fallback xmlns="">
            <p:sp>
              <p:nvSpPr>
                <p:cNvPr id="12" name="矩形 11">
                  <a:extLst>
                    <a:ext uri="{FF2B5EF4-FFF2-40B4-BE49-F238E27FC236}">
                      <a16:creationId xmlns:a16="http://schemas.microsoft.com/office/drawing/2014/main" id="{7CB84800-0D85-4B83-8117-62AB8315BB03}"/>
                    </a:ext>
                  </a:extLst>
                </p:cNvPr>
                <p:cNvSpPr>
                  <a:spLocks noRot="1" noChangeAspect="1" noMove="1" noResize="1" noEditPoints="1" noAdjustHandles="1" noChangeArrowheads="1" noChangeShapeType="1" noTextEdit="1"/>
                </p:cNvSpPr>
                <p:nvPr/>
              </p:nvSpPr>
              <p:spPr>
                <a:xfrm>
                  <a:off x="7804922" y="5100991"/>
                  <a:ext cx="3030509" cy="8661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52A90E5A-B818-4FDA-B548-CDEA7E845A40}"/>
                    </a:ext>
                  </a:extLst>
                </p:cNvPr>
                <p:cNvSpPr/>
                <p:nvPr/>
              </p:nvSpPr>
              <p:spPr>
                <a:xfrm>
                  <a:off x="6729750" y="927795"/>
                  <a:ext cx="6342779" cy="30379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𝒛</m:t>
                                </m:r>
                              </m:e>
                              <m:sup>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1</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den>
                                  </m:f>
                                </m:e>
                                <m:e>
                                  <m:r>
                                    <a:rPr lang="en-US" altLang="zh-CN" i="1">
                                      <a:latin typeface="Cambria Math" panose="02040503050406030204" pitchFamily="18" charset="0"/>
                                    </a:rPr>
                                    <m:t>,…,</m:t>
                                  </m:r>
                                </m:e>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r>
                                    <a:rPr lang="en-US" altLang="zh-CN" i="1">
                                      <a:latin typeface="Cambria Math" panose="02040503050406030204" pitchFamily="18" charset="0"/>
                                    </a:rPr>
                                    <m:t>  ,…,</m:t>
                                  </m:r>
                                </m:e>
                              </m:mr>
                            </m:m>
                            <m:r>
                              <a:rPr lang="en-US" altLang="zh-CN" i="1">
                                <a:latin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𝑧</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𝑙</m:t>
                                        </m:r>
                                      </m:sub>
                                    </m:sSub>
                                  </m:sub>
                                  <m:sup>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e>
                        </m:d>
                      </m:oMath>
                    </m:oMathPara>
                  </a14:m>
                  <a:endParaRPr lang="en-US" altLang="zh-CN" dirty="0"/>
                </a:p>
                <a:p>
                  <a:r>
                    <a:rPr lang="en-US" altLang="zh-CN" dirty="0"/>
                    <a:t>                           </a:t>
                  </a:r>
                  <a14:m>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rPr>
                                  <m:t>,…,</m:t>
                                </m:r>
                              </m:e>
                              <m:e>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𝒘</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sSubSup>
                                      <m:sSubSupPr>
                                        <m:ctrlPr>
                                          <a:rPr lang="en-US" altLang="zh-CN" i="1">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𝒂</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𝑖</m:t>
                                        </m:r>
                                      </m:sub>
                                      <m:sup>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𝑙</m:t>
                                        </m:r>
                                        <m:r>
                                          <a:rPr lang="en-US" altLang="zh-CN" b="1" i="1">
                                            <a:latin typeface="Cambria Math" panose="02040503050406030204" pitchFamily="18" charset="0"/>
                                            <a:ea typeface="Cambria Math" panose="02040503050406030204" pitchFamily="18" charset="0"/>
                                          </a:rPr>
                                          <m:t>]</m:t>
                                        </m:r>
                                      </m:sup>
                                    </m:sSubSup>
                                  </m:num>
                                  <m:den>
                                    <m:r>
                                      <a:rPr lang="zh-CN" altLang="el-GR"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𝑖𝑗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den>
                                </m:f>
                                <m:r>
                                  <a:rPr lang="en-US" altLang="zh-CN" i="1">
                                    <a:latin typeface="Cambria Math" panose="02040503050406030204" pitchFamily="18" charset="0"/>
                                  </a:rPr>
                                  <m:t>  ,…,</m:t>
                                </m:r>
                              </m:e>
                            </m:mr>
                          </m:m>
                          <m:r>
                            <a:rPr lang="en-US" altLang="zh-CN" i="1">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m:t>
                          </m:r>
                        </m:e>
                      </m:d>
                    </m:oMath>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rPr>
                                    <m:t>,…,</m:t>
                                  </m:r>
                                </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sup>
                                  </m:sSubSup>
                                  <m:r>
                                    <a:rPr lang="en-US" altLang="zh-CN" i="1">
                                      <a:latin typeface="Cambria Math" panose="02040503050406030204" pitchFamily="18" charset="0"/>
                                    </a:rPr>
                                    <m:t>,…,</m:t>
                                  </m:r>
                                </m:e>
                              </m:mr>
                            </m:m>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0</m:t>
                            </m:r>
                          </m:e>
                        </m:d>
                      </m:oMath>
                    </m:oMathPara>
                  </a14:m>
                  <a:endParaRPr lang="en-US" altLang="zh-CN"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m:t>
                          </m:r>
                        </m:sub>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−1</m:t>
                              </m:r>
                            </m:e>
                          </m:d>
                        </m:sup>
                      </m:sSubSup>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𝑙</m:t>
                              </m:r>
                            </m:sub>
                          </m:sSub>
                        </m:sup>
                      </m:sSup>
                    </m:oMath>
                  </a14:m>
                  <a:endParaRPr lang="en-US" altLang="zh-CN" dirty="0"/>
                </a:p>
                <a:p>
                  <a:pPr algn="ctr"/>
                  <a:endParaRPr lang="en-US" altLang="zh-CN" dirty="0"/>
                </a:p>
                <a:p>
                  <a:endParaRPr lang="zh-CN" altLang="en-US" dirty="0"/>
                </a:p>
              </p:txBody>
            </p:sp>
          </mc:Choice>
          <mc:Fallback xmlns="">
            <p:sp>
              <p:nvSpPr>
                <p:cNvPr id="13" name="矩形 12">
                  <a:extLst>
                    <a:ext uri="{FF2B5EF4-FFF2-40B4-BE49-F238E27FC236}">
                      <a16:creationId xmlns:a16="http://schemas.microsoft.com/office/drawing/2014/main" id="{52A90E5A-B818-4FDA-B548-CDEA7E845A40}"/>
                    </a:ext>
                  </a:extLst>
                </p:cNvPr>
                <p:cNvSpPr>
                  <a:spLocks noRot="1" noChangeAspect="1" noMove="1" noResize="1" noEditPoints="1" noAdjustHandles="1" noChangeArrowheads="1" noChangeShapeType="1" noTextEdit="1"/>
                </p:cNvSpPr>
                <p:nvPr/>
              </p:nvSpPr>
              <p:spPr>
                <a:xfrm>
                  <a:off x="6729750" y="927795"/>
                  <a:ext cx="6342779" cy="3037948"/>
                </a:xfrm>
                <a:prstGeom prst="rect">
                  <a:avLst/>
                </a:prstGeom>
                <a:blipFill>
                  <a:blip r:embed="rId7"/>
                  <a:stretch>
                    <a:fillRect/>
                  </a:stretch>
                </a:blipFill>
              </p:spPr>
              <p:txBody>
                <a:bodyPr/>
                <a:lstStyle/>
                <a:p>
                  <a:r>
                    <a:rPr lang="zh-CN" altLang="en-US">
                      <a:noFill/>
                    </a:rPr>
                    <a:t> </a:t>
                  </a:r>
                </a:p>
              </p:txBody>
            </p:sp>
          </mc:Fallback>
        </mc:AlternateContent>
      </p:grpSp>
      <p:grpSp>
        <p:nvGrpSpPr>
          <p:cNvPr id="20" name="组合 19"/>
          <p:cNvGrpSpPr/>
          <p:nvPr/>
        </p:nvGrpSpPr>
        <p:grpSpPr>
          <a:xfrm>
            <a:off x="9515505" y="964184"/>
            <a:ext cx="1319926" cy="1499355"/>
            <a:chOff x="9785479" y="995112"/>
            <a:chExt cx="1319926" cy="1499355"/>
          </a:xfrm>
        </p:grpSpPr>
        <p:sp>
          <p:nvSpPr>
            <p:cNvPr id="14" name="圆角矩形 14">
              <a:extLst>
                <a:ext uri="{FF2B5EF4-FFF2-40B4-BE49-F238E27FC236}">
                  <a16:creationId xmlns:a16="http://schemas.microsoft.com/office/drawing/2014/main" id="{5DB48976-3EBA-4DD4-BC80-4748D48EA856}"/>
                </a:ext>
              </a:extLst>
            </p:cNvPr>
            <p:cNvSpPr/>
            <p:nvPr/>
          </p:nvSpPr>
          <p:spPr>
            <a:xfrm>
              <a:off x="10371758" y="995112"/>
              <a:ext cx="733647" cy="841347"/>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圆角矩形 15">
              <a:extLst>
                <a:ext uri="{FF2B5EF4-FFF2-40B4-BE49-F238E27FC236}">
                  <a16:creationId xmlns:a16="http://schemas.microsoft.com/office/drawing/2014/main" id="{E6415277-CE46-424B-9F01-612B12EC75DD}"/>
                </a:ext>
              </a:extLst>
            </p:cNvPr>
            <p:cNvSpPr/>
            <p:nvPr/>
          </p:nvSpPr>
          <p:spPr>
            <a:xfrm>
              <a:off x="9785479" y="1836459"/>
              <a:ext cx="1319926" cy="65800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16" name="直接箭头连接符 15">
            <a:extLst>
              <a:ext uri="{FF2B5EF4-FFF2-40B4-BE49-F238E27FC236}">
                <a16:creationId xmlns:a16="http://schemas.microsoft.com/office/drawing/2014/main" id="{A8CDA433-FA9E-4AF3-833D-C7173A520E88}"/>
              </a:ext>
            </a:extLst>
          </p:cNvPr>
          <p:cNvCxnSpPr>
            <a:cxnSpLocks/>
            <a:endCxn id="11" idx="1"/>
          </p:cNvCxnSpPr>
          <p:nvPr/>
        </p:nvCxnSpPr>
        <p:spPr>
          <a:xfrm>
            <a:off x="6783767" y="3973763"/>
            <a:ext cx="1021155" cy="296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77DF027D-07B4-46F8-B6FA-AEF58064E6CD}"/>
              </a:ext>
            </a:extLst>
          </p:cNvPr>
          <p:cNvSpPr/>
          <p:nvPr/>
        </p:nvSpPr>
        <p:spPr>
          <a:xfrm>
            <a:off x="5660486" y="2520802"/>
            <a:ext cx="1123281" cy="17633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矩形 17"/>
              <p:cNvSpPr/>
              <p:nvPr/>
            </p:nvSpPr>
            <p:spPr>
              <a:xfrm>
                <a:off x="369026" y="4723687"/>
                <a:ext cx="4489049" cy="15413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zh-CN" b="1" i="1">
                                  <a:latin typeface="Cambria Math" panose="02040503050406030204" pitchFamily="18" charset="0"/>
                                  <a:ea typeface="Cambria Math" panose="02040503050406030204" pitchFamily="18" charset="0"/>
                                </a:rPr>
                              </m:ctrlPr>
                            </m:mP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mr>
                            <m:mr>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smtClean="0">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𝑤</m:t>
                                            </m:r>
                                          </m:e>
                                          <m:sub>
                                            <m:r>
                                              <a:rPr lang="en-US" altLang="zh-CN" i="1">
                                                <a:solidFill>
                                                  <a:srgbClr val="FF0000"/>
                                                </a:solidFill>
                                                <a:latin typeface="Cambria Math" panose="02040503050406030204" pitchFamily="18" charset="0"/>
                                                <a:ea typeface="Cambria Math" panose="02040503050406030204" pitchFamily="18" charset="0"/>
                                              </a:rPr>
                                              <m:t>𝑖</m:t>
                                            </m:r>
                                            <m:r>
                                              <a:rPr lang="en-US" altLang="zh-CN" i="1">
                                                <a:solidFill>
                                                  <a:srgbClr val="FF0000"/>
                                                </a:solidFill>
                                                <a:latin typeface="Cambria Math" panose="02040503050406030204" pitchFamily="18" charset="0"/>
                                                <a:ea typeface="Cambria Math" panose="02040503050406030204" pitchFamily="18" charset="0"/>
                                              </a:rPr>
                                              <m:t>1</m:t>
                                            </m:r>
                                          </m:sub>
                                        </m:sSub>
                                        <m:sSub>
                                          <m:sSubPr>
                                            <m:ctrlPr>
                                              <a:rPr lang="en-US" altLang="zh-CN" i="1">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𝑎</m:t>
                                            </m:r>
                                          </m:e>
                                          <m:sub>
                                            <m:r>
                                              <a:rPr lang="en-US" altLang="zh-CN" i="1">
                                                <a:solidFill>
                                                  <a:srgbClr val="FF0000"/>
                                                </a:solidFill>
                                                <a:latin typeface="Cambria Math" panose="02040503050406030204" pitchFamily="18" charset="0"/>
                                                <a:ea typeface="Cambria Math" panose="02040503050406030204" pitchFamily="18" charset="0"/>
                                              </a:rPr>
                                              <m:t>1</m:t>
                                            </m:r>
                                          </m:sub>
                                        </m:sSub>
                                        <m:r>
                                          <a:rPr lang="en-US" altLang="zh-CN" i="1">
                                            <a:solidFill>
                                              <a:srgbClr val="FF0000"/>
                                            </a:solidFill>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qArr>
                                  </m:e>
                                </m:eqAr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eqArr>
                                      <m:eqArrPr>
                                        <m:ctrlPr>
                                          <a:rPr lang="en-US" altLang="zh-CN" i="1">
                                            <a:latin typeface="Cambria Math" panose="02040503050406030204" pitchFamily="18" charset="0"/>
                                            <a:ea typeface="Cambria Math" panose="02040503050406030204" pitchFamily="18" charset="0"/>
                                          </a:rPr>
                                        </m:ctrlPr>
                                      </m:eqArrPr>
                                      <m:e>
                                        <m:sSub>
                                          <m:sSubPr>
                                            <m:ctrlPr>
                                              <a:rPr lang="en-US" altLang="zh-CN" i="1" smtClean="0">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𝑤</m:t>
                                            </m:r>
                                          </m:e>
                                          <m:sub>
                                            <m:r>
                                              <a:rPr lang="en-US" altLang="zh-CN" i="1">
                                                <a:solidFill>
                                                  <a:srgbClr val="FF0000"/>
                                                </a:solidFill>
                                                <a:latin typeface="Cambria Math" panose="02040503050406030204" pitchFamily="18" charset="0"/>
                                                <a:ea typeface="Cambria Math" panose="02040503050406030204" pitchFamily="18" charset="0"/>
                                              </a:rPr>
                                              <m:t>𝑖</m:t>
                                            </m:r>
                                            <m:r>
                                              <a:rPr lang="en-US" altLang="zh-CN" b="0" i="1" smtClean="0">
                                                <a:solidFill>
                                                  <a:srgbClr val="FF0000"/>
                                                </a:solidFill>
                                                <a:latin typeface="Cambria Math" panose="02040503050406030204" pitchFamily="18" charset="0"/>
                                                <a:ea typeface="Cambria Math" panose="02040503050406030204" pitchFamily="18" charset="0"/>
                                              </a:rPr>
                                              <m:t>2</m:t>
                                            </m:r>
                                          </m:sub>
                                        </m:sSub>
                                        <m:sSub>
                                          <m:sSubPr>
                                            <m:ctrlPr>
                                              <a:rPr lang="en-US" altLang="zh-CN" i="1">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𝑎</m:t>
                                            </m:r>
                                          </m:e>
                                          <m:sub>
                                            <m:r>
                                              <a:rPr lang="en-US" altLang="zh-CN" b="0" i="1" smtClean="0">
                                                <a:solidFill>
                                                  <a:srgbClr val="FF0000"/>
                                                </a:solidFill>
                                                <a:latin typeface="Cambria Math" panose="02040503050406030204" pitchFamily="18" charset="0"/>
                                                <a:ea typeface="Cambria Math" panose="02040503050406030204" pitchFamily="18" charset="0"/>
                                              </a:rPr>
                                              <m:t>2</m:t>
                                            </m:r>
                                          </m:sub>
                                        </m:sSub>
                                        <m:r>
                                          <a:rPr lang="en-US" altLang="zh-CN" i="1">
                                            <a:solidFill>
                                              <a:srgbClr val="FF0000"/>
                                            </a:solidFill>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qArr>
                                  </m:e>
                                </m:eqArr>
                              </m:e>
                              <m:e>
                                <m:eqArr>
                                  <m:eqArrPr>
                                    <m:ctrlPr>
                                      <a:rPr lang="en-US" altLang="zh-CN" b="1" i="1">
                                        <a:latin typeface="Cambria Math" panose="02040503050406030204" pitchFamily="18" charset="0"/>
                                        <a:ea typeface="Cambria Math" panose="02040503050406030204" pitchFamily="18" charset="0"/>
                                      </a:rPr>
                                    </m:ctrlPr>
                                  </m:eqArrPr>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e>
                                    <m:r>
                                      <a:rPr lang="en-US" altLang="zh-CN" i="1">
                                        <a:latin typeface="Cambria Math" panose="02040503050406030204" pitchFamily="18" charset="0"/>
                                        <a:ea typeface="Cambria Math" panose="02040503050406030204" pitchFamily="18" charset="0"/>
                                      </a:rPr>
                                      <m:t>⋮</m:t>
                                    </m:r>
                                  </m:e>
                                  <m:e>
                                    <m:eqArr>
                                      <m:eqArrPr>
                                        <m:ctrlPr>
                                          <a:rPr lang="en-US" altLang="zh-CN" i="1">
                                            <a:latin typeface="Cambria Math" panose="02040503050406030204" pitchFamily="18" charset="0"/>
                                            <a:ea typeface="Cambria Math" panose="02040503050406030204" pitchFamily="18" charset="0"/>
                                          </a:rPr>
                                        </m:ctrlPr>
                                      </m:eqArrPr>
                                      <m:e>
                                        <m:r>
                                          <a:rPr lang="en-US" altLang="zh-CN" b="0" i="1" smtClean="0">
                                            <a:solidFill>
                                              <a:srgbClr val="FF0000"/>
                                            </a:solidFill>
                                            <a:latin typeface="Cambria Math" panose="02040503050406030204" pitchFamily="18" charset="0"/>
                                            <a:ea typeface="Cambria Math" panose="02040503050406030204" pitchFamily="18" charset="0"/>
                                          </a:rPr>
                                          <m:t>…+</m:t>
                                        </m:r>
                                        <m:sSub>
                                          <m:sSubPr>
                                            <m:ctrlPr>
                                              <a:rPr lang="en-US" altLang="zh-CN" i="1">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𝑤</m:t>
                                            </m:r>
                                          </m:e>
                                          <m:sub>
                                            <m:r>
                                              <a:rPr lang="en-US" altLang="zh-CN" b="0" i="1" smtClean="0">
                                                <a:solidFill>
                                                  <a:srgbClr val="FF0000"/>
                                                </a:solidFill>
                                                <a:latin typeface="Cambria Math" panose="02040503050406030204" pitchFamily="18" charset="0"/>
                                                <a:ea typeface="Cambria Math" panose="02040503050406030204" pitchFamily="18" charset="0"/>
                                              </a:rPr>
                                              <m:t>𝑖𝑀</m:t>
                                            </m:r>
                                          </m:sub>
                                        </m:sSub>
                                        <m:sSub>
                                          <m:sSubPr>
                                            <m:ctrlPr>
                                              <a:rPr lang="en-US" altLang="zh-CN" i="1">
                                                <a:solidFill>
                                                  <a:srgbClr val="FF0000"/>
                                                </a:solidFill>
                                                <a:latin typeface="Cambria Math" panose="02040503050406030204" pitchFamily="18" charset="0"/>
                                                <a:ea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𝑎</m:t>
                                            </m:r>
                                          </m:e>
                                          <m:sub>
                                            <m:r>
                                              <a:rPr lang="en-US" altLang="zh-CN" b="0" i="1" smtClean="0">
                                                <a:solidFill>
                                                  <a:srgbClr val="FF0000"/>
                                                </a:solidFill>
                                                <a:latin typeface="Cambria Math" panose="02040503050406030204" pitchFamily="18" charset="0"/>
                                                <a:ea typeface="Cambria Math" panose="02040503050406030204" pitchFamily="18" charset="0"/>
                                              </a:rPr>
                                              <m:t>𝑀</m:t>
                                            </m:r>
                                          </m:sub>
                                        </m:sSub>
                                      </m:e>
                                      <m:e>
                                        <m:r>
                                          <a:rPr lang="en-US" altLang="zh-CN" i="1">
                                            <a:latin typeface="Cambria Math" panose="02040503050406030204" pitchFamily="18" charset="0"/>
                                            <a:ea typeface="Cambria Math" panose="02040503050406030204" pitchFamily="18" charset="0"/>
                                          </a:rPr>
                                          <m:t>⋮</m:t>
                                        </m:r>
                                      </m:e>
                                    </m:eqArr>
                                  </m:e>
                                </m:eqArr>
                              </m:e>
                            </m:mr>
                            <m:m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e>
                              <m:e>
                                <m:r>
                                  <a:rPr lang="en-US" altLang="zh-CN" b="1"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𝐾𝑀</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𝑀</m:t>
                                    </m:r>
                                  </m:sub>
                                </m:sSub>
                              </m:e>
                            </m:mr>
                          </m:m>
                        </m:e>
                      </m:d>
                      <m:r>
                        <a:rPr lang="en-US" altLang="zh-CN">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𝒃</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+1]</m:t>
                          </m:r>
                        </m:sup>
                      </m:s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69026" y="4723687"/>
                <a:ext cx="4489049" cy="154131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170102" y="3846190"/>
                <a:ext cx="946220" cy="491417"/>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50"/>
                              </a:solidFill>
                              <a:latin typeface="Cambria Math" panose="02040503050406030204" pitchFamily="18" charset="0"/>
                              <a:ea typeface="Cambria Math" panose="02040503050406030204" pitchFamily="18" charset="0"/>
                            </a:rPr>
                          </m:ctrlPr>
                        </m:sSubPr>
                        <m:e>
                          <m:r>
                            <a:rPr lang="en-US" altLang="zh-CN" sz="2400" i="1">
                              <a:solidFill>
                                <a:srgbClr val="00B050"/>
                              </a:solidFill>
                              <a:latin typeface="Cambria Math" panose="02040503050406030204" pitchFamily="18" charset="0"/>
                              <a:ea typeface="Cambria Math" panose="02040503050406030204" pitchFamily="18" charset="0"/>
                            </a:rPr>
                            <m:t>𝑤</m:t>
                          </m:r>
                        </m:e>
                        <m:sub>
                          <m:r>
                            <a:rPr lang="en-US" altLang="zh-CN" sz="2400" i="1" smtClean="0">
                              <a:solidFill>
                                <a:srgbClr val="00B050"/>
                              </a:solidFill>
                              <a:latin typeface="Cambria Math" panose="02040503050406030204" pitchFamily="18" charset="0"/>
                              <a:ea typeface="Cambria Math" panose="02040503050406030204" pitchFamily="18" charset="0"/>
                            </a:rPr>
                            <m:t>𝑖</m:t>
                          </m:r>
                          <m:r>
                            <a:rPr lang="en-US" altLang="zh-CN" sz="2400" b="0" i="1" smtClean="0">
                              <a:solidFill>
                                <a:srgbClr val="00B050"/>
                              </a:solidFill>
                              <a:latin typeface="Cambria Math" panose="02040503050406030204" pitchFamily="18" charset="0"/>
                              <a:ea typeface="Cambria Math" panose="02040503050406030204" pitchFamily="18" charset="0"/>
                            </a:rPr>
                            <m:t>𝑗</m:t>
                          </m:r>
                        </m:sub>
                      </m:sSub>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b="0" i="1" smtClean="0">
                              <a:solidFill>
                                <a:srgbClr val="FF0000"/>
                              </a:solidFill>
                              <a:latin typeface="Cambria Math" panose="02040503050406030204" pitchFamily="18" charset="0"/>
                              <a:ea typeface="Cambria Math" panose="02040503050406030204" pitchFamily="18" charset="0"/>
                            </a:rPr>
                            <m:t>𝑗</m:t>
                          </m:r>
                        </m:sub>
                      </m:sSub>
                    </m:oMath>
                  </m:oMathPara>
                </a14:m>
                <a:endParaRPr lang="zh-CN" altLang="en-US" sz="2400" dirty="0">
                  <a:solidFill>
                    <a:srgbClr val="00B050"/>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2170102" y="3846190"/>
                <a:ext cx="946220" cy="491417"/>
              </a:xfrm>
              <a:prstGeom prst="rect">
                <a:avLst/>
              </a:prstGeom>
              <a:blipFill>
                <a:blip r:embed="rId9"/>
                <a:stretch>
                  <a:fillRect b="-9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58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3.125E-6 2.22222E-6 L 0.00117 0.22291 " pathEditMode="relative" rAng="0" ptsTypes="AA">
                                      <p:cBhvr>
                                        <p:cTn id="14" dur="2000" fill="hold"/>
                                        <p:tgtEl>
                                          <p:spTgt spid="21"/>
                                        </p:tgtEl>
                                        <p:attrNameLst>
                                          <p:attrName>ppt_x</p:attrName>
                                          <p:attrName>ppt_y</p:attrName>
                                        </p:attrNameLst>
                                      </p:cBhvr>
                                      <p:rCtr x="52" y="1113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heel(1)">
                                      <p:cBhvr>
                                        <p:cTn id="25" dur="2000"/>
                                        <p:tgtEl>
                                          <p:spTgt spid="17"/>
                                        </p:tgtEl>
                                      </p:cBhvr>
                                    </p:animEffec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7" grpId="0" animBg="1"/>
      <p:bldP spid="18" grpId="0"/>
      <p:bldP spid="21" grpId="0" animBg="1"/>
      <p:bldP spid="21"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43</a:t>
            </a:fld>
            <a:r>
              <a:rPr lang="zh-CN" altLang="en-US"/>
              <a:t>页</a:t>
            </a:r>
            <a:endParaRPr lang="zh-CN" altLang="en-US" dirty="0"/>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zh-CN" altLang="en-US" dirty="0">
                    <a:latin typeface="+mn-ea"/>
                  </a:rPr>
                  <a:t>梯度推导（</a:t>
                </a:r>
                <a:r>
                  <a:rPr lang="en-US" altLang="zh-CN" dirty="0">
                    <a:latin typeface="+mn-ea"/>
                  </a:rPr>
                  <a:t>1</a:t>
                </a:r>
                <a:r>
                  <a:rPr lang="zh-CN" altLang="en-US" dirty="0">
                    <a:latin typeface="+mn-ea"/>
                  </a:rPr>
                  <a:t>）</a:t>
                </a:r>
                <a:r>
                  <a:rPr lang="en-US" altLang="zh-CN" dirty="0">
                    <a:latin typeface="+mn-ea"/>
                  </a:rPr>
                  <a:t>--- </a:t>
                </a:r>
                <a:r>
                  <a:rPr lang="en-US" altLang="zh-CN" b="1" dirty="0">
                    <a:latin typeface="+mn-ea"/>
                  </a:rPr>
                  <a:t>z</a:t>
                </a:r>
                <a:r>
                  <a:rPr lang="zh-CN" altLang="en-US" dirty="0">
                    <a:latin typeface="+mn-ea"/>
                  </a:rPr>
                  <a:t>对</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𝒘</m:t>
                        </m:r>
                      </m:e>
                      <m:sub>
                        <m:r>
                          <a:rPr lang="en-US" altLang="zh-CN" i="1" dirty="0" err="1">
                            <a:latin typeface="Cambria Math" panose="02040503050406030204" pitchFamily="18" charset="0"/>
                          </a:rPr>
                          <m:t>𝑖𝑗</m:t>
                        </m:r>
                      </m:sub>
                    </m:sSub>
                  </m:oMath>
                </a14:m>
                <a:r>
                  <a:rPr lang="zh-CN" altLang="en-US" dirty="0">
                    <a:latin typeface="+mn-ea"/>
                  </a:rPr>
                  <a:t>的偏导数</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1797" t="-17391"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D06E241-5FBB-418E-8543-2401C3E53E56}"/>
                  </a:ext>
                </a:extLst>
              </p:cNvPr>
              <p:cNvSpPr/>
              <p:nvPr/>
            </p:nvSpPr>
            <p:spPr>
              <a:xfrm>
                <a:off x="632698" y="1220111"/>
                <a:ext cx="10956099" cy="2965042"/>
              </a:xfrm>
              <a:prstGeom prst="rect">
                <a:avLst/>
              </a:prstGeom>
            </p:spPr>
            <p:txBody>
              <a:bodyPr wrap="square">
                <a:spAutoFit/>
              </a:bodyPr>
              <a:lstStyle/>
              <a:p>
                <a14:m>
                  <m:oMath xmlns:m="http://schemas.openxmlformats.org/officeDocument/2006/math">
                    <m:f>
                      <m:fPr>
                        <m:ctrlPr>
                          <a:rPr lang="zh-CN" altLang="en-US" sz="2400" i="1" smtClean="0">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𝒛</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ⅈ</m:t>
                            </m:r>
                            <m:r>
                              <a:rPr lang="zh-CN" altLang="en-US"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r>
                  <a:rPr lang="zh-CN" altLang="en-US" sz="2400" dirty="0"/>
                  <a:t> </a:t>
                </a:r>
                <a:r>
                  <a:rPr lang="en-US" altLang="zh-CN" sz="2400" dirty="0"/>
                  <a:t>= </a:t>
                </a:r>
                <a14:m>
                  <m:oMath xmlns:m="http://schemas.openxmlformats.org/officeDocument/2006/math">
                    <m:d>
                      <m:dPr>
                        <m:begChr m:val="["/>
                        <m:endChr m:val="]"/>
                        <m:ctrlPr>
                          <a:rPr lang="zh-CN" altLang="en-US" sz="2400" i="1" dirty="0">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r>
                                  <a:rPr lang="en-US" altLang="zh-CN" sz="2400">
                                    <a:latin typeface="Cambria Math" panose="02040503050406030204" pitchFamily="18" charset="0"/>
                                  </a:rPr>
                                  <m:t>1</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ⅈ</m:t>
                                </m:r>
                                <m:r>
                                  <a:rPr lang="zh-CN" altLang="en-US"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r>
                          <a:rPr lang="en-US" altLang="zh-CN" sz="2400" i="1">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ⅈ</m:t>
                                </m:r>
                                <m:r>
                                  <a:rPr lang="zh-CN" altLang="en-US"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r>
                          <a:rPr lang="en-US" altLang="zh-CN" sz="2400" i="1">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zh-CN" altLang="en-US" sz="2400" i="1">
                                        <a:latin typeface="Cambria Math" panose="02040503050406030204" pitchFamily="18" charset="0"/>
                                      </a:rPr>
                                      <m:t>𝑙</m:t>
                                    </m:r>
                                  </m:sub>
                                </m:sSub>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ⅈ</m:t>
                                </m:r>
                                <m:r>
                                  <a:rPr lang="zh-CN" altLang="en-US"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e>
                    </m:d>
                  </m:oMath>
                </a14:m>
                <a:r>
                  <a:rPr lang="zh-CN" altLang="en-US" sz="2400" dirty="0"/>
                  <a:t> </a:t>
                </a:r>
                <a:endParaRPr lang="en-US" altLang="zh-CN" sz="2400" dirty="0"/>
              </a:p>
              <a:p>
                <a:r>
                  <a:rPr lang="en-US" altLang="zh-CN" sz="2400" dirty="0"/>
                  <a:t>        = </a:t>
                </a:r>
                <a14:m>
                  <m:oMath xmlns:m="http://schemas.openxmlformats.org/officeDocument/2006/math">
                    <m:d>
                      <m:dPr>
                        <m:begChr m:val="["/>
                        <m:endChr m:val="]"/>
                        <m:ctrlPr>
                          <a:rPr lang="zh-CN" altLang="en-US" sz="2400" i="1" dirty="0">
                            <a:latin typeface="Cambria Math" panose="02040503050406030204" pitchFamily="18" charset="0"/>
                          </a:rPr>
                        </m:ctrlPr>
                      </m:dPr>
                      <m:e>
                        <m:r>
                          <a:rPr lang="en-US" altLang="zh-CN" sz="2400" i="1" dirty="0">
                            <a:latin typeface="Cambria Math" panose="02040503050406030204" pitchFamily="18" charset="0"/>
                          </a:rPr>
                          <m:t>0,…,</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b="1"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 (</m:t>
                                    </m:r>
                                    <m:r>
                                      <a:rPr lang="en-US" altLang="zh-CN" sz="2400" b="1" i="1">
                                        <a:latin typeface="Cambria Math" panose="02040503050406030204" pitchFamily="18" charset="0"/>
                                        <a:ea typeface="Cambria Math" panose="02040503050406030204" pitchFamily="18" charset="0"/>
                                      </a:rPr>
                                      <m:t>𝒘</m:t>
                                    </m:r>
                                  </m:e>
                                  <m:sub>
                                    <m:r>
                                      <a:rPr lang="en-US" altLang="zh-CN" sz="2400" i="1">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sub>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bSup>
                                <m:r>
                                  <a:rPr lang="en-US" altLang="zh-CN" sz="2400" i="1">
                                    <a:latin typeface="Cambria Math" panose="02040503050406030204" pitchFamily="18" charset="0"/>
                                    <a:ea typeface="Cambria Math" panose="02040503050406030204" pitchFamily="18" charset="0"/>
                                  </a:rPr>
                                  <m:t>)</m:t>
                                </m:r>
                              </m:e>
                              <m:sup>
                                <m:r>
                                  <m:rPr>
                                    <m:sty m:val="p"/>
                                  </m:rPr>
                                  <a:rPr lang="en-US" altLang="zh-CN" sz="2400">
                                    <a:latin typeface="Cambria Math" panose="02040503050406030204" pitchFamily="18" charset="0"/>
                                    <a:ea typeface="Cambria Math" panose="02040503050406030204" pitchFamily="18" charset="0"/>
                                  </a:rPr>
                                  <m:t>T</m:t>
                                </m:r>
                              </m:sup>
                            </m:sSup>
                            <m:r>
                              <a:rPr lang="en-US" altLang="zh-CN" sz="2400" b="0" i="1" smtClean="0">
                                <a:latin typeface="Cambria Math" panose="02040503050406030204" pitchFamily="18" charset="0"/>
                                <a:ea typeface="Cambria Math" panose="02040503050406030204" pitchFamily="18" charset="0"/>
                              </a:rPr>
                              <m:t> </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𝒂</m:t>
                                </m:r>
                              </m:e>
                              <m:sub>
                                <m:r>
                                  <a:rPr lang="en-US" altLang="zh-CN" sz="2400" i="1">
                                    <a:latin typeface="Cambria Math" panose="02040503050406030204" pitchFamily="18" charset="0"/>
                                    <a:ea typeface="Cambria Math" panose="02040503050406030204" pitchFamily="18" charset="0"/>
                                  </a:rPr>
                                  <m:t>𝑖</m:t>
                                </m:r>
                              </m:sub>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−1]</m:t>
                                </m:r>
                              </m:sup>
                            </m:sSubSup>
                            <m:r>
                              <a:rPr lang="en-US" altLang="zh-CN"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𝑏</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r>
                              <a:rPr lang="en-US" altLang="zh-CN" sz="2400" i="1">
                                <a:latin typeface="Cambria Math" panose="02040503050406030204" pitchFamily="18" charset="0"/>
                              </a:rPr>
                              <m:t>)</m:t>
                            </m:r>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zh-CN" altLang="en-US" sz="2400" i="1">
                                    <a:latin typeface="Cambria Math" panose="02040503050406030204" pitchFamily="18" charset="0"/>
                                  </a:rPr>
                                  <m:t>𝑤</m:t>
                                </m:r>
                              </m:e>
                              <m:sub>
                                <m:r>
                                  <a:rPr lang="zh-CN" altLang="en-US" sz="2400" i="1">
                                    <a:latin typeface="Cambria Math" panose="02040503050406030204" pitchFamily="18" charset="0"/>
                                  </a:rPr>
                                  <m:t>ⅈ</m:t>
                                </m:r>
                                <m:r>
                                  <a:rPr lang="zh-CN" altLang="en-US"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r>
                          <a:rPr lang="en-US" altLang="zh-CN" sz="2400" i="1">
                            <a:latin typeface="Cambria Math" panose="02040503050406030204" pitchFamily="18" charset="0"/>
                          </a:rPr>
                          <m:t>,…,0</m:t>
                        </m:r>
                      </m:e>
                    </m:d>
                  </m:oMath>
                </a14:m>
                <a:endParaRPr lang="en-US" altLang="zh-CN" sz="2400" dirty="0"/>
              </a:p>
              <a:p>
                <a:r>
                  <a:rPr lang="en-US" altLang="zh-CN" sz="2400" dirty="0"/>
                  <a:t>        = </a:t>
                </a:r>
                <a14:m>
                  <m:oMath xmlns:m="http://schemas.openxmlformats.org/officeDocument/2006/math">
                    <m:d>
                      <m:dPr>
                        <m:begChr m:val="["/>
                        <m:endChr m:val="]"/>
                        <m:ctrlPr>
                          <a:rPr lang="zh-CN" altLang="en-US" sz="2400" i="1" dirty="0">
                            <a:latin typeface="Cambria Math" panose="02040503050406030204" pitchFamily="18" charset="0"/>
                          </a:rPr>
                        </m:ctrlPr>
                      </m:dPr>
                      <m:e>
                        <m:r>
                          <a:rPr lang="en-US" altLang="zh-CN" sz="2400" i="1" dirty="0">
                            <a:latin typeface="Cambria Math" panose="02040503050406030204" pitchFamily="18" charset="0"/>
                          </a:rPr>
                          <m:t>0,…,</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−1]</m:t>
                            </m:r>
                          </m:sup>
                        </m:sSubSup>
                        <m:r>
                          <a:rPr lang="en-US" altLang="zh-CN" sz="2400" i="1">
                            <a:latin typeface="Cambria Math" panose="02040503050406030204" pitchFamily="18" charset="0"/>
                          </a:rPr>
                          <m:t>,…,0</m:t>
                        </m:r>
                      </m:e>
                    </m:d>
                  </m:oMath>
                </a14:m>
                <a:endParaRPr lang="en-US" altLang="zh-CN" sz="2400" dirty="0"/>
              </a:p>
              <a:p>
                <a:r>
                  <a:rPr lang="en-US" altLang="zh-CN"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𝕝</m:t>
                        </m:r>
                      </m:e>
                      <m:sub>
                        <m:r>
                          <a:rPr lang="en-US" altLang="zh-CN" sz="2400" i="1" dirty="0">
                            <a:latin typeface="Cambria Math" panose="02040503050406030204" pitchFamily="18" charset="0"/>
                          </a:rPr>
                          <m:t>𝑖</m:t>
                        </m:r>
                      </m:sub>
                    </m:sSub>
                  </m:oMath>
                </a14:m>
                <a:r>
                  <a:rPr lang="en-US" altLang="zh-CN" sz="2400" dirty="0"/>
                  <a:t>(</a:t>
                </a:r>
                <a14:m>
                  <m:oMath xmlns:m="http://schemas.openxmlformats.org/officeDocument/2006/math">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−1]</m:t>
                        </m:r>
                      </m:sup>
                    </m:sSubSup>
                  </m:oMath>
                </a14:m>
                <a:r>
                  <a:rPr lang="en-US" altLang="zh-CN"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ℝ</m:t>
                        </m:r>
                      </m:e>
                      <m:sup>
                        <m:r>
                          <a:rPr lang="en-US" altLang="zh-CN" sz="2400" dirty="0">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p>
                    </m:sSup>
                  </m:oMath>
                </a14:m>
                <a:r>
                  <a:rPr lang="en-US" altLang="zh-CN" sz="2400" dirty="0"/>
                  <a:t>, </a:t>
                </a:r>
                <a:endParaRPr lang="zh-CN" altLang="en-US" sz="2400" dirty="0"/>
              </a:p>
            </p:txBody>
          </p:sp>
        </mc:Choice>
        <mc:Fallback xmlns="">
          <p:sp>
            <p:nvSpPr>
              <p:cNvPr id="16" name="矩形 15">
                <a:extLst>
                  <a:ext uri="{FF2B5EF4-FFF2-40B4-BE49-F238E27FC236}">
                    <a16:creationId xmlns:a16="http://schemas.microsoft.com/office/drawing/2014/main" id="{CD06E241-5FBB-418E-8543-2401C3E53E56}"/>
                  </a:ext>
                </a:extLst>
              </p:cNvPr>
              <p:cNvSpPr>
                <a:spLocks noRot="1" noChangeAspect="1" noMove="1" noResize="1" noEditPoints="1" noAdjustHandles="1" noChangeArrowheads="1" noChangeShapeType="1" noTextEdit="1"/>
              </p:cNvSpPr>
              <p:nvPr/>
            </p:nvSpPr>
            <p:spPr>
              <a:xfrm>
                <a:off x="632698" y="1220111"/>
                <a:ext cx="10956099" cy="2965042"/>
              </a:xfrm>
              <a:prstGeom prst="rect">
                <a:avLst/>
              </a:prstGeom>
              <a:blipFill>
                <a:blip r:embed="rId3"/>
                <a:stretch>
                  <a:fillRect b="-14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618E41B-0096-4E44-9580-CDECF45CAD78}"/>
                  </a:ext>
                </a:extLst>
              </p:cNvPr>
              <p:cNvSpPr/>
              <p:nvPr/>
            </p:nvSpPr>
            <p:spPr>
              <a:xfrm>
                <a:off x="6321478" y="1220111"/>
                <a:ext cx="5032322" cy="552908"/>
              </a:xfrm>
              <a:prstGeom prst="rect">
                <a:avLst/>
              </a:prstGeom>
            </p:spPr>
            <p:txBody>
              <a:bodyPr wrap="square">
                <a:spAutoFit/>
              </a:bodyPr>
              <a:lstStyle/>
              <a:p>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𝒛</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𝑾</m:t>
                        </m:r>
                      </m:e>
                      <m:sup>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𝑙</m:t>
                            </m:r>
                          </m:e>
                        </m:d>
                      </m:sup>
                    </m:sSup>
                  </m:oMath>
                </a14:m>
                <a:r>
                  <a:rPr lang="en-US" altLang="zh-CN" sz="2800" dirty="0">
                    <a:latin typeface="+mn-ea"/>
                  </a:rPr>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𝒂</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−1]</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𝒃</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m:t>
                        </m:r>
                      </m:sup>
                    </m:sSup>
                  </m:oMath>
                </a14:m>
                <a:endParaRPr lang="zh-CN" altLang="en-US" sz="2800" dirty="0"/>
              </a:p>
            </p:txBody>
          </p:sp>
        </mc:Choice>
        <mc:Fallback xmlns="">
          <p:sp>
            <p:nvSpPr>
              <p:cNvPr id="17" name="矩形 16">
                <a:extLst>
                  <a:ext uri="{FF2B5EF4-FFF2-40B4-BE49-F238E27FC236}">
                    <a16:creationId xmlns:a16="http://schemas.microsoft.com/office/drawing/2014/main" id="{9618E41B-0096-4E44-9580-CDECF45CAD78}"/>
                  </a:ext>
                </a:extLst>
              </p:cNvPr>
              <p:cNvSpPr>
                <a:spLocks noRot="1" noChangeAspect="1" noMove="1" noResize="1" noEditPoints="1" noAdjustHandles="1" noChangeArrowheads="1" noChangeShapeType="1" noTextEdit="1"/>
              </p:cNvSpPr>
              <p:nvPr/>
            </p:nvSpPr>
            <p:spPr>
              <a:xfrm>
                <a:off x="6321478" y="1220111"/>
                <a:ext cx="5032322" cy="55290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1CFFA3-CC89-48B3-9E4F-3E22095DA933}"/>
                  </a:ext>
                </a:extLst>
              </p:cNvPr>
              <p:cNvSpPr txBox="1"/>
              <p:nvPr/>
            </p:nvSpPr>
            <p:spPr>
              <a:xfrm>
                <a:off x="6365179" y="3409074"/>
                <a:ext cx="4944920" cy="544893"/>
              </a:xfrm>
              <a:prstGeom prst="rect">
                <a:avLst/>
              </a:prstGeom>
              <a:noFill/>
            </p:spPr>
            <p:txBody>
              <a:bodyPr wrap="square" rtlCol="0">
                <a:spAutoFit/>
              </a:bodyPr>
              <a:lstStyle/>
              <a:p>
                <a14:m>
                  <m:oMath xmlns:m="http://schemas.openxmlformats.org/officeDocument/2006/math">
                    <m:r>
                      <a:rPr lang="zh-CN" altLang="en-US" sz="2000" i="1" smtClean="0">
                        <a:solidFill>
                          <a:schemeClr val="tx1"/>
                        </a:solidFill>
                        <a:latin typeface="Cambria Math" panose="02040503050406030204" pitchFamily="18" charset="0"/>
                      </a:rPr>
                      <m:t>分母布局</m:t>
                    </m:r>
                    <m:r>
                      <a:rPr lang="en-US" altLang="zh-CN" sz="2000" b="0" i="1" smtClean="0">
                        <a:solidFill>
                          <a:schemeClr val="tx1"/>
                        </a:solidFill>
                        <a:latin typeface="Cambria Math" panose="02040503050406030204" pitchFamily="18" charset="0"/>
                      </a:rPr>
                      <m:t> </m:t>
                    </m:r>
                    <m:f>
                      <m:fPr>
                        <m:ctrlPr>
                          <a:rPr lang="en-US" altLang="zh-CN" sz="2000" i="1" smtClean="0">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𝑱</m:t>
                        </m:r>
                      </m:num>
                      <m:den>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𝑥</m:t>
                        </m:r>
                      </m:den>
                    </m:f>
                  </m:oMath>
                </a14:m>
                <a:r>
                  <a:rPr lang="zh-CN" altLang="en-US" sz="2000" dirty="0">
                    <a:solidFill>
                      <a:schemeClr val="tx1"/>
                    </a:solidFill>
                  </a:rPr>
                  <a:t> </a:t>
                </a:r>
                <a:r>
                  <a:rPr lang="en-US" altLang="zh-CN" sz="2000" dirty="0">
                    <a:solidFill>
                      <a:schemeClr val="tx1"/>
                    </a:solidFill>
                  </a:rPr>
                  <a:t>= </a:t>
                </a:r>
                <a14:m>
                  <m:oMath xmlns:m="http://schemas.openxmlformats.org/officeDocument/2006/math">
                    <m:r>
                      <a:rPr lang="en-US" altLang="zh-CN" sz="2000" i="1">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 </m:t>
                    </m:r>
                    <m:f>
                      <m:fPr>
                        <m:ctrlPr>
                          <a:rPr lang="en-US"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𝐽</m:t>
                            </m:r>
                          </m:e>
                          <m:sub>
                            <m:r>
                              <a:rPr lang="en-US" altLang="zh-CN" sz="2000" i="1">
                                <a:solidFill>
                                  <a:schemeClr val="tx1"/>
                                </a:solidFill>
                                <a:latin typeface="Cambria Math" panose="02040503050406030204" pitchFamily="18" charset="0"/>
                              </a:rPr>
                              <m:t>1</m:t>
                            </m:r>
                          </m:sub>
                        </m:sSub>
                      </m:num>
                      <m:den>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𝑥</m:t>
                        </m:r>
                      </m:den>
                    </m:f>
                    <m:r>
                      <a:rPr lang="en-US" altLang="zh-CN" sz="2000" i="1">
                        <a:solidFill>
                          <a:schemeClr val="tx1"/>
                        </a:solidFill>
                        <a:latin typeface="Cambria Math" panose="02040503050406030204" pitchFamily="18" charset="0"/>
                      </a:rPr>
                      <m:t>,…,</m:t>
                    </m:r>
                    <m:f>
                      <m:fPr>
                        <m:ctrlPr>
                          <a:rPr lang="en-US"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𝐽</m:t>
                            </m:r>
                          </m:e>
                          <m:sub>
                            <m:r>
                              <a:rPr lang="en-US" altLang="zh-CN" sz="2000" i="1">
                                <a:solidFill>
                                  <a:schemeClr val="tx1"/>
                                </a:solidFill>
                                <a:latin typeface="Cambria Math" panose="02040503050406030204" pitchFamily="18" charset="0"/>
                              </a:rPr>
                              <m:t>𝑁</m:t>
                            </m:r>
                          </m:sub>
                        </m:sSub>
                      </m:num>
                      <m:den>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𝑥</m:t>
                        </m:r>
                      </m:den>
                    </m:f>
                    <m:r>
                      <a:rPr lang="en-US" altLang="zh-CN" sz="2000" b="0" i="1" smtClean="0">
                        <a:solidFill>
                          <a:schemeClr val="tx1"/>
                        </a:solidFill>
                        <a:latin typeface="Cambria Math" panose="02040503050406030204" pitchFamily="18" charset="0"/>
                      </a:rPr>
                      <m:t> </m:t>
                    </m:r>
                    <m:r>
                      <a:rPr lang="en-US" altLang="zh-CN" sz="2000" i="1">
                        <a:solidFill>
                          <a:schemeClr val="tx1"/>
                        </a:solidFill>
                        <a:latin typeface="Cambria Math" panose="02040503050406030204" pitchFamily="18" charset="0"/>
                      </a:rPr>
                      <m:t>]</m:t>
                    </m:r>
                  </m:oMath>
                </a14:m>
                <a:r>
                  <a:rPr lang="zh-CN" altLang="en-US" sz="2000" dirty="0">
                    <a:solidFill>
                      <a:schemeClr val="tx1"/>
                    </a:solidFill>
                  </a:rPr>
                  <a:t> </a:t>
                </a:r>
                <a14:m>
                  <m:oMath xmlns:m="http://schemas.openxmlformats.org/officeDocument/2006/math">
                    <m:sSup>
                      <m:sSupPr>
                        <m:ctrlPr>
                          <a:rPr lang="en-US" altLang="zh-CN" sz="2000" i="1" dirty="0">
                            <a:solidFill>
                              <a:schemeClr val="tx1"/>
                            </a:solidFill>
                            <a:latin typeface="Cambria Math" panose="02040503050406030204" pitchFamily="18" charset="0"/>
                          </a:rPr>
                        </m:ctrlPr>
                      </m:sSupPr>
                      <m:e>
                        <m:r>
                          <a:rPr lang="en-US" altLang="zh-CN" sz="2000" b="0" i="1" dirty="0" smtClean="0">
                            <a:solidFill>
                              <a:schemeClr val="tx1"/>
                            </a:solidFill>
                            <a:latin typeface="Cambria Math" panose="02040503050406030204" pitchFamily="18" charset="0"/>
                          </a:rPr>
                          <m:t>            </m:t>
                        </m:r>
                        <m:r>
                          <a:rPr lang="en-US" altLang="zh-CN" sz="2000" i="1" dirty="0">
                            <a:solidFill>
                              <a:schemeClr val="tx1"/>
                            </a:solidFill>
                            <a:latin typeface="Cambria Math" panose="02040503050406030204" pitchFamily="18" charset="0"/>
                            <a:ea typeface="Cambria Math" panose="02040503050406030204" pitchFamily="18" charset="0"/>
                          </a:rPr>
                          <m:t>∈</m:t>
                        </m:r>
                        <m:r>
                          <m:rPr>
                            <m:nor/>
                          </m:rPr>
                          <a:rPr lang="en-US" altLang="zh-CN" sz="2000" dirty="0">
                            <a:solidFill>
                              <a:schemeClr val="tx1"/>
                            </a:solidFill>
                            <a:latin typeface="Cambria Math" panose="02040503050406030204" pitchFamily="18" charset="0"/>
                            <a:ea typeface="Cambria Math" panose="02040503050406030204" pitchFamily="18" charset="0"/>
                          </a:rPr>
                          <m:t>ℝ</m:t>
                        </m:r>
                      </m:e>
                      <m:sup>
                        <m:r>
                          <a:rPr lang="en-US" altLang="zh-CN" sz="2000" b="0" i="1" dirty="0" smtClean="0">
                            <a:solidFill>
                              <a:schemeClr val="tx1"/>
                            </a:solidFill>
                            <a:latin typeface="Cambria Math" panose="02040503050406030204" pitchFamily="18" charset="0"/>
                          </a:rPr>
                          <m:t>1</m:t>
                        </m:r>
                        <m:r>
                          <m:rPr>
                            <m:nor/>
                          </m:rPr>
                          <a:rPr lang="en-US" altLang="zh-CN" sz="2000">
                            <a:solidFill>
                              <a:schemeClr val="tx1"/>
                            </a:solidFill>
                          </a:rPr>
                          <m:t>×</m:t>
                        </m:r>
                        <m:r>
                          <a:rPr lang="en-US" altLang="zh-CN" sz="2000" i="1">
                            <a:solidFill>
                              <a:schemeClr val="tx1"/>
                            </a:solidFill>
                            <a:latin typeface="Cambria Math" panose="02040503050406030204" pitchFamily="18" charset="0"/>
                          </a:rPr>
                          <m:t>𝑁</m:t>
                        </m:r>
                      </m:sup>
                    </m:sSup>
                  </m:oMath>
                </a14:m>
                <a:endParaRPr lang="zh-CN" altLang="en-US" sz="2000" dirty="0">
                  <a:solidFill>
                    <a:schemeClr val="tx1"/>
                  </a:solidFill>
                </a:endParaRPr>
              </a:p>
            </p:txBody>
          </p:sp>
        </mc:Choice>
        <mc:Fallback xmlns="">
          <p:sp>
            <p:nvSpPr>
              <p:cNvPr id="18" name="文本框 17">
                <a:extLst>
                  <a:ext uri="{FF2B5EF4-FFF2-40B4-BE49-F238E27FC236}">
                    <a16:creationId xmlns:a16="http://schemas.microsoft.com/office/drawing/2014/main" id="{F71CFFA3-CC89-48B3-9E4F-3E22095DA933}"/>
                  </a:ext>
                </a:extLst>
              </p:cNvPr>
              <p:cNvSpPr txBox="1">
                <a:spLocks noRot="1" noChangeAspect="1" noMove="1" noResize="1" noEditPoints="1" noAdjustHandles="1" noChangeArrowheads="1" noChangeShapeType="1" noTextEdit="1"/>
              </p:cNvSpPr>
              <p:nvPr/>
            </p:nvSpPr>
            <p:spPr>
              <a:xfrm>
                <a:off x="6365179" y="3409074"/>
                <a:ext cx="4944920" cy="544893"/>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CE8236E-2B88-4BDC-A704-1B0D96FA93AE}"/>
                  </a:ext>
                </a:extLst>
              </p:cNvPr>
              <p:cNvSpPr txBox="1"/>
              <p:nvPr/>
            </p:nvSpPr>
            <p:spPr>
              <a:xfrm>
                <a:off x="6421035" y="1757601"/>
                <a:ext cx="2418030" cy="705899"/>
              </a:xfrm>
              <a:prstGeom prst="rect">
                <a:avLst/>
              </a:prstGeom>
              <a:noFill/>
            </p:spPr>
            <p:txBody>
              <a:bodyPr wrap="square" lIns="0" tIns="0" rIns="0" bIns="0" rtlCol="0">
                <a:spAutoFit/>
              </a:bodyPr>
              <a:lstStyle/>
              <a:p>
                <a14:m>
                  <m:oMath xmlns:m="http://schemas.openxmlformats.org/officeDocument/2006/math">
                    <m:f>
                      <m:fPr>
                        <m:ctrlPr>
                          <a:rPr lang="zh-CN" altLang="en-US" sz="2000" i="1" smtClean="0">
                            <a:latin typeface="Cambria Math" panose="02040503050406030204" pitchFamily="18" charset="0"/>
                          </a:rPr>
                        </m:ctrlPr>
                      </m:fPr>
                      <m:num>
                        <m:r>
                          <a:rPr lang="zh-CN" altLang="en-US" sz="2000">
                            <a:latin typeface="Cambria Math" panose="02040503050406030204" pitchFamily="18" charset="0"/>
                          </a:rPr>
                          <m:t>𝜕</m:t>
                        </m:r>
                        <m:r>
                          <a:rPr lang="zh-CN" altLang="en-US" sz="2000" i="0">
                            <a:latin typeface="Cambria Math" panose="02040503050406030204" pitchFamily="18" charset="0"/>
                          </a:rPr>
                          <m:t>ℒ</m:t>
                        </m:r>
                        <m:d>
                          <m:dPr>
                            <m:ctrlPr>
                              <a:rPr lang="zh-CN" altLang="en-US" sz="2000" i="1">
                                <a:latin typeface="Cambria Math" panose="02040503050406030204" pitchFamily="18" charset="0"/>
                              </a:rPr>
                            </m:ctrlPr>
                          </m:dPr>
                          <m:e>
                            <m:r>
                              <a:rPr lang="zh-CN" altLang="en-US" sz="2000" b="1" i="1">
                                <a:latin typeface="Cambria Math" panose="02040503050406030204" pitchFamily="18" charset="0"/>
                              </a:rPr>
                              <m:t>𝒚</m:t>
                            </m:r>
                            <m:r>
                              <a:rPr lang="en-US" altLang="zh-CN" sz="2000" b="0" i="1" smtClean="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𝒚</m:t>
                                </m:r>
                              </m:e>
                            </m:acc>
                          </m:e>
                        </m:d>
                      </m:num>
                      <m:den>
                        <m:r>
                          <a:rPr lang="zh-CN" altLang="en-US" sz="2000" i="0">
                            <a:latin typeface="Cambria Math" panose="02040503050406030204" pitchFamily="18" charset="0"/>
                          </a:rPr>
                          <m:t>𝜕</m:t>
                        </m:r>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𝑤</m:t>
                            </m:r>
                          </m:e>
                          <m:sub>
                            <m:r>
                              <a:rPr lang="zh-CN" altLang="en-US" sz="2000" i="1">
                                <a:latin typeface="Cambria Math" panose="02040503050406030204" pitchFamily="18" charset="0"/>
                              </a:rPr>
                              <m:t>ⅈ</m:t>
                            </m:r>
                            <m:r>
                              <a:rPr lang="zh-CN" altLang="en-US"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den>
                    </m:f>
                  </m:oMath>
                </a14:m>
                <a:r>
                  <a:rPr lang="zh-CN" altLang="en-US" sz="2000" dirty="0"/>
                  <a:t> </a:t>
                </a:r>
                <a:r>
                  <a:rPr lang="en-US" altLang="zh-CN" sz="2000" dirty="0"/>
                  <a:t>= </a:t>
                </a:r>
                <a14:m>
                  <m:oMath xmlns:m="http://schemas.openxmlformats.org/officeDocument/2006/math">
                    <m:f>
                      <m:fPr>
                        <m:ctrlPr>
                          <a:rPr lang="zh-CN" altLang="en-US" sz="2000" i="1">
                            <a:latin typeface="Cambria Math" panose="02040503050406030204" pitchFamily="18" charset="0"/>
                          </a:rPr>
                        </m:ctrlPr>
                      </m:fPr>
                      <m:num>
                        <m:r>
                          <a:rPr lang="zh-CN" altLang="en-US" sz="2000">
                            <a:latin typeface="Cambria Math" panose="02040503050406030204" pitchFamily="18" charset="0"/>
                          </a:rPr>
                          <m:t>𝜕</m:t>
                        </m:r>
                        <m:sSubSup>
                          <m:sSubSupPr>
                            <m:ctrlPr>
                              <a:rPr lang="zh-CN" altLang="en-US" sz="2000" i="1">
                                <a:latin typeface="Cambria Math" panose="02040503050406030204" pitchFamily="18" charset="0"/>
                              </a:rPr>
                            </m:ctrlPr>
                          </m:sSubSupPr>
                          <m:e>
                            <m:r>
                              <a:rPr lang="en-US" altLang="zh-CN" sz="2000" b="1" i="1" smtClean="0">
                                <a:latin typeface="Cambria Math" panose="02040503050406030204" pitchFamily="18" charset="0"/>
                              </a:rPr>
                              <m:t>𝒛</m:t>
                            </m:r>
                          </m:e>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num>
                      <m:den>
                        <m:r>
                          <a:rPr lang="zh-CN" altLang="en-US" sz="2000">
                            <a:latin typeface="Cambria Math" panose="02040503050406030204" pitchFamily="18" charset="0"/>
                          </a:rPr>
                          <m:t>𝜕</m:t>
                        </m:r>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𝑤</m:t>
                            </m:r>
                          </m:e>
                          <m:sub>
                            <m:r>
                              <a:rPr lang="en-US" altLang="zh-CN" sz="2000" b="0" i="1" smtClean="0">
                                <a:latin typeface="Cambria Math" panose="02040503050406030204" pitchFamily="18" charset="0"/>
                              </a:rPr>
                              <m:t>𝑖</m:t>
                            </m:r>
                            <m:r>
                              <a:rPr lang="zh-CN" altLang="en-US"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den>
                    </m:f>
                  </m:oMath>
                </a14:m>
                <a:r>
                  <a:rPr lang="zh-CN" altLang="en-US" sz="2000" dirty="0"/>
                  <a:t> </a:t>
                </a:r>
                <a14:m>
                  <m:oMath xmlns:m="http://schemas.openxmlformats.org/officeDocument/2006/math">
                    <m:f>
                      <m:fPr>
                        <m:ctrlPr>
                          <a:rPr lang="zh-CN" altLang="en-US" sz="2000" i="1">
                            <a:latin typeface="Cambria Math" panose="02040503050406030204" pitchFamily="18" charset="0"/>
                          </a:rPr>
                        </m:ctrlPr>
                      </m:fPr>
                      <m:num>
                        <m:r>
                          <a:rPr lang="zh-CN" altLang="en-US" sz="2000">
                            <a:latin typeface="Cambria Math" panose="02040503050406030204" pitchFamily="18" charset="0"/>
                          </a:rPr>
                          <m:t>𝜕</m:t>
                        </m:r>
                        <m:r>
                          <a:rPr lang="zh-CN" altLang="en-US" sz="2000">
                            <a:latin typeface="Cambria Math" panose="02040503050406030204" pitchFamily="18" charset="0"/>
                          </a:rPr>
                          <m:t>ℒ</m:t>
                        </m:r>
                        <m:d>
                          <m:dPr>
                            <m:ctrlPr>
                              <a:rPr lang="zh-CN" altLang="en-US" sz="2000" i="1">
                                <a:latin typeface="Cambria Math" panose="02040503050406030204" pitchFamily="18" charset="0"/>
                              </a:rPr>
                            </m:ctrlPr>
                          </m:dPr>
                          <m:e>
                            <m:r>
                              <a:rPr lang="zh-CN" altLang="en-US" sz="2000" b="1" i="1">
                                <a:latin typeface="Cambria Math" panose="02040503050406030204" pitchFamily="18" charset="0"/>
                              </a:rPr>
                              <m:t>𝒚</m:t>
                            </m:r>
                            <m:r>
                              <a:rPr lang="zh-CN" altLang="en-US" sz="2000">
                                <a:latin typeface="Cambria Math" panose="02040503050406030204" pitchFamily="18" charset="0"/>
                              </a:rPr>
                              <m:t>,</m:t>
                            </m:r>
                            <m:acc>
                              <m:accPr>
                                <m:chr m:val="̂"/>
                                <m:ctrlPr>
                                  <a:rPr lang="zh-CN" altLang="en-US" sz="2000" b="1" i="1">
                                    <a:latin typeface="Cambria Math" panose="02040503050406030204" pitchFamily="18" charset="0"/>
                                  </a:rPr>
                                </m:ctrlPr>
                              </m:accPr>
                              <m:e>
                                <m:r>
                                  <a:rPr lang="zh-CN" altLang="en-US" sz="2000" b="1" i="1">
                                    <a:latin typeface="Cambria Math" panose="02040503050406030204" pitchFamily="18" charset="0"/>
                                  </a:rPr>
                                  <m:t>𝒚</m:t>
                                </m:r>
                              </m:e>
                            </m:acc>
                          </m:e>
                        </m:d>
                      </m:num>
                      <m:den>
                        <m:r>
                          <a:rPr lang="zh-CN" altLang="en-US" sz="2000">
                            <a:latin typeface="Cambria Math" panose="02040503050406030204" pitchFamily="18" charset="0"/>
                          </a:rPr>
                          <m:t>𝜕</m:t>
                        </m:r>
                        <m:sSubSup>
                          <m:sSubSupPr>
                            <m:ctrlPr>
                              <a:rPr lang="zh-CN" altLang="en-US" sz="2000" i="1">
                                <a:latin typeface="Cambria Math" panose="02040503050406030204" pitchFamily="18" charset="0"/>
                              </a:rPr>
                            </m:ctrlPr>
                          </m:sSubSupPr>
                          <m:e>
                            <m:r>
                              <a:rPr lang="en-US" altLang="zh-CN" sz="2000" b="1" i="1" smtClean="0">
                                <a:latin typeface="Cambria Math" panose="02040503050406030204" pitchFamily="18" charset="0"/>
                              </a:rPr>
                              <m:t>𝒛</m:t>
                            </m:r>
                          </m:e>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den>
                    </m:f>
                  </m:oMath>
                </a14:m>
                <a:endParaRPr lang="en-US" altLang="zh-CN" sz="2000" dirty="0"/>
              </a:p>
            </p:txBody>
          </p:sp>
        </mc:Choice>
        <mc:Fallback xmlns="">
          <p:sp>
            <p:nvSpPr>
              <p:cNvPr id="19" name="文本框 18">
                <a:extLst>
                  <a:ext uri="{FF2B5EF4-FFF2-40B4-BE49-F238E27FC236}">
                    <a16:creationId xmlns:a16="http://schemas.microsoft.com/office/drawing/2014/main" id="{6CE8236E-2B88-4BDC-A704-1B0D96FA93AE}"/>
                  </a:ext>
                </a:extLst>
              </p:cNvPr>
              <p:cNvSpPr txBox="1">
                <a:spLocks noRot="1" noChangeAspect="1" noMove="1" noResize="1" noEditPoints="1" noAdjustHandles="1" noChangeArrowheads="1" noChangeShapeType="1" noTextEdit="1"/>
              </p:cNvSpPr>
              <p:nvPr/>
            </p:nvSpPr>
            <p:spPr>
              <a:xfrm>
                <a:off x="6421035" y="1757601"/>
                <a:ext cx="2418030" cy="705899"/>
              </a:xfrm>
              <a:prstGeom prst="rect">
                <a:avLst/>
              </a:prstGeom>
              <a:blipFill>
                <a:blip r:embed="rId6"/>
                <a:stretch>
                  <a:fillRect/>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845AA2AF-BF46-45FF-9F78-C849E30B96AA}"/>
              </a:ext>
            </a:extLst>
          </p:cNvPr>
          <p:cNvSpPr/>
          <p:nvPr/>
        </p:nvSpPr>
        <p:spPr>
          <a:xfrm>
            <a:off x="7280452" y="1712345"/>
            <a:ext cx="555860" cy="75115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52010" y="1120877"/>
            <a:ext cx="4185629" cy="3064276"/>
            <a:chOff x="4652010" y="1120877"/>
            <a:chExt cx="4185629" cy="3064276"/>
          </a:xfrm>
        </p:grpSpPr>
        <p:cxnSp>
          <p:nvCxnSpPr>
            <p:cNvPr id="22" name="直接连接符 21">
              <a:extLst>
                <a:ext uri="{FF2B5EF4-FFF2-40B4-BE49-F238E27FC236}">
                  <a16:creationId xmlns:a16="http://schemas.microsoft.com/office/drawing/2014/main" id="{2405A212-9339-4821-868C-F686D05C4453}"/>
                </a:ext>
              </a:extLst>
            </p:cNvPr>
            <p:cNvCxnSpPr/>
            <p:nvPr/>
          </p:nvCxnSpPr>
          <p:spPr>
            <a:xfrm flipH="1">
              <a:off x="5476568" y="1120877"/>
              <a:ext cx="0" cy="306427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4" name="曲线连接符 3"/>
            <p:cNvCxnSpPr>
              <a:stCxn id="18" idx="2"/>
            </p:cNvCxnSpPr>
            <p:nvPr/>
          </p:nvCxnSpPr>
          <p:spPr>
            <a:xfrm rot="5400000" flipH="1">
              <a:off x="5505076" y="621405"/>
              <a:ext cx="2479497" cy="4185629"/>
            </a:xfrm>
            <a:prstGeom prst="curvedConnector4">
              <a:avLst>
                <a:gd name="adj1" fmla="val -9220"/>
                <a:gd name="adj2" fmla="val 79535"/>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640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0"/>
                                  </p:iterate>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44</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梯度推导（</a:t>
            </a:r>
            <a:r>
              <a:rPr lang="en-US" altLang="zh-CN" dirty="0">
                <a:latin typeface="+mn-ea"/>
              </a:rPr>
              <a:t>2</a:t>
            </a:r>
            <a:r>
              <a:rPr lang="zh-CN" altLang="en-US" dirty="0">
                <a:latin typeface="+mn-ea"/>
              </a:rPr>
              <a:t>）</a:t>
            </a:r>
            <a:r>
              <a:rPr lang="en-US" altLang="zh-CN" dirty="0">
                <a:latin typeface="+mn-ea"/>
              </a:rPr>
              <a:t>--- </a:t>
            </a:r>
            <a:r>
              <a:rPr lang="en-US" altLang="zh-CN" b="1" dirty="0">
                <a:latin typeface="+mn-ea"/>
              </a:rPr>
              <a:t>z</a:t>
            </a:r>
            <a:r>
              <a:rPr lang="zh-CN" altLang="en-US" dirty="0">
                <a:latin typeface="+mn-ea"/>
              </a:rPr>
              <a:t>对</a:t>
            </a:r>
            <a:r>
              <a:rPr lang="en-US" altLang="zh-CN" b="1" dirty="0">
                <a:latin typeface="+mn-ea"/>
              </a:rPr>
              <a:t>b</a:t>
            </a:r>
            <a:r>
              <a:rPr lang="zh-CN" altLang="en-US" dirty="0">
                <a:latin typeface="+mn-ea"/>
              </a:rPr>
              <a:t>的偏导数</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9CC677AD-DFBF-4593-BBA1-847D92DD981A}"/>
                  </a:ext>
                </a:extLst>
              </p:cNvPr>
              <p:cNvSpPr/>
              <p:nvPr/>
            </p:nvSpPr>
            <p:spPr>
              <a:xfrm>
                <a:off x="589935" y="2922868"/>
                <a:ext cx="1429365" cy="145495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zh-CN" altLang="en-US" sz="3200" i="1" smtClean="0">
                              <a:latin typeface="Cambria Math" panose="02040503050406030204" pitchFamily="18" charset="0"/>
                            </a:rPr>
                          </m:ctrlPr>
                        </m:fPr>
                        <m:num>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a:latin typeface="Cambria Math" panose="02040503050406030204" pitchFamily="18" charset="0"/>
                                </a:rPr>
                                <m:t>𝒛</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bSup>
                        </m:num>
                        <m:den>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smtClean="0">
                                  <a:latin typeface="Cambria Math" panose="02040503050406030204" pitchFamily="18" charset="0"/>
                                </a:rPr>
                                <m:t>𝒃</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bSup>
                        </m:den>
                      </m:f>
                    </m:oMath>
                  </m:oMathPara>
                </a14:m>
                <a:endParaRPr lang="en-US" altLang="zh-CN" sz="3200" dirty="0"/>
              </a:p>
            </p:txBody>
          </p:sp>
        </mc:Choice>
        <mc:Fallback xmlns="">
          <p:sp>
            <p:nvSpPr>
              <p:cNvPr id="11" name="矩形 10">
                <a:extLst>
                  <a:ext uri="{FF2B5EF4-FFF2-40B4-BE49-F238E27FC236}">
                    <a16:creationId xmlns:a16="http://schemas.microsoft.com/office/drawing/2014/main" id="{9CC677AD-DFBF-4593-BBA1-847D92DD981A}"/>
                  </a:ext>
                </a:extLst>
              </p:cNvPr>
              <p:cNvSpPr>
                <a:spLocks noRot="1" noChangeAspect="1" noMove="1" noResize="1" noEditPoints="1" noAdjustHandles="1" noChangeArrowheads="1" noChangeShapeType="1" noTextEdit="1"/>
              </p:cNvSpPr>
              <p:nvPr/>
            </p:nvSpPr>
            <p:spPr>
              <a:xfrm>
                <a:off x="589935" y="2922868"/>
                <a:ext cx="1429365" cy="145495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82B02EA-D7A4-49EF-B87A-26FD3B2F01F9}"/>
                  </a:ext>
                </a:extLst>
              </p:cNvPr>
              <p:cNvSpPr/>
              <p:nvPr/>
            </p:nvSpPr>
            <p:spPr>
              <a:xfrm>
                <a:off x="3170317" y="1191361"/>
                <a:ext cx="5032322" cy="552908"/>
              </a:xfrm>
              <a:prstGeom prst="rect">
                <a:avLst/>
              </a:prstGeom>
            </p:spPr>
            <p:txBody>
              <a:bodyPr wrap="square">
                <a:spAutoFit/>
              </a:bodyPr>
              <a:lstStyle/>
              <a:p>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𝒛</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𝑾</m:t>
                        </m:r>
                      </m:e>
                      <m:sup>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𝑙</m:t>
                            </m:r>
                          </m:e>
                        </m:d>
                      </m:sup>
                    </m:sSup>
                  </m:oMath>
                </a14:m>
                <a:r>
                  <a:rPr lang="en-US" altLang="zh-CN" sz="2800" dirty="0">
                    <a:latin typeface="+mn-ea"/>
                  </a:rPr>
                  <a:t> </a:t>
                </a:r>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𝒂</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−1]</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𝒃</m:t>
                        </m:r>
                      </m:e>
                      <m:sup>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i="1">
                            <a:latin typeface="Cambria Math" panose="02040503050406030204" pitchFamily="18" charset="0"/>
                          </a:rPr>
                          <m:t>]</m:t>
                        </m:r>
                      </m:sup>
                    </m:sSup>
                  </m:oMath>
                </a14:m>
                <a:endParaRPr lang="zh-CN" altLang="en-US" sz="2800" dirty="0"/>
              </a:p>
            </p:txBody>
          </p:sp>
        </mc:Choice>
        <mc:Fallback xmlns="">
          <p:sp>
            <p:nvSpPr>
              <p:cNvPr id="12" name="矩形 11">
                <a:extLst>
                  <a:ext uri="{FF2B5EF4-FFF2-40B4-BE49-F238E27FC236}">
                    <a16:creationId xmlns:a16="http://schemas.microsoft.com/office/drawing/2014/main" id="{C82B02EA-D7A4-49EF-B87A-26FD3B2F01F9}"/>
                  </a:ext>
                </a:extLst>
              </p:cNvPr>
              <p:cNvSpPr>
                <a:spLocks noRot="1" noChangeAspect="1" noMove="1" noResize="1" noEditPoints="1" noAdjustHandles="1" noChangeArrowheads="1" noChangeShapeType="1" noTextEdit="1"/>
              </p:cNvSpPr>
              <p:nvPr/>
            </p:nvSpPr>
            <p:spPr>
              <a:xfrm>
                <a:off x="3170317" y="1191361"/>
                <a:ext cx="5032322" cy="55290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FAEBEEC-ABFC-4CDD-B7DD-3FE3630B04B3}"/>
                  </a:ext>
                </a:extLst>
              </p:cNvPr>
              <p:cNvSpPr/>
              <p:nvPr/>
            </p:nvSpPr>
            <p:spPr>
              <a:xfrm>
                <a:off x="589935" y="5170576"/>
                <a:ext cx="4365524" cy="1185774"/>
              </a:xfrm>
              <a:prstGeom prst="rect">
                <a:avLst/>
              </a:prstGeom>
            </p:spPr>
            <p:txBody>
              <a:bodyPr wrap="square">
                <a:spAutoFit/>
              </a:bodyPr>
              <a:lstStyle/>
              <a:p>
                <a:pPr algn="ctr"/>
                <a14:m>
                  <m:oMath xmlns:m="http://schemas.openxmlformats.org/officeDocument/2006/math">
                    <m:f>
                      <m:fPr>
                        <m:ctrlPr>
                          <a:rPr lang="zh-CN" altLang="en-US" sz="3200" i="1" smtClean="0">
                            <a:latin typeface="Cambria Math" panose="02040503050406030204" pitchFamily="18" charset="0"/>
                          </a:rPr>
                        </m:ctrlPr>
                      </m:fPr>
                      <m:num>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a:latin typeface="Cambria Math" panose="02040503050406030204" pitchFamily="18" charset="0"/>
                              </a:rPr>
                              <m:t>𝒛</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bSup>
                      </m:num>
                      <m:den>
                        <m:r>
                          <a:rPr lang="zh-CN" altLang="en-US" sz="3200">
                            <a:latin typeface="Cambria Math" panose="02040503050406030204" pitchFamily="18" charset="0"/>
                          </a:rPr>
                          <m:t>𝜕</m:t>
                        </m:r>
                        <m:sSubSup>
                          <m:sSubSupPr>
                            <m:ctrlPr>
                              <a:rPr lang="zh-CN" altLang="en-US" sz="3200" i="1">
                                <a:latin typeface="Cambria Math" panose="02040503050406030204" pitchFamily="18" charset="0"/>
                              </a:rPr>
                            </m:ctrlPr>
                          </m:sSubSupPr>
                          <m:e>
                            <m:r>
                              <a:rPr lang="en-US" altLang="zh-CN" sz="3200" b="1" i="1" smtClean="0">
                                <a:latin typeface="Cambria Math" panose="02040503050406030204" pitchFamily="18" charset="0"/>
                              </a:rPr>
                              <m:t>𝒃</m:t>
                            </m:r>
                          </m:e>
                          <m:sub/>
                          <m:sup>
                            <m:r>
                              <a:rPr lang="en-US" altLang="zh-CN" sz="3200" i="1">
                                <a:latin typeface="Cambria Math" panose="02040503050406030204" pitchFamily="18" charset="0"/>
                              </a:rPr>
                              <m:t>[</m:t>
                            </m:r>
                            <m:r>
                              <a:rPr lang="zh-CN" altLang="en-US" sz="3200" i="1">
                                <a:latin typeface="Cambria Math" panose="02040503050406030204" pitchFamily="18" charset="0"/>
                              </a:rPr>
                              <m:t>𝑙</m:t>
                            </m:r>
                            <m:r>
                              <a:rPr lang="en-US" altLang="zh-CN" sz="3200" i="1">
                                <a:latin typeface="Cambria Math" panose="02040503050406030204" pitchFamily="18" charset="0"/>
                              </a:rPr>
                              <m:t>]</m:t>
                            </m:r>
                          </m:sup>
                        </m:sSubSup>
                      </m:den>
                    </m:f>
                  </m:oMath>
                </a14:m>
                <a:r>
                  <a:rPr lang="zh-CN" altLang="en-US" sz="3200" dirty="0"/>
                  <a:t> </a:t>
                </a:r>
                <a:r>
                  <a:rPr lang="en-US" altLang="zh-CN" sz="3200" dirty="0"/>
                  <a:t>= </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1" i="1" smtClean="0">
                            <a:latin typeface="Cambria Math" panose="02040503050406030204" pitchFamily="18" charset="0"/>
                          </a:rPr>
                          <m:t>𝑰</m:t>
                        </m:r>
                      </m:e>
                      <m:sub>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Sub>
                    <m:r>
                      <a:rPr lang="en-US" altLang="zh-CN" sz="3200" b="0" i="1" smtClean="0">
                        <a:latin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 </m:t>
                    </m:r>
                    <m:sSup>
                      <m:sSupPr>
                        <m:ctrlPr>
                          <a:rPr lang="en-US" altLang="zh-CN" sz="3200" i="1" dirty="0">
                            <a:latin typeface="Cambria Math" panose="02040503050406030204" pitchFamily="18" charset="0"/>
                          </a:rPr>
                        </m:ctrlPr>
                      </m:sSupPr>
                      <m:e>
                        <m:r>
                          <a:rPr lang="en-US" altLang="zh-CN" sz="3200" dirty="0">
                            <a:latin typeface="Cambria Math" panose="02040503050406030204" pitchFamily="18" charset="0"/>
                          </a:rPr>
                          <m:t>ℝ</m:t>
                        </m:r>
                      </m:e>
                      <m:sup>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𝑀</m:t>
                            </m:r>
                          </m:e>
                          <m:sub>
                            <m:r>
                              <a:rPr lang="en-US" altLang="zh-CN" sz="3200" i="1">
                                <a:latin typeface="Cambria Math" panose="02040503050406030204" pitchFamily="18" charset="0"/>
                              </a:rPr>
                              <m:t>𝑙</m:t>
                            </m:r>
                          </m:sub>
                        </m:sSub>
                        <m:r>
                          <a:rPr lang="en-US" altLang="zh-CN" sz="3200" dirty="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𝑀</m:t>
                            </m:r>
                          </m:e>
                          <m:sub>
                            <m:r>
                              <a:rPr lang="en-US" altLang="zh-CN" sz="3200" i="1">
                                <a:latin typeface="Cambria Math" panose="02040503050406030204" pitchFamily="18" charset="0"/>
                              </a:rPr>
                              <m:t>𝑙</m:t>
                            </m:r>
                          </m:sub>
                        </m:sSub>
                      </m:sup>
                    </m:sSup>
                  </m:oMath>
                </a14:m>
                <a:r>
                  <a:rPr lang="en-US" altLang="zh-CN" sz="3200" dirty="0"/>
                  <a:t>                                        </a:t>
                </a:r>
              </a:p>
            </p:txBody>
          </p:sp>
        </mc:Choice>
        <mc:Fallback xmlns="">
          <p:sp>
            <p:nvSpPr>
              <p:cNvPr id="13" name="矩形 12">
                <a:extLst>
                  <a:ext uri="{FF2B5EF4-FFF2-40B4-BE49-F238E27FC236}">
                    <a16:creationId xmlns:a16="http://schemas.microsoft.com/office/drawing/2014/main" id="{6FAEBEEC-ABFC-4CDD-B7DD-3FE3630B04B3}"/>
                  </a:ext>
                </a:extLst>
              </p:cNvPr>
              <p:cNvSpPr>
                <a:spLocks noRot="1" noChangeAspect="1" noMove="1" noResize="1" noEditPoints="1" noAdjustHandles="1" noChangeArrowheads="1" noChangeShapeType="1" noTextEdit="1"/>
              </p:cNvSpPr>
              <p:nvPr/>
            </p:nvSpPr>
            <p:spPr>
              <a:xfrm>
                <a:off x="589935" y="5170576"/>
                <a:ext cx="4365524" cy="118577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42617F0-57C1-4C24-AFB6-49E9358E5CCF}"/>
                  </a:ext>
                </a:extLst>
              </p:cNvPr>
              <p:cNvSpPr/>
              <p:nvPr/>
            </p:nvSpPr>
            <p:spPr>
              <a:xfrm>
                <a:off x="1656476" y="2634456"/>
                <a:ext cx="2822390" cy="2031775"/>
              </a:xfrm>
              <a:prstGeom prst="rect">
                <a:avLst/>
              </a:prstGeom>
            </p:spPr>
            <p:txBody>
              <a:bodyPr wrap="square">
                <a:spAutoFit/>
              </a:bodyPr>
              <a:lstStyle/>
              <a:p>
                <a:r>
                  <a:rPr lang="en-US" altLang="zh-CN" sz="2400" dirty="0"/>
                  <a:t>= </a:t>
                </a:r>
                <a14:m>
                  <m:oMath xmlns:m="http://schemas.openxmlformats.org/officeDocument/2006/math">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f>
                                <m:fPr>
                                  <m:ctrlPr>
                                    <a:rPr lang="en-US" altLang="zh-CN"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0" i="1">
                                          <a:latin typeface="Cambria Math" panose="02040503050406030204" pitchFamily="18" charset="0"/>
                                        </a:rPr>
                                        <m:t>𝑧</m:t>
                                      </m:r>
                                    </m:e>
                                    <m:sub>
                                      <m:r>
                                        <a:rPr lang="en-US" altLang="zh-CN" sz="2400" b="0" i="1" smtClean="0">
                                          <a:latin typeface="Cambria Math" panose="02040503050406030204" pitchFamily="18" charset="0"/>
                                        </a:rPr>
                                        <m:t>1</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1</m:t>
                                      </m:r>
                                    </m:sub>
                                  </m:sSub>
                                </m:den>
                              </m:f>
                            </m:e>
                            <m:e>
                              <m:r>
                                <a:rPr lang="en-US" altLang="zh-CN" sz="2400" i="1">
                                  <a:latin typeface="Cambria Math" panose="02040503050406030204" pitchFamily="18" charset="0"/>
                                </a:rPr>
                                <m:t>⋯</m:t>
                              </m:r>
                            </m:e>
                            <m:e>
                              <m:f>
                                <m:fPr>
                                  <m:ctrlPr>
                                    <a:rPr lang="en-US" altLang="zh-CN"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den>
                              </m:f>
                            </m:e>
                          </m:mr>
                          <m:mr>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mr>
                          <m:m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r>
                                        <a:rPr lang="en-US" altLang="zh-CN" sz="2400" i="1">
                                          <a:latin typeface="Cambria Math" panose="02040503050406030204" pitchFamily="18" charset="0"/>
                                        </a:rPr>
                                        <m:t>1</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b="0" i="1" smtClean="0">
                                          <a:latin typeface="Cambria Math" panose="02040503050406030204" pitchFamily="18" charset="0"/>
                                        </a:rPr>
                                        <m:t>𝑏</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b>
                                  </m:sSub>
                                </m:den>
                              </m:f>
                            </m:e>
                            <m:e>
                              <m:r>
                                <a:rPr lang="en-US" altLang="zh-CN" sz="2400" i="1">
                                  <a:latin typeface="Cambria Math" panose="02040503050406030204" pitchFamily="18" charset="0"/>
                                </a:rPr>
                                <m:t>⋯</m:t>
                              </m:r>
                            </m:e>
                            <m:e>
                              <m:f>
                                <m:fPr>
                                  <m:ctrlPr>
                                    <a:rPr lang="en-US" altLang="zh-CN"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i="1">
                                          <a:latin typeface="Cambria Math" panose="02040503050406030204" pitchFamily="18" charset="0"/>
                                        </a:rPr>
                                        <m:t>𝑧</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b="0" i="1" smtClean="0">
                                          <a:latin typeface="Cambria Math" panose="02040503050406030204" pitchFamily="18" charset="0"/>
                                        </a:rPr>
                                        <m:t>𝑏</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𝑀</m:t>
                                          </m:r>
                                        </m:e>
                                        <m:sub>
                                          <m:r>
                                            <a:rPr lang="en-US" altLang="zh-CN" sz="2400" i="1">
                                              <a:latin typeface="Cambria Math" panose="02040503050406030204" pitchFamily="18" charset="0"/>
                                            </a:rPr>
                                            <m:t>𝑙</m:t>
                                          </m:r>
                                        </m:sub>
                                      </m:sSub>
                                    </m:sub>
                                  </m:sSub>
                                </m:den>
                              </m:f>
                            </m:e>
                          </m:mr>
                        </m:m>
                      </m:e>
                    </m:d>
                  </m:oMath>
                </a14:m>
                <a:endParaRPr lang="zh-CN" altLang="en-US" sz="2400" dirty="0"/>
              </a:p>
            </p:txBody>
          </p:sp>
        </mc:Choice>
        <mc:Fallback xmlns="">
          <p:sp>
            <p:nvSpPr>
              <p:cNvPr id="14" name="矩形 13">
                <a:extLst>
                  <a:ext uri="{FF2B5EF4-FFF2-40B4-BE49-F238E27FC236}">
                    <a16:creationId xmlns:a16="http://schemas.microsoft.com/office/drawing/2014/main" id="{842617F0-57C1-4C24-AFB6-49E9358E5CCF}"/>
                  </a:ext>
                </a:extLst>
              </p:cNvPr>
              <p:cNvSpPr>
                <a:spLocks noRot="1" noChangeAspect="1" noMove="1" noResize="1" noEditPoints="1" noAdjustHandles="1" noChangeArrowheads="1" noChangeShapeType="1" noTextEdit="1"/>
              </p:cNvSpPr>
              <p:nvPr/>
            </p:nvSpPr>
            <p:spPr>
              <a:xfrm>
                <a:off x="1656476" y="2634456"/>
                <a:ext cx="2822390" cy="2031775"/>
              </a:xfrm>
              <a:prstGeom prst="rect">
                <a:avLst/>
              </a:prstGeom>
              <a:blipFill>
                <a:blip r:embed="rId5"/>
                <a:stretch>
                  <a:fillRect l="-34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94213C92-5A44-409E-9FF4-08E128B78912}"/>
                  </a:ext>
                </a:extLst>
              </p:cNvPr>
              <p:cNvSpPr txBox="1">
                <a:spLocks/>
              </p:cNvSpPr>
              <p:nvPr/>
            </p:nvSpPr>
            <p:spPr>
              <a:xfrm>
                <a:off x="4354539" y="1928720"/>
                <a:ext cx="7696200" cy="26463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baseline="0">
                    <a:solidFill>
                      <a:schemeClr val="tx1"/>
                    </a:solidFill>
                    <a:latin typeface="Arial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1800"/>
                  </a:spcAft>
                </a:pPr>
                <a:r>
                  <a:rPr lang="zh-CN" altLang="en-US" sz="2000" dirty="0">
                    <a:solidFill>
                      <a:srgbClr val="FF0000"/>
                    </a:solidFill>
                  </a:rPr>
                  <a:t>向量关于向量的偏导数：</a:t>
                </a:r>
                <a:r>
                  <a:rPr lang="zh-CN" altLang="en-US" sz="2000" dirty="0"/>
                  <a:t>给定𝑀维向量 𝒙 ∈</a:t>
                </a:r>
                <a14:m>
                  <m:oMath xmlns:m="http://schemas.openxmlformats.org/officeDocument/2006/math">
                    <m:sSup>
                      <m:sSupPr>
                        <m:ctrlPr>
                          <a:rPr lang="en-US" altLang="zh-CN" sz="2000" i="1" dirty="0">
                            <a:latin typeface="Cambria Math" panose="02040503050406030204" pitchFamily="18" charset="0"/>
                          </a:rPr>
                        </m:ctrlPr>
                      </m:sSupPr>
                      <m:e>
                        <m:r>
                          <m:rPr>
                            <m:nor/>
                          </m:rPr>
                          <a:rPr lang="en-US" altLang="zh-CN" sz="2000" dirty="0">
                            <a:latin typeface="Cambria Math" panose="02040503050406030204" pitchFamily="18" charset="0"/>
                            <a:ea typeface="Cambria Math" panose="02040503050406030204" pitchFamily="18" charset="0"/>
                          </a:rPr>
                          <m:t>ℝ</m:t>
                        </m:r>
                      </m:e>
                      <m:sup>
                        <m:r>
                          <a:rPr lang="en-US" altLang="zh-CN" sz="2000" i="1" dirty="0">
                            <a:latin typeface="Cambria Math" panose="02040503050406030204" pitchFamily="18" charset="0"/>
                            <a:ea typeface="Cambria Math" panose="02040503050406030204" pitchFamily="18" charset="0"/>
                          </a:rPr>
                          <m:t>𝑀</m:t>
                        </m:r>
                      </m:sup>
                    </m:sSup>
                  </m:oMath>
                </a14:m>
                <a:r>
                  <a:rPr lang="zh-CN" altLang="en-US" sz="2000" dirty="0"/>
                  <a:t>和函数 𝑦 </a:t>
                </a:r>
                <a:r>
                  <a:rPr lang="en-US" altLang="zh-CN" sz="2000" dirty="0"/>
                  <a:t>= </a:t>
                </a:r>
                <a:r>
                  <a:rPr lang="en-US" altLang="zh-CN" sz="2000" b="1" i="1" dirty="0"/>
                  <a:t>J</a:t>
                </a:r>
                <a:r>
                  <a:rPr lang="en-US" altLang="zh-CN" sz="2000" dirty="0"/>
                  <a:t>(</a:t>
                </a:r>
                <a:r>
                  <a:rPr lang="zh-CN" altLang="en-US" sz="2000" dirty="0"/>
                  <a:t>𝒙</a:t>
                </a:r>
                <a:r>
                  <a:rPr lang="en-US" altLang="zh-CN" sz="2000" dirty="0"/>
                  <a:t>) ∈</a:t>
                </a:r>
                <a14:m>
                  <m:oMath xmlns:m="http://schemas.openxmlformats.org/officeDocument/2006/math">
                    <m:sSup>
                      <m:sSupPr>
                        <m:ctrlPr>
                          <a:rPr lang="en-US" altLang="zh-CN" sz="2000" i="1" dirty="0">
                            <a:latin typeface="Cambria Math" panose="02040503050406030204" pitchFamily="18" charset="0"/>
                          </a:rPr>
                        </m:ctrlPr>
                      </m:sSupPr>
                      <m:e>
                        <m:r>
                          <m:rPr>
                            <m:nor/>
                          </m:rPr>
                          <a:rPr lang="en-US" altLang="zh-CN" sz="2000" dirty="0">
                            <a:latin typeface="Cambria Math" panose="02040503050406030204" pitchFamily="18" charset="0"/>
                            <a:ea typeface="Cambria Math" panose="02040503050406030204" pitchFamily="18" charset="0"/>
                          </a:rPr>
                          <m:t>ℝ</m:t>
                        </m:r>
                      </m:e>
                      <m:sup>
                        <m:r>
                          <a:rPr lang="en-US" altLang="zh-CN" sz="2000" i="1" dirty="0" smtClean="0">
                            <a:latin typeface="Cambria Math" panose="02040503050406030204" pitchFamily="18" charset="0"/>
                            <a:ea typeface="Cambria Math" panose="02040503050406030204" pitchFamily="18" charset="0"/>
                          </a:rPr>
                          <m:t>𝑁</m:t>
                        </m:r>
                      </m:sup>
                    </m:sSup>
                  </m:oMath>
                </a14:m>
                <a:r>
                  <a:rPr lang="zh-CN" altLang="en-US" sz="2000" dirty="0"/>
                  <a:t>，𝑦 </a:t>
                </a:r>
                <a:r>
                  <a:rPr lang="en-US" altLang="zh-CN" sz="2000" dirty="0"/>
                  <a:t>= </a:t>
                </a:r>
                <a:r>
                  <a:rPr lang="en-US" altLang="zh-CN" sz="2000" b="1" i="1" dirty="0"/>
                  <a:t>J</a:t>
                </a:r>
                <a:r>
                  <a:rPr lang="en-US" altLang="zh-CN" sz="2000" dirty="0"/>
                  <a:t>(</a:t>
                </a:r>
                <a:r>
                  <a:rPr lang="zh-CN" altLang="en-US" sz="2000" dirty="0"/>
                  <a:t>𝒙</a:t>
                </a:r>
                <a:r>
                  <a:rPr lang="en-US" altLang="zh-CN" sz="2000" dirty="0"/>
                  <a:t>)</a:t>
                </a:r>
                <a:r>
                  <a:rPr lang="zh-CN" altLang="en-US" sz="2000" dirty="0"/>
                  <a:t>关于𝒙的偏导数（分母布局）为：</a:t>
                </a:r>
                <a:endParaRPr lang="en-US" altLang="zh-CN" sz="2000" dirty="0"/>
              </a:p>
              <a:p>
                <a:pPr marL="0" indent="0" algn="ctr">
                  <a:buNone/>
                </a:pP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1" i="1">
                            <a:latin typeface="Cambria Math" panose="02040503050406030204" pitchFamily="18" charset="0"/>
                          </a:rPr>
                          <m:t>𝑱</m:t>
                        </m:r>
                        <m:d>
                          <m:dPr>
                            <m:ctrlPr>
                              <a:rPr lang="en-US" altLang="zh-CN" i="1" smtClean="0">
                                <a:latin typeface="Cambria Math" panose="02040503050406030204" pitchFamily="18" charset="0"/>
                              </a:rPr>
                            </m:ctrlPr>
                          </m:dPr>
                          <m:e>
                            <m:r>
                              <a:rPr lang="en-US" altLang="zh-CN" b="1" i="1" smtClean="0">
                                <a:latin typeface="Cambria Math" panose="02040503050406030204" pitchFamily="18" charset="0"/>
                              </a:rPr>
                              <m:t>𝒙</m:t>
                            </m:r>
                          </m:e>
                        </m:d>
                      </m:num>
                      <m:den>
                        <m:r>
                          <a:rPr lang="en-US" altLang="zh-CN" i="1" smtClean="0">
                            <a:latin typeface="Cambria Math" panose="02040503050406030204" pitchFamily="18" charset="0"/>
                          </a:rPr>
                          <m:t>𝜕</m:t>
                        </m:r>
                        <m:r>
                          <a:rPr lang="en-US" altLang="zh-CN" b="1" i="1" smtClean="0">
                            <a:latin typeface="Cambria Math" panose="02040503050406030204" pitchFamily="18" charset="0"/>
                          </a:rPr>
                          <m:t>𝒙</m:t>
                        </m:r>
                      </m:den>
                    </m:f>
                  </m:oMath>
                </a14:m>
                <a:r>
                  <a:rPr lang="en-US" altLang="zh-CN" dirty="0"/>
                  <a:t> = </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smtClean="0">
                                          <a:latin typeface="Cambria Math" panose="02040503050406030204" pitchFamily="18" charset="0"/>
                                        </a:rPr>
                                        <m:t>1</m:t>
                                      </m:r>
                                    </m:sub>
                                  </m:sSub>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den>
                              </m:f>
                            </m:e>
                            <m:e>
                              <m:r>
                                <a:rPr lang="en-US" altLang="zh-CN" i="1" smtClean="0">
                                  <a:latin typeface="Cambria Math" panose="02040503050406030204" pitchFamily="18" charset="0"/>
                                </a:rPr>
                                <m:t>⋯</m:t>
                              </m:r>
                            </m:e>
                            <m:e>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smtClean="0">
                                          <a:latin typeface="Cambria Math" panose="02040503050406030204" pitchFamily="18" charset="0"/>
                                        </a:rPr>
                                        <m:t>𝑁</m:t>
                                      </m:r>
                                    </m:sub>
                                  </m:sSub>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𝑥</m:t>
                                      </m:r>
                                    </m:e>
                                    <m:sub>
                                      <m:r>
                                        <a:rPr lang="en-US" altLang="zh-CN" i="1" smtClean="0">
                                          <a:latin typeface="Cambria Math" panose="02040503050406030204" pitchFamily="18" charset="0"/>
                                        </a:rPr>
                                        <m:t>1</m:t>
                                      </m:r>
                                    </m:sub>
                                  </m:sSub>
                                </m:den>
                              </m:f>
                            </m:e>
                          </m:mr>
                          <m:mr>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mr>
                          <m:mr>
                            <m:e>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𝑀</m:t>
                                      </m:r>
                                    </m:sub>
                                  </m:sSub>
                                </m:den>
                              </m:f>
                            </m:e>
                            <m:e>
                              <m:r>
                                <a:rPr lang="en-US" altLang="zh-CN" i="1" smtClean="0">
                                  <a:latin typeface="Cambria Math" panose="02040503050406030204" pitchFamily="18" charset="0"/>
                                </a:rPr>
                                <m:t>⋯</m:t>
                              </m:r>
                            </m:e>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J</m:t>
                                      </m:r>
                                    </m:e>
                                    <m:sub>
                                      <m:r>
                                        <a:rPr lang="en-US" altLang="zh-CN" i="1">
                                          <a:latin typeface="Cambria Math" panose="02040503050406030204" pitchFamily="18" charset="0"/>
                                        </a:rPr>
                                        <m:t>𝑁</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𝑀</m:t>
                                      </m:r>
                                    </m:sub>
                                  </m:sSub>
                                </m:den>
                              </m:f>
                            </m:e>
                          </m:mr>
                        </m:m>
                      </m:e>
                    </m:d>
                  </m:oMath>
                </a14:m>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ea typeface="Cambria Math" panose="02040503050406030204" pitchFamily="18" charset="0"/>
                          </a:rPr>
                          <m:t>ℝ</m:t>
                        </m:r>
                      </m:e>
                      <m:sup>
                        <m:r>
                          <a:rPr lang="en-US" altLang="zh-CN" i="1" dirty="0">
                            <a:latin typeface="Cambria Math" panose="02040503050406030204" pitchFamily="18" charset="0"/>
                          </a:rPr>
                          <m:t>𝑀</m:t>
                        </m:r>
                        <m:r>
                          <m:rPr>
                            <m:nor/>
                          </m:rPr>
                          <a:rPr lang="en-US" altLang="zh-CN"/>
                          <m:t>×</m:t>
                        </m:r>
                        <m:r>
                          <a:rPr lang="en-US" altLang="zh-CN" i="1">
                            <a:latin typeface="Cambria Math" panose="02040503050406030204" pitchFamily="18" charset="0"/>
                          </a:rPr>
                          <m:t>𝑁</m:t>
                        </m:r>
                      </m:sup>
                    </m:sSup>
                  </m:oMath>
                </a14:m>
                <a:endParaRPr lang="en-US" altLang="zh-CN" dirty="0"/>
              </a:p>
              <a:p>
                <a:pPr marL="0" indent="0">
                  <a:spcBef>
                    <a:spcPts val="2400"/>
                  </a:spcBef>
                  <a:buNone/>
                </a:pPr>
                <a:r>
                  <a:rPr lang="zh-CN" altLang="en-US" sz="2000" dirty="0"/>
                  <a:t>可见，它是函数</a:t>
                </a:r>
                <a:r>
                  <a:rPr lang="en-US" altLang="zh-CN" sz="2000" i="1" dirty="0"/>
                  <a:t>J</a:t>
                </a:r>
                <a:r>
                  <a:rPr lang="en-US" altLang="zh-CN" sz="2000" dirty="0"/>
                  <a:t>(</a:t>
                </a:r>
                <a:r>
                  <a:rPr lang="zh-CN" altLang="en-US" sz="2000" dirty="0"/>
                  <a:t>𝒙</a:t>
                </a:r>
                <a:r>
                  <a:rPr lang="en-US" altLang="zh-CN" sz="2000" dirty="0"/>
                  <a:t>)</a:t>
                </a:r>
                <a:r>
                  <a:rPr lang="zh-CN" altLang="en-US" sz="2000" dirty="0"/>
                  <a:t>的</a:t>
                </a:r>
                <a:r>
                  <a:rPr lang="zh-CN" altLang="en-US" sz="2000" dirty="0">
                    <a:solidFill>
                      <a:srgbClr val="FF0000"/>
                    </a:solidFill>
                  </a:rPr>
                  <a:t>雅可比矩阵</a:t>
                </a:r>
                <a:r>
                  <a:rPr lang="zh-CN" altLang="en-US" sz="2000" dirty="0"/>
                  <a:t>（</a:t>
                </a:r>
                <a:r>
                  <a:rPr lang="en-US" altLang="zh-CN" sz="2000" dirty="0"/>
                  <a:t>Jacobian Matrix</a:t>
                </a:r>
                <a:r>
                  <a:rPr lang="zh-CN" altLang="en-US" sz="2000" dirty="0"/>
                  <a:t>）的转置</a:t>
                </a:r>
              </a:p>
            </p:txBody>
          </p:sp>
        </mc:Choice>
        <mc:Fallback xmlns="">
          <p:sp>
            <p:nvSpPr>
              <p:cNvPr id="15" name="内容占位符 2">
                <a:extLst>
                  <a:ext uri="{FF2B5EF4-FFF2-40B4-BE49-F238E27FC236}">
                    <a16:creationId xmlns:a16="http://schemas.microsoft.com/office/drawing/2014/main" id="{94213C92-5A44-409E-9FF4-08E128B78912}"/>
                  </a:ext>
                </a:extLst>
              </p:cNvPr>
              <p:cNvSpPr txBox="1">
                <a:spLocks noRot="1" noChangeAspect="1" noMove="1" noResize="1" noEditPoints="1" noAdjustHandles="1" noChangeArrowheads="1" noChangeShapeType="1" noTextEdit="1"/>
              </p:cNvSpPr>
              <p:nvPr/>
            </p:nvSpPr>
            <p:spPr>
              <a:xfrm>
                <a:off x="4354539" y="1928720"/>
                <a:ext cx="7696200" cy="2646363"/>
              </a:xfrm>
              <a:prstGeom prst="rect">
                <a:avLst/>
              </a:prstGeom>
              <a:blipFill>
                <a:blip r:embed="rId6"/>
                <a:stretch>
                  <a:fillRect l="-792" r="-1979" b="-3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DF0AF52-0E14-4EBD-B89F-FDE9C04B7DBD}"/>
                  </a:ext>
                </a:extLst>
              </p:cNvPr>
              <p:cNvSpPr txBox="1"/>
              <p:nvPr/>
            </p:nvSpPr>
            <p:spPr>
              <a:xfrm>
                <a:off x="7431082" y="1006910"/>
                <a:ext cx="4101788" cy="819968"/>
              </a:xfrm>
              <a:prstGeom prst="rect">
                <a:avLst/>
              </a:prstGeom>
              <a:noFill/>
            </p:spPr>
            <p:txBody>
              <a:bodyPr wrap="square" lIns="0" tIns="0" rIns="0" bIns="0" rtlCol="0">
                <a:spAutoFit/>
              </a:bodyPr>
              <a:lstStyle/>
              <a:p>
                <a14:m>
                  <m:oMath xmlns:m="http://schemas.openxmlformats.org/officeDocument/2006/math">
                    <m:f>
                      <m:fPr>
                        <m:ctrlPr>
                          <a:rPr lang="zh-CN" altLang="en-US" sz="2400" i="1" smtClean="0">
                            <a:latin typeface="Cambria Math" panose="02040503050406030204" pitchFamily="18" charset="0"/>
                          </a:rPr>
                        </m:ctrlPr>
                      </m:fPr>
                      <m:num>
                        <m:r>
                          <a:rPr lang="zh-CN" altLang="en-US" sz="2400">
                            <a:latin typeface="Cambria Math" panose="02040503050406030204" pitchFamily="18" charset="0"/>
                          </a:rPr>
                          <m:t>𝜕</m:t>
                        </m:r>
                        <m:r>
                          <a:rPr lang="zh-CN" altLang="en-US" sz="2400">
                            <a:latin typeface="Cambria Math" panose="02040503050406030204" pitchFamily="18" charset="0"/>
                          </a:rPr>
                          <m:t>ℒ</m:t>
                        </m:r>
                        <m:d>
                          <m:dPr>
                            <m:ctrlPr>
                              <a:rPr lang="zh-CN" altLang="en-US" sz="2400" i="1">
                                <a:latin typeface="Cambria Math" panose="02040503050406030204" pitchFamily="18" charset="0"/>
                              </a:rPr>
                            </m:ctrlPr>
                          </m:dPr>
                          <m:e>
                            <m:r>
                              <a:rPr lang="zh-CN" altLang="en-US" sz="2400" b="1" i="1">
                                <a:latin typeface="Cambria Math" panose="02040503050406030204" pitchFamily="18" charset="0"/>
                              </a:rPr>
                              <m:t>𝒚</m:t>
                            </m:r>
                            <m:r>
                              <a:rPr lang="en-US" altLang="zh-CN" sz="2400" i="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𝒚</m:t>
                                </m:r>
                              </m:e>
                            </m:acc>
                          </m:e>
                        </m:d>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smtClean="0">
                                <a:latin typeface="Cambria Math" panose="02040503050406030204" pitchFamily="18" charset="0"/>
                              </a:rPr>
                              <m:t>𝒃</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r>
                  <a:rPr lang="zh-CN" altLang="en-US" sz="2400" dirty="0"/>
                  <a:t> </a:t>
                </a:r>
                <a:r>
                  <a:rPr lang="en-US" altLang="zh-CN" sz="2400" dirty="0"/>
                  <a:t>= </a:t>
                </a:r>
                <a14:m>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𝒛</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smtClean="0">
                                <a:latin typeface="Cambria Math" panose="02040503050406030204" pitchFamily="18" charset="0"/>
                              </a:rPr>
                              <m:t>𝒃</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r>
                  <a:rPr lang="zh-CN" altLang="en-US" sz="2400" dirty="0"/>
                  <a:t> </a:t>
                </a:r>
                <a14:m>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r>
                          <a:rPr lang="zh-CN" altLang="en-US" sz="2400">
                            <a:latin typeface="Cambria Math" panose="02040503050406030204" pitchFamily="18" charset="0"/>
                          </a:rPr>
                          <m:t>ℒ</m:t>
                        </m:r>
                        <m:d>
                          <m:dPr>
                            <m:ctrlPr>
                              <a:rPr lang="zh-CN" altLang="en-US" sz="2400" i="1">
                                <a:latin typeface="Cambria Math" panose="02040503050406030204" pitchFamily="18" charset="0"/>
                              </a:rPr>
                            </m:ctrlPr>
                          </m:dPr>
                          <m:e>
                            <m:r>
                              <a:rPr lang="zh-CN" altLang="en-US" sz="2400" b="1" i="1">
                                <a:latin typeface="Cambria Math" panose="02040503050406030204" pitchFamily="18" charset="0"/>
                              </a:rPr>
                              <m:t>𝒚</m:t>
                            </m:r>
                            <m:r>
                              <a:rPr lang="zh-CN" altLang="en-US" sz="2400">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𝒚</m:t>
                                </m:r>
                              </m:e>
                            </m:acc>
                          </m:e>
                        </m:d>
                      </m:num>
                      <m:den>
                        <m:r>
                          <a:rPr lang="zh-CN" altLang="en-US" sz="2400">
                            <a:latin typeface="Cambria Math" panose="02040503050406030204" pitchFamily="18" charset="0"/>
                          </a:rPr>
                          <m:t>𝜕</m:t>
                        </m:r>
                        <m:sSubSup>
                          <m:sSubSupPr>
                            <m:ctrlPr>
                              <a:rPr lang="zh-CN" altLang="en-US" sz="2400" i="1">
                                <a:latin typeface="Cambria Math" panose="02040503050406030204" pitchFamily="18" charset="0"/>
                              </a:rPr>
                            </m:ctrlPr>
                          </m:sSubSupPr>
                          <m:e>
                            <m:r>
                              <a:rPr lang="en-US" altLang="zh-CN" sz="2400" b="1" i="1">
                                <a:latin typeface="Cambria Math" panose="02040503050406030204" pitchFamily="18" charset="0"/>
                              </a:rPr>
                              <m:t>𝒛</m:t>
                            </m:r>
                          </m:e>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oMath>
                </a14:m>
                <a:endParaRPr lang="zh-CN" altLang="en-US" sz="2400" dirty="0"/>
              </a:p>
            </p:txBody>
          </p:sp>
        </mc:Choice>
        <mc:Fallback xmlns="">
          <p:sp>
            <p:nvSpPr>
              <p:cNvPr id="9" name="文本框 8">
                <a:extLst>
                  <a:ext uri="{FF2B5EF4-FFF2-40B4-BE49-F238E27FC236}">
                    <a16:creationId xmlns:a16="http://schemas.microsoft.com/office/drawing/2014/main" id="{7DF0AF52-0E14-4EBD-B89F-FDE9C04B7DBD}"/>
                  </a:ext>
                </a:extLst>
              </p:cNvPr>
              <p:cNvSpPr txBox="1">
                <a:spLocks noRot="1" noChangeAspect="1" noMove="1" noResize="1" noEditPoints="1" noAdjustHandles="1" noChangeArrowheads="1" noChangeShapeType="1" noTextEdit="1"/>
              </p:cNvSpPr>
              <p:nvPr/>
            </p:nvSpPr>
            <p:spPr>
              <a:xfrm>
                <a:off x="7431082" y="1006910"/>
                <a:ext cx="4101788" cy="819968"/>
              </a:xfrm>
              <a:prstGeom prst="rect">
                <a:avLst/>
              </a:prstGeom>
              <a:blipFill>
                <a:blip r:embed="rId7"/>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845AA2AF-BF46-45FF-9F78-C849E30B96AA}"/>
              </a:ext>
            </a:extLst>
          </p:cNvPr>
          <p:cNvSpPr/>
          <p:nvPr/>
        </p:nvSpPr>
        <p:spPr>
          <a:xfrm>
            <a:off x="8465528" y="1006910"/>
            <a:ext cx="598461" cy="83066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28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wd">
                                    <p:tmAbs val="0"/>
                                  </p:iterate>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9"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a:t>第</a:t>
            </a:r>
            <a:fld id="{A7EB049D-2BDA-4100-846B-C83E7A7D8094}" type="slidenum">
              <a:rPr lang="zh-CN" altLang="en-US" smtClean="0"/>
              <a:pPr/>
              <a:t>45</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normAutofit/>
              </a:bodyPr>
              <a:lstStyle/>
              <a:p>
                <a:r>
                  <a:rPr lang="zh-CN" altLang="en-US" dirty="0">
                    <a:latin typeface="+mn-ea"/>
                  </a:rPr>
                  <a:t>梯度推导（</a:t>
                </a:r>
                <a:r>
                  <a:rPr lang="en-US" altLang="zh-CN" dirty="0">
                    <a:latin typeface="+mn-ea"/>
                  </a:rPr>
                  <a:t>3</a:t>
                </a:r>
                <a:r>
                  <a:rPr lang="zh-CN" altLang="en-US" dirty="0">
                    <a:latin typeface="+mn-ea"/>
                  </a:rPr>
                  <a:t>）</a:t>
                </a:r>
                <a:r>
                  <a:rPr lang="en-US" altLang="zh-CN" dirty="0">
                    <a:latin typeface="+mn-ea"/>
                  </a:rPr>
                  <a:t>--- </a:t>
                </a:r>
                <a14:m>
                  <m:oMath xmlns:m="http://schemas.openxmlformats.org/officeDocument/2006/math">
                    <m:r>
                      <a:rPr lang="en-US" altLang="zh-CN">
                        <a:latin typeface="Cambria Math" panose="02040503050406030204" pitchFamily="18" charset="0"/>
                      </a:rPr>
                      <m:t>ℒ</m:t>
                    </m:r>
                  </m:oMath>
                </a14:m>
                <a:r>
                  <a:rPr lang="zh-CN" altLang="en-US" dirty="0">
                    <a:latin typeface="+mn-ea"/>
                  </a:rPr>
                  <a:t>对</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r>
                  <a:rPr lang="zh-CN" altLang="en-US" dirty="0">
                    <a:latin typeface="+mn-ea"/>
                  </a:rPr>
                  <a:t>和</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𝒃</m:t>
                        </m:r>
                      </m:e>
                      <m:sup>
                        <m:r>
                          <a:rPr lang="en-US" altLang="zh-CN">
                            <a:latin typeface="Cambria Math" panose="02040503050406030204" pitchFamily="18" charset="0"/>
                          </a:rPr>
                          <m:t>[</m:t>
                        </m:r>
                        <m:r>
                          <a:rPr lang="zh-CN" altLang="en-US">
                            <a:latin typeface="Cambria Math" panose="02040503050406030204" pitchFamily="18" charset="0"/>
                          </a:rPr>
                          <m:t>𝑙</m:t>
                        </m:r>
                        <m:r>
                          <a:rPr lang="en-US" altLang="zh-CN">
                            <a:latin typeface="Cambria Math" panose="02040503050406030204" pitchFamily="18" charset="0"/>
                          </a:rPr>
                          <m:t>]</m:t>
                        </m:r>
                      </m:sup>
                    </m:sSup>
                  </m:oMath>
                </a14:m>
                <a:r>
                  <a:rPr lang="zh-CN" altLang="en-US" dirty="0">
                    <a:latin typeface="+mn-ea"/>
                  </a:rPr>
                  <a:t>的偏导数</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797" t="-17391" b="-26957"/>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D7CB0262-79E9-4E7B-B396-8CA373CCBB10}"/>
              </a:ext>
            </a:extLst>
          </p:cNvPr>
          <p:cNvGrpSpPr/>
          <p:nvPr/>
        </p:nvGrpSpPr>
        <p:grpSpPr>
          <a:xfrm>
            <a:off x="593671" y="681683"/>
            <a:ext cx="11339250" cy="5787995"/>
            <a:chOff x="593671" y="681683"/>
            <a:chExt cx="11339250" cy="5787995"/>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9904050-95BC-4BD6-BEA1-14A3CCB25D8C}"/>
                    </a:ext>
                  </a:extLst>
                </p:cNvPr>
                <p:cNvSpPr txBox="1"/>
                <p:nvPr/>
              </p:nvSpPr>
              <p:spPr>
                <a:xfrm>
                  <a:off x="593671" y="681683"/>
                  <a:ext cx="11339250" cy="5787995"/>
                </a:xfrm>
                <a:prstGeom prst="rect">
                  <a:avLst/>
                </a:prstGeom>
                <a:noFill/>
              </p:spPr>
              <p:txBody>
                <a:bodyPr wrap="square" rtlCol="0">
                  <a:spAutoFit/>
                </a:bodyPr>
                <a:lstStyle/>
                <a:p>
                  <a14:m>
                    <m:oMath xmlns:m="http://schemas.openxmlformats.org/officeDocument/2006/math">
                      <m:f>
                        <m:fPr>
                          <m:ctrlPr>
                            <a:rPr lang="en-US" altLang="zh-CN" sz="2000" i="1" smtClean="0">
                              <a:latin typeface="Cambria Math" panose="02040503050406030204" pitchFamily="18" charset="0"/>
                            </a:rPr>
                          </m:ctrlPr>
                        </m:fPr>
                        <m:num>
                          <m:r>
                            <a:rPr lang="zh-CN" altLang="en-US" sz="2000" i="1">
                              <a:latin typeface="Cambria Math" panose="02040503050406030204" pitchFamily="18" charset="0"/>
                            </a:rPr>
                            <m:t>𝜕</m:t>
                          </m:r>
                          <m:r>
                            <a:rPr lang="en-US" altLang="zh-CN" sz="2000" i="1">
                              <a:latin typeface="Cambria Math" panose="02040503050406030204" pitchFamily="18" charset="0"/>
                            </a:rPr>
                            <m:t>ℒ</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𝒚</m:t>
                              </m:r>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𝒚</m:t>
                                  </m:r>
                                </m:e>
                              </m:acc>
                              <m:r>
                                <a:rPr lang="en-US" altLang="zh-CN" sz="2000" i="1">
                                  <a:latin typeface="Cambria Math" panose="02040503050406030204" pitchFamily="18" charset="0"/>
                                </a:rPr>
                                <m:t> </m:t>
                              </m:r>
                            </m:e>
                          </m:d>
                        </m:num>
                        <m:den>
                          <m:r>
                            <a:rPr lang="zh-CN" altLang="el-GR"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den>
                      </m:f>
                      <m:r>
                        <a:rPr lang="en-US" altLang="zh-CN" sz="2000" i="1" dirty="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oMath>
                  </a14:m>
                  <a:r>
                    <a:rPr lang="en-US" altLang="zh-CN" sz="2000" i="1" dirty="0">
                      <a:latin typeface="Cambria Math" panose="02040503050406030204" pitchFamily="18" charset="0"/>
                    </a:rPr>
                    <a:t> </a:t>
                  </a:r>
                  <a14:m>
                    <m:oMath xmlns:m="http://schemas.openxmlformats.org/officeDocument/2006/math">
                      <m:sSup>
                        <m:sSupPr>
                          <m:ctrlPr>
                            <a:rPr lang="en-US" altLang="zh-CN" sz="2000" i="1">
                              <a:latin typeface="Cambria Math" panose="02040503050406030204" pitchFamily="18" charset="0"/>
                            </a:rPr>
                          </m:ctrlPr>
                        </m:sSupPr>
                        <m:e>
                          <m:r>
                            <a:rPr lang="zh-CN" altLang="en-US" sz="2000" b="1" i="1">
                              <a:latin typeface="Cambria Math" panose="02040503050406030204" pitchFamily="18" charset="0"/>
                            </a:rPr>
                            <m:t>𝜹</m:t>
                          </m:r>
                        </m:e>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p>
                    </m:oMath>
                  </a14:m>
                  <a:r>
                    <a:rPr lang="en-US" altLang="zh-CN" sz="2000" i="1" dirty="0">
                      <a:latin typeface="Cambria Math" panose="02040503050406030204" pitchFamily="18" charset="0"/>
                    </a:rPr>
                    <a:t> </a:t>
                  </a:r>
                  <a14:m>
                    <m:oMath xmlns:m="http://schemas.openxmlformats.org/officeDocument/2006/math">
                      <m:r>
                        <a:rPr lang="en-US" altLang="zh-CN" sz="2000" i="1" dirty="0">
                          <a:latin typeface="Cambria Math" panose="02040503050406030204" pitchFamily="18" charset="0"/>
                        </a:rPr>
                        <m:t>=</m:t>
                      </m:r>
                    </m:oMath>
                  </a14:m>
                  <a:r>
                    <a:rPr lang="zh-CN" altLang="en-US" sz="2000" i="1" dirty="0">
                      <a:latin typeface="Cambria Math" panose="02040503050406030204" pitchFamily="18" charset="0"/>
                    </a:rPr>
                    <a:t> </a:t>
                  </a:r>
                  <a14:m>
                    <m:oMath xmlns:m="http://schemas.openxmlformats.org/officeDocument/2006/math">
                      <m:d>
                        <m:dPr>
                          <m:begChr m:val="["/>
                          <m:endChr m:val="]"/>
                          <m:ctrlPr>
                            <a:rPr lang="zh-CN" altLang="en-US" sz="2000" i="1" dirty="0">
                              <a:latin typeface="Cambria Math" panose="02040503050406030204" pitchFamily="18" charset="0"/>
                            </a:rPr>
                          </m:ctrlPr>
                        </m:dPr>
                        <m:e>
                          <m:r>
                            <a:rPr lang="en-US" altLang="zh-CN" sz="2000" i="1" dirty="0">
                              <a:latin typeface="Cambria Math" panose="02040503050406030204" pitchFamily="18" charset="0"/>
                            </a:rPr>
                            <m:t>0,…,</m:t>
                          </m:r>
                          <m:sSubSup>
                            <m:sSubSupPr>
                              <m:ctrlPr>
                                <a:rPr lang="zh-CN" altLang="en-US"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latin typeface="Cambria Math" panose="02040503050406030204" pitchFamily="18" charset="0"/>
                            </a:rPr>
                            <m:t>,…,0</m:t>
                          </m:r>
                        </m:e>
                      </m:d>
                    </m:oMath>
                  </a14:m>
                  <a:r>
                    <a:rPr lang="zh-CN" altLang="zh-CN" sz="2000" i="1" dirty="0">
                      <a:latin typeface="Cambria Math" panose="02040503050406030204" pitchFamily="18" charset="0"/>
                    </a:rPr>
                    <a:t> </a:t>
                  </a:r>
                  <a14:m>
                    <m:oMath xmlns:m="http://schemas.openxmlformats.org/officeDocument/2006/math">
                      <m:d>
                        <m:dPr>
                          <m:begChr m:val="["/>
                          <m:endChr m:val="]"/>
                          <m:ctrlPr>
                            <a:rPr lang="zh-CN" altLang="zh-CN" sz="2000" i="1">
                              <a:latin typeface="Cambria Math" panose="02040503050406030204" pitchFamily="18" charset="0"/>
                            </a:rPr>
                          </m:ctrlPr>
                        </m:dPr>
                        <m:e>
                          <m:m>
                            <m:mPr>
                              <m:mcs>
                                <m:mc>
                                  <m:mcPr>
                                    <m:count m:val="1"/>
                                    <m:mcJc m:val="center"/>
                                  </m:mcPr>
                                </m:mc>
                              </m:mcs>
                              <m:ctrlPr>
                                <a:rPr lang="zh-CN" altLang="zh-CN" sz="2000" i="1">
                                  <a:latin typeface="Cambria Math" panose="02040503050406030204" pitchFamily="18" charset="0"/>
                                </a:rPr>
                              </m:ctrlPr>
                            </m:mPr>
                            <m:m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dirty="0" smtClean="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mr>
                            <m:mr>
                              <m:e>
                                <m:eqArr>
                                  <m:eqArrPr>
                                    <m:ctrlPr>
                                      <a:rPr lang="en-US" altLang="zh-CN" sz="2000" i="1">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dirty="0" smtClean="0">
                                            <a:latin typeface="Cambria Math" panose="02040503050406030204" pitchFamily="18" charset="0"/>
                                          </a:rPr>
                                          <m:t>2</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e>
                                    <m:r>
                                      <a:rPr lang="en-US" altLang="zh-CN" sz="2000" i="1">
                                        <a:latin typeface="Cambria Math" panose="02040503050406030204" pitchFamily="18" charset="0"/>
                                      </a:rPr>
                                      <m:t>⋮</m:t>
                                    </m:r>
                                  </m:e>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e>
                                    <m:r>
                                      <a:rPr lang="en-US" altLang="zh-CN" sz="2000" i="1">
                                        <a:latin typeface="Cambria Math" panose="02040503050406030204" pitchFamily="18" charset="0"/>
                                      </a:rPr>
                                      <m:t>⋮</m:t>
                                    </m:r>
                                  </m:e>
                                </m:eqArr>
                              </m:e>
                            </m:mr>
                            <m:m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dirty="0" smtClean="0">
                                        <a:latin typeface="Cambria Math" panose="02040503050406030204" pitchFamily="18" charset="0"/>
                                      </a:rPr>
                                      <m:t>𝑚</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mr>
                          </m:m>
                        </m:e>
                      </m:d>
                      <m:r>
                        <a:rPr lang="en-US" altLang="zh-CN"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oMath>
                  </a14:m>
                  <a:endParaRPr lang="en-US" altLang="zh-CN" sz="2000" i="1" dirty="0">
                    <a:latin typeface="Cambria Math" panose="02040503050406030204" pitchFamily="18" charset="0"/>
                  </a:endParaRPr>
                </a:p>
                <a:p>
                  <a14:m>
                    <m:oMath xmlns:m="http://schemas.openxmlformats.org/officeDocument/2006/math">
                      <m:f>
                        <m:fPr>
                          <m:ctrlPr>
                            <a:rPr lang="en-US" altLang="zh-CN" sz="2000" i="1" smtClean="0">
                              <a:solidFill>
                                <a:srgbClr val="FF0000"/>
                              </a:solidFill>
                              <a:latin typeface="Cambria Math" panose="02040503050406030204" pitchFamily="18" charset="0"/>
                            </a:rPr>
                          </m:ctrlPr>
                        </m:fPr>
                        <m:num>
                          <m:r>
                            <a:rPr lang="zh-CN" altLang="en-US"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ℒ</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𝒚</m:t>
                              </m:r>
                              <m:r>
                                <a:rPr lang="en-US" altLang="zh-CN" sz="2000" i="1">
                                  <a:solidFill>
                                    <a:srgbClr val="FF0000"/>
                                  </a:solidFill>
                                  <a:latin typeface="Cambria Math" panose="02040503050406030204" pitchFamily="18" charset="0"/>
                                </a:rPr>
                                <m:t>,</m:t>
                              </m:r>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𝒚</m:t>
                                  </m:r>
                                </m:e>
                              </m:acc>
                              <m:r>
                                <a:rPr lang="en-US" altLang="zh-CN" sz="2000" i="1">
                                  <a:solidFill>
                                    <a:srgbClr val="FF0000"/>
                                  </a:solidFill>
                                  <a:latin typeface="Cambria Math" panose="02040503050406030204" pitchFamily="18" charset="0"/>
                                </a:rPr>
                                <m:t> </m:t>
                              </m:r>
                            </m:e>
                          </m:d>
                        </m:num>
                        <m:den>
                          <m:r>
                            <a:rPr lang="zh-CN" altLang="el-GR"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𝑾</m:t>
                              </m:r>
                            </m:e>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p>
                        </m:den>
                      </m:f>
                      <m:r>
                        <a:rPr lang="en-US" altLang="zh-CN" sz="2000" i="1" dirty="0">
                          <a:latin typeface="Cambria Math" panose="02040503050406030204" pitchFamily="18" charset="0"/>
                        </a:rPr>
                        <m:t>=</m:t>
                      </m:r>
                      <m:r>
                        <a:rPr lang="zh-CN" altLang="en-US" sz="2000" i="1" smtClean="0">
                          <a:latin typeface="Cambria Math" panose="02040503050406030204" pitchFamily="18" charset="0"/>
                        </a:rPr>
                        <m:t>第</m:t>
                      </m:r>
                      <m:r>
                        <a:rPr lang="en-US" altLang="zh-CN" sz="2000" i="1">
                          <a:latin typeface="Cambria Math" panose="02040503050406030204" pitchFamily="18" charset="0"/>
                        </a:rPr>
                        <m:t>𝒊</m:t>
                      </m:r>
                      <m:r>
                        <a:rPr lang="zh-CN" altLang="en-US" sz="2000" i="1">
                          <a:latin typeface="Cambria Math" panose="02040503050406030204" pitchFamily="18" charset="0"/>
                        </a:rPr>
                        <m:t>行</m:t>
                      </m:r>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eqArr>
                                      <m:eqArrPr>
                                        <m:ctrlPr>
                                          <a:rPr lang="en-US" altLang="zh-CN" sz="2000" i="1">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dirty="0" smtClean="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e>
                                      <m:e>
                                        <m:r>
                                          <a:rPr lang="en-US" altLang="zh-CN" sz="2000" i="1">
                                            <a:latin typeface="Cambria Math" panose="02040503050406030204" pitchFamily="18" charset="0"/>
                                          </a:rPr>
                                          <m:t>⋮</m:t>
                                        </m:r>
                                      </m:e>
                                    </m:eqArr>
                                  </m:e>
                                  <m:e>
                                    <m:eqArr>
                                      <m:eqArrPr>
                                        <m:ctrlPr>
                                          <a:rPr lang="en-US" altLang="zh-CN" sz="2000" i="1">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e>
                                        <m:r>
                                          <a:rPr lang="en-US" altLang="zh-CN" sz="2000" i="1">
                                            <a:latin typeface="Cambria Math" panose="02040503050406030204" pitchFamily="18" charset="0"/>
                                          </a:rPr>
                                          <m:t>⋮</m:t>
                                        </m:r>
                                      </m:e>
                                    </m:eqArr>
                                  </m:e>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e>
                                        <m:r>
                                          <a:rPr lang="en-US" altLang="zh-CN" sz="2000" i="1">
                                            <a:latin typeface="Cambria Math" panose="02040503050406030204" pitchFamily="18" charset="0"/>
                                          </a:rPr>
                                          <m:t>⋮</m:t>
                                        </m:r>
                                      </m:e>
                                    </m:eqArr>
                                  </m:e>
                                </m:mr>
                                <m:mr>
                                  <m:e>
                                    <m:eqArr>
                                      <m:eqArrPr>
                                        <m:ctrlPr>
                                          <a:rPr lang="en-US" altLang="zh-CN" sz="2000" i="1">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smtClean="0">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e>
                                      <m:e>
                                        <m:r>
                                          <a:rPr lang="en-US" altLang="zh-CN" sz="2000" i="1">
                                            <a:latin typeface="Cambria Math" panose="02040503050406030204" pitchFamily="18" charset="0"/>
                                          </a:rPr>
                                          <m:t>⋮</m:t>
                                        </m:r>
                                      </m:e>
                                    </m:eqArr>
                                  </m:e>
                                  <m:e>
                                    <m:eqArr>
                                      <m:eqArrPr>
                                        <m:ctrlPr>
                                          <a:rPr lang="en-US" altLang="zh-CN" sz="2000" i="1">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e>
                                        <m:r>
                                          <a:rPr lang="en-US" altLang="zh-CN" sz="2000" i="1">
                                            <a:latin typeface="Cambria Math" panose="02040503050406030204" pitchFamily="18" charset="0"/>
                                          </a:rPr>
                                          <m:t>⋮</m:t>
                                        </m:r>
                                      </m:e>
                                    </m:eqArr>
                                  </m:e>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e>
                                        <m:r>
                                          <a:rPr lang="en-US" altLang="zh-CN" sz="2000" i="1">
                                            <a:latin typeface="Cambria Math" panose="02040503050406030204" pitchFamily="18" charset="0"/>
                                          </a:rPr>
                                          <m:t>⋮</m:t>
                                        </m:r>
                                      </m:e>
                                    </m:eqArr>
                                  </m:e>
                                </m:mr>
                                <m:m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b="0" i="1" dirty="0" smtClean="0">
                                            <a:latin typeface="Cambria Math" panose="02040503050406030204" pitchFamily="18" charset="0"/>
                                          </a:rPr>
                                          <m:t>𝑚</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latin typeface="Cambria Math" panose="02040503050406030204" pitchFamily="18" charset="0"/>
                                      </a:rPr>
                                      <m:t>…</m:t>
                                    </m:r>
                                  </m:e>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𝑚</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e>
                                    <m:r>
                                      <a:rPr lang="en-US" altLang="zh-CN" sz="2000" i="1">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𝑚</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mr>
                              </m:m>
                            </m:e>
                          </m:d>
                        </m:e>
                        <m:sup/>
                      </m:sSup>
                    </m:oMath>
                  </a14:m>
                  <a:r>
                    <a:rPr lang="en-US" altLang="zh-CN" sz="2000" i="1" dirty="0">
                      <a:latin typeface="Cambria Math" panose="02040503050406030204" pitchFamily="18" charset="0"/>
                    </a:rPr>
                    <a:t> </a:t>
                  </a:r>
                  <a14:m>
                    <m:oMath xmlns:m="http://schemas.openxmlformats.org/officeDocument/2006/math">
                      <m:r>
                        <a:rPr lang="en-US" altLang="zh-CN" sz="2000" i="1">
                          <a:latin typeface="Cambria Math" panose="02040503050406030204" pitchFamily="18" charset="0"/>
                        </a:rPr>
                        <m:t>=</m:t>
                      </m:r>
                    </m:oMath>
                  </a14:m>
                  <a:r>
                    <a:rPr lang="zh-CN" altLang="zh-CN" sz="2000" i="1" dirty="0">
                      <a:latin typeface="Cambria Math" panose="02040503050406030204" pitchFamily="18" charset="0"/>
                    </a:rPr>
                    <a:t> </a:t>
                  </a:r>
                  <a14:m>
                    <m:oMath xmlns:m="http://schemas.openxmlformats.org/officeDocument/2006/math">
                      <m:d>
                        <m:dPr>
                          <m:begChr m:val="["/>
                          <m:endChr m:val="]"/>
                          <m:ctrlPr>
                            <a:rPr lang="zh-CN" altLang="zh-CN" sz="2000" i="1" smtClean="0">
                              <a:solidFill>
                                <a:srgbClr val="FF0000"/>
                              </a:solidFill>
                              <a:latin typeface="Cambria Math" panose="02040503050406030204" pitchFamily="18" charset="0"/>
                            </a:rPr>
                          </m:ctrlPr>
                        </m:dPr>
                        <m:e>
                          <m:m>
                            <m:mPr>
                              <m:mcs>
                                <m:mc>
                                  <m:mcPr>
                                    <m:count m:val="1"/>
                                    <m:mcJc m:val="center"/>
                                  </m:mcPr>
                                </m:mc>
                              </m:mcs>
                              <m:ctrlPr>
                                <a:rPr lang="zh-CN" altLang="zh-CN" sz="2000" i="1">
                                  <a:solidFill>
                                    <a:srgbClr val="FF0000"/>
                                  </a:solidFill>
                                  <a:latin typeface="Cambria Math" panose="02040503050406030204" pitchFamily="18" charset="0"/>
                                </a:rPr>
                              </m:ctrlPr>
                            </m:mPr>
                            <m:m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mr>
                            <m:mr>
                              <m:e>
                                <m:eqArr>
                                  <m:eqArrPr>
                                    <m:ctrlPr>
                                      <a:rPr lang="en-US" altLang="zh-CN" sz="2000" i="1">
                                        <a:solidFill>
                                          <a:srgbClr val="FF0000"/>
                                        </a:solidFill>
                                        <a:latin typeface="Cambria Math" panose="02040503050406030204" pitchFamily="18" charset="0"/>
                                      </a:rPr>
                                    </m:ctrlPr>
                                  </m:eqArrP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2</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e>
                                    <m:r>
                                      <a:rPr lang="en-US" altLang="zh-CN" sz="2000" i="1">
                                        <a:solidFill>
                                          <a:srgbClr val="FF0000"/>
                                        </a:solidFill>
                                        <a:latin typeface="Cambria Math" panose="02040503050406030204" pitchFamily="18" charset="0"/>
                                      </a:rPr>
                                      <m:t>⋮</m:t>
                                    </m:r>
                                  </m:e>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e>
                                    <m:r>
                                      <a:rPr lang="en-US" altLang="zh-CN" sz="2000" i="1">
                                        <a:solidFill>
                                          <a:srgbClr val="FF0000"/>
                                        </a:solidFill>
                                        <a:latin typeface="Cambria Math" panose="02040503050406030204" pitchFamily="18" charset="0"/>
                                      </a:rPr>
                                      <m:t>⋮</m:t>
                                    </m:r>
                                  </m:e>
                                </m:eqArr>
                              </m:e>
                            </m:mr>
                            <m:mr>
                              <m:e>
                                <m:sSubSup>
                                  <m:sSubSupPr>
                                    <m:ctrlPr>
                                      <a:rPr lang="en-US" altLang="zh-CN" sz="2000" i="1" dirty="0">
                                        <a:latin typeface="Cambria Math" panose="02040503050406030204" pitchFamily="18" charset="0"/>
                                      </a:rPr>
                                    </m:ctrlPr>
                                  </m:sSubSupPr>
                                  <m:e>
                                    <m:r>
                                      <a:rPr lang="zh-CN" altLang="en-US" sz="2000" i="1">
                                        <a:latin typeface="Cambria Math" panose="02040503050406030204" pitchFamily="18" charset="0"/>
                                      </a:rPr>
                                      <m:t>𝛿</m:t>
                                    </m:r>
                                  </m:e>
                                  <m:sub>
                                    <m:r>
                                      <a:rPr lang="en-US" altLang="zh-CN" sz="2000" i="1" dirty="0">
                                        <a:latin typeface="Cambria Math" panose="02040503050406030204" pitchFamily="18" charset="0"/>
                                      </a:rPr>
                                      <m:t>𝑚</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m:t>
                                    </m:r>
                                  </m:sup>
                                </m:sSubSup>
                              </m:e>
                            </m:mr>
                          </m:m>
                        </m:e>
                      </m:d>
                    </m:oMath>
                  </a14:m>
                  <a:r>
                    <a:rPr lang="zh-CN" altLang="en-US" sz="2000" i="1" dirty="0">
                      <a:solidFill>
                        <a:srgbClr val="FF0000"/>
                      </a:solidFill>
                      <a:latin typeface="Cambria Math" panose="02040503050406030204" pitchFamily="18" charset="0"/>
                    </a:rPr>
                    <a:t> </a:t>
                  </a:r>
                  <a14:m>
                    <m:oMath xmlns:m="http://schemas.openxmlformats.org/officeDocument/2006/math">
                      <m:d>
                        <m:dPr>
                          <m:begChr m:val="["/>
                          <m:endChr m:val="]"/>
                          <m:ctrlPr>
                            <a:rPr lang="zh-CN" altLang="en-US" sz="2000" i="1" dirty="0">
                              <a:solidFill>
                                <a:srgbClr val="FF0000"/>
                              </a:solidFill>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solidFill>
                                <a:srgbClr val="FF0000"/>
                              </a:solidFill>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r>
                            <a:rPr lang="en-US" altLang="zh-CN" sz="2000" i="1">
                              <a:solidFill>
                                <a:srgbClr val="FF0000"/>
                              </a:solidFill>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m:t>
                              </m:r>
                            </m:sub>
                            <m:sup>
                              <m:r>
                                <a:rPr lang="en-US" altLang="zh-CN" sz="2000" i="1">
                                  <a:latin typeface="Cambria Math" panose="02040503050406030204" pitchFamily="18" charset="0"/>
                                </a:rPr>
                                <m:t>[</m:t>
                              </m:r>
                              <m:r>
                                <a:rPr lang="zh-CN" altLang="en-US" sz="2000" i="1">
                                  <a:latin typeface="Cambria Math" panose="02040503050406030204" pitchFamily="18" charset="0"/>
                                </a:rPr>
                                <m:t>𝑙</m:t>
                              </m:r>
                              <m:r>
                                <a:rPr lang="en-US" altLang="zh-CN" sz="2000" i="1">
                                  <a:latin typeface="Cambria Math" panose="02040503050406030204" pitchFamily="18" charset="0"/>
                                </a:rPr>
                                <m:t>−1]</m:t>
                              </m:r>
                            </m:sup>
                          </m:sSubSup>
                        </m:e>
                      </m:d>
                    </m:oMath>
                  </a14:m>
                  <a:r>
                    <a:rPr lang="en-US" altLang="zh-CN" sz="2000" i="1" dirty="0">
                      <a:latin typeface="Cambria Math" panose="02040503050406030204" pitchFamily="18" charset="0"/>
                    </a:rPr>
                    <a:t> </a:t>
                  </a:r>
                </a:p>
                <a:p>
                  <a:r>
                    <a:rPr lang="en-US" altLang="zh-CN" sz="2000" dirty="0">
                      <a:latin typeface="Cambria Math" panose="02040503050406030204" pitchFamily="18" charset="0"/>
                    </a:rPr>
                    <a:t>=</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 </m:t>
                          </m:r>
                          <m:r>
                            <a:rPr lang="zh-CN" altLang="en-US" sz="2000" b="1" i="1">
                              <a:latin typeface="Cambria Math" panose="02040503050406030204" pitchFamily="18" charset="0"/>
                              <a:ea typeface="Cambria Math" panose="02040503050406030204" pitchFamily="18" charset="0"/>
                            </a:rPr>
                            <m:t>𝜹</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sup>
                      </m:sSup>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𝒂</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−1]</m:t>
                              </m:r>
                            </m:sup>
                          </m:sSup>
                        </m:e>
                      </m:d>
                      <m:r>
                        <m:rPr>
                          <m:sty m:val="p"/>
                        </m:rPr>
                        <a:rPr lang="en-US" altLang="zh-CN" sz="2000" baseline="30000">
                          <a:latin typeface="Cambria Math" panose="02040503050406030204" pitchFamily="18" charset="0"/>
                          <a:ea typeface="Cambria Math" panose="02040503050406030204" pitchFamily="18" charset="0"/>
                        </a:rPr>
                        <m:t>T</m:t>
                      </m:r>
                    </m:oMath>
                  </a14:m>
                  <a:endParaRPr lang="en-US" altLang="zh-CN" sz="2000" dirty="0">
                    <a:latin typeface="Cambria Math" panose="02040503050406030204" pitchFamily="18" charset="0"/>
                  </a:endParaRPr>
                </a:p>
                <a:p>
                  <a14:m>
                    <m:oMath xmlns:m="http://schemas.openxmlformats.org/officeDocument/2006/math">
                      <m:f>
                        <m:fPr>
                          <m:ctrlPr>
                            <a:rPr lang="en-US" altLang="zh-CN" sz="2000" i="1" smtClean="0">
                              <a:solidFill>
                                <a:srgbClr val="FF0000"/>
                              </a:solidFill>
                              <a:latin typeface="Cambria Math" panose="02040503050406030204" pitchFamily="18" charset="0"/>
                            </a:rPr>
                          </m:ctrlPr>
                        </m:fPr>
                        <m:num>
                          <m:r>
                            <a:rPr lang="zh-CN" altLang="en-US"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ℒ</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𝒚</m:t>
                              </m:r>
                              <m:r>
                                <a:rPr lang="en-US" altLang="zh-CN" sz="2000" i="1">
                                  <a:solidFill>
                                    <a:srgbClr val="FF0000"/>
                                  </a:solidFill>
                                  <a:latin typeface="Cambria Math" panose="02040503050406030204" pitchFamily="18" charset="0"/>
                                </a:rPr>
                                <m:t>,</m:t>
                              </m:r>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𝒚</m:t>
                                  </m:r>
                                </m:e>
                              </m:acc>
                              <m:r>
                                <a:rPr lang="en-US" altLang="zh-CN" sz="2000" i="1">
                                  <a:solidFill>
                                    <a:srgbClr val="FF0000"/>
                                  </a:solidFill>
                                  <a:latin typeface="Cambria Math" panose="02040503050406030204" pitchFamily="18" charset="0"/>
                                </a:rPr>
                                <m:t> </m:t>
                              </m:r>
                            </m:e>
                          </m:d>
                        </m:num>
                        <m:den>
                          <m:r>
                            <a:rPr lang="zh-CN" altLang="el-GR"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𝒃</m:t>
                              </m:r>
                            </m:e>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p>
                        </m:den>
                      </m:f>
                    </m:oMath>
                  </a14:m>
                  <a:r>
                    <a:rPr lang="en-US" altLang="zh-CN" sz="2000" i="1" dirty="0">
                      <a:solidFill>
                        <a:srgbClr val="FF0000"/>
                      </a:solidFill>
                      <a:latin typeface="Cambria Math" panose="02040503050406030204" pitchFamily="18" charset="0"/>
                    </a:rPr>
                    <a:t> </a:t>
                  </a:r>
                  <a14:m>
                    <m:oMath xmlns:m="http://schemas.openxmlformats.org/officeDocument/2006/math">
                      <m:r>
                        <a:rPr lang="en-US" altLang="zh-CN" sz="2000" i="1" dirty="0">
                          <a:solidFill>
                            <a:srgbClr val="FF0000"/>
                          </a:solidFill>
                          <a:latin typeface="Cambria Math" panose="02040503050406030204" pitchFamily="18" charset="0"/>
                        </a:rPr>
                        <m:t>=</m:t>
                      </m:r>
                    </m:oMath>
                  </a14:m>
                  <a:r>
                    <a:rPr lang="en-US" altLang="zh-CN" sz="2000" i="1" dirty="0">
                      <a:solidFill>
                        <a:srgbClr val="FF0000"/>
                      </a:solidFill>
                      <a:latin typeface="Cambria Math" panose="02040503050406030204" pitchFamily="18" charset="0"/>
                    </a:rPr>
                    <a:t> </a:t>
                  </a:r>
                  <a14:m>
                    <m:oMath xmlns:m="http://schemas.openxmlformats.org/officeDocument/2006/math">
                      <m:f>
                        <m:fPr>
                          <m:ctrlPr>
                            <a:rPr lang="en-US" altLang="zh-CN" sz="2000" i="1">
                              <a:solidFill>
                                <a:srgbClr val="FF0000"/>
                              </a:solidFill>
                              <a:latin typeface="Cambria Math" panose="02040503050406030204" pitchFamily="18" charset="0"/>
                            </a:rPr>
                          </m:ctrlPr>
                        </m:fPr>
                        <m:num>
                          <m:r>
                            <a:rPr lang="zh-CN" altLang="en-US"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𝒛</m:t>
                              </m:r>
                            </m:e>
                            <m:sup>
                              <m:d>
                                <m:dPr>
                                  <m:begChr m:val="["/>
                                  <m:endChr m:val="]"/>
                                  <m:ctrlPr>
                                    <a:rPr lang="en-US" altLang="zh-CN"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𝒍</m:t>
                                  </m:r>
                                </m:e>
                              </m:d>
                            </m:sup>
                          </m:sSup>
                        </m:num>
                        <m:den>
                          <m:r>
                            <a:rPr lang="zh-CN" altLang="el-GR"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𝒃</m:t>
                              </m:r>
                            </m:e>
                            <m:sup>
                              <m:d>
                                <m:dPr>
                                  <m:begChr m:val="["/>
                                  <m:endChr m:val="]"/>
                                  <m:ctrlPr>
                                    <a:rPr lang="en-US" altLang="zh-CN" sz="2000" i="1">
                                      <a:solidFill>
                                        <a:srgbClr val="FF0000"/>
                                      </a:solidFill>
                                      <a:latin typeface="Cambria Math" panose="02040503050406030204" pitchFamily="18" charset="0"/>
                                    </a:rPr>
                                  </m:ctrlPr>
                                </m:dPr>
                                <m:e>
                                  <m:r>
                                    <a:rPr lang="zh-CN" altLang="en-US" sz="2000" i="1">
                                      <a:solidFill>
                                        <a:srgbClr val="FF0000"/>
                                      </a:solidFill>
                                      <a:latin typeface="Cambria Math" panose="02040503050406030204" pitchFamily="18" charset="0"/>
                                    </a:rPr>
                                    <m:t>𝑙</m:t>
                                  </m:r>
                                </m:e>
                              </m:d>
                            </m:sup>
                          </m:sSup>
                        </m:den>
                      </m:f>
                      <m:r>
                        <a:rPr lang="en-US" altLang="zh-CN" sz="2000" i="1">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zh-CN" altLang="en-US"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ℒ</m:t>
                          </m:r>
                          <m:d>
                            <m:dPr>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𝒚</m:t>
                              </m:r>
                              <m:r>
                                <a:rPr lang="en-US" altLang="zh-CN" sz="2000" i="1">
                                  <a:solidFill>
                                    <a:srgbClr val="FF0000"/>
                                  </a:solidFill>
                                  <a:latin typeface="Cambria Math" panose="02040503050406030204" pitchFamily="18" charset="0"/>
                                </a:rPr>
                                <m:t>,</m:t>
                              </m:r>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𝒚</m:t>
                                  </m:r>
                                </m:e>
                              </m:acc>
                              <m:r>
                                <a:rPr lang="en-US" altLang="zh-CN" sz="2000" i="1">
                                  <a:solidFill>
                                    <a:srgbClr val="FF0000"/>
                                  </a:solidFill>
                                  <a:latin typeface="Cambria Math" panose="02040503050406030204" pitchFamily="18" charset="0"/>
                                </a:rPr>
                                <m:t> </m:t>
                              </m:r>
                            </m:e>
                          </m:d>
                        </m:num>
                        <m:den>
                          <m:r>
                            <a:rPr lang="zh-CN" altLang="el-GR"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𝒛</m:t>
                              </m:r>
                            </m:e>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p>
                        </m:den>
                      </m:f>
                    </m:oMath>
                  </a14:m>
                  <a:r>
                    <a:rPr lang="en-US" altLang="zh-CN" sz="2000" i="1" dirty="0">
                      <a:solidFill>
                        <a:srgbClr val="FF0000"/>
                      </a:solidFill>
                      <a:latin typeface="Cambria Math" panose="02040503050406030204" pitchFamily="18" charset="0"/>
                    </a:rPr>
                    <a:t> </a:t>
                  </a:r>
                  <a14:m>
                    <m:oMath xmlns:m="http://schemas.openxmlformats.org/officeDocument/2006/math">
                      <m:r>
                        <a:rPr lang="en-US" altLang="zh-CN" sz="2000" i="1" dirty="0">
                          <a:solidFill>
                            <a:srgbClr val="FF0000"/>
                          </a:solidFill>
                          <a:latin typeface="Cambria Math" panose="02040503050406030204" pitchFamily="18" charset="0"/>
                        </a:rPr>
                        <m:t>=</m:t>
                      </m:r>
                    </m:oMath>
                  </a14:m>
                  <a:r>
                    <a:rPr lang="en-US" altLang="zh-CN" sz="2000" i="1" dirty="0">
                      <a:solidFill>
                        <a:srgbClr val="FF0000"/>
                      </a:solidFill>
                      <a:latin typeface="Cambria Math" panose="02040503050406030204" pitchFamily="18" charset="0"/>
                    </a:rPr>
                    <a:t> </a:t>
                  </a:r>
                  <a14:m>
                    <m:oMath xmlns:m="http://schemas.openxmlformats.org/officeDocument/2006/math">
                      <m:sSup>
                        <m:sSupPr>
                          <m:ctrlPr>
                            <a:rPr lang="en-US" altLang="zh-CN" sz="2000" i="1">
                              <a:solidFill>
                                <a:srgbClr val="FF0000"/>
                              </a:solidFill>
                              <a:latin typeface="Cambria Math" panose="02040503050406030204" pitchFamily="18" charset="0"/>
                            </a:rPr>
                          </m:ctrlPr>
                        </m:sSupPr>
                        <m:e>
                          <m:r>
                            <a:rPr lang="en-US" altLang="zh-CN" sz="2000" i="1">
                              <a:solidFill>
                                <a:srgbClr val="FF0000"/>
                              </a:solidFill>
                              <a:latin typeface="Cambria Math" panose="02040503050406030204" pitchFamily="18" charset="0"/>
                            </a:rPr>
                            <m:t>𝐼</m:t>
                          </m:r>
                          <m:r>
                            <a:rPr lang="en-US" altLang="zh-CN" sz="2000" i="1" baseline="-25000">
                              <a:solidFill>
                                <a:srgbClr val="FF0000"/>
                              </a:solidFill>
                              <a:latin typeface="Cambria Math" panose="02040503050406030204" pitchFamily="18" charset="0"/>
                            </a:rPr>
                            <m:t>𝑚</m:t>
                          </m:r>
                        </m:e>
                        <m:sup>
                          <m:d>
                            <m:dPr>
                              <m:begChr m:val="["/>
                              <m:endChr m:val="]"/>
                              <m:ctrlPr>
                                <a:rPr lang="en-US" altLang="zh-CN" sz="2000" i="1">
                                  <a:solidFill>
                                    <a:srgbClr val="FF0000"/>
                                  </a:solidFill>
                                  <a:latin typeface="Cambria Math" panose="02040503050406030204" pitchFamily="18" charset="0"/>
                                </a:rPr>
                              </m:ctrlPr>
                            </m:dPr>
                            <m:e>
                              <m:r>
                                <a:rPr lang="en-US" altLang="zh-CN" sz="2000" i="1">
                                  <a:solidFill>
                                    <a:srgbClr val="FF0000"/>
                                  </a:solidFill>
                                  <a:latin typeface="Cambria Math" panose="02040503050406030204" pitchFamily="18" charset="0"/>
                                </a:rPr>
                                <m:t>𝑙</m:t>
                              </m:r>
                            </m:e>
                          </m:d>
                        </m:sup>
                      </m:sSup>
                      <m:r>
                        <a:rPr lang="en-US" altLang="zh-CN" sz="2000" i="1">
                          <a:solidFill>
                            <a:srgbClr val="FF0000"/>
                          </a:solidFill>
                          <a:latin typeface="Cambria Math" panose="02040503050406030204" pitchFamily="18" charset="0"/>
                        </a:rPr>
                        <m:t>∙</m:t>
                      </m:r>
                      <m:sSup>
                        <m:sSupPr>
                          <m:ctrlPr>
                            <a:rPr lang="en-US" altLang="zh-CN" sz="2000"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𝜹</m:t>
                          </m:r>
                        </m:e>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p>
                      <m:r>
                        <a:rPr lang="en-US" altLang="zh-CN" sz="2000" i="1" dirty="0">
                          <a:solidFill>
                            <a:srgbClr val="FF0000"/>
                          </a:solidFill>
                          <a:latin typeface="Cambria Math" panose="02040503050406030204" pitchFamily="18" charset="0"/>
                        </a:rPr>
                        <m:t>=</m:t>
                      </m:r>
                    </m:oMath>
                  </a14:m>
                  <a:r>
                    <a:rPr lang="en-US" altLang="zh-CN" sz="2000" i="1" dirty="0">
                      <a:solidFill>
                        <a:srgbClr val="FF0000"/>
                      </a:solidFill>
                      <a:latin typeface="Cambria Math" panose="02040503050406030204" pitchFamily="18" charset="0"/>
                    </a:rPr>
                    <a:t> </a:t>
                  </a:r>
                  <a14:m>
                    <m:oMath xmlns:m="http://schemas.openxmlformats.org/officeDocument/2006/math">
                      <m:sSup>
                        <m:sSupPr>
                          <m:ctrlPr>
                            <a:rPr lang="en-US" altLang="zh-CN" sz="2000" i="1">
                              <a:solidFill>
                                <a:srgbClr val="FF0000"/>
                              </a:solidFill>
                              <a:latin typeface="Cambria Math" panose="02040503050406030204" pitchFamily="18" charset="0"/>
                            </a:rPr>
                          </m:ctrlPr>
                        </m:sSupPr>
                        <m:e>
                          <m:r>
                            <a:rPr lang="zh-CN" altLang="en-US" sz="2000" i="1">
                              <a:solidFill>
                                <a:srgbClr val="FF0000"/>
                              </a:solidFill>
                              <a:latin typeface="Cambria Math" panose="02040503050406030204" pitchFamily="18" charset="0"/>
                            </a:rPr>
                            <m:t>𝛿</m:t>
                          </m:r>
                        </m:e>
                        <m:sup>
                          <m:r>
                            <a:rPr lang="en-US" altLang="zh-CN" sz="2000" i="1">
                              <a:solidFill>
                                <a:srgbClr val="FF0000"/>
                              </a:solidFill>
                              <a:latin typeface="Cambria Math" panose="02040503050406030204" pitchFamily="18" charset="0"/>
                            </a:rPr>
                            <m:t>[</m:t>
                          </m:r>
                          <m:r>
                            <a:rPr lang="zh-CN" altLang="en-US" sz="2000" i="1">
                              <a:solidFill>
                                <a:srgbClr val="FF0000"/>
                              </a:solidFill>
                              <a:latin typeface="Cambria Math" panose="02040503050406030204" pitchFamily="18" charset="0"/>
                            </a:rPr>
                            <m:t>𝑙</m:t>
                          </m:r>
                          <m:r>
                            <a:rPr lang="en-US" altLang="zh-CN" sz="2000" i="1">
                              <a:solidFill>
                                <a:srgbClr val="FF0000"/>
                              </a:solidFill>
                              <a:latin typeface="Cambria Math" panose="02040503050406030204" pitchFamily="18" charset="0"/>
                            </a:rPr>
                            <m:t>]</m:t>
                          </m:r>
                        </m:sup>
                      </m:sSup>
                    </m:oMath>
                  </a14:m>
                  <a:endParaRPr lang="en-US" altLang="zh-CN" sz="2000" i="1" dirty="0">
                    <a:solidFill>
                      <a:srgbClr val="FF0000"/>
                    </a:solidFill>
                    <a:latin typeface="Cambria Math" panose="02040503050406030204" pitchFamily="18" charset="0"/>
                  </a:endParaRPr>
                </a:p>
                <a:p>
                  <a:endParaRPr lang="en-US" altLang="zh-CN" sz="2000" i="1" dirty="0">
                    <a:solidFill>
                      <a:srgbClr val="FF0000"/>
                    </a:solidFill>
                    <a:latin typeface="Cambria Math" panose="02040503050406030204" pitchFamily="18" charset="0"/>
                  </a:endParaRPr>
                </a:p>
                <a:p>
                  <a:endParaRPr lang="zh-CN" altLang="en-US" sz="2000" i="1" baseline="30000" dirty="0">
                    <a:solidFill>
                      <a:srgbClr val="FF0000"/>
                    </a:solidFill>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F9904050-95BC-4BD6-BEA1-14A3CCB25D8C}"/>
                    </a:ext>
                  </a:extLst>
                </p:cNvPr>
                <p:cNvSpPr txBox="1">
                  <a:spLocks noRot="1" noChangeAspect="1" noMove="1" noResize="1" noEditPoints="1" noAdjustHandles="1" noChangeArrowheads="1" noChangeShapeType="1" noTextEdit="1"/>
                </p:cNvSpPr>
                <p:nvPr/>
              </p:nvSpPr>
              <p:spPr>
                <a:xfrm>
                  <a:off x="593671" y="681683"/>
                  <a:ext cx="11339250" cy="5787995"/>
                </a:xfrm>
                <a:prstGeom prst="rect">
                  <a:avLst/>
                </a:prstGeom>
                <a:blipFill>
                  <a:blip r:embed="rId3"/>
                  <a:stretch>
                    <a:fillRect l="-5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A412385-8768-4E8F-AC2E-725AD7614117}"/>
                    </a:ext>
                  </a:extLst>
                </p:cNvPr>
                <p:cNvSpPr txBox="1"/>
                <p:nvPr/>
              </p:nvSpPr>
              <p:spPr>
                <a:xfrm>
                  <a:off x="4023742" y="2167138"/>
                  <a:ext cx="792205" cy="400110"/>
                </a:xfrm>
                <a:prstGeom prst="rect">
                  <a:avLst/>
                </a:prstGeom>
                <a:noFill/>
              </p:spPr>
              <p:txBody>
                <a:bodyPr wrap="none" rtlCol="0">
                  <a:spAutoFit/>
                </a:bodyPr>
                <a:lstStyle/>
                <a:p>
                  <a14:m>
                    <m:oMath xmlns:m="http://schemas.openxmlformats.org/officeDocument/2006/math">
                      <m:r>
                        <a:rPr lang="zh-CN" altLang="en-US" sz="2000" i="1">
                          <a:latin typeface="Cambria Math" panose="02040503050406030204" pitchFamily="18" charset="0"/>
                        </a:rPr>
                        <m:t>第</m:t>
                      </m:r>
                      <m:r>
                        <a:rPr lang="en-US" altLang="zh-CN" sz="2000" i="1" smtClean="0">
                          <a:latin typeface="Cambria Math" panose="02040503050406030204" pitchFamily="18" charset="0"/>
                        </a:rPr>
                        <m:t>𝒊</m:t>
                      </m:r>
                    </m:oMath>
                  </a14:m>
                  <a:r>
                    <a:rPr lang="zh-CN" altLang="en-US" sz="2000" dirty="0">
                      <a:latin typeface="Cambria Math" panose="02040503050406030204" pitchFamily="18" charset="0"/>
                    </a:rPr>
                    <a:t>列</a:t>
                  </a:r>
                </a:p>
              </p:txBody>
            </p:sp>
          </mc:Choice>
          <mc:Fallback xmlns="">
            <p:sp>
              <p:nvSpPr>
                <p:cNvPr id="6" name="文本框 5">
                  <a:extLst>
                    <a:ext uri="{FF2B5EF4-FFF2-40B4-BE49-F238E27FC236}">
                      <a16:creationId xmlns:a16="http://schemas.microsoft.com/office/drawing/2014/main" id="{3A412385-8768-4E8F-AC2E-725AD7614117}"/>
                    </a:ext>
                  </a:extLst>
                </p:cNvPr>
                <p:cNvSpPr txBox="1">
                  <a:spLocks noRot="1" noChangeAspect="1" noMove="1" noResize="1" noEditPoints="1" noAdjustHandles="1" noChangeArrowheads="1" noChangeShapeType="1" noTextEdit="1"/>
                </p:cNvSpPr>
                <p:nvPr/>
              </p:nvSpPr>
              <p:spPr>
                <a:xfrm>
                  <a:off x="4023742" y="2167138"/>
                  <a:ext cx="792205" cy="400110"/>
                </a:xfrm>
                <a:prstGeom prst="rect">
                  <a:avLst/>
                </a:prstGeom>
                <a:blipFill>
                  <a:blip r:embed="rId4"/>
                  <a:stretch>
                    <a:fillRect l="-3846" t="-9231" r="-7692" b="-27692"/>
                  </a:stretch>
                </a:blipFill>
              </p:spPr>
              <p:txBody>
                <a:bodyPr/>
                <a:lstStyle/>
                <a:p>
                  <a:r>
                    <a:rPr lang="zh-CN" altLang="en-US">
                      <a:noFill/>
                    </a:rPr>
                    <a:t> </a:t>
                  </a:r>
                </a:p>
              </p:txBody>
            </p:sp>
          </mc:Fallback>
        </mc:AlternateContent>
      </p:grpSp>
      <p:sp>
        <p:nvSpPr>
          <p:cNvPr id="7" name="矩形 6"/>
          <p:cNvSpPr/>
          <p:nvPr/>
        </p:nvSpPr>
        <p:spPr>
          <a:xfrm>
            <a:off x="3863082" y="4855964"/>
            <a:ext cx="808235" cy="369332"/>
          </a:xfrm>
          <a:prstGeom prst="rect">
            <a:avLst/>
          </a:prstGeom>
        </p:spPr>
        <p:txBody>
          <a:bodyPr wrap="none">
            <a:spAutoFit/>
          </a:bodyPr>
          <a:lstStyle/>
          <a:p>
            <a:r>
              <a:rPr lang="zh-CN" altLang="en-US" dirty="0">
                <a:latin typeface="Cambria Math" panose="02040503050406030204" pitchFamily="18" charset="0"/>
              </a:rPr>
              <a:t> 第</a:t>
            </a:r>
            <a:r>
              <a:rPr lang="en-US" altLang="zh-CN" b="1" i="1" dirty="0">
                <a:latin typeface="Cambria Math" panose="02040503050406030204" pitchFamily="18" charset="0"/>
              </a:rPr>
              <a:t>j </a:t>
            </a:r>
            <a:r>
              <a:rPr lang="zh-CN" altLang="en-US" dirty="0">
                <a:latin typeface="Cambria Math" panose="02040503050406030204" pitchFamily="18" charset="0"/>
              </a:rPr>
              <a:t>列</a:t>
            </a:r>
            <a:endParaRPr lang="zh-CN" altLang="en-US" dirty="0"/>
          </a:p>
        </p:txBody>
      </p:sp>
    </p:spTree>
    <p:extLst>
      <p:ext uri="{BB962C8B-B14F-4D97-AF65-F5344CB8AC3E}">
        <p14:creationId xmlns:p14="http://schemas.microsoft.com/office/powerpoint/2010/main" val="5450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46</a:t>
            </a:fld>
            <a:r>
              <a:rPr lang="zh-CN" altLang="en-US"/>
              <a:t>页</a:t>
            </a:r>
            <a:endParaRPr lang="zh-CN" altLang="en-US" dirty="0"/>
          </a:p>
        </p:txBody>
      </p:sp>
      <p:sp>
        <p:nvSpPr>
          <p:cNvPr id="2" name="标题 1"/>
          <p:cNvSpPr>
            <a:spLocks noGrp="1"/>
          </p:cNvSpPr>
          <p:nvPr>
            <p:ph type="title"/>
          </p:nvPr>
        </p:nvSpPr>
        <p:spPr/>
        <p:txBody>
          <a:bodyPr/>
          <a:lstStyle/>
          <a:p>
            <a:r>
              <a:rPr lang="zh-CN" altLang="en-US" dirty="0">
                <a:latin typeface="+mn-ea"/>
              </a:rPr>
              <a:t>反向传播算法（算法主线）</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9098A46-8F7B-44C7-9442-19292D67CA8D}"/>
                  </a:ext>
                </a:extLst>
              </p:cNvPr>
              <p:cNvSpPr txBox="1"/>
              <p:nvPr/>
            </p:nvSpPr>
            <p:spPr>
              <a:xfrm>
                <a:off x="616688" y="1290104"/>
                <a:ext cx="10813312" cy="1549591"/>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在计算出偏导数之后，公式可以写为：</a:t>
                </a:r>
                <a:endParaRPr lang="en-US" altLang="zh-CN" sz="2400" dirty="0">
                  <a:latin typeface="楷体" panose="02010609060101010101" pitchFamily="49" charset="-122"/>
                  <a:ea typeface="楷体" panose="02010609060101010101" pitchFamily="49" charset="-122"/>
                </a:endParaRPr>
              </a:p>
              <a:p>
                <a:endParaRPr lang="en-US" altLang="zh-CN" sz="2400" i="1" dirty="0">
                  <a:latin typeface="楷体" panose="02010609060101010101" pitchFamily="49" charset="-122"/>
                  <a:ea typeface="楷体" panose="02010609060101010101" pitchFamily="49" charset="-122"/>
                </a:endParaRPr>
              </a:p>
              <a:p>
                <a:pPr algn="ctr"/>
                <a14:m>
                  <m:oMath xmlns:m="http://schemas.openxmlformats.org/officeDocument/2006/math">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𝑤</m:t>
                            </m:r>
                          </m:e>
                          <m:sub>
                            <m:r>
                              <a:rPr lang="en-US" altLang="zh-CN" sz="2400" i="1">
                                <a:latin typeface="Cambria Math" panose="02040503050406030204" pitchFamily="18" charset="0"/>
                                <a:ea typeface="Cambria Math" panose="02040503050406030204" pitchFamily="18" charset="0"/>
                              </a:rPr>
                              <m:t>𝑖𝑗</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den>
                    </m:f>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𝕝</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𝑎</m:t>
                        </m:r>
                      </m:e>
                      <m:sub>
                        <m:r>
                          <a:rPr lang="en-US" altLang="zh-CN" sz="2400" i="1">
                            <a:latin typeface="Cambria Math" panose="02040503050406030204" pitchFamily="18" charset="0"/>
                            <a:ea typeface="Cambria Math" panose="02040503050406030204" pitchFamily="18" charset="0"/>
                          </a:rPr>
                          <m:t>𝑗</m:t>
                        </m:r>
                      </m:sub>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sup>
                    </m:sSubSup>
                    <m:r>
                      <a:rPr lang="en-US" altLang="zh-CN" sz="2400" i="1">
                        <a:latin typeface="Cambria Math" panose="02040503050406030204" pitchFamily="18" charset="0"/>
                        <a:ea typeface="Cambria Math" panose="02040503050406030204" pitchFamily="18" charset="0"/>
                      </a:rPr>
                      <m:t>)</m:t>
                    </m:r>
                  </m:oMath>
                </a14:m>
                <a:r>
                  <a:rPr lang="en-US" altLang="zh-CN" sz="2400" dirty="0">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zh-CN" altLang="en-US" sz="2400" i="1">
                            <a:latin typeface="Cambria Math" panose="02040503050406030204" pitchFamily="18" charset="0"/>
                            <a:ea typeface="Cambria Math" panose="02040503050406030204" pitchFamily="18" charset="0"/>
                          </a:rPr>
                          <m:t>𝛿</m:t>
                        </m:r>
                      </m:e>
                      <m:sup>
                        <m:r>
                          <a:rPr lang="en-US" altLang="zh-CN" sz="240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sSubSup>
                      <m:sSubSupPr>
                        <m:ctrlPr>
                          <a:rPr lang="en-US" altLang="zh-CN" sz="2400" i="1">
                            <a:latin typeface="Cambria Math" panose="02040503050406030204" pitchFamily="18" charset="0"/>
                            <a:ea typeface="Cambria Math" panose="02040503050406030204" pitchFamily="18" charset="0"/>
                          </a:rPr>
                        </m:ctrlPr>
                      </m:sSubSupPr>
                      <m:e>
                        <m:r>
                          <a:rPr lang="zh-CN" altLang="en-US" sz="2400" i="1">
                            <a:latin typeface="Cambria Math" panose="02040503050406030204" pitchFamily="18" charset="0"/>
                            <a:ea typeface="Cambria Math" panose="02040503050406030204" pitchFamily="18" charset="0"/>
                          </a:rPr>
                          <m:t>𝛿</m:t>
                        </m:r>
                      </m:e>
                      <m:sub>
                        <m:r>
                          <a:rPr lang="en-US" altLang="zh-CN" sz="2400" i="1">
                            <a:latin typeface="Cambria Math" panose="02040503050406030204" pitchFamily="18" charset="0"/>
                            <a:ea typeface="Cambria Math" panose="02040503050406030204" pitchFamily="18" charset="0"/>
                          </a:rPr>
                          <m:t>𝑖</m:t>
                        </m:r>
                      </m:sub>
                      <m:sup>
                        <m:r>
                          <a:rPr lang="en-US" altLang="zh-CN" sz="2400" i="1">
                            <a:latin typeface="Cambria Math" panose="02040503050406030204" pitchFamily="18" charset="0"/>
                          </a:rPr>
                          <m:t>[</m:t>
                        </m:r>
                        <m:r>
                          <a:rPr lang="zh-CN" altLang="en-US" sz="2400" i="1">
                            <a:latin typeface="Cambria Math" panose="02040503050406030204" pitchFamily="18" charset="0"/>
                          </a:rPr>
                          <m:t>𝑙</m:t>
                        </m:r>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𝑎</m:t>
                        </m:r>
                      </m:e>
                      <m:sub>
                        <m:r>
                          <a:rPr lang="en-US" altLang="zh-CN" sz="2400" i="1">
                            <a:latin typeface="Cambria Math" panose="02040503050406030204" pitchFamily="18" charset="0"/>
                            <a:ea typeface="Cambria Math" panose="02040503050406030204" pitchFamily="18" charset="0"/>
                          </a:rPr>
                          <m:t>𝑗</m:t>
                        </m:r>
                      </m:sub>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sup>
                    </m:sSubSup>
                  </m:oMath>
                </a14:m>
                <a:endParaRPr lang="zh-CN" altLang="en-US" sz="2400" dirty="0">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89098A46-8F7B-44C7-9442-19292D67CA8D}"/>
                  </a:ext>
                </a:extLst>
              </p:cNvPr>
              <p:cNvSpPr txBox="1">
                <a:spLocks noRot="1" noChangeAspect="1" noMove="1" noResize="1" noEditPoints="1" noAdjustHandles="1" noChangeArrowheads="1" noChangeShapeType="1" noTextEdit="1"/>
              </p:cNvSpPr>
              <p:nvPr/>
            </p:nvSpPr>
            <p:spPr>
              <a:xfrm>
                <a:off x="616688" y="1290104"/>
                <a:ext cx="10813312" cy="1549591"/>
              </a:xfrm>
              <a:prstGeom prst="rect">
                <a:avLst/>
              </a:prstGeom>
              <a:blipFill>
                <a:blip r:embed="rId2"/>
                <a:stretch>
                  <a:fillRect l="-846" t="-3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25F5F4D-F186-43AF-88C3-898C2AEEBFB7}"/>
                  </a:ext>
                </a:extLst>
              </p:cNvPr>
              <p:cNvSpPr txBox="1"/>
              <p:nvPr/>
            </p:nvSpPr>
            <p:spPr>
              <a:xfrm>
                <a:off x="616688" y="2990470"/>
                <a:ext cx="10813312" cy="1569212"/>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进一步，</a:t>
                </a:r>
                <a14:m>
                  <m:oMath xmlns:m="http://schemas.openxmlformats.org/officeDocument/2006/math">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oMath>
                </a14:m>
                <a:r>
                  <a:rPr lang="zh-CN" altLang="en-US" sz="2400" dirty="0">
                    <a:latin typeface="楷体" panose="02010609060101010101" pitchFamily="49" charset="-122"/>
                    <a:ea typeface="楷体" panose="02010609060101010101" pitchFamily="49" charset="-122"/>
                  </a:rPr>
                  <a:t>关于第</a:t>
                </a:r>
                <a14:m>
                  <m:oMath xmlns:m="http://schemas.openxmlformats.org/officeDocument/2006/math">
                    <m:r>
                      <a:rPr lang="en-US" altLang="zh-CN" sz="2400" i="1">
                        <a:latin typeface="Cambria Math" panose="02040503050406030204" pitchFamily="18" charset="0"/>
                      </a:rPr>
                      <m:t>𝑙</m:t>
                    </m:r>
                  </m:oMath>
                </a14:m>
                <a:r>
                  <a:rPr lang="zh-CN" altLang="en-US" sz="2400" dirty="0">
                    <a:latin typeface="楷体" panose="02010609060101010101" pitchFamily="49" charset="-122"/>
                    <a:ea typeface="楷体" panose="02010609060101010101" pitchFamily="49" charset="-122"/>
                  </a:rPr>
                  <a:t>层权重</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𝑊</m:t>
                        </m:r>
                      </m:e>
                      <m:sup>
                        <m:r>
                          <a:rPr lang="en-US" altLang="zh-CN" sz="240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oMath>
                </a14:m>
                <a:r>
                  <a:rPr lang="zh-CN" altLang="en-US" sz="2400" dirty="0">
                    <a:latin typeface="楷体" panose="02010609060101010101" pitchFamily="49" charset="-122"/>
                    <a:ea typeface="楷体" panose="02010609060101010101" pitchFamily="49" charset="-122"/>
                  </a:rPr>
                  <a:t>的梯度为：</a:t>
                </a:r>
                <a:endParaRPr lang="en-US" altLang="zh-CN" sz="2400" dirty="0">
                  <a:latin typeface="楷体" panose="02010609060101010101" pitchFamily="49" charset="-122"/>
                  <a:ea typeface="楷体" panose="02010609060101010101" pitchFamily="49" charset="-122"/>
                </a:endParaRPr>
              </a:p>
              <a:p>
                <a:endParaRPr lang="en-US" altLang="zh-CN" sz="2400" i="1"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𝑾</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zh-CN" altLang="en-US" sz="2400" b="0" i="1">
                              <a:latin typeface="Cambria Math" panose="02040503050406030204" pitchFamily="18" charset="0"/>
                              <a:ea typeface="Cambria Math" panose="02040503050406030204" pitchFamily="18" charset="0"/>
                            </a:rPr>
                            <m:t>𝛿</m:t>
                          </m:r>
                        </m:e>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sup>
                          </m:sSup>
                        </m:e>
                      </m:d>
                      <m:r>
                        <m:rPr>
                          <m:sty m:val="p"/>
                        </m:rPr>
                        <a:rPr lang="en-US" altLang="zh-CN" sz="2400" b="0" i="0" baseline="30000" smtClean="0">
                          <a:latin typeface="Cambria Math" panose="02040503050406030204" pitchFamily="18" charset="0"/>
                          <a:ea typeface="Cambria Math" panose="02040503050406030204" pitchFamily="18" charset="0"/>
                        </a:rPr>
                        <m:t>T</m:t>
                      </m:r>
                    </m:oMath>
                  </m:oMathPara>
                </a14:m>
                <a:endParaRPr lang="zh-CN" altLang="en-US" sz="2400" baseline="30000" dirty="0">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25F5F4D-F186-43AF-88C3-898C2AEEBFB7}"/>
                  </a:ext>
                </a:extLst>
              </p:cNvPr>
              <p:cNvSpPr txBox="1">
                <a:spLocks noRot="1" noChangeAspect="1" noMove="1" noResize="1" noEditPoints="1" noAdjustHandles="1" noChangeArrowheads="1" noChangeShapeType="1" noTextEdit="1"/>
              </p:cNvSpPr>
              <p:nvPr/>
            </p:nvSpPr>
            <p:spPr>
              <a:xfrm>
                <a:off x="616688" y="2990470"/>
                <a:ext cx="10813312" cy="1569212"/>
              </a:xfrm>
              <a:prstGeom prst="rect">
                <a:avLst/>
              </a:prstGeom>
              <a:blipFill>
                <a:blip r:embed="rId3"/>
                <a:stretch>
                  <a:fillRect l="-846" t="-35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E1E21BD-E111-4A98-9C7F-76D61F46F59C}"/>
                  </a:ext>
                </a:extLst>
              </p:cNvPr>
              <p:cNvSpPr txBox="1"/>
              <p:nvPr/>
            </p:nvSpPr>
            <p:spPr>
              <a:xfrm>
                <a:off x="616688" y="4710457"/>
                <a:ext cx="10813312" cy="1569212"/>
              </a:xfrm>
              <a:prstGeom prst="rect">
                <a:avLst/>
              </a:prstGeom>
              <a:noFill/>
            </p:spPr>
            <p:txBody>
              <a:bodyPr wrap="square" rtlCol="0">
                <a:spAutoFit/>
              </a:bodyPr>
              <a:lstStyle/>
              <a:p>
                <a14:m>
                  <m:oMath xmlns:m="http://schemas.openxmlformats.org/officeDocument/2006/math">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oMath>
                </a14:m>
                <a:r>
                  <a:rPr lang="zh-CN" altLang="en-US" sz="2400" dirty="0">
                    <a:latin typeface="楷体" panose="02010609060101010101" pitchFamily="49" charset="-122"/>
                    <a:ea typeface="楷体" panose="02010609060101010101" pitchFamily="49" charset="-122"/>
                  </a:rPr>
                  <a:t>关于第</a:t>
                </a:r>
                <a14:m>
                  <m:oMath xmlns:m="http://schemas.openxmlformats.org/officeDocument/2006/math">
                    <m:r>
                      <a:rPr lang="en-US" altLang="zh-CN" sz="2400" i="1">
                        <a:latin typeface="Cambria Math" panose="02040503050406030204" pitchFamily="18" charset="0"/>
                      </a:rPr>
                      <m:t>𝑙</m:t>
                    </m:r>
                  </m:oMath>
                </a14:m>
                <a:r>
                  <a:rPr lang="zh-CN" altLang="en-US" sz="2400" dirty="0">
                    <a:latin typeface="楷体" panose="02010609060101010101" pitchFamily="49" charset="-122"/>
                    <a:ea typeface="楷体" panose="02010609060101010101" pitchFamily="49" charset="-122"/>
                  </a:rPr>
                  <a:t>层偏置</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𝒃</m:t>
                        </m:r>
                      </m:e>
                      <m:sup>
                        <m:r>
                          <a:rPr lang="en-US" altLang="zh-CN" sz="240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oMath>
                </a14:m>
                <a:r>
                  <a:rPr lang="zh-CN" altLang="en-US" sz="2400" dirty="0">
                    <a:latin typeface="楷体" panose="02010609060101010101" pitchFamily="49" charset="-122"/>
                    <a:ea typeface="楷体" panose="02010609060101010101" pitchFamily="49" charset="-122"/>
                  </a:rPr>
                  <a:t>的梯度为：</a:t>
                </a:r>
                <a:endParaRPr lang="en-US" altLang="zh-CN" sz="2400" dirty="0">
                  <a:latin typeface="楷体" panose="02010609060101010101" pitchFamily="49" charset="-122"/>
                  <a:ea typeface="楷体" panose="02010609060101010101" pitchFamily="49" charset="-122"/>
                </a:endParaRPr>
              </a:p>
              <a:p>
                <a:endParaRPr lang="en-US" altLang="zh-CN" sz="2400" i="1"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ℒ</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𝒚</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r>
                                <a:rPr lang="en-US" altLang="zh-CN" sz="2400" i="1">
                                  <a:latin typeface="Cambria Math" panose="02040503050406030204" pitchFamily="18" charset="0"/>
                                  <a:ea typeface="Cambria Math" panose="02040503050406030204" pitchFamily="18" charset="0"/>
                                </a:rPr>
                                <m:t> </m:t>
                              </m:r>
                            </m:e>
                          </m:d>
                        </m:num>
                        <m:den>
                          <m:r>
                            <a:rPr lang="zh-CN" altLang="el-GR" sz="2400" i="1">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𝒃</m:t>
                              </m:r>
                            </m:e>
                            <m:sup>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𝑙</m:t>
                              </m:r>
                              <m:r>
                                <a:rPr lang="en-US" altLang="zh-CN" sz="2400" b="0" i="1" smtClean="0">
                                  <a:latin typeface="Cambria Math" panose="02040503050406030204" pitchFamily="18" charset="0"/>
                                  <a:ea typeface="Cambria Math" panose="02040503050406030204" pitchFamily="18" charset="0"/>
                                </a:rPr>
                                <m:t>]</m:t>
                              </m:r>
                            </m:sup>
                          </m:sSup>
                        </m:den>
                      </m:f>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zh-CN" altLang="en-US" sz="2400" b="1" i="1">
                              <a:latin typeface="Cambria Math" panose="02040503050406030204" pitchFamily="18" charset="0"/>
                              <a:ea typeface="Cambria Math" panose="02040503050406030204" pitchFamily="18" charset="0"/>
                            </a:rPr>
                            <m:t>𝜹</m:t>
                          </m:r>
                        </m:e>
                        <m:sup>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𝑙</m:t>
                          </m:r>
                          <m:r>
                            <a:rPr lang="en-US" altLang="zh-CN" sz="2400" i="1">
                              <a:latin typeface="Cambria Math" panose="02040503050406030204" pitchFamily="18" charset="0"/>
                              <a:ea typeface="Cambria Math" panose="02040503050406030204" pitchFamily="18" charset="0"/>
                            </a:rPr>
                            <m:t>]</m:t>
                          </m:r>
                        </m:sup>
                      </m:sSup>
                    </m:oMath>
                  </m:oMathPara>
                </a14:m>
                <a:endParaRPr lang="zh-CN" altLang="en-US" sz="2400" baseline="30000" dirty="0">
                  <a:latin typeface="楷体" panose="02010609060101010101" pitchFamily="49" charset="-122"/>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4E1E21BD-E111-4A98-9C7F-76D61F46F59C}"/>
                  </a:ext>
                </a:extLst>
              </p:cNvPr>
              <p:cNvSpPr txBox="1">
                <a:spLocks noRot="1" noChangeAspect="1" noMove="1" noResize="1" noEditPoints="1" noAdjustHandles="1" noChangeArrowheads="1" noChangeShapeType="1" noTextEdit="1"/>
              </p:cNvSpPr>
              <p:nvPr/>
            </p:nvSpPr>
            <p:spPr>
              <a:xfrm>
                <a:off x="616688" y="4710457"/>
                <a:ext cx="10813312" cy="1569212"/>
              </a:xfrm>
              <a:prstGeom prst="rect">
                <a:avLst/>
              </a:prstGeom>
              <a:blipFill>
                <a:blip r:embed="rId4"/>
                <a:stretch>
                  <a:fillRect t="-3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24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05992" y="44784"/>
            <a:ext cx="10486008" cy="648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198" b="1" dirty="0">
              <a:solidFill>
                <a:srgbClr val="00B050"/>
              </a:solidFill>
              <a:latin typeface="+mn-ea"/>
              <a:ea typeface="+mn-ea"/>
            </a:endParaRPr>
          </a:p>
        </p:txBody>
      </p:sp>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47</a:t>
            </a:fld>
            <a:r>
              <a:rPr lang="zh-CN" altLang="en-US"/>
              <a:t>页</a:t>
            </a:r>
            <a:endParaRPr lang="zh-CN" altLang="en-US" dirty="0"/>
          </a:p>
        </p:txBody>
      </p:sp>
      <p:sp>
        <p:nvSpPr>
          <p:cNvPr id="3" name="标题 2"/>
          <p:cNvSpPr>
            <a:spLocks noGrp="1"/>
          </p:cNvSpPr>
          <p:nvPr>
            <p:ph type="title"/>
          </p:nvPr>
        </p:nvSpPr>
        <p:spPr/>
        <p:txBody>
          <a:bodyPr>
            <a:normAutofit/>
          </a:bodyPr>
          <a:lstStyle/>
          <a:p>
            <a:r>
              <a:rPr lang="zh-CN" altLang="en-US" dirty="0">
                <a:latin typeface="+mn-ea"/>
              </a:rPr>
              <a:t>带有正则化项的梯度向量</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2875226" y="2861322"/>
                <a:ext cx="7017696" cy="713785"/>
              </a:xfrm>
              <a:prstGeom prst="rect">
                <a:avLst/>
              </a:prstGeom>
              <a:noFill/>
            </p:spPr>
            <p:txBody>
              <a:bodyPr wrap="square" lIns="0" tIns="0" rIns="0" bIns="0" rtlCol="0">
                <a:spAutoFit/>
              </a:bodyPr>
              <a:lstStyle/>
              <a:p>
                <a:pPr algn="just"/>
                <a14:m>
                  <m:oMath xmlns:m="http://schemas.openxmlformats.org/officeDocument/2006/math">
                    <m:f>
                      <m:fPr>
                        <m:ctrlPr>
                          <a:rPr lang="el-GR" altLang="zh-CN" sz="2800" b="0" i="1" smtClean="0">
                            <a:solidFill>
                              <a:srgbClr val="FF0000"/>
                            </a:solidFill>
                            <a:latin typeface="Cambria Math" panose="02040503050406030204" pitchFamily="18" charset="0"/>
                            <a:ea typeface="Cambria Math" panose="02040503050406030204" pitchFamily="18" charset="0"/>
                          </a:rPr>
                        </m:ctrlPr>
                      </m:fPr>
                      <m:num>
                        <m:r>
                          <a:rPr lang="zh-CN" altLang="el-GR" sz="2800" b="0" i="1" smtClean="0">
                            <a:solidFill>
                              <a:srgbClr val="FF0000"/>
                            </a:solidFill>
                            <a:latin typeface="Cambria Math" panose="02040503050406030204" pitchFamily="18" charset="0"/>
                            <a:ea typeface="Cambria Math" panose="02040503050406030204" pitchFamily="18" charset="0"/>
                          </a:rPr>
                          <m:t>𝜕</m:t>
                        </m:r>
                        <m:r>
                          <a:rPr lang="en-US" altLang="zh-CN" sz="2800" b="0" i="1" smtClean="0">
                            <a:solidFill>
                              <a:srgbClr val="FF0000"/>
                            </a:solidFill>
                            <a:latin typeface="Cambria Math" panose="02040503050406030204" pitchFamily="18" charset="0"/>
                            <a:ea typeface="Cambria Math" panose="02040503050406030204" pitchFamily="18" charset="0"/>
                          </a:rPr>
                          <m:t>ℛ</m:t>
                        </m:r>
                        <m:r>
                          <a:rPr lang="en-US" altLang="zh-CN" sz="2800" b="0"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𝑾</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𝒃</m:t>
                        </m:r>
                        <m:r>
                          <a:rPr lang="en-US" altLang="zh-CN" sz="2800" b="0" i="1" smtClean="0">
                            <a:solidFill>
                              <a:srgbClr val="FF0000"/>
                            </a:solidFill>
                            <a:latin typeface="Cambria Math" panose="02040503050406030204" pitchFamily="18" charset="0"/>
                            <a:ea typeface="Cambria Math" panose="02040503050406030204" pitchFamily="18" charset="0"/>
                          </a:rPr>
                          <m:t>)</m:t>
                        </m:r>
                      </m:num>
                      <m:den>
                        <m:r>
                          <a:rPr lang="zh-CN" altLang="el-GR" sz="2800" b="0" i="1" smtClean="0">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𝑾</m:t>
                            </m:r>
                          </m:e>
                          <m:sup>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den>
                    </m:f>
                  </m:oMath>
                </a14:m>
                <a:r>
                  <a:rPr lang="en-US" altLang="zh-CN" sz="2800" dirty="0">
                    <a:solidFill>
                      <a:srgbClr val="FF0000"/>
                    </a:solidFill>
                  </a:rPr>
                  <a:t> </a:t>
                </a:r>
                <a14:m>
                  <m:oMath xmlns:m="http://schemas.openxmlformats.org/officeDocument/2006/math">
                    <m:r>
                      <a:rPr lang="en-US" altLang="zh-CN" sz="2800" b="0" i="1" dirty="0">
                        <a:solidFill>
                          <a:srgbClr val="FF0000"/>
                        </a:solidFill>
                        <a:latin typeface="Cambria Math" panose="02040503050406030204" pitchFamily="18" charset="0"/>
                        <a:ea typeface="Cambria Math" panose="02040503050406030204" pitchFamily="18" charset="0"/>
                      </a:rPr>
                      <m:t>=</m:t>
                    </m:r>
                    <m:r>
                      <a:rPr lang="en-US" altLang="zh-CN" sz="2800" b="0" i="1" smtClean="0">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r>
                          <a:rPr lang="en-US" altLang="zh-CN" sz="2800" i="1">
                            <a:solidFill>
                              <a:srgbClr val="FF0000"/>
                            </a:solidFill>
                            <a:latin typeface="Cambria Math" panose="02040503050406030204" pitchFamily="18" charset="0"/>
                          </a:rPr>
                          <m:t>𝑁</m:t>
                        </m:r>
                      </m:den>
                    </m:f>
                    <m:nary>
                      <m:naryPr>
                        <m:chr m:val="∑"/>
                        <m:ctrlPr>
                          <a:rPr lang="en-US" altLang="zh-CN" sz="2800" i="1">
                            <a:solidFill>
                              <a:srgbClr val="FF0000"/>
                            </a:solidFill>
                            <a:latin typeface="Cambria Math" panose="02040503050406030204" pitchFamily="18" charset="0"/>
                          </a:rPr>
                        </m:ctrlPr>
                      </m:naryPr>
                      <m:sub>
                        <m:r>
                          <m:rPr>
                            <m:brk m:alnAt="23"/>
                          </m:rPr>
                          <a:rPr lang="en-US" altLang="zh-CN" sz="2800" i="1">
                            <a:solidFill>
                              <a:srgbClr val="FF0000"/>
                            </a:solidFill>
                            <a:latin typeface="Cambria Math" panose="02040503050406030204" pitchFamily="18" charset="0"/>
                          </a:rPr>
                          <m:t>𝑛</m:t>
                        </m:r>
                        <m:r>
                          <a:rPr lang="en-US" altLang="zh-CN" sz="2800" i="1">
                            <a:solidFill>
                              <a:srgbClr val="FF0000"/>
                            </a:solidFill>
                            <a:latin typeface="Cambria Math" panose="02040503050406030204" pitchFamily="18" charset="0"/>
                          </a:rPr>
                          <m:t>=1</m:t>
                        </m:r>
                      </m:sub>
                      <m:sup>
                        <m:r>
                          <a:rPr lang="en-US" altLang="zh-CN" sz="2800" i="1">
                            <a:solidFill>
                              <a:srgbClr val="FF0000"/>
                            </a:solidFill>
                            <a:latin typeface="Cambria Math" panose="02040503050406030204" pitchFamily="18" charset="0"/>
                          </a:rPr>
                          <m:t>𝑁</m:t>
                        </m:r>
                      </m:sup>
                      <m:e>
                        <m:r>
                          <a:rPr lang="en-US" altLang="zh-CN" sz="2800" b="0" i="1" smtClean="0">
                            <a:solidFill>
                              <a:srgbClr val="FF0000"/>
                            </a:solidFill>
                            <a:latin typeface="Cambria Math" panose="02040503050406030204" pitchFamily="18" charset="0"/>
                          </a:rPr>
                          <m:t>(</m:t>
                        </m:r>
                        <m:f>
                          <m:fPr>
                            <m:ctrlPr>
                              <a:rPr lang="en-US" altLang="zh-CN" sz="2800" i="1" smtClean="0">
                                <a:solidFill>
                                  <a:srgbClr val="FF0000"/>
                                </a:solidFill>
                                <a:latin typeface="Cambria Math" panose="02040503050406030204" pitchFamily="18" charset="0"/>
                                <a:ea typeface="Cambria Math" panose="02040503050406030204" pitchFamily="18" charset="0"/>
                              </a:rPr>
                            </m:ctrlPr>
                          </m:fPr>
                          <m:num>
                            <m:r>
                              <a:rPr lang="zh-CN" altLang="en-US" sz="2800" i="1" smtClean="0">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ℒ</m:t>
                            </m:r>
                            <m:d>
                              <m:dPr>
                                <m:ctrlPr>
                                  <a:rPr lang="en-US" altLang="zh-CN" sz="2800" i="1">
                                    <a:solidFill>
                                      <a:srgbClr val="FF0000"/>
                                    </a:solidFill>
                                    <a:latin typeface="Cambria Math" panose="02040503050406030204" pitchFamily="18" charset="0"/>
                                    <a:ea typeface="Cambria Math" panose="02040503050406030204" pitchFamily="18" charset="0"/>
                                  </a:rPr>
                                </m:ctrlPr>
                              </m:dPr>
                              <m:e>
                                <m:sSup>
                                  <m:sSupPr>
                                    <m:ctrlPr>
                                      <a:rPr lang="en-US" altLang="zh-CN" sz="2800" i="1">
                                        <a:solidFill>
                                          <a:srgbClr val="FF0000"/>
                                        </a:solidFill>
                                        <a:latin typeface="Cambria Math" panose="02040503050406030204" pitchFamily="18" charset="0"/>
                                        <a:ea typeface="Cambria Math" panose="02040503050406030204" pitchFamily="18" charset="0"/>
                                      </a:rPr>
                                    </m:ctrlPr>
                                  </m:sSupPr>
                                  <m:e>
                                    <m:r>
                                      <a:rPr lang="en-US" altLang="zh-CN" sz="2800" b="1" i="1">
                                        <a:solidFill>
                                          <a:srgbClr val="FF0000"/>
                                        </a:solidFill>
                                        <a:latin typeface="Cambria Math" panose="02040503050406030204" pitchFamily="18" charset="0"/>
                                        <a:ea typeface="Cambria Math" panose="02040503050406030204" pitchFamily="18" charset="0"/>
                                      </a:rPr>
                                      <m:t>𝒚</m:t>
                                    </m:r>
                                  </m:e>
                                  <m:sup>
                                    <m:d>
                                      <m:dPr>
                                        <m:ctrlPr>
                                          <a:rPr lang="en-US" altLang="zh-CN" sz="2800" i="1">
                                            <a:solidFill>
                                              <a:srgbClr val="FF0000"/>
                                            </a:solidFill>
                                            <a:latin typeface="Cambria Math" panose="02040503050406030204" pitchFamily="18" charset="0"/>
                                            <a:ea typeface="Cambria Math" panose="02040503050406030204" pitchFamily="18" charset="0"/>
                                          </a:rPr>
                                        </m:ctrlPr>
                                      </m:dPr>
                                      <m:e>
                                        <m:r>
                                          <a:rPr lang="en-US" altLang="zh-CN" sz="2800" i="1">
                                            <a:solidFill>
                                              <a:srgbClr val="FF0000"/>
                                            </a:solidFill>
                                            <a:latin typeface="Cambria Math" panose="02040503050406030204" pitchFamily="18" charset="0"/>
                                            <a:ea typeface="Cambria Math" panose="02040503050406030204" pitchFamily="18" charset="0"/>
                                          </a:rPr>
                                          <m:t>𝑛</m:t>
                                        </m:r>
                                      </m:e>
                                    </m:d>
                                  </m:sup>
                                </m:sSup>
                                <m:r>
                                  <a:rPr lang="en-US" altLang="zh-CN" sz="2800" i="1">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ea typeface="Cambria Math" panose="02040503050406030204" pitchFamily="18" charset="0"/>
                                      </a:rPr>
                                    </m:ctrlPr>
                                  </m:sSupPr>
                                  <m:e>
                                    <m:acc>
                                      <m:accPr>
                                        <m:chr m:val="̂"/>
                                        <m:ctrlPr>
                                          <a:rPr lang="en-US" altLang="zh-CN" sz="2800" i="1">
                                            <a:solidFill>
                                              <a:srgbClr val="FF0000"/>
                                            </a:solidFill>
                                            <a:latin typeface="Cambria Math" panose="02040503050406030204" pitchFamily="18" charset="0"/>
                                            <a:ea typeface="Cambria Math" panose="02040503050406030204" pitchFamily="18" charset="0"/>
                                          </a:rPr>
                                        </m:ctrlPr>
                                      </m:accPr>
                                      <m:e>
                                        <m:r>
                                          <a:rPr lang="en-US" altLang="zh-CN" sz="2800" b="1" i="1">
                                            <a:solidFill>
                                              <a:srgbClr val="FF0000"/>
                                            </a:solidFill>
                                            <a:latin typeface="Cambria Math" panose="02040503050406030204" pitchFamily="18" charset="0"/>
                                            <a:ea typeface="Cambria Math" panose="02040503050406030204" pitchFamily="18" charset="0"/>
                                          </a:rPr>
                                          <m:t>𝒚</m:t>
                                        </m:r>
                                      </m:e>
                                    </m:acc>
                                  </m:e>
                                  <m:sup>
                                    <m:d>
                                      <m:dPr>
                                        <m:ctrlPr>
                                          <a:rPr lang="en-US" altLang="zh-CN" sz="2800" i="1">
                                            <a:solidFill>
                                              <a:srgbClr val="FF0000"/>
                                            </a:solidFill>
                                            <a:latin typeface="Cambria Math" panose="02040503050406030204" pitchFamily="18" charset="0"/>
                                            <a:ea typeface="Cambria Math" panose="02040503050406030204" pitchFamily="18" charset="0"/>
                                          </a:rPr>
                                        </m:ctrlPr>
                                      </m:dPr>
                                      <m:e>
                                        <m:r>
                                          <a:rPr lang="en-US" altLang="zh-CN" sz="2800" i="1">
                                            <a:solidFill>
                                              <a:srgbClr val="FF0000"/>
                                            </a:solidFill>
                                            <a:latin typeface="Cambria Math" panose="02040503050406030204" pitchFamily="18" charset="0"/>
                                            <a:ea typeface="Cambria Math" panose="02040503050406030204" pitchFamily="18" charset="0"/>
                                          </a:rPr>
                                          <m:t>𝑛</m:t>
                                        </m:r>
                                      </m:e>
                                    </m:d>
                                  </m:sup>
                                </m:sSup>
                              </m:e>
                            </m:d>
                          </m:num>
                          <m:den>
                            <m:r>
                              <a:rPr lang="zh-CN" altLang="el-GR" sz="2800" i="1">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𝑾</m:t>
                                </m:r>
                              </m:e>
                              <m:sup>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den>
                        </m:f>
                        <m:r>
                          <a:rPr lang="en-US" altLang="zh-CN" sz="2800" i="1">
                            <a:solidFill>
                              <a:srgbClr val="FF0000"/>
                            </a:solidFill>
                            <a:latin typeface="Cambria Math" panose="02040503050406030204" pitchFamily="18" charset="0"/>
                            <a:ea typeface="Cambria Math" panose="02040503050406030204" pitchFamily="18" charset="0"/>
                          </a:rPr>
                          <m:t>+</m:t>
                        </m:r>
                        <m:r>
                          <a:rPr lang="zh-CN" altLang="en-US" sz="2800" i="1">
                            <a:solidFill>
                              <a:srgbClr val="FF0000"/>
                            </a:solidFill>
                            <a:latin typeface="Cambria Math" panose="02040503050406030204" pitchFamily="18" charset="0"/>
                            <a:ea typeface="Cambria Math" panose="02040503050406030204" pitchFamily="18" charset="0"/>
                          </a:rPr>
                          <m:t>𝜆</m:t>
                        </m:r>
                        <m:sSup>
                          <m:sSupPr>
                            <m:ctrlPr>
                              <a:rPr lang="en-US" altLang="zh-CN" sz="2800" i="1">
                                <a:solidFill>
                                  <a:srgbClr val="FF0000"/>
                                </a:solidFill>
                                <a:latin typeface="Cambria Math" panose="02040503050406030204" pitchFamily="18" charset="0"/>
                              </a:rPr>
                            </m:ctrlPr>
                          </m:sSupPr>
                          <m:e>
                            <m:r>
                              <a:rPr lang="en-US" altLang="zh-CN" sz="2800" b="1" i="1">
                                <a:solidFill>
                                  <a:srgbClr val="FF0000"/>
                                </a:solidFill>
                                <a:latin typeface="Cambria Math" panose="02040503050406030204" pitchFamily="18" charset="0"/>
                              </a:rPr>
                              <m:t>𝑾</m:t>
                            </m:r>
                          </m:e>
                          <m:sup>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r>
                          <a:rPr lang="en-US" altLang="zh-CN" sz="2800" b="0" i="1" smtClean="0">
                            <a:solidFill>
                              <a:srgbClr val="FF0000"/>
                            </a:solidFill>
                            <a:latin typeface="Cambria Math" panose="02040503050406030204" pitchFamily="18" charset="0"/>
                          </a:rPr>
                          <m:t>)</m:t>
                        </m:r>
                      </m:e>
                    </m:nary>
                  </m:oMath>
                </a14:m>
                <a:endParaRPr lang="zh-CN" altLang="en-US" sz="2800" dirty="0">
                  <a:solidFill>
                    <a:srgbClr val="FF0000"/>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875226" y="2861322"/>
                <a:ext cx="7017696" cy="713785"/>
              </a:xfrm>
              <a:prstGeom prst="rect">
                <a:avLst/>
              </a:prstGeom>
              <a:blipFill>
                <a:blip r:embed="rId3"/>
                <a:stretch>
                  <a:fillRect l="-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338780" y="4608836"/>
                <a:ext cx="4692505" cy="713785"/>
              </a:xfrm>
              <a:prstGeom prst="rect">
                <a:avLst/>
              </a:prstGeom>
              <a:noFill/>
            </p:spPr>
            <p:txBody>
              <a:bodyPr wrap="square" lIns="0" tIns="0" rIns="0" bIns="0" rtlCol="0">
                <a:spAutoFit/>
              </a:bodyPr>
              <a:lstStyle/>
              <a:p>
                <a:pPr algn="just"/>
                <a14:m>
                  <m:oMath xmlns:m="http://schemas.openxmlformats.org/officeDocument/2006/math">
                    <m:f>
                      <m:fPr>
                        <m:ctrlPr>
                          <a:rPr lang="el-GR" altLang="zh-CN" sz="2800" b="0" i="1" smtClean="0">
                            <a:solidFill>
                              <a:srgbClr val="FF0000"/>
                            </a:solidFill>
                            <a:latin typeface="Cambria Math" panose="02040503050406030204" pitchFamily="18" charset="0"/>
                            <a:ea typeface="Cambria Math" panose="02040503050406030204" pitchFamily="18" charset="0"/>
                          </a:rPr>
                        </m:ctrlPr>
                      </m:fPr>
                      <m:num>
                        <m:r>
                          <a:rPr lang="zh-CN" altLang="el-GR" sz="2800" b="0" i="1" smtClean="0">
                            <a:solidFill>
                              <a:srgbClr val="FF0000"/>
                            </a:solidFill>
                            <a:latin typeface="Cambria Math" panose="02040503050406030204" pitchFamily="18" charset="0"/>
                            <a:ea typeface="Cambria Math" panose="02040503050406030204" pitchFamily="18" charset="0"/>
                          </a:rPr>
                          <m:t>𝜕</m:t>
                        </m:r>
                        <m:r>
                          <a:rPr lang="en-US" altLang="zh-CN" sz="2800" b="0" i="1" smtClean="0">
                            <a:solidFill>
                              <a:srgbClr val="FF0000"/>
                            </a:solidFill>
                            <a:latin typeface="Cambria Math" panose="02040503050406030204" pitchFamily="18" charset="0"/>
                            <a:ea typeface="Cambria Math" panose="02040503050406030204" pitchFamily="18" charset="0"/>
                          </a:rPr>
                          <m:t>ℛ</m:t>
                        </m:r>
                        <m:r>
                          <a:rPr lang="en-US" altLang="zh-CN" sz="2800" b="0"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𝑾</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𝒃</m:t>
                        </m:r>
                        <m:r>
                          <a:rPr lang="en-US" altLang="zh-CN" sz="2800" b="0" i="1" smtClean="0">
                            <a:solidFill>
                              <a:srgbClr val="FF0000"/>
                            </a:solidFill>
                            <a:latin typeface="Cambria Math" panose="02040503050406030204" pitchFamily="18" charset="0"/>
                            <a:ea typeface="Cambria Math" panose="02040503050406030204" pitchFamily="18" charset="0"/>
                          </a:rPr>
                          <m:t>)</m:t>
                        </m:r>
                      </m:num>
                      <m:den>
                        <m:r>
                          <a:rPr lang="zh-CN" altLang="el-GR" sz="2800" b="0" i="1" smtClean="0">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𝒃</m:t>
                            </m:r>
                          </m:e>
                          <m:sup>
                            <m:r>
                              <a:rPr lang="en-US" altLang="zh-CN" sz="2800" i="1" smtClean="0">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𝑙</m:t>
                            </m:r>
                            <m:r>
                              <a:rPr lang="en-US" altLang="zh-CN" sz="2800" i="1">
                                <a:solidFill>
                                  <a:srgbClr val="FF0000"/>
                                </a:solidFill>
                                <a:latin typeface="Cambria Math" panose="02040503050406030204" pitchFamily="18" charset="0"/>
                              </a:rPr>
                              <m:t>]</m:t>
                            </m:r>
                          </m:sup>
                        </m:sSup>
                      </m:den>
                    </m:f>
                  </m:oMath>
                </a14:m>
                <a:r>
                  <a:rPr lang="en-US" altLang="zh-CN" sz="2800" dirty="0">
                    <a:solidFill>
                      <a:srgbClr val="FF0000"/>
                    </a:solidFill>
                  </a:rPr>
                  <a:t> </a:t>
                </a:r>
                <a14:m>
                  <m:oMath xmlns:m="http://schemas.openxmlformats.org/officeDocument/2006/math">
                    <m:r>
                      <a:rPr lang="en-US" altLang="zh-CN" sz="2800" b="0" i="1" dirty="0">
                        <a:solidFill>
                          <a:srgbClr val="FF0000"/>
                        </a:solidFill>
                        <a:latin typeface="Cambria Math" panose="02040503050406030204" pitchFamily="18" charset="0"/>
                        <a:ea typeface="Cambria Math" panose="02040503050406030204" pitchFamily="18" charset="0"/>
                      </a:rPr>
                      <m:t>=</m:t>
                    </m:r>
                    <m:r>
                      <a:rPr lang="en-US" altLang="zh-CN" sz="2800" b="0" i="1" smtClean="0">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r>
                          <a:rPr lang="en-US" altLang="zh-CN" sz="2800" i="1">
                            <a:solidFill>
                              <a:srgbClr val="FF0000"/>
                            </a:solidFill>
                            <a:latin typeface="Cambria Math" panose="02040503050406030204" pitchFamily="18" charset="0"/>
                          </a:rPr>
                          <m:t>𝑁</m:t>
                        </m:r>
                      </m:den>
                    </m:f>
                    <m:nary>
                      <m:naryPr>
                        <m:chr m:val="∑"/>
                        <m:ctrlPr>
                          <a:rPr lang="en-US" altLang="zh-CN" sz="2800" i="1">
                            <a:solidFill>
                              <a:srgbClr val="FF0000"/>
                            </a:solidFill>
                            <a:latin typeface="Cambria Math" panose="02040503050406030204" pitchFamily="18" charset="0"/>
                          </a:rPr>
                        </m:ctrlPr>
                      </m:naryPr>
                      <m:sub>
                        <m:r>
                          <m:rPr>
                            <m:brk m:alnAt="23"/>
                          </m:rPr>
                          <a:rPr lang="en-US" altLang="zh-CN" sz="2800" i="1">
                            <a:solidFill>
                              <a:srgbClr val="FF0000"/>
                            </a:solidFill>
                            <a:latin typeface="Cambria Math" panose="02040503050406030204" pitchFamily="18" charset="0"/>
                          </a:rPr>
                          <m:t>𝑛</m:t>
                        </m:r>
                        <m:r>
                          <a:rPr lang="en-US" altLang="zh-CN" sz="2800" i="1">
                            <a:solidFill>
                              <a:srgbClr val="FF0000"/>
                            </a:solidFill>
                            <a:latin typeface="Cambria Math" panose="02040503050406030204" pitchFamily="18" charset="0"/>
                          </a:rPr>
                          <m:t>=1</m:t>
                        </m:r>
                      </m:sub>
                      <m:sup>
                        <m:r>
                          <a:rPr lang="en-US" altLang="zh-CN" sz="2800" i="1">
                            <a:solidFill>
                              <a:srgbClr val="FF0000"/>
                            </a:solidFill>
                            <a:latin typeface="Cambria Math" panose="02040503050406030204" pitchFamily="18" charset="0"/>
                          </a:rPr>
                          <m:t>𝑁</m:t>
                        </m:r>
                      </m:sup>
                      <m:e>
                        <m:r>
                          <a:rPr lang="en-US" altLang="zh-CN" sz="2800" b="0" i="1" smtClean="0">
                            <a:solidFill>
                              <a:srgbClr val="FF0000"/>
                            </a:solidFill>
                            <a:latin typeface="Cambria Math" panose="02040503050406030204" pitchFamily="18" charset="0"/>
                          </a:rPr>
                          <m:t>(</m:t>
                        </m:r>
                        <m:f>
                          <m:fPr>
                            <m:ctrlPr>
                              <a:rPr lang="en-US" altLang="zh-CN" sz="2800" i="1" smtClean="0">
                                <a:solidFill>
                                  <a:srgbClr val="FF0000"/>
                                </a:solidFill>
                                <a:latin typeface="Cambria Math" panose="02040503050406030204" pitchFamily="18" charset="0"/>
                                <a:ea typeface="Cambria Math" panose="02040503050406030204" pitchFamily="18" charset="0"/>
                              </a:rPr>
                            </m:ctrlPr>
                          </m:fPr>
                          <m:num>
                            <m:r>
                              <a:rPr lang="zh-CN" altLang="en-US" sz="2800" i="1" smtClean="0">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ea typeface="Cambria Math" panose="02040503050406030204" pitchFamily="18" charset="0"/>
                              </a:rPr>
                              <m:t>ℒ</m:t>
                            </m:r>
                            <m:d>
                              <m:dPr>
                                <m:ctrlPr>
                                  <a:rPr lang="en-US" altLang="zh-CN" sz="2800" i="1">
                                    <a:solidFill>
                                      <a:srgbClr val="FF0000"/>
                                    </a:solidFill>
                                    <a:latin typeface="Cambria Math" panose="02040503050406030204" pitchFamily="18" charset="0"/>
                                    <a:ea typeface="Cambria Math" panose="02040503050406030204" pitchFamily="18" charset="0"/>
                                  </a:rPr>
                                </m:ctrlPr>
                              </m:dPr>
                              <m:e>
                                <m:sSup>
                                  <m:sSupPr>
                                    <m:ctrlPr>
                                      <a:rPr lang="en-US" altLang="zh-CN" sz="2800" i="1">
                                        <a:solidFill>
                                          <a:srgbClr val="FF0000"/>
                                        </a:solidFill>
                                        <a:latin typeface="Cambria Math" panose="02040503050406030204" pitchFamily="18" charset="0"/>
                                        <a:ea typeface="Cambria Math" panose="02040503050406030204" pitchFamily="18" charset="0"/>
                                      </a:rPr>
                                    </m:ctrlPr>
                                  </m:sSupPr>
                                  <m:e>
                                    <m:r>
                                      <a:rPr lang="en-US" altLang="zh-CN" sz="2800" b="1" i="1">
                                        <a:solidFill>
                                          <a:srgbClr val="FF0000"/>
                                        </a:solidFill>
                                        <a:latin typeface="Cambria Math" panose="02040503050406030204" pitchFamily="18" charset="0"/>
                                        <a:ea typeface="Cambria Math" panose="02040503050406030204" pitchFamily="18" charset="0"/>
                                      </a:rPr>
                                      <m:t>𝒚</m:t>
                                    </m:r>
                                  </m:e>
                                  <m:sup>
                                    <m:d>
                                      <m:dPr>
                                        <m:ctrlPr>
                                          <a:rPr lang="en-US" altLang="zh-CN" sz="2800" i="1">
                                            <a:solidFill>
                                              <a:srgbClr val="FF0000"/>
                                            </a:solidFill>
                                            <a:latin typeface="Cambria Math" panose="02040503050406030204" pitchFamily="18" charset="0"/>
                                            <a:ea typeface="Cambria Math" panose="02040503050406030204" pitchFamily="18" charset="0"/>
                                          </a:rPr>
                                        </m:ctrlPr>
                                      </m:dPr>
                                      <m:e>
                                        <m:r>
                                          <a:rPr lang="en-US" altLang="zh-CN" sz="2800" i="1">
                                            <a:solidFill>
                                              <a:srgbClr val="FF0000"/>
                                            </a:solidFill>
                                            <a:latin typeface="Cambria Math" panose="02040503050406030204" pitchFamily="18" charset="0"/>
                                            <a:ea typeface="Cambria Math" panose="02040503050406030204" pitchFamily="18" charset="0"/>
                                          </a:rPr>
                                          <m:t>𝑛</m:t>
                                        </m:r>
                                      </m:e>
                                    </m:d>
                                  </m:sup>
                                </m:sSup>
                                <m:r>
                                  <a:rPr lang="en-US" altLang="zh-CN" sz="2800" i="1">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ea typeface="Cambria Math" panose="02040503050406030204" pitchFamily="18" charset="0"/>
                                      </a:rPr>
                                    </m:ctrlPr>
                                  </m:sSupPr>
                                  <m:e>
                                    <m:acc>
                                      <m:accPr>
                                        <m:chr m:val="̂"/>
                                        <m:ctrlPr>
                                          <a:rPr lang="en-US" altLang="zh-CN" sz="2800" i="1">
                                            <a:solidFill>
                                              <a:srgbClr val="FF0000"/>
                                            </a:solidFill>
                                            <a:latin typeface="Cambria Math" panose="02040503050406030204" pitchFamily="18" charset="0"/>
                                            <a:ea typeface="Cambria Math" panose="02040503050406030204" pitchFamily="18" charset="0"/>
                                          </a:rPr>
                                        </m:ctrlPr>
                                      </m:accPr>
                                      <m:e>
                                        <m:r>
                                          <a:rPr lang="en-US" altLang="zh-CN" sz="2800" b="1" i="1">
                                            <a:solidFill>
                                              <a:srgbClr val="FF0000"/>
                                            </a:solidFill>
                                            <a:latin typeface="Cambria Math" panose="02040503050406030204" pitchFamily="18" charset="0"/>
                                            <a:ea typeface="Cambria Math" panose="02040503050406030204" pitchFamily="18" charset="0"/>
                                          </a:rPr>
                                          <m:t>𝒚</m:t>
                                        </m:r>
                                      </m:e>
                                    </m:acc>
                                  </m:e>
                                  <m:sup>
                                    <m:d>
                                      <m:dPr>
                                        <m:ctrlPr>
                                          <a:rPr lang="en-US" altLang="zh-CN" sz="2800" i="1">
                                            <a:solidFill>
                                              <a:srgbClr val="FF0000"/>
                                            </a:solidFill>
                                            <a:latin typeface="Cambria Math" panose="02040503050406030204" pitchFamily="18" charset="0"/>
                                            <a:ea typeface="Cambria Math" panose="02040503050406030204" pitchFamily="18" charset="0"/>
                                          </a:rPr>
                                        </m:ctrlPr>
                                      </m:dPr>
                                      <m:e>
                                        <m:r>
                                          <a:rPr lang="en-US" altLang="zh-CN" sz="2800" i="1">
                                            <a:solidFill>
                                              <a:srgbClr val="FF0000"/>
                                            </a:solidFill>
                                            <a:latin typeface="Cambria Math" panose="02040503050406030204" pitchFamily="18" charset="0"/>
                                            <a:ea typeface="Cambria Math" panose="02040503050406030204" pitchFamily="18" charset="0"/>
                                          </a:rPr>
                                          <m:t>𝑛</m:t>
                                        </m:r>
                                      </m:e>
                                    </m:d>
                                  </m:sup>
                                </m:sSup>
                              </m:e>
                            </m:d>
                          </m:num>
                          <m:den>
                            <m:r>
                              <a:rPr lang="zh-CN" altLang="el-GR" sz="2800" i="1">
                                <a:solidFill>
                                  <a:srgbClr val="FF0000"/>
                                </a:solidFill>
                                <a:latin typeface="Cambria Math" panose="02040503050406030204" pitchFamily="18" charset="0"/>
                                <a:ea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𝒃</m:t>
                                </m:r>
                              </m:e>
                              <m:sup>
                                <m:r>
                                  <a:rPr lang="en-US" altLang="zh-CN" sz="280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𝑙</m:t>
                                </m:r>
                                <m:r>
                                  <a:rPr lang="en-US" altLang="zh-CN" sz="2800" b="0" i="1" smtClean="0">
                                    <a:solidFill>
                                      <a:srgbClr val="FF0000"/>
                                    </a:solidFill>
                                    <a:latin typeface="Cambria Math" panose="02040503050406030204" pitchFamily="18" charset="0"/>
                                  </a:rPr>
                                  <m:t>]</m:t>
                                </m:r>
                              </m:sup>
                            </m:sSup>
                          </m:den>
                        </m:f>
                        <m:r>
                          <a:rPr lang="en-US" altLang="zh-CN" sz="2800" b="0" i="1" smtClean="0">
                            <a:solidFill>
                              <a:srgbClr val="FF0000"/>
                            </a:solidFill>
                            <a:latin typeface="Cambria Math" panose="02040503050406030204" pitchFamily="18" charset="0"/>
                          </a:rPr>
                          <m:t>)</m:t>
                        </m:r>
                      </m:e>
                    </m:nary>
                  </m:oMath>
                </a14:m>
                <a:endParaRPr lang="zh-CN" altLang="en-US" sz="2800" dirty="0">
                  <a:solidFill>
                    <a:srgbClr val="FF0000"/>
                  </a:solidFill>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338780" y="4608836"/>
                <a:ext cx="4692505" cy="713785"/>
              </a:xfrm>
              <a:prstGeom prst="rect">
                <a:avLst/>
              </a:prstGeom>
              <a:blipFill>
                <a:blip r:embed="rId4"/>
                <a:stretch>
                  <a:fillRect l="-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875226" y="1082449"/>
                <a:ext cx="5619615"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ℛ</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𝑊</m:t>
                      </m:r>
                      <m:r>
                        <a:rPr lang="en-US" altLang="zh-CN" sz="2400" b="0"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𝒃</m:t>
                      </m:r>
                      <m:r>
                        <a:rPr lang="en-US" altLang="zh-CN" sz="2400" b="0" i="1" smtClean="0">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den>
                      </m:f>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a:rPr lang="en-US" altLang="zh-CN" sz="2400" i="1" smtClean="0">
                              <a:latin typeface="Cambria Math" panose="02040503050406030204" pitchFamily="18" charset="0"/>
                              <a:ea typeface="Cambria Math" panose="02040503050406030204" pitchFamily="18" charset="0"/>
                            </a:rPr>
                            <m:t>ℒ</m:t>
                          </m:r>
                          <m:d>
                            <m:dPr>
                              <m:ctrlPr>
                                <a:rPr lang="en-US" altLang="zh-CN" sz="2400" b="0" i="1" smtClean="0">
                                  <a:latin typeface="Cambria Math" panose="02040503050406030204" pitchFamily="18" charset="0"/>
                                  <a:ea typeface="Cambria Math" panose="02040503050406030204" pitchFamily="18" charset="0"/>
                                </a:rPr>
                              </m:ctrlPr>
                            </m:dPr>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𝒚</m:t>
                                  </m:r>
                                </m:e>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sup>
                              </m:sSup>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acc>
                                    <m:accPr>
                                      <m:chr m:val="̂"/>
                                      <m:ctrlPr>
                                        <a:rPr lang="en-US" altLang="zh-CN" sz="2400" i="1">
                                          <a:latin typeface="Cambria Math" panose="02040503050406030204" pitchFamily="18" charset="0"/>
                                          <a:ea typeface="Cambria Math" panose="02040503050406030204" pitchFamily="18" charset="0"/>
                                        </a:rPr>
                                      </m:ctrlPr>
                                    </m:accPr>
                                    <m:e>
                                      <m:r>
                                        <a:rPr lang="en-US" altLang="zh-CN" sz="2400" b="1" i="1">
                                          <a:latin typeface="Cambria Math" panose="02040503050406030204" pitchFamily="18" charset="0"/>
                                          <a:ea typeface="Cambria Math" panose="02040503050406030204" pitchFamily="18" charset="0"/>
                                        </a:rPr>
                                        <m:t>𝒚</m:t>
                                      </m:r>
                                    </m:e>
                                  </m:acc>
                                </m:e>
                                <m:sup>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𝑛</m:t>
                                      </m:r>
                                    </m:e>
                                  </m:d>
                                </m:sup>
                              </m:sSup>
                            </m:e>
                          </m:d>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r>
                            <a:rPr lang="zh-CN" altLang="en-US" sz="2400" b="0" i="1" smtClean="0">
                              <a:latin typeface="Cambria Math" panose="02040503050406030204" pitchFamily="18" charset="0"/>
                              <a:ea typeface="Cambria Math" panose="02040503050406030204" pitchFamily="18" charset="0"/>
                            </a:rPr>
                            <m:t>𝜆</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r>
                                    <a:rPr lang="en-US" altLang="zh-CN" sz="2400" b="1" i="1">
                                      <a:latin typeface="Cambria Math" panose="02040503050406030204" pitchFamily="18" charset="0"/>
                                    </a:rPr>
                                    <m:t>𝑾</m:t>
                                  </m:r>
                                </m:e>
                              </m:d>
                            </m:e>
                            <m:sub>
                              <m:r>
                                <a:rPr lang="en-US" altLang="zh-CN" sz="2400" i="1">
                                  <a:latin typeface="Cambria Math" panose="02040503050406030204" pitchFamily="18" charset="0"/>
                                </a:rPr>
                                <m:t>𝐹</m:t>
                              </m:r>
                            </m:sub>
                            <m:sup>
                              <m:r>
                                <a:rPr lang="en-US" altLang="zh-CN" sz="2400" i="1">
                                  <a:latin typeface="Cambria Math" panose="02040503050406030204" pitchFamily="18" charset="0"/>
                                </a:rPr>
                                <m:t>2</m:t>
                              </m:r>
                            </m:sup>
                          </m:sSubSup>
                        </m:e>
                      </m:nary>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2875226" y="1082449"/>
                <a:ext cx="5619615" cy="103848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6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48</a:t>
            </a:fld>
            <a:r>
              <a:rPr lang="zh-CN" altLang="en-US"/>
              <a:t>页</a:t>
            </a:r>
            <a:endParaRPr lang="zh-CN" altLang="en-US" dirty="0"/>
          </a:p>
        </p:txBody>
      </p:sp>
      <p:sp>
        <p:nvSpPr>
          <p:cNvPr id="2" name="标题 1"/>
          <p:cNvSpPr>
            <a:spLocks noGrp="1"/>
          </p:cNvSpPr>
          <p:nvPr>
            <p:ph type="title"/>
          </p:nvPr>
        </p:nvSpPr>
        <p:spPr/>
        <p:txBody>
          <a:bodyPr>
            <a:normAutofit/>
          </a:bodyPr>
          <a:lstStyle/>
          <a:p>
            <a:r>
              <a:rPr lang="zh-CN" altLang="en-US" dirty="0">
                <a:latin typeface="+mn-ea"/>
              </a:rPr>
              <a:t>反向传播算法</a:t>
            </a:r>
            <a:endParaRPr lang="zh-CN" altLang="en-US"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679B025-5ED8-4CCE-A87A-517FEB999D2C}"/>
                  </a:ext>
                </a:extLst>
              </p:cNvPr>
              <p:cNvSpPr/>
              <p:nvPr/>
            </p:nvSpPr>
            <p:spPr>
              <a:xfrm>
                <a:off x="1012722" y="1256613"/>
                <a:ext cx="9822426" cy="4703082"/>
              </a:xfrm>
              <a:prstGeom prst="rect">
                <a:avLst/>
              </a:prstGeom>
            </p:spPr>
            <p:txBody>
              <a:bodyPr wrap="square">
                <a:spAutoFit/>
              </a:bodyPr>
              <a:lstStyle/>
              <a:p>
                <a:r>
                  <a:rPr lang="en-US" altLang="zh-CN" sz="2000" b="1" dirty="0">
                    <a:solidFill>
                      <a:srgbClr val="000000"/>
                    </a:solidFill>
                    <a:latin typeface="STIXTwoText-Bold-Identity-H"/>
                  </a:rPr>
                  <a:t>1: repeat</a:t>
                </a:r>
              </a:p>
              <a:p>
                <a:pPr indent="452438"/>
                <a:r>
                  <a:rPr lang="en-US" altLang="zh-CN" sz="2000" b="1" dirty="0">
                    <a:solidFill>
                      <a:srgbClr val="000000"/>
                    </a:solidFill>
                    <a:latin typeface="STIXTwoText-Bold-Identity-H"/>
                  </a:rPr>
                  <a:t>2: </a:t>
                </a:r>
                <a:r>
                  <a:rPr lang="zh-CN" altLang="en-US" sz="2000" dirty="0">
                    <a:solidFill>
                      <a:srgbClr val="000000"/>
                    </a:solidFill>
                    <a:latin typeface="SourceHanSerifCN-Light-Identity-H"/>
                  </a:rPr>
                  <a:t>对训练集</a:t>
                </a:r>
                <a:r>
                  <a:rPr lang="zh-CN" altLang="en-US" sz="2000" dirty="0">
                    <a:solidFill>
                      <a:srgbClr val="000000"/>
                    </a:solidFill>
                    <a:latin typeface="STIXTwoMath-Identity-H"/>
                  </a:rPr>
                  <a:t>𝒟 </a:t>
                </a:r>
                <a:r>
                  <a:rPr lang="zh-CN" altLang="en-US" sz="2000" dirty="0">
                    <a:solidFill>
                      <a:srgbClr val="000000"/>
                    </a:solidFill>
                    <a:latin typeface="SourceHanSerifCN-Light-Identity-H"/>
                  </a:rPr>
                  <a:t>中的样本随机重排序</a:t>
                </a:r>
                <a:r>
                  <a:rPr lang="en-US" altLang="zh-CN" sz="2000" dirty="0">
                    <a:solidFill>
                      <a:srgbClr val="000000"/>
                    </a:solidFill>
                    <a:latin typeface="STIXTwoText-Identity-H"/>
                  </a:rPr>
                  <a:t>;</a:t>
                </a:r>
              </a:p>
              <a:p>
                <a:pPr indent="452438"/>
                <a:r>
                  <a:rPr lang="en-US" altLang="zh-CN" sz="2000" b="1" dirty="0">
                    <a:solidFill>
                      <a:srgbClr val="000000"/>
                    </a:solidFill>
                    <a:latin typeface="STIXTwoText-Bold-Identity-H"/>
                  </a:rPr>
                  <a:t>3: for </a:t>
                </a:r>
                <a:r>
                  <a:rPr lang="zh-CN" altLang="en-US" sz="2000" dirty="0">
                    <a:solidFill>
                      <a:srgbClr val="000000"/>
                    </a:solidFill>
                    <a:latin typeface="STIXTwoMath-Identity-H"/>
                  </a:rPr>
                  <a:t>𝑛 </a:t>
                </a:r>
                <a:r>
                  <a:rPr lang="en-US" altLang="zh-CN" sz="2000" dirty="0">
                    <a:solidFill>
                      <a:srgbClr val="000000"/>
                    </a:solidFill>
                    <a:latin typeface="STIXTwoMath-Identity-H"/>
                  </a:rPr>
                  <a:t>= 1 ⋯ </a:t>
                </a:r>
                <a:r>
                  <a:rPr lang="zh-CN" altLang="en-US" sz="2000" dirty="0">
                    <a:solidFill>
                      <a:srgbClr val="000000"/>
                    </a:solidFill>
                    <a:latin typeface="STIXTwoMath-Identity-H"/>
                  </a:rPr>
                  <a:t>𝑁 </a:t>
                </a:r>
                <a:r>
                  <a:rPr lang="en-US" altLang="zh-CN" sz="2000" b="1" dirty="0">
                    <a:solidFill>
                      <a:srgbClr val="000000"/>
                    </a:solidFill>
                    <a:latin typeface="STIXTwoText-Bold-Identity-H"/>
                  </a:rPr>
                  <a:t>do</a:t>
                </a:r>
              </a:p>
              <a:p>
                <a:pPr indent="895350"/>
                <a:r>
                  <a:rPr lang="en-US" altLang="zh-CN" sz="2000" b="1" dirty="0">
                    <a:solidFill>
                      <a:srgbClr val="000000"/>
                    </a:solidFill>
                    <a:latin typeface="STIXTwoText-Bold-Identity-H"/>
                  </a:rPr>
                  <a:t>4: </a:t>
                </a:r>
                <a:r>
                  <a:rPr lang="zh-CN" altLang="en-US" sz="2000" dirty="0">
                    <a:solidFill>
                      <a:srgbClr val="000000"/>
                    </a:solidFill>
                    <a:latin typeface="SourceHanSerifCN-Light-Identity-H"/>
                  </a:rPr>
                  <a:t>从训练集</a:t>
                </a:r>
                <a:r>
                  <a:rPr lang="zh-CN" altLang="en-US" sz="2000" dirty="0">
                    <a:solidFill>
                      <a:srgbClr val="000000"/>
                    </a:solidFill>
                    <a:latin typeface="STIXTwoMath-Identity-H"/>
                  </a:rPr>
                  <a:t>𝒟 </a:t>
                </a:r>
                <a:r>
                  <a:rPr lang="zh-CN" altLang="en-US" sz="2000" dirty="0">
                    <a:solidFill>
                      <a:srgbClr val="000000"/>
                    </a:solidFill>
                    <a:latin typeface="SourceHanSerifCN-Light-Identity-H"/>
                  </a:rPr>
                  <a:t>中选取样本</a:t>
                </a:r>
                <a:r>
                  <a:rPr lang="en-US" altLang="zh-CN" sz="2000" dirty="0">
                    <a:solidFill>
                      <a:srgbClr val="000000"/>
                    </a:solidFill>
                    <a:latin typeface="STIXTwoMath-Identity-H"/>
                  </a:rPr>
                  <a:t>(</a:t>
                </a:r>
                <a:r>
                  <a:rPr lang="zh-CN" altLang="en-US" sz="2000" dirty="0">
                    <a:solidFill>
                      <a:srgbClr val="000000"/>
                    </a:solidFill>
                    <a:latin typeface="STIXTwoMath-Identity-H"/>
                  </a:rPr>
                  <a:t>𝒙</a:t>
                </a:r>
                <a:r>
                  <a:rPr lang="en-US" altLang="zh-CN" sz="2000" baseline="52000" dirty="0">
                    <a:solidFill>
                      <a:srgbClr val="000000"/>
                    </a:solidFill>
                    <a:latin typeface="STIXTwoMath-Identity-H"/>
                  </a:rPr>
                  <a:t>(</a:t>
                </a:r>
                <a:r>
                  <a:rPr lang="zh-CN" altLang="en-US" sz="2000" baseline="52000" dirty="0">
                    <a:solidFill>
                      <a:srgbClr val="000000"/>
                    </a:solidFill>
                    <a:latin typeface="STIXTwoMath-Identity-H"/>
                  </a:rPr>
                  <a:t>𝑛</a:t>
                </a:r>
                <a:r>
                  <a:rPr lang="en-US" altLang="zh-CN" sz="2000" baseline="52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𝑦</a:t>
                </a:r>
                <a:r>
                  <a:rPr lang="en-US" altLang="zh-CN" sz="2000" baseline="52000" dirty="0">
                    <a:solidFill>
                      <a:srgbClr val="000000"/>
                    </a:solidFill>
                    <a:latin typeface="STIXTwoMath-Identity-H"/>
                  </a:rPr>
                  <a:t>(</a:t>
                </a:r>
                <a:r>
                  <a:rPr lang="zh-CN" altLang="en-US" sz="2000" baseline="52000" dirty="0">
                    <a:solidFill>
                      <a:srgbClr val="000000"/>
                    </a:solidFill>
                    <a:latin typeface="STIXTwoMath-Identity-H"/>
                  </a:rPr>
                  <a:t>𝑛</a:t>
                </a:r>
                <a:r>
                  <a:rPr lang="en-US" altLang="zh-CN" sz="2000" baseline="52000" dirty="0">
                    <a:solidFill>
                      <a:srgbClr val="000000"/>
                    </a:solidFill>
                    <a:latin typeface="STIXTwoMath-Identity-H"/>
                  </a:rPr>
                  <a:t>)</a:t>
                </a:r>
                <a:r>
                  <a:rPr lang="en-US" altLang="zh-CN" sz="2000" dirty="0">
                    <a:solidFill>
                      <a:srgbClr val="000000"/>
                    </a:solidFill>
                    <a:latin typeface="STIXTwoMath-Identity-H"/>
                  </a:rPr>
                  <a:t>)</a:t>
                </a:r>
                <a:r>
                  <a:rPr lang="en-US" altLang="zh-CN" sz="2000" dirty="0">
                    <a:solidFill>
                      <a:srgbClr val="000000"/>
                    </a:solidFill>
                    <a:latin typeface="STIXTwoText-Identity-H"/>
                  </a:rPr>
                  <a:t>;</a:t>
                </a:r>
              </a:p>
              <a:p>
                <a:pPr indent="895350"/>
                <a:r>
                  <a:rPr lang="en-US" altLang="zh-CN" sz="2000" b="1" dirty="0">
                    <a:solidFill>
                      <a:srgbClr val="000000"/>
                    </a:solidFill>
                    <a:latin typeface="STIXTwoText-Bold-Identity-H"/>
                  </a:rPr>
                  <a:t>5: </a:t>
                </a:r>
                <a:r>
                  <a:rPr lang="zh-CN" altLang="en-US" sz="2000" dirty="0">
                    <a:solidFill>
                      <a:srgbClr val="000000"/>
                    </a:solidFill>
                    <a:latin typeface="SourceHanSerifCN-Light-Identity-H"/>
                  </a:rPr>
                  <a:t>前馈计算每一层的净输入</a:t>
                </a:r>
                <a:r>
                  <a:rPr lang="zh-CN" altLang="en-US" sz="2000" dirty="0">
                    <a:solidFill>
                      <a:srgbClr val="000000"/>
                    </a:solidFill>
                    <a:latin typeface="STIXTwoMath-Identity-H"/>
                  </a:rPr>
                  <a:t>𝒛</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zh-CN" altLang="en-US" sz="2000" dirty="0">
                    <a:solidFill>
                      <a:srgbClr val="000000"/>
                    </a:solidFill>
                    <a:latin typeface="SourceHanSerifCN-Light-Identity-H"/>
                  </a:rPr>
                  <a:t>和激活值</a:t>
                </a:r>
                <a:r>
                  <a:rPr lang="zh-CN" altLang="en-US" sz="2000" dirty="0">
                    <a:solidFill>
                      <a:srgbClr val="000000"/>
                    </a:solidFill>
                    <a:latin typeface="STIXTwoMath-Identity-H"/>
                  </a:rPr>
                  <a:t>𝒂</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zh-CN" altLang="en-US" sz="2000" dirty="0">
                    <a:solidFill>
                      <a:srgbClr val="000000"/>
                    </a:solidFill>
                    <a:latin typeface="FZSSJW--GB1-0"/>
                  </a:rPr>
                  <a:t>，</a:t>
                </a:r>
                <a:r>
                  <a:rPr lang="zh-CN" altLang="en-US" sz="2000" dirty="0">
                    <a:solidFill>
                      <a:srgbClr val="000000"/>
                    </a:solidFill>
                    <a:latin typeface="SourceHanSerifCN-Light-Identity-H"/>
                  </a:rPr>
                  <a:t>直到最后一层</a:t>
                </a:r>
                <a:r>
                  <a:rPr lang="en-US" altLang="zh-CN" sz="2000" dirty="0">
                    <a:solidFill>
                      <a:srgbClr val="000000"/>
                    </a:solidFill>
                    <a:latin typeface="STIXTwoText-Identity-H"/>
                  </a:rPr>
                  <a:t>;</a:t>
                </a:r>
              </a:p>
              <a:p>
                <a:pPr indent="895350"/>
                <a:r>
                  <a:rPr lang="en-US" altLang="zh-CN" sz="2000" b="1" dirty="0">
                    <a:solidFill>
                      <a:srgbClr val="000000"/>
                    </a:solidFill>
                    <a:latin typeface="STIXTwoText-Bold-Identity-H"/>
                  </a:rPr>
                  <a:t>6: </a:t>
                </a:r>
                <a:r>
                  <a:rPr lang="zh-CN" altLang="en-US" sz="2000" dirty="0">
                    <a:solidFill>
                      <a:srgbClr val="000000"/>
                    </a:solidFill>
                    <a:latin typeface="SourceHanSerifCN-Light-Identity-H"/>
                  </a:rPr>
                  <a:t>从最后一层（第</a:t>
                </a:r>
                <a:r>
                  <a:rPr lang="en-US" altLang="zh-CN" sz="2000" dirty="0">
                    <a:solidFill>
                      <a:srgbClr val="000000"/>
                    </a:solidFill>
                    <a:latin typeface="SourceHanSerifCN-Light-Identity-H"/>
                  </a:rPr>
                  <a:t>L</a:t>
                </a:r>
                <a:r>
                  <a:rPr lang="zh-CN" altLang="en-US" sz="2000" dirty="0">
                    <a:solidFill>
                      <a:srgbClr val="000000"/>
                    </a:solidFill>
                    <a:latin typeface="SourceHanSerifCN-Light-Identity-H"/>
                  </a:rPr>
                  <a:t>层）开始计算</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[L]</a:t>
                </a:r>
                <a:r>
                  <a:rPr lang="zh-CN" altLang="en-US" sz="2000" dirty="0">
                    <a:solidFill>
                      <a:srgbClr val="000000"/>
                    </a:solidFill>
                    <a:latin typeface="SourceHanSerifCN-Light-Identity-H"/>
                  </a:rPr>
                  <a:t>，然后反向传播计算每一层的误差</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 </a:t>
                </a:r>
                <a:endParaRPr lang="en-US" altLang="zh-CN" sz="2000" dirty="0">
                  <a:solidFill>
                    <a:srgbClr val="0000FF"/>
                  </a:solidFill>
                  <a:latin typeface="LMMono8-Regular-Identity-H"/>
                </a:endParaRPr>
              </a:p>
              <a:p>
                <a:pPr indent="895350"/>
                <a:r>
                  <a:rPr lang="en-US" altLang="zh-CN" sz="2000" dirty="0">
                    <a:solidFill>
                      <a:srgbClr val="0000FF"/>
                    </a:solidFill>
                    <a:latin typeface="LMMono8-Regular-Identity-H"/>
                  </a:rPr>
                  <a:t>// </a:t>
                </a:r>
                <a:r>
                  <a:rPr lang="zh-CN" altLang="en-US" sz="2000" dirty="0">
                    <a:solidFill>
                      <a:srgbClr val="0000FF"/>
                    </a:solidFill>
                    <a:latin typeface="SourceHanSerifCN-Light-Identity-H"/>
                  </a:rPr>
                  <a:t>计算每一层参数的导数</a:t>
                </a:r>
              </a:p>
              <a:p>
                <a:pPr indent="895350"/>
                <a:r>
                  <a:rPr lang="en-US" altLang="zh-CN" sz="2000" b="1" dirty="0">
                    <a:solidFill>
                      <a:srgbClr val="000000"/>
                    </a:solidFill>
                    <a:latin typeface="STIXTwoText-Bold-Identity-H"/>
                  </a:rPr>
                  <a:t>7: </a:t>
                </a:r>
                <a:r>
                  <a:rPr lang="zh-CN" altLang="en-US" sz="2000" dirty="0">
                    <a:solidFill>
                      <a:srgbClr val="000000"/>
                    </a:solidFill>
                    <a:latin typeface="STIXTwoMath-Identity-H"/>
                  </a:rPr>
                  <a:t>∀𝑙</a:t>
                </a:r>
                <a:r>
                  <a:rPr lang="en-US" altLang="zh-CN" sz="2000" dirty="0">
                    <a:solidFill>
                      <a:srgbClr val="000000"/>
                    </a:solidFill>
                    <a:latin typeface="STIXTwoMath-Identity-H"/>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rPr>
                        </m:ctrlPr>
                      </m:fPr>
                      <m:num>
                        <m:r>
                          <a:rPr lang="zh-CN" alt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ℒ</m:t>
                        </m:r>
                        <m:d>
                          <m:dPr>
                            <m:ctrlPr>
                              <a:rPr lang="en-US" altLang="zh-CN" sz="2000"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r>
                              <a:rPr lang="en-US" altLang="zh-CN" sz="2000" i="1">
                                <a:latin typeface="Cambria Math" panose="02040503050406030204" pitchFamily="18" charset="0"/>
                                <a:ea typeface="Cambria Math" panose="02040503050406030204" pitchFamily="18" charset="0"/>
                              </a:rPr>
                              <m:t>,</m:t>
                            </m:r>
                            <m:acc>
                              <m:accPr>
                                <m:chr m:val="̂"/>
                                <m:ctrlPr>
                                  <a:rPr lang="en-US" altLang="zh-CN" sz="2000"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ea typeface="Cambria Math" panose="02040503050406030204" pitchFamily="18" charset="0"/>
                                  </a:rPr>
                                  <m:t>𝒚</m:t>
                                </m:r>
                              </m:e>
                            </m:acc>
                            <m:r>
                              <a:rPr lang="en-US" altLang="zh-CN" sz="2000" i="1">
                                <a:latin typeface="Cambria Math" panose="02040503050406030204" pitchFamily="18" charset="0"/>
                                <a:ea typeface="Cambria Math" panose="02040503050406030204" pitchFamily="18" charset="0"/>
                              </a:rPr>
                              <m:t> </m:t>
                            </m:r>
                          </m:e>
                        </m:d>
                      </m:num>
                      <m:den>
                        <m:r>
                          <a:rPr lang="zh-CN" altLang="el-GR"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𝑾</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sup>
                        </m:sSup>
                      </m:den>
                    </m:f>
                    <m:r>
                      <a:rPr lang="en-US" altLang="zh-CN" sz="2000"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zh-CN" altLang="en-US" sz="2000" i="1">
                            <a:latin typeface="Cambria Math" panose="02040503050406030204" pitchFamily="18" charset="0"/>
                            <a:ea typeface="Cambria Math" panose="02040503050406030204" pitchFamily="18" charset="0"/>
                          </a:rPr>
                          <m:t>𝛿</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sup>
                    </m:sSup>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𝒂</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−1]</m:t>
                            </m:r>
                          </m:sup>
                        </m:sSup>
                      </m:e>
                    </m:d>
                    <m:r>
                      <m:rPr>
                        <m:sty m:val="p"/>
                      </m:rPr>
                      <a:rPr lang="en-US" altLang="zh-CN" sz="2000" baseline="30000">
                        <a:latin typeface="Cambria Math" panose="02040503050406030204" pitchFamily="18" charset="0"/>
                        <a:ea typeface="Cambria Math" panose="02040503050406030204" pitchFamily="18" charset="0"/>
                      </a:rPr>
                      <m:t>T</m:t>
                    </m:r>
                  </m:oMath>
                </a14:m>
                <a:r>
                  <a:rPr lang="en-US" altLang="zh-CN" sz="2000" dirty="0">
                    <a:solidFill>
                      <a:srgbClr val="000000"/>
                    </a:solidFill>
                    <a:latin typeface="STIXTwoMath-Identity-H"/>
                  </a:rPr>
                  <a:t>+</a:t>
                </a:r>
                <a:r>
                  <a:rPr lang="zh-CN" altLang="en-US" sz="2000" dirty="0">
                    <a:solidFill>
                      <a:srgbClr val="000000"/>
                    </a:solidFill>
                    <a:latin typeface="STIXTwoMath-Identity-H"/>
                  </a:rPr>
                  <a:t>𝜆𝑾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 </a:t>
                </a:r>
                <a:endParaRPr lang="en-US" altLang="zh-CN" sz="2000" dirty="0">
                  <a:solidFill>
                    <a:srgbClr val="0000FF"/>
                  </a:solidFill>
                  <a:latin typeface="LMMono8-Regular-Identity-H"/>
                </a:endParaRPr>
              </a:p>
              <a:p>
                <a:pPr indent="895350"/>
                <a:r>
                  <a:rPr lang="en-US" altLang="zh-CN" sz="2000" b="1" dirty="0">
                    <a:solidFill>
                      <a:srgbClr val="000000"/>
                    </a:solidFill>
                    <a:latin typeface="STIXTwoText-Bold-Identity-H"/>
                  </a:rPr>
                  <a:t>8: </a:t>
                </a:r>
                <a:r>
                  <a:rPr lang="zh-CN" altLang="en-US" sz="2000" dirty="0">
                    <a:solidFill>
                      <a:srgbClr val="000000"/>
                    </a:solidFill>
                    <a:latin typeface="STIXTwoMath-Identity-H"/>
                  </a:rPr>
                  <a:t>∀𝑙</a:t>
                </a:r>
                <a:r>
                  <a:rPr lang="en-US" altLang="zh-CN" sz="2000" dirty="0">
                    <a:solidFill>
                      <a:srgbClr val="000000"/>
                    </a:solidFill>
                    <a:latin typeface="STIXTwoMath-Identity-H"/>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rPr>
                        </m:ctrlPr>
                      </m:fPr>
                      <m:num>
                        <m:r>
                          <a:rPr lang="zh-CN" alt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ℒ</m:t>
                        </m:r>
                        <m:d>
                          <m:dPr>
                            <m:ctrlPr>
                              <a:rPr lang="en-US" altLang="zh-CN" sz="2000" i="1">
                                <a:latin typeface="Cambria Math" panose="02040503050406030204" pitchFamily="18" charset="0"/>
                                <a:ea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𝒚</m:t>
                            </m:r>
                            <m:r>
                              <a:rPr lang="en-US" altLang="zh-CN" sz="2000" i="1">
                                <a:latin typeface="Cambria Math" panose="02040503050406030204" pitchFamily="18" charset="0"/>
                                <a:ea typeface="Cambria Math" panose="02040503050406030204" pitchFamily="18" charset="0"/>
                              </a:rPr>
                              <m:t>,</m:t>
                            </m:r>
                            <m:acc>
                              <m:accPr>
                                <m:chr m:val="̂"/>
                                <m:ctrlPr>
                                  <a:rPr lang="en-US" altLang="zh-CN" sz="2000" i="1">
                                    <a:latin typeface="Cambria Math" panose="02040503050406030204" pitchFamily="18" charset="0"/>
                                    <a:ea typeface="Cambria Math" panose="02040503050406030204" pitchFamily="18" charset="0"/>
                                  </a:rPr>
                                </m:ctrlPr>
                              </m:accPr>
                              <m:e>
                                <m:r>
                                  <a:rPr lang="en-US" altLang="zh-CN" sz="2000" b="1" i="1">
                                    <a:latin typeface="Cambria Math" panose="02040503050406030204" pitchFamily="18" charset="0"/>
                                    <a:ea typeface="Cambria Math" panose="02040503050406030204" pitchFamily="18" charset="0"/>
                                  </a:rPr>
                                  <m:t>𝒚</m:t>
                                </m:r>
                              </m:e>
                            </m:acc>
                            <m:r>
                              <a:rPr lang="en-US" altLang="zh-CN" sz="2000" i="1">
                                <a:latin typeface="Cambria Math" panose="02040503050406030204" pitchFamily="18" charset="0"/>
                                <a:ea typeface="Cambria Math" panose="02040503050406030204" pitchFamily="18" charset="0"/>
                              </a:rPr>
                              <m:t> </m:t>
                            </m:r>
                          </m:e>
                        </m:d>
                      </m:num>
                      <m:den>
                        <m:r>
                          <a:rPr lang="zh-CN" altLang="el-GR"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𝒃</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sup>
                        </m:sSup>
                      </m:den>
                    </m:f>
                    <m:r>
                      <a:rPr lang="en-US" altLang="zh-CN" sz="2000"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zh-CN" altLang="en-US" sz="2000" i="1">
                            <a:latin typeface="Cambria Math" panose="02040503050406030204" pitchFamily="18" charset="0"/>
                            <a:ea typeface="Cambria Math" panose="02040503050406030204" pitchFamily="18" charset="0"/>
                          </a:rPr>
                          <m:t>𝛿</m:t>
                        </m:r>
                      </m:e>
                      <m:sup>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sup>
                    </m:sSup>
                  </m:oMath>
                </a14:m>
                <a:r>
                  <a:rPr lang="en-US" altLang="zh-CN" sz="2000" dirty="0">
                    <a:solidFill>
                      <a:srgbClr val="000000"/>
                    </a:solidFill>
                    <a:latin typeface="STIXTwoText-Identity-H"/>
                  </a:rPr>
                  <a:t> ;</a:t>
                </a:r>
                <a:endParaRPr lang="en-US" altLang="zh-CN" sz="2000" dirty="0">
                  <a:latin typeface="STIXTwoText-Bold-Identity-H"/>
                  <a:ea typeface="Cambria Math" panose="02040503050406030204" pitchFamily="18" charset="0"/>
                </a:endParaRPr>
              </a:p>
              <a:p>
                <a:pPr indent="895350"/>
                <a:r>
                  <a:rPr lang="en-US" altLang="zh-CN" sz="2000" dirty="0">
                    <a:solidFill>
                      <a:srgbClr val="0000FF"/>
                    </a:solidFill>
                    <a:latin typeface="LMMono8-Regular-Identity-H"/>
                  </a:rPr>
                  <a:t>// </a:t>
                </a:r>
                <a:r>
                  <a:rPr lang="zh-CN" altLang="en-US" sz="2000" dirty="0">
                    <a:solidFill>
                      <a:srgbClr val="0000FF"/>
                    </a:solidFill>
                    <a:latin typeface="SourceHanSerifCN-Light-Identity-H"/>
                  </a:rPr>
                  <a:t>更新参数</a:t>
                </a:r>
              </a:p>
              <a:p>
                <a:pPr indent="895350"/>
                <a:r>
                  <a:rPr lang="en-US" altLang="zh-CN" sz="2000" b="1" dirty="0">
                    <a:solidFill>
                      <a:srgbClr val="000000"/>
                    </a:solidFill>
                    <a:latin typeface="STIXTwoText-Bold-Identity-H"/>
                  </a:rPr>
                  <a:t>9:</a:t>
                </a:r>
                <a:r>
                  <a:rPr lang="zh-CN" altLang="en-US" sz="2000" dirty="0">
                    <a:solidFill>
                      <a:srgbClr val="000000"/>
                    </a:solidFill>
                    <a:latin typeface="STIXTwoMath-Identity-H"/>
                  </a:rPr>
                  <a:t>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 </a:t>
                </a:r>
                <a:r>
                  <a:rPr lang="zh-CN" altLang="en-US" sz="2000" dirty="0">
                    <a:solidFill>
                      <a:srgbClr val="000000"/>
                    </a:solidFill>
                    <a:latin typeface="STIXTwoMath-Identity-H"/>
                  </a:rPr>
                  <a:t>𝛼</a:t>
                </a:r>
                <a:r>
                  <a:rPr lang="en-US" altLang="zh-CN" sz="2000" dirty="0">
                    <a:solidFill>
                      <a:srgbClr val="000000"/>
                    </a:solidFill>
                    <a:latin typeface="STIXTwoMath-Identity-H"/>
                  </a:rPr>
                  <a:t>(</a:t>
                </a:r>
                <a:r>
                  <a:rPr lang="zh-CN" altLang="en-US" sz="2000" dirty="0">
                    <a:solidFill>
                      <a:srgbClr val="000000"/>
                    </a:solidFill>
                    <a:latin typeface="STIXTwoMath-Identity-H"/>
                  </a:rPr>
                  <a:t>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a:t>
                </a:r>
                <a:r>
                  <a:rPr lang="zh-CN" altLang="en-US" sz="2000" dirty="0">
                    <a:solidFill>
                      <a:srgbClr val="000000"/>
                    </a:solidFill>
                    <a:latin typeface="STIXTwoMath-Identity-H"/>
                  </a:rPr>
                  <a:t>𝒂</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baseline="52000" dirty="0">
                    <a:solidFill>
                      <a:srgbClr val="000000"/>
                    </a:solidFill>
                    <a:latin typeface="STIXTwoMath-Identity-H"/>
                  </a:rPr>
                  <a:t> </a:t>
                </a:r>
                <a:r>
                  <a:rPr lang="en-US" altLang="zh-CN" sz="2000" dirty="0">
                    <a:solidFill>
                      <a:srgbClr val="000000"/>
                    </a:solidFill>
                    <a:latin typeface="STIXTwoMath-Identity-H"/>
                  </a:rPr>
                  <a:t>)</a:t>
                </a:r>
                <a:r>
                  <a:rPr lang="en-US" altLang="zh-CN" sz="2000" baseline="50000" dirty="0">
                    <a:solidFill>
                      <a:srgbClr val="000000"/>
                    </a:solidFill>
                    <a:latin typeface="STIXTwoMath-Identity-H"/>
                  </a:rPr>
                  <a:t>T</a:t>
                </a:r>
                <a:r>
                  <a:rPr lang="en-US" altLang="zh-CN" sz="2000" dirty="0">
                    <a:solidFill>
                      <a:srgbClr val="000000"/>
                    </a:solidFill>
                    <a:latin typeface="LMSans8-Regular-Identity-H"/>
                  </a:rPr>
                  <a:t> </a:t>
                </a:r>
                <a:r>
                  <a:rPr lang="en-US" altLang="zh-CN" sz="2000" dirty="0">
                    <a:solidFill>
                      <a:srgbClr val="000000"/>
                    </a:solidFill>
                    <a:latin typeface="STIXTwoMath-Identity-H"/>
                  </a:rPr>
                  <a:t>+ </a:t>
                </a:r>
                <a:r>
                  <a:rPr lang="zh-CN" altLang="en-US" sz="2000" dirty="0">
                    <a:solidFill>
                      <a:srgbClr val="000000"/>
                    </a:solidFill>
                    <a:latin typeface="STIXTwoMath-Identity-H"/>
                  </a:rPr>
                  <a:t>𝜆𝑾</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a:t>
                </a:r>
                <a:r>
                  <a:rPr lang="en-US" altLang="zh-CN" sz="2000" dirty="0">
                    <a:solidFill>
                      <a:srgbClr val="000000"/>
                    </a:solidFill>
                    <a:latin typeface="STIXTwoText-Identity-H"/>
                  </a:rPr>
                  <a:t>;//</a:t>
                </a:r>
                <a:r>
                  <a:rPr lang="zh-CN" altLang="en-US" sz="2000" dirty="0">
                    <a:solidFill>
                      <a:srgbClr val="0000FF"/>
                    </a:solidFill>
                    <a:latin typeface="SourceHanSerifCN-Light-Identity-H"/>
                  </a:rPr>
                  <a:t>带有正则化项</a:t>
                </a:r>
                <a:endParaRPr lang="en-US" altLang="zh-CN" sz="2000" dirty="0">
                  <a:solidFill>
                    <a:srgbClr val="0000FF"/>
                  </a:solidFill>
                  <a:latin typeface="SourceHanSerifCN-Light-Identity-H"/>
                </a:endParaRPr>
              </a:p>
              <a:p>
                <a:pPr indent="895350"/>
                <a:r>
                  <a:rPr lang="en-US" altLang="zh-CN" sz="2000" b="1" dirty="0">
                    <a:solidFill>
                      <a:srgbClr val="000000"/>
                    </a:solidFill>
                    <a:latin typeface="STIXTwoText-Bold-Identity-H"/>
                  </a:rPr>
                  <a:t>10:</a:t>
                </a:r>
                <a:r>
                  <a:rPr lang="zh-CN" altLang="en-US" sz="2000" dirty="0">
                    <a:solidFill>
                      <a:srgbClr val="000000"/>
                    </a:solidFill>
                    <a:latin typeface="STIXTwoMath-Identity-H"/>
                  </a:rPr>
                  <a:t>𝒃</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Math-Identity-H"/>
                  </a:rPr>
                  <a:t> </a:t>
                </a:r>
                <a:r>
                  <a:rPr lang="zh-CN" altLang="en-US" sz="2000" dirty="0">
                    <a:solidFill>
                      <a:srgbClr val="000000"/>
                    </a:solidFill>
                    <a:latin typeface="STIXTwoMath-Identity-H"/>
                  </a:rPr>
                  <a:t>←𝒃</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zh-CN" altLang="en-US" sz="2000" dirty="0">
                    <a:solidFill>
                      <a:srgbClr val="000000"/>
                    </a:solidFill>
                    <a:latin typeface="STIXTwoMath-Identity-H"/>
                  </a:rPr>
                  <a:t> −𝛼𝛿</a:t>
                </a:r>
                <a:r>
                  <a:rPr lang="en-US" altLang="zh-CN" sz="2000" baseline="50000" dirty="0">
                    <a:solidFill>
                      <a:srgbClr val="000000"/>
                    </a:solidFill>
                    <a:latin typeface="STIXTwoMath-Identity-H"/>
                  </a:rPr>
                  <a:t>[</a:t>
                </a:r>
                <a:r>
                  <a:rPr lang="zh-CN" altLang="en-US" sz="2000" baseline="50000" dirty="0">
                    <a:solidFill>
                      <a:srgbClr val="000000"/>
                    </a:solidFill>
                    <a:latin typeface="STIXTwoMath-Identity-H"/>
                  </a:rPr>
                  <a:t>𝑙</a:t>
                </a:r>
                <a:r>
                  <a:rPr lang="en-US" altLang="zh-CN" sz="2000" baseline="50000" dirty="0">
                    <a:solidFill>
                      <a:srgbClr val="000000"/>
                    </a:solidFill>
                    <a:latin typeface="STIXTwoMath-Identity-H"/>
                  </a:rPr>
                  <a:t>]</a:t>
                </a:r>
                <a:r>
                  <a:rPr lang="en-US" altLang="zh-CN" sz="2000" dirty="0">
                    <a:solidFill>
                      <a:srgbClr val="000000"/>
                    </a:solidFill>
                    <a:latin typeface="STIXTwoText-Identity-H"/>
                  </a:rPr>
                  <a:t>;</a:t>
                </a:r>
              </a:p>
              <a:p>
                <a:pPr indent="452438"/>
                <a:r>
                  <a:rPr lang="en-US" altLang="zh-CN" sz="2000" b="1" dirty="0">
                    <a:solidFill>
                      <a:srgbClr val="000000"/>
                    </a:solidFill>
                    <a:latin typeface="STIXTwoText-Bold-Identity-H"/>
                  </a:rPr>
                  <a:t>11: end</a:t>
                </a:r>
              </a:p>
              <a:p>
                <a:r>
                  <a:rPr lang="en-US" altLang="zh-CN" sz="2000" b="1" dirty="0">
                    <a:solidFill>
                      <a:srgbClr val="000000"/>
                    </a:solidFill>
                    <a:latin typeface="STIXTwoText-Bold-Identity-H"/>
                  </a:rPr>
                  <a:t>12: until </a:t>
                </a:r>
                <a:r>
                  <a:rPr lang="zh-CN" altLang="en-US" sz="2000" dirty="0">
                    <a:solidFill>
                      <a:srgbClr val="000000"/>
                    </a:solidFill>
                    <a:latin typeface="SourceHanSerifCN-Medium-Identity-H"/>
                  </a:rPr>
                  <a:t>神经网络模型在验证集</a:t>
                </a:r>
                <a:r>
                  <a:rPr lang="zh-CN" altLang="en-US" sz="2000" dirty="0">
                    <a:solidFill>
                      <a:srgbClr val="000000"/>
                    </a:solidFill>
                    <a:latin typeface="STIXTwoMath-Identity-H"/>
                  </a:rPr>
                  <a:t>𝒱 </a:t>
                </a:r>
                <a:r>
                  <a:rPr lang="zh-CN" altLang="en-US" sz="2000" dirty="0">
                    <a:solidFill>
                      <a:srgbClr val="000000"/>
                    </a:solidFill>
                    <a:latin typeface="SourceHanSerifCN-Medium-Identity-H"/>
                  </a:rPr>
                  <a:t>上的错误率不再下降</a:t>
                </a:r>
                <a:r>
                  <a:rPr lang="en-US" altLang="zh-CN" sz="2000" dirty="0">
                    <a:solidFill>
                      <a:srgbClr val="000000"/>
                    </a:solidFill>
                    <a:latin typeface="STIXTwoText-Identity-H"/>
                  </a:rPr>
                  <a:t>;</a:t>
                </a:r>
                <a:endParaRPr lang="zh-CN" altLang="en-US" sz="2000" dirty="0"/>
              </a:p>
            </p:txBody>
          </p:sp>
        </mc:Choice>
        <mc:Fallback xmlns="">
          <p:sp>
            <p:nvSpPr>
              <p:cNvPr id="7" name="矩形 6">
                <a:extLst>
                  <a:ext uri="{FF2B5EF4-FFF2-40B4-BE49-F238E27FC236}">
                    <a16:creationId xmlns:a16="http://schemas.microsoft.com/office/drawing/2014/main" id="{4679B025-5ED8-4CCE-A87A-517FEB999D2C}"/>
                  </a:ext>
                </a:extLst>
              </p:cNvPr>
              <p:cNvSpPr>
                <a:spLocks noRot="1" noChangeAspect="1" noMove="1" noResize="1" noEditPoints="1" noAdjustHandles="1" noChangeArrowheads="1" noChangeShapeType="1" noTextEdit="1"/>
              </p:cNvSpPr>
              <p:nvPr/>
            </p:nvSpPr>
            <p:spPr>
              <a:xfrm>
                <a:off x="1012722" y="1256613"/>
                <a:ext cx="9822426" cy="4703082"/>
              </a:xfrm>
              <a:prstGeom prst="rect">
                <a:avLst/>
              </a:prstGeom>
              <a:blipFill>
                <a:blip r:embed="rId2"/>
                <a:stretch>
                  <a:fillRect l="-621" t="-648" b="-1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171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pPr algn="ctr"/>
            <a:r>
              <a:rPr lang="zh-CN" altLang="en-US" dirty="0"/>
              <a:t>第二章 总结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sz="quarter" idx="1"/>
          </p:nvPr>
        </p:nvSpPr>
        <p:spPr/>
        <p:txBody>
          <a:bodyPr>
            <a:normAutofit/>
          </a:bodyPr>
          <a:lstStyle/>
          <a:p>
            <a:pPr>
              <a:buClr>
                <a:srgbClr val="00B050"/>
              </a:buClr>
            </a:pPr>
            <a:r>
              <a:rPr lang="zh-CN" altLang="en-US" sz="3200" dirty="0">
                <a:solidFill>
                  <a:srgbClr val="FF0000"/>
                </a:solidFill>
              </a:rPr>
              <a:t>链式求导法则和矩阵微分（分母布局）</a:t>
            </a: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00B050"/>
              </a:buClr>
            </a:pPr>
            <a:r>
              <a:rPr lang="zh-CN" altLang="en-US" sz="3200" dirty="0">
                <a:solidFill>
                  <a:srgbClr val="FF0000"/>
                </a:solidFill>
              </a:rPr>
              <a:t>误差项的计算和反向传递</a:t>
            </a: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00B050"/>
              </a:buClr>
            </a:pPr>
            <a:r>
              <a:rPr lang="zh-CN" altLang="en-US" sz="3200" dirty="0">
                <a:solidFill>
                  <a:srgbClr val="FF0000"/>
                </a:solidFill>
              </a:rPr>
              <a:t>误差项反向传播和梯度的推导过程</a:t>
            </a: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00B050"/>
              </a:buClr>
            </a:pPr>
            <a:r>
              <a:rPr lang="zh-CN" altLang="en-US" sz="3200" dirty="0">
                <a:solidFill>
                  <a:srgbClr val="FF0000"/>
                </a:solidFill>
              </a:rPr>
              <a:t>反向传播算法伪代码</a:t>
            </a: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00B050"/>
              </a:buClr>
            </a:pPr>
            <a:endParaRPr lang="en-US" altLang="zh-CN" sz="3200" dirty="0">
              <a:solidFill>
                <a:srgbClr val="FF0000"/>
              </a:solidFill>
            </a:endParaRPr>
          </a:p>
          <a:p>
            <a:pPr>
              <a:buClr>
                <a:srgbClr val="FF0000"/>
              </a:buClr>
            </a:pPr>
            <a:endParaRPr lang="en-US" altLang="zh-CN" sz="3200" dirty="0">
              <a:solidFill>
                <a:srgbClr val="FF0000"/>
              </a:solidFill>
            </a:endParaRPr>
          </a:p>
          <a:p>
            <a:pPr lvl="1">
              <a:buClr>
                <a:srgbClr val="FF0000"/>
              </a:buClr>
              <a:buFont typeface="Arial" panose="020B0604020202020204" pitchFamily="34" charset="0"/>
              <a:buChar char="•"/>
            </a:pPr>
            <a:endParaRPr lang="zh-CN" altLang="en-US" sz="2800"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49</a:t>
            </a:fld>
            <a:r>
              <a:rPr lang="zh-CN" altLang="en-US"/>
              <a:t>页</a:t>
            </a:r>
            <a:endParaRPr lang="zh-CN" altLang="en-US" dirty="0"/>
          </a:p>
        </p:txBody>
      </p:sp>
    </p:spTree>
    <p:extLst>
      <p:ext uri="{BB962C8B-B14F-4D97-AF65-F5344CB8AC3E}">
        <p14:creationId xmlns:p14="http://schemas.microsoft.com/office/powerpoint/2010/main" val="128507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a:t>第二章</a:t>
            </a:r>
            <a:r>
              <a:rPr lang="en-US" altLang="zh-CN" dirty="0"/>
              <a:t>–</a:t>
            </a:r>
            <a:r>
              <a:rPr lang="zh-CN" altLang="en-US" dirty="0"/>
              <a:t>多层全连接前馈神经网络</a:t>
            </a:r>
            <a:endParaRPr lang="zh-CN" altLang="en-US" dirty="0">
              <a:latin typeface="+mj-lt"/>
              <a:ea typeface="+mj-ea"/>
            </a:endParaRP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rgbClr val="00B050"/>
              </a:buClr>
            </a:pPr>
            <a:r>
              <a:rPr lang="en-US" altLang="zh-CN" dirty="0">
                <a:solidFill>
                  <a:srgbClr val="FF0000"/>
                </a:solidFill>
              </a:rPr>
              <a:t>2.1 </a:t>
            </a:r>
            <a:r>
              <a:rPr lang="zh-CN" altLang="en-US" dirty="0">
                <a:solidFill>
                  <a:srgbClr val="FF0000"/>
                </a:solidFill>
              </a:rPr>
              <a:t>多层全连接神经网络的参数学习目标</a:t>
            </a:r>
            <a:r>
              <a:rPr lang="en-US" altLang="zh-CN" dirty="0">
                <a:solidFill>
                  <a:srgbClr val="FF0000"/>
                </a:solidFill>
              </a:rPr>
              <a:t>(</a:t>
            </a:r>
            <a:r>
              <a:rPr lang="zh-CN" altLang="en-US" dirty="0">
                <a:solidFill>
                  <a:srgbClr val="FF0000"/>
                </a:solidFill>
              </a:rPr>
              <a:t>重点理解内容</a:t>
            </a:r>
            <a:r>
              <a:rPr lang="en-US" altLang="zh-CN" dirty="0">
                <a:solidFill>
                  <a:srgbClr val="FF0000"/>
                </a:solidFill>
              </a:rPr>
              <a:t>)</a:t>
            </a:r>
          </a:p>
          <a:p>
            <a:pPr>
              <a:buClr>
                <a:srgbClr val="00B050"/>
              </a:buClr>
            </a:pPr>
            <a:endParaRPr lang="en-US" altLang="zh-CN" dirty="0">
              <a:solidFill>
                <a:srgbClr val="FF0000"/>
              </a:solidFill>
            </a:endParaRPr>
          </a:p>
          <a:p>
            <a:pPr>
              <a:buClr>
                <a:srgbClr val="00B050"/>
              </a:buClr>
            </a:pPr>
            <a:r>
              <a:rPr lang="en-US" altLang="zh-CN" dirty="0">
                <a:solidFill>
                  <a:srgbClr val="FF0000"/>
                </a:solidFill>
              </a:rPr>
              <a:t>2.2  </a:t>
            </a:r>
            <a:r>
              <a:rPr lang="zh-CN" altLang="en-US" dirty="0">
                <a:solidFill>
                  <a:srgbClr val="FF0000"/>
                </a:solidFill>
              </a:rPr>
              <a:t>反向传播算法框架</a:t>
            </a:r>
            <a:r>
              <a:rPr lang="en-US" altLang="zh-CN" dirty="0">
                <a:solidFill>
                  <a:srgbClr val="FF0000"/>
                </a:solidFill>
              </a:rPr>
              <a:t>(</a:t>
            </a:r>
            <a:r>
              <a:rPr lang="zh-CN" altLang="en-US" dirty="0">
                <a:solidFill>
                  <a:srgbClr val="FF0000"/>
                </a:solidFill>
              </a:rPr>
              <a:t>重点理解内容</a:t>
            </a:r>
            <a:r>
              <a:rPr lang="en-US" altLang="zh-CN" dirty="0">
                <a:solidFill>
                  <a:srgbClr val="FF0000"/>
                </a:solidFill>
              </a:rPr>
              <a:t>)</a:t>
            </a:r>
          </a:p>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2.3 </a:t>
            </a:r>
            <a:r>
              <a:rPr lang="zh-CN" altLang="en-US" dirty="0">
                <a:solidFill>
                  <a:srgbClr val="FF5050"/>
                </a:solidFill>
              </a:rPr>
              <a:t>反向传播算法中公式的推导</a:t>
            </a:r>
            <a:endParaRPr lang="en-US" altLang="zh-CN" dirty="0">
              <a:solidFill>
                <a:srgbClr val="FF5050"/>
              </a:solidFill>
            </a:endParaRPr>
          </a:p>
          <a:p>
            <a:pPr>
              <a:buClr>
                <a:srgbClr val="00B050"/>
              </a:buClr>
            </a:pPr>
            <a:endParaRPr lang="en-US" altLang="zh-CN" dirty="0">
              <a:solidFill>
                <a:srgbClr val="FF0000"/>
              </a:solidFill>
            </a:endParaRP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5</a:t>
            </a:fld>
            <a:r>
              <a:rPr lang="zh-CN" altLang="en-US"/>
              <a:t>页</a:t>
            </a:r>
            <a:endParaRPr lang="zh-CN" altLang="en-US" dirty="0"/>
          </a:p>
        </p:txBody>
      </p:sp>
    </p:spTree>
    <p:extLst>
      <p:ext uri="{BB962C8B-B14F-4D97-AF65-F5344CB8AC3E}">
        <p14:creationId xmlns:p14="http://schemas.microsoft.com/office/powerpoint/2010/main" val="3653564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49E79-E466-402F-9E3E-FAE9CFE62C31}"/>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CCDFB710-13B2-45C3-8858-D6C297789ED7}"/>
              </a:ext>
            </a:extLst>
          </p:cNvPr>
          <p:cNvSpPr>
            <a:spLocks noGrp="1"/>
          </p:cNvSpPr>
          <p:nvPr>
            <p:ph sz="quarter" idx="1"/>
          </p:nvPr>
        </p:nvSpPr>
        <p:spPr/>
        <p:txBody>
          <a:bodyPr/>
          <a:lstStyle/>
          <a:p>
            <a:pPr>
              <a:buClr>
                <a:srgbClr val="00B050"/>
              </a:buClr>
            </a:pPr>
            <a:r>
              <a:rPr lang="zh-CN" altLang="en-US" sz="2800" b="1" dirty="0">
                <a:solidFill>
                  <a:srgbClr val="FF0000"/>
                </a:solidFill>
                <a:latin typeface="楷体" panose="02010609060101010101" pitchFamily="49" charset="-122"/>
              </a:rPr>
              <a:t>主线：目标</a:t>
            </a:r>
            <a:r>
              <a:rPr lang="en-US" altLang="zh-CN" sz="2800" b="1" dirty="0">
                <a:solidFill>
                  <a:srgbClr val="FF0000"/>
                </a:solidFill>
                <a:latin typeface="楷体" panose="02010609060101010101" pitchFamily="49" charset="-122"/>
                <a:sym typeface="Wingdings" panose="05000000000000000000" pitchFamily="2" charset="2"/>
              </a:rPr>
              <a:t> </a:t>
            </a:r>
            <a:r>
              <a:rPr lang="zh-CN" altLang="en-US" sz="2800" b="1" dirty="0">
                <a:solidFill>
                  <a:srgbClr val="FF0000"/>
                </a:solidFill>
                <a:latin typeface="楷体" panose="02010609060101010101" pitchFamily="49" charset="-122"/>
                <a:sym typeface="Wingdings" panose="05000000000000000000" pitchFamily="2" charset="2"/>
              </a:rPr>
              <a:t>方法 </a:t>
            </a:r>
            <a:r>
              <a:rPr lang="en-US" altLang="zh-CN" sz="2800" b="1" dirty="0">
                <a:solidFill>
                  <a:srgbClr val="FF0000"/>
                </a:solidFill>
                <a:latin typeface="楷体" panose="02010609060101010101" pitchFamily="49" charset="-122"/>
                <a:sym typeface="Wingdings" panose="05000000000000000000" pitchFamily="2" charset="2"/>
              </a:rPr>
              <a:t></a:t>
            </a:r>
            <a:r>
              <a:rPr lang="zh-CN" altLang="en-US" sz="2800" b="1" dirty="0">
                <a:solidFill>
                  <a:srgbClr val="FF0000"/>
                </a:solidFill>
                <a:latin typeface="楷体" panose="02010609060101010101" pitchFamily="49" charset="-122"/>
                <a:sym typeface="Wingdings" panose="05000000000000000000" pitchFamily="2" charset="2"/>
              </a:rPr>
              <a:t>原理</a:t>
            </a:r>
            <a:endParaRPr lang="en-US" altLang="zh-CN" sz="2800" b="1" dirty="0">
              <a:solidFill>
                <a:srgbClr val="FF0000"/>
              </a:solidFill>
              <a:latin typeface="楷体" panose="02010609060101010101" pitchFamily="49" charset="-122"/>
            </a:endParaRPr>
          </a:p>
          <a:p>
            <a:pPr>
              <a:buClr>
                <a:srgbClr val="00B050"/>
              </a:buClr>
            </a:pPr>
            <a:endParaRPr lang="en-US" altLang="zh-CN" dirty="0">
              <a:solidFill>
                <a:srgbClr val="FF0000"/>
              </a:solidFill>
            </a:endParaRPr>
          </a:p>
          <a:p>
            <a:pPr>
              <a:buClr>
                <a:srgbClr val="00B050"/>
              </a:buClr>
            </a:pPr>
            <a:r>
              <a:rPr lang="zh-CN" altLang="en-US" b="1" dirty="0">
                <a:solidFill>
                  <a:srgbClr val="FF0000"/>
                </a:solidFill>
              </a:rPr>
              <a:t>理解损失函数目标：</a:t>
            </a:r>
            <a:r>
              <a:rPr lang="zh-CN" altLang="en-US" b="1" dirty="0">
                <a:solidFill>
                  <a:srgbClr val="00B050"/>
                </a:solidFill>
              </a:rPr>
              <a:t>合适的神经网络参数使得模型近似现实世界</a:t>
            </a:r>
            <a:endParaRPr lang="en-US" altLang="zh-CN" b="1" dirty="0">
              <a:solidFill>
                <a:srgbClr val="00B050"/>
              </a:solidFill>
            </a:endParaRPr>
          </a:p>
          <a:p>
            <a:endParaRPr lang="en-US" altLang="zh-CN" dirty="0">
              <a:solidFill>
                <a:srgbClr val="FF0000"/>
              </a:solidFill>
            </a:endParaRPr>
          </a:p>
          <a:p>
            <a:pPr>
              <a:buClr>
                <a:srgbClr val="00B050"/>
              </a:buClr>
            </a:pPr>
            <a:r>
              <a:rPr lang="zh-CN" altLang="en-US" b="1" dirty="0">
                <a:solidFill>
                  <a:srgbClr val="FF0000"/>
                </a:solidFill>
              </a:rPr>
              <a:t>理解</a:t>
            </a:r>
            <a:r>
              <a:rPr lang="zh-CN" altLang="en-US" b="1" dirty="0">
                <a:solidFill>
                  <a:srgbClr val="FF0000"/>
                </a:solidFill>
                <a:latin typeface="楷体" panose="02010609060101010101" pitchFamily="49" charset="-122"/>
              </a:rPr>
              <a:t>算法和模型的区别和联系：</a:t>
            </a:r>
            <a:r>
              <a:rPr lang="zh-CN" altLang="en-US" b="1" dirty="0">
                <a:solidFill>
                  <a:srgbClr val="00B050"/>
                </a:solidFill>
              </a:rPr>
              <a:t>算法运行构建模型</a:t>
            </a:r>
            <a:endParaRPr lang="en-US" altLang="zh-CN" sz="2400" b="1" dirty="0">
              <a:solidFill>
                <a:srgbClr val="00B050"/>
              </a:solidFill>
            </a:endParaRPr>
          </a:p>
          <a:p>
            <a:pPr>
              <a:buClr>
                <a:srgbClr val="00B050"/>
              </a:buClr>
            </a:pPr>
            <a:endParaRPr lang="en-US" altLang="zh-CN" b="1" dirty="0">
              <a:solidFill>
                <a:srgbClr val="FF0000"/>
              </a:solidFill>
              <a:latin typeface="楷体" panose="02010609060101010101" pitchFamily="49" charset="-122"/>
            </a:endParaRPr>
          </a:p>
          <a:p>
            <a:pPr>
              <a:buClr>
                <a:srgbClr val="00B050"/>
              </a:buClr>
            </a:pPr>
            <a:r>
              <a:rPr lang="zh-CN" altLang="en-US" b="1" dirty="0">
                <a:solidFill>
                  <a:srgbClr val="FF0000"/>
                </a:solidFill>
                <a:latin typeface="楷体" panose="02010609060101010101" pitchFamily="49" charset="-122"/>
              </a:rPr>
              <a:t>掌握反向传播算法及其内部原理：</a:t>
            </a:r>
            <a:r>
              <a:rPr lang="zh-CN" altLang="en-US" b="1" dirty="0">
                <a:solidFill>
                  <a:srgbClr val="00B050"/>
                </a:solidFill>
              </a:rPr>
              <a:t>最后层的误差向前面逐层传递</a:t>
            </a:r>
          </a:p>
        </p:txBody>
      </p:sp>
      <p:sp>
        <p:nvSpPr>
          <p:cNvPr id="4" name="灯片编号占位符 3">
            <a:extLst>
              <a:ext uri="{FF2B5EF4-FFF2-40B4-BE49-F238E27FC236}">
                <a16:creationId xmlns:a16="http://schemas.microsoft.com/office/drawing/2014/main" id="{AA011D79-A3E1-4539-81FE-F6758674C468}"/>
              </a:ext>
            </a:extLst>
          </p:cNvPr>
          <p:cNvSpPr>
            <a:spLocks noGrp="1"/>
          </p:cNvSpPr>
          <p:nvPr>
            <p:ph type="sldNum" sz="quarter" idx="4"/>
          </p:nvPr>
        </p:nvSpPr>
        <p:spPr/>
        <p:txBody>
          <a:bodyPr/>
          <a:lstStyle/>
          <a:p>
            <a:r>
              <a:rPr lang="zh-CN" altLang="en-US"/>
              <a:t>第</a:t>
            </a:r>
            <a:fld id="{A7EB049D-2BDA-4100-846B-C83E7A7D8094}" type="slidenum">
              <a:rPr lang="zh-CN" altLang="en-US" smtClean="0"/>
              <a:pPr/>
              <a:t>50</a:t>
            </a:fld>
            <a:r>
              <a:rPr lang="zh-CN" altLang="en-US"/>
              <a:t>页</a:t>
            </a:r>
            <a:endParaRPr lang="zh-CN" altLang="en-US" dirty="0"/>
          </a:p>
        </p:txBody>
      </p:sp>
    </p:spTree>
    <p:extLst>
      <p:ext uri="{BB962C8B-B14F-4D97-AF65-F5344CB8AC3E}">
        <p14:creationId xmlns:p14="http://schemas.microsoft.com/office/powerpoint/2010/main" val="3113543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参考文献</a:t>
            </a:r>
          </a:p>
        </p:txBody>
      </p:sp>
      <p:sp>
        <p:nvSpPr>
          <p:cNvPr id="2" name="内容占位符 1">
            <a:extLst>
              <a:ext uri="{FF2B5EF4-FFF2-40B4-BE49-F238E27FC236}">
                <a16:creationId xmlns:a16="http://schemas.microsoft.com/office/drawing/2014/main" id="{F4ACB230-EE03-405C-91E0-0566F04BBFEA}"/>
              </a:ext>
            </a:extLst>
          </p:cNvPr>
          <p:cNvSpPr>
            <a:spLocks noGrp="1"/>
          </p:cNvSpPr>
          <p:nvPr>
            <p:ph sz="quarter" idx="1"/>
          </p:nvPr>
        </p:nvSpPr>
        <p:spPr/>
        <p:txBody>
          <a:bodyPr>
            <a:normAutofit/>
          </a:bodyPr>
          <a:lstStyle/>
          <a:p>
            <a:pPr>
              <a:lnSpc>
                <a:spcPct val="110000"/>
              </a:lnSpc>
            </a:pPr>
            <a:r>
              <a:rPr lang="en-US" altLang="zh-CN" dirty="0"/>
              <a:t>1</a:t>
            </a:r>
            <a:r>
              <a:rPr lang="zh-CN" altLang="en-US" dirty="0"/>
              <a:t>、邱锡鹏 </a:t>
            </a:r>
            <a:r>
              <a:rPr lang="en-US" altLang="zh-CN" dirty="0"/>
              <a:t>《</a:t>
            </a:r>
            <a:r>
              <a:rPr lang="zh-CN" altLang="en-US" dirty="0"/>
              <a:t>神经网络与深度学习</a:t>
            </a:r>
            <a:r>
              <a:rPr lang="en-US" altLang="zh-CN" dirty="0"/>
              <a:t>》</a:t>
            </a:r>
            <a:r>
              <a:rPr lang="zh-CN" altLang="en-US" dirty="0"/>
              <a:t>机械工业出版社</a:t>
            </a:r>
            <a:r>
              <a:rPr lang="en-US" altLang="zh-CN" dirty="0"/>
              <a:t>:2020</a:t>
            </a:r>
            <a:r>
              <a:rPr lang="zh-CN" altLang="en-US" dirty="0"/>
              <a:t>年</a:t>
            </a:r>
            <a:r>
              <a:rPr lang="en-US" altLang="zh-CN" dirty="0"/>
              <a:t>04</a:t>
            </a:r>
            <a:r>
              <a:rPr lang="zh-CN" altLang="en-US" dirty="0"/>
              <a:t>月出版 （有在线版本，</a:t>
            </a:r>
            <a:r>
              <a:rPr lang="en-US" altLang="zh-CN" dirty="0"/>
              <a:t>CSDN</a:t>
            </a:r>
            <a:r>
              <a:rPr lang="zh-CN" altLang="en-US" dirty="0"/>
              <a:t>网可下载）。</a:t>
            </a:r>
            <a:endParaRPr lang="en-US" altLang="zh-CN" dirty="0"/>
          </a:p>
          <a:p>
            <a:pPr>
              <a:lnSpc>
                <a:spcPct val="110000"/>
              </a:lnSpc>
            </a:pPr>
            <a:endParaRPr lang="en-US" altLang="zh-CN" dirty="0"/>
          </a:p>
          <a:p>
            <a:pPr>
              <a:lnSpc>
                <a:spcPct val="110000"/>
              </a:lnSpc>
            </a:pPr>
            <a:r>
              <a:rPr lang="en-US" altLang="zh-CN" dirty="0"/>
              <a:t>2</a:t>
            </a:r>
            <a:r>
              <a:rPr lang="zh-CN" altLang="en-US" dirty="0"/>
              <a:t>、</a:t>
            </a:r>
            <a:r>
              <a:rPr lang="en-US" altLang="zh-CN" dirty="0" err="1"/>
              <a:t>Charu</a:t>
            </a:r>
            <a:r>
              <a:rPr lang="en-US" altLang="zh-CN" dirty="0"/>
              <a:t> C. Aggarwal  《Neural Networks and Deep Learning: A Textbook 》Springer</a:t>
            </a:r>
            <a:r>
              <a:rPr lang="zh-CN" altLang="en-US" dirty="0"/>
              <a:t>， </a:t>
            </a:r>
            <a:r>
              <a:rPr lang="en-US" altLang="zh-CN" dirty="0"/>
              <a:t>2018.</a:t>
            </a:r>
          </a:p>
        </p:txBody>
      </p:sp>
      <p:sp>
        <p:nvSpPr>
          <p:cNvPr id="7"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a:t>
            </a:r>
            <a:fld id="{A7EB049D-2BDA-4100-846B-C83E7A7D8094}" type="slidenum">
              <a:rPr lang="zh-CN" altLang="en-US" smtClean="0"/>
              <a:pPr/>
              <a:t>51</a:t>
            </a:fld>
            <a:r>
              <a:rPr lang="zh-CN" altLang="en-US" dirty="0"/>
              <a:t>页</a:t>
            </a:r>
          </a:p>
        </p:txBody>
      </p:sp>
      <p:sp>
        <p:nvSpPr>
          <p:cNvPr id="3" name="标题 1">
            <a:extLst>
              <a:ext uri="{FF2B5EF4-FFF2-40B4-BE49-F238E27FC236}">
                <a16:creationId xmlns:a16="http://schemas.microsoft.com/office/drawing/2014/main" id="{1D292D6A-FEF8-4BF7-A77C-590854FB83DB}"/>
              </a:ext>
            </a:extLst>
          </p:cNvPr>
          <p:cNvSpPr txBox="1">
            <a:spLocks/>
          </p:cNvSpPr>
          <p:nvPr/>
        </p:nvSpPr>
        <p:spPr>
          <a:xfrm>
            <a:off x="1966533" y="386627"/>
            <a:ext cx="7886700"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300" dirty="0"/>
          </a:p>
        </p:txBody>
      </p:sp>
    </p:spTree>
    <p:extLst>
      <p:ext uri="{BB962C8B-B14F-4D97-AF65-F5344CB8AC3E}">
        <p14:creationId xmlns:p14="http://schemas.microsoft.com/office/powerpoint/2010/main" val="3507466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20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49E79-E466-402F-9E3E-FAE9CFE62C31}"/>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CCDFB710-13B2-45C3-8858-D6C297789ED7}"/>
              </a:ext>
            </a:extLst>
          </p:cNvPr>
          <p:cNvSpPr>
            <a:spLocks noGrp="1"/>
          </p:cNvSpPr>
          <p:nvPr>
            <p:ph sz="quarter" idx="1"/>
          </p:nvPr>
        </p:nvSpPr>
        <p:spPr/>
        <p:txBody>
          <a:bodyPr/>
          <a:lstStyle/>
          <a:p>
            <a:pPr>
              <a:buClr>
                <a:srgbClr val="00B050"/>
              </a:buClr>
            </a:pPr>
            <a:r>
              <a:rPr lang="zh-CN" altLang="en-US" sz="2800" b="1" dirty="0">
                <a:solidFill>
                  <a:srgbClr val="FF0000"/>
                </a:solidFill>
                <a:latin typeface="楷体" panose="02010609060101010101" pitchFamily="49" charset="-122"/>
              </a:rPr>
              <a:t>主线：目标</a:t>
            </a:r>
            <a:r>
              <a:rPr lang="en-US" altLang="zh-CN" sz="2800" b="1" dirty="0">
                <a:solidFill>
                  <a:srgbClr val="FF0000"/>
                </a:solidFill>
                <a:latin typeface="楷体" panose="02010609060101010101" pitchFamily="49" charset="-122"/>
                <a:sym typeface="Wingdings" panose="05000000000000000000" pitchFamily="2" charset="2"/>
              </a:rPr>
              <a:t> </a:t>
            </a:r>
            <a:r>
              <a:rPr lang="zh-CN" altLang="en-US" sz="2800" b="1" dirty="0">
                <a:solidFill>
                  <a:srgbClr val="FF0000"/>
                </a:solidFill>
                <a:latin typeface="楷体" panose="02010609060101010101" pitchFamily="49" charset="-122"/>
                <a:sym typeface="Wingdings" panose="05000000000000000000" pitchFamily="2" charset="2"/>
              </a:rPr>
              <a:t>方法 </a:t>
            </a:r>
            <a:r>
              <a:rPr lang="en-US" altLang="zh-CN" sz="2800" b="1" dirty="0">
                <a:solidFill>
                  <a:srgbClr val="FF0000"/>
                </a:solidFill>
                <a:latin typeface="楷体" panose="02010609060101010101" pitchFamily="49" charset="-122"/>
                <a:sym typeface="Wingdings" panose="05000000000000000000" pitchFamily="2" charset="2"/>
              </a:rPr>
              <a:t></a:t>
            </a:r>
            <a:r>
              <a:rPr lang="zh-CN" altLang="en-US" sz="2800" b="1" dirty="0">
                <a:solidFill>
                  <a:srgbClr val="FF0000"/>
                </a:solidFill>
                <a:latin typeface="楷体" panose="02010609060101010101" pitchFamily="49" charset="-122"/>
                <a:sym typeface="Wingdings" panose="05000000000000000000" pitchFamily="2" charset="2"/>
              </a:rPr>
              <a:t>原理</a:t>
            </a:r>
            <a:endParaRPr lang="en-US" altLang="zh-CN" sz="2800" b="1" dirty="0">
              <a:solidFill>
                <a:srgbClr val="FF0000"/>
              </a:solidFill>
              <a:latin typeface="楷体" panose="02010609060101010101" pitchFamily="49" charset="-122"/>
            </a:endParaRPr>
          </a:p>
          <a:p>
            <a:pPr>
              <a:buClr>
                <a:srgbClr val="00B050"/>
              </a:buClr>
            </a:pPr>
            <a:endParaRPr lang="en-US" altLang="zh-CN" dirty="0">
              <a:solidFill>
                <a:srgbClr val="FF0000"/>
              </a:solidFill>
            </a:endParaRPr>
          </a:p>
          <a:p>
            <a:pPr>
              <a:buClr>
                <a:srgbClr val="00B050"/>
              </a:buClr>
            </a:pPr>
            <a:r>
              <a:rPr lang="zh-CN" altLang="en-US" b="1" dirty="0">
                <a:solidFill>
                  <a:srgbClr val="FF0000"/>
                </a:solidFill>
              </a:rPr>
              <a:t>理解损失函数目标</a:t>
            </a:r>
            <a:endParaRPr lang="en-US" altLang="zh-CN" b="1" dirty="0">
              <a:solidFill>
                <a:srgbClr val="FF0000"/>
              </a:solidFill>
            </a:endParaRPr>
          </a:p>
          <a:p>
            <a:pPr lvl="1">
              <a:buClr>
                <a:srgbClr val="FFC000"/>
              </a:buClr>
              <a:buFont typeface="Wingdings" panose="05000000000000000000" pitchFamily="2" charset="2"/>
              <a:buChar char="p"/>
            </a:pPr>
            <a:r>
              <a:rPr lang="zh-CN" altLang="en-US" sz="2400" dirty="0">
                <a:solidFill>
                  <a:srgbClr val="00B050"/>
                </a:solidFill>
              </a:rPr>
              <a:t>梯度、梯度下降</a:t>
            </a:r>
            <a:endParaRPr lang="en-US" altLang="zh-CN" sz="2400" dirty="0">
              <a:solidFill>
                <a:srgbClr val="00B050"/>
              </a:solidFill>
            </a:endParaRPr>
          </a:p>
          <a:p>
            <a:pPr lvl="1">
              <a:buClr>
                <a:srgbClr val="FFC000"/>
              </a:buClr>
              <a:buFont typeface="Wingdings" panose="05000000000000000000" pitchFamily="2" charset="2"/>
              <a:buChar char="p"/>
            </a:pPr>
            <a:r>
              <a:rPr lang="zh-CN" altLang="en-US" sz="2400" dirty="0">
                <a:solidFill>
                  <a:srgbClr val="00B050"/>
                </a:solidFill>
              </a:rPr>
              <a:t>对向量求导的分母布局</a:t>
            </a:r>
            <a:endParaRPr lang="en-US" altLang="zh-CN" sz="2400" dirty="0">
              <a:solidFill>
                <a:srgbClr val="00B050"/>
              </a:solidFill>
            </a:endParaRPr>
          </a:p>
          <a:p>
            <a:endParaRPr lang="en-US" altLang="zh-CN" dirty="0">
              <a:solidFill>
                <a:srgbClr val="FF0000"/>
              </a:solidFill>
            </a:endParaRPr>
          </a:p>
          <a:p>
            <a:pPr>
              <a:buClr>
                <a:srgbClr val="00B050"/>
              </a:buClr>
            </a:pPr>
            <a:r>
              <a:rPr lang="zh-CN" altLang="en-US" b="1" dirty="0">
                <a:solidFill>
                  <a:srgbClr val="FF0000"/>
                </a:solidFill>
              </a:rPr>
              <a:t>理解</a:t>
            </a:r>
            <a:r>
              <a:rPr lang="zh-CN" altLang="en-US" b="1" dirty="0">
                <a:solidFill>
                  <a:srgbClr val="FF0000"/>
                </a:solidFill>
                <a:latin typeface="楷体" panose="02010609060101010101" pitchFamily="49" charset="-122"/>
              </a:rPr>
              <a:t>算法和模型的区别和联系</a:t>
            </a:r>
            <a:endParaRPr lang="en-US" altLang="zh-CN" b="1" dirty="0">
              <a:solidFill>
                <a:srgbClr val="FF0000"/>
              </a:solidFill>
              <a:latin typeface="楷体" panose="02010609060101010101" pitchFamily="49" charset="-122"/>
            </a:endParaRPr>
          </a:p>
          <a:p>
            <a:pPr>
              <a:buClr>
                <a:srgbClr val="00B050"/>
              </a:buClr>
            </a:pPr>
            <a:endParaRPr lang="en-US" altLang="zh-CN" b="1" dirty="0">
              <a:solidFill>
                <a:srgbClr val="FF0000"/>
              </a:solidFill>
              <a:latin typeface="楷体" panose="02010609060101010101" pitchFamily="49" charset="-122"/>
            </a:endParaRPr>
          </a:p>
          <a:p>
            <a:pPr>
              <a:buClr>
                <a:srgbClr val="00B050"/>
              </a:buClr>
            </a:pPr>
            <a:r>
              <a:rPr lang="zh-CN" altLang="en-US" b="1" dirty="0">
                <a:solidFill>
                  <a:srgbClr val="FF0000"/>
                </a:solidFill>
                <a:latin typeface="楷体" panose="02010609060101010101" pitchFamily="49" charset="-122"/>
              </a:rPr>
              <a:t>掌握反向传播算法及其内部原理</a:t>
            </a:r>
          </a:p>
        </p:txBody>
      </p:sp>
      <p:sp>
        <p:nvSpPr>
          <p:cNvPr id="4" name="灯片编号占位符 3">
            <a:extLst>
              <a:ext uri="{FF2B5EF4-FFF2-40B4-BE49-F238E27FC236}">
                <a16:creationId xmlns:a16="http://schemas.microsoft.com/office/drawing/2014/main" id="{AA011D79-A3E1-4539-81FE-F6758674C468}"/>
              </a:ext>
            </a:extLst>
          </p:cNvPr>
          <p:cNvSpPr>
            <a:spLocks noGrp="1"/>
          </p:cNvSpPr>
          <p:nvPr>
            <p:ph type="sldNum" sz="quarter" idx="4"/>
          </p:nvPr>
        </p:nvSpPr>
        <p:spPr/>
        <p:txBody>
          <a:bodyPr/>
          <a:lstStyle/>
          <a:p>
            <a:r>
              <a:rPr lang="zh-CN" altLang="en-US"/>
              <a:t>第</a:t>
            </a:r>
            <a:fld id="{A7EB049D-2BDA-4100-846B-C83E7A7D8094}" type="slidenum">
              <a:rPr lang="zh-CN" altLang="en-US" smtClean="0"/>
              <a:pPr/>
              <a:t>6</a:t>
            </a:fld>
            <a:r>
              <a:rPr lang="zh-CN" altLang="en-US"/>
              <a:t>页</a:t>
            </a:r>
            <a:endParaRPr lang="zh-CN" altLang="en-US" dirty="0"/>
          </a:p>
        </p:txBody>
      </p:sp>
    </p:spTree>
    <p:extLst>
      <p:ext uri="{BB962C8B-B14F-4D97-AF65-F5344CB8AC3E}">
        <p14:creationId xmlns:p14="http://schemas.microsoft.com/office/powerpoint/2010/main" val="138526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a:t>
            </a:r>
            <a:r>
              <a:rPr lang="en-US" altLang="zh-CN" dirty="0"/>
              <a:t>– </a:t>
            </a:r>
            <a:r>
              <a:rPr lang="zh-CN" altLang="en-US" dirty="0"/>
              <a:t>内容提要</a:t>
            </a:r>
            <a:endParaRPr lang="zh-CN" altLang="en-US" dirty="0">
              <a:latin typeface="+mj-lt"/>
              <a:ea typeface="+mj-ea"/>
            </a:endParaRP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rgbClr val="00B050"/>
              </a:buClr>
            </a:pPr>
            <a:r>
              <a:rPr lang="en-US" altLang="zh-CN" b="1" u="sng" dirty="0">
                <a:solidFill>
                  <a:srgbClr val="FF0000"/>
                </a:solidFill>
              </a:rPr>
              <a:t>2.1 </a:t>
            </a:r>
            <a:r>
              <a:rPr lang="zh-CN" altLang="en-US" b="1" u="sng" dirty="0">
                <a:solidFill>
                  <a:srgbClr val="FF0000"/>
                </a:solidFill>
              </a:rPr>
              <a:t>多层全连接前馈神经网络的参数学习目标</a:t>
            </a:r>
            <a:endParaRPr lang="en-US" altLang="zh-CN" b="1" u="sng" dirty="0">
              <a:solidFill>
                <a:srgbClr val="FF0000"/>
              </a:solidFill>
            </a:endParaRPr>
          </a:p>
          <a:p>
            <a:pPr>
              <a:buClr>
                <a:schemeClr val="accent6">
                  <a:lumMod val="40000"/>
                  <a:lumOff val="60000"/>
                </a:schemeClr>
              </a:buClr>
            </a:pPr>
            <a:endParaRPr lang="en-US" altLang="zh-CN" dirty="0">
              <a:solidFill>
                <a:srgbClr val="FF5050"/>
              </a:solidFill>
            </a:endParaRPr>
          </a:p>
          <a:p>
            <a:pPr>
              <a:buClr>
                <a:schemeClr val="accent6">
                  <a:lumMod val="40000"/>
                  <a:lumOff val="60000"/>
                </a:schemeClr>
              </a:buClr>
            </a:pPr>
            <a:r>
              <a:rPr lang="en-US" altLang="zh-CN" dirty="0">
                <a:solidFill>
                  <a:srgbClr val="FF5050"/>
                </a:solidFill>
              </a:rPr>
              <a:t>2.2 </a:t>
            </a:r>
            <a:r>
              <a:rPr lang="zh-CN" altLang="en-US" dirty="0">
                <a:solidFill>
                  <a:srgbClr val="FF5050"/>
                </a:solidFill>
              </a:rPr>
              <a:t>反向传播算法框架</a:t>
            </a:r>
            <a:endParaRPr lang="en-US" altLang="zh-CN" dirty="0">
              <a:solidFill>
                <a:srgbClr val="FF5050"/>
              </a:solidFill>
            </a:endParaRPr>
          </a:p>
          <a:p>
            <a:pPr>
              <a:buClr>
                <a:schemeClr val="accent6">
                  <a:lumMod val="40000"/>
                  <a:lumOff val="60000"/>
                </a:schemeClr>
              </a:buClr>
            </a:pPr>
            <a:endParaRPr lang="en-US" altLang="zh-CN" dirty="0">
              <a:solidFill>
                <a:srgbClr val="FF5050"/>
              </a:solidFill>
            </a:endParaRPr>
          </a:p>
          <a:p>
            <a:pPr>
              <a:buClr>
                <a:schemeClr val="accent6">
                  <a:lumMod val="40000"/>
                  <a:lumOff val="60000"/>
                </a:schemeClr>
              </a:buClr>
            </a:pPr>
            <a:r>
              <a:rPr lang="en-US" altLang="zh-CN" dirty="0">
                <a:solidFill>
                  <a:srgbClr val="FF5050"/>
                </a:solidFill>
              </a:rPr>
              <a:t>2.3 </a:t>
            </a:r>
            <a:r>
              <a:rPr lang="zh-CN" altLang="en-US" dirty="0">
                <a:solidFill>
                  <a:srgbClr val="FF5050"/>
                </a:solidFill>
              </a:rPr>
              <a:t>反向传播算法中公式的推导</a:t>
            </a:r>
            <a:endParaRPr lang="en-US" altLang="zh-CN" dirty="0">
              <a:solidFill>
                <a:srgbClr val="FF5050"/>
              </a:solidFill>
            </a:endParaRPr>
          </a:p>
          <a:p>
            <a:pPr>
              <a:buClr>
                <a:schemeClr val="accent6">
                  <a:lumMod val="40000"/>
                  <a:lumOff val="60000"/>
                </a:schemeClr>
              </a:buClr>
            </a:pPr>
            <a:endParaRPr lang="en-US" altLang="zh-CN" dirty="0">
              <a:solidFill>
                <a:srgbClr val="FF5050"/>
              </a:solidFill>
            </a:endParaRPr>
          </a:p>
          <a:p>
            <a:pPr>
              <a:buClr>
                <a:srgbClr val="00B050"/>
              </a:buClr>
            </a:pPr>
            <a:endParaRPr lang="en-US" altLang="zh-CN" dirty="0">
              <a:solidFill>
                <a:srgbClr val="FF0000"/>
              </a:solidFill>
            </a:endParaRPr>
          </a:p>
          <a:p>
            <a:pPr>
              <a:buClr>
                <a:srgbClr val="00B050"/>
              </a:buClr>
            </a:pPr>
            <a:endParaRPr lang="en-US" altLang="zh-CN" dirty="0">
              <a:solidFill>
                <a:srgbClr val="FF0000"/>
              </a:solidFill>
            </a:endParaRPr>
          </a:p>
          <a:p>
            <a:pPr>
              <a:buClr>
                <a:srgbClr val="00B050"/>
              </a:buClr>
            </a:pPr>
            <a:endParaRPr lang="en-US" altLang="zh-CN" dirty="0">
              <a:solidFill>
                <a:srgbClr val="FF0000"/>
              </a:solidFill>
            </a:endParaRP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7</a:t>
            </a:fld>
            <a:r>
              <a:rPr lang="zh-CN" altLang="en-US"/>
              <a:t>页</a:t>
            </a:r>
            <a:endParaRPr lang="zh-CN" altLang="en-US" dirty="0"/>
          </a:p>
        </p:txBody>
      </p:sp>
    </p:spTree>
    <p:extLst>
      <p:ext uri="{BB962C8B-B14F-4D97-AF65-F5344CB8AC3E}">
        <p14:creationId xmlns:p14="http://schemas.microsoft.com/office/powerpoint/2010/main" val="44786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为什么要参数学习？</a:t>
            </a:r>
          </a:p>
        </p:txBody>
      </p:sp>
      <p:sp>
        <p:nvSpPr>
          <p:cNvPr id="3" name="内容占位符 2"/>
          <p:cNvSpPr>
            <a:spLocks noGrp="1"/>
          </p:cNvSpPr>
          <p:nvPr>
            <p:ph sz="quarter" idx="1"/>
          </p:nvPr>
        </p:nvSpPr>
        <p:spPr>
          <a:xfrm>
            <a:off x="609600" y="1219201"/>
            <a:ext cx="10972800" cy="522500"/>
          </a:xfrm>
        </p:spPr>
        <p:txBody>
          <a:bodyPr>
            <a:normAutofit/>
          </a:bodyPr>
          <a:lstStyle/>
          <a:p>
            <a:r>
              <a:rPr lang="zh-CN" altLang="en-US" dirty="0"/>
              <a:t>再看房价预测例子：</a:t>
            </a:r>
            <a:endParaRPr lang="en-US" altLang="zh-CN"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8</a:t>
            </a:fld>
            <a:r>
              <a:rPr lang="zh-CN" altLang="en-US"/>
              <a:t>页</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330792" y="3449862"/>
                <a:ext cx="2799816" cy="2862322"/>
              </a:xfrm>
              <a:prstGeom prst="rect">
                <a:avLst/>
              </a:prstGeom>
              <a:noFill/>
            </p:spPr>
            <p:txBody>
              <a:bodyPr wrap="square" rtlCol="0">
                <a:spAutoFit/>
              </a:bodyPr>
              <a:lstStyle/>
              <a:p>
                <a:pPr algn="r"/>
                <a:r>
                  <a:rPr lang="zh-CN" altLang="en-US" b="1" dirty="0">
                    <a:latin typeface="楷体" panose="02010609060101010101" pitchFamily="49" charset="-122"/>
                    <a:ea typeface="楷体" panose="02010609060101010101" pitchFamily="49" charset="-122"/>
                  </a:rPr>
                  <a:t>大小</a:t>
                </a:r>
                <a:r>
                  <a:rPr lang="en-US" altLang="zh-CN" b="1" dirty="0">
                    <a:latin typeface="楷体" panose="02010609060101010101" pitchFamily="49" charset="-122"/>
                    <a:ea typeface="楷体" panose="02010609060101010101" pitchFamily="49" charset="-122"/>
                  </a:rPr>
                  <a:t>    </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1</m:t>
                        </m:r>
                      </m:sub>
                    </m:sSub>
                  </m:oMath>
                </a14:m>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房间数</a:t>
                </a:r>
                <a:r>
                  <a:rPr lang="en-US" altLang="zh-CN" b="1" dirty="0">
                    <a:latin typeface="楷体" panose="02010609060101010101" pitchFamily="49" charset="-122"/>
                    <a:ea typeface="楷体" panose="02010609060101010101" pitchFamily="49" charset="-122"/>
                  </a:rPr>
                  <a:t>    </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2</m:t>
                        </m:r>
                      </m:sub>
                    </m:sSub>
                  </m:oMath>
                </a14:m>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区域编码</a:t>
                </a:r>
                <a:r>
                  <a:rPr lang="en-US" altLang="zh-CN" b="1" dirty="0">
                    <a:latin typeface="楷体" panose="02010609060101010101" pitchFamily="49" charset="-122"/>
                    <a:ea typeface="楷体" panose="02010609060101010101" pitchFamily="49" charset="-122"/>
                  </a:rPr>
                  <a:t>    </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3</m:t>
                        </m:r>
                      </m:sub>
                    </m:sSub>
                  </m:oMath>
                </a14:m>
                <a:endParaRPr lang="en-US" altLang="zh-CN" b="1" baseline="-25000"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endParaRPr lang="en-US" altLang="zh-CN" b="1" dirty="0">
                  <a:latin typeface="楷体" panose="02010609060101010101" pitchFamily="49" charset="-122"/>
                  <a:ea typeface="楷体" panose="02010609060101010101" pitchFamily="49" charset="-122"/>
                </a:endParaRPr>
              </a:p>
              <a:p>
                <a:pPr algn="r"/>
                <a:r>
                  <a:rPr lang="zh-CN" altLang="en-US" b="1" dirty="0">
                    <a:latin typeface="楷体" panose="02010609060101010101" pitchFamily="49" charset="-122"/>
                    <a:ea typeface="楷体" panose="02010609060101010101" pitchFamily="49" charset="-122"/>
                  </a:rPr>
                  <a:t>收入水平</a:t>
                </a:r>
                <a:r>
                  <a:rPr lang="en-US" altLang="zh-CN" b="1" dirty="0">
                    <a:latin typeface="楷体" panose="02010609060101010101" pitchFamily="49" charset="-122"/>
                    <a:ea typeface="楷体" panose="02010609060101010101" pitchFamily="49" charset="-122"/>
                  </a:rPr>
                  <a:t>    </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4</m:t>
                        </m:r>
                      </m:sub>
                    </m:sSub>
                  </m:oMath>
                </a14:m>
                <a:endParaRPr lang="zh-CN" altLang="en-US" b="1" baseline="-25000" dirty="0">
                  <a:latin typeface="楷体" panose="02010609060101010101" pitchFamily="49" charset="-122"/>
                  <a:ea typeface="楷体" panose="02010609060101010101" pitchFamily="49"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30792" y="3449862"/>
                <a:ext cx="2799816" cy="2862322"/>
              </a:xfrm>
              <a:prstGeom prst="rect">
                <a:avLst/>
              </a:prstGeom>
              <a:blipFill>
                <a:blip r:embed="rId3"/>
                <a:stretch>
                  <a:fillRect t="-1706" b="-2132"/>
                </a:stretch>
              </a:blipFill>
            </p:spPr>
            <p:txBody>
              <a:bodyPr/>
              <a:lstStyle/>
              <a:p>
                <a:r>
                  <a:rPr lang="zh-CN" altLang="en-US">
                    <a:noFill/>
                  </a:rPr>
                  <a:t> </a:t>
                </a:r>
              </a:p>
            </p:txBody>
          </p:sp>
        </mc:Fallback>
      </mc:AlternateContent>
      <p:graphicFrame>
        <p:nvGraphicFramePr>
          <p:cNvPr id="32" name="表格 31"/>
          <p:cNvGraphicFramePr>
            <a:graphicFrameLocks noGrp="1"/>
          </p:cNvGraphicFramePr>
          <p:nvPr/>
        </p:nvGraphicFramePr>
        <p:xfrm>
          <a:off x="8139526" y="1064763"/>
          <a:ext cx="3402440" cy="2225040"/>
        </p:xfrm>
        <a:graphic>
          <a:graphicData uri="http://schemas.openxmlformats.org/drawingml/2006/table">
            <a:tbl>
              <a:tblPr firstRow="1" bandRow="1">
                <a:tableStyleId>{5C22544A-7EE6-4342-B048-85BDC9FD1C3A}</a:tableStyleId>
              </a:tblPr>
              <a:tblGrid>
                <a:gridCol w="1701220">
                  <a:extLst>
                    <a:ext uri="{9D8B030D-6E8A-4147-A177-3AD203B41FA5}">
                      <a16:colId xmlns:a16="http://schemas.microsoft.com/office/drawing/2014/main" val="1246790156"/>
                    </a:ext>
                  </a:extLst>
                </a:gridCol>
                <a:gridCol w="1701220">
                  <a:extLst>
                    <a:ext uri="{9D8B030D-6E8A-4147-A177-3AD203B41FA5}">
                      <a16:colId xmlns:a16="http://schemas.microsoft.com/office/drawing/2014/main" val="2099126497"/>
                    </a:ext>
                  </a:extLst>
                </a:gridCol>
              </a:tblGrid>
              <a:tr h="370840">
                <a:tc>
                  <a:txBody>
                    <a:bodyPr/>
                    <a:lstStyle/>
                    <a:p>
                      <a:pPr algn="ctr"/>
                      <a:r>
                        <a:rPr lang="zh-CN" altLang="en-US" dirty="0">
                          <a:solidFill>
                            <a:srgbClr val="FFFF00"/>
                          </a:solidFill>
                          <a:latin typeface="楷体" panose="02010609060101010101" pitchFamily="49" charset="-122"/>
                          <a:ea typeface="楷体" panose="02010609060101010101" pitchFamily="49" charset="-122"/>
                        </a:rPr>
                        <a:t>平米价格分区</a:t>
                      </a:r>
                    </a:p>
                  </a:txBody>
                  <a:tcPr marL="0" marR="36000"/>
                </a:tc>
                <a:tc>
                  <a:txBody>
                    <a:bodyPr/>
                    <a:lstStyle/>
                    <a:p>
                      <a:pPr algn="ctr"/>
                      <a:r>
                        <a:rPr lang="zh-CN" altLang="en-US" dirty="0">
                          <a:solidFill>
                            <a:srgbClr val="FFFF00"/>
                          </a:solidFill>
                          <a:latin typeface="楷体" panose="02010609060101010101" pitchFamily="49" charset="-122"/>
                          <a:ea typeface="楷体" panose="02010609060101010101" pitchFamily="49" charset="-122"/>
                        </a:rPr>
                        <a:t>平米价格分级</a:t>
                      </a:r>
                      <a:r>
                        <a:rPr lang="en-US" altLang="zh-CN" dirty="0">
                          <a:solidFill>
                            <a:srgbClr val="FFFF00"/>
                          </a:solidFill>
                          <a:latin typeface="楷体" panose="02010609060101010101" pitchFamily="49" charset="-122"/>
                          <a:ea typeface="楷体" panose="02010609060101010101" pitchFamily="49" charset="-122"/>
                        </a:rPr>
                        <a:t>y</a:t>
                      </a:r>
                      <a:endParaRPr lang="zh-CN" altLang="en-US" dirty="0">
                        <a:solidFill>
                          <a:srgbClr val="FFFF00"/>
                        </a:solidFill>
                        <a:latin typeface="楷体" panose="02010609060101010101" pitchFamily="49" charset="-122"/>
                        <a:ea typeface="楷体" panose="02010609060101010101" pitchFamily="49" charset="-122"/>
                      </a:endParaRPr>
                    </a:p>
                  </a:txBody>
                  <a:tcPr marL="0" marR="36000"/>
                </a:tc>
                <a:extLst>
                  <a:ext uri="{0D108BD9-81ED-4DB2-BD59-A6C34878D82A}">
                    <a16:rowId xmlns:a16="http://schemas.microsoft.com/office/drawing/2014/main" val="2542625796"/>
                  </a:ext>
                </a:extLst>
              </a:tr>
              <a:tr h="370840">
                <a:tc>
                  <a:txBody>
                    <a:bodyPr/>
                    <a:lstStyle/>
                    <a:p>
                      <a:pPr algn="ctr"/>
                      <a:r>
                        <a:rPr lang="en-US" altLang="zh-CN" dirty="0"/>
                        <a:t>5000-10000</a:t>
                      </a:r>
                      <a:endParaRPr lang="zh-CN" altLang="en-US" dirty="0"/>
                    </a:p>
                  </a:txBody>
                  <a:tcPr marL="0" marR="36000"/>
                </a:tc>
                <a:tc>
                  <a:txBody>
                    <a:bodyPr/>
                    <a:lstStyle/>
                    <a:p>
                      <a:pPr algn="ctr"/>
                      <a:r>
                        <a:rPr lang="en-US" altLang="zh-CN" dirty="0"/>
                        <a:t>1</a:t>
                      </a:r>
                      <a:endParaRPr lang="zh-CN" altLang="en-US" dirty="0"/>
                    </a:p>
                  </a:txBody>
                  <a:tcPr marL="0" marR="36000"/>
                </a:tc>
                <a:extLst>
                  <a:ext uri="{0D108BD9-81ED-4DB2-BD59-A6C34878D82A}">
                    <a16:rowId xmlns:a16="http://schemas.microsoft.com/office/drawing/2014/main" val="292316318"/>
                  </a:ext>
                </a:extLst>
              </a:tr>
              <a:tr h="370840">
                <a:tc>
                  <a:txBody>
                    <a:bodyPr/>
                    <a:lstStyle/>
                    <a:p>
                      <a:pPr algn="ctr"/>
                      <a:r>
                        <a:rPr lang="en-US" altLang="zh-CN" dirty="0"/>
                        <a:t>10000-20000</a:t>
                      </a:r>
                      <a:endParaRPr lang="zh-CN" altLang="en-US" dirty="0"/>
                    </a:p>
                  </a:txBody>
                  <a:tcPr marL="0" marR="36000"/>
                </a:tc>
                <a:tc>
                  <a:txBody>
                    <a:bodyPr/>
                    <a:lstStyle/>
                    <a:p>
                      <a:pPr algn="ctr"/>
                      <a:r>
                        <a:rPr lang="en-US" altLang="zh-CN" dirty="0"/>
                        <a:t>2</a:t>
                      </a:r>
                      <a:endParaRPr lang="zh-CN" altLang="en-US" dirty="0"/>
                    </a:p>
                  </a:txBody>
                  <a:tcPr marL="0" marR="36000"/>
                </a:tc>
                <a:extLst>
                  <a:ext uri="{0D108BD9-81ED-4DB2-BD59-A6C34878D82A}">
                    <a16:rowId xmlns:a16="http://schemas.microsoft.com/office/drawing/2014/main" val="4216014537"/>
                  </a:ext>
                </a:extLst>
              </a:tr>
              <a:tr h="370840">
                <a:tc>
                  <a:txBody>
                    <a:bodyPr/>
                    <a:lstStyle/>
                    <a:p>
                      <a:pPr algn="ctr"/>
                      <a:r>
                        <a:rPr lang="en-US" altLang="zh-CN" dirty="0"/>
                        <a:t>20001-30000</a:t>
                      </a:r>
                      <a:endParaRPr lang="zh-CN" altLang="en-US" dirty="0"/>
                    </a:p>
                  </a:txBody>
                  <a:tcPr marL="0" marR="36000"/>
                </a:tc>
                <a:tc>
                  <a:txBody>
                    <a:bodyPr/>
                    <a:lstStyle/>
                    <a:p>
                      <a:pPr algn="ctr"/>
                      <a:r>
                        <a:rPr lang="en-US" altLang="zh-CN" dirty="0"/>
                        <a:t>3</a:t>
                      </a:r>
                      <a:endParaRPr lang="zh-CN" altLang="en-US" dirty="0"/>
                    </a:p>
                  </a:txBody>
                  <a:tcPr marL="0" marR="36000"/>
                </a:tc>
                <a:extLst>
                  <a:ext uri="{0D108BD9-81ED-4DB2-BD59-A6C34878D82A}">
                    <a16:rowId xmlns:a16="http://schemas.microsoft.com/office/drawing/2014/main" val="3348730560"/>
                  </a:ext>
                </a:extLst>
              </a:tr>
              <a:tr h="370840">
                <a:tc>
                  <a:txBody>
                    <a:bodyPr/>
                    <a:lstStyle/>
                    <a:p>
                      <a:pPr algn="ctr"/>
                      <a:r>
                        <a:rPr lang="en-US" altLang="zh-CN" dirty="0"/>
                        <a:t>30001-40000</a:t>
                      </a:r>
                      <a:endParaRPr lang="zh-CN" altLang="en-US" dirty="0"/>
                    </a:p>
                  </a:txBody>
                  <a:tcPr marL="0" marR="36000"/>
                </a:tc>
                <a:tc>
                  <a:txBody>
                    <a:bodyPr/>
                    <a:lstStyle/>
                    <a:p>
                      <a:pPr algn="ctr"/>
                      <a:r>
                        <a:rPr lang="en-US" altLang="zh-CN" dirty="0"/>
                        <a:t>4</a:t>
                      </a:r>
                      <a:endParaRPr lang="zh-CN" altLang="en-US" dirty="0"/>
                    </a:p>
                  </a:txBody>
                  <a:tcPr marL="0" marR="36000"/>
                </a:tc>
                <a:extLst>
                  <a:ext uri="{0D108BD9-81ED-4DB2-BD59-A6C34878D82A}">
                    <a16:rowId xmlns:a16="http://schemas.microsoft.com/office/drawing/2014/main" val="1569441689"/>
                  </a:ext>
                </a:extLst>
              </a:tr>
              <a:tr h="370840">
                <a:tc>
                  <a:txBody>
                    <a:bodyPr/>
                    <a:lstStyle/>
                    <a:p>
                      <a:pPr algn="ctr"/>
                      <a:r>
                        <a:rPr lang="en-US" altLang="zh-CN" dirty="0"/>
                        <a:t>40001-50000</a:t>
                      </a:r>
                      <a:endParaRPr lang="zh-CN" altLang="en-US" dirty="0"/>
                    </a:p>
                  </a:txBody>
                  <a:tcPr marL="0" marR="36000"/>
                </a:tc>
                <a:tc>
                  <a:txBody>
                    <a:bodyPr/>
                    <a:lstStyle/>
                    <a:p>
                      <a:pPr algn="ctr"/>
                      <a:r>
                        <a:rPr lang="en-US" altLang="zh-CN" dirty="0"/>
                        <a:t>5</a:t>
                      </a:r>
                      <a:endParaRPr lang="zh-CN" altLang="en-US" dirty="0"/>
                    </a:p>
                  </a:txBody>
                  <a:tcPr marL="0" marR="36000"/>
                </a:tc>
                <a:extLst>
                  <a:ext uri="{0D108BD9-81ED-4DB2-BD59-A6C34878D82A}">
                    <a16:rowId xmlns:a16="http://schemas.microsoft.com/office/drawing/2014/main" val="2427336246"/>
                  </a:ext>
                </a:extLst>
              </a:tr>
            </a:tbl>
          </a:graphicData>
        </a:graphic>
      </p:graphicFrame>
      <p:cxnSp>
        <p:nvCxnSpPr>
          <p:cNvPr id="75" name="直接箭头连接符 74"/>
          <p:cNvCxnSpPr>
            <a:stCxn id="90" idx="6"/>
          </p:cNvCxnSpPr>
          <p:nvPr/>
        </p:nvCxnSpPr>
        <p:spPr>
          <a:xfrm>
            <a:off x="4803602" y="4119165"/>
            <a:ext cx="1560457" cy="76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91" idx="6"/>
            <a:endCxn id="83" idx="2"/>
          </p:cNvCxnSpPr>
          <p:nvPr/>
        </p:nvCxnSpPr>
        <p:spPr>
          <a:xfrm>
            <a:off x="4803601" y="4881023"/>
            <a:ext cx="1559083" cy="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p:cNvCxnSpPr>
            <a:stCxn id="92" idx="6"/>
          </p:cNvCxnSpPr>
          <p:nvPr/>
        </p:nvCxnSpPr>
        <p:spPr>
          <a:xfrm flipV="1">
            <a:off x="4802228" y="4884000"/>
            <a:ext cx="1561831" cy="839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椭圆 82"/>
          <p:cNvSpPr/>
          <p:nvPr/>
        </p:nvSpPr>
        <p:spPr>
          <a:xfrm>
            <a:off x="6362684" y="4692614"/>
            <a:ext cx="404037" cy="382772"/>
          </a:xfrm>
          <a:prstGeom prst="ellipse">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7" name="直接箭头连接符 86"/>
          <p:cNvCxnSpPr>
            <a:stCxn id="83" idx="6"/>
          </p:cNvCxnSpPr>
          <p:nvPr/>
        </p:nvCxnSpPr>
        <p:spPr>
          <a:xfrm>
            <a:off x="6766721" y="4884000"/>
            <a:ext cx="44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8" name="文本框 87"/>
              <p:cNvSpPr txBox="1"/>
              <p:nvPr/>
            </p:nvSpPr>
            <p:spPr>
              <a:xfrm>
                <a:off x="7057413" y="4386032"/>
                <a:ext cx="944384" cy="1631216"/>
              </a:xfrm>
              <a:prstGeom prst="rect">
                <a:avLst/>
              </a:prstGeom>
              <a:noFill/>
            </p:spPr>
            <p:txBody>
              <a:bodyPr wrap="square" rtlCol="0">
                <a:spAutoFit/>
              </a:bodyPr>
              <a:lstStyle/>
              <a:p>
                <a:pPr algn="ct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a:rPr lang="en-US" altLang="zh-CN" sz="2000" i="1">
                            <a:solidFill>
                              <a:srgbClr val="000000"/>
                            </a:solidFill>
                            <a:latin typeface="Cambria Math" panose="02040503050406030204" pitchFamily="18" charset="0"/>
                          </a:rPr>
                          <m:t>𝑦</m:t>
                        </m:r>
                      </m:e>
                    </m:acc>
                  </m:oMath>
                </a14:m>
                <a:r>
                  <a:rPr lang="en-US" altLang="zh-CN" sz="2000" dirty="0">
                    <a:latin typeface="楷体" panose="02010609060101010101" pitchFamily="49" charset="-122"/>
                    <a:ea typeface="楷体" panose="02010609060101010101" pitchFamily="49" charset="-122"/>
                  </a:rPr>
                  <a:t>  </a:t>
                </a:r>
              </a:p>
              <a:p>
                <a:pPr algn="ctr"/>
                <a:r>
                  <a:rPr lang="zh-CN" altLang="en-US" sz="2000" dirty="0">
                    <a:latin typeface="楷体" panose="02010609060101010101" pitchFamily="49" charset="-122"/>
                    <a:ea typeface="楷体" panose="02010609060101010101" pitchFamily="49" charset="-122"/>
                  </a:rPr>
                  <a:t>单位价格级别</a:t>
                </a:r>
                <a:r>
                  <a:rPr lang="en-US" altLang="zh-CN" sz="2000" dirty="0">
                    <a:latin typeface="楷体" panose="02010609060101010101" pitchFamily="49" charset="-122"/>
                    <a:ea typeface="楷体" panose="02010609060101010101" pitchFamily="49" charset="-122"/>
                  </a:rPr>
                  <a:t>&lt;3?</a:t>
                </a:r>
                <a:endParaRPr lang="zh-CN" altLang="en-US" sz="2000" dirty="0">
                  <a:latin typeface="楷体" panose="02010609060101010101" pitchFamily="49" charset="-122"/>
                  <a:ea typeface="楷体" panose="02010609060101010101" pitchFamily="49" charset="-122"/>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7057413" y="4386032"/>
                <a:ext cx="944384" cy="1631216"/>
              </a:xfrm>
              <a:prstGeom prst="rect">
                <a:avLst/>
              </a:prstGeom>
              <a:blipFill>
                <a:blip r:embed="rId4"/>
                <a:stretch>
                  <a:fillRect t="-746" b="-5597"/>
                </a:stretch>
              </a:blipFill>
            </p:spPr>
            <p:txBody>
              <a:bodyPr/>
              <a:lstStyle/>
              <a:p>
                <a:r>
                  <a:rPr lang="zh-CN" altLang="en-US">
                    <a:noFill/>
                  </a:rPr>
                  <a:t> </a:t>
                </a:r>
              </a:p>
            </p:txBody>
          </p:sp>
        </mc:Fallback>
      </mc:AlternateContent>
      <p:sp>
        <p:nvSpPr>
          <p:cNvPr id="90" name="椭圆 89"/>
          <p:cNvSpPr/>
          <p:nvPr/>
        </p:nvSpPr>
        <p:spPr>
          <a:xfrm>
            <a:off x="4399565" y="3927779"/>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1" name="椭圆 90"/>
          <p:cNvSpPr/>
          <p:nvPr/>
        </p:nvSpPr>
        <p:spPr>
          <a:xfrm>
            <a:off x="4399564" y="4689637"/>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2" name="椭圆 91"/>
          <p:cNvSpPr/>
          <p:nvPr/>
        </p:nvSpPr>
        <p:spPr>
          <a:xfrm>
            <a:off x="4398191" y="5531754"/>
            <a:ext cx="404037" cy="382772"/>
          </a:xfrm>
          <a:prstGeom prst="ellipse">
            <a:avLst/>
          </a:prstGeom>
          <a:solidFill>
            <a:schemeClr val="accent6">
              <a:lumMod val="20000"/>
              <a:lumOff val="8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5" name="直接箭头连接符 94"/>
          <p:cNvCxnSpPr>
            <a:stCxn id="107" idx="6"/>
            <a:endCxn id="90" idx="2"/>
          </p:cNvCxnSpPr>
          <p:nvPr/>
        </p:nvCxnSpPr>
        <p:spPr>
          <a:xfrm>
            <a:off x="2932137" y="3696335"/>
            <a:ext cx="1467428" cy="42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107" idx="6"/>
            <a:endCxn id="91" idx="2"/>
          </p:cNvCxnSpPr>
          <p:nvPr/>
        </p:nvCxnSpPr>
        <p:spPr>
          <a:xfrm>
            <a:off x="2932137" y="3696335"/>
            <a:ext cx="1467427" cy="1184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107" idx="6"/>
            <a:endCxn id="92" idx="2"/>
          </p:cNvCxnSpPr>
          <p:nvPr/>
        </p:nvCxnSpPr>
        <p:spPr>
          <a:xfrm>
            <a:off x="2932137" y="3696335"/>
            <a:ext cx="1466054" cy="2026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108" idx="6"/>
            <a:endCxn id="90" idx="2"/>
          </p:cNvCxnSpPr>
          <p:nvPr/>
        </p:nvCxnSpPr>
        <p:spPr>
          <a:xfrm flipV="1">
            <a:off x="2932138" y="4119165"/>
            <a:ext cx="1467427" cy="38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接箭头连接符 98"/>
          <p:cNvCxnSpPr>
            <a:stCxn id="108" idx="6"/>
            <a:endCxn id="91" idx="2"/>
          </p:cNvCxnSpPr>
          <p:nvPr/>
        </p:nvCxnSpPr>
        <p:spPr>
          <a:xfrm>
            <a:off x="2932138" y="4501937"/>
            <a:ext cx="1467426" cy="379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p:cNvCxnSpPr>
            <a:stCxn id="108" idx="6"/>
            <a:endCxn id="92" idx="2"/>
          </p:cNvCxnSpPr>
          <p:nvPr/>
        </p:nvCxnSpPr>
        <p:spPr>
          <a:xfrm>
            <a:off x="2932138" y="4501937"/>
            <a:ext cx="1466053" cy="1221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p:cNvCxnSpPr>
            <a:stCxn id="110" idx="6"/>
            <a:endCxn id="90" idx="2"/>
          </p:cNvCxnSpPr>
          <p:nvPr/>
        </p:nvCxnSpPr>
        <p:spPr>
          <a:xfrm flipV="1">
            <a:off x="2932137" y="4119165"/>
            <a:ext cx="1467428" cy="1178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110" idx="6"/>
            <a:endCxn id="91" idx="2"/>
          </p:cNvCxnSpPr>
          <p:nvPr/>
        </p:nvCxnSpPr>
        <p:spPr>
          <a:xfrm flipV="1">
            <a:off x="2932137" y="4881023"/>
            <a:ext cx="1467427" cy="41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p:cNvCxnSpPr>
            <a:endCxn id="92" idx="2"/>
          </p:cNvCxnSpPr>
          <p:nvPr/>
        </p:nvCxnSpPr>
        <p:spPr>
          <a:xfrm>
            <a:off x="2782037" y="5259687"/>
            <a:ext cx="1616154" cy="463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直接箭头连接符 103"/>
          <p:cNvCxnSpPr>
            <a:stCxn id="111" idx="6"/>
            <a:endCxn id="90" idx="2"/>
          </p:cNvCxnSpPr>
          <p:nvPr/>
        </p:nvCxnSpPr>
        <p:spPr>
          <a:xfrm flipV="1">
            <a:off x="2930764" y="4119165"/>
            <a:ext cx="1468801" cy="198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p:cNvCxnSpPr>
            <a:stCxn id="111" idx="6"/>
            <a:endCxn id="91" idx="2"/>
          </p:cNvCxnSpPr>
          <p:nvPr/>
        </p:nvCxnSpPr>
        <p:spPr>
          <a:xfrm flipV="1">
            <a:off x="2930764" y="4881023"/>
            <a:ext cx="1468800" cy="1224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直接箭头连接符 105"/>
          <p:cNvCxnSpPr>
            <a:endCxn id="92" idx="2"/>
          </p:cNvCxnSpPr>
          <p:nvPr/>
        </p:nvCxnSpPr>
        <p:spPr>
          <a:xfrm flipV="1">
            <a:off x="2782037" y="5723140"/>
            <a:ext cx="1616154" cy="412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椭圆 106"/>
          <p:cNvSpPr/>
          <p:nvPr/>
        </p:nvSpPr>
        <p:spPr>
          <a:xfrm>
            <a:off x="2528100" y="3504949"/>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8" name="椭圆 107"/>
          <p:cNvSpPr/>
          <p:nvPr/>
        </p:nvSpPr>
        <p:spPr>
          <a:xfrm>
            <a:off x="2528101" y="4310551"/>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0" name="椭圆 109"/>
          <p:cNvSpPr/>
          <p:nvPr/>
        </p:nvSpPr>
        <p:spPr>
          <a:xfrm>
            <a:off x="2528100" y="5106277"/>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1" name="椭圆 110"/>
          <p:cNvSpPr/>
          <p:nvPr/>
        </p:nvSpPr>
        <p:spPr>
          <a:xfrm>
            <a:off x="2526727" y="5914526"/>
            <a:ext cx="404037" cy="382772"/>
          </a:xfrm>
          <a:prstGeom prst="ellipse">
            <a:avLst/>
          </a:prstGeom>
          <a:solidFill>
            <a:schemeClr val="bg1"/>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4" name="矩形 123"/>
          <p:cNvSpPr/>
          <p:nvPr/>
        </p:nvSpPr>
        <p:spPr>
          <a:xfrm>
            <a:off x="4193319" y="3141004"/>
            <a:ext cx="954107"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隐藏层</a:t>
            </a:r>
          </a:p>
        </p:txBody>
      </p:sp>
      <p:sp>
        <p:nvSpPr>
          <p:cNvPr id="125" name="矩形 124"/>
          <p:cNvSpPr/>
          <p:nvPr/>
        </p:nvSpPr>
        <p:spPr>
          <a:xfrm>
            <a:off x="2399342" y="3109070"/>
            <a:ext cx="697627"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输入</a:t>
            </a:r>
          </a:p>
        </p:txBody>
      </p:sp>
      <p:sp>
        <p:nvSpPr>
          <p:cNvPr id="126" name="矩形 125"/>
          <p:cNvSpPr/>
          <p:nvPr/>
        </p:nvSpPr>
        <p:spPr>
          <a:xfrm>
            <a:off x="6513114" y="4273656"/>
            <a:ext cx="954107"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输出层</a:t>
            </a:r>
          </a:p>
        </p:txBody>
      </p:sp>
      <mc:AlternateContent xmlns:mc="http://schemas.openxmlformats.org/markup-compatibility/2006" xmlns:a14="http://schemas.microsoft.com/office/drawing/2010/main">
        <mc:Choice Requires="a14">
          <p:sp>
            <p:nvSpPr>
              <p:cNvPr id="54" name="矩形 53"/>
              <p:cNvSpPr/>
              <p:nvPr/>
            </p:nvSpPr>
            <p:spPr>
              <a:xfrm>
                <a:off x="4799819" y="3611642"/>
                <a:ext cx="933204" cy="439351"/>
              </a:xfrm>
              <a:prstGeom prst="rect">
                <a:avLst/>
              </a:prstGeom>
              <a:ln>
                <a:solidFill>
                  <a:schemeClr val="accent2">
                    <a:lumMod val="60000"/>
                    <a:lumOff val="40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𝑔</m:t>
                          </m:r>
                        </m:e>
                        <m:sub>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[1]</m:t>
                          </m:r>
                        </m:sup>
                      </m:sSubSup>
                      <m:d>
                        <m:dPr>
                          <m:ctrlPr>
                            <a:rPr lang="pt-BR" altLang="zh-CN" i="1">
                              <a:solidFill>
                                <a:srgbClr val="FF0000"/>
                              </a:solidFill>
                              <a:latin typeface="Cambria Math" panose="02040503050406030204" pitchFamily="18" charset="0"/>
                            </a:rPr>
                          </m:ctrlPr>
                        </m:dPr>
                        <m:e>
                          <m:r>
                            <a:rPr lang="pt-BR" altLang="zh-CN" b="1" i="1">
                              <a:solidFill>
                                <a:srgbClr val="FF0000"/>
                              </a:solidFill>
                              <a:latin typeface="Cambria Math" panose="02040503050406030204" pitchFamily="18" charset="0"/>
                            </a:rPr>
                            <m:t>𝒙</m:t>
                          </m:r>
                        </m:e>
                      </m:d>
                    </m:oMath>
                  </m:oMathPara>
                </a14:m>
                <a:endParaRPr lang="zh-CN" altLang="en-US" dirty="0">
                  <a:solidFill>
                    <a:srgbClr val="FF0000"/>
                  </a:solidFill>
                </a:endParaRPr>
              </a:p>
            </p:txBody>
          </p:sp>
        </mc:Choice>
        <mc:Fallback xmlns="">
          <p:sp>
            <p:nvSpPr>
              <p:cNvPr id="54" name="矩形 53"/>
              <p:cNvSpPr>
                <a:spLocks noRot="1" noChangeAspect="1" noMove="1" noResize="1" noEditPoints="1" noAdjustHandles="1" noChangeArrowheads="1" noChangeShapeType="1" noTextEdit="1"/>
              </p:cNvSpPr>
              <p:nvPr/>
            </p:nvSpPr>
            <p:spPr>
              <a:xfrm>
                <a:off x="4799819" y="3611642"/>
                <a:ext cx="933204" cy="439351"/>
              </a:xfrm>
              <a:prstGeom prst="rect">
                <a:avLst/>
              </a:prstGeom>
              <a:blipFill>
                <a:blip r:embed="rId5"/>
                <a:stretch>
                  <a:fillRect b="-1333"/>
                </a:stretch>
              </a:blipFill>
              <a:ln>
                <a:solidFill>
                  <a:schemeClr val="accent2">
                    <a:lumMod val="60000"/>
                    <a:lumOff val="40000"/>
                  </a:schemeClr>
                </a:solidFill>
              </a:ln>
            </p:spPr>
            <p:txBody>
              <a:bodyPr/>
              <a:lstStyle/>
              <a:p>
                <a:r>
                  <a:rPr lang="zh-CN" altLang="en-US">
                    <a:noFill/>
                  </a:rPr>
                  <a:t> </a:t>
                </a:r>
              </a:p>
            </p:txBody>
          </p:sp>
        </mc:Fallback>
      </mc:AlternateContent>
      <p:grpSp>
        <p:nvGrpSpPr>
          <p:cNvPr id="134" name="组合 133"/>
          <p:cNvGrpSpPr/>
          <p:nvPr/>
        </p:nvGrpSpPr>
        <p:grpSpPr>
          <a:xfrm>
            <a:off x="4603880" y="4372096"/>
            <a:ext cx="978576" cy="1185346"/>
            <a:chOff x="4603880" y="4372096"/>
            <a:chExt cx="978576" cy="1185346"/>
          </a:xfrm>
        </p:grpSpPr>
        <mc:AlternateContent xmlns:mc="http://schemas.openxmlformats.org/markup-compatibility/2006" xmlns:a14="http://schemas.microsoft.com/office/drawing/2010/main">
          <mc:Choice Requires="a14">
            <p:sp>
              <p:nvSpPr>
                <p:cNvPr id="127" name="矩形 126"/>
                <p:cNvSpPr/>
                <p:nvPr/>
              </p:nvSpPr>
              <p:spPr>
                <a:xfrm>
                  <a:off x="4649252" y="4372096"/>
                  <a:ext cx="933204" cy="4393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up>
                            <m:r>
                              <a:rPr lang="en-US" altLang="zh-CN" i="1">
                                <a:latin typeface="Cambria Math" panose="02040503050406030204" pitchFamily="18" charset="0"/>
                              </a:rPr>
                              <m:t>[1]</m:t>
                            </m:r>
                          </m:sup>
                        </m:sSubSup>
                        <m:d>
                          <m:dPr>
                            <m:ctrlPr>
                              <a:rPr lang="pt-BR" altLang="zh-CN" i="1">
                                <a:latin typeface="Cambria Math" panose="02040503050406030204" pitchFamily="18" charset="0"/>
                              </a:rPr>
                            </m:ctrlPr>
                          </m:dPr>
                          <m:e>
                            <m:r>
                              <a:rPr lang="pt-BR" altLang="zh-CN" b="1" i="1">
                                <a:latin typeface="Cambria Math" panose="02040503050406030204" pitchFamily="18" charset="0"/>
                              </a:rPr>
                              <m:t>𝒙</m:t>
                            </m:r>
                          </m:e>
                        </m:d>
                      </m:oMath>
                    </m:oMathPara>
                  </a14:m>
                  <a:endParaRPr lang="zh-CN" altLang="en-US" dirty="0"/>
                </a:p>
              </p:txBody>
            </p:sp>
          </mc:Choice>
          <mc:Fallback xmlns="">
            <p:sp>
              <p:nvSpPr>
                <p:cNvPr id="127" name="矩形 126"/>
                <p:cNvSpPr>
                  <a:spLocks noRot="1" noChangeAspect="1" noMove="1" noResize="1" noEditPoints="1" noAdjustHandles="1" noChangeArrowheads="1" noChangeShapeType="1" noTextEdit="1"/>
                </p:cNvSpPr>
                <p:nvPr/>
              </p:nvSpPr>
              <p:spPr>
                <a:xfrm>
                  <a:off x="4649252" y="4372096"/>
                  <a:ext cx="933204" cy="439351"/>
                </a:xfrm>
                <a:prstGeom prst="rect">
                  <a:avLst/>
                </a:prstGeom>
                <a:blipFill>
                  <a:blip r:embed="rId6"/>
                  <a:stretch>
                    <a:fillRect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4603880" y="5118091"/>
                  <a:ext cx="933204" cy="4393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𝑔</m:t>
                            </m:r>
                          </m:e>
                          <m:sub>
                            <m:r>
                              <a:rPr lang="en-US" altLang="zh-CN" b="0" i="1" smtClean="0">
                                <a:latin typeface="Cambria Math" panose="02040503050406030204" pitchFamily="18" charset="0"/>
                              </a:rPr>
                              <m:t>3</m:t>
                            </m:r>
                          </m:sub>
                          <m:sup>
                            <m:r>
                              <a:rPr lang="en-US" altLang="zh-CN" i="1">
                                <a:latin typeface="Cambria Math" panose="02040503050406030204" pitchFamily="18" charset="0"/>
                              </a:rPr>
                              <m:t>[1]</m:t>
                            </m:r>
                          </m:sup>
                        </m:sSubSup>
                        <m:d>
                          <m:dPr>
                            <m:ctrlPr>
                              <a:rPr lang="pt-BR" altLang="zh-CN" i="1">
                                <a:latin typeface="Cambria Math" panose="02040503050406030204" pitchFamily="18" charset="0"/>
                              </a:rPr>
                            </m:ctrlPr>
                          </m:dPr>
                          <m:e>
                            <m:r>
                              <a:rPr lang="pt-BR" altLang="zh-CN" b="1" i="1">
                                <a:latin typeface="Cambria Math" panose="02040503050406030204" pitchFamily="18" charset="0"/>
                              </a:rPr>
                              <m:t>𝒙</m:t>
                            </m:r>
                          </m:e>
                        </m:d>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4603880" y="5118091"/>
                  <a:ext cx="933204" cy="439351"/>
                </a:xfrm>
                <a:prstGeom prst="rect">
                  <a:avLst/>
                </a:prstGeom>
                <a:blipFill>
                  <a:blip r:embed="rId7"/>
                  <a:stretch>
                    <a:fillRect b="-277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9" name="矩形 128"/>
              <p:cNvSpPr/>
              <p:nvPr/>
            </p:nvSpPr>
            <p:spPr>
              <a:xfrm>
                <a:off x="5937075" y="5140354"/>
                <a:ext cx="1270604" cy="451855"/>
              </a:xfrm>
              <a:prstGeom prst="rect">
                <a:avLst/>
              </a:prstGeom>
              <a:ln>
                <a:solidFill>
                  <a:schemeClr val="accent2">
                    <a:lumMod val="60000"/>
                    <a:lumOff val="40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00B0F0"/>
                              </a:solidFill>
                              <a:latin typeface="Cambria Math" panose="02040503050406030204" pitchFamily="18" charset="0"/>
                            </a:rPr>
                          </m:ctrlPr>
                        </m:sSubSupPr>
                        <m:e>
                          <m:r>
                            <a:rPr lang="en-US" altLang="zh-CN" b="0" i="1" smtClean="0">
                              <a:solidFill>
                                <a:srgbClr val="00B0F0"/>
                              </a:solidFill>
                              <a:latin typeface="Cambria Math" panose="02040503050406030204" pitchFamily="18" charset="0"/>
                            </a:rPr>
                            <m:t>h</m:t>
                          </m:r>
                        </m:e>
                        <m:sub>
                          <m:r>
                            <a:rPr lang="en-US" altLang="zh-CN" b="0" i="1" smtClean="0">
                              <a:solidFill>
                                <a:srgbClr val="00B0F0"/>
                              </a:solidFill>
                              <a:latin typeface="Cambria Math" panose="02040503050406030204" pitchFamily="18" charset="0"/>
                            </a:rPr>
                            <m:t>0</m:t>
                          </m:r>
                        </m:sub>
                        <m:sup>
                          <m:r>
                            <a:rPr lang="en-US" altLang="zh-CN" i="1">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2</m:t>
                          </m:r>
                          <m:r>
                            <a:rPr lang="en-US" altLang="zh-CN" i="1">
                              <a:solidFill>
                                <a:srgbClr val="00B0F0"/>
                              </a:solidFill>
                              <a:latin typeface="Cambria Math" panose="02040503050406030204" pitchFamily="18" charset="0"/>
                            </a:rPr>
                            <m:t>]</m:t>
                          </m:r>
                        </m:sup>
                      </m:sSubSup>
                      <m:d>
                        <m:dPr>
                          <m:ctrlPr>
                            <a:rPr lang="pt-BR" altLang="zh-CN" i="1">
                              <a:solidFill>
                                <a:srgbClr val="00B0F0"/>
                              </a:solidFill>
                              <a:latin typeface="Cambria Math" panose="02040503050406030204" pitchFamily="18" charset="0"/>
                            </a:rPr>
                          </m:ctrlPr>
                        </m:dPr>
                        <m:e>
                          <m:r>
                            <a:rPr lang="en-US" altLang="zh-CN" b="0" i="1" smtClean="0">
                              <a:solidFill>
                                <a:srgbClr val="00B0F0"/>
                              </a:solidFill>
                              <a:latin typeface="Cambria Math" panose="02040503050406030204" pitchFamily="18" charset="0"/>
                            </a:rPr>
                            <m:t>𝑔</m:t>
                          </m:r>
                          <m:r>
                            <a:rPr lang="en-US" altLang="zh-CN" b="0" i="1" smtClean="0">
                              <a:solidFill>
                                <a:srgbClr val="00B0F0"/>
                              </a:solidFill>
                              <a:latin typeface="Cambria Math" panose="02040503050406030204" pitchFamily="18" charset="0"/>
                            </a:rPr>
                            <m:t>(</m:t>
                          </m:r>
                          <m:r>
                            <a:rPr lang="pt-BR" altLang="zh-CN" b="1" i="1">
                              <a:solidFill>
                                <a:srgbClr val="00B0F0"/>
                              </a:solidFill>
                              <a:latin typeface="Cambria Math" panose="02040503050406030204" pitchFamily="18" charset="0"/>
                            </a:rPr>
                            <m:t>𝒙</m:t>
                          </m:r>
                          <m:r>
                            <a:rPr lang="en-US" altLang="zh-CN" b="1" i="1" smtClean="0">
                              <a:solidFill>
                                <a:srgbClr val="00B0F0"/>
                              </a:solidFill>
                              <a:latin typeface="Cambria Math" panose="02040503050406030204" pitchFamily="18" charset="0"/>
                            </a:rPr>
                            <m:t>)</m:t>
                          </m:r>
                        </m:e>
                      </m:d>
                    </m:oMath>
                  </m:oMathPara>
                </a14:m>
                <a:endParaRPr lang="zh-CN" altLang="en-US" dirty="0">
                  <a:solidFill>
                    <a:srgbClr val="00B0F0"/>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5937075" y="5140354"/>
                <a:ext cx="1270604" cy="451855"/>
              </a:xfrm>
              <a:prstGeom prst="rect">
                <a:avLst/>
              </a:prstGeom>
              <a:blipFill>
                <a:blip r:embed="rId8"/>
                <a:stretch>
                  <a:fillRect b="-5263"/>
                </a:stretch>
              </a:blipFill>
              <a:ln>
                <a:solidFill>
                  <a:schemeClr val="accent2">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651462" y="2636628"/>
                <a:ext cx="6695327" cy="441339"/>
              </a:xfrm>
              <a:prstGeom prst="rect">
                <a:avLst/>
              </a:prstGeom>
              <a:ln>
                <a:solidFill>
                  <a:schemeClr val="accent2">
                    <a:lumMod val="60000"/>
                    <a:lumOff val="40000"/>
                  </a:schemeClr>
                </a:solidFill>
              </a:ln>
            </p:spPr>
            <p:txBody>
              <a:bodyPr wrap="square">
                <a:spAutoFit/>
              </a:bodyPr>
              <a:lstStyle/>
              <a:p>
                <a14:m>
                  <m:oMath xmlns:m="http://schemas.openxmlformats.org/officeDocument/2006/math">
                    <m:sSubSup>
                      <m:sSubSupPr>
                        <m:ctrlPr>
                          <a:rPr lang="en-US" altLang="zh-CN" i="1" smtClean="0">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h</m:t>
                        </m:r>
                      </m:e>
                      <m:sub>
                        <m:r>
                          <a:rPr lang="en-US" altLang="zh-CN" i="1">
                            <a:solidFill>
                              <a:srgbClr val="00B0F0"/>
                            </a:solidFill>
                            <a:latin typeface="Cambria Math" panose="02040503050406030204" pitchFamily="18" charset="0"/>
                          </a:rPr>
                          <m:t>0</m:t>
                        </m:r>
                      </m:sub>
                      <m:sup>
                        <m:r>
                          <a:rPr lang="en-US" altLang="zh-CN" i="1">
                            <a:solidFill>
                              <a:srgbClr val="00B0F0"/>
                            </a:solidFill>
                            <a:latin typeface="Cambria Math" panose="02040503050406030204" pitchFamily="18" charset="0"/>
                          </a:rPr>
                          <m:t>[2]</m:t>
                        </m:r>
                      </m:sup>
                    </m:sSubSup>
                    <m:d>
                      <m:dPr>
                        <m:ctrlPr>
                          <a:rPr lang="pt-BR"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𝑔</m:t>
                        </m:r>
                        <m:r>
                          <a:rPr lang="en-US" altLang="zh-CN" i="1">
                            <a:solidFill>
                              <a:srgbClr val="00B0F0"/>
                            </a:solidFill>
                            <a:latin typeface="Cambria Math" panose="02040503050406030204" pitchFamily="18" charset="0"/>
                          </a:rPr>
                          <m:t>(</m:t>
                        </m:r>
                        <m:r>
                          <a:rPr lang="pt-BR" altLang="zh-CN" b="1" i="1">
                            <a:solidFill>
                              <a:srgbClr val="00B0F0"/>
                            </a:solidFill>
                            <a:latin typeface="Cambria Math" panose="02040503050406030204" pitchFamily="18" charset="0"/>
                          </a:rPr>
                          <m:t>𝒙</m:t>
                        </m:r>
                        <m:r>
                          <a:rPr lang="en-US" altLang="zh-CN" b="1" i="1">
                            <a:solidFill>
                              <a:srgbClr val="00B0F0"/>
                            </a:solidFill>
                            <a:latin typeface="Cambria Math" panose="02040503050406030204" pitchFamily="18" charset="0"/>
                          </a:rPr>
                          <m:t>)</m:t>
                        </m:r>
                      </m:e>
                    </m:d>
                    <m:r>
                      <a:rPr lang="en-US" altLang="zh-CN" b="1" i="1" smtClean="0">
                        <a:solidFill>
                          <a:srgbClr val="00B0F0"/>
                        </a:solidFill>
                        <a:latin typeface="Cambria Math" panose="02040503050406030204" pitchFamily="18" charset="0"/>
                      </a:rPr>
                      <m:t>=</m:t>
                    </m:r>
                    <m:sSup>
                      <m:sSupPr>
                        <m:ctrlPr>
                          <a:rPr lang="en-US" altLang="zh-CN" i="1">
                            <a:solidFill>
                              <a:srgbClr val="00B0F0"/>
                            </a:solidFill>
                            <a:latin typeface="Cambria Math" panose="02040503050406030204" pitchFamily="18" charset="0"/>
                          </a:rPr>
                        </m:ctrlPr>
                      </m:sSupPr>
                      <m:e>
                        <m:r>
                          <a:rPr lang="en-US" altLang="zh-CN" i="1">
                            <a:solidFill>
                              <a:srgbClr val="00B0F0"/>
                            </a:solidFill>
                            <a:latin typeface="Cambria Math" panose="02040503050406030204" pitchFamily="18" charset="0"/>
                          </a:rPr>
                          <m:t>𝑓</m:t>
                        </m:r>
                      </m:e>
                      <m:sup>
                        <m:r>
                          <a:rPr lang="en-US" altLang="zh-CN" i="1">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2</m:t>
                        </m:r>
                        <m:r>
                          <a:rPr lang="en-US" altLang="zh-CN" i="1">
                            <a:solidFill>
                              <a:srgbClr val="00B0F0"/>
                            </a:solidFill>
                            <a:latin typeface="Cambria Math" panose="02040503050406030204" pitchFamily="18" charset="0"/>
                          </a:rPr>
                          <m:t>]</m:t>
                        </m:r>
                      </m:sup>
                    </m:sSup>
                    <m:r>
                      <a:rPr lang="en-US" altLang="zh-CN" i="1">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rPr>
                      <m:t>(</m:t>
                    </m:r>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𝑤</m:t>
                        </m:r>
                      </m:e>
                      <m:sub>
                        <m:r>
                          <a:rPr lang="en-US" altLang="zh-CN" i="1">
                            <a:solidFill>
                              <a:srgbClr val="00B0F0"/>
                            </a:solidFill>
                            <a:latin typeface="Cambria Math" panose="02040503050406030204" pitchFamily="18" charset="0"/>
                          </a:rPr>
                          <m:t>1</m:t>
                        </m:r>
                      </m:sub>
                      <m:sup>
                        <m:d>
                          <m:dPr>
                            <m:begChr m:val="["/>
                            <m:endChr m:val="]"/>
                            <m:ctrlPr>
                              <a:rPr lang="en-US" altLang="zh-CN" b="0" i="1">
                                <a:solidFill>
                                  <a:srgbClr val="00B0F0"/>
                                </a:solidFill>
                                <a:latin typeface="Cambria Math" panose="02040503050406030204" pitchFamily="18" charset="0"/>
                              </a:rPr>
                            </m:ctrlPr>
                          </m:dPr>
                          <m:e>
                            <m:r>
                              <a:rPr lang="en-US" altLang="zh-CN" b="0" i="1" smtClean="0">
                                <a:solidFill>
                                  <a:srgbClr val="00B0F0"/>
                                </a:solidFill>
                                <a:latin typeface="Cambria Math" panose="02040503050406030204" pitchFamily="18" charset="0"/>
                              </a:rPr>
                              <m:t>2</m:t>
                            </m:r>
                          </m:e>
                        </m:d>
                      </m:sup>
                    </m:sSubSup>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𝑔</m:t>
                        </m:r>
                      </m:e>
                      <m:sub>
                        <m:r>
                          <a:rPr lang="en-US" altLang="zh-CN" i="1">
                            <a:solidFill>
                              <a:srgbClr val="00B0F0"/>
                            </a:solidFill>
                            <a:latin typeface="Cambria Math" panose="02040503050406030204" pitchFamily="18" charset="0"/>
                          </a:rPr>
                          <m:t>1</m:t>
                        </m:r>
                      </m:sub>
                      <m:sup>
                        <m:d>
                          <m:dPr>
                            <m:begChr m:val="["/>
                            <m:endChr m:val="]"/>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1</m:t>
                            </m:r>
                          </m:e>
                        </m:d>
                      </m:sup>
                    </m:sSubSup>
                    <m:d>
                      <m:dPr>
                        <m:ctrlPr>
                          <a:rPr lang="pt-BR" altLang="zh-CN" i="1">
                            <a:solidFill>
                              <a:srgbClr val="00B0F0"/>
                            </a:solidFill>
                            <a:latin typeface="Cambria Math" panose="02040503050406030204" pitchFamily="18" charset="0"/>
                          </a:rPr>
                        </m:ctrlPr>
                      </m:dPr>
                      <m:e>
                        <m:r>
                          <a:rPr lang="pt-BR" altLang="zh-CN" b="1" i="1">
                            <a:solidFill>
                              <a:srgbClr val="00B0F0"/>
                            </a:solidFill>
                            <a:latin typeface="Cambria Math" panose="02040503050406030204" pitchFamily="18" charset="0"/>
                          </a:rPr>
                          <m:t>𝒙</m:t>
                        </m:r>
                      </m:e>
                    </m:d>
                    <m:r>
                      <a:rPr lang="pt-BR" altLang="zh-CN" i="1">
                        <a:solidFill>
                          <a:srgbClr val="00B0F0"/>
                        </a:solidFill>
                        <a:latin typeface="Cambria Math" panose="02040503050406030204" pitchFamily="18" charset="0"/>
                      </a:rPr>
                      <m:t>+</m:t>
                    </m:r>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𝑤</m:t>
                        </m:r>
                      </m:e>
                      <m:sub>
                        <m:r>
                          <a:rPr lang="en-US" altLang="zh-CN" b="0" i="1" smtClean="0">
                            <a:solidFill>
                              <a:srgbClr val="00B0F0"/>
                            </a:solidFill>
                            <a:latin typeface="Cambria Math" panose="02040503050406030204" pitchFamily="18" charset="0"/>
                          </a:rPr>
                          <m:t>2</m:t>
                        </m:r>
                      </m:sub>
                      <m:sup>
                        <m:d>
                          <m:dPr>
                            <m:begChr m:val="["/>
                            <m:endChr m:val="]"/>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2</m:t>
                            </m:r>
                          </m:e>
                        </m:d>
                      </m:sup>
                    </m:sSubSup>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𝑔</m:t>
                        </m:r>
                      </m:e>
                      <m:sub>
                        <m:r>
                          <a:rPr lang="en-US" altLang="zh-CN" b="0" i="1" smtClean="0">
                            <a:solidFill>
                              <a:srgbClr val="00B0F0"/>
                            </a:solidFill>
                            <a:latin typeface="Cambria Math" panose="02040503050406030204" pitchFamily="18" charset="0"/>
                          </a:rPr>
                          <m:t>2</m:t>
                        </m:r>
                      </m:sub>
                      <m:sup>
                        <m:d>
                          <m:dPr>
                            <m:begChr m:val="["/>
                            <m:endChr m:val="]"/>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1</m:t>
                            </m:r>
                          </m:e>
                        </m:d>
                      </m:sup>
                    </m:sSubSup>
                    <m:d>
                      <m:dPr>
                        <m:ctrlPr>
                          <a:rPr lang="pt-BR" altLang="zh-CN" i="1">
                            <a:solidFill>
                              <a:srgbClr val="00B0F0"/>
                            </a:solidFill>
                            <a:latin typeface="Cambria Math" panose="02040503050406030204" pitchFamily="18" charset="0"/>
                          </a:rPr>
                        </m:ctrlPr>
                      </m:dPr>
                      <m:e>
                        <m:r>
                          <a:rPr lang="pt-BR" altLang="zh-CN" b="1" i="1">
                            <a:solidFill>
                              <a:srgbClr val="00B0F0"/>
                            </a:solidFill>
                            <a:latin typeface="Cambria Math" panose="02040503050406030204" pitchFamily="18" charset="0"/>
                          </a:rPr>
                          <m:t>𝒙</m:t>
                        </m:r>
                      </m:e>
                    </m:d>
                    <m:r>
                      <a:rPr lang="pt-BR" altLang="zh-CN" i="1">
                        <a:solidFill>
                          <a:srgbClr val="00B0F0"/>
                        </a:solidFill>
                        <a:latin typeface="Cambria Math" panose="02040503050406030204" pitchFamily="18" charset="0"/>
                      </a:rPr>
                      <m:t>+</m:t>
                    </m:r>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𝑤</m:t>
                        </m:r>
                      </m:e>
                      <m:sub>
                        <m:r>
                          <a:rPr lang="en-US" altLang="zh-CN" b="0" i="1" smtClean="0">
                            <a:solidFill>
                              <a:srgbClr val="00B0F0"/>
                            </a:solidFill>
                            <a:latin typeface="Cambria Math" panose="02040503050406030204" pitchFamily="18" charset="0"/>
                          </a:rPr>
                          <m:t>3</m:t>
                        </m:r>
                      </m:sub>
                      <m:sup>
                        <m:d>
                          <m:dPr>
                            <m:begChr m:val="["/>
                            <m:endChr m:val="]"/>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2</m:t>
                            </m:r>
                          </m:e>
                        </m:d>
                      </m:sup>
                    </m:sSubSup>
                    <m:sSubSup>
                      <m:sSubSupPr>
                        <m:ctrlPr>
                          <a:rPr lang="en-US" altLang="zh-CN" i="1">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𝑔</m:t>
                        </m:r>
                      </m:e>
                      <m:sub>
                        <m:r>
                          <a:rPr lang="en-US" altLang="zh-CN" b="0" i="1" smtClean="0">
                            <a:solidFill>
                              <a:srgbClr val="00B0F0"/>
                            </a:solidFill>
                            <a:latin typeface="Cambria Math" panose="02040503050406030204" pitchFamily="18" charset="0"/>
                          </a:rPr>
                          <m:t>3</m:t>
                        </m:r>
                      </m:sub>
                      <m:sup>
                        <m:d>
                          <m:dPr>
                            <m:begChr m:val="["/>
                            <m:endChr m:val="]"/>
                            <m:ctrlPr>
                              <a:rPr lang="en-US" altLang="zh-CN" i="1">
                                <a:solidFill>
                                  <a:srgbClr val="00B0F0"/>
                                </a:solidFill>
                                <a:latin typeface="Cambria Math" panose="02040503050406030204" pitchFamily="18" charset="0"/>
                              </a:rPr>
                            </m:ctrlPr>
                          </m:dPr>
                          <m:e>
                            <m:r>
                              <a:rPr lang="en-US" altLang="zh-CN" i="1">
                                <a:solidFill>
                                  <a:srgbClr val="00B0F0"/>
                                </a:solidFill>
                                <a:latin typeface="Cambria Math" panose="02040503050406030204" pitchFamily="18" charset="0"/>
                              </a:rPr>
                              <m:t>1</m:t>
                            </m:r>
                          </m:e>
                        </m:d>
                      </m:sup>
                    </m:sSubSup>
                    <m:d>
                      <m:dPr>
                        <m:ctrlPr>
                          <a:rPr lang="pt-BR" altLang="zh-CN" i="1">
                            <a:solidFill>
                              <a:srgbClr val="00B0F0"/>
                            </a:solidFill>
                            <a:latin typeface="Cambria Math" panose="02040503050406030204" pitchFamily="18" charset="0"/>
                          </a:rPr>
                        </m:ctrlPr>
                      </m:dPr>
                      <m:e>
                        <m:r>
                          <a:rPr lang="pt-BR" altLang="zh-CN" b="1" i="1">
                            <a:solidFill>
                              <a:srgbClr val="00B0F0"/>
                            </a:solidFill>
                            <a:latin typeface="Cambria Math" panose="02040503050406030204" pitchFamily="18" charset="0"/>
                          </a:rPr>
                          <m:t>𝒙</m:t>
                        </m:r>
                      </m:e>
                    </m:d>
                    <m:r>
                      <a:rPr lang="pt-BR" altLang="zh-CN" i="1">
                        <a:solidFill>
                          <a:srgbClr val="00B0F0"/>
                        </a:solidFill>
                        <a:latin typeface="Cambria Math" panose="02040503050406030204" pitchFamily="18" charset="0"/>
                      </a:rPr>
                      <m:t>+</m:t>
                    </m:r>
                    <m:sSubSup>
                      <m:sSubSupPr>
                        <m:ctrlPr>
                          <a:rPr lang="en-US" altLang="zh-CN" i="1" smtClean="0">
                            <a:solidFill>
                              <a:srgbClr val="00B0F0"/>
                            </a:solidFill>
                            <a:latin typeface="Cambria Math" panose="02040503050406030204" pitchFamily="18" charset="0"/>
                          </a:rPr>
                        </m:ctrlPr>
                      </m:sSubSupPr>
                      <m:e>
                        <m:r>
                          <a:rPr lang="en-US" altLang="zh-CN" i="1">
                            <a:solidFill>
                              <a:srgbClr val="00B0F0"/>
                            </a:solidFill>
                            <a:latin typeface="Cambria Math" panose="02040503050406030204" pitchFamily="18" charset="0"/>
                          </a:rPr>
                          <m:t>𝑏</m:t>
                        </m:r>
                      </m:e>
                      <m:sub>
                        <m:r>
                          <a:rPr lang="en-US" altLang="zh-CN" b="0" i="1" smtClean="0">
                            <a:solidFill>
                              <a:srgbClr val="00B0F0"/>
                            </a:solidFill>
                            <a:latin typeface="Cambria Math" panose="02040503050406030204" pitchFamily="18" charset="0"/>
                          </a:rPr>
                          <m:t>0</m:t>
                        </m:r>
                      </m:sub>
                      <m:sup>
                        <m:r>
                          <a:rPr lang="en-US" altLang="zh-CN" i="1">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2</m:t>
                        </m:r>
                        <m:r>
                          <a:rPr lang="en-US" altLang="zh-CN" i="1">
                            <a:solidFill>
                              <a:srgbClr val="00B0F0"/>
                            </a:solidFill>
                            <a:latin typeface="Cambria Math" panose="02040503050406030204" pitchFamily="18" charset="0"/>
                          </a:rPr>
                          <m:t>]</m:t>
                        </m:r>
                      </m:sup>
                    </m:sSubSup>
                  </m:oMath>
                </a14:m>
                <a:r>
                  <a:rPr lang="en-US" altLang="zh-CN" dirty="0">
                    <a:solidFill>
                      <a:srgbClr val="00B0F0"/>
                    </a:solidFill>
                  </a:rPr>
                  <a:t>)</a:t>
                </a:r>
                <a:endParaRPr lang="zh-CN" altLang="en-US" dirty="0">
                  <a:solidFill>
                    <a:srgbClr val="00B0F0"/>
                  </a:solidFill>
                </a:endParaRPr>
              </a:p>
            </p:txBody>
          </p:sp>
        </mc:Choice>
        <mc:Fallback xmlns="">
          <p:sp>
            <p:nvSpPr>
              <p:cNvPr id="56" name="矩形 55"/>
              <p:cNvSpPr>
                <a:spLocks noRot="1" noChangeAspect="1" noMove="1" noResize="1" noEditPoints="1" noAdjustHandles="1" noChangeArrowheads="1" noChangeShapeType="1" noTextEdit="1"/>
              </p:cNvSpPr>
              <p:nvPr/>
            </p:nvSpPr>
            <p:spPr>
              <a:xfrm>
                <a:off x="651462" y="2636628"/>
                <a:ext cx="6695327" cy="441339"/>
              </a:xfrm>
              <a:prstGeom prst="rect">
                <a:avLst/>
              </a:prstGeom>
              <a:blipFill>
                <a:blip r:embed="rId9"/>
                <a:stretch>
                  <a:fillRect b="-17568"/>
                </a:stretch>
              </a:blipFill>
              <a:ln>
                <a:solidFill>
                  <a:schemeClr val="accent2">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647949" y="1736265"/>
                <a:ext cx="5906104" cy="441018"/>
              </a:xfrm>
              <a:prstGeom prst="rect">
                <a:avLst/>
              </a:prstGeom>
              <a:ln>
                <a:solidFill>
                  <a:schemeClr val="accent2">
                    <a:lumMod val="60000"/>
                    <a:lumOff val="40000"/>
                  </a:schemeClr>
                </a:solidFill>
              </a:ln>
            </p:spPr>
            <p:txBody>
              <a:bodyPr wrap="none">
                <a:spAutoFit/>
              </a:bodyPr>
              <a:lstStyle/>
              <a:p>
                <a:pPr/>
                <a14:m>
                  <m:oMathPara xmlns:m="http://schemas.openxmlformats.org/officeDocument/2006/math">
                    <m:oMathParaPr>
                      <m:jc m:val="left"/>
                    </m:oMathParaPr>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𝑔</m:t>
                          </m:r>
                        </m:e>
                        <m:sub>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[1]</m:t>
                          </m:r>
                        </m:sup>
                      </m:sSubSup>
                      <m:d>
                        <m:dPr>
                          <m:ctrlPr>
                            <a:rPr lang="pt-BR" altLang="zh-CN" i="1">
                              <a:solidFill>
                                <a:srgbClr val="FF0000"/>
                              </a:solidFill>
                              <a:latin typeface="Cambria Math" panose="02040503050406030204" pitchFamily="18" charset="0"/>
                            </a:rPr>
                          </m:ctrlPr>
                        </m:dPr>
                        <m:e>
                          <m:r>
                            <a:rPr lang="pt-BR" altLang="zh-CN" b="1" i="1">
                              <a:solidFill>
                                <a:srgbClr val="FF0000"/>
                              </a:solidFill>
                              <a:latin typeface="Cambria Math" panose="02040503050406030204" pitchFamily="18" charset="0"/>
                            </a:rPr>
                            <m:t>𝒙</m:t>
                          </m:r>
                        </m:e>
                      </m:d>
                      <m:r>
                        <a:rPr lang="pt-BR"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𝑓</m:t>
                          </m:r>
                        </m:e>
                        <m:sup>
                          <m:r>
                            <a:rPr lang="en-US" altLang="zh-CN" i="1">
                              <a:solidFill>
                                <a:srgbClr val="FF0000"/>
                              </a:solidFill>
                              <a:latin typeface="Cambria Math" panose="02040503050406030204" pitchFamily="18" charset="0"/>
                            </a:rPr>
                            <m:t>[1]</m:t>
                          </m:r>
                        </m:sup>
                      </m:sSup>
                      <m:r>
                        <a:rPr lang="en-US" altLang="zh-CN" i="1">
                          <a:solidFill>
                            <a:srgbClr val="FF0000"/>
                          </a:solidFill>
                          <a:latin typeface="Cambria Math" panose="02040503050406030204" pitchFamily="18" charset="0"/>
                        </a:rPr>
                        <m:t> (</m:t>
                      </m:r>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𝑤</m:t>
                          </m:r>
                        </m:e>
                        <m:sub>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[1]</m:t>
                          </m:r>
                        </m:sup>
                      </m:sSubSup>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1</m:t>
                          </m:r>
                        </m:sub>
                      </m:sSub>
                      <m:r>
                        <a:rPr lang="pt-BR" altLang="zh-CN" i="1">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𝑤</m:t>
                          </m:r>
                        </m:e>
                        <m:sub>
                          <m:r>
                            <a:rPr lang="en-US" altLang="zh-CN" i="1">
                              <a:solidFill>
                                <a:srgbClr val="FF0000"/>
                              </a:solidFill>
                              <a:latin typeface="Cambria Math" panose="02040503050406030204" pitchFamily="18" charset="0"/>
                            </a:rPr>
                            <m:t>2</m:t>
                          </m:r>
                        </m:sub>
                        <m:sup>
                          <m:r>
                            <a:rPr lang="en-US" altLang="zh-CN" i="1">
                              <a:solidFill>
                                <a:srgbClr val="FF0000"/>
                              </a:solidFill>
                              <a:latin typeface="Cambria Math" panose="02040503050406030204" pitchFamily="18" charset="0"/>
                            </a:rPr>
                            <m:t>[1]</m:t>
                          </m:r>
                        </m:sup>
                      </m:sSubSup>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2</m:t>
                          </m:r>
                        </m:sub>
                      </m:sSub>
                      <m:r>
                        <a:rPr lang="pt-BR" altLang="zh-CN" i="1">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𝑤</m:t>
                          </m:r>
                        </m:e>
                        <m:sub>
                          <m:r>
                            <a:rPr lang="en-US" altLang="zh-CN" i="1">
                              <a:solidFill>
                                <a:srgbClr val="FF0000"/>
                              </a:solidFill>
                              <a:latin typeface="Cambria Math" panose="02040503050406030204" pitchFamily="18" charset="0"/>
                            </a:rPr>
                            <m:t>3</m:t>
                          </m:r>
                        </m:sub>
                        <m:sup>
                          <m:r>
                            <a:rPr lang="en-US" altLang="zh-CN" i="1">
                              <a:solidFill>
                                <a:srgbClr val="FF0000"/>
                              </a:solidFill>
                              <a:latin typeface="Cambria Math" panose="02040503050406030204" pitchFamily="18" charset="0"/>
                            </a:rPr>
                            <m:t>[1]</m:t>
                          </m:r>
                        </m:sup>
                      </m:sSubSup>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3</m:t>
                          </m:r>
                        </m:sub>
                      </m:sSub>
                      <m:r>
                        <a:rPr lang="pt-BR" altLang="zh-CN" i="1">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r>
                            <a:rPr lang="en-US" altLang="zh-CN" i="1">
                              <a:solidFill>
                                <a:srgbClr val="FF0000"/>
                              </a:solidFill>
                              <a:latin typeface="Cambria Math" panose="02040503050406030204" pitchFamily="18" charset="0"/>
                            </a:rPr>
                            <m:t>𝑤</m:t>
                          </m:r>
                        </m:e>
                        <m:sub>
                          <m:r>
                            <a:rPr lang="en-US" altLang="zh-CN" i="1">
                              <a:solidFill>
                                <a:srgbClr val="FF0000"/>
                              </a:solidFill>
                              <a:latin typeface="Cambria Math" panose="02040503050406030204" pitchFamily="18" charset="0"/>
                            </a:rPr>
                            <m:t>4</m:t>
                          </m:r>
                        </m:sub>
                        <m:sup>
                          <m:r>
                            <a:rPr lang="en-US" altLang="zh-CN" i="1">
                              <a:solidFill>
                                <a:srgbClr val="FF0000"/>
                              </a:solidFill>
                              <a:latin typeface="Cambria Math" panose="02040503050406030204" pitchFamily="18" charset="0"/>
                            </a:rPr>
                            <m:t>[1]</m:t>
                          </m:r>
                        </m:sup>
                      </m:sSubSup>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4</m:t>
                          </m:r>
                        </m:sub>
                      </m:sSub>
                      <m:r>
                        <a:rPr lang="en-US" altLang="zh-CN" i="1">
                          <a:solidFill>
                            <a:srgbClr val="FF0000"/>
                          </a:solidFill>
                          <a:latin typeface="Cambria Math" panose="02040503050406030204" pitchFamily="18" charset="0"/>
                        </a:rPr>
                        <m:t>+</m:t>
                      </m:r>
                      <m:sSubSup>
                        <m:sSubSupPr>
                          <m:ctrlPr>
                            <a:rPr lang="en-US" altLang="zh-CN" i="1">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𝑏</m:t>
                          </m:r>
                        </m:e>
                        <m:sub>
                          <m:r>
                            <a:rPr lang="en-US" altLang="zh-CN" b="0" i="1" smtClean="0">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[1]</m:t>
                          </m:r>
                        </m:sup>
                      </m:sSubSup>
                      <m:r>
                        <a:rPr lang="en-US" altLang="zh-CN" i="1">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57" name="矩形 56"/>
              <p:cNvSpPr>
                <a:spLocks noRot="1" noChangeAspect="1" noMove="1" noResize="1" noEditPoints="1" noAdjustHandles="1" noChangeArrowheads="1" noChangeShapeType="1" noTextEdit="1"/>
              </p:cNvSpPr>
              <p:nvPr/>
            </p:nvSpPr>
            <p:spPr>
              <a:xfrm>
                <a:off x="647949" y="1736265"/>
                <a:ext cx="5906104" cy="441018"/>
              </a:xfrm>
              <a:prstGeom prst="rect">
                <a:avLst/>
              </a:prstGeom>
              <a:blipFill>
                <a:blip r:embed="rId10"/>
                <a:stretch>
                  <a:fillRect b="-6757"/>
                </a:stretch>
              </a:blipFill>
              <a:ln>
                <a:solidFill>
                  <a:schemeClr val="accent2">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647949" y="2144320"/>
                <a:ext cx="1316322" cy="439608"/>
              </a:xfrm>
              <a:prstGeom prst="rect">
                <a:avLst/>
              </a:prstGeom>
            </p:spPr>
            <p:txBody>
              <a:bodyPr wrap="non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up>
                        <m:r>
                          <a:rPr lang="en-US" altLang="zh-CN" i="1">
                            <a:latin typeface="Cambria Math" panose="02040503050406030204" pitchFamily="18" charset="0"/>
                          </a:rPr>
                          <m:t>[1]</m:t>
                        </m:r>
                      </m:sup>
                    </m:sSubSup>
                    <m:d>
                      <m:dPr>
                        <m:ctrlPr>
                          <a:rPr lang="pt-BR" altLang="zh-CN" i="1">
                            <a:latin typeface="Cambria Math" panose="02040503050406030204" pitchFamily="18" charset="0"/>
                          </a:rPr>
                        </m:ctrlPr>
                      </m:dPr>
                      <m:e>
                        <m:r>
                          <a:rPr lang="pt-BR" altLang="zh-CN" b="1" i="1">
                            <a:latin typeface="Cambria Math" panose="02040503050406030204" pitchFamily="18" charset="0"/>
                          </a:rPr>
                          <m:t>𝒙</m:t>
                        </m:r>
                      </m:e>
                    </m:d>
                  </m:oMath>
                </a14:m>
                <a:r>
                  <a:rPr lang="pt-BR" altLang="zh-CN" dirty="0"/>
                  <a:t> </a:t>
                </a:r>
                <a14:m>
                  <m:oMath xmlns:m="http://schemas.openxmlformats.org/officeDocument/2006/math">
                    <m:r>
                      <a:rPr lang="pt-BR" altLang="zh-CN" i="1">
                        <a:latin typeface="Cambria Math" panose="02040503050406030204" pitchFamily="18" charset="0"/>
                      </a:rPr>
                      <m:t>= </m:t>
                    </m:r>
                  </m:oMath>
                </a14:m>
                <a:r>
                  <a:rPr lang="en-US" altLang="zh-CN" dirty="0"/>
                  <a:t>…</a:t>
                </a:r>
                <a:endParaRPr lang="zh-CN" altLang="en-US" dirty="0"/>
              </a:p>
            </p:txBody>
          </p:sp>
        </mc:Choice>
        <mc:Fallback xmlns="">
          <p:sp>
            <p:nvSpPr>
              <p:cNvPr id="131" name="矩形 130"/>
              <p:cNvSpPr>
                <a:spLocks noRot="1" noChangeAspect="1" noMove="1" noResize="1" noEditPoints="1" noAdjustHandles="1" noChangeArrowheads="1" noChangeShapeType="1" noTextEdit="1"/>
              </p:cNvSpPr>
              <p:nvPr/>
            </p:nvSpPr>
            <p:spPr>
              <a:xfrm>
                <a:off x="647949" y="2144320"/>
                <a:ext cx="1316322" cy="439608"/>
              </a:xfrm>
              <a:prstGeom prst="rect">
                <a:avLst/>
              </a:prstGeom>
              <a:blipFill>
                <a:blip r:embed="rId11"/>
                <a:stretch>
                  <a:fillRect r="-3241" b="-19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2349265" y="2154655"/>
                <a:ext cx="1316322" cy="441018"/>
              </a:xfrm>
              <a:prstGeom prst="rect">
                <a:avLst/>
              </a:prstGeom>
            </p:spPr>
            <p:txBody>
              <a:bodyPr wrap="non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𝑔</m:t>
                        </m:r>
                      </m:e>
                      <m:sub>
                        <m:r>
                          <a:rPr lang="en-US" altLang="zh-CN" b="0" i="1" smtClean="0">
                            <a:latin typeface="Cambria Math" panose="02040503050406030204" pitchFamily="18" charset="0"/>
                          </a:rPr>
                          <m:t>3</m:t>
                        </m:r>
                      </m:sub>
                      <m:sup>
                        <m:r>
                          <a:rPr lang="en-US" altLang="zh-CN" i="1">
                            <a:latin typeface="Cambria Math" panose="02040503050406030204" pitchFamily="18" charset="0"/>
                          </a:rPr>
                          <m:t>[1]</m:t>
                        </m:r>
                      </m:sup>
                    </m:sSubSup>
                    <m:d>
                      <m:dPr>
                        <m:ctrlPr>
                          <a:rPr lang="pt-BR" altLang="zh-CN" i="1">
                            <a:latin typeface="Cambria Math" panose="02040503050406030204" pitchFamily="18" charset="0"/>
                          </a:rPr>
                        </m:ctrlPr>
                      </m:dPr>
                      <m:e>
                        <m:r>
                          <a:rPr lang="pt-BR" altLang="zh-CN" b="1" i="1">
                            <a:latin typeface="Cambria Math" panose="02040503050406030204" pitchFamily="18" charset="0"/>
                          </a:rPr>
                          <m:t>𝒙</m:t>
                        </m:r>
                      </m:e>
                    </m:d>
                  </m:oMath>
                </a14:m>
                <a:r>
                  <a:rPr lang="pt-BR" altLang="zh-CN" dirty="0"/>
                  <a:t> </a:t>
                </a:r>
                <a14:m>
                  <m:oMath xmlns:m="http://schemas.openxmlformats.org/officeDocument/2006/math">
                    <m:r>
                      <a:rPr lang="pt-BR" altLang="zh-CN" i="1">
                        <a:latin typeface="Cambria Math" panose="02040503050406030204" pitchFamily="18" charset="0"/>
                      </a:rPr>
                      <m:t>= </m:t>
                    </m:r>
                  </m:oMath>
                </a14:m>
                <a:r>
                  <a:rPr lang="en-US" altLang="zh-CN" dirty="0"/>
                  <a:t>…</a:t>
                </a:r>
                <a:endParaRPr lang="zh-CN" altLang="en-US" dirty="0"/>
              </a:p>
            </p:txBody>
          </p:sp>
        </mc:Choice>
        <mc:Fallback xmlns="">
          <p:sp>
            <p:nvSpPr>
              <p:cNvPr id="132" name="矩形 131"/>
              <p:cNvSpPr>
                <a:spLocks noRot="1" noChangeAspect="1" noMove="1" noResize="1" noEditPoints="1" noAdjustHandles="1" noChangeArrowheads="1" noChangeShapeType="1" noTextEdit="1"/>
              </p:cNvSpPr>
              <p:nvPr/>
            </p:nvSpPr>
            <p:spPr>
              <a:xfrm>
                <a:off x="2349265" y="2154655"/>
                <a:ext cx="1316322" cy="441018"/>
              </a:xfrm>
              <a:prstGeom prst="rect">
                <a:avLst/>
              </a:prstGeom>
              <a:blipFill>
                <a:blip r:embed="rId12"/>
                <a:stretch>
                  <a:fillRect r="-3241"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圆角矩形 136"/>
              <p:cNvSpPr/>
              <p:nvPr/>
            </p:nvSpPr>
            <p:spPr>
              <a:xfrm>
                <a:off x="8152364" y="3369216"/>
                <a:ext cx="3786499" cy="23539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b="1" dirty="0">
                    <a:solidFill>
                      <a:schemeClr val="tx1"/>
                    </a:solidFill>
                    <a:latin typeface="楷体" panose="02010609060101010101" pitchFamily="49" charset="-122"/>
                    <a:ea typeface="楷体" panose="02010609060101010101" pitchFamily="49" charset="-122"/>
                  </a:rPr>
                  <a:t>已知：向量</a:t>
                </a:r>
                <a14:m>
                  <m:oMath xmlns:m="http://schemas.openxmlformats.org/officeDocument/2006/math">
                    <m:r>
                      <a:rPr lang="en-US" altLang="zh-CN" sz="2800" i="1" dirty="0">
                        <a:solidFill>
                          <a:srgbClr val="FF0000"/>
                        </a:solidFill>
                        <a:latin typeface="Cambria Math" panose="02040503050406030204" pitchFamily="18" charset="0"/>
                      </a:rPr>
                      <m:t>𝑥</m:t>
                    </m:r>
                  </m:oMath>
                </a14:m>
                <a:r>
                  <a:rPr lang="zh-CN" altLang="en-US" sz="2800" b="1" dirty="0">
                    <a:solidFill>
                      <a:schemeClr val="tx1"/>
                    </a:solidFill>
                    <a:latin typeface="楷体" panose="02010609060101010101" pitchFamily="49" charset="-122"/>
                    <a:ea typeface="楷体" panose="02010609060101010101" pitchFamily="49" charset="-122"/>
                  </a:rPr>
                  <a:t>、标签</a:t>
                </a:r>
                <a14:m>
                  <m:oMath xmlns:m="http://schemas.openxmlformats.org/officeDocument/2006/math">
                    <m:r>
                      <a:rPr lang="en-US" altLang="zh-CN" sz="2800" i="1" dirty="0" smtClean="0">
                        <a:solidFill>
                          <a:srgbClr val="FF0000"/>
                        </a:solidFill>
                        <a:latin typeface="Cambria Math" panose="02040503050406030204" pitchFamily="18" charset="0"/>
                      </a:rPr>
                      <m:t>𝑦</m:t>
                    </m:r>
                  </m:oMath>
                </a14:m>
                <a:endParaRPr lang="en-US" altLang="zh-CN" sz="2800" b="1" i="1" dirty="0">
                  <a:solidFill>
                    <a:srgbClr val="000000"/>
                  </a:solidFill>
                  <a:latin typeface="楷体" panose="02010609060101010101" pitchFamily="49" charset="-122"/>
                  <a:ea typeface="楷体" panose="02010609060101010101" pitchFamily="49" charset="-122"/>
                </a:endParaRPr>
              </a:p>
              <a:p>
                <a:pPr algn="ctr"/>
                <a:r>
                  <a:rPr lang="zh-CN" altLang="en-US" sz="2800" b="1" dirty="0">
                    <a:solidFill>
                      <a:schemeClr val="tx1"/>
                    </a:solidFill>
                    <a:latin typeface="楷体" panose="02010609060101010101" pitchFamily="49" charset="-122"/>
                    <a:ea typeface="楷体" panose="02010609060101010101" pitchFamily="49" charset="-122"/>
                  </a:rPr>
                  <a:t>求：</a:t>
                </a:r>
                <a14:m>
                  <m:oMath xmlns:m="http://schemas.openxmlformats.org/officeDocument/2006/math">
                    <m:r>
                      <a:rPr lang="en-US" altLang="zh-CN" sz="2800">
                        <a:solidFill>
                          <a:srgbClr val="FF0000"/>
                        </a:solidFill>
                        <a:latin typeface="Cambria Math" panose="02040503050406030204" pitchFamily="18" charset="0"/>
                        <a:ea typeface="楷体" panose="02010609060101010101" pitchFamily="49" charset="-122"/>
                      </a:rPr>
                      <m:t>𝒘</m:t>
                    </m:r>
                    <m:r>
                      <a:rPr lang="zh-CN" altLang="en-US" sz="2800">
                        <a:solidFill>
                          <a:srgbClr val="FF0000"/>
                        </a:solidFill>
                        <a:latin typeface="Cambria Math" panose="02040503050406030204" pitchFamily="18" charset="0"/>
                        <a:ea typeface="楷体" panose="02010609060101010101" pitchFamily="49" charset="-122"/>
                      </a:rPr>
                      <m:t>参数向量</m:t>
                    </m:r>
                  </m:oMath>
                </a14:m>
                <a:endParaRPr lang="en-US" altLang="zh-CN" sz="2800" dirty="0">
                  <a:solidFill>
                    <a:srgbClr val="FF0000"/>
                  </a:solidFill>
                  <a:latin typeface="楷体" panose="02010609060101010101" pitchFamily="49" charset="-122"/>
                  <a:ea typeface="楷体" panose="02010609060101010101" pitchFamily="49" charset="-122"/>
                </a:endParaRPr>
              </a:p>
              <a:p>
                <a:pPr algn="ctr"/>
                <a:r>
                  <a:rPr lang="en-US" altLang="zh-CN" sz="2800" b="1" dirty="0">
                    <a:solidFill>
                      <a:srgbClr val="FF0000"/>
                    </a:solidFill>
                  </a:rPr>
                  <a:t>         </a:t>
                </a:r>
                <a14:m>
                  <m:oMath xmlns:m="http://schemas.openxmlformats.org/officeDocument/2006/math">
                    <m:r>
                      <a:rPr lang="en-US" altLang="zh-CN" sz="2800" b="1" i="1" smtClean="0">
                        <a:solidFill>
                          <a:srgbClr val="FF0000"/>
                        </a:solidFill>
                        <a:latin typeface="Cambria Math" panose="02040503050406030204" pitchFamily="18" charset="0"/>
                      </a:rPr>
                      <m:t>𝒃</m:t>
                    </m:r>
                  </m:oMath>
                </a14:m>
                <a:r>
                  <a:rPr lang="zh-CN" altLang="en-US" sz="2800" dirty="0">
                    <a:solidFill>
                      <a:srgbClr val="FF0000"/>
                    </a:solidFill>
                    <a:latin typeface="楷体" panose="02010609060101010101" pitchFamily="49" charset="-122"/>
                    <a:ea typeface="楷体" panose="02010609060101010101" pitchFamily="49" charset="-122"/>
                  </a:rPr>
                  <a:t>参数向量</a:t>
                </a:r>
                <a:endParaRPr lang="en-US" altLang="zh-CN" sz="2800" dirty="0">
                  <a:solidFill>
                    <a:srgbClr val="FF0000"/>
                  </a:solidFill>
                  <a:latin typeface="楷体" panose="02010609060101010101" pitchFamily="49" charset="-122"/>
                  <a:ea typeface="楷体" panose="02010609060101010101" pitchFamily="49" charset="-122"/>
                </a:endParaRPr>
              </a:p>
              <a:p>
                <a:pPr algn="ctr"/>
                <a:r>
                  <a:rPr lang="zh-CN" altLang="en-US" sz="3200" dirty="0">
                    <a:solidFill>
                      <a:schemeClr val="tx1"/>
                    </a:solidFill>
                    <a:latin typeface="楷体" panose="02010609060101010101" pitchFamily="49" charset="-122"/>
                    <a:ea typeface="楷体" panose="02010609060101010101" pitchFamily="49" charset="-122"/>
                  </a:rPr>
                  <a:t>使得神经网络近似：</a:t>
                </a:r>
                <a:endParaRPr lang="en-US" altLang="zh-CN" sz="3200" dirty="0">
                  <a:solidFill>
                    <a:schemeClr val="tx1"/>
                  </a:solidFill>
                  <a:latin typeface="楷体" panose="02010609060101010101" pitchFamily="49" charset="-122"/>
                  <a:ea typeface="楷体" panose="02010609060101010101" pitchFamily="49" charset="-122"/>
                </a:endParaRPr>
              </a:p>
              <a:p>
                <a:pPr algn="ctr"/>
                <a14:m>
                  <m:oMath xmlns:m="http://schemas.openxmlformats.org/officeDocument/2006/math">
                    <m:r>
                      <a:rPr lang="en-US" altLang="zh-CN" sz="3200" i="1" dirty="0">
                        <a:solidFill>
                          <a:schemeClr val="tx1"/>
                        </a:solidFill>
                        <a:latin typeface="Cambria Math" panose="02040503050406030204" pitchFamily="18" charset="0"/>
                      </a:rPr>
                      <m:t>𝑦</m:t>
                    </m:r>
                  </m:oMath>
                </a14:m>
                <a:r>
                  <a:rPr lang="zh-CN" altLang="en-US" sz="3200" dirty="0">
                    <a:solidFill>
                      <a:schemeClr val="tx1"/>
                    </a:solidFill>
                    <a:latin typeface="楷体" panose="02010609060101010101" pitchFamily="49" charset="-122"/>
                    <a:ea typeface="楷体" panose="02010609060101010101" pitchFamily="49" charset="-122"/>
                  </a:rPr>
                  <a:t>和向量</a:t>
                </a:r>
                <a14:m>
                  <m:oMath xmlns:m="http://schemas.openxmlformats.org/officeDocument/2006/math">
                    <m:r>
                      <a:rPr lang="en-US" altLang="zh-CN" sz="3200" i="1" dirty="0">
                        <a:solidFill>
                          <a:srgbClr val="FF0000"/>
                        </a:solidFill>
                        <a:latin typeface="Cambria Math" panose="02040503050406030204" pitchFamily="18" charset="0"/>
                      </a:rPr>
                      <m:t>𝑥</m:t>
                    </m:r>
                  </m:oMath>
                </a14:m>
                <a:r>
                  <a:rPr lang="zh-CN" altLang="en-US" sz="3200" dirty="0">
                    <a:solidFill>
                      <a:schemeClr val="tx1"/>
                    </a:solidFill>
                    <a:latin typeface="楷体" panose="02010609060101010101" pitchFamily="49" charset="-122"/>
                    <a:ea typeface="楷体" panose="02010609060101010101" pitchFamily="49" charset="-122"/>
                  </a:rPr>
                  <a:t>的函数</a:t>
                </a:r>
                <a:endParaRPr lang="en-US" altLang="zh-CN" sz="3200" b="1" i="1" dirty="0">
                  <a:solidFill>
                    <a:schemeClr val="tx1"/>
                  </a:solidFill>
                  <a:latin typeface="楷体" panose="02010609060101010101" pitchFamily="49" charset="-122"/>
                  <a:ea typeface="楷体" panose="02010609060101010101" pitchFamily="49" charset="-122"/>
                </a:endParaRPr>
              </a:p>
            </p:txBody>
          </p:sp>
        </mc:Choice>
        <mc:Fallback xmlns="">
          <p:sp>
            <p:nvSpPr>
              <p:cNvPr id="137" name="圆角矩形 136"/>
              <p:cNvSpPr>
                <a:spLocks noRot="1" noChangeAspect="1" noMove="1" noResize="1" noEditPoints="1" noAdjustHandles="1" noChangeArrowheads="1" noChangeShapeType="1" noTextEdit="1"/>
              </p:cNvSpPr>
              <p:nvPr/>
            </p:nvSpPr>
            <p:spPr>
              <a:xfrm>
                <a:off x="8152364" y="3369216"/>
                <a:ext cx="3786499" cy="2353924"/>
              </a:xfrm>
              <a:prstGeom prst="roundRect">
                <a:avLst/>
              </a:prstGeom>
              <a:blipFill>
                <a:blip r:embed="rId13"/>
                <a:stretch>
                  <a:fillRect l="-4655" t="-2835" r="-4655" b="-7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圆角矩形 137"/>
              <p:cNvSpPr/>
              <p:nvPr/>
            </p:nvSpPr>
            <p:spPr>
              <a:xfrm>
                <a:off x="4937760" y="5923706"/>
                <a:ext cx="7001103" cy="39912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solidFill>
                      <a:srgbClr val="FF0000"/>
                    </a:solidFill>
                    <a:latin typeface="楷体" panose="02010609060101010101" pitchFamily="49" charset="-122"/>
                    <a:ea typeface="楷体" panose="02010609060101010101" pitchFamily="49" charset="-122"/>
                  </a:rPr>
                  <a:t>参数确定后，输入新的</a:t>
                </a:r>
                <a14:m>
                  <m:oMath xmlns:m="http://schemas.openxmlformats.org/officeDocument/2006/math">
                    <m:r>
                      <a:rPr lang="en-US" altLang="zh-CN" sz="2400" i="1" dirty="0">
                        <a:solidFill>
                          <a:srgbClr val="FF0000"/>
                        </a:solidFill>
                        <a:latin typeface="Cambria Math" panose="02040503050406030204" pitchFamily="18" charset="0"/>
                      </a:rPr>
                      <m:t>𝑥</m:t>
                    </m:r>
                  </m:oMath>
                </a14:m>
                <a:r>
                  <a:rPr lang="zh-CN" altLang="en-US" sz="2400" dirty="0">
                    <a:solidFill>
                      <a:srgbClr val="FF0000"/>
                    </a:solidFill>
                    <a:latin typeface="楷体" panose="02010609060101010101" pitchFamily="49" charset="-122"/>
                    <a:ea typeface="楷体" panose="02010609060101010101" pitchFamily="49" charset="-122"/>
                  </a:rPr>
                  <a:t>向量，预测</a:t>
                </a:r>
                <a14:m>
                  <m:oMath xmlns:m="http://schemas.openxmlformats.org/officeDocument/2006/math">
                    <m:r>
                      <a:rPr lang="en-US" altLang="zh-CN" sz="2400" i="1" dirty="0">
                        <a:solidFill>
                          <a:srgbClr val="FF0000"/>
                        </a:solidFill>
                        <a:latin typeface="Cambria Math" panose="02040503050406030204" pitchFamily="18" charset="0"/>
                      </a:rPr>
                      <m:t>𝑥</m:t>
                    </m:r>
                  </m:oMath>
                </a14:m>
                <a:r>
                  <a:rPr lang="zh-CN" altLang="en-US" sz="2400" dirty="0">
                    <a:solidFill>
                      <a:srgbClr val="FF0000"/>
                    </a:solidFill>
                    <a:latin typeface="楷体" panose="02010609060101010101" pitchFamily="49" charset="-122"/>
                    <a:ea typeface="楷体" panose="02010609060101010101" pitchFamily="49" charset="-122"/>
                  </a:rPr>
                  <a:t>的标签</a:t>
                </a:r>
                <a14:m>
                  <m:oMath xmlns:m="http://schemas.openxmlformats.org/officeDocument/2006/math">
                    <m:r>
                      <a:rPr lang="en-US" altLang="zh-CN" sz="2400" i="1" dirty="0">
                        <a:solidFill>
                          <a:srgbClr val="FF0000"/>
                        </a:solidFill>
                        <a:latin typeface="Cambria Math" panose="02040503050406030204" pitchFamily="18" charset="0"/>
                      </a:rPr>
                      <m:t>𝑦</m:t>
                    </m:r>
                  </m:oMath>
                </a14:m>
                <a:r>
                  <a:rPr lang="en-US" altLang="zh-CN" sz="2400" dirty="0">
                    <a:solidFill>
                      <a:srgbClr val="FF0000"/>
                    </a:solidFill>
                    <a:latin typeface="楷体" panose="02010609060101010101" pitchFamily="49" charset="-122"/>
                    <a:ea typeface="楷体" panose="02010609060101010101" pitchFamily="49" charset="-122"/>
                  </a:rPr>
                  <a:t>  </a:t>
                </a:r>
                <a:endParaRPr lang="zh-CN" altLang="en-US" sz="2400" b="1" i="1" dirty="0">
                  <a:solidFill>
                    <a:srgbClr val="FF0000"/>
                  </a:solidFill>
                  <a:latin typeface="楷体" panose="02010609060101010101" pitchFamily="49" charset="-122"/>
                  <a:ea typeface="楷体" panose="02010609060101010101" pitchFamily="49" charset="-122"/>
                </a:endParaRPr>
              </a:p>
            </p:txBody>
          </p:sp>
        </mc:Choice>
        <mc:Fallback xmlns="">
          <p:sp>
            <p:nvSpPr>
              <p:cNvPr id="138" name="圆角矩形 137"/>
              <p:cNvSpPr>
                <a:spLocks noRot="1" noChangeAspect="1" noMove="1" noResize="1" noEditPoints="1" noAdjustHandles="1" noChangeArrowheads="1" noChangeShapeType="1" noTextEdit="1"/>
              </p:cNvSpPr>
              <p:nvPr/>
            </p:nvSpPr>
            <p:spPr>
              <a:xfrm>
                <a:off x="4937760" y="5923706"/>
                <a:ext cx="7001103" cy="399127"/>
              </a:xfrm>
              <a:prstGeom prst="roundRect">
                <a:avLst/>
              </a:prstGeom>
              <a:blipFill>
                <a:blip r:embed="rId14"/>
                <a:stretch>
                  <a:fillRect t="-22388" b="-35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214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29" grpId="0" animBg="1"/>
      <p:bldP spid="56" grpId="0" animBg="1"/>
      <p:bldP spid="57" grpId="0" animBg="1"/>
      <p:bldP spid="131" grpId="0"/>
      <p:bldP spid="132" grpId="0"/>
      <p:bldP spid="137" grpId="0" animBg="1"/>
      <p:bldP spid="1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904126" y="1489752"/>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类似于同学们学习中，如果以考试作为评测手段，</a:t>
            </a:r>
            <a:endParaRPr lang="en-US" altLang="zh-CN" sz="3200" dirty="0">
              <a:solidFill>
                <a:srgbClr val="000000"/>
              </a:solidFill>
              <a:latin typeface="楷体" panose="02010609060101010101" pitchFamily="49" charset="-122"/>
              <a:ea typeface="楷体" panose="02010609060101010101" pitchFamily="49" charset="-122"/>
            </a:endParaRPr>
          </a:p>
          <a:p>
            <a:pPr algn="ctr"/>
            <a:r>
              <a:rPr lang="zh-CN" altLang="en-US" sz="3200" dirty="0">
                <a:solidFill>
                  <a:srgbClr val="000000"/>
                </a:solidFill>
                <a:latin typeface="楷体" panose="02010609060101010101" pitchFamily="49" charset="-122"/>
                <a:ea typeface="楷体" panose="02010609060101010101" pitchFamily="49" charset="-122"/>
              </a:rPr>
              <a:t>那么，同学们提供的答案和正确答案越接近越好。</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4442" y="-11067"/>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Slide Number Placeholder 5"/>
          <p:cNvSpPr>
            <a:spLocks noGrp="1"/>
          </p:cNvSpPr>
          <p:nvPr>
            <p:ph type="sldNum" sz="quarter" idx="4"/>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9</a:t>
            </a:fld>
            <a:r>
              <a:rPr lang="zh-CN" altLang="en-US"/>
              <a:t>页</a:t>
            </a:r>
            <a:endParaRPr lang="zh-CN" altLang="en-US" dirty="0"/>
          </a:p>
        </p:txBody>
      </p:sp>
      <p:sp>
        <p:nvSpPr>
          <p:cNvPr id="2" name="标题 1"/>
          <p:cNvSpPr>
            <a:spLocks noGrp="1"/>
          </p:cNvSpPr>
          <p:nvPr>
            <p:ph type="title"/>
          </p:nvPr>
        </p:nvSpPr>
        <p:spPr>
          <a:xfrm>
            <a:off x="1705992" y="23600"/>
            <a:ext cx="10515600" cy="701728"/>
          </a:xfrm>
        </p:spPr>
        <p:txBody>
          <a:bodyPr>
            <a:normAutofit/>
          </a:bodyPr>
          <a:lstStyle/>
          <a:p>
            <a:r>
              <a:rPr lang="zh-CN" altLang="en-US" dirty="0">
                <a:solidFill>
                  <a:srgbClr val="00B050"/>
                </a:solidFill>
                <a:latin typeface="楷体" panose="02010609060101010101" pitchFamily="49" charset="-122"/>
                <a:ea typeface="楷体" panose="02010609060101010101" pitchFamily="49" charset="-122"/>
              </a:rPr>
              <a:t>学习到什么样的参数标志着学习好呢？</a:t>
            </a:r>
          </a:p>
        </p:txBody>
      </p:sp>
      <mc:AlternateContent xmlns:mc="http://schemas.openxmlformats.org/markup-compatibility/2006" xmlns:a14="http://schemas.microsoft.com/office/drawing/2010/main">
        <mc:Choice Requires="a14">
          <p:sp>
            <p:nvSpPr>
              <p:cNvPr id="7" name="圆角矩形 6"/>
              <p:cNvSpPr/>
              <p:nvPr/>
            </p:nvSpPr>
            <p:spPr>
              <a:xfrm>
                <a:off x="850775" y="3094216"/>
                <a:ext cx="10736493" cy="12328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预测输出结果</a:t>
                </a:r>
                <a14:m>
                  <m:oMath xmlns:m="http://schemas.openxmlformats.org/officeDocument/2006/math">
                    <m:acc>
                      <m:accPr>
                        <m:chr m:val="̂"/>
                        <m:ctrlPr>
                          <a:rPr lang="en-US" altLang="zh-CN" sz="3200" i="1" smtClean="0">
                            <a:solidFill>
                              <a:srgbClr val="000000"/>
                            </a:solidFill>
                            <a:latin typeface="Cambria Math" panose="02040503050406030204" pitchFamily="18" charset="0"/>
                          </a:rPr>
                        </m:ctrlPr>
                      </m:accPr>
                      <m:e>
                        <m:r>
                          <a:rPr lang="en-US" altLang="zh-CN" sz="3200" i="1">
                            <a:solidFill>
                              <a:srgbClr val="000000"/>
                            </a:solidFill>
                            <a:latin typeface="Cambria Math" panose="02040503050406030204" pitchFamily="18" charset="0"/>
                          </a:rPr>
                          <m:t>𝑦</m:t>
                        </m:r>
                      </m:e>
                    </m:acc>
                  </m:oMath>
                </a14:m>
                <a:r>
                  <a:rPr lang="zh-CN" altLang="en-US" sz="3200" dirty="0">
                    <a:solidFill>
                      <a:srgbClr val="000000"/>
                    </a:solidFill>
                    <a:latin typeface="楷体" panose="02010609060101010101" pitchFamily="49" charset="-122"/>
                    <a:ea typeface="楷体" panose="02010609060101010101" pitchFamily="49" charset="-122"/>
                  </a:rPr>
                  <a:t>和真实结果</a:t>
                </a:r>
                <a14:m>
                  <m:oMath xmlns:m="http://schemas.openxmlformats.org/officeDocument/2006/math">
                    <m:r>
                      <a:rPr lang="en-US" altLang="zh-CN" sz="3200" b="0" i="1" smtClean="0">
                        <a:solidFill>
                          <a:srgbClr val="000000"/>
                        </a:solidFill>
                        <a:latin typeface="Cambria Math" panose="02040503050406030204" pitchFamily="18" charset="0"/>
                      </a:rPr>
                      <m:t>𝑦</m:t>
                    </m:r>
                  </m:oMath>
                </a14:m>
                <a:r>
                  <a:rPr lang="zh-CN" altLang="en-US" sz="3200" dirty="0">
                    <a:solidFill>
                      <a:srgbClr val="000000"/>
                    </a:solidFill>
                    <a:latin typeface="楷体" panose="02010609060101010101" pitchFamily="49" charset="-122"/>
                    <a:ea typeface="楷体" panose="02010609060101010101" pitchFamily="49" charset="-122"/>
                  </a:rPr>
                  <a:t>相差越小越好。</a:t>
                </a:r>
                <a:endParaRPr lang="en-US" altLang="zh-CN" sz="3200" dirty="0">
                  <a:solidFill>
                    <a:srgbClr val="000000"/>
                  </a:solidFill>
                  <a:latin typeface="楷体" panose="02010609060101010101" pitchFamily="49" charset="-122"/>
                  <a:ea typeface="楷体" panose="02010609060101010101" pitchFamily="49" charset="-122"/>
                </a:endParaRPr>
              </a:p>
            </p:txBody>
          </p:sp>
        </mc:Choice>
        <mc:Fallback xmlns="">
          <p:sp>
            <p:nvSpPr>
              <p:cNvPr id="7" name="圆角矩形 6"/>
              <p:cNvSpPr>
                <a:spLocks noRot="1" noChangeAspect="1" noMove="1" noResize="1" noEditPoints="1" noAdjustHandles="1" noChangeArrowheads="1" noChangeShapeType="1" noTextEdit="1"/>
              </p:cNvSpPr>
              <p:nvPr/>
            </p:nvSpPr>
            <p:spPr>
              <a:xfrm>
                <a:off x="850775" y="3094216"/>
                <a:ext cx="10736493" cy="1232899"/>
              </a:xfrm>
              <a:prstGeom prst="round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904126" y="4880207"/>
                <a:ext cx="10736493" cy="1232899"/>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dirty="0">
                    <a:solidFill>
                      <a:srgbClr val="000000"/>
                    </a:solidFill>
                    <a:latin typeface="楷体" panose="02010609060101010101" pitchFamily="49" charset="-122"/>
                    <a:ea typeface="楷体" panose="02010609060101010101" pitchFamily="49" charset="-122"/>
                  </a:rPr>
                  <a:t>需要定义一个损失函数</a:t>
                </a:r>
                <a14:m>
                  <m:oMath xmlns:m="http://schemas.openxmlformats.org/officeDocument/2006/math">
                    <m:r>
                      <a:rPr lang="en-US" altLang="zh-CN" sz="3200" i="1">
                        <a:latin typeface="Cambria Math" panose="02040503050406030204" pitchFamily="18" charset="0"/>
                        <a:ea typeface="Cambria Math" panose="02040503050406030204" pitchFamily="18" charset="0"/>
                      </a:rPr>
                      <m:t>ℒ</m:t>
                    </m:r>
                    <m:d>
                      <m:dPr>
                        <m:ctrlPr>
                          <a:rPr lang="en-US" altLang="zh-CN" sz="3200" i="1">
                            <a:latin typeface="Cambria Math" panose="02040503050406030204" pitchFamily="18" charset="0"/>
                            <a:ea typeface="Cambria Math" panose="02040503050406030204" pitchFamily="18" charset="0"/>
                          </a:rPr>
                        </m:ctrlPr>
                      </m:dPr>
                      <m:e>
                        <m:r>
                          <m:rPr>
                            <m:sty m:val="p"/>
                          </m:rPr>
                          <a:rPr lang="en-US" altLang="zh-CN" sz="3200" i="1" smtClean="0">
                            <a:latin typeface="Cambria Math" panose="02040503050406030204" pitchFamily="18" charset="0"/>
                            <a:ea typeface="Cambria Math" panose="02040503050406030204" pitchFamily="18" charset="0"/>
                          </a:rPr>
                          <m:t>y</m:t>
                        </m:r>
                        <m:r>
                          <a:rPr lang="en-US" altLang="zh-CN" sz="3200" i="1">
                            <a:latin typeface="Cambria Math" panose="02040503050406030204" pitchFamily="18" charset="0"/>
                            <a:ea typeface="Cambria Math" panose="02040503050406030204" pitchFamily="18" charset="0"/>
                          </a:rPr>
                          <m:t>,</m:t>
                        </m:r>
                        <m:acc>
                          <m:accPr>
                            <m:chr m:val="̂"/>
                            <m:ctrlPr>
                              <a:rPr lang="en-US" altLang="zh-CN" sz="3200" i="1">
                                <a:solidFill>
                                  <a:srgbClr val="000000"/>
                                </a:solidFill>
                                <a:latin typeface="Cambria Math" panose="02040503050406030204" pitchFamily="18" charset="0"/>
                              </a:rPr>
                            </m:ctrlPr>
                          </m:accPr>
                          <m:e>
                            <m:r>
                              <a:rPr lang="en-US" altLang="zh-CN" sz="3200" i="1">
                                <a:solidFill>
                                  <a:srgbClr val="000000"/>
                                </a:solidFill>
                                <a:latin typeface="Cambria Math" panose="02040503050406030204" pitchFamily="18" charset="0"/>
                              </a:rPr>
                              <m:t>𝑦</m:t>
                            </m:r>
                          </m:e>
                        </m:acc>
                      </m:e>
                    </m:d>
                  </m:oMath>
                </a14:m>
                <a:r>
                  <a:rPr lang="zh-CN" altLang="en-US" sz="3200" dirty="0">
                    <a:solidFill>
                      <a:srgbClr val="000000"/>
                    </a:solidFill>
                    <a:latin typeface="楷体" panose="02010609060101010101" pitchFamily="49" charset="-122"/>
                    <a:ea typeface="楷体" panose="02010609060101010101" pitchFamily="49" charset="-122"/>
                  </a:rPr>
                  <a:t>，计算</a:t>
                </a:r>
                <a14:m>
                  <m:oMath xmlns:m="http://schemas.openxmlformats.org/officeDocument/2006/math">
                    <m:acc>
                      <m:accPr>
                        <m:chr m:val="̂"/>
                        <m:ctrlPr>
                          <a:rPr lang="en-US" altLang="zh-CN" sz="3200" i="1">
                            <a:solidFill>
                              <a:srgbClr val="000000"/>
                            </a:solidFill>
                            <a:latin typeface="Cambria Math" panose="02040503050406030204" pitchFamily="18" charset="0"/>
                          </a:rPr>
                        </m:ctrlPr>
                      </m:accPr>
                      <m:e>
                        <m:r>
                          <a:rPr lang="en-US" altLang="zh-CN" sz="3200" i="1">
                            <a:solidFill>
                              <a:srgbClr val="000000"/>
                            </a:solidFill>
                            <a:latin typeface="Cambria Math" panose="02040503050406030204" pitchFamily="18" charset="0"/>
                          </a:rPr>
                          <m:t>𝑦</m:t>
                        </m:r>
                      </m:e>
                    </m:acc>
                  </m:oMath>
                </a14:m>
                <a:r>
                  <a:rPr lang="zh-CN" altLang="en-US" sz="3200" dirty="0">
                    <a:solidFill>
                      <a:srgbClr val="000000"/>
                    </a:solidFill>
                    <a:latin typeface="楷体" panose="02010609060101010101" pitchFamily="49" charset="-122"/>
                    <a:ea typeface="楷体" panose="02010609060101010101" pitchFamily="49" charset="-122"/>
                  </a:rPr>
                  <a:t>和</a:t>
                </a:r>
                <a14:m>
                  <m:oMath xmlns:m="http://schemas.openxmlformats.org/officeDocument/2006/math">
                    <m:r>
                      <a:rPr lang="en-US" altLang="zh-CN" sz="3200" b="0" i="1" smtClean="0">
                        <a:solidFill>
                          <a:srgbClr val="000000"/>
                        </a:solidFill>
                        <a:latin typeface="Cambria Math" panose="02040503050406030204" pitchFamily="18" charset="0"/>
                      </a:rPr>
                      <m:t>𝑦</m:t>
                    </m:r>
                  </m:oMath>
                </a14:m>
                <a:r>
                  <a:rPr lang="zh-CN" altLang="en-US" sz="3200" dirty="0">
                    <a:solidFill>
                      <a:srgbClr val="000000"/>
                    </a:solidFill>
                    <a:latin typeface="楷体" panose="02010609060101010101" pitchFamily="49" charset="-122"/>
                    <a:ea typeface="楷体" panose="02010609060101010101" pitchFamily="49" charset="-122"/>
                  </a:rPr>
                  <a:t>的差距。</a:t>
                </a:r>
                <a:endParaRPr lang="en-US" altLang="zh-CN" sz="3200" dirty="0">
                  <a:solidFill>
                    <a:srgbClr val="000000"/>
                  </a:solidFill>
                  <a:latin typeface="楷体" panose="02010609060101010101" pitchFamily="49" charset="-122"/>
                  <a:ea typeface="楷体" panose="02010609060101010101" pitchFamily="49" charset="-122"/>
                </a:endParaRPr>
              </a:p>
            </p:txBody>
          </p:sp>
        </mc:Choice>
        <mc:Fallback xmlns="">
          <p:sp>
            <p:nvSpPr>
              <p:cNvPr id="8" name="圆角矩形 7"/>
              <p:cNvSpPr>
                <a:spLocks noRot="1" noChangeAspect="1" noMove="1" noResize="1" noEditPoints="1" noAdjustHandles="1" noChangeArrowheads="1" noChangeShapeType="1" noTextEdit="1"/>
              </p:cNvSpPr>
              <p:nvPr/>
            </p:nvSpPr>
            <p:spPr>
              <a:xfrm>
                <a:off x="904126" y="4880207"/>
                <a:ext cx="10736493" cy="1232899"/>
              </a:xfrm>
              <a:prstGeom prst="roundRect">
                <a:avLst/>
              </a:prstGeom>
              <a:blipFill>
                <a:blip r:embed="rId3"/>
                <a:stretch>
                  <a:fillRect/>
                </a:stretch>
              </a:blipFill>
            </p:spPr>
            <p:txBody>
              <a:bodyPr/>
              <a:lstStyle/>
              <a:p>
                <a:r>
                  <a:rPr lang="zh-CN" altLang="en-US">
                    <a:noFill/>
                  </a:rPr>
                  <a:t> </a:t>
                </a:r>
              </a:p>
            </p:txBody>
          </p:sp>
        </mc:Fallback>
      </mc:AlternateContent>
      <p:pic>
        <p:nvPicPr>
          <p:cNvPr id="2052" name="Picture 4" descr="灯泡灯丝简笔画"/>
          <p:cNvPicPr>
            <a:picLocks noChangeAspect="1" noChangeArrowheads="1"/>
          </p:cNvPicPr>
          <p:nvPr/>
        </p:nvPicPr>
        <p:blipFill>
          <a:blip r:embed="rId4" cstate="hqprint">
            <a:biLevel thresh="75000"/>
            <a:extLst>
              <a:ext uri="{28A0092B-C50C-407E-A947-70E740481C1C}">
                <a14:useLocalDpi xmlns:a14="http://schemas.microsoft.com/office/drawing/2010/main" val="0"/>
              </a:ext>
            </a:extLst>
          </a:blip>
          <a:srcRect/>
          <a:stretch>
            <a:fillRect/>
          </a:stretch>
        </p:blipFill>
        <p:spPr bwMode="auto">
          <a:xfrm>
            <a:off x="179014" y="5160775"/>
            <a:ext cx="671761" cy="671761"/>
          </a:xfrm>
          <a:prstGeom prst="rect">
            <a:avLst/>
          </a:prstGeom>
          <a:solidFill>
            <a:schemeClr val="accent6">
              <a:lumMod val="20000"/>
              <a:lumOff val="80000"/>
            </a:schemeClr>
          </a:solidFill>
        </p:spPr>
      </p:pic>
    </p:spTree>
    <p:extLst>
      <p:ext uri="{BB962C8B-B14F-4D97-AF65-F5344CB8AC3E}">
        <p14:creationId xmlns:p14="http://schemas.microsoft.com/office/powerpoint/2010/main" val="266181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2.7|55"/>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7374</TotalTime>
  <Words>3441</Words>
  <Application>Microsoft Office PowerPoint</Application>
  <PresentationFormat>宽屏</PresentationFormat>
  <Paragraphs>527</Paragraphs>
  <Slides>52</Slides>
  <Notes>13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72" baseType="lpstr">
      <vt:lpstr>FZSSJW--GB1-0</vt:lpstr>
      <vt:lpstr>LMMono8-Regular-Identity-H</vt:lpstr>
      <vt:lpstr>LMSans8-Regular-Identity-H</vt:lpstr>
      <vt:lpstr>SourceHanSerifCN-Light-Identity-H</vt:lpstr>
      <vt:lpstr>SourceHanSerifCN-Medium-Identity-H</vt:lpstr>
      <vt:lpstr>STIX Two Math</vt:lpstr>
      <vt:lpstr>STIXTwoMath-Identity-H</vt:lpstr>
      <vt:lpstr>STIXTwoText-Bold-Identity-H</vt:lpstr>
      <vt:lpstr>STIXTwoText-Identity-H</vt:lpstr>
      <vt:lpstr>等线</vt:lpstr>
      <vt:lpstr>华文楷体</vt:lpstr>
      <vt:lpstr>楷体</vt:lpstr>
      <vt:lpstr>Arial</vt:lpstr>
      <vt:lpstr>Calibri</vt:lpstr>
      <vt:lpstr>Calibri Light</vt:lpstr>
      <vt:lpstr>Cambria</vt:lpstr>
      <vt:lpstr>Cambria Math</vt:lpstr>
      <vt:lpstr>Wingdings</vt:lpstr>
      <vt:lpstr>1_Office 主题​​</vt:lpstr>
      <vt:lpstr>方程式</vt:lpstr>
      <vt:lpstr>PowerPoint 演示文稿</vt:lpstr>
      <vt:lpstr>神经网络的网图“婴儿用神经网络课本”</vt:lpstr>
      <vt:lpstr>PowerPoint 演示文稿</vt:lpstr>
      <vt:lpstr>引言：多层全连接前馈神经网络</vt:lpstr>
      <vt:lpstr>第二章–多层全连接前馈神经网络</vt:lpstr>
      <vt:lpstr>本章要点</vt:lpstr>
      <vt:lpstr>第二章– 内容提要</vt:lpstr>
      <vt:lpstr>2.1.1 为什么要参数学习？</vt:lpstr>
      <vt:lpstr>学习到什么样的参数标志着学习好呢？</vt:lpstr>
      <vt:lpstr>2.1.2 参数学习中的损失函数</vt:lpstr>
      <vt:lpstr>问题：如何利用损失函数进行参数学习呢？</vt:lpstr>
      <vt:lpstr>2.1.3 参数学习中的经验风险</vt:lpstr>
      <vt:lpstr>问题：经验风险最小化过程中会出现过拟合，怎么办？</vt:lpstr>
      <vt:lpstr>2.1.4 参数学习中的结构风险最小化准则</vt:lpstr>
      <vt:lpstr>2.1.5 参数学习的路线：最小化结构风险</vt:lpstr>
      <vt:lpstr>2.1 参数学习目标---小结</vt:lpstr>
      <vt:lpstr>第二章- 内容提要</vt:lpstr>
      <vt:lpstr>2.2.1 复习：梯度</vt:lpstr>
      <vt:lpstr>2.2.2 复习：梯度下降法进行参数学习</vt:lpstr>
      <vt:lpstr>2.2.3 反向传播算法的其他预备知识</vt:lpstr>
      <vt:lpstr>反向传播算法的主框架</vt:lpstr>
      <vt:lpstr>反向传播算法主过程（1）--- 梯度</vt:lpstr>
      <vt:lpstr>反向传播算法主过程（2/2）---第 l+1层反向传播到l层</vt:lpstr>
      <vt:lpstr>反向传播算法（梯度的进一步计算）</vt:lpstr>
      <vt:lpstr>L对W偏导数具体计算实例(1/2)</vt:lpstr>
      <vt:lpstr>L对W偏导数具体计算实例(2/2)</vt:lpstr>
      <vt:lpstr>反向传播算法框架</vt:lpstr>
      <vt:lpstr>2.2 反向传播算法框架---小结</vt:lpstr>
      <vt:lpstr>本章要点</vt:lpstr>
      <vt:lpstr>第二章- 内容提要</vt:lpstr>
      <vt:lpstr>实例：多层网络的参数学习</vt:lpstr>
      <vt:lpstr>2.3.1 多层神经网络误差项的计算</vt:lpstr>
      <vt:lpstr>矩阵微分</vt:lpstr>
      <vt:lpstr>矩阵微分：带有矩阵微分的链式法则</vt:lpstr>
      <vt:lpstr>反向传播算法（前面推导未列出的中间过程）</vt:lpstr>
      <vt:lpstr>反向传播算法（最后一层的误差项）</vt:lpstr>
      <vt:lpstr>反向传播算法推导过程（1/4）--- δ^([l])</vt:lpstr>
      <vt:lpstr>反向传播算法推导过程 (2/4)---a^([l])对z^([l])的偏导数</vt:lpstr>
      <vt:lpstr>反向传播算法推导过程（3/4）--- z^([l+1])对a^([l])的偏导数</vt:lpstr>
      <vt:lpstr>反向传播算法推导过程(4/4)--- L对z^([l+1])的偏导数</vt:lpstr>
      <vt:lpstr>反向传播算法推导过程─误差传递汇总--- δ^([l])</vt:lpstr>
      <vt:lpstr>反向传播算法（再看梯度）</vt:lpstr>
      <vt:lpstr>梯度推导（1）--- z对w_ij的偏导数</vt:lpstr>
      <vt:lpstr>梯度推导（2）--- z对b的偏导数</vt:lpstr>
      <vt:lpstr>梯度推导（3）--- L对W^([l])和b^([l])的偏导数</vt:lpstr>
      <vt:lpstr>反向传播算法（算法主线）</vt:lpstr>
      <vt:lpstr>带有正则化项的梯度向量</vt:lpstr>
      <vt:lpstr>反向传播算法</vt:lpstr>
      <vt:lpstr>第二章 总结</vt:lpstr>
      <vt:lpstr>本章要点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人工智能原理</dc:title>
  <dc:creator>wu</dc:creator>
  <cp:lastModifiedBy>h w</cp:lastModifiedBy>
  <cp:revision>507</cp:revision>
  <dcterms:created xsi:type="dcterms:W3CDTF">2020-07-29T04:12:12Z</dcterms:created>
  <dcterms:modified xsi:type="dcterms:W3CDTF">2025-02-25T06:58:40Z</dcterms:modified>
</cp:coreProperties>
</file>