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316" r:id="rId2"/>
    <p:sldId id="326" r:id="rId3"/>
    <p:sldId id="320" r:id="rId4"/>
    <p:sldId id="322" r:id="rId5"/>
    <p:sldId id="325" r:id="rId6"/>
    <p:sldId id="324" r:id="rId7"/>
    <p:sldId id="323" r:id="rId8"/>
    <p:sldId id="32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82266" autoAdjust="0"/>
  </p:normalViewPr>
  <p:slideViewPr>
    <p:cSldViewPr>
      <p:cViewPr varScale="1">
        <p:scale>
          <a:sx n="74" d="100"/>
          <a:sy n="74" d="100"/>
        </p:scale>
        <p:origin x="1326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6459F-225C-4AA8-B12F-7D0F44785B1A}" type="datetimeFigureOut">
              <a:rPr lang="en-SG" smtClean="0"/>
              <a:t>22/3/2025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393A7-4FB6-4BF3-96F1-9E4FE826998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999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53D191B-14C9-4E44-80DA-01C77658321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89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393A7-4FB6-4BF3-96F1-9E4FE8269987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3119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B2A1-8233-44BD-A498-681F5159FCD5}" type="datetime1">
              <a:rPr lang="en-SG" altLang="zh-SG" smtClean="0"/>
              <a:t>22/3/2025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429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51520-D923-4264-BEEB-B16F792BE9F5}" type="datetime1">
              <a:rPr lang="en-SG" altLang="zh-SG" smtClean="0"/>
              <a:t>22/3/2025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582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A1F38-1DA2-43D2-BD1E-DF8E36BDA9E2}" type="datetime1">
              <a:rPr lang="en-SG" altLang="zh-SG" smtClean="0"/>
              <a:t>22/3/2025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73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62D9-0388-44B2-9659-7ED6750167E0}" type="datetime1">
              <a:rPr lang="en-SG" altLang="zh-SG" smtClean="0"/>
              <a:t>22/3/2025</a:t>
            </a:fld>
            <a:endParaRPr lang="en-SG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8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6E90-0914-4178-BA22-8F1A8D788802}" type="datetime1">
              <a:rPr lang="en-SG" altLang="zh-SG" smtClean="0"/>
              <a:t>22/3/2025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621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DE17-0C7B-4A35-A18C-89DE60B5BE13}" type="datetime1">
              <a:rPr lang="en-SG" altLang="zh-SG" smtClean="0"/>
              <a:t>22/3/2025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69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CC10-5197-492F-A74B-3B77355C7237}" type="datetime1">
              <a:rPr lang="en-SG" altLang="zh-SG" smtClean="0"/>
              <a:t>22/3/2025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701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B0EBC-8D29-4AA6-A353-A4EDC1D6AC50}" type="datetime1">
              <a:rPr lang="en-SG" altLang="zh-SG" smtClean="0"/>
              <a:t>22/3/2025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839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542A-AFC2-4BD4-A4E6-E870AFF62A64}" type="datetime1">
              <a:rPr lang="en-SG" altLang="zh-SG" smtClean="0"/>
              <a:t>22/3/2025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636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B15CE-4E91-4B9B-8728-9E9AF6AFB403}" type="datetime1">
              <a:rPr lang="en-SG" altLang="zh-SG" smtClean="0"/>
              <a:t>22/3/2025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971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4FD5F-22C5-4B1A-ADCD-44CCB852255F}" type="datetime1">
              <a:rPr lang="en-SG" altLang="zh-SG" smtClean="0"/>
              <a:t>22/3/2025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577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DB1D0-31BE-4DA1-8061-6C8C0AEF1DE5}" type="datetime1">
              <a:rPr lang="en-SG" altLang="zh-SG" smtClean="0"/>
              <a:t>22/3/2025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46718-CB15-44DC-A3B0-F0ED78D869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866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 baseline="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 baseline="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>
            <a:spLocks noChangeArrowheads="1"/>
          </p:cNvSpPr>
          <p:nvPr/>
        </p:nvSpPr>
        <p:spPr bwMode="auto">
          <a:xfrm>
            <a:off x="179512" y="2924944"/>
            <a:ext cx="8767762" cy="133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j-cs"/>
                <a:sym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ill Sans MT" pitchFamily="34" charset="0"/>
                <a:ea typeface="微软雅黑" pitchFamily="34" charset="-122"/>
                <a:sym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ill Sans MT" pitchFamily="34" charset="0"/>
                <a:ea typeface="微软雅黑" pitchFamily="34" charset="-122"/>
                <a:sym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ill Sans MT" pitchFamily="34" charset="0"/>
                <a:ea typeface="微软雅黑" pitchFamily="34" charset="-122"/>
                <a:sym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Gill Sans MT" pitchFamily="34" charset="0"/>
                <a:ea typeface="微软雅黑" pitchFamily="34" charset="-122"/>
                <a:sym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CN" sz="48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Questions</a:t>
            </a:r>
          </a:p>
        </p:txBody>
      </p:sp>
      <p:sp>
        <p:nvSpPr>
          <p:cNvPr id="13" name="副标题 2"/>
          <p:cNvSpPr>
            <a:spLocks noChangeArrowheads="1"/>
          </p:cNvSpPr>
          <p:nvPr/>
        </p:nvSpPr>
        <p:spPr bwMode="auto">
          <a:xfrm>
            <a:off x="1036638" y="4778375"/>
            <a:ext cx="6858000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defRPr/>
            </a:pPr>
            <a:endParaRPr lang="zh-CN" altLang="en-US" sz="3200">
              <a:solidFill>
                <a:schemeClr val="tx2"/>
              </a:solidFill>
              <a:latin typeface="+mj-ea"/>
              <a:ea typeface="+mj-ea"/>
              <a:cs typeface="Times New Roman" pitchFamily="18" charset="0"/>
              <a:sym typeface="Times New Roman" pitchFamily="18" charset="0"/>
            </a:endParaRPr>
          </a:p>
          <a:p>
            <a:pPr algn="ctr" eaLnBrk="1" hangingPunct="1">
              <a:lnSpc>
                <a:spcPct val="120000"/>
              </a:lnSpc>
              <a:defRPr/>
            </a:pPr>
            <a:endParaRPr lang="zh-CN" altLang="en-US" sz="3200">
              <a:solidFill>
                <a:srgbClr val="000000"/>
              </a:solidFill>
              <a:latin typeface="+mj-ea"/>
              <a:ea typeface="+mj-ea"/>
              <a:cs typeface="Times New Roman" pitchFamily="18" charset="0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846598"/>
      </p:ext>
    </p:extLst>
  </p:cSld>
  <p:clrMapOvr>
    <a:masterClrMapping/>
  </p:clrMapOvr>
  <p:transition spd="slow" advTm="184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FAC3B5-68BD-46C1-B4AA-85E4B070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2</a:t>
            </a:fld>
            <a:endParaRPr lang="en-SG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C70037-3C5C-4055-A631-B30ED7095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44" y="1960868"/>
            <a:ext cx="7380312" cy="4573077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FE2858F9-E226-4398-87FC-5B638A7E2117}"/>
              </a:ext>
            </a:extLst>
          </p:cNvPr>
          <p:cNvSpPr/>
          <p:nvPr/>
        </p:nvSpPr>
        <p:spPr>
          <a:xfrm>
            <a:off x="342346" y="404664"/>
            <a:ext cx="8550134" cy="13686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Q0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MPI_Bcast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MPI_Scatter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MPI_Gather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MPI_Reduce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这几个集合函数有何区别？</a:t>
            </a:r>
          </a:p>
        </p:txBody>
      </p:sp>
    </p:spTree>
    <p:extLst>
      <p:ext uri="{BB962C8B-B14F-4D97-AF65-F5344CB8AC3E}">
        <p14:creationId xmlns:p14="http://schemas.microsoft.com/office/powerpoint/2010/main" val="105281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3</a:t>
            </a:fld>
            <a:endParaRPr lang="en-SG"/>
          </a:p>
        </p:txBody>
      </p:sp>
      <p:sp>
        <p:nvSpPr>
          <p:cNvPr id="5" name="AutoShape 2" descr="https://mail.sysu.edu.cn/coremail/s?func=mbox:getMessageData&amp;mid=1:1tbiAQALCFykhnc8fQAAsK&amp;part=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137BB19-9698-4E80-94CD-4E636789BE1C}"/>
              </a:ext>
            </a:extLst>
          </p:cNvPr>
          <p:cNvSpPr/>
          <p:nvPr/>
        </p:nvSpPr>
        <p:spPr>
          <a:xfrm>
            <a:off x="398067" y="692696"/>
            <a:ext cx="8347865" cy="10905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：什么是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 Safety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问题？举个例子</a:t>
            </a:r>
          </a:p>
        </p:txBody>
      </p:sp>
      <p:sp>
        <p:nvSpPr>
          <p:cNvPr id="2" name="矩形 1"/>
          <p:cNvSpPr/>
          <p:nvPr/>
        </p:nvSpPr>
        <p:spPr>
          <a:xfrm>
            <a:off x="188978" y="2132856"/>
            <a:ext cx="8483531" cy="279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 Safety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问题是指在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编程中，由于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的实现或使用不当，导致程序在多进程环境下出现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未定义行为、数据竞争、死锁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或其他错误的现象。</a:t>
            </a:r>
            <a:endParaRPr lang="en-US" altLang="zh-CN" sz="2400" b="1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例子：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 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通信操作（如 </a:t>
            </a:r>
            <a:r>
              <a:rPr lang="en-US" altLang="zh-CN" sz="2400" b="1" dirty="0" err="1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MPI_Send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b="1" dirty="0" err="1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MPI_Recv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）的顺序可能导致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死锁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D3ADA9-BC5A-42E0-A04B-BB63F5D6B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929904"/>
            <a:ext cx="6420544" cy="177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3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4</a:t>
            </a:fld>
            <a:endParaRPr lang="en-SG"/>
          </a:p>
        </p:txBody>
      </p:sp>
      <p:sp>
        <p:nvSpPr>
          <p:cNvPr id="5" name="AutoShape 2" descr="https://mail.sysu.edu.cn/coremail/s?func=mbox:getMessageData&amp;mid=1:1tbiAQALCFykhnc8fQAAsK&amp;part=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137BB19-9698-4E80-94CD-4E636789BE1C}"/>
              </a:ext>
            </a:extLst>
          </p:cNvPr>
          <p:cNvSpPr/>
          <p:nvPr/>
        </p:nvSpPr>
        <p:spPr>
          <a:xfrm>
            <a:off x="398067" y="692696"/>
            <a:ext cx="8422405" cy="12961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Q2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：调用</a:t>
            </a: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MPI_SendRecv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和直接调用</a:t>
            </a: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MPI_Send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MPI_Recv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有何区别？</a:t>
            </a:r>
          </a:p>
        </p:txBody>
      </p:sp>
      <p:sp>
        <p:nvSpPr>
          <p:cNvPr id="2" name="矩形 1"/>
          <p:cNvSpPr/>
          <p:nvPr/>
        </p:nvSpPr>
        <p:spPr>
          <a:xfrm>
            <a:off x="35496" y="2248571"/>
            <a:ext cx="9217023" cy="3905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MPI_SendRecv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一个调用中同时完成发送和接收操作</a:t>
            </a:r>
            <a:endParaRPr lang="zh-CN" altLang="en-US" sz="2400" b="1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发送和接收操作是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原子的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避免了死锁风险</a:t>
            </a:r>
            <a:endParaRPr lang="zh-CN" altLang="en-US" sz="2400" b="1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MPI_Send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b="1" dirty="0" err="1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MPI_Recv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分别调用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发送和接收函数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如果调用顺序不当，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可能导致死锁</a:t>
            </a:r>
            <a:endParaRPr lang="zh-CN" altLang="en-US" sz="2400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943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35A6524-679F-4303-ADFC-CC709561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5</a:t>
            </a:fld>
            <a:endParaRPr lang="en-SG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9BC361-5489-4436-B276-B348021CE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40768"/>
            <a:ext cx="8161332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77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6</a:t>
            </a:fld>
            <a:endParaRPr lang="en-SG"/>
          </a:p>
        </p:txBody>
      </p:sp>
      <p:sp>
        <p:nvSpPr>
          <p:cNvPr id="5" name="AutoShape 2" descr="https://mail.sysu.edu.cn/coremail/s?func=mbox:getMessageData&amp;mid=1:1tbiAQALCFykhnc8fQAAsK&amp;part=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137BB19-9698-4E80-94CD-4E636789BE1C}"/>
              </a:ext>
            </a:extLst>
          </p:cNvPr>
          <p:cNvSpPr/>
          <p:nvPr/>
        </p:nvSpPr>
        <p:spPr>
          <a:xfrm>
            <a:off x="398067" y="692696"/>
            <a:ext cx="8422405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Q3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：什么是奇偶转置排序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Odd-even transposition sort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）？</a:t>
            </a:r>
          </a:p>
        </p:txBody>
      </p:sp>
      <p:sp>
        <p:nvSpPr>
          <p:cNvPr id="2" name="矩形 1"/>
          <p:cNvSpPr/>
          <p:nvPr/>
        </p:nvSpPr>
        <p:spPr>
          <a:xfrm>
            <a:off x="203269" y="2060848"/>
            <a:ext cx="848353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0836AE8-A060-4E8F-993E-E286E61EC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391575"/>
            <a:ext cx="8270875" cy="3197665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b="1" dirty="0">
                <a:solidFill>
                  <a:srgbClr val="0066FF"/>
                </a:solidFill>
                <a:latin typeface="微软雅黑" panose="020B0503020204020204" pitchFamily="34" charset="-122"/>
              </a:rPr>
              <a:t>奇偶转置排序</a:t>
            </a:r>
            <a:r>
              <a:rPr lang="zh-CN" altLang="en-US" dirty="0">
                <a:solidFill>
                  <a:srgbClr val="0066FF"/>
                </a:solidFill>
                <a:latin typeface="微软雅黑" panose="020B0503020204020204" pitchFamily="34" charset="-122"/>
              </a:rPr>
              <a:t>是一种简单且易于并行化的排序算法</a:t>
            </a:r>
            <a:endParaRPr lang="en-US" altLang="zh-CN" dirty="0">
              <a:solidFill>
                <a:srgbClr val="0066FF"/>
              </a:solidFill>
              <a:latin typeface="微软雅黑" panose="020B0503020204020204" pitchFamily="34" charset="-122"/>
            </a:endParaRPr>
          </a:p>
          <a:p>
            <a:endParaRPr lang="en-US" altLang="zh-CN" dirty="0">
              <a:solidFill>
                <a:srgbClr val="0066FF"/>
              </a:solidFill>
              <a:latin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66FF"/>
                </a:solidFill>
                <a:latin typeface="微软雅黑" panose="020B0503020204020204" pitchFamily="34" charset="-122"/>
              </a:rPr>
              <a:t>Even phases, compare swaps:</a:t>
            </a:r>
            <a:br>
              <a:rPr lang="en-US" altLang="zh-CN" dirty="0">
                <a:solidFill>
                  <a:srgbClr val="0066FF"/>
                </a:solidFill>
                <a:latin typeface="微软雅黑" panose="020B0503020204020204" pitchFamily="34" charset="-122"/>
              </a:rPr>
            </a:br>
            <a:br>
              <a:rPr lang="en-US" altLang="zh-CN" dirty="0">
                <a:solidFill>
                  <a:srgbClr val="0066FF"/>
                </a:solidFill>
                <a:latin typeface="微软雅黑" panose="020B0503020204020204" pitchFamily="34" charset="-122"/>
              </a:rPr>
            </a:br>
            <a:endParaRPr lang="en-US" altLang="zh-CN" dirty="0">
              <a:solidFill>
                <a:srgbClr val="0066FF"/>
              </a:solidFill>
              <a:latin typeface="微软雅黑" panose="020B0503020204020204" pitchFamily="34" charset="-122"/>
            </a:endParaRPr>
          </a:p>
          <a:p>
            <a:endParaRPr lang="en-US" altLang="zh-CN" dirty="0">
              <a:solidFill>
                <a:srgbClr val="0066FF"/>
              </a:solidFill>
              <a:latin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66FF"/>
                </a:solidFill>
                <a:latin typeface="微软雅黑" panose="020B0503020204020204" pitchFamily="34" charset="-122"/>
              </a:rPr>
              <a:t>Odd phases, compare swaps: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394F49E-565D-4669-81A9-D027637B8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13" y="5488291"/>
            <a:ext cx="51435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11FF8040-D790-4894-8C57-4E6F1F879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13" y="4006712"/>
            <a:ext cx="49307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756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7</a:t>
            </a:fld>
            <a:endParaRPr lang="en-SG"/>
          </a:p>
        </p:txBody>
      </p:sp>
      <p:sp>
        <p:nvSpPr>
          <p:cNvPr id="5" name="AutoShape 2" descr="https://mail.sysu.edu.cn/coremail/s?func=mbox:getMessageData&amp;mid=1:1tbiAQALCFykhnc8fQAAsK&amp;part=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137BB19-9698-4E80-94CD-4E636789BE1C}"/>
              </a:ext>
            </a:extLst>
          </p:cNvPr>
          <p:cNvSpPr/>
          <p:nvPr/>
        </p:nvSpPr>
        <p:spPr>
          <a:xfrm>
            <a:off x="398067" y="692696"/>
            <a:ext cx="8288733" cy="15841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Q4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：手动实现下面序列的奇偶转置排序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[5, 2, 9, 1, 5, 6]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144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6718-CB15-44DC-A3B0-F0ED78D869D1}" type="slidenum">
              <a:rPr lang="en-SG" smtClean="0"/>
              <a:t>8</a:t>
            </a:fld>
            <a:endParaRPr lang="en-SG"/>
          </a:p>
        </p:txBody>
      </p:sp>
      <p:sp>
        <p:nvSpPr>
          <p:cNvPr id="5" name="AutoShape 2" descr="https://mail.sysu.edu.cn/coremail/s?func=mbox:getMessageData&amp;mid=1:1tbiAQALCFykhnc8fQAAsK&amp;part=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137BB19-9698-4E80-94CD-4E636789BE1C}"/>
              </a:ext>
            </a:extLst>
          </p:cNvPr>
          <p:cNvSpPr/>
          <p:nvPr/>
        </p:nvSpPr>
        <p:spPr>
          <a:xfrm>
            <a:off x="398067" y="692696"/>
            <a:ext cx="8347865" cy="10905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Q5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：为何奇偶转置排序相对冒泡排序更加易于并行化？</a:t>
            </a:r>
          </a:p>
        </p:txBody>
      </p:sp>
      <p:sp>
        <p:nvSpPr>
          <p:cNvPr id="2" name="矩形 1"/>
          <p:cNvSpPr/>
          <p:nvPr/>
        </p:nvSpPr>
        <p:spPr>
          <a:xfrm>
            <a:off x="203269" y="2060848"/>
            <a:ext cx="8483531" cy="4459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奇偶转置排序：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所有比较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交换操作是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独立的。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这些操作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可以同时进行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，无需等待其他操作的完成。</a:t>
            </a:r>
            <a:endParaRPr lang="en-US" altLang="zh-CN" sz="2400" b="1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b="1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冒泡排序：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每一轮的比较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交换操作是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顺序依赖的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，即每次比较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交换都需要等待前一次操作的结果。</a:t>
            </a:r>
            <a:endParaRPr lang="en-US" altLang="zh-CN" sz="2400" b="1" dirty="0">
              <a:solidFill>
                <a:srgbClr val="0066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无法同时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进行多个比较</a:t>
            </a:r>
            <a:r>
              <a:rPr lang="en-US" altLang="zh-CN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0066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交换操作。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706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316</Words>
  <Application>Microsoft Office PowerPoint</Application>
  <PresentationFormat>全屏显示(4:3)</PresentationFormat>
  <Paragraphs>39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Storm for Real-Time Stream Data Analytic</dc:title>
  <dc:creator>Tom Fu</dc:creator>
  <cp:lastModifiedBy>8613729846087</cp:lastModifiedBy>
  <cp:revision>439</cp:revision>
  <dcterms:created xsi:type="dcterms:W3CDTF">2015-08-27T02:23:10Z</dcterms:created>
  <dcterms:modified xsi:type="dcterms:W3CDTF">2025-03-22T01:41:00Z</dcterms:modified>
</cp:coreProperties>
</file>