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316" r:id="rId2"/>
    <p:sldId id="317" r:id="rId3"/>
    <p:sldId id="319" r:id="rId4"/>
    <p:sldId id="318" r:id="rId5"/>
    <p:sldId id="32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82266" autoAdjust="0"/>
  </p:normalViewPr>
  <p:slideViewPr>
    <p:cSldViewPr>
      <p:cViewPr varScale="1">
        <p:scale>
          <a:sx n="82" d="100"/>
          <a:sy n="82" d="100"/>
        </p:scale>
        <p:origin x="701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6459F-225C-4AA8-B12F-7D0F44785B1A}" type="datetimeFigureOut">
              <a:rPr lang="en-SG" smtClean="0"/>
              <a:t>25/3/2025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393A7-4FB6-4BF3-96F1-9E4FE82699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999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53D191B-14C9-4E44-80DA-01C77658321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89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内核态切换是指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在执行程序时，从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用户态（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Mode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）切换到内核态（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 Mode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（或反之）的过程。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393A7-4FB6-4BF3-96F1-9E4FE8269987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175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B2A1-8233-44BD-A498-681F5159FCD5}" type="datetime1">
              <a:rPr lang="en-SG" altLang="zh-SG" smtClean="0"/>
              <a:t>25/3/2025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429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1520-D923-4264-BEEB-B16F792BE9F5}" type="datetime1">
              <a:rPr lang="en-SG" altLang="zh-SG" smtClean="0"/>
              <a:t>25/3/2025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582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1F38-1DA2-43D2-BD1E-DF8E36BDA9E2}" type="datetime1">
              <a:rPr lang="en-SG" altLang="zh-SG" smtClean="0"/>
              <a:t>25/3/2025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73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62D9-0388-44B2-9659-7ED6750167E0}" type="datetime1">
              <a:rPr lang="en-SG" altLang="zh-SG" smtClean="0"/>
              <a:t>25/3/2025</a:t>
            </a:fld>
            <a:endParaRPr lang="en-SG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8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6E90-0914-4178-BA22-8F1A8D788802}" type="datetime1">
              <a:rPr lang="en-SG" altLang="zh-SG" smtClean="0"/>
              <a:t>25/3/2025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621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DE17-0C7B-4A35-A18C-89DE60B5BE13}" type="datetime1">
              <a:rPr lang="en-SG" altLang="zh-SG" smtClean="0"/>
              <a:t>25/3/2025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69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CC10-5197-492F-A74B-3B77355C7237}" type="datetime1">
              <a:rPr lang="en-SG" altLang="zh-SG" smtClean="0"/>
              <a:t>25/3/2025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701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0EBC-8D29-4AA6-A353-A4EDC1D6AC50}" type="datetime1">
              <a:rPr lang="en-SG" altLang="zh-SG" smtClean="0"/>
              <a:t>25/3/2025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839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542A-AFC2-4BD4-A4E6-E870AFF62A64}" type="datetime1">
              <a:rPr lang="en-SG" altLang="zh-SG" smtClean="0"/>
              <a:t>25/3/2025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636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15CE-4E91-4B9B-8728-9E9AF6AFB403}" type="datetime1">
              <a:rPr lang="en-SG" altLang="zh-SG" smtClean="0"/>
              <a:t>25/3/2025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971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FD5F-22C5-4B1A-ADCD-44CCB852255F}" type="datetime1">
              <a:rPr lang="en-SG" altLang="zh-SG" smtClean="0"/>
              <a:t>25/3/2025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577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DB1D0-31BE-4DA1-8061-6C8C0AEF1DE5}" type="datetime1">
              <a:rPr lang="en-SG" altLang="zh-SG" smtClean="0"/>
              <a:t>25/3/2025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866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 baseline="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 baseline="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 noChangeArrowheads="1"/>
          </p:cNvSpPr>
          <p:nvPr/>
        </p:nvSpPr>
        <p:spPr bwMode="auto">
          <a:xfrm>
            <a:off x="179512" y="2924944"/>
            <a:ext cx="8767762" cy="133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j-cs"/>
                <a:sym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ill Sans MT" pitchFamily="34" charset="0"/>
                <a:ea typeface="微软雅黑" pitchFamily="34" charset="-122"/>
                <a:sym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ill Sans MT" pitchFamily="34" charset="0"/>
                <a:ea typeface="微软雅黑" pitchFamily="34" charset="-122"/>
                <a:sym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ill Sans MT" pitchFamily="34" charset="0"/>
                <a:ea typeface="微软雅黑" pitchFamily="34" charset="-122"/>
                <a:sym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ill Sans MT" pitchFamily="34" charset="0"/>
                <a:ea typeface="微软雅黑" pitchFamily="34" charset="-122"/>
                <a:sym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4800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Questions</a:t>
            </a:r>
            <a:endParaRPr lang="en-US" altLang="zh-CN" sz="48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副标题 2"/>
          <p:cNvSpPr>
            <a:spLocks noChangeArrowheads="1"/>
          </p:cNvSpPr>
          <p:nvPr/>
        </p:nvSpPr>
        <p:spPr bwMode="auto">
          <a:xfrm>
            <a:off x="1036638" y="4778375"/>
            <a:ext cx="6858000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defRPr/>
            </a:pPr>
            <a:endParaRPr lang="zh-CN" altLang="en-US" sz="3200">
              <a:solidFill>
                <a:schemeClr val="tx2"/>
              </a:solidFill>
              <a:latin typeface="+mj-ea"/>
              <a:ea typeface="+mj-ea"/>
              <a:cs typeface="Times New Roman" pitchFamily="18" charset="0"/>
              <a:sym typeface="Times New Roman" pitchFamily="18" charset="0"/>
            </a:endParaRPr>
          </a:p>
          <a:p>
            <a:pPr algn="ctr" eaLnBrk="1" hangingPunct="1">
              <a:lnSpc>
                <a:spcPct val="120000"/>
              </a:lnSpc>
              <a:defRPr/>
            </a:pPr>
            <a:endParaRPr lang="zh-CN" altLang="en-US" sz="3200">
              <a:solidFill>
                <a:srgbClr val="000000"/>
              </a:solidFill>
              <a:latin typeface="+mj-ea"/>
              <a:ea typeface="+mj-ea"/>
              <a:cs typeface="Times New Roman" pitchFamily="18" charset="0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846598"/>
      </p:ext>
    </p:extLst>
  </p:cSld>
  <p:clrMapOvr>
    <a:masterClrMapping/>
  </p:clrMapOvr>
  <p:transition spd="slow" advTm="184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2</a:t>
            </a:fld>
            <a:endParaRPr lang="en-SG"/>
          </a:p>
        </p:txBody>
      </p:sp>
      <p:sp>
        <p:nvSpPr>
          <p:cNvPr id="5" name="AutoShape 2" descr="https://mail.sysu.edu.cn/coremail/s?func=mbox:getMessageData&amp;mid=1:1tbiAQALCFykhnc8fQAAsK&amp;part=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137BB19-9698-4E80-94CD-4E636789BE1C}"/>
              </a:ext>
            </a:extLst>
          </p:cNvPr>
          <p:cNvSpPr/>
          <p:nvPr/>
        </p:nvSpPr>
        <p:spPr>
          <a:xfrm>
            <a:off x="323528" y="764704"/>
            <a:ext cx="8496944" cy="1080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Q1: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为何用</a:t>
            </a:r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个线程计算</a:t>
            </a:r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的值反而不准？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052B21C-2912-4763-87AD-07ACC7052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7832725" cy="220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: 圆角 1">
            <a:extLst>
              <a:ext uri="{FF2B5EF4-FFF2-40B4-BE49-F238E27FC236}">
                <a16:creationId xmlns:a16="http://schemas.microsoft.com/office/drawing/2014/main" id="{E43EF16D-A7B3-4AF7-BDC5-B34BD0AA28A4}"/>
              </a:ext>
            </a:extLst>
          </p:cNvPr>
          <p:cNvSpPr/>
          <p:nvPr/>
        </p:nvSpPr>
        <p:spPr>
          <a:xfrm>
            <a:off x="3486859" y="3792700"/>
            <a:ext cx="4827814" cy="473529"/>
          </a:xfrm>
          <a:prstGeom prst="roundRect">
            <a:avLst/>
          </a:prstGeom>
          <a:solidFill>
            <a:srgbClr val="FFC00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11560" y="4591246"/>
            <a:ext cx="800323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竞争条件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Race Condition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dirty="0" smtClean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的问题，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合并各线程的结果时出现了</a:t>
            </a:r>
            <a:r>
              <a:rPr lang="zh-CN" altLang="en-US" sz="2400" b="1" dirty="0" smtClean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2400" b="1" dirty="0" smtClean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如果两个线程共享</a:t>
            </a:r>
            <a:r>
              <a:rPr lang="zh-CN" altLang="en-US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了同一</a:t>
            </a:r>
            <a:r>
              <a:rPr lang="zh-CN" altLang="en-US" sz="2000" dirty="0" smtClean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个变量</a:t>
            </a:r>
            <a:r>
              <a:rPr lang="zh-CN" altLang="en-US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，而多个线程同时对这个变量进行写操作，</a:t>
            </a:r>
            <a:r>
              <a:rPr lang="zh-CN" altLang="en-US" sz="2000" dirty="0" smtClean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导致</a:t>
            </a:r>
            <a:r>
              <a:rPr lang="zh-CN" altLang="en-US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竞争</a:t>
            </a:r>
            <a:r>
              <a:rPr lang="zh-CN" altLang="en-US" sz="2000" dirty="0" smtClean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sz="2000" dirty="0" smtClean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i="0" dirty="0">
              <a:solidFill>
                <a:srgbClr val="0066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205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3</a:t>
            </a:fld>
            <a:endParaRPr lang="en-SG"/>
          </a:p>
        </p:txBody>
      </p:sp>
      <p:sp>
        <p:nvSpPr>
          <p:cNvPr id="6" name="矩形: 圆角 7">
            <a:extLst>
              <a:ext uri="{FF2B5EF4-FFF2-40B4-BE49-F238E27FC236}">
                <a16:creationId xmlns:a16="http://schemas.microsoft.com/office/drawing/2014/main" id="{B137BB19-9698-4E80-94CD-4E636789BE1C}"/>
              </a:ext>
            </a:extLst>
          </p:cNvPr>
          <p:cNvSpPr/>
          <p:nvPr/>
        </p:nvSpPr>
        <p:spPr>
          <a:xfrm>
            <a:off x="189856" y="692696"/>
            <a:ext cx="8496944" cy="1152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Q2: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线程之间是如何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实现数据传递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的？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2517" y="2492896"/>
            <a:ext cx="8483531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线程通过访问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共享变量或数据结构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（如全局变量、堆内存、队列等）传递</a:t>
            </a:r>
            <a:r>
              <a:rPr lang="zh-CN" altLang="en-US" sz="2400" b="1" dirty="0" smtClean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2400" b="1" dirty="0" smtClean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629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4</a:t>
            </a:fld>
            <a:endParaRPr lang="en-SG"/>
          </a:p>
        </p:txBody>
      </p:sp>
      <p:sp>
        <p:nvSpPr>
          <p:cNvPr id="5" name="矩形: 圆角 7">
            <a:extLst>
              <a:ext uri="{FF2B5EF4-FFF2-40B4-BE49-F238E27FC236}">
                <a16:creationId xmlns:a16="http://schemas.microsoft.com/office/drawing/2014/main" id="{B137BB19-9698-4E80-94CD-4E636789BE1C}"/>
              </a:ext>
            </a:extLst>
          </p:cNvPr>
          <p:cNvSpPr/>
          <p:nvPr/>
        </p:nvSpPr>
        <p:spPr>
          <a:xfrm>
            <a:off x="323528" y="620688"/>
            <a:ext cx="8496944" cy="15841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Q3: Busy-waiting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Mutex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在实现多线程对临界区访问时有什么区别？哪个效率更高？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2517" y="2492896"/>
            <a:ext cx="851428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Busy-waiting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低延迟但高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占用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，适合极短操作。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避免了内核态切换的</a:t>
            </a:r>
            <a:r>
              <a:rPr lang="zh-CN" altLang="en-US" sz="2000" dirty="0" smtClean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开销</a:t>
            </a:r>
            <a:endParaRPr lang="en-US" altLang="zh-CN" sz="2000" dirty="0" smtClean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内核态切换是指</a:t>
            </a:r>
            <a:r>
              <a:rPr lang="en-US" altLang="zh-CN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在执行程序时，从用户</a:t>
            </a:r>
            <a:r>
              <a:rPr lang="zh-CN" altLang="en-US" sz="2000" dirty="0" smtClean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态切换到</a:t>
            </a:r>
            <a:r>
              <a:rPr lang="zh-CN" altLang="en-US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r>
              <a:rPr lang="zh-CN" altLang="en-US" sz="2000" dirty="0" smtClean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态（或</a:t>
            </a:r>
            <a:r>
              <a:rPr lang="zh-CN" altLang="en-US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反之）的</a:t>
            </a:r>
            <a:r>
              <a:rPr lang="zh-CN" altLang="en-US" sz="2000" dirty="0" smtClean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en-US" altLang="zh-CN" sz="2000" dirty="0" smtClean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Mutex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高延迟但节省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，适合通用场景。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563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5</a:t>
            </a:fld>
            <a:endParaRPr lang="en-SG"/>
          </a:p>
        </p:txBody>
      </p:sp>
      <p:sp>
        <p:nvSpPr>
          <p:cNvPr id="6" name="矩形: 圆角 7">
            <a:extLst>
              <a:ext uri="{FF2B5EF4-FFF2-40B4-BE49-F238E27FC236}">
                <a16:creationId xmlns:a16="http://schemas.microsoft.com/office/drawing/2014/main" id="{B137BB19-9698-4E80-94CD-4E636789BE1C}"/>
              </a:ext>
            </a:extLst>
          </p:cNvPr>
          <p:cNvSpPr/>
          <p:nvPr/>
        </p:nvSpPr>
        <p:spPr>
          <a:xfrm>
            <a:off x="323528" y="692696"/>
            <a:ext cx="8712968" cy="1080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Q4: </a:t>
            </a:r>
            <a:r>
              <a:rPr lang="en-US" altLang="zh-CN" sz="2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Mutex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Semaphore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有什么区别？简单说一下。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49" y="2564904"/>
            <a:ext cx="8352928" cy="315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6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215</Words>
  <Application>Microsoft Office PowerPoint</Application>
  <PresentationFormat>全屏显示(4:3)</PresentationFormat>
  <Paragraphs>20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Storm for Real-Time Stream Data Analytic</dc:title>
  <dc:creator>Tom Fu</dc:creator>
  <cp:lastModifiedBy>Windows 用户</cp:lastModifiedBy>
  <cp:revision>422</cp:revision>
  <dcterms:created xsi:type="dcterms:W3CDTF">2015-08-27T02:23:10Z</dcterms:created>
  <dcterms:modified xsi:type="dcterms:W3CDTF">2025-03-25T00:33:09Z</dcterms:modified>
</cp:coreProperties>
</file>