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63" r:id="rId4"/>
    <p:sldId id="351" r:id="rId5"/>
    <p:sldId id="334" r:id="rId6"/>
    <p:sldId id="340" r:id="rId7"/>
    <p:sldId id="336" r:id="rId8"/>
    <p:sldId id="342" r:id="rId9"/>
    <p:sldId id="346" r:id="rId10"/>
    <p:sldId id="343" r:id="rId11"/>
    <p:sldId id="344" r:id="rId12"/>
    <p:sldId id="345" r:id="rId13"/>
    <p:sldId id="353" r:id="rId14"/>
    <p:sldId id="347" r:id="rId15"/>
    <p:sldId id="348" r:id="rId16"/>
    <p:sldId id="349" r:id="rId17"/>
    <p:sldId id="354" r:id="rId18"/>
    <p:sldId id="355" r:id="rId19"/>
    <p:sldId id="356" r:id="rId20"/>
    <p:sldId id="357" r:id="rId21"/>
    <p:sldId id="350" r:id="rId22"/>
    <p:sldId id="286" r:id="rId23"/>
    <p:sldId id="35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131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13  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E57413-CAAA-483C-B9C1-EAB1F6AC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22" y="1968528"/>
            <a:ext cx="7114286" cy="500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133826" y="835998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命名事务。通过对事务命名，使事务易于识别，特别是事务嵌套时，可提高代码可读性。下面定义两个事务，外层事务更新表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，内层事务更新表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Teachers.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4551946" y="3293995"/>
            <a:ext cx="508813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插入重复记录时，插入数据失败，事务回滚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15D574-F7CF-4A7A-A321-40608A3721C8}"/>
              </a:ext>
            </a:extLst>
          </p:cNvPr>
          <p:cNvSpPr/>
          <p:nvPr/>
        </p:nvSpPr>
        <p:spPr>
          <a:xfrm>
            <a:off x="2928907" y="2184862"/>
            <a:ext cx="1371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6ABB9F-1CD8-4A74-BFEA-E1D4D2E24160}"/>
              </a:ext>
            </a:extLst>
          </p:cNvPr>
          <p:cNvSpPr/>
          <p:nvPr/>
        </p:nvSpPr>
        <p:spPr>
          <a:xfrm>
            <a:off x="3140574" y="2828328"/>
            <a:ext cx="1371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3DB999-B9A3-4EE8-A643-DE2C17E40D74}"/>
              </a:ext>
            </a:extLst>
          </p:cNvPr>
          <p:cNvSpPr/>
          <p:nvPr/>
        </p:nvSpPr>
        <p:spPr>
          <a:xfrm>
            <a:off x="4621957" y="2076705"/>
            <a:ext cx="358140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外层事务命名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EF6C31-8C78-485F-B7B0-98CFDDF69778}"/>
              </a:ext>
            </a:extLst>
          </p:cNvPr>
          <p:cNvSpPr/>
          <p:nvPr/>
        </p:nvSpPr>
        <p:spPr>
          <a:xfrm>
            <a:off x="3140574" y="3141595"/>
            <a:ext cx="97366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2B32B2-1D7F-471E-B6F6-C14B22148164}"/>
              </a:ext>
            </a:extLst>
          </p:cNvPr>
          <p:cNvCxnSpPr/>
          <p:nvPr/>
        </p:nvCxnSpPr>
        <p:spPr>
          <a:xfrm>
            <a:off x="4300507" y="2260875"/>
            <a:ext cx="402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70BF15C-0D49-405F-88B8-71992B7351EA}"/>
              </a:ext>
            </a:extLst>
          </p:cNvPr>
          <p:cNvSpPr/>
          <p:nvPr/>
        </p:nvSpPr>
        <p:spPr>
          <a:xfrm>
            <a:off x="4962159" y="2687020"/>
            <a:ext cx="358140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内层事务命名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9A1ADD-8528-4E43-A9DC-CEC1172E5DD0}"/>
              </a:ext>
            </a:extLst>
          </p:cNvPr>
          <p:cNvCxnSpPr/>
          <p:nvPr/>
        </p:nvCxnSpPr>
        <p:spPr>
          <a:xfrm>
            <a:off x="4523247" y="2926299"/>
            <a:ext cx="402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C64D19-ABAA-4A8B-8679-A52C9032775E}"/>
              </a:ext>
            </a:extLst>
          </p:cNvPr>
          <p:cNvCxnSpPr/>
          <p:nvPr/>
        </p:nvCxnSpPr>
        <p:spPr>
          <a:xfrm>
            <a:off x="3999244" y="3293995"/>
            <a:ext cx="622713" cy="242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7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4F5593D-0A5F-49AF-B0CB-A6BD304B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451563"/>
            <a:ext cx="7948446" cy="49080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若插入未重复的记录，事务执行成功。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6000685" y="2967487"/>
            <a:ext cx="3786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插入正确记录，事务执行成功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6640BC-6CC7-4D49-927E-889C143979D9}"/>
              </a:ext>
            </a:extLst>
          </p:cNvPr>
          <p:cNvSpPr/>
          <p:nvPr/>
        </p:nvSpPr>
        <p:spPr>
          <a:xfrm>
            <a:off x="3295291" y="2776619"/>
            <a:ext cx="1138686" cy="19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1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事务保存点。因为回滚操作代价很大，所以保存点提供一种机制，用于回滚部分事务。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6640BC-6CC7-4D49-927E-889C143979D9}"/>
              </a:ext>
            </a:extLst>
          </p:cNvPr>
          <p:cNvSpPr/>
          <p:nvPr/>
        </p:nvSpPr>
        <p:spPr>
          <a:xfrm>
            <a:off x="9619891" y="6260916"/>
            <a:ext cx="1138686" cy="19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99F939-0DC8-4D32-A87A-FBD5DF53B216}"/>
              </a:ext>
            </a:extLst>
          </p:cNvPr>
          <p:cNvSpPr/>
          <p:nvPr/>
        </p:nvSpPr>
        <p:spPr>
          <a:xfrm>
            <a:off x="5912889" y="2153215"/>
            <a:ext cx="54749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可以发现，事务内部虽然插入数据失败，但只回滚到保存点，所以数据更新操作成功。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总结：使用 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TRAN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savePoint_name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语句创建保存点。然后执行 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 TRANSACTION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savePoint_name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语句以回滚到保存点，而不是回滚到事务的起点。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33C51C-415F-4A1A-BA02-3C6B58F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3"/>
            <a:ext cx="4358178" cy="486691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21C76E2-27BC-413A-A85F-512FCB048E09}"/>
              </a:ext>
            </a:extLst>
          </p:cNvPr>
          <p:cNvSpPr/>
          <p:nvPr/>
        </p:nvSpPr>
        <p:spPr>
          <a:xfrm>
            <a:off x="2133600" y="3107267"/>
            <a:ext cx="2286000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31D701-4A21-450E-8AFF-9D38695DEAE0}"/>
              </a:ext>
            </a:extLst>
          </p:cNvPr>
          <p:cNvSpPr/>
          <p:nvPr/>
        </p:nvSpPr>
        <p:spPr>
          <a:xfrm>
            <a:off x="2302334" y="3953881"/>
            <a:ext cx="2574466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F9336A-AE67-430D-B47D-241897D4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76" y="5477693"/>
            <a:ext cx="5819048" cy="133333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1A0092B-F65F-46CB-A30A-2BAE9E86DAC9}"/>
              </a:ext>
            </a:extLst>
          </p:cNvPr>
          <p:cNvSpPr/>
          <p:nvPr/>
        </p:nvSpPr>
        <p:spPr>
          <a:xfrm>
            <a:off x="2513130" y="5991225"/>
            <a:ext cx="299081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F3B73B-65A3-4998-9FF2-BE257F7D528B}"/>
              </a:ext>
            </a:extLst>
          </p:cNvPr>
          <p:cNvSpPr/>
          <p:nvPr/>
        </p:nvSpPr>
        <p:spPr>
          <a:xfrm>
            <a:off x="2510254" y="6402413"/>
            <a:ext cx="299081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B589AC-6FB6-4C40-AF83-2A72852D7EEF}"/>
              </a:ext>
            </a:extLst>
          </p:cNvPr>
          <p:cNvSpPr/>
          <p:nvPr/>
        </p:nvSpPr>
        <p:spPr>
          <a:xfrm>
            <a:off x="2981377" y="6260916"/>
            <a:ext cx="5474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课时更新操作依然成功。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1A24737-C038-4F7F-B3B6-B1153DA1A79B}"/>
              </a:ext>
            </a:extLst>
          </p:cNvPr>
          <p:cNvSpPr/>
          <p:nvPr/>
        </p:nvSpPr>
        <p:spPr>
          <a:xfrm>
            <a:off x="3318893" y="3538699"/>
            <a:ext cx="791991" cy="157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6ED8ED0-EF2A-4EAE-9446-72F56440400F}"/>
              </a:ext>
            </a:extLst>
          </p:cNvPr>
          <p:cNvSpPr/>
          <p:nvPr/>
        </p:nvSpPr>
        <p:spPr>
          <a:xfrm>
            <a:off x="4166916" y="3615960"/>
            <a:ext cx="1745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改变的行数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6637730-CD2B-4F99-80D4-8C99FA50C059}"/>
              </a:ext>
            </a:extLst>
          </p:cNvPr>
          <p:cNvCxnSpPr>
            <a:cxnSpLocks/>
          </p:cNvCxnSpPr>
          <p:nvPr/>
        </p:nvCxnSpPr>
        <p:spPr>
          <a:xfrm>
            <a:off x="3944720" y="3696304"/>
            <a:ext cx="321807" cy="107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8C7E0E4-951B-4731-AFDE-2804472196B9}"/>
              </a:ext>
            </a:extLst>
          </p:cNvPr>
          <p:cNvSpPr/>
          <p:nvPr/>
        </p:nvSpPr>
        <p:spPr>
          <a:xfrm>
            <a:off x="2074333" y="2675467"/>
            <a:ext cx="907044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E09AEE0-C183-43C4-98C4-F7CBA684194E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 flipV="1">
            <a:off x="2074332" y="2760134"/>
            <a:ext cx="435921" cy="3726946"/>
          </a:xfrm>
          <a:prstGeom prst="bentConnector3">
            <a:avLst>
              <a:gd name="adj1" fmla="val -2311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2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DC22968-3C4C-4D92-8563-CC01C9BF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25" y="2413594"/>
            <a:ext cx="7195275" cy="42233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591394" y="864116"/>
            <a:ext cx="11009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读“脏”数据的实例。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，实现在事务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秒后，事务回滚至初始状态，如代码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在事务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执行过程中，执行查询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秒后，再次查询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1CA32B-5DE0-44B6-B609-D2A04BF72D65}"/>
              </a:ext>
            </a:extLst>
          </p:cNvPr>
          <p:cNvSpPr/>
          <p:nvPr/>
        </p:nvSpPr>
        <p:spPr>
          <a:xfrm>
            <a:off x="4402830" y="5498269"/>
            <a:ext cx="582077" cy="30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19224-6D0A-4E84-B5F2-C0E2BCC7AAEC}"/>
              </a:ext>
            </a:extLst>
          </p:cNvPr>
          <p:cNvSpPr/>
          <p:nvPr/>
        </p:nvSpPr>
        <p:spPr>
          <a:xfrm>
            <a:off x="5085002" y="5389658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4200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4402829" y="6262467"/>
            <a:ext cx="582077" cy="30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5085002" y="6147254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事务回滚后，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3928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D3AB5D-43B6-4726-A29E-51E31DFC7EB2}"/>
              </a:ext>
            </a:extLst>
          </p:cNvPr>
          <p:cNvSpPr/>
          <p:nvPr/>
        </p:nvSpPr>
        <p:spPr>
          <a:xfrm>
            <a:off x="2253965" y="3669088"/>
            <a:ext cx="3842036" cy="20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2E934A-B9C7-4D2F-963A-0A801B81CBB9}"/>
              </a:ext>
            </a:extLst>
          </p:cNvPr>
          <p:cNvSpPr txBox="1"/>
          <p:nvPr/>
        </p:nvSpPr>
        <p:spPr>
          <a:xfrm>
            <a:off x="1415325" y="209217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0206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88C4BD9-AD8B-4FFE-8254-3C8DA226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60" y="1324480"/>
            <a:ext cx="7212073" cy="45819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265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19224-6D0A-4E84-B5F2-C0E2BCC7AAEC}"/>
              </a:ext>
            </a:extLst>
          </p:cNvPr>
          <p:cNvSpPr/>
          <p:nvPr/>
        </p:nvSpPr>
        <p:spPr>
          <a:xfrm>
            <a:off x="4843253" y="4689673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读“脏”数据，查询的是事务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没有提交前的数据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843253" y="5399608"/>
            <a:ext cx="7212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秒后再次查询，与第一次查询结果不一样，发生了“不可重复读”。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664096-8894-48A5-9AD0-93D488D0BDE9}"/>
              </a:ext>
            </a:extLst>
          </p:cNvPr>
          <p:cNvSpPr/>
          <p:nvPr/>
        </p:nvSpPr>
        <p:spPr>
          <a:xfrm>
            <a:off x="1280760" y="6060483"/>
            <a:ext cx="89459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原因：事务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更新数据过程与查询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的执行过程没有隔离开来，所以导致上述现象。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2CFD2C-AF33-45FC-840D-C8700B081C0D}"/>
              </a:ext>
            </a:extLst>
          </p:cNvPr>
          <p:cNvSpPr/>
          <p:nvPr/>
        </p:nvSpPr>
        <p:spPr>
          <a:xfrm>
            <a:off x="5144959" y="2143355"/>
            <a:ext cx="1738859" cy="314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7FCE-B809-4EC3-B5D1-2FF557EDEFD9}"/>
              </a:ext>
            </a:extLst>
          </p:cNvPr>
          <p:cNvSpPr/>
          <p:nvPr/>
        </p:nvSpPr>
        <p:spPr>
          <a:xfrm>
            <a:off x="6973604" y="2069918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事务隔离的最低级别，仅保证不读物理损坏的数据。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">
            <a:extLst>
              <a:ext uri="{FF2B5EF4-FFF2-40B4-BE49-F238E27FC236}">
                <a16:creationId xmlns:a16="http://schemas.microsoft.com/office/drawing/2014/main" id="{232E934A-B9C7-4D2F-963A-0A801B81CBB9}"/>
              </a:ext>
            </a:extLst>
          </p:cNvPr>
          <p:cNvSpPr txBox="1"/>
          <p:nvPr/>
        </p:nvSpPr>
        <p:spPr>
          <a:xfrm>
            <a:off x="1356830" y="99080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32482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46B588-7A14-4FB8-A81B-90CB6195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0" y="2125470"/>
            <a:ext cx="7757834" cy="47325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中“读脏数据”的问题，将查询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的隔离级别改为“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提交读），可保证不读到脏数据。再次重复示例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的过程，可以发现查询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读到的是事务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提交后的结果。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1CA32B-5DE0-44B6-B609-D2A04BF72D65}"/>
              </a:ext>
            </a:extLst>
          </p:cNvPr>
          <p:cNvSpPr/>
          <p:nvPr/>
        </p:nvSpPr>
        <p:spPr>
          <a:xfrm>
            <a:off x="3801992" y="5744084"/>
            <a:ext cx="582077" cy="30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52834-CBA1-488B-817E-3972CED92B43}"/>
              </a:ext>
            </a:extLst>
          </p:cNvPr>
          <p:cNvSpPr/>
          <p:nvPr/>
        </p:nvSpPr>
        <p:spPr>
          <a:xfrm>
            <a:off x="3801992" y="6469735"/>
            <a:ext cx="582077" cy="30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62B4A2-9858-45EE-9F74-317FE2EBDC70}"/>
              </a:ext>
            </a:extLst>
          </p:cNvPr>
          <p:cNvSpPr/>
          <p:nvPr/>
        </p:nvSpPr>
        <p:spPr>
          <a:xfrm>
            <a:off x="4550077" y="6154977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两次查询结果为事务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提交后的值。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03601B-CFBC-458F-A3BB-E6E2CD2DC1D3}"/>
              </a:ext>
            </a:extLst>
          </p:cNvPr>
          <p:cNvSpPr/>
          <p:nvPr/>
        </p:nvSpPr>
        <p:spPr>
          <a:xfrm>
            <a:off x="6489536" y="2914888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事务隔离级别为“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提交读。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8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0875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设置“提交读”隔离级别，避免脏读，允许不可重复读的实例。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，设置隔离级别为“提交读”，在事务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秒后，再次相同查询。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在执行事务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过程中，执行代码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会发现查询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中，两次查询结果不同，出现了“不可重复读”。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ACC407-92E0-40B3-BF81-3EB113F8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3598494"/>
            <a:ext cx="9982210" cy="11530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7313CAA-7F6B-48AD-9022-B4FB0D04C139}"/>
              </a:ext>
            </a:extLst>
          </p:cNvPr>
          <p:cNvSpPr/>
          <p:nvPr/>
        </p:nvSpPr>
        <p:spPr>
          <a:xfrm>
            <a:off x="6633028" y="4010909"/>
            <a:ext cx="2220686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9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041393" y="942341"/>
            <a:ext cx="10776230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17D6F3-FFC2-4BD7-BF4E-D26B15489DED}"/>
              </a:ext>
            </a:extLst>
          </p:cNvPr>
          <p:cNvSpPr/>
          <p:nvPr/>
        </p:nvSpPr>
        <p:spPr>
          <a:xfrm>
            <a:off x="1146390" y="853766"/>
            <a:ext cx="4751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92681F-5469-464E-94F8-59C887E0048E}"/>
              </a:ext>
            </a:extLst>
          </p:cNvPr>
          <p:cNvSpPr/>
          <p:nvPr/>
        </p:nvSpPr>
        <p:spPr>
          <a:xfrm>
            <a:off x="2984360" y="2857080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766ADB6-D7CA-4DAB-80FF-FA6CF16C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90" y="1424612"/>
            <a:ext cx="7464210" cy="460952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85C526A-EC05-4604-83B7-779EE41AFE1A}"/>
              </a:ext>
            </a:extLst>
          </p:cNvPr>
          <p:cNvSpPr/>
          <p:nvPr/>
        </p:nvSpPr>
        <p:spPr>
          <a:xfrm>
            <a:off x="4878495" y="5015197"/>
            <a:ext cx="721207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秒后再次查询，两次查询结果不一样，发生了“不可重复读”。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309A3D-33EE-417C-9103-354419DEA9A3}"/>
              </a:ext>
            </a:extLst>
          </p:cNvPr>
          <p:cNvSpPr/>
          <p:nvPr/>
        </p:nvSpPr>
        <p:spPr>
          <a:xfrm>
            <a:off x="838200" y="6090413"/>
            <a:ext cx="9670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 同一事务中两次相同数据读取之间，“提交读”允许其他事务在两次读取的间隙修改资源，所以导致读取不一致的现象。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C453A6-C3C4-4177-82D9-6C2548DABA76}"/>
              </a:ext>
            </a:extLst>
          </p:cNvPr>
          <p:cNvSpPr/>
          <p:nvPr/>
        </p:nvSpPr>
        <p:spPr>
          <a:xfrm>
            <a:off x="8718961" y="2950182"/>
            <a:ext cx="396930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默认隔离级别为“提交读”。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79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693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84251" y="969847"/>
            <a:ext cx="9969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“不可重复读”的问题，设置“可重复读”隔离级别（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REPAETABLE 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的隔离级别改为“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的过程中，执行以下代码更新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A5F437-870F-4B03-9381-6678396A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65" y="3429000"/>
            <a:ext cx="9428670" cy="12003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1AA275-3577-4808-BF49-B959490B857F}"/>
              </a:ext>
            </a:extLst>
          </p:cNvPr>
          <p:cNvSpPr/>
          <p:nvPr/>
        </p:nvSpPr>
        <p:spPr>
          <a:xfrm>
            <a:off x="7112001" y="3747685"/>
            <a:ext cx="2278742" cy="281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7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23C0CDF9-BECF-486B-840D-650237DB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8" y="1195967"/>
            <a:ext cx="7909849" cy="48605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5547076" y="5436856"/>
            <a:ext cx="67536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保证了读一致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60F3DD-F788-4851-A347-CDD540DF66EA}"/>
              </a:ext>
            </a:extLst>
          </p:cNvPr>
          <p:cNvSpPr/>
          <p:nvPr/>
        </p:nvSpPr>
        <p:spPr>
          <a:xfrm>
            <a:off x="1266245" y="752593"/>
            <a:ext cx="7212072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0CC6B8-FB8B-4882-A49E-61E3254E7D72}"/>
              </a:ext>
            </a:extLst>
          </p:cNvPr>
          <p:cNvCxnSpPr/>
          <p:nvPr/>
        </p:nvCxnSpPr>
        <p:spPr>
          <a:xfrm>
            <a:off x="4681789" y="5062433"/>
            <a:ext cx="682171" cy="18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FA77C5-F0FE-4F70-BDCB-0F0A2A4F8BD7}"/>
              </a:ext>
            </a:extLst>
          </p:cNvPr>
          <p:cNvCxnSpPr>
            <a:cxnSpLocks/>
          </p:cNvCxnSpPr>
          <p:nvPr/>
        </p:nvCxnSpPr>
        <p:spPr>
          <a:xfrm flipV="1">
            <a:off x="4681789" y="5558772"/>
            <a:ext cx="682171" cy="132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B77D78F-5C21-4DDD-9303-5C3B2A690228}"/>
              </a:ext>
            </a:extLst>
          </p:cNvPr>
          <p:cNvSpPr/>
          <p:nvPr/>
        </p:nvSpPr>
        <p:spPr>
          <a:xfrm>
            <a:off x="5326742" y="1490343"/>
            <a:ext cx="1778596" cy="315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196F2D-EB18-46E0-9F2D-74945937A325}"/>
              </a:ext>
            </a:extLst>
          </p:cNvPr>
          <p:cNvSpPr/>
          <p:nvPr/>
        </p:nvSpPr>
        <p:spPr>
          <a:xfrm>
            <a:off x="7105338" y="1653726"/>
            <a:ext cx="675366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可重复读级别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51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D05BBDF-BE82-4906-9DA9-A6867670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424602"/>
            <a:ext cx="5489664" cy="31317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可重复读”级别的局限性，可能出现“幻象读”。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表，延迟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秒后再次相同查询。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为删除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表该记录。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DD997B-005C-4CEA-8301-7887C524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5845234"/>
            <a:ext cx="5580952" cy="800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400AF6C-6418-4C03-B9CF-67BB1FDA3A24}"/>
              </a:ext>
            </a:extLst>
          </p:cNvPr>
          <p:cNvSpPr/>
          <p:nvPr/>
        </p:nvSpPr>
        <p:spPr>
          <a:xfrm>
            <a:off x="1266245" y="2118920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597750-446B-4A7F-A8DE-6B9FF8C14BC1}"/>
              </a:ext>
            </a:extLst>
          </p:cNvPr>
          <p:cNvSpPr/>
          <p:nvPr/>
        </p:nvSpPr>
        <p:spPr>
          <a:xfrm>
            <a:off x="1266245" y="5530648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326701-43A2-47CC-8A88-88366BD83768}"/>
              </a:ext>
            </a:extLst>
          </p:cNvPr>
          <p:cNvSpPr/>
          <p:nvPr/>
        </p:nvSpPr>
        <p:spPr>
          <a:xfrm>
            <a:off x="3476150" y="4539669"/>
            <a:ext cx="580571" cy="969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502261-0D53-470A-A5FF-6D1AC9BABF73}"/>
              </a:ext>
            </a:extLst>
          </p:cNvPr>
          <p:cNvSpPr/>
          <p:nvPr/>
        </p:nvSpPr>
        <p:spPr>
          <a:xfrm>
            <a:off x="4649571" y="4589282"/>
            <a:ext cx="72956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可以发现，两次查询结果均相同，但事实上，结果显示的记录已经被删除，所以发生了“幻象读”的问题。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9E7FDC-AD98-4800-A806-1DDC415F877F}"/>
              </a:ext>
            </a:extLst>
          </p:cNvPr>
          <p:cNvSpPr/>
          <p:nvPr/>
        </p:nvSpPr>
        <p:spPr>
          <a:xfrm>
            <a:off x="4209143" y="2746358"/>
            <a:ext cx="1233714" cy="15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2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隔离级别设置为“可串行化”（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），这是事务隔离的最高级别，事务之间完全隔离，在该级别可以保证并发事务均是可串行的。“可串行化”可以防止用户在事务完成之前更新或插入数据。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例如：在执行代码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两次查询的过程中，执行代码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5B74CE-3B3D-4D6A-9F87-5377CCBB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40" y="2859332"/>
            <a:ext cx="5771429" cy="25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571CCB-8367-46C8-843C-D93D71C3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88" y="5757960"/>
            <a:ext cx="5752381" cy="7809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E58CB4-6087-439E-855B-70FB1088B3D2}"/>
              </a:ext>
            </a:extLst>
          </p:cNvPr>
          <p:cNvSpPr/>
          <p:nvPr/>
        </p:nvSpPr>
        <p:spPr>
          <a:xfrm>
            <a:off x="1392340" y="2478326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00AF6C-6418-4C03-B9CF-67BB1FDA3A24}"/>
              </a:ext>
            </a:extLst>
          </p:cNvPr>
          <p:cNvSpPr/>
          <p:nvPr/>
        </p:nvSpPr>
        <p:spPr>
          <a:xfrm>
            <a:off x="1392340" y="5454165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11162B-D536-43D6-9BCB-7F829FE6F1A4}"/>
              </a:ext>
            </a:extLst>
          </p:cNvPr>
          <p:cNvSpPr/>
          <p:nvPr/>
        </p:nvSpPr>
        <p:spPr>
          <a:xfrm>
            <a:off x="1553029" y="4528457"/>
            <a:ext cx="1828800" cy="883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CA6F06-1EA8-497A-82B9-8925A522116A}"/>
              </a:ext>
            </a:extLst>
          </p:cNvPr>
          <p:cNvSpPr/>
          <p:nvPr/>
        </p:nvSpPr>
        <p:spPr>
          <a:xfrm>
            <a:off x="3676615" y="4551040"/>
            <a:ext cx="8046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可以发现，事务执行顺序是完全串行的，事务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在执行过程中防止代码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向其插入数据，所以查询为空。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11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906469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数据库上进行。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编写一个嵌套事务。外层修改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表某记录，内层在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表插入一条记录。演示内层插入操作失败后，外层修改操作回滚。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编写一个带有保存点的事务。更新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表中数据后，设置事务保存点，然后在表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中插入数据，如果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插入数据失败，则回滚到事务保存点。演示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插入失败，但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表更新成功的操作。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编写一个包含事务的存储过程，用于更新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表的课时。如果更新记录的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不存在，则输出“课程信息不存在”，其他错误输出“修改课时失败”，如果执行成功，则输出“课时修改成功”。调用该存储过程，演示更新成功与更新失败的操作。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906469"/>
            <a:ext cx="11101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设置“未提交读”隔离级别（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表上演示读“脏”数据。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4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设置“提交读”隔离级别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(READ COMMITTED)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表上演示避免读“脏”数据。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4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设置“可重复读”隔离级别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(REPEATABLE READ)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表上演示避免读“脏”数据、不可重复读，但不能避免幻象读。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4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 “可串行化”隔离级别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(SERIALIZABLE)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表上演示防止其他用户在事务提交之前更新数据。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6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93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的事务控制语言，能够熟练使用事务控制语言来编写事务处理程序。理解事务并发中不一致的问题，以及通过设置隔离级别解决不一致问题。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009649" y="1104946"/>
            <a:ext cx="106598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事务并发不一致问题：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读“脏”数据：一个事务读取另一个事务尚未提交的数据引起。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不可重复读：事务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进行更新，事务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再次读取，无法读取前一次的结果。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幻象读：事务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两次查询过程中，事务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对数据进行插入或删除，导致事务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两次查询的记录数不一致。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未提交读，读脏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已提交读，不读脏，但允许不重复读，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可重复读，禁止读脏和不重复读，但允许幻象读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可串行化，最高级别，事务不能并发，只能串行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假设学校将学生的银行卡和校园卡进行了绑定，允许学生直接从银行卡转账到校园卡中。假设某学号为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05212222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的学生需要从银行卡中转账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元到校园卡中，编写事务处理程序，实现这一操作。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7006176" y="5984914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D23D3B-093B-4006-94B0-2F32CBB3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67" y="2143755"/>
            <a:ext cx="8137678" cy="46984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1CA32B-5DE0-44B6-B609-D2A04BF72D65}"/>
              </a:ext>
            </a:extLst>
          </p:cNvPr>
          <p:cNvSpPr/>
          <p:nvPr/>
        </p:nvSpPr>
        <p:spPr>
          <a:xfrm>
            <a:off x="2139351" y="2843341"/>
            <a:ext cx="1397479" cy="296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A0EAF3-05A5-4E14-B87E-8EAFA3E5ED3A}"/>
              </a:ext>
            </a:extLst>
          </p:cNvPr>
          <p:cNvSpPr/>
          <p:nvPr/>
        </p:nvSpPr>
        <p:spPr>
          <a:xfrm>
            <a:off x="2139351" y="4694441"/>
            <a:ext cx="1397479" cy="296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219224-6D0A-4E84-B5F2-C0E2BCC7AAEC}"/>
              </a:ext>
            </a:extLst>
          </p:cNvPr>
          <p:cNvSpPr/>
          <p:nvPr/>
        </p:nvSpPr>
        <p:spPr>
          <a:xfrm>
            <a:off x="3786723" y="2708105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事务开始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A47646-5B9D-4639-A6FE-5FA206A1F685}"/>
              </a:ext>
            </a:extLst>
          </p:cNvPr>
          <p:cNvSpPr/>
          <p:nvPr/>
        </p:nvSpPr>
        <p:spPr>
          <a:xfrm>
            <a:off x="3786723" y="4633682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事务结束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事务与批处理的差别：批处理是由一条或多条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语句组成，用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语句来终止语句组。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批处理与事务的差别在于：批处理中每条语句单独完成或失败，不会影响其他语句的执行。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7290486" y="2143755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首先查询课程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807257-F2A4-44CC-807C-A18C3B72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143755"/>
            <a:ext cx="5028571" cy="12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866509-2650-4E74-A7C6-9ED5D50A7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43" y="3588142"/>
            <a:ext cx="5714286" cy="18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D5455B-96CD-43A7-BB2A-812784399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43" y="5473856"/>
            <a:ext cx="5895238" cy="12476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517D6F3-FFC2-4BD7-BF4E-D26B15489DED}"/>
              </a:ext>
            </a:extLst>
          </p:cNvPr>
          <p:cNvSpPr/>
          <p:nvPr/>
        </p:nvSpPr>
        <p:spPr>
          <a:xfrm>
            <a:off x="7290486" y="3558993"/>
            <a:ext cx="47519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执行批处理语句：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，然后插入一条记录。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46D26E-85A5-46A1-8A38-885402180062}"/>
              </a:ext>
            </a:extLst>
          </p:cNvPr>
          <p:cNvSpPr/>
          <p:nvPr/>
        </p:nvSpPr>
        <p:spPr>
          <a:xfrm>
            <a:off x="7346558" y="4782483"/>
            <a:ext cx="4751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再次查询课时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的课时，课程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的课时已修改成功。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可以发现，批处理语句虽然插入记录的语句执行失败，但并不影响第一句更新操作的执行。如果将批处理换为事务，则修改失败，同学们可自行验证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92681F-5469-464E-94F8-59C887E0048E}"/>
              </a:ext>
            </a:extLst>
          </p:cNvPr>
          <p:cNvSpPr/>
          <p:nvPr/>
        </p:nvSpPr>
        <p:spPr>
          <a:xfrm>
            <a:off x="2984360" y="3074796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694551F-89A1-4710-B28C-B1DB1A0E2153}"/>
              </a:ext>
            </a:extLst>
          </p:cNvPr>
          <p:cNvSpPr/>
          <p:nvPr/>
        </p:nvSpPr>
        <p:spPr>
          <a:xfrm>
            <a:off x="2986040" y="6422585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9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693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384251" y="969847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嵌套事务的示例。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4664294" y="605935"/>
            <a:ext cx="69045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全局变量，用于记录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当前等待提交的事务数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6CB126-58F3-4D50-B1BA-0222B735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3" y="1405091"/>
            <a:ext cx="7365608" cy="4901542"/>
          </a:xfrm>
          <a:prstGeom prst="rect">
            <a:avLst/>
          </a:prstGeom>
        </p:spPr>
      </p:pic>
      <p:sp>
        <p:nvSpPr>
          <p:cNvPr id="14" name="左大括号 13">
            <a:extLst>
              <a:ext uri="{FF2B5EF4-FFF2-40B4-BE49-F238E27FC236}">
                <a16:creationId xmlns:a16="http://schemas.microsoft.com/office/drawing/2014/main" id="{B9B0E26F-F980-43F0-955D-AC4C0C5D73AC}"/>
              </a:ext>
            </a:extLst>
          </p:cNvPr>
          <p:cNvSpPr/>
          <p:nvPr/>
        </p:nvSpPr>
        <p:spPr>
          <a:xfrm>
            <a:off x="1845362" y="1789511"/>
            <a:ext cx="296334" cy="1072223"/>
          </a:xfrm>
          <a:prstGeom prst="leftBrace">
            <a:avLst>
              <a:gd name="adj1" fmla="val 40278"/>
              <a:gd name="adj2" fmla="val 50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A8973B34-5363-4304-B705-72F94332F8C3}"/>
              </a:ext>
            </a:extLst>
          </p:cNvPr>
          <p:cNvSpPr/>
          <p:nvPr/>
        </p:nvSpPr>
        <p:spPr>
          <a:xfrm>
            <a:off x="2291510" y="2271943"/>
            <a:ext cx="148167" cy="344258"/>
          </a:xfrm>
          <a:prstGeom prst="leftBrace">
            <a:avLst>
              <a:gd name="adj1" fmla="val 40278"/>
              <a:gd name="adj2" fmla="val 50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注: 上箭头 11">
            <a:extLst>
              <a:ext uri="{FF2B5EF4-FFF2-40B4-BE49-F238E27FC236}">
                <a16:creationId xmlns:a16="http://schemas.microsoft.com/office/drawing/2014/main" id="{1F8CACA6-8C11-41E4-A402-0C6D451FF622}"/>
              </a:ext>
            </a:extLst>
          </p:cNvPr>
          <p:cNvSpPr/>
          <p:nvPr/>
        </p:nvSpPr>
        <p:spPr>
          <a:xfrm>
            <a:off x="4757893" y="1159933"/>
            <a:ext cx="821267" cy="578777"/>
          </a:xfrm>
          <a:prstGeom prst="upArrowCallout">
            <a:avLst>
              <a:gd name="adj1" fmla="val 13297"/>
              <a:gd name="adj2" fmla="val 13297"/>
              <a:gd name="adj3" fmla="val 17686"/>
              <a:gd name="adj4" fmla="val 254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165680-B9F1-4ABE-B606-96F4325F75F5}"/>
              </a:ext>
            </a:extLst>
          </p:cNvPr>
          <p:cNvSpPr/>
          <p:nvPr/>
        </p:nvSpPr>
        <p:spPr>
          <a:xfrm>
            <a:off x="3631826" y="4055533"/>
            <a:ext cx="254000" cy="21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685526-88D5-479C-A37F-08989CCD224F}"/>
              </a:ext>
            </a:extLst>
          </p:cNvPr>
          <p:cNvSpPr/>
          <p:nvPr/>
        </p:nvSpPr>
        <p:spPr>
          <a:xfrm>
            <a:off x="4143484" y="3979295"/>
            <a:ext cx="690455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第一个事务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5F0CF6E-D5E7-4DDD-B508-D2D2A693389F}"/>
              </a:ext>
            </a:extLst>
          </p:cNvPr>
          <p:cNvSpPr/>
          <p:nvPr/>
        </p:nvSpPr>
        <p:spPr>
          <a:xfrm>
            <a:off x="3708026" y="4859858"/>
            <a:ext cx="254000" cy="21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C6A957-5A67-432E-8E92-6CEE1B351495}"/>
              </a:ext>
            </a:extLst>
          </p:cNvPr>
          <p:cNvSpPr/>
          <p:nvPr/>
        </p:nvSpPr>
        <p:spPr>
          <a:xfrm>
            <a:off x="4143484" y="4756744"/>
            <a:ext cx="690455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嵌套第二个事务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13314BD-552B-40FD-9A8E-772C2FC53ACA}"/>
              </a:ext>
            </a:extLst>
          </p:cNvPr>
          <p:cNvSpPr/>
          <p:nvPr/>
        </p:nvSpPr>
        <p:spPr>
          <a:xfrm>
            <a:off x="3792690" y="5266257"/>
            <a:ext cx="254000" cy="21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9E8870-5C3B-47ED-8EE5-BB187F05A465}"/>
              </a:ext>
            </a:extLst>
          </p:cNvPr>
          <p:cNvSpPr/>
          <p:nvPr/>
        </p:nvSpPr>
        <p:spPr>
          <a:xfrm>
            <a:off x="4143484" y="5160710"/>
            <a:ext cx="6904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嵌套的事务执行完毕后，还剩下外部一个事务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446959-1F1F-4D50-AE0C-BA6231E4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7637912" cy="23577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875702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触发器被视为数据修改事务的一部分。为表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的删除操作创建一个触发器，然后执行一个删除操作，观察事务数目的变化。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5946523" y="2331643"/>
            <a:ext cx="41326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函数，用于转换数据格式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3FB3ADB-B858-44B9-B992-AF497B898FAE}"/>
              </a:ext>
            </a:extLst>
          </p:cNvPr>
          <p:cNvSpPr/>
          <p:nvPr/>
        </p:nvSpPr>
        <p:spPr>
          <a:xfrm>
            <a:off x="5798322" y="2696242"/>
            <a:ext cx="2983941" cy="251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EF8865-4892-4FE6-B093-A89D75E7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4593503"/>
            <a:ext cx="5966552" cy="224926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7563559" y="4556680"/>
            <a:ext cx="43067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可以发现，在删除操作执行过程中，触发器得到执行，而且事务数为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。从而验证，触发器事务是数据修改事务的一部分。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D3924A-CC2F-409E-9A3A-BE65A4268D99}"/>
              </a:ext>
            </a:extLst>
          </p:cNvPr>
          <p:cNvSpPr/>
          <p:nvPr/>
        </p:nvSpPr>
        <p:spPr>
          <a:xfrm>
            <a:off x="2728871" y="6222265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B550FA-E3D5-4F61-AD4A-F8326E17C01A}"/>
              </a:ext>
            </a:extLst>
          </p:cNvPr>
          <p:cNvSpPr/>
          <p:nvPr/>
        </p:nvSpPr>
        <p:spPr>
          <a:xfrm>
            <a:off x="2441288" y="2723164"/>
            <a:ext cx="597338" cy="251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9CDDCE-0C73-486A-BE61-C3177A581DC8}"/>
              </a:ext>
            </a:extLst>
          </p:cNvPr>
          <p:cNvSpPr/>
          <p:nvPr/>
        </p:nvSpPr>
        <p:spPr>
          <a:xfrm>
            <a:off x="46598" y="2593314"/>
            <a:ext cx="41326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用于变量赋值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D8640A-88AD-4A5B-B1B1-5E3699D4D584}"/>
              </a:ext>
            </a:extLst>
          </p:cNvPr>
          <p:cNvCxnSpPr>
            <a:cxnSpLocks/>
          </p:cNvCxnSpPr>
          <p:nvPr/>
        </p:nvCxnSpPr>
        <p:spPr>
          <a:xfrm>
            <a:off x="1663731" y="2821783"/>
            <a:ext cx="77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E4AF9AF-D15E-499E-86CA-5739B7240AAB}"/>
              </a:ext>
            </a:extLst>
          </p:cNvPr>
          <p:cNvSpPr/>
          <p:nvPr/>
        </p:nvSpPr>
        <p:spPr>
          <a:xfrm>
            <a:off x="1240245" y="4089332"/>
            <a:ext cx="1045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再执行以下代码：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DE7F79-C1B8-456B-B79A-FA654ED84F07}"/>
              </a:ext>
            </a:extLst>
          </p:cNvPr>
          <p:cNvSpPr/>
          <p:nvPr/>
        </p:nvSpPr>
        <p:spPr>
          <a:xfrm>
            <a:off x="3147840" y="6122292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3D3924A-CC2F-409E-9A3A-BE65A4268D99}"/>
              </a:ext>
            </a:extLst>
          </p:cNvPr>
          <p:cNvSpPr/>
          <p:nvPr/>
        </p:nvSpPr>
        <p:spPr>
          <a:xfrm>
            <a:off x="3163589" y="6601651"/>
            <a:ext cx="225997" cy="174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7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1F0EB53A-F563-4057-B024-D11FF021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6" y="1785604"/>
            <a:ext cx="5087061" cy="49358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在存储过程中使用事务的示例。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B56CC5-AE2C-4111-AE23-6BB9199BC8B4}"/>
              </a:ext>
            </a:extLst>
          </p:cNvPr>
          <p:cNvSpPr/>
          <p:nvPr/>
        </p:nvSpPr>
        <p:spPr>
          <a:xfrm>
            <a:off x="1266245" y="1323573"/>
            <a:ext cx="430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创建存储过程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788827-A66D-40D1-AD90-094581FB7A3B}"/>
              </a:ext>
            </a:extLst>
          </p:cNvPr>
          <p:cNvSpPr/>
          <p:nvPr/>
        </p:nvSpPr>
        <p:spPr>
          <a:xfrm>
            <a:off x="1506953" y="1969184"/>
            <a:ext cx="2773345" cy="1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65375F-DFA2-437E-AF04-9F1FDA3496C9}"/>
              </a:ext>
            </a:extLst>
          </p:cNvPr>
          <p:cNvCxnSpPr/>
          <p:nvPr/>
        </p:nvCxnSpPr>
        <p:spPr>
          <a:xfrm>
            <a:off x="4280298" y="2035123"/>
            <a:ext cx="261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FC79095-F665-49FF-935D-3C1DEA579F60}"/>
              </a:ext>
            </a:extLst>
          </p:cNvPr>
          <p:cNvSpPr/>
          <p:nvPr/>
        </p:nvSpPr>
        <p:spPr>
          <a:xfrm>
            <a:off x="-90985" y="4392563"/>
            <a:ext cx="174597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全局变量，如果语句执行失败则不为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273941-3930-43FD-A434-79346A1A33F2}"/>
              </a:ext>
            </a:extLst>
          </p:cNvPr>
          <p:cNvSpPr/>
          <p:nvPr/>
        </p:nvSpPr>
        <p:spPr>
          <a:xfrm>
            <a:off x="2128553" y="4090291"/>
            <a:ext cx="1024932" cy="180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6A8D61-F643-460F-B58A-53426D72BC5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506953" y="4180726"/>
            <a:ext cx="621600" cy="255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1A718B0-BF03-4E0C-B7AF-C6DEE9D2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62" y="2104677"/>
            <a:ext cx="4784985" cy="14522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BAED566-E2EC-4CF2-9E1D-2C0D6195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162" y="4392563"/>
            <a:ext cx="4559463" cy="202291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471C4B0-B5E5-42D2-98A1-79D10FDF5652}"/>
              </a:ext>
            </a:extLst>
          </p:cNvPr>
          <p:cNvSpPr/>
          <p:nvPr/>
        </p:nvSpPr>
        <p:spPr>
          <a:xfrm>
            <a:off x="6877398" y="1504720"/>
            <a:ext cx="4641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调用存储过程，插入已存在的记录，显示“课程信息已经存在”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ED710A-E797-4A99-9010-29A733CE89F4}"/>
              </a:ext>
            </a:extLst>
          </p:cNvPr>
          <p:cNvSpPr/>
          <p:nvPr/>
        </p:nvSpPr>
        <p:spPr>
          <a:xfrm>
            <a:off x="6959162" y="3671773"/>
            <a:ext cx="4306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3).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调用存储过程，插入记录成功，显示“新增课程信息成功”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80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16302</TotalTime>
  <Words>1765</Words>
  <Application>Microsoft Office PowerPoint</Application>
  <PresentationFormat>宽屏</PresentationFormat>
  <Paragraphs>152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13 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 Youming</cp:lastModifiedBy>
  <cp:revision>289</cp:revision>
  <dcterms:created xsi:type="dcterms:W3CDTF">2017-09-12T02:27:40Z</dcterms:created>
  <dcterms:modified xsi:type="dcterms:W3CDTF">2019-12-11T05:59:41Z</dcterms:modified>
</cp:coreProperties>
</file>