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73" r:id="rId3"/>
    <p:sldId id="263" r:id="rId4"/>
    <p:sldId id="279" r:id="rId5"/>
    <p:sldId id="281" r:id="rId6"/>
    <p:sldId id="290" r:id="rId7"/>
    <p:sldId id="289" r:id="rId8"/>
    <p:sldId id="291" r:id="rId9"/>
    <p:sldId id="292" r:id="rId10"/>
    <p:sldId id="294" r:id="rId11"/>
    <p:sldId id="295" r:id="rId12"/>
    <p:sldId id="296" r:id="rId13"/>
    <p:sldId id="297" r:id="rId14"/>
    <p:sldId id="298" r:id="rId15"/>
    <p:sldId id="293" r:id="rId16"/>
    <p:sldId id="299" r:id="rId17"/>
    <p:sldId id="300" r:id="rId18"/>
    <p:sldId id="301" r:id="rId19"/>
    <p:sldId id="302" r:id="rId20"/>
    <p:sldId id="303" r:id="rId21"/>
    <p:sldId id="28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D1E0-6BE0-4E15-A7C1-47199E0DF7D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38A-178A-4CD8-BF65-AF46F5084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9480A-67A2-41CE-933D-26148BFE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D7A52-5F6C-458D-A215-7CA6B2028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BD186-E36B-45C0-B59F-5B9287A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59E-92DA-4447-B286-422C1C18CA39}" type="datetime1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68FDD-2F5E-4935-9832-6F0AD72F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B0D84-A24D-4804-8DF3-1E0B0471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1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850E0-C359-45AA-B6F4-05E3A90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DFF7F3-07B6-48D1-9277-B43E07EA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4D787-9CB2-4B2A-BE2F-32CE925F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0E14-BD34-4A16-BEA6-61BFDCB6EE13}" type="datetime1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9724A-0EA7-42F6-9B5D-70A5EA37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61FD8-9813-414B-BC2A-DEF59B72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3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48231-4477-414B-9BE9-FD3DC11E4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C29E4-F4BF-4BAD-B5AE-29038E28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3624-078B-4FEF-92F8-8CA27DEF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441-43CF-4600-A581-2728B3BC4035}" type="datetime1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5301E-1E2C-4313-BBBD-1387B69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EE3E6-219C-42AB-BB1D-96693FD5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4841-1805-4F5D-AC40-2E5E632C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2B604-C1D3-40AA-8C76-57737329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DAB8-1B3F-483E-B57D-F38C0145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63-DC28-48CC-84F5-12ABE14FE89F}" type="datetime1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10A46-9019-40B7-8911-39441C34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7225-1657-4F5F-BA35-73173DCF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22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4AD1C-84BF-493A-B2BC-359EA8C1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1684B-5CDE-4FB5-8AFC-D12141B5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F633C-4A75-4944-AA76-21F4BE1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5CBE-256E-4439-B5A1-4C46324A59AF}" type="datetime1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613B8-5C0E-490D-853C-97E700D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E3842-A3DF-4B05-B16A-CEDDC1BD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4B3E5-2076-449D-B7B2-C4CA5322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6FB6D-608F-405F-8AFD-A0E62516C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291BF-177F-4BCB-8D75-2CE916AF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A3177-F46D-4A5F-9125-4573EE1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516-DD2D-45AB-A003-9B8DB85B6D9E}" type="datetime1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A080E-E688-4A4F-BE5A-C39813C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6298A-1160-4B2B-B6F4-F9596E8A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81C6-99CA-4894-8627-17193B97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74E17-EF25-4E70-BCA0-90DF07C1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5D94B-4A78-4275-B218-D105CA527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218EB3-C27A-4F06-9B9E-951A84AAF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055C0-DD9D-4AE7-8151-DA4D00620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2A9ACE-E2F0-4485-8D20-573EE094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AAA-C460-4A20-9A94-28A603A090C0}" type="datetime1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01A6B3-C0A1-45DA-8B05-E489DA96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8CEB8B-CCE7-4BCE-8EC5-4E8C0FA1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54ABD-C4E0-47D9-AD85-1E77F6B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CDBF0-EB27-4819-8172-AFE5E2F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FB05-9225-4CD7-8944-551AF5EAA7AC}" type="datetime1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FA78E4-F073-4CC5-9F7D-3C25DA85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529E3-AEA1-4058-BE66-2F027478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7AE9E-C621-4766-84DC-95A4948B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95F-9A67-4E19-A0CA-82B2591426A6}" type="datetime1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873C0-364C-49D7-929C-8BAE9F77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60988-FE65-4727-9F18-899F4AAA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44A92-9316-445C-B934-6CC0C6F4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69A6-BC57-4B26-B3DF-5261C81C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00A8A-86CB-4556-BBBC-E83036C5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BF0F0-F254-4313-906A-63CAC833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3AE2-2B65-4FC4-8731-8B86742534A6}" type="datetime1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1597A-E79B-44EB-B067-2FEC550D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B4F09-0BE3-4D50-976A-55B4E4A6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DDAE-3811-47F7-AC35-B9179CE1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D08AE-7F5E-4484-B0B5-BB320DF72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1F862-42D8-4E44-A9EC-620B7924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8FCE4-4AF0-4D80-9CC5-98F6E648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829A-88B9-4BDF-82AE-A6B0D7FBE5E0}" type="datetime1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F2026-89AA-4000-B1FE-EA475970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B170F-37CC-4190-81BE-924408E3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9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D14C1E-B3F8-4043-A656-6979E110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3E6E8-D7F4-4E1F-A53E-BDA43163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9ADD1-CDE5-40A8-8B9E-5CF5FF1F8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1992-018F-4C3E-97AC-BDF9A7AFECC8}" type="datetime1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EB9DC-A2D2-43F6-A706-A71C6E122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9EB6F-A1C8-44E1-A07D-BCFB6A373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1F04-AA5D-4C19-BC08-5732A098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043" y="1024392"/>
            <a:ext cx="9144000" cy="13357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3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数据库系统实验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77075-06C3-4569-97CC-7A42E09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Yubao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刘玉葆）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 of Data and Computer Science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914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832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18120" y="6010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430018" y="1142650"/>
            <a:ext cx="10457182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查询所有选课表中的课程号（不重复显示）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（注：使用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distinct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去重）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3D04CF-4834-4640-A035-A1DDF805D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080" y="2300589"/>
            <a:ext cx="5025480" cy="37489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FD7E36-06CD-4C92-BBC5-F3FC6B785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058" y="2261956"/>
            <a:ext cx="3893822" cy="382622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6657AC9-DBA0-4673-B7A3-2059E98A2A87}"/>
              </a:ext>
            </a:extLst>
          </p:cNvPr>
          <p:cNvSpPr/>
          <p:nvPr/>
        </p:nvSpPr>
        <p:spPr>
          <a:xfrm>
            <a:off x="1369058" y="5242001"/>
            <a:ext cx="947422" cy="285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388C0-4727-45A5-B3AA-6B59DED0451E}"/>
              </a:ext>
            </a:extLst>
          </p:cNvPr>
          <p:cNvSpPr/>
          <p:nvPr/>
        </p:nvSpPr>
        <p:spPr>
          <a:xfrm>
            <a:off x="6313079" y="5242000"/>
            <a:ext cx="579211" cy="285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03E99C-96D1-403C-ADD7-8B77CAB6033F}"/>
              </a:ext>
            </a:extLst>
          </p:cNvPr>
          <p:cNvSpPr txBox="1"/>
          <p:nvPr/>
        </p:nvSpPr>
        <p:spPr>
          <a:xfrm>
            <a:off x="1369058" y="6203718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b="1" dirty="0"/>
              <a:t>去重前</a:t>
            </a:r>
            <a:r>
              <a:rPr lang="zh-CN" altLang="en-US" dirty="0"/>
              <a:t>记录数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3683611-1DC2-4B22-9769-0D6C0F103C79}"/>
              </a:ext>
            </a:extLst>
          </p:cNvPr>
          <p:cNvSpPr txBox="1"/>
          <p:nvPr/>
        </p:nvSpPr>
        <p:spPr>
          <a:xfrm>
            <a:off x="6313079" y="6203718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b="1" dirty="0"/>
              <a:t>去重后</a:t>
            </a:r>
            <a:r>
              <a:rPr lang="zh-CN" altLang="en-US" dirty="0"/>
              <a:t>记录数</a:t>
            </a:r>
          </a:p>
        </p:txBody>
      </p:sp>
    </p:spTree>
    <p:extLst>
      <p:ext uri="{BB962C8B-B14F-4D97-AF65-F5344CB8AC3E}">
        <p14:creationId xmlns:p14="http://schemas.microsoft.com/office/powerpoint/2010/main" val="180114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832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430018" y="1142650"/>
            <a:ext cx="10457182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统计所有老师的平均工资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（注：用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AVG( 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函数求平均数）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0F6529-CFFA-453C-880E-A3F4F2E4B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18" y="2468213"/>
            <a:ext cx="8811262" cy="401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6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473" y="159434"/>
            <a:ext cx="10515600" cy="98321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430018" y="1142650"/>
            <a:ext cx="10457182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统计每个课程的选课人数和平均成绩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（注：使用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 by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000F88-B400-4854-99A8-BB3944943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40" y="2239178"/>
            <a:ext cx="8880466" cy="414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53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473" y="159434"/>
            <a:ext cx="10515600" cy="98321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793473" y="873549"/>
            <a:ext cx="110937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注意：如果有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 by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语句，则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seclect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语句允许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groupby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字句中出现的字段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集合函数表达式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不允许出现包含其他字段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的表达式。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（比如将上题中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CID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替换成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则报错，因为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groupby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语句中出现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会报错）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816E53-4FC0-4FB3-827D-67E2AD08A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202" y="3181873"/>
            <a:ext cx="8107950" cy="371669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1594E25-0D1D-4DD8-B297-CD0F2F565964}"/>
              </a:ext>
            </a:extLst>
          </p:cNvPr>
          <p:cNvSpPr/>
          <p:nvPr/>
        </p:nvSpPr>
        <p:spPr>
          <a:xfrm>
            <a:off x="3982721" y="3891208"/>
            <a:ext cx="367726" cy="296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6F4A20-2785-4BCC-9035-83164EFFF82C}"/>
              </a:ext>
            </a:extLst>
          </p:cNvPr>
          <p:cNvSpPr/>
          <p:nvPr/>
        </p:nvSpPr>
        <p:spPr>
          <a:xfrm>
            <a:off x="3728721" y="3434008"/>
            <a:ext cx="367726" cy="296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418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473" y="159434"/>
            <a:ext cx="10515600" cy="98321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104898" y="913081"/>
            <a:ext cx="108229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查询至少选修了三门课程的学生编号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注：分组后还要求按照一定条件对这些组进行筛选，则使用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having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语句指定筛选条件）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83D835-1173-4AD0-B9D5-F2017552E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604" y="2369706"/>
            <a:ext cx="8915948" cy="41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93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66760" y="635635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430018" y="1142650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连接查询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查询编号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800009026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的学生所选的全部课程的课程名和成绩。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A9DE2A-4808-4FB7-9D64-E0B7BE213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5" y="2468213"/>
            <a:ext cx="8688070" cy="407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29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66760" y="635635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430018" y="1142650"/>
            <a:ext cx="1045718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查询所有选择了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课程的学生的编号。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816E65-ECD9-4AA3-9C7A-B20CA6D53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18" y="2003590"/>
            <a:ext cx="9358668" cy="425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40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78236F4-6748-4B7D-A3CC-EBBFC721D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18" y="2429198"/>
            <a:ext cx="9015702" cy="380000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66760" y="635635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792480" y="959770"/>
            <a:ext cx="10810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查询选择了同一个课程的学生对。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（注：因为要查询同一课程的所有学生对，需要对表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进行自身连接，需要两个不同的名称来标志同一个表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，可以通过给表取不同别名实现）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D177FA-F356-4041-92D8-368F325074C0}"/>
              </a:ext>
            </a:extLst>
          </p:cNvPr>
          <p:cNvSpPr/>
          <p:nvPr/>
        </p:nvSpPr>
        <p:spPr>
          <a:xfrm>
            <a:off x="4653280" y="3221469"/>
            <a:ext cx="1666240" cy="358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29CB45-6345-4022-8499-611313568C1E}"/>
              </a:ext>
            </a:extLst>
          </p:cNvPr>
          <p:cNvSpPr txBox="1"/>
          <p:nvPr/>
        </p:nvSpPr>
        <p:spPr>
          <a:xfrm>
            <a:off x="4886960" y="3796865"/>
            <a:ext cx="46330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该语句能确保不存在 学生自己与自己组成对</a:t>
            </a:r>
          </a:p>
        </p:txBody>
      </p:sp>
    </p:spTree>
    <p:extLst>
      <p:ext uri="{BB962C8B-B14F-4D97-AF65-F5344CB8AC3E}">
        <p14:creationId xmlns:p14="http://schemas.microsoft.com/office/powerpoint/2010/main" val="580349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66760" y="635635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792480" y="959770"/>
            <a:ext cx="10810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查询与编号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850955252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的学生选修至少一门相同课程的学生的编号。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035DA4-1962-4CF7-8798-505CE428A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698" y="1835887"/>
            <a:ext cx="8841324" cy="405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61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66760" y="635635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792480" y="959770"/>
            <a:ext cx="108102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查询学生的基本信息以及选修课程编号和成绩（外连接）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（注：若某同学没有选课，则只输出其基本情况，其选课信息为空值即可，即用外连接）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D71BE3-0DA0-4419-B5A7-73229C477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2285333"/>
            <a:ext cx="10888409" cy="379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4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本节课提纲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74263" y="1488123"/>
            <a:ext cx="1802096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实验目的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实验内容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实验示例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81F517-49A6-435C-8E0E-F84F439C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8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19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66760" y="635635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792480" y="959770"/>
            <a:ext cx="10810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查询编号为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850955252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学生的姓名和选修课程名称以及成绩。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（注：多表连接）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695DD9-6940-4CCC-87D2-33E32DB44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1882943"/>
            <a:ext cx="11161668" cy="396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40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501"/>
            <a:ext cx="10515600" cy="55900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838200" y="741564"/>
            <a:ext cx="11353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(1)</a:t>
            </a:r>
            <a:r>
              <a:rPr lang="zh-CN" altLang="en-US" sz="2400" dirty="0"/>
              <a:t>查询全部课程的详细记录</a:t>
            </a:r>
            <a:r>
              <a:rPr lang="en-US" altLang="zh-CN" sz="2400" dirty="0"/>
              <a:t>;</a:t>
            </a:r>
            <a:br>
              <a:rPr lang="en-US" altLang="zh-CN" sz="2400" dirty="0"/>
            </a:br>
            <a:r>
              <a:rPr lang="en-US" altLang="zh-CN" sz="2400" dirty="0"/>
              <a:t>(2)</a:t>
            </a:r>
            <a:r>
              <a:rPr lang="zh-CN" altLang="en-US" sz="2400" dirty="0"/>
              <a:t>查询所有有选修课的学生的编号</a:t>
            </a:r>
            <a:r>
              <a:rPr lang="en-US" altLang="zh-CN" sz="2400" dirty="0"/>
              <a:t>;</a:t>
            </a:r>
            <a:br>
              <a:rPr lang="zh-CN" altLang="en-US" sz="2400" dirty="0"/>
            </a:br>
            <a:r>
              <a:rPr lang="en-US" altLang="zh-CN" sz="2400" dirty="0"/>
              <a:t>(3)</a:t>
            </a:r>
            <a:r>
              <a:rPr lang="zh-CN" altLang="en-US" sz="2400" dirty="0"/>
              <a:t>查询课时</a:t>
            </a:r>
            <a:r>
              <a:rPr lang="en-US" altLang="zh-CN" sz="2400" dirty="0"/>
              <a:t>&lt;88(</a:t>
            </a:r>
            <a:r>
              <a:rPr lang="zh-CN" altLang="en-US" sz="2400" dirty="0"/>
              <a:t>小时</a:t>
            </a:r>
            <a:r>
              <a:rPr lang="en-US" altLang="zh-CN" sz="2400" dirty="0"/>
              <a:t>)</a:t>
            </a:r>
            <a:r>
              <a:rPr lang="zh-CN" altLang="en-US" sz="2400" dirty="0"/>
              <a:t>的课程的编号</a:t>
            </a:r>
            <a:r>
              <a:rPr lang="en-US" altLang="zh-CN" sz="2400" dirty="0"/>
              <a:t>;</a:t>
            </a:r>
            <a:br>
              <a:rPr lang="en-US" altLang="zh-CN" sz="2400" dirty="0"/>
            </a:br>
            <a:r>
              <a:rPr lang="en-US" altLang="zh-CN" sz="2400" dirty="0"/>
              <a:t>(4)</a:t>
            </a:r>
            <a:r>
              <a:rPr lang="zh-CN" altLang="en-US" sz="2400" dirty="0"/>
              <a:t>请找出总分超过</a:t>
            </a:r>
            <a:r>
              <a:rPr lang="en-US" altLang="zh-CN" sz="2400" dirty="0"/>
              <a:t>400</a:t>
            </a:r>
            <a:r>
              <a:rPr lang="zh-CN" altLang="en-US" sz="2400" dirty="0"/>
              <a:t>分的学生</a:t>
            </a:r>
            <a:r>
              <a:rPr lang="en-US" altLang="zh-CN" sz="2400" dirty="0"/>
              <a:t>;</a:t>
            </a:r>
            <a:br>
              <a:rPr lang="en-US" altLang="zh-CN" sz="2400" dirty="0"/>
            </a:br>
            <a:r>
              <a:rPr lang="en-US" altLang="zh-CN" sz="2400" dirty="0"/>
              <a:t>(5)</a:t>
            </a:r>
            <a:r>
              <a:rPr lang="zh-CN" altLang="en-US" sz="2400" dirty="0"/>
              <a:t>查询课程的总数</a:t>
            </a:r>
            <a:r>
              <a:rPr lang="en-US" altLang="zh-CN" sz="2400" dirty="0"/>
              <a:t>;</a:t>
            </a:r>
            <a:br>
              <a:rPr lang="en-US" altLang="zh-CN" sz="2400" dirty="0"/>
            </a:br>
            <a:r>
              <a:rPr lang="en-US" altLang="zh-CN" sz="2400" dirty="0"/>
              <a:t>(6)</a:t>
            </a:r>
            <a:r>
              <a:rPr lang="zh-CN" altLang="en-US" sz="2400" dirty="0"/>
              <a:t>查询所有课程和选修该课程的学生总数</a:t>
            </a:r>
            <a:r>
              <a:rPr lang="en-US" altLang="zh-CN" sz="2400" dirty="0"/>
              <a:t>;</a:t>
            </a:r>
            <a:br>
              <a:rPr lang="zh-CN" altLang="en-US" sz="2400" dirty="0"/>
            </a:br>
            <a:r>
              <a:rPr lang="en-US" altLang="zh-CN" sz="2400" dirty="0"/>
              <a:t>(7)</a:t>
            </a:r>
            <a:r>
              <a:rPr lang="zh-CN" altLang="en-US" sz="2400" dirty="0"/>
              <a:t>查询选修成绩超过</a:t>
            </a:r>
            <a:r>
              <a:rPr lang="en-US" altLang="zh-CN" sz="2400" dirty="0"/>
              <a:t>60</a:t>
            </a:r>
            <a:r>
              <a:rPr lang="zh-CN" altLang="en-US" sz="2400" dirty="0"/>
              <a:t>的课程超过两门的学生编号</a:t>
            </a:r>
            <a:r>
              <a:rPr lang="en-US" altLang="zh-CN" sz="2400" dirty="0"/>
              <a:t>;</a:t>
            </a:r>
            <a:br>
              <a:rPr lang="zh-CN" altLang="en-US" sz="2400" dirty="0"/>
            </a:br>
            <a:r>
              <a:rPr lang="en-US" altLang="zh-CN" sz="2400" dirty="0"/>
              <a:t>(8)</a:t>
            </a:r>
            <a:r>
              <a:rPr lang="zh-CN" altLang="en-US" sz="2400" dirty="0"/>
              <a:t>统计各个学生的选修课程数目和平均成绩</a:t>
            </a:r>
            <a:r>
              <a:rPr lang="en-US" altLang="zh-CN" sz="2400" dirty="0"/>
              <a:t>;</a:t>
            </a:r>
            <a:br>
              <a:rPr lang="en-US" altLang="zh-CN" sz="2400" dirty="0"/>
            </a:br>
            <a:r>
              <a:rPr lang="en-US" altLang="zh-CN" sz="2400" dirty="0"/>
              <a:t>(9)</a:t>
            </a:r>
            <a:r>
              <a:rPr lang="zh-CN" altLang="en-US" sz="2400" dirty="0"/>
              <a:t>查询选修</a:t>
            </a:r>
            <a:r>
              <a:rPr lang="en-US" altLang="zh-CN" sz="2400" dirty="0"/>
              <a:t>Java</a:t>
            </a:r>
            <a:r>
              <a:rPr lang="zh-CN" altLang="en-US" sz="2400" dirty="0"/>
              <a:t>的所有学生的编号及姓名</a:t>
            </a:r>
            <a:r>
              <a:rPr lang="en-US" altLang="zh-CN" sz="24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(10)</a:t>
            </a:r>
            <a:r>
              <a:rPr lang="zh-CN" altLang="en-US" sz="2400" dirty="0"/>
              <a:t>查询姓名为</a:t>
            </a:r>
            <a:r>
              <a:rPr lang="en-US" altLang="zh-CN" sz="2400" dirty="0" err="1"/>
              <a:t>ssht</a:t>
            </a:r>
            <a:r>
              <a:rPr lang="zh-CN" altLang="en-US" sz="2400" dirty="0"/>
              <a:t>的学生所选的课程的编号和成绩</a:t>
            </a:r>
            <a:r>
              <a:rPr lang="en-US" altLang="zh-CN" sz="2400" dirty="0"/>
              <a:t>;</a:t>
            </a:r>
            <a:br>
              <a:rPr lang="en-US" altLang="zh-CN" sz="2400" dirty="0"/>
            </a:br>
            <a:r>
              <a:rPr lang="en-US" altLang="zh-CN" sz="2400" dirty="0"/>
              <a:t>(11)</a:t>
            </a:r>
            <a:r>
              <a:rPr lang="zh-CN" altLang="en-US" sz="2400" dirty="0"/>
              <a:t>查询其他课时比课程</a:t>
            </a:r>
            <a:r>
              <a:rPr lang="en-US" altLang="zh-CN" sz="2400" dirty="0"/>
              <a:t>C++</a:t>
            </a:r>
            <a:r>
              <a:rPr lang="zh-CN" altLang="en-US" sz="2400" dirty="0"/>
              <a:t>多的课程的名称</a:t>
            </a:r>
            <a:r>
              <a:rPr lang="en-US" altLang="zh-CN" sz="2400" dirty="0"/>
              <a:t>;</a:t>
            </a:r>
          </a:p>
          <a:p>
            <a:pPr>
              <a:lnSpc>
                <a:spcPct val="150000"/>
              </a:lnSpc>
            </a:pP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25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1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实验目的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89378" y="1569403"/>
            <a:ext cx="101727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数据查询语言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语句对数据库进行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单表查询、连接查询</a:t>
            </a:r>
          </a:p>
          <a:p>
            <a:pPr>
              <a:lnSpc>
                <a:spcPct val="200000"/>
              </a:lnSpc>
            </a:pP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101600"/>
            <a:ext cx="10515600" cy="68985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023618" y="924987"/>
            <a:ext cx="10172701" cy="5029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500"/>
              </a:lnSpc>
              <a:buAutoNum type="arabicParenR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单表查询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查询的目标表达式为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指定列的运算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 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DISTINCT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保留字消除重复行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对查询结果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集合分组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集函数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进行各项统计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连接查询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笛卡儿连接和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等值连接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自连接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外连接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复合条件连接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多表连接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134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430018" y="1325563"/>
            <a:ext cx="104571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数据库为例，在该数据库中存在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张表格，分别为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email , grade)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teachers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email , salary 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courses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hour 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choices (no,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score )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在数据库中，存在这样的关系，学生可以选择课程。一个课程对应一个教师。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表中保存学生的选课记录。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685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6498" y="120671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ea1Chs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单表查询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查询年级为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所有学生的名称，按编号升序排列。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607F9D-49F9-4050-B7E9-E62515A6E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824" y="2201424"/>
            <a:ext cx="8737906" cy="399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6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430018" y="1142440"/>
            <a:ext cx="10457182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查询学生的选课成绩合格的课程成绩，并把成绩换算为积点。（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分对应积点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，每增加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分，积点增加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86BF78-7948-4ED6-8F43-4C762AED5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00" y="2341352"/>
            <a:ext cx="7835902" cy="3843259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9BF83D83-F02B-4558-83D5-A0137B3EFE5A}"/>
              </a:ext>
            </a:extLst>
          </p:cNvPr>
          <p:cNvSpPr/>
          <p:nvPr/>
        </p:nvSpPr>
        <p:spPr>
          <a:xfrm>
            <a:off x="5809776" y="2600587"/>
            <a:ext cx="2231472" cy="4026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88A423B-35AE-4EC7-817E-23E31F7E12E6}"/>
              </a:ext>
            </a:extLst>
          </p:cNvPr>
          <p:cNvCxnSpPr>
            <a:stCxn id="4" idx="3"/>
          </p:cNvCxnSpPr>
          <p:nvPr/>
        </p:nvCxnSpPr>
        <p:spPr>
          <a:xfrm>
            <a:off x="8041248" y="2801923"/>
            <a:ext cx="39428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3629390-B18F-4411-BCEE-D952AAC80BDD}"/>
              </a:ext>
            </a:extLst>
          </p:cNvPr>
          <p:cNvSpPr/>
          <p:nvPr/>
        </p:nvSpPr>
        <p:spPr>
          <a:xfrm>
            <a:off x="8531528" y="2507606"/>
            <a:ext cx="3660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相当于给‘积点’取了个别名。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19D418D-07D6-45C2-952F-72967B0B4C95}"/>
              </a:ext>
            </a:extLst>
          </p:cNvPr>
          <p:cNvSpPr/>
          <p:nvPr/>
        </p:nvSpPr>
        <p:spPr>
          <a:xfrm>
            <a:off x="8531528" y="3367817"/>
            <a:ext cx="3751336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原本表中无定义“积点”这个属性，但可以通过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属性计算而得。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B21F622-4DE4-4EC9-883A-79193A6949C0}"/>
              </a:ext>
            </a:extLst>
          </p:cNvPr>
          <p:cNvSpPr/>
          <p:nvPr/>
        </p:nvSpPr>
        <p:spPr>
          <a:xfrm>
            <a:off x="3863545" y="2600587"/>
            <a:ext cx="1881647" cy="4026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3CF1E300-07A6-45CE-AB1A-F859DF1B01B0}"/>
              </a:ext>
            </a:extLst>
          </p:cNvPr>
          <p:cNvCxnSpPr>
            <a:cxnSpLocks/>
            <a:stCxn id="14" idx="2"/>
            <a:endCxn id="13" idx="1"/>
          </p:cNvCxnSpPr>
          <p:nvPr/>
        </p:nvCxnSpPr>
        <p:spPr>
          <a:xfrm rot="16200000" flipH="1">
            <a:off x="6288788" y="1518839"/>
            <a:ext cx="758320" cy="372715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159242D-BD23-4A6D-9806-8FABF9F0C8D9}"/>
              </a:ext>
            </a:extLst>
          </p:cNvPr>
          <p:cNvSpPr/>
          <p:nvPr/>
        </p:nvSpPr>
        <p:spPr>
          <a:xfrm>
            <a:off x="3179815" y="4528867"/>
            <a:ext cx="1504328" cy="2972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9CDB22C-2535-4171-AFC9-45C25F89DA59}"/>
              </a:ext>
            </a:extLst>
          </p:cNvPr>
          <p:cNvSpPr txBox="1"/>
          <p:nvPr/>
        </p:nvSpPr>
        <p:spPr>
          <a:xfrm>
            <a:off x="4804368" y="4510693"/>
            <a:ext cx="87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别名</a:t>
            </a:r>
          </a:p>
        </p:txBody>
      </p:sp>
    </p:spTree>
    <p:extLst>
      <p:ext uri="{BB962C8B-B14F-4D97-AF65-F5344CB8AC3E}">
        <p14:creationId xmlns:p14="http://schemas.microsoft.com/office/powerpoint/2010/main" val="417305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832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66760" y="635635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430018" y="1142650"/>
            <a:ext cx="10457182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查询课时是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的课程名称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（注：可使用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B6C169-1BDC-4C9D-9771-424730155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19" y="2301343"/>
            <a:ext cx="4778176" cy="41400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BDB5F92-BCE9-4E6A-A406-4729018FB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769" y="2231741"/>
            <a:ext cx="5166451" cy="42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95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832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66760" y="635635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430018" y="1142650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查询所有课程名称中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的课程编号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（注：使用模糊查询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like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71D257-A1E3-44E5-A963-A16D7C5A8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856" y="2281127"/>
            <a:ext cx="9219383" cy="423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6324</TotalTime>
  <Words>617</Words>
  <Application>Microsoft Office PowerPoint</Application>
  <PresentationFormat>宽屏</PresentationFormat>
  <Paragraphs>99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微软雅黑</vt:lpstr>
      <vt:lpstr>微软雅黑</vt:lpstr>
      <vt:lpstr>Arial</vt:lpstr>
      <vt:lpstr>Times New Roman</vt:lpstr>
      <vt:lpstr>Office 主题​​</vt:lpstr>
      <vt:lpstr>Lecture 3，数据库系统实验</vt:lpstr>
      <vt:lpstr>本节课提纲</vt:lpstr>
      <vt:lpstr>实验目的</vt:lpstr>
      <vt:lpstr>实验内容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creator>Genan Dai</dc:creator>
  <cp:lastModifiedBy>Administrator</cp:lastModifiedBy>
  <cp:revision>73</cp:revision>
  <dcterms:created xsi:type="dcterms:W3CDTF">2017-09-12T02:27:40Z</dcterms:created>
  <dcterms:modified xsi:type="dcterms:W3CDTF">2018-10-15T00:52:20Z</dcterms:modified>
</cp:coreProperties>
</file>