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4" r:id="rId3"/>
    <p:sldId id="259" r:id="rId4"/>
    <p:sldId id="257" r:id="rId5"/>
    <p:sldId id="281" r:id="rId6"/>
    <p:sldId id="318" r:id="rId7"/>
    <p:sldId id="319" r:id="rId8"/>
    <p:sldId id="283" r:id="rId9"/>
    <p:sldId id="328" r:id="rId10"/>
    <p:sldId id="284" r:id="rId11"/>
    <p:sldId id="290" r:id="rId12"/>
    <p:sldId id="298" r:id="rId13"/>
    <p:sldId id="304" r:id="rId14"/>
    <p:sldId id="297" r:id="rId15"/>
    <p:sldId id="320" r:id="rId16"/>
    <p:sldId id="321" r:id="rId17"/>
    <p:sldId id="322" r:id="rId18"/>
    <p:sldId id="305" r:id="rId19"/>
    <p:sldId id="306" r:id="rId20"/>
    <p:sldId id="307" r:id="rId21"/>
    <p:sldId id="325" r:id="rId22"/>
    <p:sldId id="323" r:id="rId23"/>
    <p:sldId id="324" r:id="rId24"/>
    <p:sldId id="326" r:id="rId25"/>
    <p:sldId id="327" r:id="rId26"/>
    <p:sldId id="329" r:id="rId27"/>
    <p:sldId id="330" r:id="rId28"/>
    <p:sldId id="314" r:id="rId29"/>
    <p:sldId id="285" r:id="rId30"/>
    <p:sldId id="286" r:id="rId31"/>
    <p:sldId id="288" r:id="rId32"/>
    <p:sldId id="331" r:id="rId33"/>
    <p:sldId id="289" r:id="rId34"/>
    <p:sldId id="332" r:id="rId35"/>
    <p:sldId id="291" r:id="rId36"/>
    <p:sldId id="287" r:id="rId37"/>
    <p:sldId id="333" r:id="rId38"/>
    <p:sldId id="272" r:id="rId39"/>
    <p:sldId id="280" r:id="rId40"/>
    <p:sldId id="262" r:id="rId4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7EC"/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4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6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1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4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8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2024/3/17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6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43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0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44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6C0D23-6A5A-47BD-83B5-60B9FA05041D}"/>
              </a:ext>
            </a:extLst>
          </p:cNvPr>
          <p:cNvSpPr/>
          <p:nvPr/>
        </p:nvSpPr>
        <p:spPr>
          <a:xfrm>
            <a:off x="1054359" y="888925"/>
            <a:ext cx="7045495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第一讲</a:t>
            </a:r>
            <a:r>
              <a:rPr lang="en-US" altLang="zh-CN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 dirty="0">
                <a:latin typeface="仿宋" panose="02010609060101010101" pitchFamily="49" charset="-122"/>
                <a:ea typeface="仿宋" panose="02010609060101010101" pitchFamily="49" charset="-122"/>
              </a:rPr>
              <a:t>课程简介与基础知识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186A13-489D-4BF1-BCD8-41AAFE843C1D}"/>
              </a:ext>
            </a:extLst>
          </p:cNvPr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3FD01-7095-40E0-8828-40A407B1D343}"/>
              </a:ext>
            </a:extLst>
          </p:cNvPr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DF14A9-8868-445D-A58B-8A6B893443C8}"/>
              </a:ext>
            </a:extLst>
          </p:cNvPr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9D504D-D016-457C-B1B1-69FCBBD6DCB5}"/>
              </a:ext>
            </a:extLst>
          </p:cNvPr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isszxc@mail.sysu.edu.cn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8FA017-AD09-4C1D-B9B8-FD57EA6CEEA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集合基本概念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ABE87288-E7D9-4365-AAFC-7A61C1CFBAC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26C0301-58A3-49BA-9B74-6CE4EEEF8437}"/>
                  </a:ext>
                </a:extLst>
              </p:cNvPr>
              <p:cNvSpPr txBox="1"/>
              <p:nvPr/>
            </p:nvSpPr>
            <p:spPr>
              <a:xfrm>
                <a:off x="734890" y="741161"/>
                <a:ext cx="7157446" cy="185890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不严格定义的概念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集合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：作为整体研究的一堆东西，用大写字母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⋯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表示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元素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：集合这一堆东西中的每一个，用小写字母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⋯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表示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属于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：元素与集合间的关系，元素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属于集合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;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不属于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600075" lvl="1" indent="-257175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元素与集合间的属于关系也称为</a:t>
                </a: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成员关系</a:t>
                </a:r>
                <a:r>
                  <a:rPr lang="zh-CN" altLang="en-US" sz="12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，元素是集合的成员</a:t>
                </a:r>
                <a:endParaRPr lang="en-US" altLang="zh-CN" sz="1200" b="1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全集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：研究范围内的所有东西，记为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endParaRPr lang="zh-CN" altLang="en-US" sz="11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26C0301-58A3-49BA-9B74-6CE4EEEF8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90" y="741161"/>
                <a:ext cx="7157446" cy="1858907"/>
              </a:xfrm>
              <a:prstGeom prst="rect">
                <a:avLst/>
              </a:prstGeom>
              <a:blipFill>
                <a:blip r:embed="rId2"/>
                <a:stretch>
                  <a:fillRect l="-170" t="-984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A788E07-C80C-4EC6-AAA3-530793F6C28C}"/>
                  </a:ext>
                </a:extLst>
              </p:cNvPr>
              <p:cNvSpPr txBox="1"/>
              <p:nvPr/>
            </p:nvSpPr>
            <p:spPr>
              <a:xfrm>
                <a:off x="734890" y="2759655"/>
                <a:ext cx="4122860" cy="162557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600" b="1">
                    <a:solidFill>
                      <a:srgbClr val="002060"/>
                    </a:solidFill>
                  </a:rPr>
                  <a:t>用逻辑语言严格定义的概念</a:t>
                </a:r>
                <a:endParaRPr lang="en-US" altLang="zh-CN" sz="1600" b="1">
                  <a:solidFill>
                    <a:srgbClr val="002060"/>
                  </a:solidFill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</a:rPr>
                  <a:t>子集关系：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endParaRPr lang="en-US" altLang="zh-CN" sz="1400" b="1">
                  <a:solidFill>
                    <a:srgbClr val="C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</a:rPr>
                  <a:t>集合相等：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↔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endParaRPr lang="en-US" altLang="zh-CN" sz="1400" b="1">
                  <a:solidFill>
                    <a:srgbClr val="C00000"/>
                  </a:solidFill>
                </a:endParaRPr>
              </a:p>
              <a:p>
                <a:pPr marL="600075" lvl="1" indent="-257175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sz="1400" b="1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225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</a:rPr>
                  <a:t>空集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zh-CN" altLang="en-US" sz="1400" b="1">
                    <a:solidFill>
                      <a:srgbClr val="C00000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∉∅</m:t>
                        </m:r>
                      </m:e>
                    </m:d>
                  </m:oMath>
                </a14:m>
                <a:endParaRPr lang="zh-CN" altLang="en-US" sz="1400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A788E07-C80C-4EC6-AAA3-530793F6C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90" y="2759655"/>
                <a:ext cx="4122860" cy="1625573"/>
              </a:xfrm>
              <a:prstGeom prst="rect">
                <a:avLst/>
              </a:prstGeom>
              <a:blipFill>
                <a:blip r:embed="rId3"/>
                <a:stretch>
                  <a:fillRect l="-296" t="-1128" b="-3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93BE3935-0D9D-4DC2-ABDB-5193DB73BAFE}"/>
              </a:ext>
            </a:extLst>
          </p:cNvPr>
          <p:cNvSpPr txBox="1"/>
          <p:nvPr/>
        </p:nvSpPr>
        <p:spPr>
          <a:xfrm>
            <a:off x="5224819" y="2687775"/>
            <a:ext cx="3004694" cy="87081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</a:pPr>
            <a:r>
              <a:rPr lang="zh-CN" altLang="en-US" sz="1400" b="1">
                <a:solidFill>
                  <a:srgbClr val="C00000"/>
                </a:solidFill>
              </a:rPr>
              <a:t>朴素集合论的外延原则</a:t>
            </a:r>
          </a:p>
          <a:p>
            <a:pPr>
              <a:lnSpc>
                <a:spcPts val="195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1200" b="1">
                <a:solidFill>
                  <a:schemeClr val="accent2">
                    <a:lumMod val="50000"/>
                  </a:schemeClr>
                </a:solidFill>
              </a:rPr>
              <a:t>两个集合只要有完全相同的元素则是相等的集合，不考虑集合名字本身的内涵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7B8DE87-EF84-4C41-9EB3-4F4564985790}"/>
              </a:ext>
            </a:extLst>
          </p:cNvPr>
          <p:cNvSpPr txBox="1"/>
          <p:nvPr/>
        </p:nvSpPr>
        <p:spPr>
          <a:xfrm>
            <a:off x="5224819" y="3645573"/>
            <a:ext cx="3004694" cy="98713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214313" indent="-214313">
              <a:lnSpc>
                <a:spcPts val="1650"/>
              </a:lnSpc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zh-CN" altLang="en-US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概念</a:t>
            </a:r>
            <a:r>
              <a:rPr lang="en-US" altLang="zh-CN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名字</a:t>
            </a:r>
            <a:r>
              <a:rPr lang="en-US" altLang="zh-CN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1200" b="1">
                <a:solidFill>
                  <a:srgbClr val="C00000"/>
                </a:solidFill>
                <a:latin typeface="+mn-ea"/>
              </a:rPr>
              <a:t>外延</a:t>
            </a:r>
            <a:r>
              <a:rPr lang="zh-CN" altLang="en-US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是它所指称的对象，</a:t>
            </a:r>
            <a:r>
              <a:rPr lang="zh-CN" altLang="en-US" sz="1200" b="1">
                <a:solidFill>
                  <a:srgbClr val="C00000"/>
                </a:solidFill>
                <a:latin typeface="+mn-ea"/>
              </a:rPr>
              <a:t>内涵</a:t>
            </a:r>
            <a:r>
              <a:rPr lang="zh-CN" altLang="en-US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是它有区别于其他概念的属性全体</a:t>
            </a:r>
          </a:p>
          <a:p>
            <a:pPr marL="214313" indent="-214313">
              <a:lnSpc>
                <a:spcPts val="1650"/>
              </a:lnSpc>
              <a:spcBef>
                <a:spcPts val="22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zh-CN" altLang="en-US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对于集合</a:t>
            </a:r>
            <a:r>
              <a:rPr lang="en-US" altLang="zh-CN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名字</a:t>
            </a:r>
            <a:r>
              <a:rPr lang="en-US" altLang="zh-CN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12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，外延是它包含的所有元素，内涵则视具体的应用而定</a:t>
            </a:r>
          </a:p>
        </p:txBody>
      </p:sp>
    </p:spTree>
    <p:extLst>
      <p:ext uri="{BB962C8B-B14F-4D97-AF65-F5344CB8AC3E}">
        <p14:creationId xmlns:p14="http://schemas.microsoft.com/office/powerpoint/2010/main" val="150192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集合基本概念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A8573282-1000-43EA-A191-6680DBFBCAF3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897752-220E-4774-BF00-F702EC436A0A}"/>
              </a:ext>
            </a:extLst>
          </p:cNvPr>
          <p:cNvSpPr txBox="1"/>
          <p:nvPr/>
        </p:nvSpPr>
        <p:spPr>
          <a:xfrm>
            <a:off x="649443" y="890866"/>
            <a:ext cx="5508967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定义集合的方法有：</a:t>
            </a:r>
            <a:r>
              <a:rPr lang="zh-CN" altLang="en-US" sz="1600" b="1">
                <a:solidFill>
                  <a:srgbClr val="C00000"/>
                </a:solidFill>
              </a:rPr>
              <a:t>元素枚举法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、</a:t>
            </a:r>
            <a:r>
              <a:rPr lang="zh-CN" altLang="en-US" sz="1600" b="1">
                <a:solidFill>
                  <a:srgbClr val="C00000"/>
                </a:solidFill>
              </a:rPr>
              <a:t>性质概括法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和</a:t>
            </a:r>
            <a:r>
              <a:rPr lang="zh-CN" altLang="en-US" sz="1600" b="1">
                <a:solidFill>
                  <a:srgbClr val="C00000"/>
                </a:solidFill>
              </a:rPr>
              <a:t>归纳定义法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C1B74D-F2D1-4FC6-B6CE-CC353766118F}"/>
              </a:ext>
            </a:extLst>
          </p:cNvPr>
          <p:cNvSpPr txBox="1"/>
          <p:nvPr/>
        </p:nvSpPr>
        <p:spPr>
          <a:xfrm>
            <a:off x="649444" y="1446492"/>
            <a:ext cx="2823182" cy="1435714"/>
          </a:xfrm>
          <a:prstGeom prst="rect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</a:pPr>
            <a:r>
              <a:rPr lang="zh-CN" altLang="en-US" sz="1600" b="1" dirty="0">
                <a:solidFill>
                  <a:srgbClr val="C00000"/>
                </a:solidFill>
              </a:rPr>
              <a:t>元素枚举法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>
              <a:spcBef>
                <a:spcPts val="450"/>
              </a:spcBef>
            </a:pPr>
            <a:r>
              <a:rPr lang="zh-CN" altLang="en-US" sz="14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将集合的所有元素一一罗列出来</a:t>
            </a:r>
            <a:endParaRPr lang="en-US" altLang="zh-CN" sz="140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lnSpc>
                <a:spcPts val="1875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accent6">
                    <a:lumMod val="50000"/>
                  </a:schemeClr>
                </a:solidFill>
              </a:rPr>
              <a:t>适合元素比较少，或可按明显规律罗列元素时定义集合</a:t>
            </a:r>
          </a:p>
          <a:p>
            <a:pPr marL="257175" indent="-257175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accent6">
                    <a:lumMod val="50000"/>
                  </a:schemeClr>
                </a:solidFill>
              </a:rPr>
              <a:t>元素罗列规律明显时可使用省略号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8BBB67-04AE-463E-8DE6-8739FFDF36AB}"/>
                  </a:ext>
                </a:extLst>
              </p:cNvPr>
              <p:cNvSpPr txBox="1"/>
              <p:nvPr/>
            </p:nvSpPr>
            <p:spPr>
              <a:xfrm>
                <a:off x="3752924" y="1446492"/>
                <a:ext cx="4819576" cy="30795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600" b="1">
                    <a:solidFill>
                      <a:srgbClr val="C00000"/>
                    </a:solidFill>
                  </a:rPr>
                  <a:t>性质概括法</a:t>
                </a:r>
                <a:endParaRPr lang="en-US" altLang="zh-CN" sz="1600" b="1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用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谓词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概括一个集合的所有元素满足的共同性质</a:t>
                </a:r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基本形式：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m:rPr>
                        <m:lit/>
                      </m:rP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，含义是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↔</m:t>
                        </m:r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1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endParaRPr lang="en-US" altLang="zh-CN" sz="1400" b="1" i="1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600075" lvl="1" indent="-257175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允许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是任意性质时有可能产生悖论：</a:t>
                </a: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罗素悖论</a:t>
                </a:r>
              </a:p>
              <a:p>
                <a:pPr marL="600075" lvl="1" indent="-257175">
                  <a:lnSpc>
                    <a:spcPts val="1950"/>
                  </a:lnSpc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公理集合论运用</a:t>
                </a: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子集分离原则</a:t>
                </a:r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避免悖论：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m:rPr>
                        <m:lit/>
                      </m:rPr>
                      <a:rPr lang="en-US" altLang="zh-CN" sz="12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是已知的大集合</a:t>
                </a:r>
              </a:p>
              <a:p>
                <a:pPr marL="257175" indent="-257175">
                  <a:lnSpc>
                    <a:spcPts val="2250"/>
                  </a:lnSpc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扩展形式：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m:rPr>
                        <m:lit/>
                      </m:rP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，含义是：</a:t>
                </a:r>
                <a:endParaRPr lang="en-US" altLang="zh-CN" sz="14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lnSpc>
                    <a:spcPts val="2250"/>
                  </a:lnSpc>
                  <a:spcBef>
                    <a:spcPts val="6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↔∃</m:t>
                          </m:r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en-US" altLang="zh-CN" sz="1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1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14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altLang="zh-CN" sz="1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altLang="zh-CN" sz="1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zh-CN" sz="14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1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1400" b="1" i="1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600075" lvl="1" indent="-257175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这里</a:t>
                </a:r>
                <a14:m>
                  <m:oMath xmlns:m="http://schemas.openxmlformats.org/officeDocument/2006/math">
                    <m:r>
                      <a:rPr lang="en-US" altLang="zh-CN" sz="12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</m:oMath>
                </a14:m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是一个函数，或说</a:t>
                </a:r>
                <a14:m>
                  <m:oMath xmlns:m="http://schemas.openxmlformats.org/officeDocument/2006/math">
                    <m:r>
                      <a:rPr lang="en-US" altLang="zh-CN" sz="12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12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2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12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是含有自由变量</a:t>
                </a:r>
                <a14:m>
                  <m:oMath xmlns:m="http://schemas.openxmlformats.org/officeDocument/2006/math">
                    <m:r>
                      <a:rPr lang="en-US" altLang="zh-CN" sz="1200" b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1200" b="1">
                    <a:solidFill>
                      <a:schemeClr val="accent4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表达式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8BBB67-04AE-463E-8DE6-8739FFDF3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924" y="1446492"/>
                <a:ext cx="4819576" cy="3079561"/>
              </a:xfrm>
              <a:prstGeom prst="rect">
                <a:avLst/>
              </a:prstGeom>
              <a:blipFill>
                <a:blip r:embed="rId2"/>
                <a:stretch>
                  <a:fillRect l="-380" t="-594" r="-3165" b="-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567466E7-B2E1-42C9-B7E9-083F7704E4CA}"/>
              </a:ext>
            </a:extLst>
          </p:cNvPr>
          <p:cNvSpPr txBox="1"/>
          <p:nvPr/>
        </p:nvSpPr>
        <p:spPr>
          <a:xfrm>
            <a:off x="649443" y="2985730"/>
            <a:ext cx="2823182" cy="1497269"/>
          </a:xfrm>
          <a:prstGeom prst="rect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600" b="1">
                <a:solidFill>
                  <a:srgbClr val="C00000"/>
                </a:solidFill>
              </a:rPr>
              <a:t>归纳定义法</a:t>
            </a:r>
            <a:endParaRPr lang="en-US" altLang="zh-CN" sz="1600" b="1">
              <a:solidFill>
                <a:srgbClr val="C00000"/>
              </a:solidFill>
            </a:endParaRPr>
          </a:p>
          <a:p>
            <a:pPr>
              <a:lnSpc>
                <a:spcPts val="2100"/>
              </a:lnSpc>
            </a:pPr>
            <a:r>
              <a:rPr lang="zh-CN" altLang="en-US" sz="14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给出基本元素和从已有元素构造其他元素的规则</a:t>
            </a:r>
          </a:p>
          <a:p>
            <a:pPr marL="257175" indent="-257175">
              <a:lnSpc>
                <a:spcPts val="1875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en-US" sz="1200" b="1">
                <a:solidFill>
                  <a:schemeClr val="accent6">
                    <a:lumMod val="50000"/>
                  </a:schemeClr>
                </a:solidFill>
              </a:rPr>
              <a:t>从某种意义上说，集合的归纳定义给出了构造集合元素的算法</a:t>
            </a:r>
          </a:p>
        </p:txBody>
      </p:sp>
    </p:spTree>
    <p:extLst>
      <p:ext uri="{BB962C8B-B14F-4D97-AF65-F5344CB8AC3E}">
        <p14:creationId xmlns:p14="http://schemas.microsoft.com/office/powerpoint/2010/main" val="285725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关系的定义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F4E3BB26-CDF5-4CCD-B374-ED15B0FDBC1F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D840190-B075-4523-B6AB-02A67068A510}"/>
              </a:ext>
            </a:extLst>
          </p:cNvPr>
          <p:cNvGrpSpPr/>
          <p:nvPr/>
        </p:nvGrpSpPr>
        <p:grpSpPr>
          <a:xfrm>
            <a:off x="652873" y="856509"/>
            <a:ext cx="6200157" cy="2087751"/>
            <a:chOff x="1434094" y="1103964"/>
            <a:chExt cx="8266876" cy="2783668"/>
          </a:xfrm>
          <a:solidFill>
            <a:schemeClr val="accent2">
              <a:lumMod val="20000"/>
              <a:lumOff val="80000"/>
              <a:alpha val="5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A19E5ED-4336-4C6B-AB39-5C0A504E2966}"/>
                    </a:ext>
                  </a:extLst>
                </p:cNvPr>
                <p:cNvSpPr txBox="1"/>
                <p:nvPr/>
              </p:nvSpPr>
              <p:spPr>
                <a:xfrm>
                  <a:off x="1434094" y="1103964"/>
                  <a:ext cx="8266876" cy="2783668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ts val="450"/>
                    </a:spcBef>
                    <a:spcAft>
                      <a:spcPts val="450"/>
                    </a:spcAft>
                  </a:pPr>
                  <a:r>
                    <a:rPr lang="zh-CN" altLang="en-US" sz="1600" b="1">
                      <a:solidFill>
                        <a:srgbClr val="C00000"/>
                      </a:solidFill>
                    </a:rPr>
                    <a:t>二元关系</a:t>
                  </a:r>
                  <a:r>
                    <a:rPr lang="en-US" altLang="zh-CN" sz="1600" b="1">
                      <a:solidFill>
                        <a:srgbClr val="C00000"/>
                      </a:solidFill>
                    </a:rPr>
                    <a:t>(binary relation)</a:t>
                  </a:r>
                </a:p>
                <a:p>
                  <a:pPr>
                    <a:spcBef>
                      <a:spcPts val="450"/>
                    </a:spcBef>
                    <a:spcAft>
                      <a:spcPts val="450"/>
                    </a:spcAft>
                  </a:pPr>
                  <a:r>
                    <a:rPr lang="zh-CN" altLang="en-US" sz="1600" b="1">
                      <a:solidFill>
                        <a:srgbClr val="C00000"/>
                      </a:solidFill>
                      <a:latin typeface="+mn-ea"/>
                    </a:rPr>
                    <a:t>集合</a:t>
                  </a:r>
                  <a14:m>
                    <m:oMath xmlns:m="http://schemas.openxmlformats.org/officeDocument/2006/math">
                      <m:r>
                        <a:rPr lang="en-US" altLang="zh-CN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zh-CN" altLang="en-US" sz="1600" b="1">
                      <a:solidFill>
                        <a:srgbClr val="C00000"/>
                      </a:solidFill>
                      <a:latin typeface="+mn-ea"/>
                    </a:rPr>
                    <a:t>到</a:t>
                  </a:r>
                  <a14:m>
                    <m:oMath xmlns:m="http://schemas.openxmlformats.org/officeDocument/2006/math">
                      <m:r>
                        <a:rPr lang="en-US" altLang="zh-CN" sz="1600" b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a14:m>
                  <a:r>
                    <a:rPr lang="zh-CN" altLang="en-US" sz="1600" b="1">
                      <a:solidFill>
                        <a:srgbClr val="C00000"/>
                      </a:solidFill>
                      <a:latin typeface="+mn-ea"/>
                    </a:rPr>
                    <a:t>的二元关系</a:t>
                  </a:r>
                  <a14:m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a14:m>
                  <a:r>
                    <a:rPr lang="zh-CN" altLang="en-US" sz="16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定义为笛卡尔积</a:t>
                  </a:r>
                  <a14:m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a14:m>
                  <a:r>
                    <a:rPr lang="zh-CN" altLang="en-US" sz="16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的子集，即</a:t>
                  </a:r>
                  <a14:m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a14:m>
                  <a:endPara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marL="257175" indent="-257175">
                    <a:spcBef>
                      <a:spcPts val="450"/>
                    </a:spcBef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1400" b="1">
                      <a:solidFill>
                        <a:schemeClr val="tx2">
                          <a:lumMod val="50000"/>
                        </a:schemeClr>
                      </a:solidFill>
                    </a:rPr>
                    <a:t>当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en-US" altLang="zh-CN" sz="1400" b="1">
                      <a:solidFill>
                        <a:schemeClr val="tx2">
                          <a:lumMod val="50000"/>
                        </a:schemeClr>
                      </a:solidFill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a14:m>
                  <a:r>
                    <a:rPr lang="zh-CN" altLang="en-US" sz="1400" b="1">
                      <a:solidFill>
                        <a:schemeClr val="tx2">
                          <a:lumMod val="50000"/>
                        </a:schemeClr>
                      </a:solidFill>
                    </a:rPr>
                    <a:t>时，称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zh-CN" altLang="en-US" sz="1400" b="1">
                      <a:solidFill>
                        <a:schemeClr val="tx2">
                          <a:lumMod val="50000"/>
                        </a:schemeClr>
                      </a:solidFill>
                    </a:rPr>
                    <a:t>为</a:t>
                  </a:r>
                  <a:r>
                    <a:rPr lang="zh-CN" altLang="en-US" sz="1400" b="1">
                      <a:solidFill>
                        <a:srgbClr val="C00000"/>
                      </a:solidFill>
                      <a:latin typeface="+mn-ea"/>
                    </a:rPr>
                    <a:t>集合</a:t>
                  </a:r>
                  <a14:m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a14:m>
                  <a:r>
                    <a:rPr lang="zh-CN" altLang="en-US" sz="1400" b="1">
                      <a:solidFill>
                        <a:srgbClr val="C00000"/>
                      </a:solidFill>
                      <a:latin typeface="+mn-ea"/>
                    </a:rPr>
                    <a:t>上的二元关系</a:t>
                  </a:r>
                  <a:endParaRPr lang="en-US" altLang="zh-CN" sz="1600" b="1">
                    <a:solidFill>
                      <a:srgbClr val="C00000"/>
                    </a:solidFill>
                    <a:latin typeface="+mn-ea"/>
                  </a:endParaRPr>
                </a:p>
                <a:p>
                  <a:pPr marL="257175" indent="-257175">
                    <a:spcBef>
                      <a:spcPts val="450"/>
                    </a:spcBef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1400" b="1">
                      <a:solidFill>
                        <a:schemeClr val="tx2">
                          <a:lumMod val="50000"/>
                        </a:schemeClr>
                      </a:solidFill>
                    </a:rPr>
                    <a:t>对于元素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4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a14:m>
                  <a:r>
                    <a:rPr lang="zh-CN" altLang="en-US" sz="1400" b="1">
                      <a:solidFill>
                        <a:schemeClr val="tx2">
                          <a:lumMod val="50000"/>
                        </a:schemeClr>
                      </a:solidFill>
                    </a:rPr>
                    <a:t>，</a:t>
                  </a:r>
                </a:p>
                <a:p>
                  <a:pPr marL="600075" lvl="1" indent="-257175">
                    <a:spcBef>
                      <a:spcPts val="450"/>
                    </a:spcBef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14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若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𝒂</m:t>
                          </m:r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𝒃</m:t>
                          </m:r>
                        </m:e>
                      </m:d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∈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𝑹</m:t>
                      </m:r>
                    </m:oMath>
                  </a14:m>
                  <a:r>
                    <a:rPr lang="zh-CN" altLang="en-US" sz="14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，则称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𝒂</m:t>
                      </m:r>
                    </m:oMath>
                  </a14:m>
                  <a:r>
                    <a:rPr lang="zh-CN" altLang="en-US" sz="14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𝒃</m:t>
                      </m:r>
                    </m:oMath>
                  </a14:m>
                  <a:r>
                    <a:rPr lang="zh-CN" altLang="en-US" sz="14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有关系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𝑹</m:t>
                      </m:r>
                    </m:oMath>
                  </a14:m>
                  <a:r>
                    <a:rPr lang="zh-CN" altLang="en-US" sz="14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，有时简记为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𝒂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𝑹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𝒃</m:t>
                      </m:r>
                    </m:oMath>
                  </a14:m>
                  <a:endParaRPr lang="en-US" altLang="zh-CN" sz="14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marL="600075" lvl="1" indent="-257175">
                    <a:spcBef>
                      <a:spcPts val="450"/>
                    </a:spcBef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14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若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𝒂</m:t>
                          </m:r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𝒃</m:t>
                          </m:r>
                        </m:e>
                      </m:d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𝑹</m:t>
                      </m:r>
                    </m:oMath>
                  </a14:m>
                  <a:r>
                    <a:rPr lang="zh-CN" altLang="en-US" sz="14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，则称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𝒂</m:t>
                      </m:r>
                    </m:oMath>
                  </a14:m>
                  <a:r>
                    <a:rPr lang="zh-CN" altLang="en-US" sz="14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𝒃</m:t>
                      </m:r>
                    </m:oMath>
                  </a14:m>
                  <a:r>
                    <a:rPr lang="zh-CN" altLang="en-US" sz="1400" b="1">
                      <a:solidFill>
                        <a:srgbClr val="C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没有</a:t>
                  </a:r>
                  <a:r>
                    <a:rPr lang="zh-CN" altLang="en-US" sz="14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关系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𝑹</m:t>
                      </m:r>
                    </m:oMath>
                  </a14:m>
                  <a:r>
                    <a:rPr lang="zh-CN" altLang="en-US" sz="14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，有时简记为</a:t>
                  </a:r>
                  <a14:m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𝒂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𝑹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𝒃</m:t>
                      </m:r>
                    </m:oMath>
                  </a14:m>
                  <a:endParaRPr lang="zh-CN" altLang="en-US" sz="14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A19E5ED-4336-4C6B-AB39-5C0A504E2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4094" y="1103964"/>
                  <a:ext cx="8266876" cy="2783668"/>
                </a:xfrm>
                <a:prstGeom prst="rect">
                  <a:avLst/>
                </a:prstGeom>
                <a:blipFill>
                  <a:blip r:embed="rId2"/>
                  <a:stretch>
                    <a:fillRect l="-492" t="-877" b="-1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E8836F5-4419-42B9-BE7B-6298DCC58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82391" y="3546175"/>
              <a:ext cx="164461" cy="223667"/>
            </a:xfrm>
            <a:prstGeom prst="line">
              <a:avLst/>
            </a:prstGeom>
            <a:grp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6E15C33-46CE-4CC8-A2B4-AEA79D3A78E4}"/>
                  </a:ext>
                </a:extLst>
              </p:cNvPr>
              <p:cNvSpPr txBox="1"/>
              <p:nvPr/>
            </p:nvSpPr>
            <p:spPr>
              <a:xfrm>
                <a:off x="652873" y="3148586"/>
                <a:ext cx="6277839" cy="136960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600" b="1">
                    <a:solidFill>
                      <a:srgbClr val="C00000"/>
                    </a:solidFill>
                  </a:rPr>
                  <a:t>一些特殊的关系（下面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</a:rPr>
                  <a:t>是任意集合）</a:t>
                </a:r>
                <a:endParaRPr lang="en-US" altLang="zh-CN" sz="1600" b="1">
                  <a:solidFill>
                    <a:srgbClr val="C00000"/>
                  </a:solidFill>
                </a:endParaRPr>
              </a:p>
              <a:p>
                <a:pPr marL="214313" indent="-214313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笛卡尔积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的子集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称为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空关系</a:t>
                </a:r>
              </a:p>
              <a:p>
                <a:pPr marL="214313" indent="-214313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笛卡尔积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的子集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称为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全关系</a:t>
                </a:r>
              </a:p>
              <a:p>
                <a:pPr marL="214313" indent="-214313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笛卡尔积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m:rPr>
                        <m:lit/>
                      </m:rP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m:rPr>
                        <m:lit/>
                      </m:rP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⟩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恒等关系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，或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对角关系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6E15C33-46CE-4CC8-A2B4-AEA79D3A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73" y="3148586"/>
                <a:ext cx="6277839" cy="1369606"/>
              </a:xfrm>
              <a:prstGeom prst="rect">
                <a:avLst/>
              </a:prstGeom>
              <a:blipFill>
                <a:blip r:embed="rId3"/>
                <a:stretch>
                  <a:fillRect l="-97" t="-1339" r="-291" b="-4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C840DD7-AA91-488A-9C3A-0D26B21AA98A}"/>
                  </a:ext>
                </a:extLst>
              </p:cNvPr>
              <p:cNvSpPr txBox="1"/>
              <p:nvPr/>
            </p:nvSpPr>
            <p:spPr>
              <a:xfrm>
                <a:off x="5480065" y="3635010"/>
                <a:ext cx="2704552" cy="5232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>
                    <a:solidFill>
                      <a:schemeClr val="bg2">
                        <a:lumMod val="1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1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={</m:t>
                    </m:r>
                    <m:r>
                      <a:rPr lang="en-US" altLang="zh-CN" sz="1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1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1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1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𝒄</m:t>
                    </m:r>
                    <m:r>
                      <a:rPr lang="en-US" altLang="zh-CN" sz="1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1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𝒅</m:t>
                    </m:r>
                    <m:r>
                      <a:rPr lang="en-US" altLang="zh-CN" sz="14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}</m:t>
                    </m:r>
                  </m:oMath>
                </a14:m>
                <a:r>
                  <a:rPr lang="en-US" altLang="zh-CN" sz="14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1400" b="1">
                    <a:solidFill>
                      <a:schemeClr val="bg2">
                        <a:lumMod val="1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:r>
                  <a:rPr lang="en-US" altLang="zh-CN" sz="1400" b="1">
                    <a:solidFill>
                      <a:schemeClr val="bg2">
                        <a:lumMod val="1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𝚫</m:t>
                          </m:r>
                        </m:e>
                        <m:sub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𝑨</m:t>
                          </m:r>
                        </m:sub>
                      </m:sSub>
                      <m:r>
                        <a:rPr lang="en-US" altLang="zh-CN" sz="1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m:rPr>
                              <m:lit/>
                            </m:rP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m:rPr>
                              <m:lit/>
                            </m:rP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⟩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m:rPr>
                              <m:lit/>
                            </m:rP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⟩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m:rPr>
                              <m:lit/>
                            </m:rP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⟩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lit/>
                            </m:rP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m:rPr>
                              <m:lit/>
                            </m:rPr>
                            <a:rPr lang="en-US" altLang="zh-CN" sz="14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</m:oMath>
                  </m:oMathPara>
                </a14:m>
                <a:endParaRPr lang="zh-CN" altLang="en-US" sz="140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C840DD7-AA91-488A-9C3A-0D26B21AA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065" y="3635010"/>
                <a:ext cx="2704552" cy="523220"/>
              </a:xfrm>
              <a:prstGeom prst="rect">
                <a:avLst/>
              </a:prstGeom>
              <a:blipFill>
                <a:blip r:embed="rId4"/>
                <a:stretch>
                  <a:fillRect l="-676" t="-2326" b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188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等价关系、等价类与商集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171D4BC5-4D92-4FBA-8F06-5B5B8E710315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5A59018-A86E-4FED-9222-6D940D1AF127}"/>
                  </a:ext>
                </a:extLst>
              </p:cNvPr>
              <p:cNvSpPr txBox="1"/>
              <p:nvPr/>
            </p:nvSpPr>
            <p:spPr>
              <a:xfrm>
                <a:off x="602055" y="1091853"/>
                <a:ext cx="7043596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非空集合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等价关系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是集合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上同时满足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自反性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、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对称性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传递性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的关系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5A59018-A86E-4FED-9222-6D940D1AF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55" y="1091853"/>
                <a:ext cx="7043596" cy="338554"/>
              </a:xfrm>
              <a:prstGeom prst="rect">
                <a:avLst/>
              </a:prstGeom>
              <a:blipFill>
                <a:blip r:embed="rId2"/>
                <a:stretch>
                  <a:fillRect l="-519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D7CCD0A-A212-4F25-B14B-F93B535ABC31}"/>
                  </a:ext>
                </a:extLst>
              </p:cNvPr>
              <p:cNvSpPr txBox="1"/>
              <p:nvPr/>
            </p:nvSpPr>
            <p:spPr>
              <a:xfrm>
                <a:off x="602055" y="2043758"/>
                <a:ext cx="4153313" cy="198259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900"/>
                  </a:spcAft>
                </a:pPr>
                <a:r>
                  <a:rPr lang="zh-CN" altLang="en-US" sz="1600" b="1">
                    <a:solidFill>
                      <a:srgbClr val="C00000"/>
                    </a:solidFill>
                  </a:rPr>
                  <a:t>等价类</a:t>
                </a:r>
                <a:r>
                  <a:rPr lang="en-US" altLang="zh-CN" sz="1600" b="1">
                    <a:solidFill>
                      <a:srgbClr val="C00000"/>
                    </a:solidFill>
                  </a:rPr>
                  <a:t>(equivalence class)</a:t>
                </a: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是非空集合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上的等价关系</a:t>
                </a: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1400" b="1">
                    <a:solidFill>
                      <a:schemeClr val="accent6">
                        <a:lumMod val="50000"/>
                      </a:schemeClr>
                    </a:solidFill>
                  </a:rPr>
                  <a:t>∀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1400" b="1">
                    <a:solidFill>
                      <a:schemeClr val="accent6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所在的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C00000"/>
                    </a:solidFill>
                  </a:rPr>
                  <a:t>等价类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1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altLang="zh-CN" sz="1400" b="1">
                    <a:solidFill>
                      <a:schemeClr val="accent6">
                        <a:lumMod val="50000"/>
                      </a:schemeClr>
                    </a:solidFill>
                  </a:rPr>
                  <a:t>, 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定义为：</a:t>
                </a:r>
                <a:endParaRPr lang="en-US" altLang="zh-CN" sz="14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m:rPr>
                          <m:lit/>
                        </m:rP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600075" lvl="1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即对任意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sz="12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2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2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12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12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2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2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200" b="1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altLang="zh-CN" sz="1200" b="1">
                  <a:solidFill>
                    <a:schemeClr val="tx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600075" lvl="1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2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的每个元素所在的</a:t>
                </a: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等价类都是一个集合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D7CCD0A-A212-4F25-B14B-F93B535AB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55" y="2043758"/>
                <a:ext cx="4153313" cy="1982594"/>
              </a:xfrm>
              <a:prstGeom prst="rect">
                <a:avLst/>
              </a:prstGeom>
              <a:blipFill>
                <a:blip r:embed="rId3"/>
                <a:stretch>
                  <a:fillRect l="-441" t="-923" b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C0E8031-2B0D-4A00-847E-B4C648FABA31}"/>
                  </a:ext>
                </a:extLst>
              </p:cNvPr>
              <p:cNvSpPr txBox="1"/>
              <p:nvPr/>
            </p:nvSpPr>
            <p:spPr>
              <a:xfrm>
                <a:off x="5186003" y="1924955"/>
                <a:ext cx="3294230" cy="235705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900"/>
                  </a:spcAft>
                </a:pPr>
                <a:r>
                  <a:rPr lang="zh-CN" altLang="en-US" sz="1600" b="1">
                    <a:solidFill>
                      <a:srgbClr val="C00000"/>
                    </a:solidFill>
                  </a:rPr>
                  <a:t>商集</a:t>
                </a:r>
                <a:r>
                  <a:rPr lang="en-US" altLang="zh-CN" sz="1600" b="1">
                    <a:solidFill>
                      <a:srgbClr val="C00000"/>
                    </a:solidFill>
                  </a:rPr>
                  <a:t>(quotient set)</a:t>
                </a: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是非空集合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上的等价关系</a:t>
                </a:r>
              </a:p>
              <a:p>
                <a:pPr marL="257175" indent="-257175">
                  <a:lnSpc>
                    <a:spcPts val="225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的所有等价类构成的集合称为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关于等价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关系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商集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，即</a:t>
                </a:r>
                <a:endParaRPr lang="en-US" altLang="zh-CN" sz="14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en-US" altLang="zh-CN" sz="1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m:rPr>
                          <m:lit/>
                        </m:rPr>
                        <a:rPr lang="en-US" altLang="zh-CN" sz="1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4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557213" lvl="1" indent="-214313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注意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/</m:t>
                    </m:r>
                    <m:r>
                      <a:rPr lang="en-US" altLang="zh-CN" sz="12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是集合的集合，即</a:t>
                </a:r>
                <a:r>
                  <a:rPr lang="zh-CN" altLang="en-US" sz="1200" b="1">
                    <a:solidFill>
                      <a:srgbClr val="C00000"/>
                    </a:solidFill>
                    <a:latin typeface="+mn-ea"/>
                  </a:rPr>
                  <a:t>集合族</a:t>
                </a:r>
              </a:p>
              <a:p>
                <a:pPr marL="557213" lvl="1" indent="-214313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>
                    <a:solidFill>
                      <a:schemeClr val="tx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注意要剔除重复的等价类</a:t>
                </a:r>
                <a:endParaRPr lang="en-US" altLang="zh-CN" sz="1200" b="1">
                  <a:solidFill>
                    <a:schemeClr val="tx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C0E8031-2B0D-4A00-847E-B4C648FA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003" y="1924955"/>
                <a:ext cx="3294230" cy="2357056"/>
              </a:xfrm>
              <a:prstGeom prst="rect">
                <a:avLst/>
              </a:prstGeom>
              <a:blipFill>
                <a:blip r:embed="rId4"/>
                <a:stretch>
                  <a:fillRect l="-556" t="-777" b="-1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691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等价关系与划分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F595FCD7-2245-42BD-838D-0178371CD05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E38E1F-DE86-4E58-BF34-C5C18FFF57D2}"/>
                  </a:ext>
                </a:extLst>
              </p:cNvPr>
              <p:cNvSpPr txBox="1"/>
              <p:nvPr/>
            </p:nvSpPr>
            <p:spPr>
              <a:xfrm>
                <a:off x="727757" y="844263"/>
                <a:ext cx="7243459" cy="210826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900"/>
                  </a:spcAft>
                </a:pPr>
                <a:r>
                  <a:rPr lang="zh-CN" altLang="en-US" sz="1600" b="1">
                    <a:solidFill>
                      <a:srgbClr val="C00000"/>
                    </a:solidFill>
                  </a:rPr>
                  <a:t>集合的划分</a:t>
                </a:r>
                <a:r>
                  <a:rPr lang="en-US" altLang="zh-CN" sz="1600" b="1">
                    <a:solidFill>
                      <a:srgbClr val="C00000"/>
                    </a:solidFill>
                  </a:rPr>
                  <a:t>(partition)</a:t>
                </a: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是非空集合，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集合族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，其中每个集合都是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的子集。说集合族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的划分，如果：</a:t>
                </a: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</a:rPr>
                  <a:t>非空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：对任意的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endParaRPr lang="en-US" altLang="zh-CN" sz="14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</a:rPr>
                  <a:t>两两不交</a:t>
                </a: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：对任意两个集合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4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rgbClr val="C00000"/>
                    </a:solidFill>
                  </a:rPr>
                  <a:t>覆盖集合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⋃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𝓕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4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sz="14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非空集合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的划分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𝓕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中的每个集合称为这个划分的一个</a:t>
                </a:r>
                <a:r>
                  <a:rPr lang="zh-CN" altLang="en-US" sz="1400" b="1">
                    <a:solidFill>
                      <a:srgbClr val="C00000"/>
                    </a:solidFill>
                    <a:latin typeface="+mn-ea"/>
                  </a:rPr>
                  <a:t>划分块</a:t>
                </a:r>
                <a:r>
                  <a:rPr lang="en-US" altLang="zh-CN" sz="1400" b="1">
                    <a:solidFill>
                      <a:srgbClr val="C00000"/>
                    </a:solidFill>
                    <a:latin typeface="+mn-ea"/>
                  </a:rPr>
                  <a:t>(block)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E38E1F-DE86-4E58-BF34-C5C18FFF5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57" y="844263"/>
                <a:ext cx="7243459" cy="2108269"/>
              </a:xfrm>
              <a:prstGeom prst="rect">
                <a:avLst/>
              </a:prstGeom>
              <a:blipFill>
                <a:blip r:embed="rId2"/>
                <a:stretch>
                  <a:fillRect l="-252" t="-867" b="-23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7062B-5E5D-46C8-B25B-E6DEFC7E984E}"/>
                  </a:ext>
                </a:extLst>
              </p:cNvPr>
              <p:cNvSpPr txBox="1"/>
              <p:nvPr/>
            </p:nvSpPr>
            <p:spPr>
              <a:xfrm>
                <a:off x="727757" y="3090234"/>
                <a:ext cx="7637010" cy="143936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675"/>
                  </a:spcAft>
                </a:pPr>
                <a:r>
                  <a:rPr lang="zh-CN" altLang="en-US" sz="1600" b="1" dirty="0">
                    <a:solidFill>
                      <a:srgbClr val="C00000"/>
                    </a:solidFill>
                  </a:rPr>
                  <a:t>非空集合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 dirty="0">
                    <a:solidFill>
                      <a:srgbClr val="C00000"/>
                    </a:solidFill>
                  </a:rPr>
                  <a:t>上的等价关系与它的划分有一一对应关系</a:t>
                </a: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关于一个等价关系的</a:t>
                </a:r>
                <a:r>
                  <a:rPr lang="zh-CN" altLang="en-US" sz="1400" b="1" dirty="0">
                    <a:solidFill>
                      <a:srgbClr val="C00000"/>
                    </a:solidFill>
                    <a:latin typeface="+mn-ea"/>
                  </a:rPr>
                  <a:t>商集是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 dirty="0">
                    <a:solidFill>
                      <a:srgbClr val="C00000"/>
                    </a:solidFill>
                    <a:latin typeface="+mn-ea"/>
                  </a:rPr>
                  <a:t>的划分</a:t>
                </a:r>
                <a:r>
                  <a:rPr lang="zh-CN" altLang="en-US" sz="1400" b="1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 dirty="0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的一个划分导出的</a:t>
                </a:r>
                <a:r>
                  <a:rPr lang="zh-CN" altLang="en-US" sz="1400" b="1" dirty="0">
                    <a:solidFill>
                      <a:srgbClr val="C00000"/>
                    </a:solidFill>
                    <a:latin typeface="+mn-ea"/>
                  </a:rPr>
                  <a:t>“在同一划分块”关系是等价关系</a:t>
                </a:r>
              </a:p>
              <a:p>
                <a:pPr marL="257175" indent="-257175">
                  <a:lnSpc>
                    <a:spcPts val="225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进一步，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关于“在同一划分块”这个等价关系的商集就是这个划分，而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关于等价关系的商集作为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的划分所导出的“在同一划分块”关系就是这个等价关系本身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A7062B-5E5D-46C8-B25B-E6DEFC7E9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57" y="3090234"/>
                <a:ext cx="7637010" cy="1439368"/>
              </a:xfrm>
              <a:prstGeom prst="rect">
                <a:avLst/>
              </a:prstGeom>
              <a:blipFill>
                <a:blip r:embed="rId3"/>
                <a:stretch>
                  <a:fillRect l="-80" t="-1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662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同余关系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F595FCD7-2245-42BD-838D-0178371CD05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E38E1F-DE86-4E58-BF34-C5C18FFF57D2}"/>
                  </a:ext>
                </a:extLst>
              </p:cNvPr>
              <p:cNvSpPr txBox="1"/>
              <p:nvPr/>
            </p:nvSpPr>
            <p:spPr>
              <a:xfrm>
                <a:off x="693251" y="1041578"/>
                <a:ext cx="7757492" cy="329070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是正整数（通常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），在整数集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上定义关系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是等价关系，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通常记为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，读做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同余，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称为</a:t>
                </a:r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同余关系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，简称</a:t>
                </a:r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同余关系</a:t>
                </a:r>
              </a:p>
              <a:p>
                <a:pPr marL="257175" indent="-257175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对任意整数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下的等价类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称为整数集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的一个（与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同余的）</a:t>
                </a:r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剩余类</a:t>
                </a:r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，并记为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，商集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en-US" altLang="zh-CN" sz="1600" b="1" i="1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6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en-US" altLang="zh-CN" sz="16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sepChr m:val="∣"/>
                          <m:ctrlP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e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d>
                            <m:dPr>
                              <m:ctrlPr>
                                <a:rPr lang="en-US" altLang="zh-CN" sz="16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altLang="zh-CN" sz="16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</m:d>
                        </m:e>
                      </m:d>
                      <m:r>
                        <a:rPr lang="en-US" altLang="zh-CN" sz="16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sepChr m:val="∣"/>
                          <m:ctrlP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e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e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sz="16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sepChr m:val="∣"/>
                          <m:ctrlP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𝒎𝒛</m:t>
                          </m:r>
                        </m:e>
                        <m:e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  <m:r>
                            <a:rPr lang="en-US" altLang="zh-CN" sz="16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sz="1600" b="1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  <a:p>
                <a:pPr algn="ctr">
                  <a:lnSpc>
                    <a:spcPts val="24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16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acc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altLang="zh-CN" sz="16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acc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⋯,</m:t>
                        </m:r>
                        <m:r>
                          <a:rPr lang="en-US" altLang="zh-CN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altLang="zh-CN" sz="16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d>
                              <m:dPr>
                                <m:ctrlPr>
                                  <a:rPr lang="en-US" altLang="zh-CN" sz="1600" b="1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1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altLang="zh-CN" sz="1600" b="1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600" b="1" i="1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acc>
                      </m:e>
                    </m:d>
                  </m:oMath>
                </a14:m>
                <a:r>
                  <a:rPr lang="en-US" altLang="zh-CN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, </a:t>
                </a:r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有时直接记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⋯, 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sz="1600" b="1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  <a:p>
                <a:pPr marL="257175" indent="-257175">
                  <a:lnSpc>
                    <a:spcPts val="24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不难证明，对任意整数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，则有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𝒂𝒄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𝒃𝒅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endParaRPr lang="en-US" altLang="zh-CN" sz="1600" b="1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E38E1F-DE86-4E58-BF34-C5C18FFF5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51" y="1041578"/>
                <a:ext cx="7757492" cy="3290709"/>
              </a:xfrm>
              <a:prstGeom prst="rect">
                <a:avLst/>
              </a:prstGeom>
              <a:blipFill>
                <a:blip r:embed="rId2"/>
                <a:stretch>
                  <a:fillRect l="-472"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261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等价关系练习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425B289-DD82-4EA4-8D2D-0B513C3DEB33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7DFF3B6-CD5B-4E7F-A710-382091DF49F1}"/>
                  </a:ext>
                </a:extLst>
              </p:cNvPr>
              <p:cNvSpPr txBox="1"/>
              <p:nvPr/>
            </p:nvSpPr>
            <p:spPr>
              <a:xfrm>
                <a:off x="669924" y="913740"/>
                <a:ext cx="7804141" cy="68499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在有理数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上定义关系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是整数，证明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是等价关系，并给出所有的等价类，以及商集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7DFF3B6-CD5B-4E7F-A710-382091DF4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4" y="913740"/>
                <a:ext cx="7804141" cy="684996"/>
              </a:xfrm>
              <a:prstGeom prst="rect">
                <a:avLst/>
              </a:prstGeom>
              <a:blipFill>
                <a:blip r:embed="rId2"/>
                <a:stretch>
                  <a:fillRect l="-469" r="-3047" b="-1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95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等价关系练习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425B289-DD82-4EA4-8D2D-0B513C3DEB33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5DB9D-7377-419F-A8FA-2CCBF9EF84A0}"/>
                  </a:ext>
                </a:extLst>
              </p:cNvPr>
              <p:cNvSpPr txBox="1"/>
              <p:nvPr/>
            </p:nvSpPr>
            <p:spPr>
              <a:xfrm>
                <a:off x="669924" y="913740"/>
                <a:ext cx="7804141" cy="68499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在有理数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上定义关系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是整数，证明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是等价关系，并给出所有的等价类，以及商集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5DB9D-7377-419F-A8FA-2CCBF9EF8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4" y="913740"/>
                <a:ext cx="7804141" cy="684996"/>
              </a:xfrm>
              <a:prstGeom prst="rect">
                <a:avLst/>
              </a:prstGeom>
              <a:blipFill>
                <a:blip r:embed="rId2"/>
                <a:stretch>
                  <a:fillRect l="-469" r="-3047" b="-1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2F9CA44-4CD1-4410-9567-84641D0175C5}"/>
                  </a:ext>
                </a:extLst>
              </p:cNvPr>
              <p:cNvSpPr txBox="1"/>
              <p:nvPr/>
            </p:nvSpPr>
            <p:spPr>
              <a:xfrm>
                <a:off x="669924" y="1794012"/>
                <a:ext cx="7804141" cy="26661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altLang="zh-CN" sz="1600" b="1">
                    <a:solidFill>
                      <a:srgbClr val="002060"/>
                    </a:solidFill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是自反的，因为对任意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ℚ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是整数，因此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ℚ</m:t>
                    </m:r>
                  </m:oMath>
                </a14:m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是整数，从而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也是整数，因此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是对称的。对任意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ℚ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是整数，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𝒄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是整数，则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𝒄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也是整数，因此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𝒄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是传递的，综上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是等价关系。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对每个有理数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记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是不大于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的最大整数，则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 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𝒂</m:t>
                            </m:r>
                          </m:e>
                        </m:d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 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是整数，因此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𝒂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𝒂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，由于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𝟎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，因此大于等于</a:t>
                </a:r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小于</a:t>
                </a:r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的有理数可作为每个等价类的代表，即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ℚ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 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𝒓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𝑹</m:t>
                            </m:r>
                          </m:sub>
                        </m:sSub>
                      </m:e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𝟎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≤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𝒓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&lt;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，而对任意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𝟎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𝒓</m:t>
                            </m:r>
                          </m:e>
                        </m:d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𝒓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𝒛</m:t>
                        </m:r>
                      </m:e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𝒛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∈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</m:d>
                  </m:oMath>
                </a14:m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2F9CA44-4CD1-4410-9567-84641D017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4" y="1794012"/>
                <a:ext cx="7804141" cy="2666114"/>
              </a:xfrm>
              <a:prstGeom prst="rect">
                <a:avLst/>
              </a:prstGeom>
              <a:blipFill>
                <a:blip r:embed="rId3"/>
                <a:stretch>
                  <a:fillRect l="-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375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函数的基本概念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EBACECD5-D7A9-484D-BBD9-874BF714C2D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6F5BF9-A4DC-4CFD-BDAB-7C3568DCA8CC}"/>
                  </a:ext>
                </a:extLst>
              </p:cNvPr>
              <p:cNvSpPr txBox="1"/>
              <p:nvPr/>
            </p:nvSpPr>
            <p:spPr>
              <a:xfrm>
                <a:off x="872327" y="910855"/>
                <a:ext cx="7399339" cy="65280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300"/>
                  </a:lnSpc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4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，是笛卡尔积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的子集，且满足：对任意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，都</a:t>
                </a:r>
                <a:r>
                  <a:rPr lang="zh-CN" altLang="en-US" sz="1400" b="1">
                    <a:solidFill>
                      <a:srgbClr val="C00000"/>
                    </a:solidFill>
                  </a:rPr>
                  <a:t>有且只有唯一</a:t>
                </a:r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1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1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1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endParaRPr lang="en-US" altLang="zh-CN" sz="1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E6F5BF9-A4DC-4CFD-BDAB-7C3568DCA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27" y="910855"/>
                <a:ext cx="7399339" cy="652807"/>
              </a:xfrm>
              <a:prstGeom prst="rect">
                <a:avLst/>
              </a:prstGeom>
              <a:blipFill>
                <a:blip r:embed="rId2"/>
                <a:stretch>
                  <a:fillRect l="-247" b="-9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8C513C3-78A8-4E25-9D86-0C0E25A8BF7A}"/>
                  </a:ext>
                </a:extLst>
              </p:cNvPr>
              <p:cNvSpPr txBox="1"/>
              <p:nvPr/>
            </p:nvSpPr>
            <p:spPr>
              <a:xfrm>
                <a:off x="872327" y="1829165"/>
                <a:ext cx="6413056" cy="20651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对于函数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，称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定义域</a:t>
                </a: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，或简称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域</a:t>
                </a: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陪域</a:t>
                </a:r>
                <a:endParaRPr lang="en-US" altLang="zh-CN" sz="1500" b="1">
                  <a:solidFill>
                    <a:srgbClr val="C00000"/>
                  </a:solidFill>
                  <a:latin typeface="+mn-ea"/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⊆</m:t>
                    </m:r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下的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像集</a:t>
                </a: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，定义为：</a:t>
                </a: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∣∃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lit/>
                        </m:rP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altLang="zh-CN" sz="15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714375" lvl="1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特别地，称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为函数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值域</a:t>
                </a:r>
                <a:r>
                  <a:rPr lang="en-US" altLang="zh-CN" sz="1500" b="1">
                    <a:solidFill>
                      <a:schemeClr val="accent6">
                        <a:lumMod val="50000"/>
                      </a:schemeClr>
                    </a:solidFill>
                  </a:rPr>
                  <a:t>(range)</a:t>
                </a:r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，有时也记为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𝐫𝐚𝐧</m:t>
                    </m:r>
                    <m:r>
                      <a:rPr lang="en-US" altLang="zh-CN" sz="15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5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5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500" b="1">
                  <a:solidFill>
                    <a:srgbClr val="C00000"/>
                  </a:solidFill>
                  <a:latin typeface="+mn-ea"/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𝑻</m:t>
                    </m:r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⊆</m:t>
                    </m:r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𝑻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下的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逆像集</a:t>
                </a: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，也称为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原像集</a:t>
                </a: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15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5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5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5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15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，定义为：</a:t>
                </a:r>
              </a:p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5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m:rPr>
                          <m:lit/>
                        </m:rP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⊆</m:t>
                      </m:r>
                      <m:r>
                        <a:rPr lang="en-US" altLang="zh-CN" sz="15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altLang="zh-CN" sz="1500" b="1" i="1">
                  <a:solidFill>
                    <a:schemeClr val="accent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8C513C3-78A8-4E25-9D86-0C0E25A8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27" y="1829165"/>
                <a:ext cx="6413056" cy="2065117"/>
              </a:xfrm>
              <a:prstGeom prst="rect">
                <a:avLst/>
              </a:prstGeom>
              <a:blipFill>
                <a:blip r:embed="rId3"/>
                <a:stretch>
                  <a:fillRect l="-285" t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1A25302-BEB6-4B07-9DD3-9609FA8659F3}"/>
                  </a:ext>
                </a:extLst>
              </p:cNvPr>
              <p:cNvSpPr txBox="1"/>
              <p:nvPr/>
            </p:nvSpPr>
            <p:spPr>
              <a:xfrm>
                <a:off x="872327" y="4067414"/>
                <a:ext cx="6899092" cy="32842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15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5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15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500" b="1">
                    <a:solidFill>
                      <a:schemeClr val="accent2">
                        <a:lumMod val="50000"/>
                      </a:schemeClr>
                    </a:solidFill>
                  </a:rPr>
                  <a:t>是一个整体记号，对任意函数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500" b="1">
                    <a:solidFill>
                      <a:schemeClr val="accent2">
                        <a:lumMod val="50000"/>
                      </a:schemeClr>
                    </a:solidFill>
                  </a:rPr>
                  <a:t>都适用，不意味着函数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500" b="1">
                    <a:solidFill>
                      <a:schemeClr val="accent2">
                        <a:lumMod val="50000"/>
                      </a:schemeClr>
                    </a:solidFill>
                  </a:rPr>
                  <a:t>必然有逆函数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en-US" altLang="zh-CN" sz="15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1A25302-BEB6-4B07-9DD3-9609FA865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27" y="4067414"/>
                <a:ext cx="6899092" cy="328423"/>
              </a:xfrm>
              <a:prstGeom prst="rect">
                <a:avLst/>
              </a:prstGeom>
              <a:blipFill>
                <a:blip r:embed="rId4"/>
                <a:stretch>
                  <a:fillRect t="-1852" b="-2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04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单函数、满函数和双函数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2E66A71-0DA3-4D4F-9ED1-B8B907214104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DD472CA-BEC6-4D84-8992-385E62BDDBF0}"/>
                  </a:ext>
                </a:extLst>
              </p:cNvPr>
              <p:cNvSpPr txBox="1"/>
              <p:nvPr/>
            </p:nvSpPr>
            <p:spPr>
              <a:xfrm>
                <a:off x="738540" y="1005698"/>
                <a:ext cx="7666909" cy="19737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100"/>
                  </a:lnSpc>
                  <a:spcBef>
                    <a:spcPts val="300"/>
                  </a:spcBef>
                  <a:spcAft>
                    <a:spcPts val="150"/>
                  </a:spcAft>
                </a:pP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:r>
                  <a:rPr lang="zh-CN" altLang="en-US" sz="1400" b="1" dirty="0">
                    <a:solidFill>
                      <a:srgbClr val="C00000"/>
                    </a:solidFill>
                    <a:latin typeface="+mn-ea"/>
                  </a:rPr>
                  <a:t>单函数</a:t>
                </a:r>
                <a:r>
                  <a:rPr lang="zh-CN" altLang="en-US" sz="1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，若对任意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zh-CN" sz="1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1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也即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∀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≠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</m:oMath>
                </a14:m>
                <a:r>
                  <a:rPr lang="zh-CN" altLang="en-US" sz="1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≠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𝒚</m:t>
                        </m:r>
                      </m:e>
                    </m:d>
                  </m:oMath>
                </a14:m>
                <a:endParaRPr lang="en-US" altLang="zh-CN" sz="1400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lnSpc>
                    <a:spcPts val="2100"/>
                  </a:lnSpc>
                  <a:spcBef>
                    <a:spcPts val="300"/>
                  </a:spcBef>
                  <a:spcAft>
                    <a:spcPts val="1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陪域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200" b="1" dirty="0">
                    <a:solidFill>
                      <a:srgbClr val="C00000"/>
                    </a:solidFill>
                    <a:latin typeface="+mn-ea"/>
                  </a:rPr>
                  <a:t>每个元素至多有定义域的一个元素与之对应，</a:t>
                </a:r>
                <a:r>
                  <a:rPr lang="zh-CN" alt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单函数也称为</a:t>
                </a:r>
                <a:r>
                  <a:rPr lang="zh-CN" altLang="en-US" sz="1200" b="1" dirty="0">
                    <a:solidFill>
                      <a:srgbClr val="C00000"/>
                    </a:solidFill>
                    <a:latin typeface="+mn-ea"/>
                  </a:rPr>
                  <a:t>一对一</a:t>
                </a:r>
                <a:r>
                  <a:rPr lang="en-US" altLang="zh-CN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(one-to-one)</a:t>
                </a:r>
                <a:r>
                  <a:rPr lang="zh-CN" alt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函数</a:t>
                </a:r>
                <a:endParaRPr lang="en-US" altLang="zh-CN" sz="12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lnSpc>
                    <a:spcPts val="2100"/>
                  </a:lnSpc>
                  <a:spcBef>
                    <a:spcPts val="300"/>
                  </a:spcBef>
                  <a:spcAft>
                    <a:spcPts val="150"/>
                  </a:spcAft>
                </a:pPr>
                <a:r>
                  <a:rPr lang="zh-CN" altLang="en-US" sz="1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说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r>
                  <a:rPr lang="zh-CN" altLang="en-US" sz="1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:r>
                  <a:rPr lang="zh-CN" altLang="en-US" sz="1400" b="1" dirty="0">
                    <a:solidFill>
                      <a:srgbClr val="C00000"/>
                    </a:solidFill>
                    <a:latin typeface="+mn-ea"/>
                  </a:rPr>
                  <a:t>满函数</a:t>
                </a:r>
                <a:r>
                  <a:rPr lang="zh-CN" altLang="en-US" sz="1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，如果对任意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1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，都存在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𝒙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 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</m:oMath>
                </a14:m>
                <a:r>
                  <a:rPr lang="zh-CN" altLang="en-US" sz="1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，也即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𝐫𝐚𝐧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𝒇</m:t>
                        </m:r>
                      </m:e>
                    </m:d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 </m:t>
                    </m:r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endParaRPr lang="en-US" altLang="zh-CN" sz="1400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lnSpc>
                    <a:spcPts val="2100"/>
                  </a:lnSpc>
                  <a:spcBef>
                    <a:spcPts val="300"/>
                  </a:spcBef>
                  <a:spcAft>
                    <a:spcPts val="1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陪域</a:t>
                </a:r>
                <a14:m>
                  <m:oMath xmlns:m="http://schemas.openxmlformats.org/officeDocument/2006/math">
                    <m:r>
                      <a:rPr lang="en-US" altLang="zh-CN" sz="12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200" b="1" dirty="0">
                    <a:solidFill>
                      <a:srgbClr val="C00000"/>
                    </a:solidFill>
                    <a:latin typeface="+mn-ea"/>
                  </a:rPr>
                  <a:t>每个元素至少有定义域的一个元素与之对应，</a:t>
                </a:r>
                <a:r>
                  <a:rPr lang="zh-CN" alt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满函数也称为</a:t>
                </a:r>
                <a:r>
                  <a:rPr lang="zh-CN" altLang="en-US" sz="1200" b="1" dirty="0">
                    <a:solidFill>
                      <a:srgbClr val="C00000"/>
                    </a:solidFill>
                    <a:latin typeface="+mn-ea"/>
                  </a:rPr>
                  <a:t>映上</a:t>
                </a:r>
                <a:r>
                  <a:rPr lang="en-US" altLang="zh-CN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(onto)</a:t>
                </a:r>
                <a:r>
                  <a:rPr lang="zh-CN" alt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函数</a:t>
                </a:r>
                <a:endParaRPr lang="en-US" altLang="zh-CN" sz="12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450"/>
                  </a:spcBef>
                  <a:spcAft>
                    <a:spcPts val="225"/>
                  </a:spcAft>
                </a:pPr>
                <a:r>
                  <a:rPr lang="zh-CN" altLang="en-US" sz="1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说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r>
                  <a:rPr lang="zh-CN" altLang="en-US" sz="1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是双函数，如果</a:t>
                </a:r>
                <a14:m>
                  <m:oMath xmlns:m="http://schemas.openxmlformats.org/officeDocument/2006/math">
                    <m:r>
                      <a:rPr lang="en-US" altLang="zh-CN" sz="1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r>
                  <a:rPr lang="zh-CN" altLang="en-US" sz="1400" b="1" dirty="0">
                    <a:solidFill>
                      <a:srgbClr val="C00000"/>
                    </a:solidFill>
                    <a:latin typeface="+mn-ea"/>
                  </a:rPr>
                  <a:t>既是单函数又是满函数</a:t>
                </a:r>
              </a:p>
              <a:p>
                <a:pPr marL="257175" indent="-257175">
                  <a:lnSpc>
                    <a:spcPts val="2100"/>
                  </a:lnSpc>
                  <a:spcBef>
                    <a:spcPts val="300"/>
                  </a:spcBef>
                  <a:spcAft>
                    <a:spcPts val="1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陪域</a:t>
                </a:r>
                <a14:m>
                  <m:oMath xmlns:m="http://schemas.openxmlformats.org/officeDocument/2006/math">
                    <m:r>
                      <a:rPr lang="en-US" altLang="zh-CN" sz="12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200" b="1" dirty="0">
                    <a:solidFill>
                      <a:srgbClr val="C00000"/>
                    </a:solidFill>
                    <a:latin typeface="+mn-ea"/>
                  </a:rPr>
                  <a:t>每个元素都有且有唯一的定义域元素与之对应，</a:t>
                </a:r>
                <a:r>
                  <a:rPr lang="zh-CN" alt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双函数也称为</a:t>
                </a:r>
                <a:r>
                  <a:rPr lang="zh-CN" altLang="en-US" sz="1200" b="1" dirty="0">
                    <a:solidFill>
                      <a:srgbClr val="C00000"/>
                    </a:solidFill>
                    <a:latin typeface="+mn-ea"/>
                  </a:rPr>
                  <a:t>一一对应</a:t>
                </a:r>
                <a:r>
                  <a:rPr lang="en-US" altLang="zh-CN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(one-to-one correspondence)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DD472CA-BEC6-4D84-8992-385E62BDD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40" y="1005698"/>
                <a:ext cx="7666909" cy="1973745"/>
              </a:xfrm>
              <a:prstGeom prst="rect">
                <a:avLst/>
              </a:prstGeom>
              <a:blipFill>
                <a:blip r:embed="rId2"/>
                <a:stretch>
                  <a:fillRect l="-238" b="-1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ECA11DE-9D66-469E-A212-7892B3BDCAC8}"/>
                  </a:ext>
                </a:extLst>
              </p:cNvPr>
              <p:cNvSpPr txBox="1"/>
              <p:nvPr/>
            </p:nvSpPr>
            <p:spPr>
              <a:xfrm>
                <a:off x="669923" y="3480320"/>
                <a:ext cx="7804141" cy="69570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是非空集，定义函数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→?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，证明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是单函数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ECA11DE-9D66-469E-A212-7892B3BDC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3" y="3480320"/>
                <a:ext cx="7804141" cy="695703"/>
              </a:xfrm>
              <a:prstGeom prst="rect">
                <a:avLst/>
              </a:prstGeom>
              <a:blipFill>
                <a:blip r:embed="rId3"/>
                <a:stretch>
                  <a:fillRect l="-469" b="-9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D384C8B-9BAE-46BA-90ED-8BAA8EFD1AE4}"/>
                  </a:ext>
                </a:extLst>
              </p:cNvPr>
              <p:cNvSpPr txBox="1"/>
              <p:nvPr/>
            </p:nvSpPr>
            <p:spPr>
              <a:xfrm>
                <a:off x="4119770" y="4006747"/>
                <a:ext cx="4447761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根据这个函数的定义，函数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的陪域应该是什么？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D384C8B-9BAE-46BA-90ED-8BAA8EFD1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770" y="4006747"/>
                <a:ext cx="4447761" cy="338554"/>
              </a:xfrm>
              <a:prstGeom prst="rect">
                <a:avLst/>
              </a:prstGeom>
              <a:blipFill>
                <a:blip r:embed="rId4"/>
                <a:stretch>
                  <a:fillRect l="-823" t="-5357" r="-5350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47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986DD1C-7C5F-CB82-4ADB-E92C766C1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997" y="0"/>
            <a:ext cx="343600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70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函数性质的证明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425B289-DD82-4EA4-8D2D-0B513C3DEB33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5DB9D-7377-419F-A8FA-2CCBF9EF84A0}"/>
                  </a:ext>
                </a:extLst>
              </p:cNvPr>
              <p:cNvSpPr txBox="1"/>
              <p:nvPr/>
            </p:nvSpPr>
            <p:spPr>
              <a:xfrm>
                <a:off x="669925" y="953777"/>
                <a:ext cx="7804141" cy="69570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是非空集，定义函数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→℘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℘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，证明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是单函数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5DB9D-7377-419F-A8FA-2CCBF9EF8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953777"/>
                <a:ext cx="7804141" cy="695703"/>
              </a:xfrm>
              <a:prstGeom prst="rect">
                <a:avLst/>
              </a:prstGeom>
              <a:blipFill>
                <a:blip r:embed="rId2"/>
                <a:stretch>
                  <a:fillRect l="-469" r="-2969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54D919-D21B-451A-AE85-84D4ADC71495}"/>
                  </a:ext>
                </a:extLst>
              </p:cNvPr>
              <p:cNvSpPr txBox="1"/>
              <p:nvPr/>
            </p:nvSpPr>
            <p:spPr>
              <a:xfrm>
                <a:off x="669925" y="1853647"/>
                <a:ext cx="7804141" cy="253165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。这时：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{{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}}={{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}, {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}}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，因此必有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，从而也有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，从而也必有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，从而也必有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。从而必有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，由于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，因此必有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，总之有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</m:d>
                  </m:oMath>
                </a14:m>
                <a:endParaRPr lang="zh-CN" altLang="en-US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54D919-D21B-451A-AE85-84D4ADC71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1853647"/>
                <a:ext cx="7804141" cy="2531655"/>
              </a:xfrm>
              <a:prstGeom prst="rect">
                <a:avLst/>
              </a:prstGeom>
              <a:blipFill>
                <a:blip r:embed="rId3"/>
                <a:stretch>
                  <a:fillRect l="-469" r="-2969" b="-1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6A4AE28-9A59-43A6-82BB-27C95F0522E4}"/>
                  </a:ext>
                </a:extLst>
              </p:cNvPr>
              <p:cNvSpPr txBox="1"/>
              <p:nvPr/>
            </p:nvSpPr>
            <p:spPr>
              <a:xfrm>
                <a:off x="4572000" y="1381059"/>
                <a:ext cx="3902066" cy="36907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有序对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的集合论定义就是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d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6A4AE28-9A59-43A6-82BB-27C95F052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381059"/>
                <a:ext cx="3902066" cy="369075"/>
              </a:xfrm>
              <a:prstGeom prst="rect">
                <a:avLst/>
              </a:prstGeom>
              <a:blipFill>
                <a:blip r:embed="rId4"/>
                <a:stretch>
                  <a:fillRect l="-781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41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函数与等价关系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425B289-DD82-4EA4-8D2D-0B513C3DEB33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5DB9D-7377-419F-A8FA-2CCBF9EF84A0}"/>
                  </a:ext>
                </a:extLst>
              </p:cNvPr>
              <p:cNvSpPr txBox="1"/>
              <p:nvPr/>
            </p:nvSpPr>
            <p:spPr>
              <a:xfrm>
                <a:off x="669925" y="787259"/>
                <a:ext cx="7804141" cy="6856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6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是函数，定义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上的关系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。证明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是等价关系，并给出它的等价类和商集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5DB9D-7377-419F-A8FA-2CCBF9EF8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787259"/>
                <a:ext cx="7804141" cy="685637"/>
              </a:xfrm>
              <a:prstGeom prst="rect">
                <a:avLst/>
              </a:prstGeom>
              <a:blipFill>
                <a:blip r:embed="rId2"/>
                <a:stretch>
                  <a:fillRect l="-469" b="-10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9101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函数与等价关系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425B289-DD82-4EA4-8D2D-0B513C3DEB33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5DB9D-7377-419F-A8FA-2CCBF9EF84A0}"/>
                  </a:ext>
                </a:extLst>
              </p:cNvPr>
              <p:cNvSpPr txBox="1"/>
              <p:nvPr/>
            </p:nvSpPr>
            <p:spPr>
              <a:xfrm>
                <a:off x="669925" y="787259"/>
                <a:ext cx="7804141" cy="68563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6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是函数，定义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上的关系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。证明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是等价关系，并给出它的等价类和商集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5DB9D-7377-419F-A8FA-2CCBF9EF8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5" y="787259"/>
                <a:ext cx="7804141" cy="685637"/>
              </a:xfrm>
              <a:prstGeom prst="rect">
                <a:avLst/>
              </a:prstGeom>
              <a:blipFill>
                <a:blip r:embed="rId2"/>
                <a:stretch>
                  <a:fillRect l="-469" b="-10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54D919-D21B-451A-AE85-84D4ADC71495}"/>
                  </a:ext>
                </a:extLst>
              </p:cNvPr>
              <p:cNvSpPr txBox="1"/>
              <p:nvPr/>
            </p:nvSpPr>
            <p:spPr>
              <a:xfrm>
                <a:off x="669924" y="1574906"/>
                <a:ext cx="7804141" cy="30662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22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显然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是等价关系，因为对任意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1600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2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 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𝒂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𝒂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𝑹</m:t>
                            </m:r>
                          </m:sub>
                        </m:sSub>
                      </m:e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∈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</m:d>
                  </m:oMath>
                </a14:m>
                <a:r>
                  <a:rPr lang="zh-CN" altLang="en-US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。实际上，对任意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𝒇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𝒚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。因此若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r>
                  <a:rPr lang="zh-CN" altLang="en-US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是满函数，则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𝒇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𝟏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𝒃</m:t>
                            </m:r>
                          </m:e>
                        </m:d>
                      </m:e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∈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</m:e>
                    </m:d>
                  </m:oMath>
                </a14:m>
                <a:r>
                  <a:rPr lang="zh-CN" altLang="en-US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中的等价类与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的元素一一对应！</a:t>
                </a:r>
                <a:endParaRPr lang="en-US" altLang="zh-CN" sz="1600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2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对集合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上的任意等价关系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，自然映射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𝝆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en-US" altLang="zh-CN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𝝆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zh-CN" altLang="en-US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是满函数，因此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上的等价关系与以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为定义域的满函数对应！</a:t>
                </a:r>
                <a:endParaRPr lang="en-US" altLang="zh-CN" sz="1600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2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</m:oMath>
                </a14:m>
                <a:r>
                  <a:rPr lang="zh-CN" altLang="en-US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个等价类的等价关系个数等于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𝒁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𝒎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𝟎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⋯,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𝒎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的满函数个数除以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!</m:t>
                    </m:r>
                  </m:oMath>
                </a14:m>
                <a:r>
                  <a:rPr lang="en-US" altLang="zh-CN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16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的元素作为原像的所有可能排列中选一个即可！）。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54D919-D21B-451A-AE85-84D4ADC71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24" y="1574906"/>
                <a:ext cx="7804141" cy="3066289"/>
              </a:xfrm>
              <a:prstGeom prst="rect">
                <a:avLst/>
              </a:prstGeom>
              <a:blipFill>
                <a:blip r:embed="rId3"/>
                <a:stretch>
                  <a:fillRect l="-156" t="-596" r="-156" b="-1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549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等价关系计数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425B289-DD82-4EA4-8D2D-0B513C3DEB33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5DB9D-7377-419F-A8FA-2CCBF9EF84A0}"/>
                  </a:ext>
                </a:extLst>
              </p:cNvPr>
              <p:cNvSpPr txBox="1"/>
              <p:nvPr/>
            </p:nvSpPr>
            <p:spPr>
              <a:xfrm>
                <a:off x="528772" y="814571"/>
                <a:ext cx="4269823" cy="37721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上不同的等价关系有多少个？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5DB9D-7377-419F-A8FA-2CCBF9EF8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72" y="814571"/>
                <a:ext cx="4269823" cy="377219"/>
              </a:xfrm>
              <a:prstGeom prst="rect">
                <a:avLst/>
              </a:prstGeom>
              <a:blipFill>
                <a:blip r:embed="rId2"/>
                <a:stretch>
                  <a:fillRect l="-857" b="-20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54D919-D21B-451A-AE85-84D4ADC71495}"/>
                  </a:ext>
                </a:extLst>
              </p:cNvPr>
              <p:cNvSpPr txBox="1"/>
              <p:nvPr/>
            </p:nvSpPr>
            <p:spPr>
              <a:xfrm>
                <a:off x="528772" y="1380400"/>
                <a:ext cx="8086449" cy="312483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1600" b="1">
                    <a:solidFill>
                      <a:srgbClr val="002060"/>
                    </a:solidFill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上的等价关系与以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为定义域的满函数对应！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</m:d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上有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个等价类的等价关系个数等于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𝒁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𝒎</m:t>
                        </m:r>
                      </m:sub>
                    </m:sSub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𝟎</m:t>
                        </m:r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⋯, </m:t>
                        </m:r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𝒎</m:t>
                        </m:r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的满函数个数除以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!</m:t>
                    </m:r>
                  </m:oMath>
                </a14:m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的元素作为原像的所有可能排列中选一个即可！）。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|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|=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|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|=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≥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的满函数个数是：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altLang="zh-C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sSup>
                        <m:sSupPr>
                          <m:ctrlP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 ⋯+ </m:t>
                      </m:r>
                      <m:sSup>
                        <m:sSupPr>
                          <m:ctrlP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altLang="zh-C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sSup>
                        <m:sSupPr>
                          <m:ctrlP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 ⋯+ </m:t>
                      </m:r>
                      <m:sSup>
                        <m:sSupPr>
                          <m:ctrlP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16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a:rPr lang="en-US" altLang="zh-CN" sz="16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altLang="zh-CN" sz="1600" b="1">
                  <a:solidFill>
                    <a:srgbClr val="C00000"/>
                  </a:solidFill>
                  <a:latin typeface="楷体" panose="02010609060101010101" pitchFamily="49" charset="-122"/>
                </a:endParaRPr>
              </a:p>
              <a:p>
                <a:pPr marL="342900" indent="-342900">
                  <a:lnSpc>
                    <a:spcPts val="2000"/>
                  </a:lnSpc>
                  <a:spcBef>
                    <a:spcPts val="600"/>
                  </a:spcBef>
                  <a:spcAft>
                    <a:spcPts val="1800"/>
                  </a:spcAft>
                  <a:buFont typeface="+mj-lt"/>
                  <a:buAutoNum type="arabicPeriod" startAt="4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元素集合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个等价类的等价关系有：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𝑩</m:t>
                      </m:r>
                      <m:r>
                        <a:rPr lang="en-US" altLang="zh-CN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(</m:t>
                      </m:r>
                      <m:r>
                        <a:rPr lang="en-US" altLang="zh-CN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𝒏</m:t>
                      </m:r>
                      <m:r>
                        <a:rPr lang="en-US" altLang="zh-CN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 </m:t>
                      </m:r>
                      <m:r>
                        <a:rPr lang="en-US" altLang="zh-CN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𝒎</m:t>
                      </m:r>
                      <m:r>
                        <a:rPr lang="en-US" altLang="zh-CN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)=</m:t>
                      </m:r>
                      <m:f>
                        <m:fPr>
                          <m:ctrlPr>
                            <a:rPr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𝒌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𝒎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6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16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𝒌</m:t>
                                  </m:r>
                                </m:sup>
                              </m:sSup>
                              <m:r>
                                <a:rPr lang="en-US" altLang="zh-CN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𝑪</m:t>
                              </m:r>
                              <m:d>
                                <m:dPr>
                                  <m:ctrlPr>
                                    <a:rPr lang="en-US" altLang="zh-CN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𝒎</m:t>
                                  </m:r>
                                  <m:r>
                                    <a:rPr lang="en-US" altLang="zh-CN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𝒌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16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𝒎</m:t>
                                      </m:r>
                                      <m:r>
                                        <a:rPr lang="en-US" altLang="zh-CN" sz="16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−</m:t>
                                      </m:r>
                                      <m:r>
                                        <a:rPr lang="en-US" altLang="zh-CN" sz="16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𝒌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𝒏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𝒎</m:t>
                          </m:r>
                          <m:r>
                            <a:rPr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 startAt="5"/>
                </a:pPr>
                <a:r>
                  <a:rPr lang="zh-CN" altLang="en-US" sz="1600" b="1">
                    <a:solidFill>
                      <a:srgbClr val="00206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从而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元素集合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上的不同等价关系个数有：</a:t>
                </a:r>
                <a:r>
                  <a:rPr lang="en-US" altLang="zh-CN" sz="1600" b="1">
                    <a:solidFill>
                      <a:srgbClr val="002060"/>
                    </a:solidFill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e>
                    </m:d>
                    <m:r>
                      <a:rPr lang="en-US" altLang="zh-CN" sz="16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𝒎</m:t>
                        </m:r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</m:t>
                        </m:r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sub>
                      <m:sup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altLang="zh-CN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zh-CN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𝒌</m:t>
                                </m:r>
                                <m:r>
                                  <a:rPr lang="en-US" altLang="zh-CN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=</m:t>
                                </m:r>
                                <m:r>
                                  <a:rPr lang="en-US" altLang="zh-CN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𝟎</m:t>
                                </m:r>
                              </m:sub>
                              <m:sup>
                                <m:r>
                                  <a:rPr lang="en-US" altLang="zh-CN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𝒎</m:t>
                                </m:r>
                                <m:r>
                                  <a:rPr lang="en-US" altLang="zh-CN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sz="16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6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6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6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𝒌</m:t>
                                    </m:r>
                                  </m:sup>
                                </m:sSup>
                                <m:r>
                                  <a:rPr lang="en-US" altLang="zh-CN" sz="16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𝑪</m:t>
                                </m:r>
                                <m:d>
                                  <m:dPr>
                                    <m:ctrlPr>
                                      <a:rPr lang="en-US" altLang="zh-CN" sz="16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𝒎</m:t>
                                    </m:r>
                                    <m:r>
                                      <a:rPr lang="en-US" altLang="zh-CN" sz="16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,</m:t>
                                    </m:r>
                                    <m:r>
                                      <a:rPr lang="en-US" altLang="zh-CN" sz="16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𝒌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16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6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𝒎</m:t>
                                        </m:r>
                                        <m:r>
                                          <a:rPr lang="en-US" altLang="zh-CN" sz="16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600" b="1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</a:rPr>
                                          <m:t>𝒌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600" b="1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𝒏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altLang="zh-CN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𝒎</m:t>
                            </m:r>
                            <m:r>
                              <a:rPr lang="en-US" altLang="zh-CN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1600" b="1">
                  <a:solidFill>
                    <a:srgbClr val="00206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54D919-D21B-451A-AE85-84D4ADC71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72" y="1380400"/>
                <a:ext cx="8086449" cy="3124830"/>
              </a:xfrm>
              <a:prstGeom prst="rect">
                <a:avLst/>
              </a:prstGeom>
              <a:blipFill>
                <a:blip r:embed="rId3"/>
                <a:stretch>
                  <a:fillRect l="-452" t="-1170" r="-302" b="-15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37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等价关系计数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425B289-DD82-4EA4-8D2D-0B513C3DEB33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54D919-D21B-451A-AE85-84D4ADC71495}"/>
                  </a:ext>
                </a:extLst>
              </p:cNvPr>
              <p:cNvSpPr txBox="1"/>
              <p:nvPr/>
            </p:nvSpPr>
            <p:spPr>
              <a:xfrm>
                <a:off x="528772" y="1401517"/>
                <a:ext cx="7859854" cy="299934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600" b="1">
                    <a:solidFill>
                      <a:srgbClr val="002060"/>
                    </a:solidFill>
                    <a:ea typeface="楷体" panose="02010609060101010101" pitchFamily="49" charset="-122"/>
                  </a:rPr>
                  <a:t> </a:t>
                </a:r>
                <a:r>
                  <a:rPr lang="zh-CN" altLang="en-US" sz="1600" b="1">
                    <a:solidFill>
                      <a:srgbClr val="002060"/>
                    </a:solidFill>
                    <a:ea typeface="楷体" panose="02010609060101010101" pitchFamily="49" charset="-122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元素集合上不同等价关系的个数，教材给出了如下递推关系式：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naryPr>
                      <m:sub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𝒌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𝟎</m:t>
                        </m:r>
                      </m:sub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sup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𝒏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 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𝒌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𝒌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</a:p>
              <a:p>
                <a:pPr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这个递推关系式的理解是：对于有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元素集合（不妨假定为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𝟎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⋯,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）的划分，按照最后一个元素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所在的划分块进行分类：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不与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𝟎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⋯, 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的任意元素在一个划分块，即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单独在一个划分块，这种划分的个数就等于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𝟎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⋯, 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的划分个数，即等于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endParaRPr lang="en-US" altLang="zh-CN" sz="1400" b="1">
                  <a:solidFill>
                    <a:schemeClr val="accent6">
                      <a:lumMod val="5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marL="285750" indent="-28575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与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𝟎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⋯, 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的某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𝒋</m:t>
                    </m:r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𝒌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𝒌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𝟎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⋯, 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个元素在一个划分块，则这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𝒋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个元素有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𝒋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𝒌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𝒌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种选择，而每种选择的划分个数等于剩下的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</a:rPr>
                      <m:t>𝒌</m:t>
                    </m:r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个元素构成集合的划分个数，即等于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𝒌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，因此有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𝒌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𝒌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6">
                        <a:lumMod val="50000"/>
                      </a:schemeClr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个划分</a:t>
                </a:r>
                <a:endParaRPr lang="en-US" altLang="zh-CN" sz="1400" b="1">
                  <a:solidFill>
                    <a:schemeClr val="accent6">
                      <a:lumMod val="50000"/>
                    </a:schemeClr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54D919-D21B-451A-AE85-84D4ADC71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72" y="1401517"/>
                <a:ext cx="7859854" cy="2999347"/>
              </a:xfrm>
              <a:prstGeom prst="rect">
                <a:avLst/>
              </a:prstGeom>
              <a:blipFill>
                <a:blip r:embed="rId2"/>
                <a:stretch>
                  <a:fillRect l="-465" t="-1220" r="-2560" b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62B303F-E07E-43E1-8D57-E1DC120DFB92}"/>
                  </a:ext>
                </a:extLst>
              </p:cNvPr>
              <p:cNvSpPr txBox="1"/>
              <p:nvPr/>
            </p:nvSpPr>
            <p:spPr>
              <a:xfrm>
                <a:off x="528772" y="814571"/>
                <a:ext cx="4269823" cy="37721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上不同的等价关系有多少个？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62B303F-E07E-43E1-8D57-E1DC120DF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72" y="814571"/>
                <a:ext cx="4269823" cy="377219"/>
              </a:xfrm>
              <a:prstGeom prst="rect">
                <a:avLst/>
              </a:prstGeom>
              <a:blipFill>
                <a:blip r:embed="rId3"/>
                <a:stretch>
                  <a:fillRect l="-857" b="-20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985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集合关系与函数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等价关系计数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425B289-DD82-4EA4-8D2D-0B513C3DEB33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54D919-D21B-451A-AE85-84D4ADC71495}"/>
                  </a:ext>
                </a:extLst>
              </p:cNvPr>
              <p:cNvSpPr txBox="1"/>
              <p:nvPr/>
            </p:nvSpPr>
            <p:spPr>
              <a:xfrm>
                <a:off x="528772" y="1537524"/>
                <a:ext cx="8086449" cy="27914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2000"/>
                  </a:lnSpc>
                  <a:spcBef>
                    <a:spcPts val="600"/>
                  </a:spcBef>
                  <a:spcAft>
                    <a:spcPts val="3000"/>
                  </a:spcAft>
                  <a:buFont typeface="+mj-lt"/>
                  <a:buAutoNum type="arabicPeriod"/>
                </a:pPr>
                <a:r>
                  <a:rPr lang="en-US" altLang="zh-CN" sz="1600" b="1">
                    <a:solidFill>
                      <a:srgbClr val="002060"/>
                    </a:solidFill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上的不同等价关系个数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≥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𝟎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𝑪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𝟎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sz="16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𝟎</m:t>
                            </m:r>
                          </m:e>
                        </m:d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</m:oMath>
                </a14:m>
                <a:endParaRPr lang="en-US" altLang="zh-CN" sz="1600" b="1" i="1">
                  <a:solidFill>
                    <a:srgbClr val="00206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>
                  <a:lnSpc>
                    <a:spcPts val="2000"/>
                  </a:lnSpc>
                  <a:spcBef>
                    <a:spcPts val="18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𝑩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𝒏</m:t>
                          </m:r>
                        </m:e>
                      </m:d>
                      <m:r>
                        <a:rPr lang="en-US" altLang="zh-CN" sz="16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𝒎</m:t>
                          </m:r>
                          <m:r>
                            <a:rPr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=</m:t>
                          </m:r>
                          <m:r>
                            <a:rPr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𝒏</m:t>
                          </m:r>
                          <m:r>
                            <a:rPr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𝑪</m:t>
                          </m:r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(</m:t>
                          </m:r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𝒏</m:t>
                          </m:r>
                          <m:r>
                            <a:rPr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𝟏</m:t>
                          </m:r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,</m:t>
                          </m:r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𝒎</m:t>
                          </m:r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)</m:t>
                          </m:r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𝑩</m:t>
                          </m:r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(</m:t>
                          </m:r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𝒎</m:t>
                          </m:r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)</m:t>
                          </m:r>
                        </m:e>
                      </m:nary>
                      <m:r>
                        <a:rPr lang="en-US" altLang="zh-CN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𝒎</m:t>
                          </m:r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=</m:t>
                          </m:r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altLang="zh-CN" sz="16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6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𝒌</m:t>
                                  </m:r>
                                  <m:r>
                                    <a:rPr lang="en-US" altLang="zh-CN" sz="16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=</m:t>
                                  </m:r>
                                  <m:r>
                                    <a:rPr lang="en-US" altLang="zh-CN" sz="16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en-US" altLang="zh-CN" sz="16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𝒎</m:t>
                                  </m:r>
                                  <m:r>
                                    <a:rPr lang="en-US" altLang="zh-CN" sz="16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</m:t>
                                  </m:r>
                                  <m:r>
                                    <a:rPr lang="en-US" altLang="zh-CN" sz="16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𝟏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sz="16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6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6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6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𝒌</m:t>
                                      </m:r>
                                    </m:sup>
                                  </m:sSup>
                                  <m:r>
                                    <a:rPr lang="en-US" altLang="zh-CN" sz="16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𝑪</m:t>
                                  </m:r>
                                  <m:d>
                                    <m:dPr>
                                      <m:ctrlPr>
                                        <a:rPr lang="en-US" altLang="zh-CN" sz="16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𝒎</m:t>
                                      </m:r>
                                      <m:r>
                                        <a:rPr lang="en-US" altLang="zh-CN" sz="16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,</m:t>
                                      </m:r>
                                      <m:r>
                                        <a:rPr lang="en-US" altLang="zh-CN" sz="16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𝒌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zh-CN" sz="16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6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𝒎</m:t>
                                          </m:r>
                                          <m:r>
                                            <a:rPr lang="en-US" altLang="zh-CN" sz="16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16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</a:rPr>
                                            <m:t>𝒌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6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𝒏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altLang="zh-CN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𝒎</m:t>
                              </m:r>
                              <m:r>
                                <a:rPr lang="en-US" altLang="zh-CN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!</m:t>
                              </m:r>
                            </m:den>
                          </m:f>
                          <m:r>
                            <a:rPr lang="en-US" altLang="zh-CN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𝒎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</m:t>
                              </m:r>
                              <m:r>
                                <a:rPr lang="en-US" altLang="zh-CN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en-US" altLang="zh-CN" sz="16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𝑩</m:t>
                              </m:r>
                              <m:r>
                                <a:rPr lang="en-US" altLang="zh-CN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(</m:t>
                              </m:r>
                              <m:r>
                                <a:rPr lang="en-US" altLang="zh-CN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𝒏</m:t>
                              </m:r>
                              <m:r>
                                <a:rPr lang="en-US" altLang="zh-CN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,</m:t>
                              </m:r>
                              <m:r>
                                <a:rPr lang="en-US" altLang="zh-CN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𝒎</m:t>
                              </m:r>
                              <m:r>
                                <a:rPr lang="en-US" altLang="zh-CN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000"/>
                  </a:lnSpc>
                  <a:spcBef>
                    <a:spcPts val="1200"/>
                  </a:spcBef>
                  <a:spcAft>
                    <a:spcPts val="600"/>
                  </a:spcAft>
                  <a:buFont typeface="+mj-lt"/>
                  <a:buAutoNum type="arabicPeriod" startAt="2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注意其中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满足递推式</a:t>
                </a:r>
                <a:r>
                  <a:rPr lang="en-US" altLang="zh-CN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𝒎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𝑩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𝒎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𝒎𝑩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𝒎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（含义？）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 startAt="3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上等价关系个数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)/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!+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))/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!=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𝟓</m:t>
                    </m:r>
                  </m:oMath>
                </a14:m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lnSpc>
                    <a:spcPts val="2000"/>
                  </a:lnSpc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 startAt="3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𝟒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上等价关系个数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𝟒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)/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!+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𝟒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𝟒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))/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!+</m:t>
                    </m:r>
                    <m:sSup>
                      <m:sSupPr>
                        <m:ctrlP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𝟒</m:t>
                        </m:r>
                      </m:e>
                      <m:sup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𝟒</m:t>
                        </m:r>
                      </m:sup>
                    </m:sSup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d>
                      <m:dPr>
                        <m:ctrlP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𝟒</m:t>
                        </m:r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e>
                    </m:d>
                    <m:sSup>
                      <m:sSupPr>
                        <m:ctrlP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e>
                      <m:sup>
                        <m:r>
                          <a:rPr lang="en-US" altLang="zh-CN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𝟒</m:t>
                        </m:r>
                      </m:sup>
                    </m:sSup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𝟒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16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𝟒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𝑪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))/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𝟒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!=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𝟏𝟓</m:t>
                    </m:r>
                  </m:oMath>
                </a14:m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54D919-D21B-451A-AE85-84D4ADC71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72" y="1537524"/>
                <a:ext cx="8086449" cy="2791405"/>
              </a:xfrm>
              <a:prstGeom prst="rect">
                <a:avLst/>
              </a:prstGeom>
              <a:blipFill>
                <a:blip r:embed="rId2"/>
                <a:stretch>
                  <a:fillRect l="-452" t="-15066" r="-3167" b="-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A2FBBFB-9FCE-4BDA-9340-0733A07E6A7C}"/>
                  </a:ext>
                </a:extLst>
              </p:cNvPr>
              <p:cNvSpPr txBox="1"/>
              <p:nvPr/>
            </p:nvSpPr>
            <p:spPr>
              <a:xfrm>
                <a:off x="528772" y="814571"/>
                <a:ext cx="4269823" cy="37721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上不同的等价关系有多少个？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A2FBBFB-9FCE-4BDA-9340-0733A07E6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772" y="814571"/>
                <a:ext cx="4269823" cy="377219"/>
              </a:xfrm>
              <a:prstGeom prst="rect">
                <a:avLst/>
              </a:prstGeom>
              <a:blipFill>
                <a:blip r:embed="rId3"/>
                <a:stretch>
                  <a:fillRect l="-857" b="-20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777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3CA6A2-BC6C-4885-AC2A-E63B17104575}"/>
              </a:ext>
            </a:extLst>
          </p:cNvPr>
          <p:cNvSpPr txBox="1"/>
          <p:nvPr/>
        </p:nvSpPr>
        <p:spPr>
          <a:xfrm>
            <a:off x="830425" y="1086008"/>
            <a:ext cx="5427500" cy="2483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教学目标、教学内容、学习方法与考核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集合、关系与函数基本知识回顾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代数一般概念回顾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0928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运算及其性质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27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集合上的运算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61B3499-8679-4E4B-8B9E-DF03E464DDF3}"/>
                  </a:ext>
                </a:extLst>
              </p:cNvPr>
              <p:cNvSpPr txBox="1"/>
              <p:nvPr/>
            </p:nvSpPr>
            <p:spPr>
              <a:xfrm>
                <a:off x="1024975" y="1063164"/>
                <a:ext cx="7094049" cy="216469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b="1" dirty="0">
                    <a:solidFill>
                      <a:srgbClr val="C00000"/>
                    </a:solidFill>
                  </a:rPr>
                  <a:t>集合上的运算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(operation)</a:t>
                </a: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5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</a:t>
                </a:r>
                <a:r>
                  <a:rPr lang="en-US" altLang="zh-CN" sz="15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15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或直接说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5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en-US" altLang="zh-CN" sz="15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1500" b="1" dirty="0">
                    <a:solidFill>
                      <a:srgbClr val="C00000"/>
                    </a:solidFill>
                    <a:latin typeface="+mn-ea"/>
                  </a:rPr>
                  <a:t>二元</a:t>
                </a:r>
                <a:r>
                  <a:rPr lang="en-US" altLang="zh-CN" sz="1500" b="1" dirty="0">
                    <a:solidFill>
                      <a:srgbClr val="C00000"/>
                    </a:solidFill>
                    <a:latin typeface="+mn-ea"/>
                  </a:rPr>
                  <a:t>(binary)</a:t>
                </a:r>
                <a:r>
                  <a:rPr lang="zh-CN" altLang="en-US" sz="1500" b="1" dirty="0">
                    <a:solidFill>
                      <a:srgbClr val="C00000"/>
                    </a:solidFill>
                    <a:latin typeface="+mn-ea"/>
                  </a:rPr>
                  <a:t>运算</a:t>
                </a:r>
                <a:r>
                  <a:rPr lang="zh-CN" altLang="en-US" sz="15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，是形如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5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的函数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altLang="zh-CN" sz="1500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600075" lvl="1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 dirty="0">
                    <a:solidFill>
                      <a:schemeClr val="accent6">
                        <a:lumMod val="50000"/>
                      </a:schemeClr>
                    </a:solidFill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500" b="1" dirty="0">
                    <a:solidFill>
                      <a:schemeClr val="accent6">
                        <a:lumMod val="50000"/>
                      </a:schemeClr>
                    </a:solidFill>
                  </a:rPr>
                  <a:t>是运算的陪域，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500" b="1" dirty="0">
                    <a:solidFill>
                      <a:schemeClr val="accent6">
                        <a:lumMod val="50000"/>
                      </a:schemeClr>
                    </a:solidFill>
                  </a:rPr>
                  <a:t>的笛卡尔积是定义域</a:t>
                </a:r>
              </a:p>
              <a:p>
                <a:pPr marL="600075" lvl="1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 dirty="0">
                    <a:solidFill>
                      <a:schemeClr val="accent6">
                        <a:lumMod val="50000"/>
                      </a:schemeClr>
                    </a:solidFill>
                  </a:rPr>
                  <a:t>运算是具有特殊形式的定义域和陪域的函数，形如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zh-CN" altLang="en-US" sz="1500" b="1" dirty="0">
                    <a:solidFill>
                      <a:schemeClr val="accent6">
                        <a:lumMod val="50000"/>
                      </a:schemeClr>
                    </a:solidFill>
                  </a:rPr>
                  <a:t>的函数不是运算</a:t>
                </a:r>
                <a:endParaRPr lang="en-US" altLang="zh-CN" sz="15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5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en-US" altLang="zh-CN" sz="15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15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或直接说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5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en-US" altLang="zh-CN" sz="15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1500" b="1" dirty="0">
                    <a:solidFill>
                      <a:srgbClr val="C00000"/>
                    </a:solidFill>
                    <a:latin typeface="+mn-ea"/>
                  </a:rPr>
                  <a:t>-</a:t>
                </a:r>
                <a:r>
                  <a:rPr lang="zh-CN" altLang="en-US" sz="1500" b="1" dirty="0">
                    <a:solidFill>
                      <a:srgbClr val="C00000"/>
                    </a:solidFill>
                    <a:latin typeface="+mn-ea"/>
                  </a:rPr>
                  <a:t>元</a:t>
                </a:r>
                <a:r>
                  <a:rPr lang="en-US" altLang="zh-CN" sz="1500" b="1" dirty="0">
                    <a:solidFill>
                      <a:srgbClr val="C00000"/>
                    </a:solidFill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5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1500" b="1" dirty="0">
                    <a:solidFill>
                      <a:srgbClr val="C00000"/>
                    </a:solidFill>
                    <a:latin typeface="+mn-ea"/>
                  </a:rPr>
                  <a:t>-</a:t>
                </a:r>
                <a:r>
                  <a:rPr lang="en-US" altLang="zh-CN" sz="1500" b="1" dirty="0" err="1">
                    <a:solidFill>
                      <a:srgbClr val="C00000"/>
                    </a:solidFill>
                    <a:latin typeface="+mn-ea"/>
                  </a:rPr>
                  <a:t>ary</a:t>
                </a:r>
                <a:r>
                  <a:rPr lang="en-US" altLang="zh-CN" sz="1500" b="1" dirty="0">
                    <a:solidFill>
                      <a:srgbClr val="C00000"/>
                    </a:solidFill>
                    <a:latin typeface="+mn-ea"/>
                  </a:rPr>
                  <a:t>)</a:t>
                </a:r>
                <a:r>
                  <a:rPr lang="zh-CN" altLang="en-US" sz="1500" b="1" dirty="0">
                    <a:solidFill>
                      <a:srgbClr val="C00000"/>
                    </a:solidFill>
                    <a:latin typeface="+mn-ea"/>
                  </a:rPr>
                  <a:t>运算</a:t>
                </a:r>
                <a:r>
                  <a:rPr lang="zh-CN" altLang="en-US" sz="15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，是形如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5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的函数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altLang="zh-CN" sz="1500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600075" lvl="1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 dirty="0">
                    <a:solidFill>
                      <a:schemeClr val="accent6">
                        <a:lumMod val="50000"/>
                      </a:schemeClr>
                    </a:solidFill>
                  </a:rPr>
                  <a:t>必要时，将集合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500" b="1" dirty="0">
                    <a:solidFill>
                      <a:schemeClr val="accent6">
                        <a:lumMod val="50000"/>
                      </a:schemeClr>
                    </a:solidFill>
                  </a:rPr>
                  <a:t>的元素作为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1500" b="1" dirty="0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500" b="1" dirty="0">
                    <a:solidFill>
                      <a:srgbClr val="C00000"/>
                    </a:solidFill>
                    <a:latin typeface="+mn-ea"/>
                  </a:rPr>
                  <a:t>零元运算</a:t>
                </a:r>
                <a:r>
                  <a:rPr lang="zh-CN" altLang="en-US" sz="1500" b="1" dirty="0">
                    <a:solidFill>
                      <a:schemeClr val="accent6">
                        <a:lumMod val="50000"/>
                      </a:schemeClr>
                    </a:solidFill>
                  </a:rPr>
                  <a:t>，也称为</a:t>
                </a:r>
                <a:r>
                  <a:rPr lang="zh-CN" altLang="en-US" sz="1500" b="1" dirty="0">
                    <a:solidFill>
                      <a:srgbClr val="C00000"/>
                    </a:solidFill>
                    <a:latin typeface="+mn-ea"/>
                  </a:rPr>
                  <a:t>常量运算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61B3499-8679-4E4B-8B9E-DF03E464D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75" y="1063164"/>
                <a:ext cx="7094049" cy="2164695"/>
              </a:xfrm>
              <a:prstGeom prst="rect">
                <a:avLst/>
              </a:prstGeom>
              <a:blipFill>
                <a:blip r:embed="rId2"/>
                <a:stretch>
                  <a:fillRect l="-258" t="-1404" b="-1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F7E7E36-DF97-49F4-9BFF-ECD291C9C388}"/>
              </a:ext>
            </a:extLst>
          </p:cNvPr>
          <p:cNvSpPr txBox="1"/>
          <p:nvPr/>
        </p:nvSpPr>
        <p:spPr>
          <a:xfrm>
            <a:off x="1024975" y="3341931"/>
            <a:ext cx="7099757" cy="11208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</a:pPr>
            <a:r>
              <a:rPr lang="zh-CN" altLang="en-US" sz="1500" b="1">
                <a:solidFill>
                  <a:schemeClr val="accent2">
                    <a:lumMod val="50000"/>
                  </a:schemeClr>
                </a:solidFill>
              </a:rPr>
              <a:t>这里定义的是严格意义上的运算，是具有特殊形式的定义域和陪域的函数</a:t>
            </a:r>
            <a:endParaRPr lang="en-US" altLang="zh-CN" sz="1500" b="1">
              <a:solidFill>
                <a:schemeClr val="accent2">
                  <a:lumMod val="50000"/>
                </a:schemeClr>
              </a:solidFill>
            </a:endParaRPr>
          </a:p>
          <a:p>
            <a:pPr marL="257175" indent="-257175">
              <a:lnSpc>
                <a:spcPts val="18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en-US" sz="135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生活和数学中有时也将其他形式的函数称为运算，例如向量的数量积运算，两个向量的数量积是一个数，而不再是一个向量</a:t>
            </a:r>
            <a:endParaRPr lang="en-US" altLang="zh-CN" sz="1350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en-US" sz="135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生活和数学中提到运算，有时不太关注它是哪个集合上的运算</a:t>
            </a:r>
            <a:endParaRPr lang="zh-CN" altLang="en-US" sz="1500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3098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运算及其性质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28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运算的封闭性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61B3499-8679-4E4B-8B9E-DF03E464DDF3}"/>
                  </a:ext>
                </a:extLst>
              </p:cNvPr>
              <p:cNvSpPr txBox="1"/>
              <p:nvPr/>
            </p:nvSpPr>
            <p:spPr>
              <a:xfrm>
                <a:off x="765247" y="2645280"/>
                <a:ext cx="7613502" cy="17080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700"/>
                  </a:lnSpc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2100" b="1">
                    <a:solidFill>
                      <a:srgbClr val="C00000"/>
                    </a:solidFill>
                  </a:rPr>
                  <a:t>运算的封闭性</a:t>
                </a:r>
                <a:endParaRPr lang="en-US" altLang="zh-CN" sz="2100" b="1">
                  <a:solidFill>
                    <a:srgbClr val="C00000"/>
                  </a:solidFill>
                </a:endParaRPr>
              </a:p>
              <a:p>
                <a:pPr>
                  <a:lnSpc>
                    <a:spcPts val="2700"/>
                  </a:lnSpc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若函数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: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→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是集合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的运算，则称</a:t>
                </a:r>
                <a:r>
                  <a:rPr lang="zh-CN" altLang="en-US" b="1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对运算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</m:oMath>
                </a14:m>
                <a:r>
                  <a:rPr lang="zh-CN" altLang="en-US" b="1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封闭</a:t>
                </a:r>
                <a:endParaRPr lang="zh-CN" altLang="en-US" b="1">
                  <a:solidFill>
                    <a:srgbClr val="00206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marL="257175" indent="-257175">
                  <a:lnSpc>
                    <a:spcPts val="27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的子集，如果对任意的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都有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，则称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子集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b="1">
                    <a:solidFill>
                      <a:srgbClr val="C00000"/>
                    </a:solidFill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rgbClr val="C00000"/>
                    </a:solidFill>
                  </a:rPr>
                  <a:t>的运算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>
                    <a:solidFill>
                      <a:srgbClr val="C00000"/>
                    </a:solidFill>
                  </a:rPr>
                  <a:t>封闭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，这时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的运算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61B3499-8679-4E4B-8B9E-DF03E464D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47" y="2645280"/>
                <a:ext cx="7613502" cy="1708032"/>
              </a:xfrm>
              <a:prstGeom prst="rect">
                <a:avLst/>
              </a:prstGeom>
              <a:blipFill>
                <a:blip r:embed="rId2"/>
                <a:stretch>
                  <a:fillRect l="-721" t="-1786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F7E7E36-DF97-49F4-9BFF-ECD291C9C388}"/>
                  </a:ext>
                </a:extLst>
              </p:cNvPr>
              <p:cNvSpPr txBox="1"/>
              <p:nvPr/>
            </p:nvSpPr>
            <p:spPr>
              <a:xfrm>
                <a:off x="765247" y="1174109"/>
                <a:ext cx="7654853" cy="111447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45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人们通常关注运算法则，但代数系统中更强调集合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的运算的下面两点性质</a:t>
                </a:r>
              </a:p>
              <a:p>
                <a:pPr marL="257175" indent="-257175">
                  <a:lnSpc>
                    <a:spcPts val="24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中任何两个元素都可进行该运算，且运算结果惟一</a:t>
                </a:r>
              </a:p>
              <a:p>
                <a:pPr marL="257175" indent="-257175">
                  <a:lnSpc>
                    <a:spcPts val="2400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的任意两个元素的运算结果都属于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，这称为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1500" b="1">
                    <a:solidFill>
                      <a:srgbClr val="C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对于该运算封闭</a:t>
                </a:r>
                <a:endParaRPr lang="zh-CN" altLang="en-US" sz="1500" b="1">
                  <a:solidFill>
                    <a:srgbClr val="00206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F7E7E36-DF97-49F4-9BFF-ECD291C9C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47" y="1174109"/>
                <a:ext cx="7654853" cy="1114472"/>
              </a:xfrm>
              <a:prstGeom prst="rect">
                <a:avLst/>
              </a:prstGeom>
              <a:blipFill>
                <a:blip r:embed="rId3"/>
                <a:stretch>
                  <a:fillRect l="-717" t="-1648" r="-558" b="-5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00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运算及其性质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29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运算的性质和特殊元素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8B6B88-95C2-4746-8BCA-D3724A4EE871}"/>
              </a:ext>
            </a:extLst>
          </p:cNvPr>
          <p:cNvSpPr txBox="1"/>
          <p:nvPr/>
        </p:nvSpPr>
        <p:spPr>
          <a:xfrm>
            <a:off x="759805" y="1055836"/>
            <a:ext cx="4825271" cy="108747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运算的性质</a:t>
            </a:r>
            <a:endParaRPr lang="en-US" altLang="zh-CN" b="1">
              <a:solidFill>
                <a:schemeClr val="accent2">
                  <a:lumMod val="50000"/>
                </a:schemeClr>
              </a:solidFill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5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一个运算可能满足</a:t>
            </a:r>
            <a:r>
              <a:rPr lang="zh-CN" altLang="en-US" sz="1500" b="1">
                <a:solidFill>
                  <a:srgbClr val="C00000"/>
                </a:solidFill>
                <a:latin typeface="+mn-ea"/>
              </a:rPr>
              <a:t>交换律</a:t>
            </a:r>
            <a:r>
              <a:rPr lang="zh-CN" altLang="en-US" sz="15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1500" b="1">
                <a:solidFill>
                  <a:srgbClr val="C00000"/>
                </a:solidFill>
                <a:latin typeface="+mn-ea"/>
              </a:rPr>
              <a:t>结合律</a:t>
            </a:r>
            <a:r>
              <a:rPr lang="zh-CN" altLang="en-US" sz="15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1500" b="1">
                <a:solidFill>
                  <a:srgbClr val="C00000"/>
                </a:solidFill>
                <a:latin typeface="+mn-ea"/>
              </a:rPr>
              <a:t>幂等律</a:t>
            </a:r>
            <a:r>
              <a:rPr lang="zh-CN" altLang="en-US" sz="15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1500" b="1">
                <a:solidFill>
                  <a:srgbClr val="C00000"/>
                </a:solidFill>
                <a:latin typeface="+mn-ea"/>
              </a:rPr>
              <a:t>消去律</a:t>
            </a:r>
            <a:endParaRPr lang="en-US" altLang="zh-CN" sz="1500" b="1">
              <a:solidFill>
                <a:srgbClr val="C0000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5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两个运算之间可能满足分配律、吸收律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EC6A06-065D-4FA9-947D-C34D591F40F1}"/>
              </a:ext>
            </a:extLst>
          </p:cNvPr>
          <p:cNvSpPr txBox="1"/>
          <p:nvPr/>
        </p:nvSpPr>
        <p:spPr>
          <a:xfrm>
            <a:off x="759806" y="2365091"/>
            <a:ext cx="3873045" cy="23039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运算的特殊元素</a:t>
            </a:r>
            <a:endParaRPr lang="en-US" altLang="zh-CN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5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一个运算可能有</a:t>
            </a:r>
            <a:r>
              <a:rPr lang="zh-CN" altLang="en-US" sz="1500" b="1" dirty="0">
                <a:solidFill>
                  <a:srgbClr val="C00000"/>
                </a:solidFill>
                <a:latin typeface="+mn-ea"/>
              </a:rPr>
              <a:t>单位元</a:t>
            </a:r>
            <a:r>
              <a:rPr lang="zh-CN" altLang="en-US" sz="15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sz="1500" b="1" dirty="0">
                <a:solidFill>
                  <a:srgbClr val="C00000"/>
                </a:solidFill>
                <a:latin typeface="+mn-ea"/>
              </a:rPr>
              <a:t>零元</a:t>
            </a:r>
            <a:endParaRPr lang="en-US" altLang="zh-CN" sz="1500" b="1" dirty="0">
              <a:solidFill>
                <a:srgbClr val="C00000"/>
              </a:solidFill>
              <a:latin typeface="+mn-ea"/>
            </a:endParaRPr>
          </a:p>
          <a:p>
            <a:pPr marL="557213" lvl="1" indent="-214313">
              <a:lnSpc>
                <a:spcPts val="1875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35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运算如果有单位元或零元，则有</a:t>
            </a:r>
            <a:r>
              <a:rPr lang="zh-CN" altLang="en-US" sz="1350" b="1" dirty="0">
                <a:solidFill>
                  <a:srgbClr val="0000FF"/>
                </a:solidFill>
                <a:latin typeface="+mn-ea"/>
              </a:rPr>
              <a:t>唯一</a:t>
            </a:r>
            <a:r>
              <a:rPr lang="zh-CN" altLang="en-US" sz="135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的单位元或零元</a:t>
            </a:r>
            <a:endParaRPr lang="en-US" altLang="zh-CN" sz="135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50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一个元素对于有单位元的运算可能有</a:t>
            </a:r>
            <a:r>
              <a:rPr lang="zh-CN" altLang="en-US" sz="1500" b="1" dirty="0">
                <a:solidFill>
                  <a:srgbClr val="C00000"/>
                </a:solidFill>
                <a:latin typeface="+mn-ea"/>
              </a:rPr>
              <a:t>逆元</a:t>
            </a:r>
            <a:endParaRPr lang="en-US" altLang="zh-CN" sz="1500" b="1" dirty="0">
              <a:solidFill>
                <a:srgbClr val="C00000"/>
              </a:solidFill>
              <a:latin typeface="+mn-ea"/>
            </a:endParaRPr>
          </a:p>
          <a:p>
            <a:pPr marL="557213" lvl="1" indent="-214313">
              <a:lnSpc>
                <a:spcPts val="1875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35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当运算满足结合律时，一个元素有逆元，则有</a:t>
            </a:r>
            <a:r>
              <a:rPr lang="zh-CN" altLang="en-US" sz="1350" b="1" dirty="0">
                <a:solidFill>
                  <a:srgbClr val="0000FF"/>
                </a:solidFill>
                <a:latin typeface="+mn-ea"/>
              </a:rPr>
              <a:t>唯一</a:t>
            </a:r>
            <a:r>
              <a:rPr lang="zh-CN" altLang="en-US" sz="1350" b="1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的逆元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FC8DEB-E7BC-462A-9509-A7D6151B72C3}"/>
              </a:ext>
            </a:extLst>
          </p:cNvPr>
          <p:cNvSpPr txBox="1"/>
          <p:nvPr/>
        </p:nvSpPr>
        <p:spPr>
          <a:xfrm>
            <a:off x="4837892" y="2361952"/>
            <a:ext cx="3546303" cy="111569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214313" indent="-214313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en-US" sz="135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集合并满足交换律、结合律、幂等律</a:t>
            </a:r>
            <a:endParaRPr lang="en-US" altLang="zh-CN" sz="1350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14313" indent="-214313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en-US" sz="135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集合交对集合并有分配律</a:t>
            </a:r>
            <a:endParaRPr lang="en-US" altLang="zh-CN" sz="1350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14313" indent="-214313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en-US" sz="135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集合交和集合并有吸收律</a:t>
            </a:r>
            <a:endParaRPr lang="en-US" altLang="zh-CN" sz="1350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14313" indent="-214313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en-US" sz="135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实数集或整数集上的加法运算满足消去律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A08EEB-0BAF-4445-B811-70361B2CA80F}"/>
                  </a:ext>
                </a:extLst>
              </p:cNvPr>
              <p:cNvSpPr txBox="1"/>
              <p:nvPr/>
            </p:nvSpPr>
            <p:spPr>
              <a:xfrm>
                <a:off x="5907420" y="1055836"/>
                <a:ext cx="2260268" cy="105163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875"/>
                  </a:lnSpc>
                </a:pPr>
                <a:r>
                  <a:rPr lang="zh-CN" altLang="en-US" sz="1350" b="1" dirty="0">
                    <a:solidFill>
                      <a:schemeClr val="accent2">
                        <a:lumMod val="50000"/>
                      </a:schemeClr>
                    </a:solidFill>
                  </a:rPr>
                  <a:t>运算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zh-CN" altLang="en-US" sz="1350" b="1" dirty="0">
                    <a:solidFill>
                      <a:schemeClr val="accent2">
                        <a:lumMod val="50000"/>
                      </a:schemeClr>
                    </a:solidFill>
                  </a:rPr>
                  <a:t>满足</a:t>
                </a:r>
                <a:r>
                  <a:rPr lang="zh-CN" altLang="en-US" sz="1350" b="1" dirty="0">
                    <a:solidFill>
                      <a:srgbClr val="C00000"/>
                    </a:solidFill>
                  </a:rPr>
                  <a:t>消去律</a:t>
                </a:r>
                <a:r>
                  <a:rPr lang="zh-CN" altLang="en-US" sz="1350" b="1" dirty="0">
                    <a:solidFill>
                      <a:schemeClr val="accent2">
                        <a:lumMod val="50000"/>
                      </a:schemeClr>
                    </a:solidFill>
                  </a:rPr>
                  <a:t>指，对任意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1350" b="1" dirty="0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:r>
                  <a:rPr lang="zh-CN" altLang="en-US" sz="1350" b="1" strike="dblStrike" dirty="0">
                    <a:solidFill>
                      <a:schemeClr val="accent2">
                        <a:lumMod val="50000"/>
                      </a:schemeClr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350" b="1" i="1" strike="dblStrike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350" b="1" strike="dblStrike" dirty="0">
                    <a:solidFill>
                      <a:srgbClr val="0000FF"/>
                    </a:solidFill>
                  </a:rPr>
                  <a:t>不是零元</a:t>
                </a:r>
                <a:r>
                  <a:rPr lang="zh-CN" altLang="en-US" sz="1350" b="1" strike="dblStrike" dirty="0">
                    <a:solidFill>
                      <a:schemeClr val="accent2">
                        <a:lumMod val="50000"/>
                      </a:schemeClr>
                    </a:solidFill>
                  </a:rPr>
                  <a:t>时有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1350" b="1" dirty="0">
                    <a:solidFill>
                      <a:schemeClr val="accent2">
                        <a:lumMod val="50000"/>
                      </a:schemeClr>
                    </a:solidFill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1350" b="1" dirty="0">
                    <a:solidFill>
                      <a:schemeClr val="accent2">
                        <a:lumMod val="50000"/>
                      </a:schemeClr>
                    </a:solidFill>
                  </a:rPr>
                  <a:t>，以及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350" b="1" dirty="0">
                    <a:solidFill>
                      <a:schemeClr val="accent2">
                        <a:lumMod val="50000"/>
                      </a:schemeClr>
                    </a:solidFill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zh-CN" altLang="en-US" sz="135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BA08EEB-0BAF-4445-B811-70361B2CA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420" y="1055836"/>
                <a:ext cx="2260268" cy="1051635"/>
              </a:xfrm>
              <a:prstGeom prst="rect">
                <a:avLst/>
              </a:prstGeom>
              <a:blipFill>
                <a:blip r:embed="rId2"/>
                <a:stretch>
                  <a:fillRect l="-539" r="-270" b="-4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75878DE-BE8D-4C49-8016-E0223581C669}"/>
                  </a:ext>
                </a:extLst>
              </p:cNvPr>
              <p:cNvSpPr txBox="1"/>
              <p:nvPr/>
            </p:nvSpPr>
            <p:spPr>
              <a:xfrm>
                <a:off x="4837892" y="3521355"/>
                <a:ext cx="3796281" cy="11233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14313" indent="-214313"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整数集上的乘法有单位元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和零元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𝟎</m:t>
                    </m:r>
                  </m:oMath>
                </a14:m>
                <a:endParaRPr lang="en-US" altLang="zh-CN" sz="135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14313" indent="-214313">
                  <a:lnSpc>
                    <a:spcPts val="1875"/>
                  </a:lnSpc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给定全集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𝑼</m:t>
                    </m:r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℘</m:t>
                    </m:r>
                    <m:d>
                      <m:d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𝑼</m:t>
                        </m:r>
                      </m:e>
                    </m:d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上的集合并运算的单位元是空集，零元是全集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𝑼</m:t>
                    </m:r>
                  </m:oMath>
                </a14:m>
                <a:endParaRPr lang="en-US" altLang="zh-CN" sz="135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14313" indent="-214313">
                  <a:spcBef>
                    <a:spcPts val="45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整数加法有单位元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𝟎</m:t>
                    </m:r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，这时整数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的逆元是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</m:oMath>
                </a14:m>
                <a:endParaRPr lang="zh-CN" altLang="en-US" sz="135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75878DE-BE8D-4C49-8016-E0223581C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892" y="3521355"/>
                <a:ext cx="3796281" cy="1123384"/>
              </a:xfrm>
              <a:prstGeom prst="rect">
                <a:avLst/>
              </a:prstGeom>
              <a:blipFill>
                <a:blip r:embed="rId3"/>
                <a:stretch>
                  <a:fillRect l="-161" t="-163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02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3CA6A2-BC6C-4885-AC2A-E63B17104575}"/>
              </a:ext>
            </a:extLst>
          </p:cNvPr>
          <p:cNvSpPr txBox="1"/>
          <p:nvPr/>
        </p:nvSpPr>
        <p:spPr>
          <a:xfrm>
            <a:off x="830425" y="1086008"/>
            <a:ext cx="5427500" cy="2483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教学目标、教学内容、学习方法与考核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集合、关系与函数基本知识回顾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代数一般概念回顾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105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代数、子代数和商代数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30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代数的定义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51FD3A-43F8-4013-879F-4017AD4EADF6}"/>
              </a:ext>
            </a:extLst>
          </p:cNvPr>
          <p:cNvSpPr txBox="1"/>
          <p:nvPr/>
        </p:nvSpPr>
        <p:spPr>
          <a:xfrm>
            <a:off x="1064745" y="1196729"/>
            <a:ext cx="7079130" cy="82586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900"/>
              </a:spcAft>
            </a:pPr>
            <a:r>
              <a:rPr lang="zh-CN" altLang="en-US" b="1">
                <a:solidFill>
                  <a:srgbClr val="C00000"/>
                </a:solidFill>
              </a:rPr>
              <a:t>代数</a:t>
            </a:r>
            <a:r>
              <a:rPr lang="en-US" altLang="zh-CN" b="1">
                <a:solidFill>
                  <a:srgbClr val="C00000"/>
                </a:solidFill>
              </a:rPr>
              <a:t>(algebra)</a:t>
            </a:r>
          </a:p>
          <a:p>
            <a:pPr>
              <a:spcBef>
                <a:spcPts val="450"/>
              </a:spcBef>
              <a:spcAft>
                <a:spcPts val="900"/>
              </a:spcAft>
            </a:pPr>
            <a:r>
              <a:rPr lang="zh-CN" altLang="en-US" b="1">
                <a:solidFill>
                  <a:srgbClr val="C00000"/>
                </a:solidFill>
              </a:rPr>
              <a:t>代数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是一个集合及这个集合上的一些运算</a:t>
            </a:r>
            <a:r>
              <a:rPr lang="zh-CN" altLang="en-US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这个集合称为代数的</a:t>
            </a:r>
            <a:r>
              <a:rPr lang="zh-CN" altLang="en-US" b="1">
                <a:solidFill>
                  <a:srgbClr val="C00000"/>
                </a:solidFill>
              </a:rPr>
              <a:t>基集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DF31178-6A3F-4514-B8D8-78630029F5CE}"/>
                  </a:ext>
                </a:extLst>
              </p:cNvPr>
              <p:cNvSpPr txBox="1"/>
              <p:nvPr/>
            </p:nvSpPr>
            <p:spPr>
              <a:xfrm>
                <a:off x="1064745" y="2242632"/>
                <a:ext cx="4801557" cy="7327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14313" indent="-214313"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整数集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及它的加法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、乘法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运算构成代数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+, ∗</m:t>
                        </m:r>
                      </m:e>
                    </m:d>
                  </m:oMath>
                </a14:m>
                <a:endParaRPr lang="en-US" altLang="zh-CN" sz="15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14313" indent="-214313"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及模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和模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构成代数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5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DF31178-6A3F-4514-B8D8-78630029F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45" y="2242632"/>
                <a:ext cx="4801557" cy="732765"/>
              </a:xfrm>
              <a:prstGeom prst="rect">
                <a:avLst/>
              </a:prstGeom>
              <a:blipFill>
                <a:blip r:embed="rId2"/>
                <a:stretch>
                  <a:fillRect l="-381" t="-833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DEC10DB-0D61-42F3-ACA1-9E35E90CE958}"/>
                  </a:ext>
                </a:extLst>
              </p:cNvPr>
              <p:cNvSpPr txBox="1"/>
              <p:nvPr/>
            </p:nvSpPr>
            <p:spPr>
              <a:xfrm>
                <a:off x="1064745" y="3110785"/>
                <a:ext cx="6385313" cy="3352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14313" indent="-214313"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全集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℘</m:t>
                        </m:r>
                        <m:d>
                          <m:dPr>
                            <m:ctrlPr>
                              <a:rPr lang="en-US" altLang="zh-CN" sz="15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</m:d>
                        <m: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∪, ∩, </m:t>
                        </m:r>
                        <m: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  <m: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</m:d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是一个有两个二元运算，两个零元运算的代数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DEC10DB-0D61-42F3-ACA1-9E35E90CE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45" y="3110785"/>
                <a:ext cx="6385313" cy="335220"/>
              </a:xfrm>
              <a:prstGeom prst="rect">
                <a:avLst/>
              </a:prstGeom>
              <a:blipFill>
                <a:blip r:embed="rId3"/>
                <a:stretch>
                  <a:fillRect l="-287" t="-1818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81A6C60-16D5-4DFD-9B28-9430CA99B2E8}"/>
                  </a:ext>
                </a:extLst>
              </p:cNvPr>
              <p:cNvSpPr txBox="1"/>
              <p:nvPr/>
            </p:nvSpPr>
            <p:spPr>
              <a:xfrm>
                <a:off x="1064745" y="3597633"/>
                <a:ext cx="4865699" cy="7327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14313" indent="-214313"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和逻辑运算构成代数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,¬, ∧, ∨,→, ↔</m:t>
                        </m:r>
                      </m:e>
                    </m:d>
                  </m:oMath>
                </a14:m>
                <a:endParaRPr lang="en-US" altLang="zh-CN" sz="15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14313" indent="-214313"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命题逻辑公式构成集合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和这些逻辑运算也构成代数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81A6C60-16D5-4DFD-9B28-9430CA99B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45" y="3597633"/>
                <a:ext cx="4865699" cy="732765"/>
              </a:xfrm>
              <a:prstGeom prst="rect">
                <a:avLst/>
              </a:prstGeom>
              <a:blipFill>
                <a:blip r:embed="rId4"/>
                <a:stretch>
                  <a:fillRect l="-376" t="-833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196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代数、子代数和商代数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31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子代数</a:t>
            </a:r>
            <a:r>
              <a:rPr lang="en-US" altLang="zh-CN" sz="1350"/>
              <a:t>(Sub-algebra)</a:t>
            </a:r>
            <a:endParaRPr lang="zh-CN" altLang="en-US" sz="135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328A0C-503E-4752-B19B-7EAE6EF9BF19}"/>
              </a:ext>
            </a:extLst>
          </p:cNvPr>
          <p:cNvSpPr txBox="1"/>
          <p:nvPr/>
        </p:nvSpPr>
        <p:spPr>
          <a:xfrm>
            <a:off x="805545" y="1276184"/>
            <a:ext cx="7527150" cy="774571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zh-CN" altLang="en-US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代数的子代数是基集的一个子集，且对代数的所有运算都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封闭</a:t>
            </a: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子集对运算封闭意味着这个子集的任意元素做运算，结果还属于该子集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D22920A-F513-4E0F-A3F3-603C2B81810F}"/>
                  </a:ext>
                </a:extLst>
              </p:cNvPr>
              <p:cNvSpPr txBox="1"/>
              <p:nvPr/>
            </p:nvSpPr>
            <p:spPr>
              <a:xfrm>
                <a:off x="805545" y="2316297"/>
                <a:ext cx="7527150" cy="207627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5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+, ∗</m:t>
                        </m:r>
                      </m:e>
                    </m:d>
                  </m:oMath>
                </a14:m>
                <a:r>
                  <a:rPr lang="zh-CN" altLang="en-US" sz="15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，偶数集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  <m:sub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𝑬</m:t>
                        </m:r>
                      </m:sub>
                    </m:sSub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𝒌</m:t>
                        </m:r>
                      </m:e>
                      <m:e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𝒌</m:t>
                        </m:r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∈</m:t>
                        </m:r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</m:d>
                  </m:oMath>
                </a14:m>
                <a:r>
                  <a:rPr lang="zh-CN" altLang="en-US" sz="15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对运算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+, ∗</m:t>
                    </m:r>
                  </m:oMath>
                </a14:m>
                <a:r>
                  <a:rPr lang="zh-CN" altLang="en-US" sz="15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封闭，因此构成代数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+, ∗</m:t>
                        </m:r>
                      </m:e>
                    </m:d>
                  </m:oMath>
                </a14:m>
                <a:r>
                  <a:rPr lang="zh-CN" altLang="en-US" sz="15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的子代数，记为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5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15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𝑬</m:t>
                            </m:r>
                          </m:sub>
                        </m:sSub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+, ∗</m:t>
                        </m:r>
                      </m:e>
                    </m:d>
                  </m:oMath>
                </a14:m>
                <a:endParaRPr lang="en-US" altLang="zh-CN" sz="1500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 dirty="0">
                    <a:solidFill>
                      <a:schemeClr val="accent6">
                        <a:lumMod val="50000"/>
                      </a:schemeClr>
                    </a:solidFill>
                  </a:rPr>
                  <a:t>这时封闭的直观含义就是，偶数加偶数仍是偶数，偶数乘偶数仍是偶数</a:t>
                </a:r>
                <a:endParaRPr lang="en-US" altLang="zh-CN" sz="15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57175" indent="-257175"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 dirty="0">
                    <a:solidFill>
                      <a:schemeClr val="accent6">
                        <a:lumMod val="50000"/>
                      </a:schemeClr>
                    </a:solidFill>
                  </a:rPr>
                  <a:t>奇数集合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e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</m:d>
                  </m:oMath>
                </a14:m>
                <a:r>
                  <a:rPr lang="zh-CN" altLang="en-US" sz="1500" b="1" dirty="0">
                    <a:solidFill>
                      <a:schemeClr val="accent6">
                        <a:lumMod val="50000"/>
                      </a:schemeClr>
                    </a:solidFill>
                  </a:rPr>
                  <a:t>对运算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+, ∗</m:t>
                    </m:r>
                  </m:oMath>
                </a14:m>
                <a:r>
                  <a:rPr lang="zh-CN" altLang="en-US" sz="1500" b="1" dirty="0">
                    <a:solidFill>
                      <a:schemeClr val="accent6">
                        <a:lumMod val="50000"/>
                      </a:schemeClr>
                    </a:solidFill>
                  </a:rPr>
                  <a:t>不封闭，奇数加奇数得到的不再是奇数</a:t>
                </a:r>
                <a:endParaRPr lang="en-US" altLang="zh-CN" sz="15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257175" indent="-257175"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 dirty="0">
                    <a:solidFill>
                      <a:schemeClr val="accent6">
                        <a:lumMod val="50000"/>
                      </a:schemeClr>
                    </a:solidFill>
                  </a:rPr>
                  <a:t>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</m:oMath>
                </a14:m>
                <a:r>
                  <a:rPr lang="zh-CN" altLang="en-US" sz="1500" b="1" dirty="0">
                    <a:solidFill>
                      <a:schemeClr val="accent6">
                        <a:lumMod val="50000"/>
                      </a:schemeClr>
                    </a:solidFill>
                  </a:rPr>
                  <a:t>的所有整数可由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500" b="1" dirty="0">
                    <a:solidFill>
                      <a:schemeClr val="accent6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500" b="1" dirty="0">
                    <a:solidFill>
                      <a:schemeClr val="accent6">
                        <a:lumMod val="50000"/>
                      </a:schemeClr>
                    </a:solidFill>
                  </a:rPr>
                  <a:t>用加法和乘法运算得到，因此子代数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5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15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𝑬</m:t>
                            </m:r>
                          </m:sub>
                        </m:sSub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+, ∗</m:t>
                        </m:r>
                      </m:e>
                    </m:d>
                  </m:oMath>
                </a14:m>
                <a:r>
                  <a:rPr lang="zh-CN" altLang="en-US" sz="1500" b="1" dirty="0">
                    <a:solidFill>
                      <a:schemeClr val="accent6">
                        <a:lumMod val="50000"/>
                      </a:schemeClr>
                    </a:solidFill>
                  </a:rPr>
                  <a:t>是由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500" b="1" dirty="0">
                    <a:solidFill>
                      <a:schemeClr val="accent6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500" b="1" dirty="0">
                    <a:solidFill>
                      <a:srgbClr val="C00000"/>
                    </a:solidFill>
                  </a:rPr>
                  <a:t>生成的子代数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D22920A-F513-4E0F-A3F3-603C2B818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5" y="2316297"/>
                <a:ext cx="7527150" cy="2076274"/>
              </a:xfrm>
              <a:prstGeom prst="rect">
                <a:avLst/>
              </a:prstGeom>
              <a:blipFill>
                <a:blip r:embed="rId2"/>
                <a:stretch>
                  <a:fillRect l="-324" t="-293" b="-2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CCC08B64-190C-4EE6-8767-FA3F1C6BCFBD}"/>
              </a:ext>
            </a:extLst>
          </p:cNvPr>
          <p:cNvSpPr txBox="1"/>
          <p:nvPr/>
        </p:nvSpPr>
        <p:spPr>
          <a:xfrm>
            <a:off x="805544" y="629852"/>
            <a:ext cx="8157387" cy="646331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altLang="zh-CN" b="1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Remark</a:t>
            </a:r>
            <a:r>
              <a:rPr lang="zh-CN" altLang="en-US" b="1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b="1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(1)</a:t>
            </a:r>
            <a:r>
              <a:rPr lang="zh-CN" altLang="en-US" b="1" dirty="0">
                <a:solidFill>
                  <a:srgbClr val="7030A0"/>
                </a:solidFill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如果代数基集的一个子集对所有运算都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00FFFF"/>
                </a:highlight>
                <a:latin typeface="+mn-ea"/>
              </a:rPr>
              <a:t>封闭</a:t>
            </a:r>
            <a:r>
              <a:rPr lang="zh-CN" altLang="en-US" b="1" dirty="0">
                <a:solidFill>
                  <a:srgbClr val="7030A0"/>
                </a:solidFill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，则称该子集及相应运算为该代数的一个子代数。</a:t>
            </a:r>
            <a:r>
              <a:rPr lang="en-US" altLang="zh-CN" b="1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(2)</a:t>
            </a:r>
            <a:r>
              <a:rPr lang="zh-CN" altLang="en-US" b="1" dirty="0">
                <a:solidFill>
                  <a:srgbClr val="7030A0"/>
                </a:solidFill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无法直接推广到群与子群的关系</a:t>
            </a:r>
            <a:r>
              <a:rPr lang="en-US" altLang="zh-CN" b="1" dirty="0">
                <a:solidFill>
                  <a:srgbClr val="7030A0"/>
                </a:solidFill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(c.f.Th1.3.2)</a:t>
            </a:r>
            <a:r>
              <a:rPr lang="zh-CN" altLang="en-US" b="1" dirty="0">
                <a:solidFill>
                  <a:srgbClr val="7030A0"/>
                </a:solidFill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b="1" dirty="0">
              <a:solidFill>
                <a:srgbClr val="7030A0"/>
              </a:solidFill>
              <a:highlight>
                <a:srgbClr val="00FFFF"/>
              </a:highligh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1E251B-1BF9-4C3A-A43A-E9791C018EDC}"/>
              </a:ext>
            </a:extLst>
          </p:cNvPr>
          <p:cNvSpPr txBox="1"/>
          <p:nvPr/>
        </p:nvSpPr>
        <p:spPr>
          <a:xfrm>
            <a:off x="805543" y="4298991"/>
            <a:ext cx="7668499" cy="369332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altLang="zh-CN" b="1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Remark</a:t>
            </a:r>
            <a:r>
              <a:rPr lang="zh-CN" altLang="en-US" b="1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b="1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(3)</a:t>
            </a:r>
            <a:r>
              <a:rPr lang="zh-CN" altLang="en-US" b="1" dirty="0">
                <a:solidFill>
                  <a:srgbClr val="7030A0"/>
                </a:solidFill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对群</a:t>
            </a:r>
            <a:r>
              <a:rPr lang="en-US" altLang="zh-CN" b="1" dirty="0">
                <a:solidFill>
                  <a:srgbClr val="7030A0"/>
                </a:solidFill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(Z,+)</a:t>
            </a:r>
            <a:r>
              <a:rPr lang="zh-CN" altLang="en-US" b="1" dirty="0">
                <a:solidFill>
                  <a:srgbClr val="7030A0"/>
                </a:solidFill>
                <a:highlight>
                  <a:srgbClr val="00FFFF"/>
                </a:highlight>
              </a:rPr>
              <a:t>而言，</a:t>
            </a:r>
            <a:r>
              <a:rPr lang="en-US" altLang="zh-CN" b="1" dirty="0">
                <a:solidFill>
                  <a:srgbClr val="7030A0"/>
                </a:solidFill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(Z</a:t>
            </a:r>
            <a:r>
              <a:rPr lang="en-US" altLang="zh-CN" b="1" baseline="-25000" dirty="0">
                <a:solidFill>
                  <a:srgbClr val="7030A0"/>
                </a:solidFill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E</a:t>
            </a:r>
            <a:r>
              <a:rPr lang="en-US" altLang="zh-CN" b="1" dirty="0">
                <a:solidFill>
                  <a:srgbClr val="7030A0"/>
                </a:solidFill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,+)</a:t>
            </a:r>
            <a:r>
              <a:rPr lang="zh-CN" altLang="en-US" b="1" dirty="0">
                <a:solidFill>
                  <a:srgbClr val="7030A0"/>
                </a:solidFill>
                <a:highlight>
                  <a:srgbClr val="00FFFF"/>
                </a:highlight>
              </a:rPr>
              <a:t>是由</a:t>
            </a:r>
            <a:r>
              <a:rPr lang="en-US" altLang="zh-CN" b="1" dirty="0">
                <a:solidFill>
                  <a:srgbClr val="7030A0"/>
                </a:solidFill>
                <a:highlight>
                  <a:srgbClr val="00FFFF"/>
                </a:highlight>
              </a:rPr>
              <a:t>2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00FFFF"/>
                </a:highlight>
              </a:rPr>
              <a:t>或</a:t>
            </a:r>
            <a:r>
              <a:rPr lang="en-US" altLang="zh-CN" b="1" dirty="0">
                <a:solidFill>
                  <a:srgbClr val="7030A0"/>
                </a:solidFill>
                <a:highlight>
                  <a:srgbClr val="00FFFF"/>
                </a:highlight>
              </a:rPr>
              <a:t>-2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00FFFF"/>
                </a:highlight>
              </a:rPr>
              <a:t>生成的子代数</a:t>
            </a:r>
            <a:r>
              <a:rPr lang="zh-CN" altLang="en-US" b="1" dirty="0">
                <a:solidFill>
                  <a:srgbClr val="7030A0"/>
                </a:solidFill>
                <a:highlight>
                  <a:srgbClr val="00FFFF"/>
                </a:highlight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4550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代数、子代数和商代数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32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子代数</a:t>
            </a:r>
            <a:r>
              <a:rPr lang="en-US" altLang="zh-CN" sz="1350"/>
              <a:t>(Sub-algebra)</a:t>
            </a:r>
            <a:endParaRPr lang="zh-CN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4FE2501-F269-4C78-B5E0-A4EC3C303493}"/>
                  </a:ext>
                </a:extLst>
              </p:cNvPr>
              <p:cNvSpPr txBox="1"/>
              <p:nvPr/>
            </p:nvSpPr>
            <p:spPr>
              <a:xfrm>
                <a:off x="805545" y="2248585"/>
                <a:ext cx="7527150" cy="68223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5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15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5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5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，集合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𝑼</m:t>
                    </m:r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={</m:t>
                    </m:r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𝟒</m:t>
                    </m:r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}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对运算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⊗</m:t>
                        </m:r>
                      </m:e>
                      <m:sub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封闭，因此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𝑼</m:t>
                        </m:r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5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5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是它的子代数</a:t>
                </a:r>
                <a:endParaRPr lang="en-US" altLang="zh-CN" sz="15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14313" indent="-214313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altLang="zh-CN" sz="15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500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是由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1500" b="1">
                    <a:solidFill>
                      <a:srgbClr val="C00000"/>
                    </a:solidFill>
                  </a:rPr>
                  <a:t>生成的子代数</a:t>
                </a:r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5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5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5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5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5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500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5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zh-CN" altLang="en-US" sz="1500" b="1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4FE2501-F269-4C78-B5E0-A4EC3C303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5" y="2248585"/>
                <a:ext cx="7527150" cy="682238"/>
              </a:xfrm>
              <a:prstGeom prst="rect">
                <a:avLst/>
              </a:prstGeom>
              <a:blipFill>
                <a:blip r:embed="rId2"/>
                <a:stretch>
                  <a:fillRect l="-324" t="-2679" b="-8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537AAFC-113A-4D2B-9F3C-0B56C16F5348}"/>
                  </a:ext>
                </a:extLst>
              </p:cNvPr>
              <p:cNvSpPr txBox="1"/>
              <p:nvPr/>
            </p:nvSpPr>
            <p:spPr>
              <a:xfrm>
                <a:off x="805545" y="3024606"/>
                <a:ext cx="7527150" cy="128118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，除集合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外，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的任意真子集对运算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都不封闭，因此它没有除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外的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真子代数</a:t>
                </a:r>
                <a:endParaRPr lang="en-US" altLang="zh-CN" sz="1500" b="1">
                  <a:solidFill>
                    <a:srgbClr val="C00000"/>
                  </a:solidFill>
                  <a:latin typeface="+mn-ea"/>
                </a:endParaRPr>
              </a:p>
              <a:p>
                <a:pPr marL="214313" indent="-214313"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除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外，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的任意元素都可通过运算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的所有元素，因此说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5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都是代数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500" b="1">
                    <a:solidFill>
                      <a:srgbClr val="C00000"/>
                    </a:solidFill>
                  </a:rPr>
                  <a:t>生成元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537AAFC-113A-4D2B-9F3C-0B56C16F5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45" y="3024606"/>
                <a:ext cx="7527150" cy="1281185"/>
              </a:xfrm>
              <a:prstGeom prst="rect">
                <a:avLst/>
              </a:prstGeom>
              <a:blipFill>
                <a:blip r:embed="rId3"/>
                <a:stretch>
                  <a:fillRect l="-324" t="-476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978C8FEA-C71A-4AB9-B326-1F980196BFA1}"/>
              </a:ext>
            </a:extLst>
          </p:cNvPr>
          <p:cNvSpPr txBox="1"/>
          <p:nvPr/>
        </p:nvSpPr>
        <p:spPr>
          <a:xfrm>
            <a:off x="805545" y="1276184"/>
            <a:ext cx="7527150" cy="774571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zh-CN" altLang="en-US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代数的子代数是基集的一个子集，且对代数的所有运算都</a:t>
            </a:r>
            <a:r>
              <a:rPr lang="zh-CN" altLang="en-US" b="1">
                <a:solidFill>
                  <a:srgbClr val="C00000"/>
                </a:solidFill>
                <a:latin typeface="+mn-ea"/>
              </a:rPr>
              <a:t>封闭</a:t>
            </a:r>
            <a:endParaRPr lang="en-US" altLang="zh-CN" b="1">
              <a:solidFill>
                <a:srgbClr val="C0000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子集对运算封闭意味着这个子集的任意元素做运算，结果还属于该子集</a:t>
            </a:r>
          </a:p>
        </p:txBody>
      </p:sp>
    </p:spTree>
    <p:extLst>
      <p:ext uri="{BB962C8B-B14F-4D97-AF65-F5344CB8AC3E}">
        <p14:creationId xmlns:p14="http://schemas.microsoft.com/office/powerpoint/2010/main" val="81011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代数、子代数和商代数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33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同余关系</a:t>
            </a:r>
            <a:r>
              <a:rPr lang="en-US" altLang="zh-CN" sz="1350"/>
              <a:t>(Congruence Relation)</a:t>
            </a:r>
            <a:endParaRPr lang="zh-CN" altLang="en-US" sz="135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E170FC-050F-44EF-A345-33AFE1E9C107}"/>
              </a:ext>
            </a:extLst>
          </p:cNvPr>
          <p:cNvSpPr txBox="1"/>
          <p:nvPr/>
        </p:nvSpPr>
        <p:spPr>
          <a:xfrm>
            <a:off x="699367" y="1084589"/>
            <a:ext cx="7820746" cy="119237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25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代数上的同余关系是基集上的一个等价关系，且与代数的所有运算都</a:t>
            </a:r>
            <a:r>
              <a:rPr lang="zh-CN" altLang="en-US" b="1" dirty="0">
                <a:solidFill>
                  <a:srgbClr val="C00000"/>
                </a:solidFill>
                <a:latin typeface="+mn-ea"/>
              </a:rPr>
              <a:t>可替换</a:t>
            </a:r>
            <a:endParaRPr lang="en-US" altLang="zh-CN" b="1" dirty="0">
              <a:solidFill>
                <a:srgbClr val="C00000"/>
              </a:solidFill>
              <a:latin typeface="+mn-ea"/>
            </a:endParaRPr>
          </a:p>
          <a:p>
            <a:pPr marL="257175" indent="-257175">
              <a:lnSpc>
                <a:spcPts val="225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或说代数的所有运算都</a:t>
            </a:r>
            <a:r>
              <a:rPr lang="zh-CN" altLang="en-US" b="1" dirty="0">
                <a:solidFill>
                  <a:srgbClr val="C00000"/>
                </a:solidFill>
              </a:rPr>
              <a:t>保持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这个等价关系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</a:endParaRPr>
          </a:p>
          <a:p>
            <a:pPr marL="557213" lvl="1" indent="-214313">
              <a:lnSpc>
                <a:spcPts val="225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500" b="1" dirty="0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直观含义是，参与运算的对应元素有这个关系，则运算的结果也有这个关系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4132450-FA5A-4411-B6DE-CB543DEE26EB}"/>
                  </a:ext>
                </a:extLst>
              </p:cNvPr>
              <p:cNvSpPr txBox="1"/>
              <p:nvPr/>
            </p:nvSpPr>
            <p:spPr>
              <a:xfrm>
                <a:off x="699367" y="2477302"/>
                <a:ext cx="7968108" cy="3000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35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</m:oMath>
                </a14:m>
                <a:r>
                  <a:rPr lang="zh-CN" altLang="en-US" sz="135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={⟨</m:t>
                    </m:r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⟩∣</m:t>
                    </m:r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35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35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整除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sz="135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余数相同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35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35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是模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sz="135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同余关系，则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35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</m:oMath>
                </a14:m>
                <a:r>
                  <a:rPr lang="zh-CN" altLang="en-US" sz="135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上的同余关系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4132450-FA5A-4411-B6DE-CB543DEE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67" y="2477302"/>
                <a:ext cx="7968108" cy="300082"/>
              </a:xfrm>
              <a:prstGeom prst="rect">
                <a:avLst/>
              </a:prstGeom>
              <a:blipFill>
                <a:blip r:embed="rId2"/>
                <a:stretch>
                  <a:fillRect l="-230" t="-4000" r="-153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1DD1D407-1D05-4E6A-8A42-E5524E250D65}"/>
              </a:ext>
            </a:extLst>
          </p:cNvPr>
          <p:cNvGrpSpPr/>
          <p:nvPr/>
        </p:nvGrpSpPr>
        <p:grpSpPr>
          <a:xfrm>
            <a:off x="1030867" y="2886899"/>
            <a:ext cx="2920817" cy="991697"/>
            <a:chOff x="1532771" y="3091856"/>
            <a:chExt cx="3894423" cy="1322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5A7D2E3-ACA9-4C6B-A594-C4AB8212079B}"/>
                    </a:ext>
                  </a:extLst>
                </p:cNvPr>
                <p:cNvSpPr txBox="1"/>
                <p:nvPr/>
              </p:nvSpPr>
              <p:spPr>
                <a:xfrm>
                  <a:off x="1618291" y="3216847"/>
                  <a:ext cx="1249899" cy="40010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≡</m:t>
                            </m:r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CN" altLang="en-US" sz="135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5A7D2E3-ACA9-4C6B-A594-C4AB82120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291" y="3216847"/>
                  <a:ext cx="1249899" cy="40010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DB9D67F5-0CDE-4E31-AF41-E97B734D5DF0}"/>
                    </a:ext>
                  </a:extLst>
                </p:cNvPr>
                <p:cNvSpPr txBox="1"/>
                <p:nvPr/>
              </p:nvSpPr>
              <p:spPr>
                <a:xfrm>
                  <a:off x="1618291" y="3733938"/>
                  <a:ext cx="1249899" cy="40010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≡</m:t>
                            </m:r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oMath>
                    </m:oMathPara>
                  </a14:m>
                  <a:endParaRPr lang="zh-CN" altLang="en-US" sz="135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DB9D67F5-0CDE-4E31-AF41-E97B734D5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291" y="3733938"/>
                  <a:ext cx="1249899" cy="4001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右大括号 5">
              <a:extLst>
                <a:ext uri="{FF2B5EF4-FFF2-40B4-BE49-F238E27FC236}">
                  <a16:creationId xmlns:a16="http://schemas.microsoft.com/office/drawing/2014/main" id="{EC410B48-EAB1-466C-9F70-9F72DF0CDA56}"/>
                </a:ext>
              </a:extLst>
            </p:cNvPr>
            <p:cNvSpPr/>
            <p:nvPr/>
          </p:nvSpPr>
          <p:spPr>
            <a:xfrm>
              <a:off x="2868190" y="3259465"/>
              <a:ext cx="210509" cy="779683"/>
            </a:xfrm>
            <a:prstGeom prst="rightBrace">
              <a:avLst>
                <a:gd name="adj1" fmla="val 39583"/>
                <a:gd name="adj2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DE99342F-1B2D-419B-AF1F-DB85B6716911}"/>
                    </a:ext>
                  </a:extLst>
                </p:cNvPr>
                <p:cNvSpPr txBox="1"/>
                <p:nvPr/>
              </p:nvSpPr>
              <p:spPr>
                <a:xfrm>
                  <a:off x="3165316" y="3467793"/>
                  <a:ext cx="2163202" cy="40010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≡</m:t>
                            </m:r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35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DE99342F-1B2D-419B-AF1F-DB85B6716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316" y="3467793"/>
                  <a:ext cx="2163202" cy="400109"/>
                </a:xfrm>
                <a:prstGeom prst="rect">
                  <a:avLst/>
                </a:prstGeom>
                <a:blipFill>
                  <a:blip r:embed="rId5"/>
                  <a:stretch>
                    <a:fillRect b="-81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03FBA580-B4EA-4B3A-A0CD-DCCE466C0B0C}"/>
                    </a:ext>
                  </a:extLst>
                </p:cNvPr>
                <p:cNvSpPr txBox="1"/>
                <p:nvPr/>
              </p:nvSpPr>
              <p:spPr>
                <a:xfrm>
                  <a:off x="3165316" y="3939281"/>
                  <a:ext cx="2022166" cy="40010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35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altLang="zh-CN" sz="135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a14:m>
                  <a:r>
                    <a:rPr lang="zh-CN" altLang="en-US" sz="1350" b="1">
                      <a:solidFill>
                        <a:schemeClr val="accent2">
                          <a:lumMod val="50000"/>
                        </a:schemeClr>
                      </a:solidFill>
                    </a:rPr>
                    <a:t>与</a:t>
                  </a:r>
                  <a14:m>
                    <m:oMath xmlns:m="http://schemas.openxmlformats.org/officeDocument/2006/math">
                      <m:r>
                        <a:rPr lang="en-US" altLang="zh-CN" sz="135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a14:m>
                  <a:r>
                    <a:rPr lang="zh-CN" altLang="en-US" sz="1350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的可置换性</a:t>
                  </a: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03FBA580-B4EA-4B3A-A0CD-DCCE466C0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316" y="3939281"/>
                  <a:ext cx="2022166" cy="400109"/>
                </a:xfrm>
                <a:prstGeom prst="rect">
                  <a:avLst/>
                </a:prstGeom>
                <a:blipFill>
                  <a:blip r:embed="rId6"/>
                  <a:stretch>
                    <a:fillRect t="-6122" b="-183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52A6908-7EDB-45EC-BB0C-1F5C24919CAC}"/>
                </a:ext>
              </a:extLst>
            </p:cNvPr>
            <p:cNvSpPr/>
            <p:nvPr/>
          </p:nvSpPr>
          <p:spPr>
            <a:xfrm>
              <a:off x="1532771" y="3091856"/>
              <a:ext cx="3894423" cy="1322262"/>
            </a:xfrm>
            <a:prstGeom prst="roundRect">
              <a:avLst>
                <a:gd name="adj" fmla="val 14179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D98DC50-C21B-4841-AFF6-833690391B83}"/>
              </a:ext>
            </a:extLst>
          </p:cNvPr>
          <p:cNvGrpSpPr/>
          <p:nvPr/>
        </p:nvGrpSpPr>
        <p:grpSpPr>
          <a:xfrm>
            <a:off x="4571476" y="2886899"/>
            <a:ext cx="3754633" cy="991697"/>
            <a:chOff x="1514743" y="3091856"/>
            <a:chExt cx="4572370" cy="1322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663CAFE-0987-4F45-9952-E6EDD57AD3EF}"/>
                    </a:ext>
                  </a:extLst>
                </p:cNvPr>
                <p:cNvSpPr txBox="1"/>
                <p:nvPr/>
              </p:nvSpPr>
              <p:spPr>
                <a:xfrm>
                  <a:off x="1618291" y="3216847"/>
                  <a:ext cx="1249899" cy="40010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≡</m:t>
                            </m:r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oMath>
                    </m:oMathPara>
                  </a14:m>
                  <a:endParaRPr lang="zh-CN" altLang="en-US" sz="135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663CAFE-0987-4F45-9952-E6EDD57AD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291" y="3216847"/>
                  <a:ext cx="1249899" cy="40010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6356103-EB8F-41D0-B305-3944552808F8}"/>
                    </a:ext>
                  </a:extLst>
                </p:cNvPr>
                <p:cNvSpPr txBox="1"/>
                <p:nvPr/>
              </p:nvSpPr>
              <p:spPr>
                <a:xfrm>
                  <a:off x="1618291" y="3733938"/>
                  <a:ext cx="1249899" cy="40010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≡</m:t>
                            </m:r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oMath>
                    </m:oMathPara>
                  </a14:m>
                  <a:endParaRPr lang="zh-CN" altLang="en-US" sz="135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76356103-EB8F-41D0-B305-394455280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291" y="3733938"/>
                  <a:ext cx="1249899" cy="40010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右大括号 20">
              <a:extLst>
                <a:ext uri="{FF2B5EF4-FFF2-40B4-BE49-F238E27FC236}">
                  <a16:creationId xmlns:a16="http://schemas.microsoft.com/office/drawing/2014/main" id="{0A7E214C-37FC-4F53-B44E-E472A95EAD74}"/>
                </a:ext>
              </a:extLst>
            </p:cNvPr>
            <p:cNvSpPr/>
            <p:nvPr/>
          </p:nvSpPr>
          <p:spPr>
            <a:xfrm>
              <a:off x="2868190" y="3259465"/>
              <a:ext cx="210509" cy="779683"/>
            </a:xfrm>
            <a:prstGeom prst="rightBrace">
              <a:avLst>
                <a:gd name="adj1" fmla="val 39583"/>
                <a:gd name="adj2" fmla="val 50000"/>
              </a:avLst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41263E8-F8E9-4FA0-996B-DB3A95311816}"/>
                    </a:ext>
                  </a:extLst>
                </p:cNvPr>
                <p:cNvSpPr txBox="1"/>
                <p:nvPr/>
              </p:nvSpPr>
              <p:spPr>
                <a:xfrm>
                  <a:off x="3121911" y="3467793"/>
                  <a:ext cx="2894072" cy="40010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35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35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35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≡</m:t>
                            </m:r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𝟗𝟔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350" b="1" dirty="0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41263E8-F8E9-4FA0-996B-DB3A953118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911" y="3467793"/>
                  <a:ext cx="2894072" cy="400109"/>
                </a:xfrm>
                <a:prstGeom prst="rect">
                  <a:avLst/>
                </a:prstGeom>
                <a:blipFill>
                  <a:blip r:embed="rId9"/>
                  <a:stretch>
                    <a:fillRect b="-81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769C664-DF79-48E1-8897-542F919AF0EA}"/>
                    </a:ext>
                  </a:extLst>
                </p:cNvPr>
                <p:cNvSpPr txBox="1"/>
                <p:nvPr/>
              </p:nvSpPr>
              <p:spPr>
                <a:xfrm>
                  <a:off x="3581780" y="3939280"/>
                  <a:ext cx="1998742" cy="40010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35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</m:e>
                        <m:sub>
                          <m:r>
                            <a:rPr lang="en-US" altLang="zh-CN" sz="135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a14:m>
                  <a:r>
                    <a:rPr lang="zh-CN" altLang="en-US" sz="1350" b="1">
                      <a:solidFill>
                        <a:schemeClr val="accent2">
                          <a:lumMod val="50000"/>
                        </a:schemeClr>
                      </a:solidFill>
                    </a:rPr>
                    <a:t>与</a:t>
                  </a:r>
                  <a14:m>
                    <m:oMath xmlns:m="http://schemas.openxmlformats.org/officeDocument/2006/math">
                      <m:r>
                        <a:rPr lang="en-US" altLang="zh-CN" sz="135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</m:oMath>
                  </a14:m>
                  <a:r>
                    <a:rPr lang="zh-CN" altLang="en-US" sz="1350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的可置换性</a:t>
                  </a: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8769C664-DF79-48E1-8897-542F919AF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780" y="3939280"/>
                  <a:ext cx="1998742" cy="400109"/>
                </a:xfrm>
                <a:prstGeom prst="rect">
                  <a:avLst/>
                </a:prstGeom>
                <a:blipFill>
                  <a:blip r:embed="rId10"/>
                  <a:stretch>
                    <a:fillRect t="-6122" b="-183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046CA5BB-94D9-4564-913A-DBCDEB7330AA}"/>
                </a:ext>
              </a:extLst>
            </p:cNvPr>
            <p:cNvSpPr/>
            <p:nvPr/>
          </p:nvSpPr>
          <p:spPr>
            <a:xfrm>
              <a:off x="1514743" y="3091856"/>
              <a:ext cx="4572370" cy="1322262"/>
            </a:xfrm>
            <a:prstGeom prst="roundRect">
              <a:avLst>
                <a:gd name="adj" fmla="val 14179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5" name="箭头: 右 24">
            <a:extLst>
              <a:ext uri="{FF2B5EF4-FFF2-40B4-BE49-F238E27FC236}">
                <a16:creationId xmlns:a16="http://schemas.microsoft.com/office/drawing/2014/main" id="{DBC3A88B-D988-41E2-8501-EA3E1A7C2CB2}"/>
              </a:ext>
            </a:extLst>
          </p:cNvPr>
          <p:cNvSpPr/>
          <p:nvPr/>
        </p:nvSpPr>
        <p:spPr>
          <a:xfrm>
            <a:off x="3999266" y="3343019"/>
            <a:ext cx="498203" cy="63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75BACD7-9055-48AC-B26A-38C1DCD13C32}"/>
                  </a:ext>
                </a:extLst>
              </p:cNvPr>
              <p:cNvSpPr txBox="1"/>
              <p:nvPr/>
            </p:nvSpPr>
            <p:spPr>
              <a:xfrm>
                <a:off x="699367" y="4099666"/>
                <a:ext cx="7041786" cy="3231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b="1">
                    <a:solidFill>
                      <a:schemeClr val="accent2">
                        <a:lumMod val="50000"/>
                      </a:schemeClr>
                    </a:solidFill>
                  </a:rPr>
                  <a:t>不难验证，关系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500" b="1">
                    <a:solidFill>
                      <a:schemeClr val="accent2">
                        <a:lumMod val="50000"/>
                      </a:schemeClr>
                    </a:solidFill>
                  </a:rPr>
                  <a:t>也是代数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sz="15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+</m:t>
                        </m:r>
                      </m:e>
                    </m:d>
                  </m:oMath>
                </a14:m>
                <a:r>
                  <a:rPr lang="zh-CN" altLang="en-US" sz="1500" b="1">
                    <a:solidFill>
                      <a:schemeClr val="accent2">
                        <a:lumMod val="50000"/>
                      </a:schemeClr>
                    </a:solidFill>
                  </a:rPr>
                  <a:t>上的同余关系，这种例子是一般同余关系的发源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75BACD7-9055-48AC-B26A-38C1DCD13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67" y="4099666"/>
                <a:ext cx="7041786" cy="323165"/>
              </a:xfrm>
              <a:prstGeom prst="rect">
                <a:avLst/>
              </a:prstGeom>
              <a:blipFill>
                <a:blip r:embed="rId11"/>
                <a:stretch>
                  <a:fillRect l="-346" t="-5660" b="-18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  <p:bldP spid="2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代数、子代数和商代数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34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商代数</a:t>
            </a:r>
            <a:r>
              <a:rPr lang="en-US" altLang="zh-CN" sz="1350"/>
              <a:t>(Quotient Algebra)</a:t>
            </a:r>
            <a:endParaRPr lang="zh-CN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FBE61DD-44F7-4F17-BAFF-9BE1A80EB80C}"/>
                  </a:ext>
                </a:extLst>
              </p:cNvPr>
              <p:cNvSpPr txBox="1"/>
              <p:nvPr/>
            </p:nvSpPr>
            <p:spPr>
              <a:xfrm>
                <a:off x="880684" y="1076949"/>
                <a:ext cx="7382630" cy="178228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250"/>
                  </a:lnSpc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对代数上的同余关系，基集关于这个同余关系的商集</a:t>
                </a:r>
                <a:r>
                  <a:rPr lang="en-US" altLang="zh-CN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即等价类的集合</a:t>
                </a:r>
                <a:r>
                  <a:rPr lang="en-US" altLang="zh-CN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</a:p>
              <a:p>
                <a:pPr marL="257175" indent="-257175">
                  <a:lnSpc>
                    <a:spcPts val="225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可定义与原代数对应的运算</a:t>
                </a: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</a:rPr>
                  <a:t>(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同余关系的可置换性保证运算定义的可行性</a:t>
                </a: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</a:rPr>
                  <a:t>)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而构成商代数</a:t>
                </a:r>
                <a:endParaRPr lang="en-US" altLang="zh-CN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600075" lvl="1" indent="-257175">
                  <a:lnSpc>
                    <a:spcPts val="225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直观地说，等价类做</a:t>
                </a:r>
                <a:r>
                  <a:rPr lang="zh-CN" altLang="en-US" sz="15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商代数运算</a:t>
                </a:r>
                <a:r>
                  <a:rPr lang="zh-CN" altLang="en-US" sz="15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的结果 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sz="15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15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等价类代表</a:t>
                </a:r>
                <a:r>
                  <a:rPr lang="zh-CN" altLang="en-US" sz="15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做</a:t>
                </a:r>
                <a:r>
                  <a:rPr lang="zh-CN" altLang="en-US" sz="15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原来代数运算</a:t>
                </a:r>
                <a:r>
                  <a:rPr lang="zh-CN" altLang="en-US" sz="15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的结果所在的</a:t>
                </a:r>
                <a:r>
                  <a:rPr lang="zh-CN" altLang="en-US" sz="15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等价类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FBE61DD-44F7-4F17-BAFF-9BE1A80EB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84" y="1076949"/>
                <a:ext cx="7382630" cy="1782283"/>
              </a:xfrm>
              <a:prstGeom prst="rect">
                <a:avLst/>
              </a:prstGeom>
              <a:blipFill>
                <a:blip r:embed="rId2"/>
                <a:stretch>
                  <a:fillRect l="-660" t="-3082" r="-660" b="-2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81C9C3F-FBC0-4F09-BD91-B7D1741A28CB}"/>
                  </a:ext>
                </a:extLst>
              </p:cNvPr>
              <p:cNvSpPr txBox="1"/>
              <p:nvPr/>
            </p:nvSpPr>
            <p:spPr>
              <a:xfrm>
                <a:off x="880684" y="2910791"/>
                <a:ext cx="6689429" cy="90095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800"/>
                  </a:lnSpc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，模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同余关系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上的同余关系，商集是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  <m:sub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≡</m:t>
                            </m:r>
                          </m:e>
                          <m:sub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</m:sub>
                    </m:sSub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𝟎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⋯, 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𝟒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可在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  <m:sub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≡</m:t>
                            </m:r>
                          </m:e>
                          <m:sub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上定义运算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⊗</m:t>
                        </m:r>
                      </m:e>
                      <m:sub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≡</m:t>
                            </m:r>
                          </m:e>
                          <m:sub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，构成商代数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≡</m:t>
                                </m:r>
                              </m:e>
                              <m:sub>
                                <m: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𝟓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⊗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≡</m:t>
                                </m:r>
                              </m:e>
                              <m:sub>
                                <m: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𝟓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zh-CN" sz="135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14313" indent="-214313">
                  <a:lnSpc>
                    <a:spcPts val="18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35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5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  <m:sub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35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e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</m:d>
                    <m:r>
                      <a:rPr lang="en-US" altLang="zh-CN" sz="135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,⋯</m:t>
                        </m:r>
                      </m:e>
                    </m:d>
                  </m:oMath>
                </a14:m>
                <a:r>
                  <a:rPr lang="en-US" altLang="zh-CN" sz="135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35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5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b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35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e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</m:d>
                    <m:r>
                      <a:rPr lang="en-US" altLang="zh-CN" sz="135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e>
                    </m:d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等等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81C9C3F-FBC0-4F09-BD91-B7D1741A2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84" y="2910791"/>
                <a:ext cx="6689429" cy="900952"/>
              </a:xfrm>
              <a:prstGeom prst="rect">
                <a:avLst/>
              </a:prstGeom>
              <a:blipFill>
                <a:blip r:embed="rId3"/>
                <a:stretch>
                  <a:fillRect l="-182" t="-1351"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43A8C8AE-70E3-437E-9633-2AF8F27FF987}"/>
              </a:ext>
            </a:extLst>
          </p:cNvPr>
          <p:cNvGrpSpPr/>
          <p:nvPr/>
        </p:nvGrpSpPr>
        <p:grpSpPr>
          <a:xfrm>
            <a:off x="880685" y="3977065"/>
            <a:ext cx="7237904" cy="373555"/>
            <a:chOff x="1503523" y="3880671"/>
            <a:chExt cx="9650539" cy="498073"/>
          </a:xfrm>
        </p:grpSpPr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1B797E51-8B90-4B04-B2C8-36D3BCD15A2E}"/>
                </a:ext>
              </a:extLst>
            </p:cNvPr>
            <p:cNvSpPr/>
            <p:nvPr/>
          </p:nvSpPr>
          <p:spPr>
            <a:xfrm>
              <a:off x="5470309" y="4104032"/>
              <a:ext cx="1528033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AB984FE4-16EA-48D3-A084-9998E476EE08}"/>
                    </a:ext>
                  </a:extLst>
                </p:cNvPr>
                <p:cNvSpPr txBox="1"/>
                <p:nvPr/>
              </p:nvSpPr>
              <p:spPr>
                <a:xfrm>
                  <a:off x="2703728" y="3929724"/>
                  <a:ext cx="2766580" cy="4249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</m:e>
                              <m:sub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zh-CN" altLang="en-US" sz="135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AB984FE4-16EA-48D3-A084-9998E476EE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3728" y="3929724"/>
                  <a:ext cx="2766580" cy="4249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A94CD82-792A-4778-BFDB-A3991DC4602C}"/>
                    </a:ext>
                  </a:extLst>
                </p:cNvPr>
                <p:cNvSpPr txBox="1"/>
                <p:nvPr/>
              </p:nvSpPr>
              <p:spPr>
                <a:xfrm>
                  <a:off x="6998341" y="3929724"/>
                  <a:ext cx="4155721" cy="4249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</m:e>
                              <m:sub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zh-CN" altLang="en-US" sz="135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A94CD82-792A-4778-BFDB-A3991DC460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41" y="3929724"/>
                  <a:ext cx="4155721" cy="4249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DE6419F-0D45-40B7-8FD6-2AA0944968FC}"/>
                </a:ext>
              </a:extLst>
            </p:cNvPr>
            <p:cNvSpPr txBox="1"/>
            <p:nvPr/>
          </p:nvSpPr>
          <p:spPr>
            <a:xfrm>
              <a:off x="1503523" y="3880671"/>
              <a:ext cx="1045969" cy="4924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b="1">
                  <a:solidFill>
                    <a:schemeClr val="accent2">
                      <a:lumMod val="50000"/>
                    </a:schemeClr>
                  </a:solidFill>
                </a:rPr>
                <a:t>等价类做商代数运算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AE4C047-0F18-4A23-B42E-802CFBADC340}"/>
                </a:ext>
              </a:extLst>
            </p:cNvPr>
            <p:cNvSpPr txBox="1"/>
            <p:nvPr/>
          </p:nvSpPr>
          <p:spPr>
            <a:xfrm>
              <a:off x="5624546" y="3886302"/>
              <a:ext cx="907821" cy="4924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b="1">
                  <a:solidFill>
                    <a:schemeClr val="accent2">
                      <a:lumMod val="50000"/>
                    </a:schemeClr>
                  </a:solidFill>
                </a:rPr>
                <a:t>代表做原代数运算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31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代数同态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35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代数同态</a:t>
            </a:r>
            <a:r>
              <a:rPr lang="en-US" altLang="zh-CN" sz="1350"/>
              <a:t>(Homomorphism)</a:t>
            </a:r>
            <a:endParaRPr lang="zh-CN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0024878-81ED-4E3C-AB2C-C94C092A11EF}"/>
                  </a:ext>
                </a:extLst>
              </p:cNvPr>
              <p:cNvSpPr txBox="1"/>
              <p:nvPr/>
            </p:nvSpPr>
            <p:spPr>
              <a:xfrm>
                <a:off x="850669" y="960979"/>
                <a:ext cx="7442659" cy="101822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5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两个</a:t>
                </a:r>
                <a:r>
                  <a:rPr lang="zh-CN" altLang="en-US" sz="150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同类型的代数</a:t>
                </a:r>
                <a:r>
                  <a:rPr lang="zh-CN" altLang="en-US" sz="15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之间的同态是它们基集之间的函数，且对代数的所有运算可交换</a:t>
                </a:r>
                <a:endParaRPr lang="en-US" altLang="zh-CN" sz="1500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500" b="1" dirty="0">
                    <a:solidFill>
                      <a:schemeClr val="accent6">
                        <a:lumMod val="50000"/>
                      </a:schemeClr>
                    </a:solidFill>
                  </a:rPr>
                  <a:t>可交换的直观含义是，</a:t>
                </a:r>
                <a:r>
                  <a:rPr lang="zh-CN" altLang="en-US" sz="1500" b="1" dirty="0">
                    <a:solidFill>
                      <a:srgbClr val="C00000"/>
                    </a:solidFill>
                  </a:rPr>
                  <a:t>先运算再映射 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500" b="1" dirty="0">
                    <a:solidFill>
                      <a:srgbClr val="C00000"/>
                    </a:solidFill>
                  </a:rPr>
                  <a:t> </a:t>
                </a:r>
                <a:r>
                  <a:rPr lang="zh-CN" altLang="en-US" sz="1500" b="1" dirty="0">
                    <a:solidFill>
                      <a:srgbClr val="C00000"/>
                    </a:solidFill>
                  </a:rPr>
                  <a:t>先映射再运算</a:t>
                </a:r>
                <a:endParaRPr lang="en-US" altLang="zh-CN" sz="15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600075" lvl="1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350" b="1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先做源代数的运算再映射（求函数值）的结果</a:t>
                </a:r>
                <a14:m>
                  <m:oMath xmlns:m="http://schemas.openxmlformats.org/officeDocument/2006/math">
                    <m:r>
                      <a:rPr lang="en-US" altLang="zh-CN" sz="135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</m:oMath>
                </a14:m>
                <a:r>
                  <a:rPr lang="zh-CN" altLang="en-US" sz="1350" b="1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先求函数值再做目标代数</a:t>
                </a:r>
                <a:r>
                  <a:rPr lang="zh-CN" altLang="en-US" sz="1350" b="1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对应运算</a:t>
                </a:r>
                <a:r>
                  <a:rPr lang="zh-CN" altLang="en-US" sz="1350" b="1" dirty="0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的结果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0024878-81ED-4E3C-AB2C-C94C092A1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9" y="960979"/>
                <a:ext cx="7442659" cy="1018227"/>
              </a:xfrm>
              <a:prstGeom prst="rect">
                <a:avLst/>
              </a:prstGeom>
              <a:blipFill>
                <a:blip r:embed="rId2"/>
                <a:stretch>
                  <a:fillRect l="-328" t="-1796" b="-4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F77BCAB-E758-4E3C-B0DB-C23803CA8848}"/>
                  </a:ext>
                </a:extLst>
              </p:cNvPr>
              <p:cNvSpPr txBox="1"/>
              <p:nvPr/>
            </p:nvSpPr>
            <p:spPr>
              <a:xfrm>
                <a:off x="850669" y="2091944"/>
                <a:ext cx="7442659" cy="55399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对于代数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5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，函数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altLang="zh-CN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5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5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5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1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5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，是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同态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F77BCAB-E758-4E3C-B0DB-C23803CA8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69" y="2091944"/>
                <a:ext cx="7442659" cy="553998"/>
              </a:xfrm>
              <a:prstGeom prst="rect">
                <a:avLst/>
              </a:prstGeom>
              <a:blipFill>
                <a:blip r:embed="rId3"/>
                <a:stretch>
                  <a:fillRect l="-328" t="-4396" b="-12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组合 53">
            <a:extLst>
              <a:ext uri="{FF2B5EF4-FFF2-40B4-BE49-F238E27FC236}">
                <a16:creationId xmlns:a16="http://schemas.microsoft.com/office/drawing/2014/main" id="{8F39B280-FF13-4F52-9341-36E1F65C8F59}"/>
              </a:ext>
            </a:extLst>
          </p:cNvPr>
          <p:cNvGrpSpPr/>
          <p:nvPr/>
        </p:nvGrpSpPr>
        <p:grpSpPr>
          <a:xfrm>
            <a:off x="449240" y="2516802"/>
            <a:ext cx="3389225" cy="1263056"/>
            <a:chOff x="572322" y="3361571"/>
            <a:chExt cx="4518966" cy="1684075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1791E31-9B75-4A68-A9CC-3B91A3EF94E8}"/>
                </a:ext>
              </a:extLst>
            </p:cNvPr>
            <p:cNvGrpSpPr/>
            <p:nvPr/>
          </p:nvGrpSpPr>
          <p:grpSpPr>
            <a:xfrm>
              <a:off x="685358" y="3444628"/>
              <a:ext cx="4298777" cy="1507646"/>
              <a:chOff x="1751504" y="3467606"/>
              <a:chExt cx="4298777" cy="1507646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1C860F7B-5EF5-45F9-B39E-DBA63390D7CD}"/>
                  </a:ext>
                </a:extLst>
              </p:cNvPr>
              <p:cNvGrpSpPr/>
              <p:nvPr/>
            </p:nvGrpSpPr>
            <p:grpSpPr>
              <a:xfrm>
                <a:off x="1751504" y="4513793"/>
                <a:ext cx="1446154" cy="367391"/>
                <a:chOff x="1697231" y="3314350"/>
                <a:chExt cx="1446154" cy="367391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B5F523C0-5C93-4C03-8DBE-FCC42FEC4F5B}"/>
                    </a:ext>
                  </a:extLst>
                </p:cNvPr>
                <p:cNvSpPr/>
                <p:nvPr/>
              </p:nvSpPr>
              <p:spPr>
                <a:xfrm>
                  <a:off x="1697231" y="3314350"/>
                  <a:ext cx="1446154" cy="36739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文本框 3">
                      <a:extLst>
                        <a:ext uri="{FF2B5EF4-FFF2-40B4-BE49-F238E27FC236}">
                          <a16:creationId xmlns:a16="http://schemas.microsoft.com/office/drawing/2014/main" id="{8A6B919E-D3C9-4D6D-8D2C-DE455E24E1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56438" y="3358985"/>
                      <a:ext cx="613985" cy="276999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sz="1350" b="1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" name="文本框 3">
                      <a:extLst>
                        <a:ext uri="{FF2B5EF4-FFF2-40B4-BE49-F238E27FC236}">
                          <a16:creationId xmlns:a16="http://schemas.microsoft.com/office/drawing/2014/main" id="{8A6B919E-D3C9-4D6D-8D2C-DE455E24E1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56438" y="3358985"/>
                      <a:ext cx="613985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2941" r="-13333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B008BF00-63A1-4AC9-9DA7-1997B59FFE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8003" y="3360070"/>
                      <a:ext cx="613985" cy="276999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zh-CN" altLang="en-US" sz="1350" b="1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B008BF00-63A1-4AC9-9DA7-1997B59FFEE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8003" y="3360070"/>
                      <a:ext cx="613985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2941" r="-13158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0D2FB2F8-FE61-4710-A8BA-A258D546F92D}"/>
                      </a:ext>
                    </a:extLst>
                  </p:cNvPr>
                  <p:cNvSpPr txBox="1"/>
                  <p:nvPr/>
                </p:nvSpPr>
                <p:spPr>
                  <a:xfrm>
                    <a:off x="4895490" y="3627362"/>
                    <a:ext cx="759164" cy="27699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35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135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35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lang="zh-CN" altLang="en-US" sz="135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0D2FB2F8-FE61-4710-A8BA-A258D546F9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5490" y="3627362"/>
                    <a:ext cx="75916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2941" b="-88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8097981B-CCC6-426D-8121-BBCBB320E104}"/>
                      </a:ext>
                    </a:extLst>
                  </p:cNvPr>
                  <p:cNvSpPr txBox="1"/>
                  <p:nvPr/>
                </p:nvSpPr>
                <p:spPr>
                  <a:xfrm>
                    <a:off x="4461262" y="4421254"/>
                    <a:ext cx="1589019" cy="553998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35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135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35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135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35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altLang="zh-CN" sz="135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altLang="zh-CN" sz="1350" b="1" i="1">
                      <a:solidFill>
                        <a:srgbClr val="C0000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35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135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35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135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35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</m:e>
                            <m:sub>
                              <m:r>
                                <a:rPr lang="en-US" altLang="zh-CN" sz="135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altLang="zh-CN" sz="135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135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35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135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8097981B-CCC6-426D-8121-BBCBB320E1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1262" y="4421254"/>
                    <a:ext cx="1589019" cy="55399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594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60320745-2E3A-4BEF-BB3C-68CFAA8782B6}"/>
                  </a:ext>
                </a:extLst>
              </p:cNvPr>
              <p:cNvGrpSpPr/>
              <p:nvPr/>
            </p:nvGrpSpPr>
            <p:grpSpPr>
              <a:xfrm>
                <a:off x="1836475" y="3581400"/>
                <a:ext cx="1276213" cy="367391"/>
                <a:chOff x="1684075" y="3314350"/>
                <a:chExt cx="1276213" cy="367391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486FC93A-5F7F-4990-B320-0E3FA46EA472}"/>
                    </a:ext>
                  </a:extLst>
                </p:cNvPr>
                <p:cNvSpPr/>
                <p:nvPr/>
              </p:nvSpPr>
              <p:spPr>
                <a:xfrm>
                  <a:off x="1684075" y="3314350"/>
                  <a:ext cx="1276213" cy="36739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文本框 19">
                      <a:extLst>
                        <a:ext uri="{FF2B5EF4-FFF2-40B4-BE49-F238E27FC236}">
                          <a16:creationId xmlns:a16="http://schemas.microsoft.com/office/drawing/2014/main" id="{9ECD84B4-60F3-46E5-8AB9-53847D022F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56438" y="3358985"/>
                      <a:ext cx="394705" cy="276999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oMath>
                        </m:oMathPara>
                      </a14:m>
                      <a:endParaRPr lang="zh-CN" altLang="en-US" sz="1350" b="1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文本框 19">
                      <a:extLst>
                        <a:ext uri="{FF2B5EF4-FFF2-40B4-BE49-F238E27FC236}">
                          <a16:creationId xmlns:a16="http://schemas.microsoft.com/office/drawing/2014/main" id="{9ECD84B4-60F3-46E5-8AB9-53847D022F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56438" y="3358985"/>
                      <a:ext cx="39470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9F269CDC-E04E-43BB-A5D0-A7BA524CED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8003" y="3360070"/>
                      <a:ext cx="394705" cy="276999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oMath>
                        </m:oMathPara>
                      </a14:m>
                      <a:endParaRPr lang="zh-CN" altLang="en-US" sz="1350" b="1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9F269CDC-E04E-43BB-A5D0-A7BA524CED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8003" y="3360070"/>
                      <a:ext cx="394705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2941" b="-882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2" name="箭头: 右 21">
                <a:extLst>
                  <a:ext uri="{FF2B5EF4-FFF2-40B4-BE49-F238E27FC236}">
                    <a16:creationId xmlns:a16="http://schemas.microsoft.com/office/drawing/2014/main" id="{C8687D82-00D6-488F-A4E1-7079D9B81150}"/>
                  </a:ext>
                </a:extLst>
              </p:cNvPr>
              <p:cNvSpPr/>
              <p:nvPr/>
            </p:nvSpPr>
            <p:spPr>
              <a:xfrm>
                <a:off x="3112688" y="3739107"/>
                <a:ext cx="1782804" cy="457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0F57FB5-1132-4B6B-86B0-DF469218653D}"/>
                  </a:ext>
                </a:extLst>
              </p:cNvPr>
              <p:cNvSpPr txBox="1"/>
              <p:nvPr/>
            </p:nvSpPr>
            <p:spPr>
              <a:xfrm>
                <a:off x="3461919" y="3467606"/>
                <a:ext cx="1084343" cy="2462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200" b="1">
                    <a:solidFill>
                      <a:srgbClr val="C00000"/>
                    </a:solidFill>
                  </a:rPr>
                  <a:t>源代数运算</a:t>
                </a:r>
              </a:p>
            </p:txBody>
          </p:sp>
          <p:sp>
            <p:nvSpPr>
              <p:cNvPr id="24" name="箭头: 下 23">
                <a:extLst>
                  <a:ext uri="{FF2B5EF4-FFF2-40B4-BE49-F238E27FC236}">
                    <a16:creationId xmlns:a16="http://schemas.microsoft.com/office/drawing/2014/main" id="{0A828F77-8234-4901-ACA8-E3086313421B}"/>
                  </a:ext>
                </a:extLst>
              </p:cNvPr>
              <p:cNvSpPr/>
              <p:nvPr/>
            </p:nvSpPr>
            <p:spPr>
              <a:xfrm>
                <a:off x="5227704" y="3904361"/>
                <a:ext cx="45719" cy="51689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249FA96-9418-4063-8A44-95FB2BD5EC85}"/>
                  </a:ext>
                </a:extLst>
              </p:cNvPr>
              <p:cNvSpPr txBox="1"/>
              <p:nvPr/>
            </p:nvSpPr>
            <p:spPr>
              <a:xfrm>
                <a:off x="5299845" y="4020432"/>
                <a:ext cx="450403" cy="2462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200" b="1">
                    <a:solidFill>
                      <a:srgbClr val="C00000"/>
                    </a:solidFill>
                  </a:rPr>
                  <a:t>映射</a:t>
                </a:r>
              </a:p>
            </p:txBody>
          </p:sp>
          <p:sp>
            <p:nvSpPr>
              <p:cNvPr id="26" name="箭头: 下 25">
                <a:extLst>
                  <a:ext uri="{FF2B5EF4-FFF2-40B4-BE49-F238E27FC236}">
                    <a16:creationId xmlns:a16="http://schemas.microsoft.com/office/drawing/2014/main" id="{893B96F3-45DB-4399-94CB-0B0EA22E2CFC}"/>
                  </a:ext>
                </a:extLst>
              </p:cNvPr>
              <p:cNvSpPr/>
              <p:nvPr/>
            </p:nvSpPr>
            <p:spPr>
              <a:xfrm>
                <a:off x="2071984" y="3903034"/>
                <a:ext cx="45719" cy="6553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7" name="箭头: 下 26">
                <a:extLst>
                  <a:ext uri="{FF2B5EF4-FFF2-40B4-BE49-F238E27FC236}">
                    <a16:creationId xmlns:a16="http://schemas.microsoft.com/office/drawing/2014/main" id="{992000CF-A49F-4A4C-AED9-FF19D9640915}"/>
                  </a:ext>
                </a:extLst>
              </p:cNvPr>
              <p:cNvSpPr/>
              <p:nvPr/>
            </p:nvSpPr>
            <p:spPr>
              <a:xfrm>
                <a:off x="2814466" y="3903033"/>
                <a:ext cx="45719" cy="6553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257BDDB-6478-44A2-BB82-2C447E4BCE3D}"/>
                  </a:ext>
                </a:extLst>
              </p:cNvPr>
              <p:cNvSpPr txBox="1"/>
              <p:nvPr/>
            </p:nvSpPr>
            <p:spPr>
              <a:xfrm>
                <a:off x="2249379" y="4096224"/>
                <a:ext cx="450403" cy="2462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200" b="1">
                    <a:solidFill>
                      <a:srgbClr val="C00000"/>
                    </a:solidFill>
                  </a:rPr>
                  <a:t>映射</a:t>
                </a:r>
              </a:p>
            </p:txBody>
          </p:sp>
          <p:sp>
            <p:nvSpPr>
              <p:cNvPr id="29" name="箭头: 右 28">
                <a:extLst>
                  <a:ext uri="{FF2B5EF4-FFF2-40B4-BE49-F238E27FC236}">
                    <a16:creationId xmlns:a16="http://schemas.microsoft.com/office/drawing/2014/main" id="{34A0F903-0F15-4E06-8561-B51D188A6823}"/>
                  </a:ext>
                </a:extLst>
              </p:cNvPr>
              <p:cNvSpPr/>
              <p:nvPr/>
            </p:nvSpPr>
            <p:spPr>
              <a:xfrm flipV="1">
                <a:off x="3197657" y="4670942"/>
                <a:ext cx="1263605" cy="457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6B7D66B-C6CE-4A66-982F-205BC53C7C6E}"/>
                  </a:ext>
                </a:extLst>
              </p:cNvPr>
              <p:cNvSpPr txBox="1"/>
              <p:nvPr/>
            </p:nvSpPr>
            <p:spPr>
              <a:xfrm>
                <a:off x="3193492" y="4380790"/>
                <a:ext cx="1267771" cy="2462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200" b="1">
                    <a:solidFill>
                      <a:srgbClr val="C00000"/>
                    </a:solidFill>
                  </a:rPr>
                  <a:t>目标代数运算</a:t>
                </a:r>
              </a:p>
            </p:txBody>
          </p:sp>
        </p:grp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89E874D2-9713-4981-A01C-05D0F08AE6FD}"/>
                </a:ext>
              </a:extLst>
            </p:cNvPr>
            <p:cNvSpPr/>
            <p:nvPr/>
          </p:nvSpPr>
          <p:spPr>
            <a:xfrm>
              <a:off x="572322" y="3361571"/>
              <a:ext cx="4518966" cy="1684075"/>
            </a:xfrm>
            <a:prstGeom prst="roundRect">
              <a:avLst>
                <a:gd name="adj" fmla="val 10855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FA879D1A-EB0F-4559-81B7-2B8D88D17D40}"/>
              </a:ext>
            </a:extLst>
          </p:cNvPr>
          <p:cNvGrpSpPr/>
          <p:nvPr/>
        </p:nvGrpSpPr>
        <p:grpSpPr>
          <a:xfrm>
            <a:off x="3997673" y="2516801"/>
            <a:ext cx="4693515" cy="1258123"/>
            <a:chOff x="5163652" y="3361571"/>
            <a:chExt cx="6258020" cy="1677497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DC33D9B3-1F81-40E6-AD74-74EEA3A7F63F}"/>
                </a:ext>
              </a:extLst>
            </p:cNvPr>
            <p:cNvGrpSpPr/>
            <p:nvPr/>
          </p:nvGrpSpPr>
          <p:grpSpPr>
            <a:xfrm>
              <a:off x="5234435" y="3461818"/>
              <a:ext cx="6187236" cy="1467759"/>
              <a:chOff x="1751505" y="3466293"/>
              <a:chExt cx="4703984" cy="1467759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848B95B8-0766-44E3-A999-A5C0969BEB1A}"/>
                  </a:ext>
                </a:extLst>
              </p:cNvPr>
              <p:cNvGrpSpPr/>
              <p:nvPr/>
            </p:nvGrpSpPr>
            <p:grpSpPr>
              <a:xfrm>
                <a:off x="1751505" y="4513793"/>
                <a:ext cx="1713663" cy="367391"/>
                <a:chOff x="1697232" y="3314350"/>
                <a:chExt cx="1713663" cy="367391"/>
              </a:xfrm>
            </p:grpSpPr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0B77DDF8-9EA3-4EA0-94B0-F2E6A42ED9C2}"/>
                    </a:ext>
                  </a:extLst>
                </p:cNvPr>
                <p:cNvSpPr/>
                <p:nvPr/>
              </p:nvSpPr>
              <p:spPr>
                <a:xfrm>
                  <a:off x="1697232" y="3314350"/>
                  <a:ext cx="1692889" cy="36739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文本框 49">
                      <a:extLst>
                        <a:ext uri="{FF2B5EF4-FFF2-40B4-BE49-F238E27FC236}">
                          <a16:creationId xmlns:a16="http://schemas.microsoft.com/office/drawing/2014/main" id="{A8757BB3-8A7D-4482-8AEC-3743BC9B98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18007" y="3358985"/>
                      <a:ext cx="789684" cy="24622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oMath>
                        </m:oMathPara>
                      </a14:m>
                      <a:endParaRPr lang="zh-CN" altLang="en-US" sz="1200" b="1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文本框 49">
                      <a:extLst>
                        <a:ext uri="{FF2B5EF4-FFF2-40B4-BE49-F238E27FC236}">
                          <a16:creationId xmlns:a16="http://schemas.microsoft.com/office/drawing/2014/main" id="{A8757BB3-8A7D-4482-8AEC-3743BC9B980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18007" y="3358985"/>
                      <a:ext cx="789684" cy="24622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t="-6667" b="-3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D49CACE7-0059-42A3-8E4A-87E3BF6109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24216" y="3358985"/>
                      <a:ext cx="886679" cy="24622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en-US" altLang="zh-CN" sz="12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oMath>
                        </m:oMathPara>
                      </a14:m>
                      <a:endParaRPr lang="zh-CN" altLang="en-US" sz="1200" b="1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D49CACE7-0059-42A3-8E4A-87E3BF6109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4216" y="3358985"/>
                      <a:ext cx="886679" cy="246221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t="-6667" b="-3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83A8508C-5CE6-4EAB-A72E-0F18DD9EC423}"/>
                      </a:ext>
                    </a:extLst>
                  </p:cNvPr>
                  <p:cNvSpPr txBox="1"/>
                  <p:nvPr/>
                </p:nvSpPr>
                <p:spPr>
                  <a:xfrm>
                    <a:off x="4847264" y="3627120"/>
                    <a:ext cx="1101693" cy="27699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35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altLang="zh-CN" sz="135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135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  <m:r>
                            <a:rPr lang="en-US" altLang="zh-CN" sz="135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35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𝟗𝟔</m:t>
                          </m:r>
                        </m:oMath>
                      </m:oMathPara>
                    </a14:m>
                    <a:endParaRPr lang="zh-CN" altLang="en-US" sz="135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83A8508C-5CE6-4EAB-A72E-0F18DD9EC4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7264" y="3627120"/>
                    <a:ext cx="1101693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D9A2C9C7-0616-4323-84A0-4D5E2FD11ACB}"/>
                      </a:ext>
                    </a:extLst>
                  </p:cNvPr>
                  <p:cNvSpPr txBox="1"/>
                  <p:nvPr/>
                </p:nvSpPr>
                <p:spPr>
                  <a:xfrm>
                    <a:off x="4356040" y="4441610"/>
                    <a:ext cx="2099449" cy="49244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txBody>
                  <a:bodyPr wrap="squar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en-US" altLang="zh-CN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</m:d>
                          <m:r>
                            <a:rPr lang="en-US" altLang="zh-CN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𝟗𝟔</m:t>
                              </m:r>
                            </m:e>
                          </m:d>
                          <m:r>
                            <a:rPr lang="en-US" altLang="zh-CN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en-US" altLang="zh-CN" sz="1200" b="1" i="1">
                      <a:solidFill>
                        <a:srgbClr val="C0000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altLang="zh-CN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sSub>
                            <m:sSubPr>
                              <m:ctrlPr>
                                <a:rPr lang="en-US" altLang="zh-CN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</m:e>
                            <m:sub>
                              <m:r>
                                <a:rPr lang="en-US" altLang="zh-CN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altLang="zh-CN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m:oMathPara>
                    </a14:m>
                    <a:endParaRPr lang="zh-CN" altLang="en-US" sz="12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D9A2C9C7-0616-4323-84A0-4D5E2FD11A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6040" y="4441610"/>
                    <a:ext cx="2099449" cy="49244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2BC7701D-19CD-44C3-8E9D-D97157D5F2CE}"/>
                  </a:ext>
                </a:extLst>
              </p:cNvPr>
              <p:cNvGrpSpPr/>
              <p:nvPr/>
            </p:nvGrpSpPr>
            <p:grpSpPr>
              <a:xfrm>
                <a:off x="1836475" y="3581400"/>
                <a:ext cx="1276213" cy="367391"/>
                <a:chOff x="1684075" y="3314350"/>
                <a:chExt cx="1276213" cy="367391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D98F31C6-5908-4BF4-9F6C-1BDD69EDC2F4}"/>
                    </a:ext>
                  </a:extLst>
                </p:cNvPr>
                <p:cNvSpPr/>
                <p:nvPr/>
              </p:nvSpPr>
              <p:spPr>
                <a:xfrm>
                  <a:off x="1684075" y="3314350"/>
                  <a:ext cx="1276213" cy="36739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46B9B122-AEFD-43B3-9AA5-23390A85F7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56438" y="3358985"/>
                      <a:ext cx="394705" cy="276999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oMath>
                        </m:oMathPara>
                      </a14:m>
                      <a:endParaRPr lang="zh-CN" altLang="en-US" sz="1350" b="1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46B9B122-AEFD-43B3-9AA5-23390A85F70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56438" y="3358985"/>
                      <a:ext cx="394705" cy="27699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文本框 47">
                      <a:extLst>
                        <a:ext uri="{FF2B5EF4-FFF2-40B4-BE49-F238E27FC236}">
                          <a16:creationId xmlns:a16="http://schemas.microsoft.com/office/drawing/2014/main" id="{C55853D5-D696-49F7-9C3F-73C36524AA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8003" y="3360070"/>
                      <a:ext cx="394705" cy="276999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txBody>
                    <a:bodyPr wrap="squar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oMath>
                        </m:oMathPara>
                      </a14:m>
                      <a:endParaRPr lang="zh-CN" altLang="en-US" sz="1350" b="1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文本框 47">
                      <a:extLst>
                        <a:ext uri="{FF2B5EF4-FFF2-40B4-BE49-F238E27FC236}">
                          <a16:creationId xmlns:a16="http://schemas.microsoft.com/office/drawing/2014/main" id="{C55853D5-D696-49F7-9C3F-73C36524AA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8003" y="3360070"/>
                      <a:ext cx="394705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7" name="箭头: 右 36">
                <a:extLst>
                  <a:ext uri="{FF2B5EF4-FFF2-40B4-BE49-F238E27FC236}">
                    <a16:creationId xmlns:a16="http://schemas.microsoft.com/office/drawing/2014/main" id="{36FDA278-1C52-4895-9AB4-DEBA689AB57D}"/>
                  </a:ext>
                </a:extLst>
              </p:cNvPr>
              <p:cNvSpPr/>
              <p:nvPr/>
            </p:nvSpPr>
            <p:spPr>
              <a:xfrm>
                <a:off x="3112689" y="3734183"/>
                <a:ext cx="1734575" cy="5064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81B0989-535A-4FC8-8780-7258BB8C49A7}"/>
                  </a:ext>
                </a:extLst>
              </p:cNvPr>
              <p:cNvSpPr txBox="1"/>
              <p:nvPr/>
            </p:nvSpPr>
            <p:spPr>
              <a:xfrm>
                <a:off x="3579885" y="3466293"/>
                <a:ext cx="800181" cy="2462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200" b="1">
                    <a:solidFill>
                      <a:srgbClr val="C00000"/>
                    </a:solidFill>
                  </a:rPr>
                  <a:t>源代数运算</a:t>
                </a:r>
              </a:p>
            </p:txBody>
          </p:sp>
          <p:sp>
            <p:nvSpPr>
              <p:cNvPr id="39" name="箭头: 下 38">
                <a:extLst>
                  <a:ext uri="{FF2B5EF4-FFF2-40B4-BE49-F238E27FC236}">
                    <a16:creationId xmlns:a16="http://schemas.microsoft.com/office/drawing/2014/main" id="{86F1A0D4-7D47-4FDC-8FD2-79F0E578A26E}"/>
                  </a:ext>
                </a:extLst>
              </p:cNvPr>
              <p:cNvSpPr/>
              <p:nvPr/>
            </p:nvSpPr>
            <p:spPr>
              <a:xfrm>
                <a:off x="5357351" y="3904363"/>
                <a:ext cx="45719" cy="51689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58B69D9-06E7-4D1B-AA1F-2A8DBF52E40D}"/>
                  </a:ext>
                </a:extLst>
              </p:cNvPr>
              <p:cNvSpPr txBox="1"/>
              <p:nvPr/>
            </p:nvSpPr>
            <p:spPr>
              <a:xfrm>
                <a:off x="5427512" y="4020794"/>
                <a:ext cx="350009" cy="2462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200" b="1">
                    <a:solidFill>
                      <a:srgbClr val="C00000"/>
                    </a:solidFill>
                  </a:rPr>
                  <a:t>映射</a:t>
                </a:r>
              </a:p>
            </p:txBody>
          </p:sp>
          <p:sp>
            <p:nvSpPr>
              <p:cNvPr id="41" name="箭头: 下 40">
                <a:extLst>
                  <a:ext uri="{FF2B5EF4-FFF2-40B4-BE49-F238E27FC236}">
                    <a16:creationId xmlns:a16="http://schemas.microsoft.com/office/drawing/2014/main" id="{DFA8C16D-C106-46C4-83D1-6218593DD7AD}"/>
                  </a:ext>
                </a:extLst>
              </p:cNvPr>
              <p:cNvSpPr/>
              <p:nvPr/>
            </p:nvSpPr>
            <p:spPr>
              <a:xfrm>
                <a:off x="2071984" y="3903034"/>
                <a:ext cx="45719" cy="6553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2" name="箭头: 下 41">
                <a:extLst>
                  <a:ext uri="{FF2B5EF4-FFF2-40B4-BE49-F238E27FC236}">
                    <a16:creationId xmlns:a16="http://schemas.microsoft.com/office/drawing/2014/main" id="{540140BA-F383-44D7-B0A9-7B4F59723125}"/>
                  </a:ext>
                </a:extLst>
              </p:cNvPr>
              <p:cNvSpPr/>
              <p:nvPr/>
            </p:nvSpPr>
            <p:spPr>
              <a:xfrm>
                <a:off x="2814466" y="3903033"/>
                <a:ext cx="45719" cy="6553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1945B14-4EB5-4D3D-9591-7ACB058EC483}"/>
                  </a:ext>
                </a:extLst>
              </p:cNvPr>
              <p:cNvSpPr txBox="1"/>
              <p:nvPr/>
            </p:nvSpPr>
            <p:spPr>
              <a:xfrm>
                <a:off x="2303543" y="4096223"/>
                <a:ext cx="360629" cy="2462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200" b="1">
                    <a:solidFill>
                      <a:srgbClr val="C00000"/>
                    </a:solidFill>
                  </a:rPr>
                  <a:t>映射</a:t>
                </a:r>
              </a:p>
            </p:txBody>
          </p:sp>
          <p:sp>
            <p:nvSpPr>
              <p:cNvPr id="44" name="箭头: 右 43">
                <a:extLst>
                  <a:ext uri="{FF2B5EF4-FFF2-40B4-BE49-F238E27FC236}">
                    <a16:creationId xmlns:a16="http://schemas.microsoft.com/office/drawing/2014/main" id="{4C3F6E8B-6A10-4DC4-8FC9-BFEE2C0B4282}"/>
                  </a:ext>
                </a:extLst>
              </p:cNvPr>
              <p:cNvSpPr/>
              <p:nvPr/>
            </p:nvSpPr>
            <p:spPr>
              <a:xfrm flipV="1">
                <a:off x="3444394" y="4670940"/>
                <a:ext cx="911646" cy="457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C191EA8-41D0-4649-88D0-BCDFC78AFA6A}"/>
                  </a:ext>
                </a:extLst>
              </p:cNvPr>
              <p:cNvSpPr txBox="1"/>
              <p:nvPr/>
            </p:nvSpPr>
            <p:spPr>
              <a:xfrm>
                <a:off x="3403822" y="4381382"/>
                <a:ext cx="992789" cy="2462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1200" b="1">
                    <a:solidFill>
                      <a:srgbClr val="C00000"/>
                    </a:solidFill>
                  </a:rPr>
                  <a:t>目标代数运算</a:t>
                </a:r>
              </a:p>
            </p:txBody>
          </p:sp>
        </p:grp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947C4E26-49EE-4AB2-89F8-2CD9BFD82F1E}"/>
                </a:ext>
              </a:extLst>
            </p:cNvPr>
            <p:cNvSpPr/>
            <p:nvPr/>
          </p:nvSpPr>
          <p:spPr>
            <a:xfrm>
              <a:off x="5163652" y="3361571"/>
              <a:ext cx="6258020" cy="1677497"/>
            </a:xfrm>
            <a:prstGeom prst="roundRect">
              <a:avLst>
                <a:gd name="adj" fmla="val 11355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6" name="箭头: 右 55">
            <a:extLst>
              <a:ext uri="{FF2B5EF4-FFF2-40B4-BE49-F238E27FC236}">
                <a16:creationId xmlns:a16="http://schemas.microsoft.com/office/drawing/2014/main" id="{4FF34BDF-25A8-41CB-A7B5-3C7DFD2BBB1C}"/>
              </a:ext>
            </a:extLst>
          </p:cNvPr>
          <p:cNvSpPr/>
          <p:nvPr/>
        </p:nvSpPr>
        <p:spPr>
          <a:xfrm>
            <a:off x="3849225" y="3114374"/>
            <a:ext cx="145547" cy="34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1660A76-7703-4BC0-B3A6-FB3ABA2E1817}"/>
              </a:ext>
            </a:extLst>
          </p:cNvPr>
          <p:cNvSpPr txBox="1"/>
          <p:nvPr/>
        </p:nvSpPr>
        <p:spPr>
          <a:xfrm>
            <a:off x="578423" y="3917678"/>
            <a:ext cx="8060752" cy="63607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zh-CN" altLang="en-US" sz="135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子代数、商代数都是与原来代数同类型的代数，它们实质上也可用</a:t>
            </a:r>
            <a:r>
              <a:rPr lang="zh-CN" altLang="en-US" sz="1350" b="1" dirty="0">
                <a:solidFill>
                  <a:srgbClr val="C00000"/>
                </a:solidFill>
                <a:latin typeface="+mn-ea"/>
              </a:rPr>
              <a:t>同态</a:t>
            </a:r>
            <a:r>
              <a:rPr lang="zh-CN" altLang="en-US" sz="1350" b="1" dirty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刻画</a:t>
            </a:r>
            <a:endParaRPr lang="en-US" altLang="zh-CN" sz="1350" b="1" dirty="0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14313" indent="-214313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350" b="1" dirty="0">
                <a:solidFill>
                  <a:srgbClr val="C00000"/>
                </a:solidFill>
              </a:rPr>
              <a:t>子代数</a:t>
            </a:r>
            <a:r>
              <a:rPr lang="zh-CN" altLang="en-US" sz="1350" b="1" dirty="0">
                <a:solidFill>
                  <a:schemeClr val="accent6">
                    <a:lumMod val="50000"/>
                  </a:schemeClr>
                </a:solidFill>
              </a:rPr>
              <a:t>与</a:t>
            </a:r>
            <a:r>
              <a:rPr lang="zh-CN" altLang="en-US" sz="1350" b="1" dirty="0">
                <a:solidFill>
                  <a:srgbClr val="C00000"/>
                </a:solidFill>
              </a:rPr>
              <a:t>单同态</a:t>
            </a:r>
            <a:r>
              <a:rPr lang="en-US" altLang="zh-CN" sz="135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zh-CN" altLang="en-US" sz="1350" b="1" dirty="0">
                <a:solidFill>
                  <a:schemeClr val="accent6">
                    <a:lumMod val="50000"/>
                  </a:schemeClr>
                </a:solidFill>
              </a:rPr>
              <a:t>即既是单函数又是同态</a:t>
            </a:r>
            <a:r>
              <a:rPr lang="en-US" altLang="zh-CN" sz="135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zh-CN" altLang="en-US" sz="1350" b="1" dirty="0">
                <a:solidFill>
                  <a:schemeClr val="accent6">
                    <a:lumMod val="50000"/>
                  </a:schemeClr>
                </a:solidFill>
              </a:rPr>
              <a:t>一一对应，</a:t>
            </a:r>
            <a:r>
              <a:rPr lang="zh-CN" altLang="en-US" sz="1350" b="1" dirty="0">
                <a:solidFill>
                  <a:srgbClr val="C00000"/>
                </a:solidFill>
              </a:rPr>
              <a:t>商代数</a:t>
            </a:r>
            <a:r>
              <a:rPr lang="zh-CN" altLang="en-US" sz="1350" b="1" dirty="0">
                <a:solidFill>
                  <a:schemeClr val="accent6">
                    <a:lumMod val="50000"/>
                  </a:schemeClr>
                </a:solidFill>
              </a:rPr>
              <a:t>与</a:t>
            </a:r>
            <a:r>
              <a:rPr lang="zh-CN" altLang="en-US" sz="1350" b="1" dirty="0">
                <a:solidFill>
                  <a:srgbClr val="C00000"/>
                </a:solidFill>
              </a:rPr>
              <a:t>满同态</a:t>
            </a:r>
            <a:r>
              <a:rPr lang="en-US" altLang="zh-CN" sz="135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zh-CN" altLang="en-US" sz="1350" b="1" dirty="0">
                <a:solidFill>
                  <a:schemeClr val="accent6">
                    <a:lumMod val="50000"/>
                  </a:schemeClr>
                </a:solidFill>
              </a:rPr>
              <a:t>即既是满函数又是同态</a:t>
            </a:r>
            <a:r>
              <a:rPr lang="en-US" altLang="zh-CN" sz="135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zh-CN" altLang="en-US" sz="1350" b="1" dirty="0">
                <a:solidFill>
                  <a:schemeClr val="accent6">
                    <a:lumMod val="50000"/>
                  </a:schemeClr>
                </a:solidFill>
              </a:rPr>
              <a:t>一一对应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B3DFABF-56E3-4732-84B4-CA987450714E}"/>
              </a:ext>
            </a:extLst>
          </p:cNvPr>
          <p:cNvSpPr txBox="1"/>
          <p:nvPr/>
        </p:nvSpPr>
        <p:spPr>
          <a:xfrm>
            <a:off x="652017" y="524133"/>
            <a:ext cx="7668499" cy="369332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en-US" altLang="zh-CN" b="1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Remark</a:t>
            </a:r>
            <a:r>
              <a:rPr lang="zh-CN" altLang="en-US" b="1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b="1" dirty="0"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(1)</a:t>
            </a:r>
            <a:r>
              <a:rPr lang="zh-CN" altLang="en-US" b="1" dirty="0">
                <a:solidFill>
                  <a:srgbClr val="7030A0"/>
                </a:solidFill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详细严格的定义参考教材</a:t>
            </a:r>
            <a:r>
              <a:rPr lang="en-US" altLang="zh-CN" b="1" dirty="0">
                <a:solidFill>
                  <a:srgbClr val="7030A0"/>
                </a:solidFill>
                <a:highlight>
                  <a:srgbClr val="00FFFF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P81Def.2.3.1</a:t>
            </a:r>
            <a:endParaRPr lang="zh-CN" altLang="en-US" b="1" dirty="0">
              <a:solidFill>
                <a:srgbClr val="7030A0"/>
              </a:solidFill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4906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6" grpId="0" animBg="1"/>
      <p:bldP spid="57" grpId="0" animBg="1"/>
      <p:bldP spid="5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代数同态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36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代数同构</a:t>
            </a:r>
            <a:r>
              <a:rPr lang="en-US" altLang="zh-CN" sz="1350"/>
              <a:t>(isomorphism)</a:t>
            </a:r>
            <a:endParaRPr lang="zh-CN" altLang="en-US" sz="135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9F5747-52C8-467B-85EF-64848F30BC93}"/>
              </a:ext>
            </a:extLst>
          </p:cNvPr>
          <p:cNvSpPr txBox="1"/>
          <p:nvPr/>
        </p:nvSpPr>
        <p:spPr>
          <a:xfrm>
            <a:off x="864239" y="1184507"/>
            <a:ext cx="7165336" cy="798232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25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两个代数之间存在同态，且这个同态是双函数，则称这两个代数</a:t>
            </a:r>
            <a:r>
              <a:rPr lang="zh-CN" altLang="en-US" b="1">
                <a:solidFill>
                  <a:srgbClr val="C00000"/>
                </a:solidFill>
                <a:latin typeface="+mn-ea"/>
              </a:rPr>
              <a:t>同构</a:t>
            </a:r>
            <a:endParaRPr lang="en-US" altLang="zh-CN" b="1">
              <a:solidFill>
                <a:srgbClr val="C00000"/>
              </a:solidFill>
              <a:latin typeface="+mn-ea"/>
            </a:endParaRPr>
          </a:p>
          <a:p>
            <a:pPr marL="257175" indent="-257175">
              <a:lnSpc>
                <a:spcPts val="225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同构的两个代数具有完全相同的代数性质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663A943-3D6C-40B0-83D1-022A60A7289F}"/>
                  </a:ext>
                </a:extLst>
              </p:cNvPr>
              <p:cNvSpPr txBox="1"/>
              <p:nvPr/>
            </p:nvSpPr>
            <p:spPr>
              <a:xfrm>
                <a:off x="864239" y="2161267"/>
                <a:ext cx="7464860" cy="66967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上的同余关系，商集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ℤ</m:t>
                        </m:r>
                      </m:e>
                      <m:sub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≡</m:t>
                            </m:r>
                          </m:e>
                          <m:sub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</m:sub>
                    </m:sSub>
                    <m:r>
                      <a:rPr lang="en-US" altLang="zh-CN" sz="135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𝟎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⋯, 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𝟒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构成商代数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≡</m:t>
                                </m:r>
                              </m:e>
                              <m:sub>
                                <m: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𝟓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⊗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≡</m:t>
                                </m:r>
                              </m:e>
                              <m:sub>
                                <m: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𝟓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zh-CN" sz="135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14313" indent="-214313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35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5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  <m:sub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35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e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</m:d>
                    <m:r>
                      <a:rPr lang="en-US" altLang="zh-CN" sz="135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,⋯</m:t>
                        </m:r>
                      </m:e>
                    </m:d>
                  </m:oMath>
                </a14:m>
                <a:r>
                  <a:rPr lang="en-US" altLang="zh-CN" sz="135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35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5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b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sz="135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e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</m:d>
                    <m:r>
                      <a:rPr lang="en-US" altLang="zh-CN" sz="135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e>
                    </m:d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等等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663A943-3D6C-40B0-83D1-022A60A72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39" y="2161267"/>
                <a:ext cx="7464860" cy="669671"/>
              </a:xfrm>
              <a:prstGeom prst="rect">
                <a:avLst/>
              </a:prstGeom>
              <a:blipFill>
                <a:blip r:embed="rId2"/>
                <a:stretch>
                  <a:fillRect l="-245" t="-1835" b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D17E1C22-C5C3-4D9A-844F-935E4E88A2F7}"/>
              </a:ext>
            </a:extLst>
          </p:cNvPr>
          <p:cNvGrpSpPr/>
          <p:nvPr/>
        </p:nvGrpSpPr>
        <p:grpSpPr>
          <a:xfrm>
            <a:off x="864240" y="3008278"/>
            <a:ext cx="7237904" cy="373555"/>
            <a:chOff x="1503523" y="3880671"/>
            <a:chExt cx="9650539" cy="498073"/>
          </a:xfrm>
        </p:grpSpPr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774FC8FB-71A3-4467-8583-1BA5125D8FD6}"/>
                </a:ext>
              </a:extLst>
            </p:cNvPr>
            <p:cNvSpPr/>
            <p:nvPr/>
          </p:nvSpPr>
          <p:spPr>
            <a:xfrm>
              <a:off x="5470309" y="4104032"/>
              <a:ext cx="1528033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E6B5056-F378-4BBB-A2D9-4EED6DF95DD6}"/>
                    </a:ext>
                  </a:extLst>
                </p:cNvPr>
                <p:cNvSpPr txBox="1"/>
                <p:nvPr/>
              </p:nvSpPr>
              <p:spPr>
                <a:xfrm>
                  <a:off x="2703728" y="3929724"/>
                  <a:ext cx="2766580" cy="4249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</m:e>
                              <m:sub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zh-CN" altLang="en-US" sz="135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E6B5056-F378-4BBB-A2D9-4EED6DF95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3728" y="3929724"/>
                  <a:ext cx="2766580" cy="42498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7E36207-B9F7-4D2B-824B-595B5C36932C}"/>
                    </a:ext>
                  </a:extLst>
                </p:cNvPr>
                <p:cNvSpPr txBox="1"/>
                <p:nvPr/>
              </p:nvSpPr>
              <p:spPr>
                <a:xfrm>
                  <a:off x="6998341" y="3929724"/>
                  <a:ext cx="4155721" cy="4249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⊗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</m:e>
                              <m:sub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zh-CN" altLang="en-US" sz="135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7E36207-B9F7-4D2B-824B-595B5C3693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41" y="3929724"/>
                  <a:ext cx="4155721" cy="42498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30DB0C0-3900-486E-B625-E4A5EC3BBE31}"/>
                </a:ext>
              </a:extLst>
            </p:cNvPr>
            <p:cNvSpPr txBox="1"/>
            <p:nvPr/>
          </p:nvSpPr>
          <p:spPr>
            <a:xfrm>
              <a:off x="1503523" y="3880671"/>
              <a:ext cx="1045969" cy="4924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b="1">
                  <a:solidFill>
                    <a:schemeClr val="accent2">
                      <a:lumMod val="50000"/>
                    </a:schemeClr>
                  </a:solidFill>
                </a:rPr>
                <a:t>等价类做商代数运算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45CD897-639F-4E90-8D6E-C1A5D40AD1F8}"/>
                </a:ext>
              </a:extLst>
            </p:cNvPr>
            <p:cNvSpPr txBox="1"/>
            <p:nvPr/>
          </p:nvSpPr>
          <p:spPr>
            <a:xfrm>
              <a:off x="5624546" y="3886302"/>
              <a:ext cx="907821" cy="4924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b="1">
                  <a:solidFill>
                    <a:schemeClr val="accent2">
                      <a:lumMod val="50000"/>
                    </a:schemeClr>
                  </a:solidFill>
                </a:rPr>
                <a:t>代表做原代数运算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7796879-BEFF-4D4E-AC9F-DE5BA497D1B1}"/>
                  </a:ext>
                </a:extLst>
              </p:cNvPr>
              <p:cNvSpPr txBox="1"/>
              <p:nvPr/>
            </p:nvSpPr>
            <p:spPr>
              <a:xfrm>
                <a:off x="864240" y="3599342"/>
                <a:ext cx="7512998" cy="6883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商代数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35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5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≡</m:t>
                                </m:r>
                              </m:e>
                              <m:sub>
                                <m:r>
                                  <a:rPr lang="en-US" altLang="zh-CN" sz="135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𝟓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35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35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⊗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5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≡</m:t>
                                </m:r>
                              </m:e>
                              <m:sub>
                                <m:r>
                                  <a:rPr lang="en-US" altLang="zh-CN" sz="135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𝟓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35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135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={</m:t>
                        </m:r>
                        <m:r>
                          <a:rPr lang="en-US" altLang="zh-CN" sz="135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𝟎</m:t>
                        </m:r>
                        <m:r>
                          <a:rPr lang="en-US" altLang="zh-CN" sz="135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135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  <m:r>
                          <a:rPr lang="en-US" altLang="zh-CN" sz="135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135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  <m:r>
                          <a:rPr lang="en-US" altLang="zh-CN" sz="135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135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  <m:r>
                          <a:rPr lang="en-US" altLang="zh-CN" sz="135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135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𝟒</m:t>
                        </m:r>
                        <m:r>
                          <a:rPr lang="en-US" altLang="zh-CN" sz="135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}, 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35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35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35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同构，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𝝓</m:t>
                    </m:r>
                    <m:r>
                      <a:rPr lang="en-US" altLang="zh-CN" sz="135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:</m:t>
                    </m:r>
                    <m:d>
                      <m:d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35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5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≡</m:t>
                                </m:r>
                              </m:e>
                              <m:sub>
                                <m:r>
                                  <a:rPr lang="en-US" altLang="zh-CN" sz="135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𝟓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35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35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⊗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35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≡</m:t>
                                </m:r>
                              </m:e>
                              <m:sub>
                                <m:r>
                                  <a:rPr lang="en-US" altLang="zh-CN" sz="135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𝟓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sz="135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→</m:t>
                    </m:r>
                    <m:d>
                      <m:d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35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sz="135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  <m:r>
                          <a:rPr lang="en-US" altLang="zh-CN" sz="135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35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⊗</m:t>
                            </m:r>
                          </m:e>
                          <m:sub>
                            <m:r>
                              <a:rPr lang="en-US" altLang="zh-CN" sz="135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</m:e>
                    </m:d>
                    <m:r>
                      <a:rPr lang="zh-CN" altLang="en-US" sz="135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，</m:t>
                    </m:r>
                    <m:r>
                      <a:rPr lang="en-US" altLang="zh-CN" sz="135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𝝓</m:t>
                    </m:r>
                    <m:d>
                      <m:dPr>
                        <m:ctrlPr>
                          <a:rPr lang="en-US" altLang="zh-CN" sz="135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35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350" b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𝒂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135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𝟓</m:t>
                            </m:r>
                          </m:sub>
                        </m:sSub>
                      </m:e>
                    </m:d>
                    <m:r>
                      <a:rPr lang="en-US" altLang="zh-CN" sz="135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35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𝒂</m:t>
                    </m:r>
                    <m:r>
                      <a:rPr lang="en-US" altLang="zh-CN" sz="135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135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𝐦𝐨𝐝</m:t>
                    </m:r>
                    <m:r>
                      <a:rPr lang="en-US" altLang="zh-CN" sz="135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135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𝟓</m:t>
                    </m:r>
                  </m:oMath>
                </a14:m>
                <a:endParaRPr lang="en-US" altLang="zh-CN" sz="135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14313" indent="-214313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35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50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  <m:sub>
                        <m:r>
                          <a:rPr lang="en-US" altLang="zh-CN" sz="135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对应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135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35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50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b>
                        <m:r>
                          <a:rPr lang="en-US" altLang="zh-CN" sz="135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对应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等等，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≡</m:t>
                            </m:r>
                          </m:e>
                          <m:sub>
                            <m:r>
                              <a:rPr lang="en-US" altLang="zh-CN" sz="1350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本质上就是模</a:t>
                </a:r>
                <a14:m>
                  <m:oMath xmlns:m="http://schemas.openxmlformats.org/officeDocument/2006/math">
                    <m:r>
                      <a:rPr lang="en-US" altLang="zh-CN" sz="135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sz="135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乘运算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US" altLang="zh-CN" sz="135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zh-CN" altLang="en-US" sz="1350" b="1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7796879-BEFF-4D4E-AC9F-DE5BA497D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40" y="3599342"/>
                <a:ext cx="7512998" cy="688330"/>
              </a:xfrm>
              <a:prstGeom prst="rect">
                <a:avLst/>
              </a:prstGeom>
              <a:blipFill>
                <a:blip r:embed="rId5"/>
                <a:stretch>
                  <a:fillRect l="-244" t="-885" b="-5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43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代数同态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37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代数同态基本定理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9F5747-52C8-467B-85EF-64848F30BC93}"/>
              </a:ext>
            </a:extLst>
          </p:cNvPr>
          <p:cNvSpPr txBox="1"/>
          <p:nvPr/>
        </p:nvSpPr>
        <p:spPr>
          <a:xfrm>
            <a:off x="888085" y="1307460"/>
            <a:ext cx="7136728" cy="820674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两个代数之间存在同态，且这个同态是双函数，则称这两个代数</a:t>
            </a:r>
            <a:r>
              <a:rPr lang="zh-CN" altLang="en-US" b="1">
                <a:solidFill>
                  <a:srgbClr val="C00000"/>
                </a:solidFill>
                <a:latin typeface="+mn-ea"/>
              </a:rPr>
              <a:t>同构</a:t>
            </a:r>
            <a:endParaRPr lang="en-US" altLang="zh-CN" b="1">
              <a:solidFill>
                <a:srgbClr val="C00000"/>
              </a:solidFill>
              <a:latin typeface="+mn-ea"/>
            </a:endParaRP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同构的两个代数具有完全相同的代数性质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BD2788F-B211-40E7-97D8-25BDD77DD592}"/>
                  </a:ext>
                </a:extLst>
              </p:cNvPr>
              <p:cNvSpPr txBox="1"/>
              <p:nvPr/>
            </p:nvSpPr>
            <p:spPr>
              <a:xfrm>
                <a:off x="888085" y="2515825"/>
                <a:ext cx="7080023" cy="18024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5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一般来说，对于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同态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𝒇</m:t>
                    </m:r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:</m:t>
                    </m:r>
                    <m:d>
                      <m:d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∗</m:t>
                        </m:r>
                      </m:e>
                    </m:d>
                    <m:r>
                      <a:rPr lang="en-US" altLang="zh-CN" sz="15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→</m:t>
                    </m:r>
                    <m:d>
                      <m:dPr>
                        <m:ctrlPr>
                          <a:rPr lang="en-US" altLang="zh-CN" sz="15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𝑩</m:t>
                        </m:r>
                        <m:r>
                          <a:rPr lang="en-US" altLang="zh-CN" sz="15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 ∘</m:t>
                        </m:r>
                      </m:e>
                    </m:d>
                  </m:oMath>
                </a14:m>
                <a:endParaRPr lang="en-US" altLang="zh-CN" sz="15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14313" indent="-214313"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导出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5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15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,∗)</m:t>
                    </m:r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上一个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同余关系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15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altLang="zh-CN" sz="15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500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5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500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5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15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500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15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5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5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500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500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500" b="1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  <a:p>
                <a:pPr marL="214313" indent="-214313"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5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15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∘</m:t>
                        </m:r>
                      </m:e>
                    </m:d>
                  </m:oMath>
                </a14:m>
                <a:r>
                  <a:rPr lang="zh-CN" altLang="en-US" sz="15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的运算封闭，构成</a:t>
                </a:r>
                <a:r>
                  <a:rPr lang="zh-CN" altLang="en-US" sz="1500" b="1">
                    <a:solidFill>
                      <a:srgbClr val="C00000"/>
                    </a:solidFill>
                    <a:latin typeface="+mn-ea"/>
                  </a:rPr>
                  <a:t>子代数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5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5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15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500" b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  <m:r>
                          <a:rPr lang="en-US" altLang="zh-CN" sz="15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∘</m:t>
                        </m:r>
                      </m:e>
                    </m:d>
                  </m:oMath>
                </a14:m>
                <a:endParaRPr lang="en-US" altLang="zh-CN" sz="1500" b="1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  <a:p>
                <a:pPr marL="557213" lvl="1" indent="-214313">
                  <a:lnSpc>
                    <a:spcPts val="2100"/>
                  </a:lnSpc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35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</m:oMath>
                </a14:m>
                <a:r>
                  <a:rPr lang="zh-CN" altLang="en-US" sz="135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关于同余关系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135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zh-CN" altLang="en-US" sz="135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zh-CN" altLang="en-US" sz="135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商代数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35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35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sz="135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135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r>
                          <a:rPr lang="en-US" altLang="zh-CN" sz="135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, ⊗</m:t>
                        </m:r>
                      </m:e>
                    </m:d>
                  </m:oMath>
                </a14:m>
                <a:r>
                  <a:rPr lang="zh-CN" altLang="en-US" sz="135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与子代数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35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35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135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35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  <m:r>
                          <a:rPr lang="en-US" altLang="zh-CN" sz="135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 ∘</m:t>
                        </m:r>
                      </m:e>
                    </m:d>
                  </m:oMath>
                </a14:m>
                <a:r>
                  <a:rPr lang="zh-CN" altLang="en-US" sz="135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同构</a:t>
                </a:r>
                <a:r>
                  <a:rPr lang="zh-CN" altLang="en-US" sz="135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，这称为</a:t>
                </a:r>
                <a:r>
                  <a:rPr lang="zh-CN" altLang="en-US" sz="1350" b="1">
                    <a:solidFill>
                      <a:srgbClr val="C00000"/>
                    </a:solidFill>
                    <a:latin typeface="+mn-ea"/>
                  </a:rPr>
                  <a:t>代数同态基本定理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BD2788F-B211-40E7-97D8-25BDD77DD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85" y="2515825"/>
                <a:ext cx="7080023" cy="1802481"/>
              </a:xfrm>
              <a:prstGeom prst="rect">
                <a:avLst/>
              </a:prstGeom>
              <a:blipFill>
                <a:blip r:embed="rId2"/>
                <a:stretch>
                  <a:fillRect l="-345" t="-678" b="-2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14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550948-0A88-4D14-B7D1-47069CABE5F1}"/>
              </a:ext>
            </a:extLst>
          </p:cNvPr>
          <p:cNvSpPr txBox="1"/>
          <p:nvPr/>
        </p:nvSpPr>
        <p:spPr>
          <a:xfrm>
            <a:off x="1230116" y="775548"/>
            <a:ext cx="6683762" cy="241604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sz="1800" b="1">
                <a:solidFill>
                  <a:srgbClr val="002060"/>
                </a:solidFill>
              </a:rPr>
              <a:t>集合、关系和函数的基本概念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集合的基本概念：子集、相等、集合的性质概括法定义、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集合</a:t>
            </a: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集合并交差补和幂集运算</a:t>
            </a:r>
            <a:endParaRPr lang="en-US" altLang="zh-CN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关系的基本概念：关系的定义、关系逆与关系复合运算、关系性质、等价关系与划分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函数的基本概念：像集、逆像集、单函数、满函数、双函数、集合等势、有穷集、无穷集、可数集、不可数集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046192-3E11-4E79-BCD3-91093B8CC99E}"/>
              </a:ext>
            </a:extLst>
          </p:cNvPr>
          <p:cNvSpPr txBox="1"/>
          <p:nvPr/>
        </p:nvSpPr>
        <p:spPr>
          <a:xfrm>
            <a:off x="1230117" y="3417530"/>
            <a:ext cx="6683762" cy="1179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学习这一部分的目标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回忆集合、关系和函数的一些基本概念</a:t>
            </a:r>
            <a:endParaRPr lang="zh-CN" altLang="en-US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了解证明的构建思路：从结论开始分析，自顶向下构造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5F06C-13F4-4700-A74A-50AE597C58B1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1AB877-3368-4FFC-9613-CFD7F9DE434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E550E3-E368-4444-865C-D1511A0ABEDF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3CC005-3633-4177-82A7-AAC95BDF90FD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ED2EB6-7339-4103-AB2C-C889032943F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16D71E-13E4-4E7F-BFA5-D05D8033C3FF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36B8A377-C547-4E1A-B162-3D3818B77830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3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EF1AFF-D150-4D24-BB32-695DDFCBCE6E}"/>
              </a:ext>
            </a:extLst>
          </p:cNvPr>
          <p:cNvSpPr txBox="1"/>
          <p:nvPr/>
        </p:nvSpPr>
        <p:spPr>
          <a:xfrm>
            <a:off x="829914" y="2395422"/>
            <a:ext cx="748416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第一讲不布置笔试作业，请及时预习下一讲！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CC8CC8-7EDC-415B-B810-AAB219ACED13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83F4F5-7F97-4CED-B3A1-14F3C9811897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6627BE-7107-49BE-A498-826F3842F409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FCD8BDB-8C13-4150-8CDE-929E7A3275AC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D040D8-C82F-4BD4-B428-4ECA0AC4E742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DF40A9-6D3E-4591-BC81-1F0D9F0DCEC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D7F494-7D4C-4480-A38A-430AACDA8F80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11865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教学目标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教学目标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ABD06A2D-32D4-4C55-8DAF-42A77F8C9EE3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1CB025-2713-4824-89B8-EFB8CD3042BA}"/>
              </a:ext>
            </a:extLst>
          </p:cNvPr>
          <p:cNvSpPr txBox="1"/>
          <p:nvPr/>
        </p:nvSpPr>
        <p:spPr>
          <a:xfrm>
            <a:off x="511857" y="777712"/>
            <a:ext cx="3752144" cy="366311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</a:rPr>
              <a:t>知识性目标</a:t>
            </a: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1">
                    <a:lumMod val="50000"/>
                  </a:schemeClr>
                </a:solidFill>
              </a:rPr>
              <a:t>在离散数学课程的基础上</a:t>
            </a:r>
          </a:p>
          <a:p>
            <a:pPr marL="6000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熟悉</a:t>
            </a:r>
            <a:r>
              <a:rPr lang="zh-CN" altLang="zh-CN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群、子群、正规子群及群同态的基本定理，了解群的应用</a:t>
            </a:r>
            <a:endParaRPr lang="en-US" altLang="zh-CN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00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熟悉</a:t>
            </a:r>
            <a:r>
              <a:rPr lang="zh-CN" altLang="zh-CN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环、子环、理想与商环的基本概念与性质，尤其是熟悉整环的性质</a:t>
            </a:r>
            <a:endParaRPr lang="en-US" altLang="zh-CN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00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zh-CN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了解域的扩张理论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和有限域的构造与基本性质</a:t>
            </a:r>
            <a:endParaRPr lang="zh-CN" altLang="en-US" sz="1500" b="1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46E0BF-61ED-41C4-9EAB-3477D1F3870D}"/>
              </a:ext>
            </a:extLst>
          </p:cNvPr>
          <p:cNvSpPr txBox="1"/>
          <p:nvPr/>
        </p:nvSpPr>
        <p:spPr>
          <a:xfrm>
            <a:off x="4609707" y="835419"/>
            <a:ext cx="4022437" cy="3593741"/>
          </a:xfrm>
          <a:prstGeom prst="rect">
            <a:avLst/>
          </a:prstGeom>
          <a:solidFill>
            <a:schemeClr val="accent4">
              <a:lumMod val="20000"/>
              <a:lumOff val="80000"/>
              <a:alpha val="47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</a:rPr>
              <a:t>能力性目标</a:t>
            </a: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1">
                    <a:lumMod val="50000"/>
                  </a:schemeClr>
                </a:solidFill>
              </a:rPr>
              <a:t>提高理解能力、学习能力</a:t>
            </a:r>
          </a:p>
          <a:p>
            <a:pPr marL="6000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学会把握重点，学会归纳总结</a:t>
            </a: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1">
                    <a:lumMod val="50000"/>
                  </a:schemeClr>
                </a:solidFill>
              </a:rPr>
              <a:t>培养计算思维</a:t>
            </a:r>
          </a:p>
          <a:p>
            <a:pPr marL="6000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探索如何利用计算机程序求解一些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代数系统</a:t>
            </a: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1">
                    <a:lumMod val="50000"/>
                  </a:schemeClr>
                </a:solidFill>
              </a:rPr>
              <a:t>锻炼逻辑思维能力</a:t>
            </a:r>
          </a:p>
          <a:p>
            <a:pPr marL="6000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学习构建数学证明的思路，让思维更有条理、更严谨、更周密</a:t>
            </a:r>
            <a:endParaRPr lang="en-US" altLang="zh-CN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273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778FC1-0A49-4C7B-8763-0ABD47A13328}"/>
              </a:ext>
            </a:extLst>
          </p:cNvPr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83226F-FD7D-4839-BED4-AEBFFE411A57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113707-B6C2-48CE-819B-21701DCC56A3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C9D032-921C-433D-91C0-C2F117D77F55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4BF976-C51D-4354-8144-1AE6FF152AE7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E1B82E-89C1-430A-9679-7C910F905809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BF16AE3-5699-4663-B547-F2F81A8EE609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80757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教学内容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教学内容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43AD3E54-61FA-4F18-A500-EAF961BBA6C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C7655D-9A10-40D8-A210-8EF33FA10BAF}"/>
              </a:ext>
            </a:extLst>
          </p:cNvPr>
          <p:cNvSpPr/>
          <p:nvPr/>
        </p:nvSpPr>
        <p:spPr>
          <a:xfrm>
            <a:off x="2257223" y="1036603"/>
            <a:ext cx="4629547" cy="2564741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群的基本理论</a:t>
            </a: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rgbClr val="002060"/>
                </a:solidFill>
              </a:rPr>
              <a:t>群与子群的基本概念</a:t>
            </a:r>
            <a:endParaRPr lang="en-US" altLang="zh-CN" sz="1800" b="1">
              <a:solidFill>
                <a:srgbClr val="002060"/>
              </a:solidFill>
            </a:endParaRP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循环群、置换群与对称群</a:t>
            </a:r>
            <a:endParaRPr lang="zh-CN" altLang="en-US" sz="1800" b="1">
              <a:solidFill>
                <a:srgbClr val="002060"/>
              </a:solidFill>
            </a:endParaRP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rgbClr val="002060"/>
                </a:solidFill>
              </a:rPr>
              <a:t>群的同构与群的同态基本定理</a:t>
            </a: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子群陪集、正规子群与商群</a:t>
            </a:r>
            <a:endParaRPr lang="en-US" altLang="zh-CN" b="1">
              <a:solidFill>
                <a:srgbClr val="002060"/>
              </a:solidFill>
            </a:endParaRP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群的直积</a:t>
            </a:r>
            <a:endParaRPr lang="zh-CN" altLang="en-US" sz="1800" b="1">
              <a:solidFill>
                <a:srgbClr val="00206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D62D20-1F1D-4923-A79D-2547318A5824}"/>
              </a:ext>
            </a:extLst>
          </p:cNvPr>
          <p:cNvSpPr txBox="1"/>
          <p:nvPr/>
        </p:nvSpPr>
        <p:spPr>
          <a:xfrm>
            <a:off x="691811" y="3898115"/>
            <a:ext cx="7760372" cy="3656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ts val="3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深化群的认识，了解群更多例子与应用，锻炼抽象思维能力和逻辑证明能力</a:t>
            </a:r>
          </a:p>
        </p:txBody>
      </p:sp>
    </p:spTree>
    <p:extLst>
      <p:ext uri="{BB962C8B-B14F-4D97-AF65-F5344CB8AC3E}">
        <p14:creationId xmlns:p14="http://schemas.microsoft.com/office/powerpoint/2010/main" val="345873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教学内容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教学内容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43AD3E54-61FA-4F18-A500-EAF961BBA6C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C7655D-9A10-40D8-A210-8EF33FA10BAF}"/>
              </a:ext>
            </a:extLst>
          </p:cNvPr>
          <p:cNvSpPr/>
          <p:nvPr/>
        </p:nvSpPr>
        <p:spPr>
          <a:xfrm>
            <a:off x="527815" y="979830"/>
            <a:ext cx="8088363" cy="3414204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环的基本理论</a:t>
            </a: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rgbClr val="002060"/>
                </a:solidFill>
              </a:rPr>
              <a:t>熟悉环的一般基础知识</a:t>
            </a:r>
            <a:endParaRPr lang="en-US" altLang="zh-CN" sz="1800" b="1">
              <a:solidFill>
                <a:srgbClr val="002060"/>
              </a:solidFill>
            </a:endParaRPr>
          </a:p>
          <a:p>
            <a:pPr marL="7143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环的定义与基本性质</a:t>
            </a:r>
            <a:endParaRPr lang="en-US" altLang="zh-CN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43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理想、商环、素理想与极大理想、环的特征与素域</a:t>
            </a:r>
            <a:endParaRPr lang="en-US" altLang="zh-CN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43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环的同态</a:t>
            </a: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了解整环、域和除环的基础知识</a:t>
            </a:r>
            <a:endParaRPr lang="zh-CN" altLang="en-US" sz="1800" b="1">
              <a:solidFill>
                <a:srgbClr val="002060"/>
              </a:solidFill>
            </a:endParaRPr>
          </a:p>
          <a:p>
            <a:pPr marL="7143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整环、域和除环的基本定义与基本性质</a:t>
            </a:r>
            <a:endParaRPr lang="en-US" altLang="zh-CN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43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多项式整环、整环的商域、唯一分解整环、主理想整环与欧几里得整环</a:t>
            </a:r>
          </a:p>
        </p:txBody>
      </p:sp>
    </p:spTree>
    <p:extLst>
      <p:ext uri="{BB962C8B-B14F-4D97-AF65-F5344CB8AC3E}">
        <p14:creationId xmlns:p14="http://schemas.microsoft.com/office/powerpoint/2010/main" val="212783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教学内容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教学内容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43AD3E54-61FA-4F18-A500-EAF961BBA6C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C7655D-9A10-40D8-A210-8EF33FA10BAF}"/>
              </a:ext>
            </a:extLst>
          </p:cNvPr>
          <p:cNvSpPr/>
          <p:nvPr/>
        </p:nvSpPr>
        <p:spPr>
          <a:xfrm>
            <a:off x="2147886" y="911640"/>
            <a:ext cx="4848217" cy="2978188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b="1">
                <a:solidFill>
                  <a:srgbClr val="C00000"/>
                </a:solidFill>
              </a:rPr>
              <a:t>域</a:t>
            </a:r>
            <a:r>
              <a:rPr lang="zh-CN" altLang="en-US" sz="1800" b="1">
                <a:solidFill>
                  <a:srgbClr val="C00000"/>
                </a:solidFill>
              </a:rPr>
              <a:t>扩张的基础知识</a:t>
            </a:r>
          </a:p>
          <a:p>
            <a:pPr marL="257175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rgbClr val="002060"/>
                </a:solidFill>
              </a:rPr>
              <a:t>了解域的扩张的一些基础知识</a:t>
            </a:r>
            <a:endParaRPr lang="en-US" altLang="zh-CN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43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向量空间</a:t>
            </a:r>
            <a:endParaRPr lang="en-US" altLang="zh-CN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43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扩域</a:t>
            </a:r>
            <a:endParaRPr lang="en-US" altLang="zh-CN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43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代数扩张</a:t>
            </a:r>
            <a:endParaRPr lang="en-US" altLang="zh-CN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43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多项式的分裂域</a:t>
            </a:r>
            <a:endParaRPr lang="en-US" altLang="zh-CN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14375" lvl="1" indent="-257175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有限域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B7EB13-D6E6-443B-9CF8-50CB717717A1}"/>
              </a:ext>
            </a:extLst>
          </p:cNvPr>
          <p:cNvSpPr txBox="1"/>
          <p:nvPr/>
        </p:nvSpPr>
        <p:spPr>
          <a:xfrm>
            <a:off x="1253991" y="4057629"/>
            <a:ext cx="6636008" cy="3656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spcBef>
                <a:spcPts val="300"/>
              </a:spcBef>
              <a:spcAft>
                <a:spcPts val="600"/>
              </a:spcAft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了解代数发展的历史，进一步培养抽象思维能力与科学探索精神</a:t>
            </a:r>
          </a:p>
        </p:txBody>
      </p:sp>
    </p:spTree>
    <p:extLst>
      <p:ext uri="{BB962C8B-B14F-4D97-AF65-F5344CB8AC3E}">
        <p14:creationId xmlns:p14="http://schemas.microsoft.com/office/powerpoint/2010/main" val="13250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学习方法与课程考核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学习方法与课程考核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08D7681-203A-40DB-BC9F-38A4143CEB3F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BA35F2-6135-418B-9C9A-A7D109094871}"/>
              </a:ext>
            </a:extLst>
          </p:cNvPr>
          <p:cNvSpPr/>
          <p:nvPr/>
        </p:nvSpPr>
        <p:spPr>
          <a:xfrm>
            <a:off x="891213" y="862714"/>
            <a:ext cx="5213025" cy="2395528"/>
          </a:xfrm>
          <a:prstGeom prst="rect">
            <a:avLst/>
          </a:prstGeom>
          <a:solidFill>
            <a:schemeClr val="accent4">
              <a:lumMod val="20000"/>
              <a:lumOff val="80000"/>
              <a:alpha val="68000"/>
            </a:schemeClr>
          </a:solidFill>
        </p:spPr>
        <p:txBody>
          <a:bodyPr wrap="square">
            <a:spAutoFit/>
          </a:bodyPr>
          <a:lstStyle/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</a:rPr>
              <a:t>主要是学习幻灯片内容，并适当阅读补充材料</a:t>
            </a:r>
            <a:endParaRPr lang="zh-CN" altLang="en-US" sz="1800" b="1">
              <a:solidFill>
                <a:srgbClr val="002060"/>
              </a:solidFill>
            </a:endParaRPr>
          </a:p>
          <a:p>
            <a:pPr marL="600075" lvl="1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韩士安编写的教材主要是面向数学专业学生</a:t>
            </a:r>
            <a:endParaRPr lang="zh-CN" altLang="en-US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rgbClr val="002060"/>
                </a:solidFill>
              </a:rPr>
              <a:t>注意例题的讲解，认真完成习题</a:t>
            </a:r>
          </a:p>
          <a:p>
            <a:pPr marL="600075" lvl="1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尽量举例子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，大家一起</a:t>
            </a: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演绎基本定义与结果</a:t>
            </a:r>
          </a:p>
          <a:p>
            <a:pPr marL="600075" lvl="1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有时间可预习，并在复习后完成课后作业</a:t>
            </a:r>
            <a:endParaRPr lang="en-US" altLang="zh-CN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600075" lvl="1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加入</a:t>
            </a:r>
            <a:r>
              <a:rPr lang="en-US" altLang="zh-CN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QQ</a:t>
            </a: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群，有问题及时与老师一起讨论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6195FF-6ECF-4D32-998B-096D5BDBE947}"/>
              </a:ext>
            </a:extLst>
          </p:cNvPr>
          <p:cNvSpPr txBox="1"/>
          <p:nvPr/>
        </p:nvSpPr>
        <p:spPr>
          <a:xfrm>
            <a:off x="891213" y="3372941"/>
            <a:ext cx="6448836" cy="1179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课程考核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500" b="1"/>
              <a:t> </a:t>
            </a:r>
            <a:r>
              <a:rPr lang="zh-CN" altLang="en-US" sz="1800" b="1">
                <a:solidFill>
                  <a:srgbClr val="002060"/>
                </a:solidFill>
              </a:rPr>
              <a:t>平时作业、课堂练习与平时出勤占</a:t>
            </a:r>
            <a:r>
              <a:rPr lang="en-US" altLang="zh-CN" sz="1800" b="1">
                <a:solidFill>
                  <a:srgbClr val="002060"/>
                </a:solidFill>
              </a:rPr>
              <a:t>40%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altLang="zh-CN" sz="1800" b="1">
                <a:solidFill>
                  <a:srgbClr val="002060"/>
                </a:solidFill>
              </a:rPr>
              <a:t> </a:t>
            </a:r>
            <a:r>
              <a:rPr lang="zh-CN" altLang="en-US" sz="1800" b="1">
                <a:solidFill>
                  <a:srgbClr val="002060"/>
                </a:solidFill>
              </a:rPr>
              <a:t>期末开卷考试占</a:t>
            </a:r>
            <a:r>
              <a:rPr lang="en-US" altLang="zh-CN" sz="1800" b="1">
                <a:solidFill>
                  <a:srgbClr val="002060"/>
                </a:solidFill>
              </a:rPr>
              <a:t>60%</a:t>
            </a:r>
            <a:r>
              <a:rPr lang="zh-CN" altLang="en-US" sz="1800" b="1">
                <a:solidFill>
                  <a:srgbClr val="002060"/>
                </a:solidFill>
              </a:rPr>
              <a:t>，笔试题目难度不超过讲义习题的难度</a:t>
            </a:r>
          </a:p>
        </p:txBody>
      </p:sp>
    </p:spTree>
    <p:extLst>
      <p:ext uri="{BB962C8B-B14F-4D97-AF65-F5344CB8AC3E}">
        <p14:creationId xmlns:p14="http://schemas.microsoft.com/office/powerpoint/2010/main" val="222563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第一讲  课程简介与基础知识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2/38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3CA6A2-BC6C-4885-AC2A-E63B17104575}"/>
              </a:ext>
            </a:extLst>
          </p:cNvPr>
          <p:cNvSpPr txBox="1"/>
          <p:nvPr/>
        </p:nvSpPr>
        <p:spPr>
          <a:xfrm>
            <a:off x="830425" y="1086008"/>
            <a:ext cx="5427500" cy="2483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教学目标、教学内容、学习方法与考核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集合、关系与函数基本知识回顾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代数一般概念回顾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73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1590</TotalTime>
  <Words>5926</Words>
  <Application>Microsoft Office PowerPoint</Application>
  <PresentationFormat>全屏显示(16:9)</PresentationFormat>
  <Paragraphs>496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等线</vt:lpstr>
      <vt:lpstr>等线 Light</vt:lpstr>
      <vt:lpstr>仿宋</vt:lpstr>
      <vt:lpstr>华文新魏</vt:lpstr>
      <vt:lpstr>楷体</vt:lpstr>
      <vt:lpstr>Arial</vt:lpstr>
      <vt:lpstr>Calibri</vt:lpstr>
      <vt:lpstr>Calibri Light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SCSE</cp:lastModifiedBy>
  <cp:revision>96</cp:revision>
  <dcterms:created xsi:type="dcterms:W3CDTF">2022-01-01T06:39:40Z</dcterms:created>
  <dcterms:modified xsi:type="dcterms:W3CDTF">2024-03-17T08:27:16Z</dcterms:modified>
</cp:coreProperties>
</file>