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331" r:id="rId7"/>
    <p:sldId id="329" r:id="rId8"/>
    <p:sldId id="332" r:id="rId9"/>
    <p:sldId id="333" r:id="rId10"/>
    <p:sldId id="335" r:id="rId11"/>
    <p:sldId id="336" r:id="rId12"/>
    <p:sldId id="338" r:id="rId13"/>
    <p:sldId id="337" r:id="rId14"/>
    <p:sldId id="339" r:id="rId15"/>
    <p:sldId id="340" r:id="rId16"/>
    <p:sldId id="341" r:id="rId17"/>
    <p:sldId id="334" r:id="rId18"/>
    <p:sldId id="330" r:id="rId19"/>
    <p:sldId id="343" r:id="rId20"/>
    <p:sldId id="354" r:id="rId21"/>
    <p:sldId id="355" r:id="rId22"/>
    <p:sldId id="342" r:id="rId23"/>
    <p:sldId id="346" r:id="rId24"/>
    <p:sldId id="345" r:id="rId25"/>
    <p:sldId id="349" r:id="rId26"/>
    <p:sldId id="348" r:id="rId27"/>
    <p:sldId id="347" r:id="rId28"/>
    <p:sldId id="350" r:id="rId29"/>
    <p:sldId id="351" r:id="rId30"/>
    <p:sldId id="352" r:id="rId31"/>
    <p:sldId id="344" r:id="rId32"/>
    <p:sldId id="353" r:id="rId33"/>
    <p:sldId id="272" r:id="rId34"/>
    <p:sldId id="280" r:id="rId35"/>
    <p:sldId id="262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7D6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第三讲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循环群与置换群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5E135-5678-439D-AC20-02B3C8429843}"/>
              </a:ext>
            </a:extLst>
          </p:cNvPr>
          <p:cNvSpPr txBox="1"/>
          <p:nvPr/>
        </p:nvSpPr>
        <p:spPr>
          <a:xfrm>
            <a:off x="1023727" y="1078875"/>
            <a:ext cx="666915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如果一个群的所有非平凡子群都是循环群，那么这个群一定是循环群吗？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2BF424-C71A-430B-AF3A-FC7C7854B6CD}"/>
                  </a:ext>
                </a:extLst>
              </p:cNvPr>
              <p:cNvSpPr txBox="1"/>
              <p:nvPr/>
            </p:nvSpPr>
            <p:spPr>
              <a:xfrm>
                <a:off x="1023727" y="1786461"/>
                <a:ext cx="709653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不一定！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不是循环群，但它的每个非平凡子群都是循环群！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2BF424-C71A-430B-AF3A-FC7C7854B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27" y="1786461"/>
                <a:ext cx="7096539" cy="338554"/>
              </a:xfrm>
              <a:prstGeom prst="rect">
                <a:avLst/>
              </a:prstGeom>
              <a:blipFill>
                <a:blip r:embed="rId2"/>
                <a:stretch>
                  <a:fillRect l="-515" t="-5357" r="-335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98FF39D-BB6B-4D65-BB87-5A6A93F6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27" y="2494047"/>
            <a:ext cx="2305372" cy="1648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A542A-F325-4E46-A166-FC3DA012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83" y="2494047"/>
            <a:ext cx="2951459" cy="164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447AE9-DBE4-40FB-9B9A-3B8024A23AE2}"/>
                  </a:ext>
                </a:extLst>
              </p:cNvPr>
              <p:cNvSpPr txBox="1"/>
              <p:nvPr/>
            </p:nvSpPr>
            <p:spPr>
              <a:xfrm>
                <a:off x="6902726" y="2508955"/>
                <a:ext cx="1217540" cy="16149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的所有非平凡子群都是二阶群，不难证明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所有二阶群都是循环群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447AE9-DBE4-40FB-9B9A-3B8024A23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26" y="2508955"/>
                <a:ext cx="1217540" cy="1614929"/>
              </a:xfrm>
              <a:prstGeom prst="rect">
                <a:avLst/>
              </a:prstGeom>
              <a:blipFill>
                <a:blip r:embed="rId5"/>
                <a:stretch>
                  <a:fillRect l="-1500" r="-40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EDB7E-7D6E-4973-86C2-53C20EAF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" y="1140178"/>
            <a:ext cx="7618343" cy="2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286EB7-4FA8-450C-8328-2F26B82269C8}"/>
              </a:ext>
            </a:extLst>
          </p:cNvPr>
          <p:cNvGrpSpPr/>
          <p:nvPr/>
        </p:nvGrpSpPr>
        <p:grpSpPr>
          <a:xfrm>
            <a:off x="780218" y="845708"/>
            <a:ext cx="7583556" cy="1227483"/>
            <a:chOff x="780223" y="869674"/>
            <a:chExt cx="7583556" cy="12274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5A61C6F-139B-4EF8-8C2E-8B7A9C338AD2}"/>
                </a:ext>
              </a:extLst>
            </p:cNvPr>
            <p:cNvSpPr/>
            <p:nvPr/>
          </p:nvSpPr>
          <p:spPr>
            <a:xfrm>
              <a:off x="780223" y="869674"/>
              <a:ext cx="7583556" cy="122748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4C3C08-67C2-4C1B-91B9-09F22CC28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308" y="923732"/>
              <a:ext cx="7459317" cy="1102215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755BD0-738C-44BB-B010-52095AB0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8" y="2165415"/>
            <a:ext cx="7459317" cy="24587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E16088-473E-41B6-A371-6E1266935E99}"/>
              </a:ext>
            </a:extLst>
          </p:cNvPr>
          <p:cNvSpPr txBox="1"/>
          <p:nvPr/>
        </p:nvSpPr>
        <p:spPr>
          <a:xfrm>
            <a:off x="4934138" y="2535538"/>
            <a:ext cx="733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{e}</a:t>
            </a:r>
            <a:r>
              <a:rPr lang="zh-CN" altLang="en-US" sz="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之外的</a:t>
            </a:r>
          </a:p>
        </p:txBody>
      </p:sp>
    </p:spTree>
    <p:extLst>
      <p:ext uri="{BB962C8B-B14F-4D97-AF65-F5344CB8AC3E}">
        <p14:creationId xmlns:p14="http://schemas.microsoft.com/office/powerpoint/2010/main" val="383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6BFD2C-D0DD-4098-940A-6237B773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8" y="2129750"/>
            <a:ext cx="7459317" cy="259224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2F7851-0D0A-48A5-9BEC-4610BDAC6F27}"/>
              </a:ext>
            </a:extLst>
          </p:cNvPr>
          <p:cNvGrpSpPr/>
          <p:nvPr/>
        </p:nvGrpSpPr>
        <p:grpSpPr>
          <a:xfrm>
            <a:off x="780218" y="845708"/>
            <a:ext cx="7583556" cy="1227483"/>
            <a:chOff x="780223" y="869674"/>
            <a:chExt cx="7583556" cy="12274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508BAC8-3668-4D22-86D9-123D7307409E}"/>
                </a:ext>
              </a:extLst>
            </p:cNvPr>
            <p:cNvSpPr/>
            <p:nvPr/>
          </p:nvSpPr>
          <p:spPr>
            <a:xfrm>
              <a:off x="780223" y="869674"/>
              <a:ext cx="7583556" cy="122748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5BD7EB9-7A6D-49C7-9D2B-D9F85EA4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308" y="923732"/>
              <a:ext cx="7459317" cy="110221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9E16088-473E-41B6-A371-6E1266935E99}"/>
              </a:ext>
            </a:extLst>
          </p:cNvPr>
          <p:cNvSpPr txBox="1"/>
          <p:nvPr/>
        </p:nvSpPr>
        <p:spPr>
          <a:xfrm>
            <a:off x="1830519" y="3148873"/>
            <a:ext cx="32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H’</a:t>
            </a:r>
            <a:endParaRPr lang="zh-CN" altLang="en-US" sz="12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6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/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加群和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群的所有子群。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blipFill>
                <a:blip r:embed="rId2"/>
                <a:stretch>
                  <a:fillRect l="-8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/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加群和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群的所有子群。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blipFill>
                <a:blip r:embed="rId2"/>
                <a:stretch>
                  <a:fillRect l="-8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DDFFA77-03D6-47D0-B2C2-67D19AC1EB9E}"/>
                  </a:ext>
                </a:extLst>
              </p:cNvPr>
              <p:cNvSpPr txBox="1"/>
              <p:nvPr/>
            </p:nvSpPr>
            <p:spPr>
              <a:xfrm>
                <a:off x="654021" y="1712368"/>
                <a:ext cx="2802838" cy="23579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的因子时，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是它的子群，因此它的所有子群是：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DDFFA77-03D6-47D0-B2C2-67D19AC1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1712368"/>
                <a:ext cx="2802838" cy="2357953"/>
              </a:xfrm>
              <a:prstGeom prst="rect">
                <a:avLst/>
              </a:prstGeom>
              <a:blipFill>
                <a:blip r:embed="rId3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F147D27-627E-4954-927F-4F674240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30" y="1712368"/>
            <a:ext cx="2317069" cy="14547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E7AA53-E336-4AFC-B811-2FB3FED4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30" y="3367818"/>
            <a:ext cx="4505279" cy="4921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73ABD6-89F1-43A2-9131-747995EF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71" y="1712368"/>
            <a:ext cx="2015308" cy="5885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03ADEB9-71B2-431E-B64E-3CDF2B6F3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70" y="2488469"/>
            <a:ext cx="2015308" cy="63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12DFBC-2CFE-4976-BB10-A190FF023614}"/>
                  </a:ext>
                </a:extLst>
              </p:cNvPr>
              <p:cNvSpPr txBox="1"/>
              <p:nvPr/>
            </p:nvSpPr>
            <p:spPr>
              <a:xfrm>
                <a:off x="3807230" y="4070321"/>
                <a:ext cx="4337887" cy="3334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的所有子群是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12DFBC-2CFE-4976-BB10-A190FF02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30" y="4070321"/>
                <a:ext cx="4337887" cy="333489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FD78B17-A74F-4819-A1FA-145D86B5B3EB}"/>
              </a:ext>
            </a:extLst>
          </p:cNvPr>
          <p:cNvSpPr txBox="1"/>
          <p:nvPr/>
        </p:nvSpPr>
        <p:spPr>
          <a:xfrm>
            <a:off x="103117" y="3725051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&lt;14&gt;=</a:t>
            </a:r>
            <a:endParaRPr lang="zh-CN" altLang="en-US" sz="1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4250" y="1557495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循环群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置换群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7625C6-F502-4279-A16D-85ACD3CDB1F2}"/>
              </a:ext>
            </a:extLst>
          </p:cNvPr>
          <p:cNvSpPr/>
          <p:nvPr/>
        </p:nvSpPr>
        <p:spPr>
          <a:xfrm>
            <a:off x="819975" y="891316"/>
            <a:ext cx="7504043" cy="1371225"/>
          </a:xfrm>
          <a:prstGeom prst="roundRect">
            <a:avLst>
              <a:gd name="adj" fmla="val 941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置换及其乘积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2D73EF-A657-48EA-9D22-2990AAF5BF9F}"/>
              </a:ext>
            </a:extLst>
          </p:cNvPr>
          <p:cNvSpPr/>
          <p:nvPr/>
        </p:nvSpPr>
        <p:spPr>
          <a:xfrm>
            <a:off x="819974" y="2502177"/>
            <a:ext cx="5168351" cy="1980372"/>
          </a:xfrm>
          <a:prstGeom prst="roundRect">
            <a:avLst>
              <a:gd name="adj" fmla="val 612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3DF976-6C02-44C5-A3D5-A1158AC4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65" y="939923"/>
            <a:ext cx="7379804" cy="12621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F22EDF-974B-4C8F-970A-AD7B03FD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65" y="2547241"/>
            <a:ext cx="5049891" cy="189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313D8F-D82A-4F49-98A1-58D9B34F3000}"/>
                  </a:ext>
                </a:extLst>
              </p:cNvPr>
              <p:cNvSpPr txBox="1"/>
              <p:nvPr/>
            </p:nvSpPr>
            <p:spPr>
              <a:xfrm>
                <a:off x="6206987" y="2569265"/>
                <a:ext cx="2117031" cy="17618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，因此在做乘积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时先查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，再查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。例如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置换成什么呢？可看到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又被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313D8F-D82A-4F49-98A1-58D9B34F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87" y="2569265"/>
                <a:ext cx="2117031" cy="1761829"/>
              </a:xfrm>
              <a:prstGeom prst="rect">
                <a:avLst/>
              </a:prstGeom>
              <a:blipFill>
                <a:blip r:embed="rId4"/>
                <a:stretch>
                  <a:fillRect l="-865" r="-9222" b="-3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2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EBA329-D4A3-497F-863C-05909D010193}"/>
              </a:ext>
            </a:extLst>
          </p:cNvPr>
          <p:cNvGrpSpPr/>
          <p:nvPr/>
        </p:nvGrpSpPr>
        <p:grpSpPr>
          <a:xfrm>
            <a:off x="591375" y="974917"/>
            <a:ext cx="7961244" cy="3424030"/>
            <a:chOff x="596346" y="904461"/>
            <a:chExt cx="7961244" cy="34240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C737E7-6D8F-4E5A-BCA9-C56CD4258087}"/>
                </a:ext>
              </a:extLst>
            </p:cNvPr>
            <p:cNvSpPr/>
            <p:nvPr/>
          </p:nvSpPr>
          <p:spPr>
            <a:xfrm>
              <a:off x="596346" y="904461"/>
              <a:ext cx="7961244" cy="3424030"/>
            </a:xfrm>
            <a:prstGeom prst="roundRect">
              <a:avLst>
                <a:gd name="adj" fmla="val 346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129A98-CEEB-4EBF-A7CE-4F86D4790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373" y="946707"/>
              <a:ext cx="7817127" cy="3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02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76A243-1208-4039-8F75-DE0957913D99}"/>
              </a:ext>
            </a:extLst>
          </p:cNvPr>
          <p:cNvGrpSpPr/>
          <p:nvPr/>
        </p:nvGrpSpPr>
        <p:grpSpPr>
          <a:xfrm>
            <a:off x="591375" y="1074984"/>
            <a:ext cx="7961244" cy="1490870"/>
            <a:chOff x="591375" y="1823831"/>
            <a:chExt cx="7961244" cy="149087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5F882D-168A-40A3-B5AD-4397F31B4545}"/>
                </a:ext>
              </a:extLst>
            </p:cNvPr>
            <p:cNvSpPr/>
            <p:nvPr/>
          </p:nvSpPr>
          <p:spPr>
            <a:xfrm>
              <a:off x="591375" y="1823831"/>
              <a:ext cx="7961244" cy="1490870"/>
            </a:xfrm>
            <a:prstGeom prst="roundRect">
              <a:avLst>
                <a:gd name="adj" fmla="val 638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E42DC8F-3AB3-49F5-A8D1-E0C3F985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74" y="1871593"/>
              <a:ext cx="7871791" cy="14020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70FF41-2B2C-48AF-9E2E-AED799DD47F3}"/>
                  </a:ext>
                </a:extLst>
              </p:cNvPr>
              <p:cNvSpPr txBox="1"/>
              <p:nvPr/>
            </p:nvSpPr>
            <p:spPr>
              <a:xfrm>
                <a:off x="591375" y="2761163"/>
                <a:ext cx="2643809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阶轮换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就是恒等置换！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70FF41-2B2C-48AF-9E2E-AED799DD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5" y="2761163"/>
                <a:ext cx="2643809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4CE949D9-2341-4F82-B255-018EDADF1DAC}"/>
              </a:ext>
            </a:extLst>
          </p:cNvPr>
          <p:cNvGrpSpPr/>
          <p:nvPr/>
        </p:nvGrpSpPr>
        <p:grpSpPr>
          <a:xfrm>
            <a:off x="591375" y="3523421"/>
            <a:ext cx="7961244" cy="655983"/>
            <a:chOff x="591375" y="3454470"/>
            <a:chExt cx="7961244" cy="65598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C8F70C2-C504-4803-B3B4-1DF86E9371F0}"/>
                </a:ext>
              </a:extLst>
            </p:cNvPr>
            <p:cNvSpPr/>
            <p:nvPr/>
          </p:nvSpPr>
          <p:spPr>
            <a:xfrm>
              <a:off x="591375" y="3454470"/>
              <a:ext cx="7961244" cy="655983"/>
            </a:xfrm>
            <a:prstGeom prst="roundRect">
              <a:avLst>
                <a:gd name="adj" fmla="val 638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8E30E78-2FCC-4F89-A6A8-E0398E140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74" y="3508320"/>
              <a:ext cx="7871791" cy="54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1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096376" y="1232223"/>
            <a:ext cx="6951245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能判断一个群是否是循环群，能给出循环群的所有生成元和子群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能计算置换的乘积，能将置换表示成不相交的轮换或对换的乘积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能证明与循环群，特别是元素阶的相关的简单性质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598081" y="3389454"/>
            <a:ext cx="794783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如何给出循环群的所有生成元和所有子群？如何将置换表示成轮换与对换？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/>
              <p:nvPr/>
            </p:nvSpPr>
            <p:spPr>
              <a:xfrm>
                <a:off x="1052509" y="971550"/>
                <a:ext cx="7038975" cy="4049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阶置换，证明：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09" y="971550"/>
                <a:ext cx="7038975" cy="404983"/>
              </a:xfrm>
              <a:prstGeom prst="rect">
                <a:avLst/>
              </a:prstGeom>
              <a:blipFill>
                <a:blip r:embed="rId2"/>
                <a:stretch>
                  <a:fillRect l="-780" t="-1493" r="-3899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9E256F-4730-46FE-893D-B05CD8B40F1C}"/>
              </a:ext>
            </a:extLst>
          </p:cNvPr>
          <p:cNvGrpSpPr/>
          <p:nvPr/>
        </p:nvGrpSpPr>
        <p:grpSpPr>
          <a:xfrm>
            <a:off x="1052509" y="1852980"/>
            <a:ext cx="7146235" cy="1948775"/>
            <a:chOff x="1003852" y="1808922"/>
            <a:chExt cx="7146235" cy="1948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5C4D7D0-A353-44DC-B472-304F816A9CA2}"/>
                </a:ext>
              </a:extLst>
            </p:cNvPr>
            <p:cNvSpPr/>
            <p:nvPr/>
          </p:nvSpPr>
          <p:spPr>
            <a:xfrm>
              <a:off x="1003852" y="1808922"/>
              <a:ext cx="7146235" cy="1948775"/>
            </a:xfrm>
            <a:prstGeom prst="roundRect">
              <a:avLst>
                <a:gd name="adj" fmla="val 6212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E27281-DA33-4D78-AEEB-1BDD841AE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508" y="1852955"/>
              <a:ext cx="7038976" cy="1864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25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/>
              <p:nvPr/>
            </p:nvSpPr>
            <p:spPr>
              <a:xfrm>
                <a:off x="1052509" y="971550"/>
                <a:ext cx="7151205" cy="4049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阶置换，证明：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09" y="971550"/>
                <a:ext cx="7151205" cy="404983"/>
              </a:xfrm>
              <a:prstGeom prst="rect">
                <a:avLst/>
              </a:prstGeom>
              <a:blipFill>
                <a:blip r:embed="rId2"/>
                <a:stretch>
                  <a:fillRect l="-767" t="-1493" r="-3836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23AD802-1D1D-4B3E-BA24-E4854A149FF4}"/>
              </a:ext>
            </a:extLst>
          </p:cNvPr>
          <p:cNvGrpSpPr/>
          <p:nvPr/>
        </p:nvGrpSpPr>
        <p:grpSpPr>
          <a:xfrm>
            <a:off x="1052509" y="1609457"/>
            <a:ext cx="7151205" cy="2387876"/>
            <a:chOff x="1003852" y="1784074"/>
            <a:chExt cx="7151205" cy="238787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A0927-FE57-4BDE-98AC-44F06BDBBAFF}"/>
                </a:ext>
              </a:extLst>
            </p:cNvPr>
            <p:cNvSpPr/>
            <p:nvPr/>
          </p:nvSpPr>
          <p:spPr>
            <a:xfrm>
              <a:off x="1003852" y="1784074"/>
              <a:ext cx="7151205" cy="2387876"/>
            </a:xfrm>
            <a:prstGeom prst="roundRect">
              <a:avLst>
                <a:gd name="adj" fmla="val 501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6CF52D-61AE-4120-A814-3406208BE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508" y="1835352"/>
              <a:ext cx="7038976" cy="22827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19338A-F91D-4920-AD2F-CFF5C9E391D3}"/>
                  </a:ext>
                </a:extLst>
              </p:cNvPr>
              <p:cNvSpPr txBox="1"/>
              <p:nvPr/>
            </p:nvSpPr>
            <p:spPr>
              <a:xfrm>
                <a:off x="1052510" y="4156540"/>
                <a:ext cx="4746974" cy="358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也不等于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19338A-F91D-4920-AD2F-CFF5C9E39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10" y="4156540"/>
                <a:ext cx="4746974" cy="358368"/>
              </a:xfrm>
              <a:prstGeom prst="rect">
                <a:avLst/>
              </a:prstGeom>
              <a:blipFill>
                <a:blip r:embed="rId4"/>
                <a:stretch>
                  <a:fillRect l="-771" t="-3390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190C1177-75F1-4FFA-8CF3-8CC4F046239A}"/>
              </a:ext>
            </a:extLst>
          </p:cNvPr>
          <p:cNvSpPr txBox="1"/>
          <p:nvPr/>
        </p:nvSpPr>
        <p:spPr>
          <a:xfrm>
            <a:off x="4720385" y="1840117"/>
            <a:ext cx="1245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\sigma_{j+1}</a:t>
            </a:r>
            <a:endParaRPr lang="zh-CN" altLang="en-US" sz="1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B4CF46-8BA9-4E3D-B681-6763BD1FBCF5}"/>
              </a:ext>
            </a:extLst>
          </p:cNvPr>
          <p:cNvSpPr txBox="1"/>
          <p:nvPr/>
        </p:nvSpPr>
        <p:spPr>
          <a:xfrm>
            <a:off x="3594225" y="738058"/>
            <a:ext cx="276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这是三个而不是两个置换的复合！</a:t>
            </a:r>
          </a:p>
        </p:txBody>
      </p:sp>
    </p:spTree>
    <p:extLst>
      <p:ext uri="{BB962C8B-B14F-4D97-AF65-F5344CB8AC3E}">
        <p14:creationId xmlns:p14="http://schemas.microsoft.com/office/powerpoint/2010/main" val="360766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不相交轮换的可交换性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/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1.6.3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：任意两个不相交轮换的乘积可交换，即若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是两个不相交的轮换，则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blipFill>
                <a:blip r:embed="rId2"/>
                <a:stretch>
                  <a:fillRect l="-492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E24529B-03E0-400A-839D-119638836E69}"/>
              </a:ext>
            </a:extLst>
          </p:cNvPr>
          <p:cNvGrpSpPr/>
          <p:nvPr/>
        </p:nvGrpSpPr>
        <p:grpSpPr>
          <a:xfrm>
            <a:off x="852276" y="2176670"/>
            <a:ext cx="6413228" cy="2022613"/>
            <a:chOff x="852276" y="2176670"/>
            <a:chExt cx="6413228" cy="20226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CD3B2FE-CBF0-4AA7-BA3E-BBC117FF0C6E}"/>
                </a:ext>
              </a:extLst>
            </p:cNvPr>
            <p:cNvSpPr/>
            <p:nvPr/>
          </p:nvSpPr>
          <p:spPr>
            <a:xfrm>
              <a:off x="852276" y="2176670"/>
              <a:ext cx="6413228" cy="2022613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98CE2F9-CD0F-4ADA-9D5C-F4BBD9DD5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02" y="2225037"/>
              <a:ext cx="6318807" cy="191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55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A3A726-9B1C-4BCC-BD85-6145C423A28E}"/>
              </a:ext>
            </a:extLst>
          </p:cNvPr>
          <p:cNvSpPr txBox="1"/>
          <p:nvPr/>
        </p:nvSpPr>
        <p:spPr>
          <a:xfrm>
            <a:off x="852276" y="1006850"/>
            <a:ext cx="6462924" cy="38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定理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】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教材定理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1.6.4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：每个置换都可表示为一些不相交轮换的乘积。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93FCFF-0905-491C-B4A7-06076E2204E7}"/>
              </a:ext>
            </a:extLst>
          </p:cNvPr>
          <p:cNvGrpSpPr/>
          <p:nvPr/>
        </p:nvGrpSpPr>
        <p:grpSpPr>
          <a:xfrm>
            <a:off x="852276" y="1590261"/>
            <a:ext cx="5965966" cy="2917134"/>
            <a:chOff x="852276" y="1525657"/>
            <a:chExt cx="5965966" cy="291713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B5185FE-A3C9-4D0B-9C14-10FEA9E3B69D}"/>
                </a:ext>
              </a:extLst>
            </p:cNvPr>
            <p:cNvSpPr/>
            <p:nvPr/>
          </p:nvSpPr>
          <p:spPr>
            <a:xfrm>
              <a:off x="852276" y="1525657"/>
              <a:ext cx="5965966" cy="2917134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F2F308-D3C5-45B8-BF80-BBB4E924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851" y="1593299"/>
              <a:ext cx="5836759" cy="278368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27CEFB-49F9-4154-8CCC-CBE358274F98}"/>
                  </a:ext>
                </a:extLst>
              </p:cNvPr>
              <p:cNvSpPr txBox="1"/>
              <p:nvPr/>
            </p:nvSpPr>
            <p:spPr>
              <a:xfrm>
                <a:off x="6967330" y="1590261"/>
                <a:ext cx="1324394" cy="16139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通常省略轮换表示中的一阶轮换，例如右边直接记为：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27CEFB-49F9-4154-8CCC-CBE35827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0" y="1590261"/>
                <a:ext cx="1324394" cy="1613903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301C91E-42E9-4AE3-8E2C-A8F8F73FBE61}"/>
              </a:ext>
            </a:extLst>
          </p:cNvPr>
          <p:cNvSpPr txBox="1"/>
          <p:nvPr/>
        </p:nvSpPr>
        <p:spPr>
          <a:xfrm>
            <a:off x="6927574" y="3584065"/>
            <a:ext cx="136415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如何编写程序将置换表示为轮换？</a:t>
            </a:r>
          </a:p>
        </p:txBody>
      </p:sp>
    </p:spTree>
    <p:extLst>
      <p:ext uri="{BB962C8B-B14F-4D97-AF65-F5344CB8AC3E}">
        <p14:creationId xmlns:p14="http://schemas.microsoft.com/office/powerpoint/2010/main" val="23629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6A8C5C-74AC-429E-81BD-68126769A6F7}"/>
              </a:ext>
            </a:extLst>
          </p:cNvPr>
          <p:cNvGrpSpPr/>
          <p:nvPr/>
        </p:nvGrpSpPr>
        <p:grpSpPr>
          <a:xfrm>
            <a:off x="918951" y="950547"/>
            <a:ext cx="5286587" cy="1057068"/>
            <a:chOff x="909426" y="743158"/>
            <a:chExt cx="5286587" cy="105706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E21FCEE-502D-4EF4-9E1C-81894824261C}"/>
                </a:ext>
              </a:extLst>
            </p:cNvPr>
            <p:cNvSpPr/>
            <p:nvPr/>
          </p:nvSpPr>
          <p:spPr>
            <a:xfrm>
              <a:off x="909426" y="743158"/>
              <a:ext cx="5286587" cy="1057068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F6C224-3134-4DC5-9079-C9A51A78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61" y="799161"/>
              <a:ext cx="5191127" cy="939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94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6A8C5C-74AC-429E-81BD-68126769A6F7}"/>
              </a:ext>
            </a:extLst>
          </p:cNvPr>
          <p:cNvGrpSpPr/>
          <p:nvPr/>
        </p:nvGrpSpPr>
        <p:grpSpPr>
          <a:xfrm>
            <a:off x="760344" y="755169"/>
            <a:ext cx="5286587" cy="1057068"/>
            <a:chOff x="909426" y="743158"/>
            <a:chExt cx="5286587" cy="105706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E21FCEE-502D-4EF4-9E1C-81894824261C}"/>
                </a:ext>
              </a:extLst>
            </p:cNvPr>
            <p:cNvSpPr/>
            <p:nvPr/>
          </p:nvSpPr>
          <p:spPr>
            <a:xfrm>
              <a:off x="909426" y="743158"/>
              <a:ext cx="5286587" cy="1057068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F6C224-3134-4DC5-9079-C9A51A78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61" y="799161"/>
              <a:ext cx="5191127" cy="93988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7BA75-B655-4FDD-A546-5609F76B40A7}"/>
              </a:ext>
            </a:extLst>
          </p:cNvPr>
          <p:cNvGrpSpPr/>
          <p:nvPr/>
        </p:nvGrpSpPr>
        <p:grpSpPr>
          <a:xfrm>
            <a:off x="760344" y="2055943"/>
            <a:ext cx="5477087" cy="2618448"/>
            <a:chOff x="918951" y="2068757"/>
            <a:chExt cx="5477087" cy="261844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A422C93-C722-45CD-9BA9-80F90FBBA5E9}"/>
                </a:ext>
              </a:extLst>
            </p:cNvPr>
            <p:cNvSpPr/>
            <p:nvPr/>
          </p:nvSpPr>
          <p:spPr>
            <a:xfrm>
              <a:off x="918951" y="2068757"/>
              <a:ext cx="5477087" cy="2618448"/>
            </a:xfrm>
            <a:prstGeom prst="roundRect">
              <a:avLst>
                <a:gd name="adj" fmla="val 464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DD4FF3-5E4E-4931-9057-C68F1AF6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786" y="2144231"/>
              <a:ext cx="5368508" cy="2480158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FFE76DA-0875-4CEA-8AC0-BB8E3A0F0C74}"/>
              </a:ext>
            </a:extLst>
          </p:cNvPr>
          <p:cNvSpPr txBox="1"/>
          <p:nvPr/>
        </p:nvSpPr>
        <p:spPr>
          <a:xfrm>
            <a:off x="6415709" y="2135860"/>
            <a:ext cx="1967947" cy="2461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C00000"/>
                </a:solidFill>
              </a:rPr>
              <a:t>置换的轮换表示式是惟一的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，是指在不考虑表示式中轮换的次序的情况下，该表示式惟一。</a:t>
            </a:r>
            <a:endParaRPr lang="en-US" altLang="zh-CN" sz="14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通常按照轮换的第一个数的大小顺序写出置换的轮换表示式。</a:t>
            </a:r>
          </a:p>
        </p:txBody>
      </p:sp>
    </p:spTree>
    <p:extLst>
      <p:ext uri="{BB962C8B-B14F-4D97-AF65-F5344CB8AC3E}">
        <p14:creationId xmlns:p14="http://schemas.microsoft.com/office/powerpoint/2010/main" val="10482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不相交轮换的可交换性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/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1.6.3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：任意两个不相交轮换的乘积可交换，即若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是两个不相交的轮换，则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blipFill>
                <a:blip r:embed="rId2"/>
                <a:stretch>
                  <a:fillRect l="-492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E24529B-03E0-400A-839D-119638836E69}"/>
              </a:ext>
            </a:extLst>
          </p:cNvPr>
          <p:cNvGrpSpPr/>
          <p:nvPr/>
        </p:nvGrpSpPr>
        <p:grpSpPr>
          <a:xfrm>
            <a:off x="852276" y="2176670"/>
            <a:ext cx="6413228" cy="2022613"/>
            <a:chOff x="852276" y="2176670"/>
            <a:chExt cx="6413228" cy="20226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CD3B2FE-CBF0-4AA7-BA3E-BBC117FF0C6E}"/>
                </a:ext>
              </a:extLst>
            </p:cNvPr>
            <p:cNvSpPr/>
            <p:nvPr/>
          </p:nvSpPr>
          <p:spPr>
            <a:xfrm>
              <a:off x="852276" y="2176670"/>
              <a:ext cx="6413228" cy="2022613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98CE2F9-CD0F-4ADA-9D5C-F4BBD9DD5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02" y="2225037"/>
              <a:ext cx="6318807" cy="191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14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置换的对换表示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5C6F93-9441-4792-953E-91098ADA206D}"/>
              </a:ext>
            </a:extLst>
          </p:cNvPr>
          <p:cNvSpPr txBox="1"/>
          <p:nvPr/>
        </p:nvSpPr>
        <p:spPr>
          <a:xfrm>
            <a:off x="901973" y="900419"/>
            <a:ext cx="73400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任意置换都可表示成对换的乘积，因为任意轮换都可表示成对换的乘积。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0C66F4-889E-4997-9316-540CC1128243}"/>
              </a:ext>
            </a:extLst>
          </p:cNvPr>
          <p:cNvGrpSpPr/>
          <p:nvPr/>
        </p:nvGrpSpPr>
        <p:grpSpPr>
          <a:xfrm>
            <a:off x="901973" y="1494023"/>
            <a:ext cx="6882851" cy="953273"/>
            <a:chOff x="780219" y="1561327"/>
            <a:chExt cx="6882851" cy="9532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A4F780-7CC4-4CF7-913D-0140C8DE17ED}"/>
                </a:ext>
              </a:extLst>
            </p:cNvPr>
            <p:cNvSpPr/>
            <p:nvPr/>
          </p:nvSpPr>
          <p:spPr>
            <a:xfrm>
              <a:off x="780219" y="1561327"/>
              <a:ext cx="6882851" cy="95327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2533FD-9EC8-4C36-9D24-ED7C03DA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918" y="1614481"/>
              <a:ext cx="6768547" cy="832818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414553F-0D0C-4E6C-BAF5-6DFAB60E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73" y="2571750"/>
            <a:ext cx="6882851" cy="19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置换的对换表示不唯一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7C98F7-0017-45CB-B72D-8CF9CD8C2657}"/>
              </a:ext>
            </a:extLst>
          </p:cNvPr>
          <p:cNvGrpSpPr/>
          <p:nvPr/>
        </p:nvGrpSpPr>
        <p:grpSpPr>
          <a:xfrm>
            <a:off x="1008108" y="743380"/>
            <a:ext cx="5159214" cy="1018036"/>
            <a:chOff x="1519882" y="1024455"/>
            <a:chExt cx="5159214" cy="101803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BDE1A34-A681-4201-A068-FF8513CDED6C}"/>
                </a:ext>
              </a:extLst>
            </p:cNvPr>
            <p:cNvSpPr/>
            <p:nvPr/>
          </p:nvSpPr>
          <p:spPr>
            <a:xfrm>
              <a:off x="1519882" y="1024455"/>
              <a:ext cx="5159214" cy="1018036"/>
            </a:xfrm>
            <a:prstGeom prst="roundRect">
              <a:avLst>
                <a:gd name="adj" fmla="val 80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48758C-092F-4373-950C-04D794BDE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995" y="1075532"/>
              <a:ext cx="5043179" cy="907883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5016912-C806-4C1F-9421-16961D6F5652}"/>
              </a:ext>
            </a:extLst>
          </p:cNvPr>
          <p:cNvSpPr txBox="1"/>
          <p:nvPr/>
        </p:nvSpPr>
        <p:spPr>
          <a:xfrm>
            <a:off x="1011707" y="1904734"/>
            <a:ext cx="7120580" cy="762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置换的轮换表示中的轮换是不交的，而对换表示式中的对换是允许有交的。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轮换表示式在某种意义下是惟一的，但对换表示式是不惟一的。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732F52-C8BD-4604-9768-A4FAB053DE16}"/>
              </a:ext>
            </a:extLst>
          </p:cNvPr>
          <p:cNvGrpSpPr/>
          <p:nvPr/>
        </p:nvGrpSpPr>
        <p:grpSpPr>
          <a:xfrm>
            <a:off x="1008108" y="2770669"/>
            <a:ext cx="4834580" cy="1899488"/>
            <a:chOff x="1008108" y="2770669"/>
            <a:chExt cx="4834580" cy="189948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42781-F830-42FD-99A1-C2A7B5C9106C}"/>
                </a:ext>
              </a:extLst>
            </p:cNvPr>
            <p:cNvSpPr/>
            <p:nvPr/>
          </p:nvSpPr>
          <p:spPr>
            <a:xfrm>
              <a:off x="1008108" y="2770669"/>
              <a:ext cx="4834580" cy="1899488"/>
            </a:xfrm>
            <a:prstGeom prst="roundRect">
              <a:avLst>
                <a:gd name="adj" fmla="val 543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3CA308-1352-41AC-AEEE-AA5202AB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192" y="2820371"/>
              <a:ext cx="4696954" cy="179682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BF3A93-1A85-48BC-A71F-FA0D970A2C89}"/>
                  </a:ext>
                </a:extLst>
              </p:cNvPr>
              <p:cNvSpPr txBox="1"/>
              <p:nvPr/>
            </p:nvSpPr>
            <p:spPr>
              <a:xfrm>
                <a:off x="5975902" y="3205051"/>
                <a:ext cx="2156385" cy="10274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一般地，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也等于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BF3A93-1A85-48BC-A71F-FA0D970A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02" y="3205051"/>
                <a:ext cx="2156385" cy="1027461"/>
              </a:xfrm>
              <a:prstGeom prst="rect">
                <a:avLst/>
              </a:prstGeom>
              <a:blipFill>
                <a:blip r:embed="rId4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偶置换与奇置换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41104B-2272-4712-B1C0-EC784BAC191B}"/>
              </a:ext>
            </a:extLst>
          </p:cNvPr>
          <p:cNvSpPr txBox="1"/>
          <p:nvPr/>
        </p:nvSpPr>
        <p:spPr>
          <a:xfrm>
            <a:off x="1010061" y="982441"/>
            <a:ext cx="649770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一个置换表为对换的乘积，所用的对换个数的奇偶性是惟一的。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54C7-1EE7-45BF-9F1D-E0C9EF609B83}"/>
              </a:ext>
            </a:extLst>
          </p:cNvPr>
          <p:cNvSpPr txBox="1"/>
          <p:nvPr/>
        </p:nvSpPr>
        <p:spPr>
          <a:xfrm>
            <a:off x="1010061" y="1824085"/>
            <a:ext cx="6949936" cy="769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可表示成偶数个对换的乘积的置换称为</a:t>
            </a:r>
            <a:r>
              <a:rPr lang="zh-CN" altLang="en-US" b="1">
                <a:solidFill>
                  <a:srgbClr val="C00000"/>
                </a:solidFill>
              </a:rPr>
              <a:t>偶置换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(even permutation)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可表示成奇数个对换的乘积的置换称为</a:t>
            </a:r>
            <a:r>
              <a:rPr lang="zh-CN" altLang="en-US" b="1">
                <a:solidFill>
                  <a:srgbClr val="C00000"/>
                </a:solidFill>
              </a:rPr>
              <a:t>奇置换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(odd permutation)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C0B959-4428-47E3-9600-84A0F5D54780}"/>
                  </a:ext>
                </a:extLst>
              </p:cNvPr>
              <p:cNvSpPr txBox="1"/>
              <p:nvPr/>
            </p:nvSpPr>
            <p:spPr>
              <a:xfrm>
                <a:off x="1010061" y="2945624"/>
                <a:ext cx="7123872" cy="13208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任何两个偶置换的积是偶置换；两个奇置换的积是偶置换；一个偶置换与一个奇置换的积是奇置换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一个偶置换的逆置换仍然是偶置换，一个奇置换的逆仍然是奇置换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时，在全体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元置换中，奇置换与偶置换各有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C0B959-4428-47E3-9600-84A0F5D5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61" y="2945624"/>
                <a:ext cx="7123872" cy="1320811"/>
              </a:xfrm>
              <a:prstGeom prst="rect">
                <a:avLst/>
              </a:prstGeom>
              <a:blipFill>
                <a:blip r:embed="rId2"/>
                <a:stretch>
                  <a:fillRect l="-599" t="-2304" r="-685" b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4250" y="1557495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置换群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交错群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4EFBAB-A7F6-4FBF-88A0-912B6FB8199A}"/>
                  </a:ext>
                </a:extLst>
              </p:cNvPr>
              <p:cNvSpPr txBox="1"/>
              <p:nvPr/>
            </p:nvSpPr>
            <p:spPr>
              <a:xfrm>
                <a:off x="783947" y="773919"/>
                <a:ext cx="73773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元对称群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中，全体偶置换构成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的子群称这个子群称为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元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交错群</a:t>
                </a: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 (alternative group)</a:t>
                </a: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4EFBAB-A7F6-4FBF-88A0-912B6FB81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47" y="773919"/>
                <a:ext cx="7377320" cy="646331"/>
              </a:xfrm>
              <a:prstGeom prst="rect">
                <a:avLst/>
              </a:prstGeom>
              <a:blipFill>
                <a:blip r:embed="rId2"/>
                <a:stretch>
                  <a:fillRect l="-744" t="-5660" r="-66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AAFFEB2-9BE7-4777-9768-72E7FB2B6D10}"/>
              </a:ext>
            </a:extLst>
          </p:cNvPr>
          <p:cNvGrpSpPr/>
          <p:nvPr/>
        </p:nvGrpSpPr>
        <p:grpSpPr>
          <a:xfrm>
            <a:off x="740467" y="1675760"/>
            <a:ext cx="5849178" cy="2133600"/>
            <a:chOff x="790162" y="1675761"/>
            <a:chExt cx="5849178" cy="2133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420599B-681B-441E-B307-9B566B0A85BE}"/>
                </a:ext>
              </a:extLst>
            </p:cNvPr>
            <p:cNvSpPr/>
            <p:nvPr/>
          </p:nvSpPr>
          <p:spPr>
            <a:xfrm>
              <a:off x="790162" y="1675761"/>
              <a:ext cx="5849178" cy="2133600"/>
            </a:xfrm>
            <a:prstGeom prst="roundRect">
              <a:avLst>
                <a:gd name="adj" fmla="val 735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D9B866C-EEB6-4DBC-A464-E0EB51A3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642" y="1731389"/>
              <a:ext cx="5765052" cy="20223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460FA29-A2B9-40AF-B1C7-FCC9AD07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582"/>
                  </p:ext>
                </p:extLst>
              </p:nvPr>
            </p:nvGraphicFramePr>
            <p:xfrm>
              <a:off x="6798085" y="1670845"/>
              <a:ext cx="1561968" cy="21336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90492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</a:tblGrid>
                  <a:tr h="293082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460FA29-A2B9-40AF-B1C7-FCC9AD07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582"/>
                  </p:ext>
                </p:extLst>
              </p:nvPr>
            </p:nvGraphicFramePr>
            <p:xfrm>
              <a:off x="6798085" y="1670845"/>
              <a:ext cx="1561968" cy="21336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90492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/>
                          <a:endParaRPr lang="zh-CN" altLang="en-US" sz="14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104000" r="-307813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204000" r="-30781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298039" r="-307813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406000" r="-30781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506000" r="-30781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606000" r="-30781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63BB33-3AB7-4888-92C4-A88E7FA6FF3E}"/>
                  </a:ext>
                </a:extLst>
              </p:cNvPr>
              <p:cNvSpPr txBox="1"/>
              <p:nvPr/>
            </p:nvSpPr>
            <p:spPr>
              <a:xfrm>
                <a:off x="740467" y="4064870"/>
                <a:ext cx="7618529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中的偶置换包括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（表示成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0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个对换的乘积）、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，这些偶置换构成了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元交错群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63BB33-3AB7-4888-92C4-A88E7FA6F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7" y="4064870"/>
                <a:ext cx="7618529" cy="523220"/>
              </a:xfrm>
              <a:prstGeom prst="rect">
                <a:avLst/>
              </a:prstGeom>
              <a:blipFill>
                <a:blip r:embed="rId5"/>
                <a:stretch>
                  <a:fillRect l="-240" t="-2326" r="-2560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置换的奇偶性计算练习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CEE38C-681E-4F0A-A127-AE77AD5A7588}"/>
                  </a:ext>
                </a:extLst>
              </p:cNvPr>
              <p:cNvSpPr txBox="1"/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计算（用轮换乘积表示的）置换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的对换表示，并给出置换的奇偶性。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CEE38C-681E-4F0A-A127-AE77AD5A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blipFill>
                <a:blip r:embed="rId2"/>
                <a:stretch>
                  <a:fillRect l="-738" r="-73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8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置换的奇偶性计算练习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57C0DD-48AB-4D32-A059-05385295000B}"/>
                  </a:ext>
                </a:extLst>
              </p:cNvPr>
              <p:cNvSpPr txBox="1"/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计算（用轮换乘积表示的）置换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的对换表示，并给出置换的奇偶性。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57C0DD-48AB-4D32-A059-05385295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blipFill>
                <a:blip r:embed="rId2"/>
                <a:stretch>
                  <a:fillRect l="-738" r="-73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190FCA4-8E3C-4D57-90A4-8C2C14248803}"/>
              </a:ext>
            </a:extLst>
          </p:cNvPr>
          <p:cNvGrpSpPr/>
          <p:nvPr/>
        </p:nvGrpSpPr>
        <p:grpSpPr>
          <a:xfrm>
            <a:off x="837372" y="1774135"/>
            <a:ext cx="7469256" cy="2807804"/>
            <a:chOff x="839857" y="1774135"/>
            <a:chExt cx="7469256" cy="280780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8CD0335-F4BD-46A5-81E7-6EDF9304D37A}"/>
                </a:ext>
              </a:extLst>
            </p:cNvPr>
            <p:cNvSpPr/>
            <p:nvPr/>
          </p:nvSpPr>
          <p:spPr>
            <a:xfrm>
              <a:off x="839857" y="1774135"/>
              <a:ext cx="7469256" cy="2807804"/>
            </a:xfrm>
            <a:prstGeom prst="roundRect">
              <a:avLst>
                <a:gd name="adj" fmla="val 55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33B6CB-E56E-431C-8257-2CE6C7C3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460" y="1830896"/>
              <a:ext cx="7335079" cy="2695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68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326869" y="1050581"/>
            <a:ext cx="6490255" cy="123110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2060"/>
                </a:solidFill>
              </a:rPr>
              <a:t>循环群与置换群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循环群、循环群的生成元、循环群的子群、常见的循环群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置换、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阶对称群、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阶交错群、轮换、对换、置换的奇偶性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085844" y="2923166"/>
            <a:ext cx="6972303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能判断一个群是否是循环群，能给出循环群的所有生成元和子群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能计算置换的乘积，能将置换表示成不相交的轮换或对换的乘积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能证明与循环群，特别是元素阶的相关的简单性质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53763" y="1994435"/>
            <a:ext cx="76842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806DA8-7208-44AD-8A5D-34A43C314EAA}"/>
              </a:ext>
            </a:extLst>
          </p:cNvPr>
          <p:cNvSpPr/>
          <p:nvPr/>
        </p:nvSpPr>
        <p:spPr>
          <a:xfrm>
            <a:off x="753762" y="3075579"/>
            <a:ext cx="69312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1-5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群元素阶相关性质复习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7239F5-9653-4856-9F1C-780AD0B40F41}"/>
              </a:ext>
            </a:extLst>
          </p:cNvPr>
          <p:cNvSpPr txBox="1"/>
          <p:nvPr/>
        </p:nvSpPr>
        <p:spPr>
          <a:xfrm>
            <a:off x="921540" y="876301"/>
            <a:ext cx="7300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循环群是一个元素生成的群，循环群的性质与这个元素的阶有密切关系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085135-6246-41EB-BB44-53E39906BFBB}"/>
                  </a:ext>
                </a:extLst>
              </p:cNvPr>
              <p:cNvSpPr txBox="1"/>
              <p:nvPr/>
            </p:nvSpPr>
            <p:spPr>
              <a:xfrm>
                <a:off x="921540" y="1510869"/>
                <a:ext cx="7300913" cy="28429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群元素阶的重要性质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是单位元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的阶和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的阶相同：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有限群的元素的阶是群的阶的因子：如果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085135-6246-41EB-BB44-53E39906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0" y="1510869"/>
                <a:ext cx="7300913" cy="2842958"/>
              </a:xfrm>
              <a:prstGeom prst="rect">
                <a:avLst/>
              </a:prstGeom>
              <a:blipFill>
                <a:blip r:embed="rId2"/>
                <a:stretch>
                  <a:fillRect l="-668" t="-1288" r="-250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085C5D-5510-42A9-BB37-8B9A695DFF5A}"/>
                  </a:ext>
                </a:extLst>
              </p:cNvPr>
              <p:cNvSpPr txBox="1"/>
              <p:nvPr/>
            </p:nvSpPr>
            <p:spPr>
              <a:xfrm>
                <a:off x="760343" y="757842"/>
                <a:ext cx="7513983" cy="13553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是群，如果存在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循环群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(cyclic group)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生成元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是无限集时称为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无限循环群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个元素时，称为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阶循环群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085C5D-5510-42A9-BB37-8B9A695D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3" y="757842"/>
                <a:ext cx="7513983" cy="1355371"/>
              </a:xfrm>
              <a:prstGeom prst="rect">
                <a:avLst/>
              </a:prstGeom>
              <a:blipFill>
                <a:blip r:embed="rId2"/>
                <a:stretch>
                  <a:fillRect l="-487" b="-4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F6037-7B78-40AC-8E0F-1B5FC3EBC443}"/>
                  </a:ext>
                </a:extLst>
              </p:cNvPr>
              <p:cNvSpPr txBox="1"/>
              <p:nvPr/>
            </p:nvSpPr>
            <p:spPr>
              <a:xfrm>
                <a:off x="760343" y="2264913"/>
                <a:ext cx="7513983" cy="23585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是它的单位元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是有限群，则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是无限循环群，则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，且对任意的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阶循环群，则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，且对任意的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F6037-7B78-40AC-8E0F-1B5FC3EB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3" y="2264913"/>
                <a:ext cx="7513983" cy="2358531"/>
              </a:xfrm>
              <a:prstGeom prst="rect">
                <a:avLst/>
              </a:prstGeom>
              <a:blipFill>
                <a:blip r:embed="rId3"/>
                <a:stretch>
                  <a:fillRect l="-487" t="-777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30B1A7-4690-4F4C-AB4D-7365B794FC4B}"/>
                  </a:ext>
                </a:extLst>
              </p:cNvPr>
              <p:cNvSpPr txBox="1"/>
              <p:nvPr/>
            </p:nvSpPr>
            <p:spPr>
              <a:xfrm>
                <a:off x="755370" y="957121"/>
                <a:ext cx="7633253" cy="118192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是无限循环群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 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是它的生成元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≠±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的仅有的两个生成元。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30B1A7-4690-4F4C-AB4D-7365B794F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957121"/>
                <a:ext cx="7633253" cy="1181927"/>
              </a:xfrm>
              <a:prstGeom prst="rect">
                <a:avLst/>
              </a:prstGeom>
              <a:blipFill>
                <a:blip r:embed="rId2"/>
                <a:stretch>
                  <a:fillRect l="-719" t="-2577" r="-3115" b="-5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F5778B3-A570-4B4E-A23C-D5A7D07DF9B1}"/>
                  </a:ext>
                </a:extLst>
              </p:cNvPr>
              <p:cNvSpPr txBox="1"/>
              <p:nvPr/>
            </p:nvSpPr>
            <p:spPr>
              <a:xfrm>
                <a:off x="755370" y="2370548"/>
                <a:ext cx="4452735" cy="3818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阶循环群，显然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F5778B3-A570-4B4E-A23C-D5A7D07D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2370548"/>
                <a:ext cx="4452735" cy="381899"/>
              </a:xfrm>
              <a:prstGeom prst="rect">
                <a:avLst/>
              </a:prstGeom>
              <a:blipFill>
                <a:blip r:embed="rId3"/>
                <a:stretch>
                  <a:fillRect l="-1233" t="-9524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EB0AAF-D7E8-403C-8289-BC2EA38E8691}"/>
                  </a:ext>
                </a:extLst>
              </p:cNvPr>
              <p:cNvSpPr txBox="1"/>
              <p:nvPr/>
            </p:nvSpPr>
            <p:spPr>
              <a:xfrm>
                <a:off x="755370" y="2981813"/>
                <a:ext cx="7633253" cy="14975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阶循环群，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是素数时，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阶循环群（证明这个需要不少数论知识）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不是素数时，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可能是循环群（例如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也可能不是循环群（例如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 ）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EB0AAF-D7E8-403C-8289-BC2EA38E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2981813"/>
                <a:ext cx="7633253" cy="1497589"/>
              </a:xfrm>
              <a:prstGeom prst="rect">
                <a:avLst/>
              </a:prstGeom>
              <a:blipFill>
                <a:blip r:embed="rId4"/>
                <a:stretch>
                  <a:fillRect l="-319" t="-2033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064298-FC4C-41F1-AC9E-6C24E261943D}"/>
                  </a:ext>
                </a:extLst>
              </p:cNvPr>
              <p:cNvSpPr txBox="1"/>
              <p:nvPr/>
            </p:nvSpPr>
            <p:spPr>
              <a:xfrm>
                <a:off x="5998264" y="4140848"/>
                <a:ext cx="2390359" cy="33855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bg1"/>
                    </a:solidFill>
                  </a:rPr>
                  <a:t>为什么不是循环群？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064298-FC4C-41F1-AC9E-6C24E261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64" y="4140848"/>
                <a:ext cx="2390359" cy="338554"/>
              </a:xfrm>
              <a:prstGeom prst="rect">
                <a:avLst/>
              </a:prstGeom>
              <a:blipFill>
                <a:blip r:embed="rId5"/>
                <a:stretch>
                  <a:fillRect t="-5357" r="-994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循环群的生成元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F14157-DA10-45AF-8D79-308185CD885F}"/>
              </a:ext>
            </a:extLst>
          </p:cNvPr>
          <p:cNvGrpSpPr/>
          <p:nvPr/>
        </p:nvGrpSpPr>
        <p:grpSpPr>
          <a:xfrm>
            <a:off x="596347" y="954157"/>
            <a:ext cx="7946335" cy="1202634"/>
            <a:chOff x="596347" y="954157"/>
            <a:chExt cx="7946335" cy="12026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EB6282C-72BA-4A69-8599-787965DC5764}"/>
                </a:ext>
              </a:extLst>
            </p:cNvPr>
            <p:cNvSpPr/>
            <p:nvPr/>
          </p:nvSpPr>
          <p:spPr>
            <a:xfrm>
              <a:off x="596347" y="954157"/>
              <a:ext cx="7946335" cy="1202634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29CBE8C-06A0-4DDE-A02E-017777D4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692" y="1011230"/>
              <a:ext cx="7860609" cy="1086375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36C67D1-59C9-40EA-84E6-A682A988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2" y="2512391"/>
            <a:ext cx="7946335" cy="19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循环群生成元举例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74E6B0-86F4-4621-9167-105F9B56E669}"/>
                  </a:ext>
                </a:extLst>
              </p:cNvPr>
              <p:cNvSpPr txBox="1"/>
              <p:nvPr/>
            </p:nvSpPr>
            <p:spPr>
              <a:xfrm>
                <a:off x="720582" y="1169465"/>
                <a:ext cx="400546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的所有生成元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74E6B0-86F4-4621-9167-105F9B56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2" y="1169465"/>
                <a:ext cx="4005469" cy="369332"/>
              </a:xfrm>
              <a:prstGeom prst="rect">
                <a:avLst/>
              </a:prstGeom>
              <a:blipFill>
                <a:blip r:embed="rId2"/>
                <a:stretch>
                  <a:fillRect l="-1218" t="-10000" r="-137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893062-D039-451B-88F8-4271364B3549}"/>
                  </a:ext>
                </a:extLst>
              </p:cNvPr>
              <p:cNvSpPr txBox="1"/>
              <p:nvPr/>
            </p:nvSpPr>
            <p:spPr>
              <a:xfrm>
                <a:off x="720582" y="1930361"/>
                <a:ext cx="8025066" cy="22078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的最小正整数</a:t>
                </a:r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即加群的幂是倍数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:r>
                  <a:rPr lang="zh-CN" altLang="en-US" sz="1600" b="1" u="sng" dirty="0">
                    <a:solidFill>
                      <a:srgbClr val="7030A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加群的生成元当且仅当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m:rPr>
                        <m:nor/>
                      </m:rPr>
                      <a:rPr lang="zh-CN" altLang="en-US" sz="1600" b="1" u="sng" dirty="0" smtClean="0">
                        <a:solidFill>
                          <a:srgbClr val="7030A0"/>
                        </a:solidFill>
                      </a:rPr>
                      <m:t>互素</m:t>
                    </m:r>
                  </m:oMath>
                </a14:m>
                <a:endParaRPr lang="en-US" altLang="zh-CN" sz="1600" b="1" u="sng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:r>
                  <a:rPr lang="zh-CN" altLang="en-US" sz="1600" b="1" u="sng" dirty="0">
                    <a:solidFill>
                      <a:srgbClr val="7030A0"/>
                    </a:solidFill>
                  </a:rPr>
                  <a:t>，</a:t>
                </a: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加群的所有生成元是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893062-D039-451B-88F8-4271364B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2" y="1930361"/>
                <a:ext cx="8025066" cy="2207849"/>
              </a:xfrm>
              <a:prstGeom prst="rect">
                <a:avLst/>
              </a:prstGeom>
              <a:blipFill>
                <a:blip r:embed="rId3"/>
                <a:stretch>
                  <a:fillRect l="-304" b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5E135-5678-439D-AC20-02B3C8429843}"/>
              </a:ext>
            </a:extLst>
          </p:cNvPr>
          <p:cNvSpPr txBox="1"/>
          <p:nvPr/>
        </p:nvSpPr>
        <p:spPr>
          <a:xfrm>
            <a:off x="1063488" y="967349"/>
            <a:ext cx="52081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教材定理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1.5.5】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循环群的任意子群都是循环群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906ADD-6710-4970-915A-5209F700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8" y="1650919"/>
            <a:ext cx="7031934" cy="2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1415</Words>
  <Application>Microsoft Office PowerPoint</Application>
  <PresentationFormat>全屏显示(16:9)</PresentationFormat>
  <Paragraphs>296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等线</vt:lpstr>
      <vt:lpstr>等线 Light</vt:lpstr>
      <vt:lpstr>仿宋</vt:lpstr>
      <vt:lpstr>黑体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201</cp:lastModifiedBy>
  <cp:revision>88</cp:revision>
  <dcterms:created xsi:type="dcterms:W3CDTF">2022-01-01T06:39:40Z</dcterms:created>
  <dcterms:modified xsi:type="dcterms:W3CDTF">2024-04-11T13:50:42Z</dcterms:modified>
</cp:coreProperties>
</file>