
<file path=[Content_Types].xml><?xml version="1.0" encoding="utf-8"?>
<Types xmlns="http://schemas.openxmlformats.org/package/2006/content-types">
  <Default Extension="jpeg" ContentType="image/jpe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312" r:id="rId4"/>
    <p:sldId id="259" r:id="rId5"/>
    <p:sldId id="257" r:id="rId6"/>
    <p:sldId id="281" r:id="rId7"/>
    <p:sldId id="282" r:id="rId8"/>
    <p:sldId id="313" r:id="rId9"/>
    <p:sldId id="318" r:id="rId10"/>
    <p:sldId id="314" r:id="rId11"/>
    <p:sldId id="319" r:id="rId12"/>
    <p:sldId id="315" r:id="rId13"/>
    <p:sldId id="320" r:id="rId14"/>
    <p:sldId id="321" r:id="rId15"/>
    <p:sldId id="316" r:id="rId16"/>
    <p:sldId id="322" r:id="rId17"/>
    <p:sldId id="325" r:id="rId18"/>
    <p:sldId id="323" r:id="rId19"/>
    <p:sldId id="326" r:id="rId20"/>
    <p:sldId id="327" r:id="rId21"/>
    <p:sldId id="328" r:id="rId22"/>
    <p:sldId id="324" r:id="rId23"/>
    <p:sldId id="329" r:id="rId24"/>
    <p:sldId id="317" r:id="rId25"/>
    <p:sldId id="336" r:id="rId26"/>
    <p:sldId id="330" r:id="rId27"/>
    <p:sldId id="335" r:id="rId28"/>
    <p:sldId id="331" r:id="rId29"/>
    <p:sldId id="337" r:id="rId30"/>
    <p:sldId id="332" r:id="rId31"/>
    <p:sldId id="333" r:id="rId32"/>
    <p:sldId id="339" r:id="rId33"/>
    <p:sldId id="340" r:id="rId34"/>
    <p:sldId id="338" r:id="rId35"/>
    <p:sldId id="272" r:id="rId36"/>
    <p:sldId id="280" r:id="rId37"/>
    <p:sldId id="262" r:id="rId3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210694"/>
    <a:srgbClr val="371E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920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1" Type="http://schemas.openxmlformats.org/officeDocument/2006/relationships/tableStyles" Target="tableStyles.xml"/><Relationship Id="rId40" Type="http://schemas.openxmlformats.org/officeDocument/2006/relationships/viewProps" Target="viewProps.xml"/><Relationship Id="rId4" Type="http://schemas.openxmlformats.org/officeDocument/2006/relationships/slide" Target="slides/slide2.xml"/><Relationship Id="rId39" Type="http://schemas.openxmlformats.org/officeDocument/2006/relationships/presProps" Target="presProps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D257-3BE1-47F0-9688-13EF46E6FAF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369F-48C0-4C81-8F4C-2D9B5E779A1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D257-3BE1-47F0-9688-13EF46E6FAF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369F-48C0-4C81-8F4C-2D9B5E779A1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D257-3BE1-47F0-9688-13EF46E6FAF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369F-48C0-4C81-8F4C-2D9B5E779A1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D257-3BE1-47F0-9688-13EF46E6FAF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369F-48C0-4C81-8F4C-2D9B5E779A1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D257-3BE1-47F0-9688-13EF46E6FAF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369F-48C0-4C81-8F4C-2D9B5E779A1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D257-3BE1-47F0-9688-13EF46E6FAF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369F-48C0-4C81-8F4C-2D9B5E779A1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D257-3BE1-47F0-9688-13EF46E6FAF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369F-48C0-4C81-8F4C-2D9B5E779A1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D257-3BE1-47F0-9688-13EF46E6FAF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369F-48C0-4C81-8F4C-2D9B5E779A1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D257-3BE1-47F0-9688-13EF46E6FAF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369F-48C0-4C81-8F4C-2D9B5E779A1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D257-3BE1-47F0-9688-13EF46E6FAF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369F-48C0-4C81-8F4C-2D9B5E779A1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D257-3BE1-47F0-9688-13EF46E6FAF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369F-48C0-4C81-8F4C-2D9B5E779A1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10D257-3BE1-47F0-9688-13EF46E6FAF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B9369F-48C0-4C81-8F4C-2D9B5E779A1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32.png"/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4.png"/><Relationship Id="rId1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microsoft.com/office/2007/relationships/hdphoto" Target="../media/image40.wdp"/><Relationship Id="rId5" Type="http://schemas.openxmlformats.org/officeDocument/2006/relationships/image" Target="../media/image39.png"/><Relationship Id="rId4" Type="http://schemas.openxmlformats.org/officeDocument/2006/relationships/image" Target="../media/image38.png"/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2.png"/><Relationship Id="rId1" Type="http://schemas.openxmlformats.org/officeDocument/2006/relationships/image" Target="../media/image4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image" Target="../media/image4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7.png"/><Relationship Id="rId1" Type="http://schemas.openxmlformats.org/officeDocument/2006/relationships/image" Target="../media/image4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8.png"/><Relationship Id="rId1" Type="http://schemas.openxmlformats.org/officeDocument/2006/relationships/image" Target="../media/image4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0.png"/><Relationship Id="rId1" Type="http://schemas.openxmlformats.org/officeDocument/2006/relationships/image" Target="../media/image49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1.png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image" Target="../media/image5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6.png"/><Relationship Id="rId1" Type="http://schemas.openxmlformats.org/officeDocument/2006/relationships/image" Target="../media/image5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7.png"/><Relationship Id="rId1" Type="http://schemas.openxmlformats.org/officeDocument/2006/relationships/image" Target="../media/image5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8.png"/><Relationship Id="rId1" Type="http://schemas.openxmlformats.org/officeDocument/2006/relationships/image" Target="../media/image55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9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7" name="矩形 6"/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8" name="矩形 7"/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第六讲  群的同态与同构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2" name="矩形: 圆角 11"/>
          <p:cNvSpPr/>
          <p:nvPr/>
        </p:nvSpPr>
        <p:spPr>
          <a:xfrm>
            <a:off x="1208579" y="872902"/>
            <a:ext cx="6726839" cy="667265"/>
          </a:xfrm>
          <a:prstGeom prst="round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b="1">
                <a:latin typeface="仿宋" panose="02010609060101010101" pitchFamily="49" charset="-122"/>
                <a:ea typeface="仿宋" panose="02010609060101010101" pitchFamily="49" charset="-122"/>
              </a:rPr>
              <a:t>第六讲</a:t>
            </a:r>
            <a:r>
              <a:rPr lang="en-US" altLang="zh-CN" sz="3600" b="1">
                <a:latin typeface="仿宋" panose="02010609060101010101" pitchFamily="49" charset="-122"/>
                <a:ea typeface="仿宋" panose="02010609060101010101" pitchFamily="49" charset="-122"/>
              </a:rPr>
              <a:t>	</a:t>
            </a:r>
            <a:r>
              <a:rPr lang="zh-CN" altLang="en-US" sz="3600" b="1">
                <a:latin typeface="仿宋" panose="02010609060101010101" pitchFamily="49" charset="-122"/>
                <a:ea typeface="仿宋" panose="02010609060101010101" pitchFamily="49" charset="-122"/>
              </a:rPr>
              <a:t>群的同态与同构</a:t>
            </a:r>
            <a:endParaRPr lang="zh-CN" altLang="en-US" sz="3600" b="1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279174" y="1912075"/>
            <a:ext cx="258565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000">
                <a:solidFill>
                  <a:srgbClr val="210694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周 晓 聪</a:t>
            </a:r>
            <a:endParaRPr lang="zh-CN" altLang="en-US" sz="3000">
              <a:solidFill>
                <a:srgbClr val="210694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706131" y="2700512"/>
            <a:ext cx="3883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>
                <a:solidFill>
                  <a:schemeClr val="accent6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中山大学计算机学院</a:t>
            </a:r>
            <a:endParaRPr lang="zh-CN" altLang="en-US" sz="2400" b="1">
              <a:solidFill>
                <a:schemeClr val="accent6">
                  <a:lumMod val="5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632887" y="3419732"/>
            <a:ext cx="215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80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80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180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</a:t>
            </a:r>
            <a:endParaRPr lang="zh-CN" altLang="en-US" sz="180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278924" y="3966519"/>
            <a:ext cx="6820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>
                <a:solidFill>
                  <a:srgbClr val="FF0000"/>
                </a:solidFill>
              </a:rPr>
              <a:t>isszxc@mail.sysu.edu.cn</a:t>
            </a:r>
            <a:endParaRPr lang="zh-CN" altLang="en-US" sz="1800">
              <a:solidFill>
                <a:srgbClr val="FF0000"/>
              </a:solidFill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4237" y="2334583"/>
            <a:ext cx="1324937" cy="117043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内容提要</a:t>
            </a:r>
            <a:endParaRPr lang="zh-CN" altLang="en-US" sz="1400"/>
          </a:p>
        </p:txBody>
      </p:sp>
      <p:sp>
        <p:nvSpPr>
          <p:cNvPr id="2" name="文本框 1"/>
          <p:cNvSpPr txBox="1"/>
          <p:nvPr/>
        </p:nvSpPr>
        <p:spPr>
          <a:xfrm>
            <a:off x="830425" y="1086007"/>
            <a:ext cx="3550298" cy="2914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b="1">
                <a:solidFill>
                  <a:schemeClr val="bg1">
                    <a:lumMod val="9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群同态的定义与例子</a:t>
            </a:r>
            <a:endParaRPr lang="en-US" altLang="zh-CN" sz="2400" b="1">
              <a:solidFill>
                <a:schemeClr val="bg1">
                  <a:lumMod val="95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 b="1">
                <a:solidFill>
                  <a:schemeClr val="accent6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群同构的基本例子</a:t>
            </a:r>
            <a:endParaRPr lang="en-US" altLang="zh-CN" sz="2400" b="1">
              <a:solidFill>
                <a:schemeClr val="accent6">
                  <a:lumMod val="5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 b="1">
                <a:solidFill>
                  <a:schemeClr val="accent6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群同态的基本性质</a:t>
            </a:r>
            <a:endParaRPr lang="en-US" altLang="zh-CN" sz="2400" b="1">
              <a:solidFill>
                <a:schemeClr val="accent6">
                  <a:lumMod val="5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 b="1">
                <a:solidFill>
                  <a:schemeClr val="accent6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群的同态基本定理</a:t>
            </a:r>
            <a:endParaRPr lang="en-US" altLang="zh-CN" sz="2400" b="1">
              <a:solidFill>
                <a:schemeClr val="accent6">
                  <a:lumMod val="5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12" name="矩形 11"/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13" name="矩形 12"/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第六讲  群的同态与同构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D96B9435-B891-4393-B68B-E3404920B5F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/34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群同构的基本例子</a:t>
            </a:r>
            <a:endParaRPr lang="zh-CN" altLang="en-US" sz="12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13" name="矩形 12"/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群的左正则表示</a:t>
            </a:r>
            <a:endParaRPr lang="zh-CN" altLang="en-US" sz="1400"/>
          </a:p>
        </p:txBody>
      </p:sp>
      <p:sp>
        <p:nvSpPr>
          <p:cNvPr id="14" name="矩形 13"/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第六讲  群的同态与同构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67E5B0CF-9CF9-4EF2-9DE1-55386CD573EB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/34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043606" y="1032223"/>
            <a:ext cx="7056782" cy="2077278"/>
            <a:chOff x="1043609" y="974035"/>
            <a:chExt cx="7056782" cy="2077278"/>
          </a:xfrm>
        </p:grpSpPr>
        <p:sp>
          <p:nvSpPr>
            <p:cNvPr id="5" name="矩形: 圆角 4"/>
            <p:cNvSpPr/>
            <p:nvPr/>
          </p:nvSpPr>
          <p:spPr>
            <a:xfrm>
              <a:off x="1043609" y="974035"/>
              <a:ext cx="7056782" cy="2077278"/>
            </a:xfrm>
            <a:prstGeom prst="roundRect">
              <a:avLst>
                <a:gd name="adj" fmla="val 5423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083363" y="1016607"/>
              <a:ext cx="6977268" cy="1993505"/>
            </a:xfrm>
            <a:prstGeom prst="rect">
              <a:avLst/>
            </a:prstGeom>
          </p:spPr>
        </p:pic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ele attr="{8B9466CF-AED5-480F-8E79-B20CFE915B78}"/>
                  </a:ext>
                </a:extLst>
              </p:cNvPr>
              <p:cNvSpPr txBox="1"/>
              <p:nvPr/>
            </p:nvSpPr>
            <p:spPr>
              <a:xfrm>
                <a:off x="1083360" y="3518452"/>
                <a:ext cx="6977268" cy="71417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500"/>
                  </a:lnSpc>
                </a:pPr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置换群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</m:sub>
                    </m:sSub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称为群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的</a:t>
                </a:r>
                <a:r>
                  <a:rPr lang="zh-CN" altLang="en-US" b="1">
                    <a:solidFill>
                      <a:srgbClr val="C00000"/>
                    </a:solidFill>
                  </a:rPr>
                  <a:t>左正则表示</a:t>
                </a:r>
                <a:r>
                  <a:rPr lang="en-US" altLang="zh-CN" b="1">
                    <a:solidFill>
                      <a:schemeClr val="accent2">
                        <a:lumMod val="50000"/>
                      </a:schemeClr>
                    </a:solidFill>
                  </a:rPr>
                  <a:t>(left regular representation)</a:t>
                </a:r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，置换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𝝋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称为由元素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确定的</a:t>
                </a:r>
                <a:r>
                  <a:rPr lang="zh-CN" altLang="en-US" b="1">
                    <a:solidFill>
                      <a:srgbClr val="C00000"/>
                    </a:solidFill>
                  </a:rPr>
                  <a:t>左平移</a:t>
                </a:r>
                <a:r>
                  <a:rPr lang="en-US" altLang="zh-CN" b="1">
                    <a:solidFill>
                      <a:schemeClr val="accent2">
                        <a:lumMod val="50000"/>
                      </a:schemeClr>
                    </a:solidFill>
                  </a:rPr>
                  <a:t>(left translation)</a:t>
                </a:r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。</a:t>
                </a:r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3360" y="3518452"/>
                <a:ext cx="6977268" cy="714170"/>
              </a:xfrm>
              <a:prstGeom prst="rect">
                <a:avLst/>
              </a:prstGeom>
              <a:blipFill rotWithShape="1">
                <a:blip r:embed="rId2"/>
                <a:stretch>
                  <a:fillRect l="-787" t="-855" b="-128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群同构的基本例子</a:t>
            </a:r>
            <a:endParaRPr lang="zh-CN" altLang="en-US" sz="12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13" name="矩形 12"/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凯莱定理</a:t>
            </a:r>
            <a:endParaRPr lang="zh-CN" altLang="en-US" sz="1400"/>
          </a:p>
        </p:txBody>
      </p:sp>
      <p:sp>
        <p:nvSpPr>
          <p:cNvPr id="14" name="矩形 13"/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第六讲  群的同态与同构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67E5B0CF-9CF9-4EF2-9DE1-55386CD573EB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/34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797612" y="1677228"/>
            <a:ext cx="7548769" cy="1789044"/>
            <a:chOff x="735496" y="1674743"/>
            <a:chExt cx="7548769" cy="1789044"/>
          </a:xfrm>
        </p:grpSpPr>
        <p:sp>
          <p:nvSpPr>
            <p:cNvPr id="6" name="矩形: 圆角 5"/>
            <p:cNvSpPr/>
            <p:nvPr/>
          </p:nvSpPr>
          <p:spPr>
            <a:xfrm>
              <a:off x="735496" y="1674743"/>
              <a:ext cx="7548769" cy="1789044"/>
            </a:xfrm>
            <a:prstGeom prst="roundRect">
              <a:avLst>
                <a:gd name="adj" fmla="val 583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90158" y="1717086"/>
              <a:ext cx="7444409" cy="1709327"/>
            </a:xfrm>
            <a:prstGeom prst="rect">
              <a:avLst/>
            </a:prstGeom>
          </p:spPr>
        </p:pic>
      </p:grpSp>
      <p:sp>
        <p:nvSpPr>
          <p:cNvPr id="2" name="文本框 1"/>
          <p:cNvSpPr txBox="1"/>
          <p:nvPr/>
        </p:nvSpPr>
        <p:spPr>
          <a:xfrm>
            <a:off x="5870121" y="1420586"/>
            <a:ext cx="963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变换群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群同构的基本例子</a:t>
            </a:r>
            <a:endParaRPr lang="zh-CN" altLang="en-US" sz="12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13" name="矩形 12"/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群同构例子</a:t>
            </a:r>
            <a:endParaRPr lang="zh-CN" altLang="en-US" sz="1400"/>
          </a:p>
        </p:txBody>
      </p:sp>
      <p:sp>
        <p:nvSpPr>
          <p:cNvPr id="14" name="矩形 13"/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第六讲  群的同态与同构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67E5B0CF-9CF9-4EF2-9DE1-55386CD573EB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/34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812524" y="1138031"/>
            <a:ext cx="7518952" cy="2305878"/>
            <a:chOff x="800100" y="1157909"/>
            <a:chExt cx="7518952" cy="2305878"/>
          </a:xfrm>
        </p:grpSpPr>
        <p:sp>
          <p:nvSpPr>
            <p:cNvPr id="2" name="矩形: 圆角 1"/>
            <p:cNvSpPr/>
            <p:nvPr/>
          </p:nvSpPr>
          <p:spPr>
            <a:xfrm>
              <a:off x="800100" y="1157909"/>
              <a:ext cx="7518952" cy="2305878"/>
            </a:xfrm>
            <a:prstGeom prst="roundRect">
              <a:avLst>
                <a:gd name="adj" fmla="val 5244"/>
              </a:avLst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847698" y="1209752"/>
              <a:ext cx="7448598" cy="2210215"/>
            </a:xfrm>
            <a:prstGeom prst="rect">
              <a:avLst/>
            </a:prstGeom>
          </p:spPr>
        </p:pic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ele attr="{8ABA1E24-C91F-435F-8F95-91D0BF9CEFA2}"/>
                  </a:ext>
                </a:extLst>
              </p:cNvPr>
              <p:cNvSpPr txBox="1"/>
              <p:nvPr/>
            </p:nvSpPr>
            <p:spPr>
              <a:xfrm>
                <a:off x="812524" y="3755644"/>
                <a:ext cx="6457950" cy="36933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准确地说，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𝝋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  <m:d>
                      <m:dPr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</m:d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𝝋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sub>
                    </m:sSub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  <m:r>
                          <a:rPr lang="zh-CN" altLang="en-US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  <m:d>
                      <m:dPr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zh-CN" altLang="en-US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</m:d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𝝋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</m:sub>
                    </m:sSub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</m:d>
                    <m:d>
                      <m:dPr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</m:oMath>
                </a14:m>
                <a:endParaRPr lang="zh-CN" altLang="en-US" b="1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524" y="3755644"/>
                <a:ext cx="6457950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755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群同构的基本例子</a:t>
            </a:r>
            <a:endParaRPr lang="zh-CN" altLang="en-US" sz="12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13" name="矩形 12"/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循环群的结构定理</a:t>
            </a:r>
            <a:endParaRPr lang="zh-CN" altLang="en-US" sz="1400"/>
          </a:p>
        </p:txBody>
      </p:sp>
      <p:sp>
        <p:nvSpPr>
          <p:cNvPr id="14" name="矩形 13"/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第六讲  群的同态与同构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67E5B0CF-9CF9-4EF2-9DE1-55386CD573EB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/34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003852" y="1128091"/>
            <a:ext cx="7136296" cy="864486"/>
            <a:chOff x="1008822" y="1128091"/>
            <a:chExt cx="7136296" cy="864486"/>
          </a:xfrm>
        </p:grpSpPr>
        <p:sp>
          <p:nvSpPr>
            <p:cNvPr id="6" name="矩形: 圆角 5"/>
            <p:cNvSpPr/>
            <p:nvPr/>
          </p:nvSpPr>
          <p:spPr>
            <a:xfrm>
              <a:off x="1008822" y="1128091"/>
              <a:ext cx="7136296" cy="864486"/>
            </a:xfrm>
            <a:prstGeom prst="roundRect">
              <a:avLst>
                <a:gd name="adj" fmla="val 1163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061000" y="1175073"/>
              <a:ext cx="7041874" cy="779937"/>
            </a:xfrm>
            <a:prstGeom prst="rect">
              <a:avLst/>
            </a:prstGeom>
          </p:spPr>
        </p:pic>
      </p:grpSp>
      <p:grpSp>
        <p:nvGrpSpPr>
          <p:cNvPr id="9" name="组合 8"/>
          <p:cNvGrpSpPr/>
          <p:nvPr/>
        </p:nvGrpSpPr>
        <p:grpSpPr>
          <a:xfrm>
            <a:off x="1003849" y="2391251"/>
            <a:ext cx="7136296" cy="1068457"/>
            <a:chOff x="1003852" y="2350604"/>
            <a:chExt cx="7136296" cy="1068457"/>
          </a:xfrm>
        </p:grpSpPr>
        <p:sp>
          <p:nvSpPr>
            <p:cNvPr id="8" name="矩形: 圆角 7"/>
            <p:cNvSpPr/>
            <p:nvPr/>
          </p:nvSpPr>
          <p:spPr>
            <a:xfrm>
              <a:off x="1003852" y="2350604"/>
              <a:ext cx="7136296" cy="1068457"/>
            </a:xfrm>
            <a:prstGeom prst="roundRect">
              <a:avLst>
                <a:gd name="adj" fmla="val 922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51060" y="2402324"/>
              <a:ext cx="7041874" cy="978965"/>
            </a:xfrm>
            <a:prstGeom prst="rect">
              <a:avLst/>
            </a:prstGeom>
          </p:spPr>
        </p:pic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>
                <a:extLst>
                  <a:ext uri="{FF2B5EF4-FFF2-40B4-BE49-F238E27FC236}">
                    <ele attr="{95053DB0-AAB0-47B8-88CA-5048D717123F}"/>
                  </a:ext>
                </a:extLst>
              </p:cNvPr>
              <p:cNvSpPr txBox="1"/>
              <p:nvPr/>
            </p:nvSpPr>
            <p:spPr>
              <a:xfrm>
                <a:off x="983968" y="3796937"/>
                <a:ext cx="7176052" cy="34785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为什么在无限循环群中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p>
                    </m:sSup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</m:sup>
                    </m:sSup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蕴涵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𝒍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，在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阶循环群中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p>
                    </m:sSup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</m:sup>
                    </m:sSup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蕴涵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∣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𝒍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？</a:t>
                </a:r>
              </a:p>
            </p:txBody>
          </p:sp>
        </mc:Choice>
        <mc:Fallback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968" y="3796937"/>
                <a:ext cx="7176052" cy="347852"/>
              </a:xfrm>
              <a:prstGeom prst="rect">
                <a:avLst/>
              </a:prstGeom>
              <a:blipFill rotWithShape="1">
                <a:blip r:embed="rId3"/>
                <a:stretch>
                  <a:fillRect l="-424" t="-1754" r="-3226" b="-228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2" name="下箭头标注 1"/>
          <p:cNvSpPr/>
          <p:nvPr/>
        </p:nvSpPr>
        <p:spPr>
          <a:xfrm>
            <a:off x="2914285" y="1945600"/>
            <a:ext cx="3471484" cy="800873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altLang="zh-CN" dirty="0" smtClean="0"/>
              <a:t>Φ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k+l</a:t>
            </a:r>
            <a:r>
              <a:rPr lang="en-US" altLang="zh-CN" dirty="0" smtClean="0"/>
              <a:t>)=a^{</a:t>
            </a:r>
            <a:r>
              <a:rPr lang="en-US" altLang="zh-CN" dirty="0" err="1" smtClean="0"/>
              <a:t>k+l</a:t>
            </a:r>
            <a:r>
              <a:rPr lang="en-US" altLang="zh-CN" dirty="0" smtClean="0"/>
              <a:t>}=a^{k}a^{l}=</a:t>
            </a:r>
            <a:r>
              <a:rPr lang="el-GR" altLang="zh-CN" dirty="0"/>
              <a:t>Φ</a:t>
            </a:r>
            <a:r>
              <a:rPr lang="en-US" altLang="zh-CN" dirty="0" smtClean="0"/>
              <a:t>(k)</a:t>
            </a:r>
            <a:r>
              <a:rPr lang="el-GR" altLang="zh-CN" dirty="0" smtClean="0"/>
              <a:t>Φ</a:t>
            </a:r>
            <a:r>
              <a:rPr lang="en-US" altLang="zh-CN" dirty="0" smtClean="0"/>
              <a:t>(</a:t>
            </a:r>
            <a:r>
              <a:rPr lang="en-US" altLang="zh-CN" dirty="0"/>
              <a:t>l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: 圆角 20"/>
          <p:cNvSpPr/>
          <p:nvPr/>
        </p:nvSpPr>
        <p:spPr>
          <a:xfrm>
            <a:off x="683317" y="735496"/>
            <a:ext cx="7804701" cy="3896139"/>
          </a:xfrm>
          <a:prstGeom prst="roundRect">
            <a:avLst>
              <a:gd name="adj" fmla="val 340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730527" y="839857"/>
            <a:ext cx="7720216" cy="37449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群同构的基本例子</a:t>
            </a:r>
            <a:endParaRPr lang="zh-CN" altLang="en-US" sz="12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13" name="矩形 12"/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循环群之间的同构</a:t>
            </a:r>
            <a:endParaRPr lang="zh-CN" altLang="en-US" sz="1400"/>
          </a:p>
        </p:txBody>
      </p:sp>
      <p:sp>
        <p:nvSpPr>
          <p:cNvPr id="14" name="矩形 13"/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第六讲  群的同态与同构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67E5B0CF-9CF9-4EF2-9DE1-55386CD573EB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/34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0526" y="793306"/>
            <a:ext cx="7720216" cy="57599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335" y="1539264"/>
            <a:ext cx="1863619" cy="152290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7048" y="1542119"/>
            <a:ext cx="1863619" cy="152004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313" y="3232134"/>
            <a:ext cx="7685429" cy="1352684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40190" y="1554912"/>
            <a:ext cx="1863620" cy="1509902"/>
          </a:xfrm>
          <a:prstGeom prst="rect">
            <a:avLst/>
          </a:prstGeom>
        </p:spPr>
      </p:pic>
      <p:sp>
        <p:nvSpPr>
          <p:cNvPr id="19" name="箭头: 右 18"/>
          <p:cNvSpPr/>
          <p:nvPr/>
        </p:nvSpPr>
        <p:spPr>
          <a:xfrm>
            <a:off x="3022731" y="2218717"/>
            <a:ext cx="541681" cy="1639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箭头: 右 19"/>
          <p:cNvSpPr/>
          <p:nvPr/>
        </p:nvSpPr>
        <p:spPr>
          <a:xfrm>
            <a:off x="5630492" y="2218717"/>
            <a:ext cx="541681" cy="1639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内容提要</a:t>
            </a:r>
            <a:endParaRPr lang="zh-CN" altLang="en-US" sz="1400"/>
          </a:p>
        </p:txBody>
      </p:sp>
      <p:sp>
        <p:nvSpPr>
          <p:cNvPr id="2" name="文本框 1"/>
          <p:cNvSpPr txBox="1"/>
          <p:nvPr/>
        </p:nvSpPr>
        <p:spPr>
          <a:xfrm>
            <a:off x="830425" y="1086007"/>
            <a:ext cx="3550298" cy="2914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b="1">
                <a:solidFill>
                  <a:schemeClr val="bg1">
                    <a:lumMod val="9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群同态的定义与例子</a:t>
            </a:r>
            <a:endParaRPr lang="en-US" altLang="zh-CN" sz="2400" b="1">
              <a:solidFill>
                <a:schemeClr val="bg1">
                  <a:lumMod val="95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 b="1">
                <a:solidFill>
                  <a:schemeClr val="bg1">
                    <a:lumMod val="9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群同构的基本例子</a:t>
            </a:r>
            <a:endParaRPr lang="en-US" altLang="zh-CN" sz="2400" b="1">
              <a:solidFill>
                <a:schemeClr val="bg1">
                  <a:lumMod val="95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 b="1">
                <a:solidFill>
                  <a:schemeClr val="accent6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群同态的基本性质</a:t>
            </a:r>
            <a:endParaRPr lang="en-US" altLang="zh-CN" sz="2400" b="1">
              <a:solidFill>
                <a:schemeClr val="accent6">
                  <a:lumMod val="5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 b="1">
                <a:solidFill>
                  <a:schemeClr val="accent6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群的同态基本定理</a:t>
            </a:r>
            <a:endParaRPr lang="en-US" altLang="zh-CN" sz="2400" b="1">
              <a:solidFill>
                <a:schemeClr val="accent6">
                  <a:lumMod val="5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12" name="矩形 11"/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13" name="矩形 12"/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第六讲  群的同态与同构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D96B9435-B891-4393-B68B-E3404920B5F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/34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群同态的基本性质</a:t>
            </a:r>
            <a:endParaRPr lang="zh-CN" altLang="en-US" sz="12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13" name="矩形 12"/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群同态与元素的阶</a:t>
            </a:r>
            <a:endParaRPr lang="zh-CN" altLang="en-US" sz="1400"/>
          </a:p>
        </p:txBody>
      </p:sp>
      <p:sp>
        <p:nvSpPr>
          <p:cNvPr id="14" name="矩形 13"/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第六讲  群的同态与同构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67E5B0CF-9CF9-4EF2-9DE1-55386CD573EB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/34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894519" y="800099"/>
            <a:ext cx="7354956" cy="939248"/>
            <a:chOff x="884583" y="934278"/>
            <a:chExt cx="7354956" cy="939248"/>
          </a:xfrm>
        </p:grpSpPr>
        <p:sp>
          <p:nvSpPr>
            <p:cNvPr id="4" name="矩形: 圆角 3"/>
            <p:cNvSpPr/>
            <p:nvPr/>
          </p:nvSpPr>
          <p:spPr>
            <a:xfrm>
              <a:off x="884583" y="934278"/>
              <a:ext cx="7354956" cy="939248"/>
            </a:xfrm>
            <a:prstGeom prst="roundRect">
              <a:avLst>
                <a:gd name="adj" fmla="val 714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919366" y="973500"/>
              <a:ext cx="7295322" cy="860093"/>
            </a:xfrm>
            <a:prstGeom prst="rect">
              <a:avLst/>
            </a:prstGeom>
          </p:spPr>
        </p:pic>
      </p:grpSp>
      <p:grpSp>
        <p:nvGrpSpPr>
          <p:cNvPr id="9" name="组合 8"/>
          <p:cNvGrpSpPr/>
          <p:nvPr/>
        </p:nvGrpSpPr>
        <p:grpSpPr>
          <a:xfrm>
            <a:off x="894519" y="1928190"/>
            <a:ext cx="7374832" cy="2699379"/>
            <a:chOff x="879613" y="1967946"/>
            <a:chExt cx="7374832" cy="2699379"/>
          </a:xfrm>
        </p:grpSpPr>
        <p:sp>
          <p:nvSpPr>
            <p:cNvPr id="8" name="矩形: 圆角 7"/>
            <p:cNvSpPr/>
            <p:nvPr/>
          </p:nvSpPr>
          <p:spPr>
            <a:xfrm>
              <a:off x="879613" y="1967946"/>
              <a:ext cx="7374832" cy="2699379"/>
            </a:xfrm>
            <a:prstGeom prst="roundRect">
              <a:avLst>
                <a:gd name="adj" fmla="val 488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24336" y="2024901"/>
              <a:ext cx="7295322" cy="2581599"/>
            </a:xfrm>
            <a:prstGeom prst="rect">
              <a:avLst/>
            </a:prstGeom>
          </p:spPr>
        </p:pic>
      </p:grpSp>
      <p:sp>
        <p:nvSpPr>
          <p:cNvPr id="10" name="文本框 9"/>
          <p:cNvSpPr txBox="1"/>
          <p:nvPr/>
        </p:nvSpPr>
        <p:spPr>
          <a:xfrm>
            <a:off x="7136297" y="1998686"/>
            <a:ext cx="1088328" cy="7386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1400" b="1">
                <a:solidFill>
                  <a:schemeClr val="accent2">
                    <a:lumMod val="50000"/>
                  </a:schemeClr>
                </a:solidFill>
              </a:rPr>
              <a:t>严谨的证明应使用数学归纳法</a:t>
            </a:r>
            <a:endParaRPr lang="zh-CN" altLang="en-US" sz="1400" b="1">
              <a:solidFill>
                <a:schemeClr val="accent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群同态的基本性质</a:t>
            </a:r>
            <a:endParaRPr lang="zh-CN" altLang="en-US" sz="12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13" name="矩形 12"/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群同态与子群</a:t>
            </a:r>
            <a:endParaRPr lang="zh-CN" altLang="en-US" sz="1400"/>
          </a:p>
        </p:txBody>
      </p:sp>
      <p:sp>
        <p:nvSpPr>
          <p:cNvPr id="14" name="矩形 13"/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第六讲  群的同态与同构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67E5B0CF-9CF9-4EF2-9DE1-55386CD573EB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/34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396447" y="859735"/>
            <a:ext cx="6351105" cy="750404"/>
            <a:chOff x="1391478" y="805070"/>
            <a:chExt cx="6351105" cy="750404"/>
          </a:xfrm>
        </p:grpSpPr>
        <p:sp>
          <p:nvSpPr>
            <p:cNvPr id="4" name="矩形: 圆角 3"/>
            <p:cNvSpPr/>
            <p:nvPr/>
          </p:nvSpPr>
          <p:spPr>
            <a:xfrm>
              <a:off x="1391478" y="805070"/>
              <a:ext cx="6351105" cy="750404"/>
            </a:xfrm>
            <a:prstGeom prst="roundRect">
              <a:avLst>
                <a:gd name="adj" fmla="val 1136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438686" y="840502"/>
              <a:ext cx="6266622" cy="686753"/>
            </a:xfrm>
            <a:prstGeom prst="rect">
              <a:avLst/>
            </a:prstGeom>
          </p:spPr>
        </p:pic>
      </p:grpSp>
      <p:grpSp>
        <p:nvGrpSpPr>
          <p:cNvPr id="9" name="组合 8"/>
          <p:cNvGrpSpPr/>
          <p:nvPr/>
        </p:nvGrpSpPr>
        <p:grpSpPr>
          <a:xfrm>
            <a:off x="1396447" y="2380422"/>
            <a:ext cx="6351105" cy="2161761"/>
            <a:chOff x="1396447" y="2295939"/>
            <a:chExt cx="6351105" cy="2161761"/>
          </a:xfrm>
        </p:grpSpPr>
        <p:sp>
          <p:nvSpPr>
            <p:cNvPr id="8" name="矩形: 圆角 7"/>
            <p:cNvSpPr/>
            <p:nvPr/>
          </p:nvSpPr>
          <p:spPr>
            <a:xfrm>
              <a:off x="1396447" y="2295939"/>
              <a:ext cx="6351105" cy="2161761"/>
            </a:xfrm>
            <a:prstGeom prst="roundRect">
              <a:avLst>
                <a:gd name="adj" fmla="val 517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48626" y="2331734"/>
              <a:ext cx="6266622" cy="2090533"/>
            </a:xfrm>
            <a:prstGeom prst="rect">
              <a:avLst/>
            </a:prstGeom>
          </p:spPr>
        </p:pic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>
                <a:extLst>
                  <a:ext uri="{FF2B5EF4-FFF2-40B4-BE49-F238E27FC236}">
                    <ele attr="{D19FA733-0008-4006-BEF1-3777E4B00B6A}"/>
                  </a:ext>
                </a:extLst>
              </p:cNvPr>
              <p:cNvSpPr txBox="1"/>
              <p:nvPr/>
            </p:nvSpPr>
            <p:spPr>
              <a:xfrm>
                <a:off x="1443655" y="1812689"/>
                <a:ext cx="5866576" cy="312586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𝝋</m:t>
                    </m:r>
                    <m:d>
                      <m:dPr>
                        <m:ctrlP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</m:d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}"/>
                        <m:sepChr m:val="∣"/>
                        <m:ctrlP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  <m: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altLang="zh-CN" sz="14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4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p>
                            <m:r>
                              <a:rPr lang="en-US" altLang="zh-CN" sz="14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e>
                        <m: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∃</m:t>
                        </m:r>
                        <m: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  <m: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𝑯</m:t>
                        </m:r>
                        <m: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𝝋</m:t>
                        </m:r>
                        <m:d>
                          <m:dPr>
                            <m:ctrlPr>
                              <a:rPr lang="en-US" altLang="zh-CN" sz="14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4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</m:d>
                        <m: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</m:oMath>
                </a14:m>
                <a:r>
                  <a:rPr lang="en-US" altLang="zh-CN" sz="1400" b="1" dirty="0">
                    <a:solidFill>
                      <a:schemeClr val="accent2">
                        <a:lumMod val="50000"/>
                      </a:schemeClr>
                    </a:solidFill>
                  </a:rPr>
                  <a:t>,	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𝝋</m:t>
                        </m:r>
                      </m:e>
                      <m:sup>
                        <m: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d>
                      <m:dPr>
                        <m:ctrlP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𝑲</m:t>
                        </m:r>
                      </m:e>
                    </m:d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}"/>
                        <m:sepChr m:val="∣"/>
                        <m:ctrlP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e>
                        <m: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𝝋</m:t>
                        </m:r>
                        <m:d>
                          <m:dPr>
                            <m:ctrlPr>
                              <a:rPr lang="en-US" altLang="zh-CN" sz="14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4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</m:d>
                        <m: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𝑲</m:t>
                        </m:r>
                      </m:e>
                    </m:d>
                  </m:oMath>
                </a14:m>
                <a:endParaRPr lang="zh-CN" altLang="en-US" sz="1400" b="1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3655" y="1812689"/>
                <a:ext cx="5866576" cy="312586"/>
              </a:xfrm>
              <a:prstGeom prst="rect">
                <a:avLst/>
              </a:prstGeom>
              <a:blipFill rotWithShape="1">
                <a:blip r:embed="rId3"/>
                <a:stretch>
                  <a:fillRect b="-192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圆角矩形标注 1"/>
              <p:cNvSpPr/>
              <p:nvPr/>
            </p:nvSpPr>
            <p:spPr>
              <a:xfrm>
                <a:off x="1519880" y="1217308"/>
                <a:ext cx="2750563" cy="467808"/>
              </a:xfrm>
              <a:prstGeom prst="wedgeRoundRectCallout">
                <a:avLst>
                  <a:gd name="adj1" fmla="val -41345"/>
                  <a:gd name="adj2" fmla="val 79135"/>
                  <a:gd name="adj3" fmla="val 16667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𝝋</m:t>
                      </m:r>
                      <m:d>
                        <m:dPr>
                          <m:ctrlPr>
                            <a:rPr lang="en-US" altLang="zh-C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</m:d>
                      <m:r>
                        <a:rPr lang="en-US" altLang="zh-CN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}"/>
                          <m:sepChr m:val="∣"/>
                          <m:ctrlPr>
                            <a:rPr lang="en-US" altLang="zh-C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𝝋</m:t>
                          </m:r>
                          <m:d>
                            <m:dPr>
                              <m:ctrlPr>
                                <a:rPr lang="en-US" altLang="zh-CN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</m:d>
                        </m:e>
                        <m:e>
                          <m:r>
                            <a:rPr lang="en-US" altLang="zh-C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  <m:r>
                            <a:rPr lang="en-US" altLang="zh-C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</m:d>
                    </m:oMath>
                  </m:oMathPara>
                </a14:m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" name="圆角矩形标注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9880" y="1217308"/>
                <a:ext cx="2750563" cy="467808"/>
              </a:xfrm>
              <a:prstGeom prst="wedgeRoundRectCallout">
                <a:avLst>
                  <a:gd name="adj1" fmla="val -41345"/>
                  <a:gd name="adj2" fmla="val 79135"/>
                  <a:gd name="adj3" fmla="val 16667"/>
                </a:avLst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群同态的基本性质</a:t>
            </a:r>
            <a:endParaRPr lang="zh-CN" altLang="en-US" sz="12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13" name="矩形 12"/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群同态与正规子群</a:t>
            </a:r>
            <a:endParaRPr lang="zh-CN" altLang="en-US" sz="1400"/>
          </a:p>
        </p:txBody>
      </p:sp>
      <p:sp>
        <p:nvSpPr>
          <p:cNvPr id="14" name="矩形 13"/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第六讲  群的同态与同构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67E5B0CF-9CF9-4EF2-9DE1-55386CD573EB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/34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1247361" y="960140"/>
            <a:ext cx="6649278" cy="776237"/>
            <a:chOff x="1247361" y="903476"/>
            <a:chExt cx="6649278" cy="776237"/>
          </a:xfrm>
        </p:grpSpPr>
        <p:sp>
          <p:nvSpPr>
            <p:cNvPr id="6" name="矩形: 圆角 5"/>
            <p:cNvSpPr/>
            <p:nvPr/>
          </p:nvSpPr>
          <p:spPr>
            <a:xfrm>
              <a:off x="1247361" y="903476"/>
              <a:ext cx="6649278" cy="776237"/>
            </a:xfrm>
            <a:prstGeom prst="roundRect">
              <a:avLst>
                <a:gd name="adj" fmla="val 834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287734" y="946837"/>
              <a:ext cx="6568525" cy="689514"/>
            </a:xfrm>
            <a:prstGeom prst="rect">
              <a:avLst/>
            </a:prstGeom>
          </p:spPr>
        </p:pic>
      </p:grpSp>
      <p:grpSp>
        <p:nvGrpSpPr>
          <p:cNvPr id="8" name="组合 7"/>
          <p:cNvGrpSpPr/>
          <p:nvPr/>
        </p:nvGrpSpPr>
        <p:grpSpPr>
          <a:xfrm>
            <a:off x="1247361" y="2104141"/>
            <a:ext cx="6649278" cy="2135883"/>
            <a:chOff x="1247361" y="2008734"/>
            <a:chExt cx="6649278" cy="2135883"/>
          </a:xfrm>
        </p:grpSpPr>
        <p:sp>
          <p:nvSpPr>
            <p:cNvPr id="7" name="矩形: 圆角 6"/>
            <p:cNvSpPr/>
            <p:nvPr/>
          </p:nvSpPr>
          <p:spPr>
            <a:xfrm>
              <a:off x="1247361" y="2008734"/>
              <a:ext cx="6649278" cy="2135883"/>
            </a:xfrm>
            <a:prstGeom prst="roundRect">
              <a:avLst>
                <a:gd name="adj" fmla="val 4801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89606" y="2049442"/>
              <a:ext cx="6567277" cy="2056526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1"/>
            <a:ext cx="4572000" cy="241757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050">
                <a:latin typeface="楷体" panose="02010609060101010101" pitchFamily="49" charset="-122"/>
                <a:ea typeface="楷体" panose="02010609060101010101" pitchFamily="49" charset="-122"/>
              </a:rPr>
              <a:t>提示</a:t>
            </a:r>
            <a:endParaRPr lang="zh-CN" altLang="en-US" sz="105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572000" y="0"/>
            <a:ext cx="4572000" cy="241757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8" name="矩形 7"/>
          <p:cNvSpPr/>
          <p:nvPr/>
        </p:nvSpPr>
        <p:spPr>
          <a:xfrm>
            <a:off x="0" y="4892475"/>
            <a:ext cx="3039763" cy="241757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5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  <a:endParaRPr lang="zh-CN" altLang="en-US" sz="135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039763" y="4892473"/>
            <a:ext cx="3064476" cy="241757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第六讲  群的同态与同构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104238" y="4892473"/>
            <a:ext cx="3039762" cy="241757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35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35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135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</a:t>
            </a:r>
            <a:r>
              <a:rPr lang="en-US" altLang="zh-CN" sz="135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	</a:t>
            </a:r>
            <a:fld id="{C1930FB3-E902-4C54-9574-582199016723}" type="slidenum">
              <a:rPr lang="en-US" altLang="zh-CN" sz="135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</a:fld>
            <a:r>
              <a:rPr lang="en-US" altLang="zh-CN" sz="135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/34</a:t>
            </a:r>
            <a:endParaRPr lang="zh-CN" altLang="en-US" sz="135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-2" y="241757"/>
            <a:ext cx="9144002" cy="344460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350"/>
              <a:t>学习目标与学习重点</a:t>
            </a:r>
            <a:endParaRPr lang="zh-CN" altLang="en-US" sz="1350"/>
          </a:p>
        </p:txBody>
      </p:sp>
      <p:sp>
        <p:nvSpPr>
          <p:cNvPr id="11" name="文本框 10"/>
          <p:cNvSpPr txBox="1"/>
          <p:nvPr/>
        </p:nvSpPr>
        <p:spPr>
          <a:xfrm>
            <a:off x="1807513" y="1311736"/>
            <a:ext cx="5528972" cy="1210588"/>
          </a:xfrm>
          <a:prstGeom prst="rect">
            <a:avLst/>
          </a:prstGeom>
          <a:solidFill>
            <a:schemeClr val="accent2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pPr algn="ctr">
              <a:lnSpc>
                <a:spcPts val="2400"/>
              </a:lnSpc>
              <a:spcBef>
                <a:spcPts val="450"/>
              </a:spcBef>
              <a:spcAft>
                <a:spcPts val="450"/>
              </a:spcAft>
            </a:pPr>
            <a:r>
              <a:rPr lang="zh-CN" altLang="en-US" sz="2100" b="1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学习目标</a:t>
            </a:r>
            <a:endParaRPr lang="zh-CN" altLang="en-US" sz="2100" b="1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57175" indent="-257175">
              <a:spcBef>
                <a:spcPts val="450"/>
              </a:spcBef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rgbClr val="002060"/>
                </a:solidFill>
                <a:latin typeface="+mn-ea"/>
              </a:rPr>
              <a:t>能判断群之间的函数是否是同态</a:t>
            </a:r>
            <a:endParaRPr lang="zh-CN" altLang="zh-CN" b="1">
              <a:solidFill>
                <a:srgbClr val="002060"/>
              </a:solidFill>
              <a:latin typeface="+mn-ea"/>
            </a:endParaRPr>
          </a:p>
          <a:p>
            <a:pPr marL="257175" indent="-257175">
              <a:spcBef>
                <a:spcPts val="450"/>
              </a:spcBef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rgbClr val="002060"/>
                </a:solidFill>
                <a:latin typeface="+mn-ea"/>
              </a:rPr>
              <a:t>能证明与同态相关的简单命题</a:t>
            </a:r>
            <a:endParaRPr lang="en-US" altLang="zh-CN" b="1">
              <a:solidFill>
                <a:srgbClr val="002060"/>
              </a:solidFill>
              <a:latin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383318" y="3145704"/>
            <a:ext cx="6377362" cy="872162"/>
          </a:xfrm>
          <a:prstGeom prst="rect">
            <a:avLst/>
          </a:prstGeom>
          <a:solidFill>
            <a:schemeClr val="accent4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pPr algn="ctr">
              <a:lnSpc>
                <a:spcPts val="2400"/>
              </a:lnSpc>
              <a:spcBef>
                <a:spcPts val="900"/>
              </a:spcBef>
              <a:spcAft>
                <a:spcPts val="450"/>
              </a:spcAft>
            </a:pPr>
            <a:r>
              <a:rPr lang="zh-CN" altLang="en-US" sz="2100" b="1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学习重点</a:t>
            </a:r>
            <a:endParaRPr lang="zh-CN" altLang="en-US" sz="2100" b="1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57175" indent="-257175">
              <a:lnSpc>
                <a:spcPts val="2400"/>
              </a:lnSpc>
              <a:spcBef>
                <a:spcPts val="900"/>
              </a:spcBef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chemeClr val="accent6">
                    <a:lumMod val="50000"/>
                  </a:schemeClr>
                </a:solidFill>
                <a:latin typeface="+mn-ea"/>
              </a:rPr>
              <a:t>如何判定一个函数是否是同态？群的同态有哪些基本性质？</a:t>
            </a:r>
            <a:endParaRPr lang="en-US" altLang="zh-CN" b="1">
              <a:solidFill>
                <a:schemeClr val="accent6">
                  <a:lumMod val="50000"/>
                </a:schemeClr>
              </a:solidFill>
              <a:latin typeface="+mn-e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: 圆角 9"/>
          <p:cNvSpPr/>
          <p:nvPr/>
        </p:nvSpPr>
        <p:spPr>
          <a:xfrm>
            <a:off x="655983" y="1336813"/>
            <a:ext cx="5448255" cy="61674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群同态的基本性质</a:t>
            </a:r>
            <a:endParaRPr lang="zh-CN" altLang="en-US" sz="12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13" name="矩形 12"/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群同态基本性质举例</a:t>
            </a:r>
            <a:endParaRPr lang="zh-CN" altLang="en-US" sz="1400"/>
          </a:p>
        </p:txBody>
      </p:sp>
      <p:sp>
        <p:nvSpPr>
          <p:cNvPr id="14" name="矩形 13"/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第六讲  群的同态与同构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67E5B0CF-9CF9-4EF2-9DE1-55386CD573EB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/34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>
                <a:extLst>
                  <a:ext uri="{FF2B5EF4-FFF2-40B4-BE49-F238E27FC236}">
                    <ele attr="{C7CED74B-811E-4A3C-B10C-3B9E124C954F}"/>
                  </a:ext>
                </a:extLst>
              </p:cNvPr>
              <p:cNvSpPr txBox="1"/>
              <p:nvPr/>
            </p:nvSpPr>
            <p:spPr>
              <a:xfrm>
                <a:off x="655177" y="833963"/>
                <a:ext cx="3672509" cy="338554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altLang="zh-CN" sz="16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𝑼</m:t>
                      </m:r>
                      <m:d>
                        <m:dPr>
                          <m:ctrlPr>
                            <a:rPr lang="pl-PL" altLang="zh-CN" sz="16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altLang="zh-CN" sz="16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𝟑𝟎</m:t>
                          </m:r>
                        </m:e>
                      </m:d>
                      <m:r>
                        <a:rPr lang="pl-PL" altLang="zh-CN" sz="16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>
                        <m:rPr>
                          <m:lit/>
                        </m:rPr>
                        <a:rPr lang="pl-PL" altLang="zh-CN" sz="16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pl-PL" altLang="zh-CN" sz="16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pl-PL" altLang="zh-CN" sz="16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pl-PL" altLang="zh-CN" sz="16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𝟕</m:t>
                      </m:r>
                      <m:r>
                        <a:rPr lang="pl-PL" altLang="zh-CN" sz="16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pl-PL" altLang="zh-CN" sz="16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𝟏𝟏</m:t>
                      </m:r>
                      <m:r>
                        <a:rPr lang="pl-PL" altLang="zh-CN" sz="16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pl-PL" altLang="zh-CN" sz="16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𝟏𝟑</m:t>
                      </m:r>
                      <m:r>
                        <a:rPr lang="pl-PL" altLang="zh-CN" sz="16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pl-PL" altLang="zh-CN" sz="16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𝟏𝟕</m:t>
                      </m:r>
                      <m:r>
                        <a:rPr lang="pl-PL" altLang="zh-CN" sz="16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pl-PL" altLang="zh-CN" sz="16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𝟏𝟗</m:t>
                      </m:r>
                      <m:r>
                        <a:rPr lang="pl-PL" altLang="zh-CN" sz="16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pl-PL" altLang="zh-CN" sz="16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𝟐𝟑</m:t>
                      </m:r>
                      <m:r>
                        <a:rPr lang="pl-PL" altLang="zh-CN" sz="16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pl-PL" altLang="zh-CN" sz="16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𝟐𝟗</m:t>
                      </m:r>
                      <m:r>
                        <m:rPr>
                          <m:lit/>
                        </m:rPr>
                        <a:rPr lang="pl-PL" altLang="zh-CN" sz="16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zh-CN" altLang="en-US" sz="1600" b="1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177" y="833963"/>
                <a:ext cx="3672509" cy="338554"/>
              </a:xfrm>
              <a:prstGeom prst="rect">
                <a:avLst/>
              </a:prstGeom>
              <a:blipFill rotWithShape="1">
                <a:blip r:embed="rId1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736" y="1367396"/>
            <a:ext cx="5377073" cy="557489"/>
          </a:xfrm>
          <a:prstGeom prst="rect">
            <a:avLst/>
          </a:prstGeom>
        </p:spPr>
      </p:pic>
      <p:grpSp>
        <p:nvGrpSpPr>
          <p:cNvPr id="18" name="组合 17"/>
          <p:cNvGrpSpPr/>
          <p:nvPr/>
        </p:nvGrpSpPr>
        <p:grpSpPr>
          <a:xfrm>
            <a:off x="655983" y="2146852"/>
            <a:ext cx="5774634" cy="1962163"/>
            <a:chOff x="655983" y="2146852"/>
            <a:chExt cx="5774634" cy="1962163"/>
          </a:xfrm>
        </p:grpSpPr>
        <p:sp>
          <p:nvSpPr>
            <p:cNvPr id="17" name="矩形: 圆角 16"/>
            <p:cNvSpPr/>
            <p:nvPr/>
          </p:nvSpPr>
          <p:spPr>
            <a:xfrm>
              <a:off x="655983" y="2146852"/>
              <a:ext cx="5774634" cy="1962163"/>
            </a:xfrm>
            <a:prstGeom prst="roundRect">
              <a:avLst>
                <a:gd name="adj" fmla="val 5017"/>
              </a:avLst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5736" y="2193190"/>
              <a:ext cx="5690155" cy="1888626"/>
            </a:xfrm>
            <a:prstGeom prst="rect">
              <a:avLst/>
            </a:prstGeom>
          </p:spPr>
        </p:pic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ele attr="{4D4E0E56-017F-4519-BAAE-A0E11EC11EE9}"/>
                  </a:ext>
                </a:extLst>
              </p:cNvPr>
              <p:cNvSpPr txBox="1"/>
              <p:nvPr/>
            </p:nvSpPr>
            <p:spPr>
              <a:xfrm>
                <a:off x="655177" y="4294127"/>
                <a:ext cx="7265508" cy="312843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b="1">
                    <a:solidFill>
                      <a:schemeClr val="accent2">
                        <a:lumMod val="50000"/>
                      </a:schemeClr>
                    </a:solidFill>
                  </a:rPr>
                  <a:t>记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𝑯</m:t>
                    </m:r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𝟏𝟗</m:t>
                        </m:r>
                      </m:e>
                    </m:d>
                  </m:oMath>
                </a14:m>
                <a:r>
                  <a:rPr lang="zh-CN" altLang="en-US" sz="1400" b="1">
                    <a:solidFill>
                      <a:schemeClr val="accent2">
                        <a:lumMod val="50000"/>
                      </a:schemeClr>
                    </a:solidFill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𝑼</m:t>
                    </m:r>
                    <m:d>
                      <m:dPr>
                        <m:ctrlP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𝟑𝟎</m:t>
                        </m:r>
                      </m:e>
                    </m:d>
                  </m:oMath>
                </a14:m>
                <a:r>
                  <a:rPr lang="zh-CN" altLang="en-US" sz="1400" b="1">
                    <a:solidFill>
                      <a:schemeClr val="accent2">
                        <a:lumMod val="50000"/>
                      </a:schemeClr>
                    </a:solidFill>
                  </a:rPr>
                  <a:t>的子群，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𝝋</m:t>
                    </m:r>
                    <m:d>
                      <m:dPr>
                        <m:ctrlP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</m:d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r>
                  <a:rPr lang="zh-CN" altLang="en-US" sz="1400" b="1">
                    <a:solidFill>
                      <a:schemeClr val="accent2">
                        <a:lumMod val="50000"/>
                      </a:schemeClr>
                    </a:solidFill>
                  </a:rPr>
                  <a:t>，而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𝝋</m:t>
                        </m:r>
                      </m:e>
                      <m:sup>
                        <m: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d>
                      <m:dPr>
                        <m:ctrlP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</m:d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lit/>
                      </m:rP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𝟏𝟏</m:t>
                    </m:r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𝟏𝟗</m:t>
                    </m:r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𝟐𝟗</m:t>
                    </m:r>
                    <m:r>
                      <m:rPr>
                        <m:lit/>
                      </m:rP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en-US" sz="1400" b="1">
                    <a:solidFill>
                      <a:schemeClr val="accent2">
                        <a:lumMod val="50000"/>
                      </a:schemeClr>
                    </a:solidFill>
                  </a:rPr>
                  <a:t>也是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𝑼</m:t>
                    </m:r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𝟑𝟎</m:t>
                    </m:r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1400" b="1">
                    <a:solidFill>
                      <a:schemeClr val="accent2">
                        <a:lumMod val="50000"/>
                      </a:schemeClr>
                    </a:solidFill>
                  </a:rPr>
                  <a:t>的子群。</a:t>
                </a:r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177" y="4294127"/>
                <a:ext cx="7265508" cy="312843"/>
              </a:xfrm>
              <a:prstGeom prst="rect">
                <a:avLst/>
              </a:prstGeom>
              <a:blipFill rotWithShape="1">
                <a:blip r:embed="rId4"/>
                <a:stretch>
                  <a:fillRect l="-252" b="-192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pic>
        <p:nvPicPr>
          <p:cNvPr id="9" name="图片 8"/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8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187109" y="808435"/>
            <a:ext cx="2430118" cy="15927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群同态的基本性质</a:t>
            </a:r>
            <a:endParaRPr lang="zh-CN" altLang="en-US" sz="12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13" name="矩形 12"/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群同态基本性质举例</a:t>
            </a:r>
            <a:endParaRPr lang="zh-CN" altLang="en-US" sz="1400"/>
          </a:p>
        </p:txBody>
      </p:sp>
      <p:sp>
        <p:nvSpPr>
          <p:cNvPr id="14" name="矩形 13"/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第六讲  群的同态与同构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67E5B0CF-9CF9-4EF2-9DE1-55386CD573EB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/34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ele attr="{1537DB63-A9C1-4563-8136-4C8D15F9FCDC}"/>
                  </a:ext>
                </a:extLst>
              </p:cNvPr>
              <p:cNvSpPr txBox="1"/>
              <p:nvPr/>
            </p:nvSpPr>
            <p:spPr>
              <a:xfrm>
                <a:off x="1120011" y="1037036"/>
                <a:ext cx="6903972" cy="73661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:pPr>
                  <a:lnSpc>
                    <a:spcPts val="2600"/>
                  </a:lnSpc>
                </a:pPr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𝝋</m:t>
                    </m:r>
                    <m:r>
                      <a:rPr lang="en-US" altLang="zh-CN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𝑮</m:t>
                    </m:r>
                    <m:r>
                      <a:rPr lang="en-US" altLang="zh-CN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p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是同态，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𝑵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的正规子群，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𝝋</m:t>
                    </m:r>
                    <m:d>
                      <m:dPr>
                        <m:ctrlPr>
                          <a:rPr lang="en-US" altLang="zh-CN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</m:d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𝝋</m:t>
                    </m:r>
                    <m:d>
                      <m:dPr>
                        <m:ctrlPr>
                          <a:rPr lang="en-US" altLang="zh-CN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</m:d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的正规子群，但不一定是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𝑮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的正规子群。</a:t>
                </a:r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0011" y="1037036"/>
                <a:ext cx="6903972" cy="736612"/>
              </a:xfrm>
              <a:prstGeom prst="rect">
                <a:avLst/>
              </a:prstGeom>
              <a:blipFill rotWithShape="1">
                <a:blip r:embed="rId1"/>
                <a:stretch>
                  <a:fillRect l="-795" r="-530" b="-123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grpSp>
        <p:nvGrpSpPr>
          <p:cNvPr id="6" name="组合 5"/>
          <p:cNvGrpSpPr/>
          <p:nvPr/>
        </p:nvGrpSpPr>
        <p:grpSpPr>
          <a:xfrm>
            <a:off x="1120011" y="2315817"/>
            <a:ext cx="6995289" cy="1466022"/>
            <a:chOff x="1120011" y="2315817"/>
            <a:chExt cx="6995289" cy="1466022"/>
          </a:xfrm>
        </p:grpSpPr>
        <p:sp>
          <p:nvSpPr>
            <p:cNvPr id="5" name="矩形: 圆角 4"/>
            <p:cNvSpPr/>
            <p:nvPr/>
          </p:nvSpPr>
          <p:spPr>
            <a:xfrm>
              <a:off x="1120011" y="2315817"/>
              <a:ext cx="6995289" cy="1466022"/>
            </a:xfrm>
            <a:prstGeom prst="roundRect">
              <a:avLst>
                <a:gd name="adj" fmla="val 6837"/>
              </a:avLst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69707" y="2363659"/>
              <a:ext cx="6903972" cy="1374225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内容提要</a:t>
            </a:r>
            <a:endParaRPr lang="zh-CN" altLang="en-US" sz="1400"/>
          </a:p>
        </p:txBody>
      </p:sp>
      <p:sp>
        <p:nvSpPr>
          <p:cNvPr id="2" name="文本框 1"/>
          <p:cNvSpPr txBox="1"/>
          <p:nvPr/>
        </p:nvSpPr>
        <p:spPr>
          <a:xfrm>
            <a:off x="830425" y="1086007"/>
            <a:ext cx="3550298" cy="2914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b="1">
                <a:solidFill>
                  <a:schemeClr val="bg1">
                    <a:lumMod val="9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群同态的定义与例子</a:t>
            </a:r>
            <a:endParaRPr lang="en-US" altLang="zh-CN" sz="2400" b="1">
              <a:solidFill>
                <a:schemeClr val="bg1">
                  <a:lumMod val="95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 b="1">
                <a:solidFill>
                  <a:schemeClr val="bg1">
                    <a:lumMod val="9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群同构的基本例子</a:t>
            </a:r>
            <a:endParaRPr lang="en-US" altLang="zh-CN" sz="2400" b="1">
              <a:solidFill>
                <a:schemeClr val="bg1">
                  <a:lumMod val="95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 b="1">
                <a:solidFill>
                  <a:schemeClr val="bg1">
                    <a:lumMod val="9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群同态的基本性质</a:t>
            </a:r>
            <a:endParaRPr lang="en-US" altLang="zh-CN" sz="2400" b="1">
              <a:solidFill>
                <a:schemeClr val="bg1">
                  <a:lumMod val="95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 b="1">
                <a:solidFill>
                  <a:schemeClr val="accent6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群的同态基本定理</a:t>
            </a:r>
            <a:endParaRPr lang="en-US" altLang="zh-CN" sz="2400" b="1">
              <a:solidFill>
                <a:schemeClr val="accent6">
                  <a:lumMod val="5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12" name="矩形 11"/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13" name="矩形 12"/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第六讲  群的同态与同构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D96B9435-B891-4393-B68B-E3404920B5F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/34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群的同态基本定理</a:t>
            </a:r>
            <a:endParaRPr lang="zh-CN" altLang="en-US" sz="12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13" name="矩形 12"/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群同态的核</a:t>
            </a:r>
            <a:endParaRPr lang="zh-CN" altLang="en-US" sz="1400"/>
          </a:p>
        </p:txBody>
      </p:sp>
      <p:sp>
        <p:nvSpPr>
          <p:cNvPr id="14" name="矩形 13"/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第六讲  群的同态与同构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67E5B0CF-9CF9-4EF2-9DE1-55386CD573EB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/34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351721" y="919369"/>
            <a:ext cx="6440557" cy="1302026"/>
            <a:chOff x="1232452" y="914400"/>
            <a:chExt cx="6440557" cy="1302026"/>
          </a:xfrm>
        </p:grpSpPr>
        <p:sp>
          <p:nvSpPr>
            <p:cNvPr id="4" name="矩形: 圆角 3"/>
            <p:cNvSpPr/>
            <p:nvPr/>
          </p:nvSpPr>
          <p:spPr>
            <a:xfrm>
              <a:off x="1232452" y="914400"/>
              <a:ext cx="6440557" cy="1302026"/>
            </a:xfrm>
            <a:prstGeom prst="roundRect">
              <a:avLst>
                <a:gd name="adj" fmla="val 7125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268045" y="963658"/>
              <a:ext cx="6356074" cy="1214348"/>
            </a:xfrm>
            <a:prstGeom prst="rect">
              <a:avLst/>
            </a:prstGeom>
          </p:spPr>
        </p:pic>
      </p:grpSp>
      <p:grpSp>
        <p:nvGrpSpPr>
          <p:cNvPr id="19" name="组合 18"/>
          <p:cNvGrpSpPr/>
          <p:nvPr/>
        </p:nvGrpSpPr>
        <p:grpSpPr>
          <a:xfrm>
            <a:off x="1351721" y="2511558"/>
            <a:ext cx="6440557" cy="1103243"/>
            <a:chOff x="1351721" y="2459935"/>
            <a:chExt cx="6440557" cy="1103243"/>
          </a:xfrm>
        </p:grpSpPr>
        <p:sp>
          <p:nvSpPr>
            <p:cNvPr id="8" name="矩形: 圆角 7"/>
            <p:cNvSpPr/>
            <p:nvPr/>
          </p:nvSpPr>
          <p:spPr>
            <a:xfrm>
              <a:off x="1351721" y="2459935"/>
              <a:ext cx="6440557" cy="1103243"/>
            </a:xfrm>
            <a:prstGeom prst="roundRect">
              <a:avLst>
                <a:gd name="adj" fmla="val 946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87314" y="2499613"/>
              <a:ext cx="6356074" cy="1025174"/>
            </a:xfrm>
            <a:prstGeom prst="rect">
              <a:avLst/>
            </a:prstGeom>
          </p:spPr>
        </p:pic>
      </p:grpSp>
      <p:grpSp>
        <p:nvGrpSpPr>
          <p:cNvPr id="18" name="组合 17"/>
          <p:cNvGrpSpPr/>
          <p:nvPr/>
        </p:nvGrpSpPr>
        <p:grpSpPr>
          <a:xfrm>
            <a:off x="1351721" y="3967484"/>
            <a:ext cx="6440557" cy="253993"/>
            <a:chOff x="1351721" y="3920880"/>
            <a:chExt cx="6440557" cy="253993"/>
          </a:xfrm>
        </p:grpSpPr>
        <p:sp>
          <p:nvSpPr>
            <p:cNvPr id="17" name="矩形: 圆角 16"/>
            <p:cNvSpPr/>
            <p:nvPr/>
          </p:nvSpPr>
          <p:spPr>
            <a:xfrm>
              <a:off x="1351721" y="3920880"/>
              <a:ext cx="6440557" cy="25399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87314" y="3945730"/>
              <a:ext cx="6356074" cy="216086"/>
            </a:xfrm>
            <a:prstGeom prst="rect">
              <a:avLst/>
            </a:prstGeom>
          </p:spPr>
        </p:pic>
      </p:grpSp>
      <p:sp>
        <p:nvSpPr>
          <p:cNvPr id="2" name="文本框 1"/>
          <p:cNvSpPr txBox="1"/>
          <p:nvPr/>
        </p:nvSpPr>
        <p:spPr>
          <a:xfrm>
            <a:off x="7704455" y="956945"/>
            <a:ext cx="54102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 b="1">
                <a:solidFill>
                  <a:srgbClr val="FF0000"/>
                </a:solidFill>
                <a:uFillTx/>
              </a:rPr>
              <a:t>集合</a:t>
            </a:r>
            <a:endParaRPr lang="zh-CN" altLang="en-US" sz="1400" b="1">
              <a:solidFill>
                <a:srgbClr val="FF0000"/>
              </a:solidFill>
              <a:uFillTx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群的同态基本定理</a:t>
            </a:r>
            <a:endParaRPr lang="zh-CN" altLang="en-US" sz="12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13" name="矩形 12"/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群同态的核练习</a:t>
            </a:r>
            <a:endParaRPr lang="zh-CN" altLang="en-US" sz="1400"/>
          </a:p>
        </p:txBody>
      </p:sp>
      <p:sp>
        <p:nvSpPr>
          <p:cNvPr id="14" name="矩形 13"/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第六讲  群的同态与同构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67E5B0CF-9CF9-4EF2-9DE1-55386CD573EB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/34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>
                <a:extLst>
                  <a:ext uri="{FF2B5EF4-FFF2-40B4-BE49-F238E27FC236}">
                    <ele attr="{B8E11D5A-4C92-4909-882D-C0D725AD58A0}"/>
                  </a:ext>
                </a:extLst>
              </p:cNvPr>
              <p:cNvSpPr txBox="1"/>
              <p:nvPr/>
            </p:nvSpPr>
            <p:spPr>
              <a:xfrm>
                <a:off x="939245" y="939249"/>
                <a:ext cx="7265504" cy="36933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给出模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𝟏𝟐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加群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𝟏𝟐</m:t>
                        </m:r>
                      </m:sub>
                    </m:sSub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到模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𝟏𝟖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加群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𝟏𝟖</m:t>
                        </m:r>
                      </m:sub>
                    </m:sSub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的所有同态，以及每个同态的同态核。</a:t>
                </a: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245" y="939249"/>
                <a:ext cx="7265504" cy="369332"/>
              </a:xfrm>
              <a:prstGeom prst="rect">
                <a:avLst/>
              </a:prstGeom>
              <a:blipFill rotWithShape="1">
                <a:blip r:embed="rId1"/>
                <a:stretch>
                  <a:fillRect l="-671" t="-8197" r="-3859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群的同态基本定理</a:t>
            </a:r>
            <a:endParaRPr lang="zh-CN" altLang="en-US" sz="12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13" name="矩形 12"/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群同态的核练习</a:t>
            </a:r>
            <a:endParaRPr lang="zh-CN" altLang="en-US" sz="1400"/>
          </a:p>
        </p:txBody>
      </p:sp>
      <p:sp>
        <p:nvSpPr>
          <p:cNvPr id="14" name="矩形 13"/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第六讲  群的同态与同构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67E5B0CF-9CF9-4EF2-9DE1-55386CD573EB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/34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>
                <a:extLst>
                  <a:ext uri="{FF2B5EF4-FFF2-40B4-BE49-F238E27FC236}">
                    <ele attr="{B8E11D5A-4C92-4909-882D-C0D725AD58A0}"/>
                  </a:ext>
                </a:extLst>
              </p:cNvPr>
              <p:cNvSpPr txBox="1"/>
              <p:nvPr/>
            </p:nvSpPr>
            <p:spPr>
              <a:xfrm>
                <a:off x="939245" y="939249"/>
                <a:ext cx="7265504" cy="36933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给出模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𝟏𝟐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加群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𝟏𝟐</m:t>
                        </m:r>
                      </m:sub>
                    </m:sSub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到模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𝟏𝟖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加群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𝟏𝟖</m:t>
                        </m:r>
                      </m:sub>
                    </m:sSub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的所有同态，以及每个同态的同态核。</a:t>
                </a: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245" y="939249"/>
                <a:ext cx="7265504" cy="369332"/>
              </a:xfrm>
              <a:prstGeom prst="rect">
                <a:avLst/>
              </a:prstGeom>
              <a:blipFill rotWithShape="1">
                <a:blip r:embed="rId1"/>
                <a:stretch>
                  <a:fillRect l="-671" t="-8197" r="-3859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grpSp>
        <p:nvGrpSpPr>
          <p:cNvPr id="6" name="组合 5"/>
          <p:cNvGrpSpPr/>
          <p:nvPr/>
        </p:nvGrpSpPr>
        <p:grpSpPr>
          <a:xfrm>
            <a:off x="939245" y="1565413"/>
            <a:ext cx="7265504" cy="2539448"/>
            <a:chOff x="939245" y="1565413"/>
            <a:chExt cx="7265504" cy="2539448"/>
          </a:xfrm>
        </p:grpSpPr>
        <p:sp>
          <p:nvSpPr>
            <p:cNvPr id="5" name="矩形: 圆角 4"/>
            <p:cNvSpPr/>
            <p:nvPr/>
          </p:nvSpPr>
          <p:spPr>
            <a:xfrm>
              <a:off x="939245" y="1565413"/>
              <a:ext cx="7265504" cy="2539448"/>
            </a:xfrm>
            <a:prstGeom prst="roundRect">
              <a:avLst>
                <a:gd name="adj" fmla="val 4925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86458" y="1608736"/>
              <a:ext cx="7171083" cy="2456549"/>
            </a:xfrm>
            <a:prstGeom prst="rect">
              <a:avLst/>
            </a:prstGeom>
          </p:spPr>
        </p:pic>
      </p:grpSp>
      <p:sp>
        <p:nvSpPr>
          <p:cNvPr id="3" name="文本框 2"/>
          <p:cNvSpPr txBox="1"/>
          <p:nvPr/>
        </p:nvSpPr>
        <p:spPr>
          <a:xfrm>
            <a:off x="3936517" y="3326711"/>
            <a:ext cx="178283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200" b="1">
                <a:latin typeface="宋体" panose="02010600030101010101" pitchFamily="2" charset="-122"/>
                <a:ea typeface="宋体" panose="02010600030101010101" pitchFamily="2" charset="-122"/>
              </a:rPr>
              <a:t>子</a:t>
            </a:r>
            <a:endParaRPr lang="zh-CN" altLang="en-US" sz="12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群的同态基本定理</a:t>
            </a:r>
            <a:endParaRPr lang="zh-CN" altLang="en-US" sz="12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13" name="矩形 12"/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群同态的核练习</a:t>
            </a:r>
            <a:endParaRPr lang="zh-CN" altLang="en-US" sz="1400"/>
          </a:p>
        </p:txBody>
      </p:sp>
      <p:sp>
        <p:nvSpPr>
          <p:cNvPr id="14" name="矩形 13"/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第六讲  群的同态与同构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67E5B0CF-9CF9-4EF2-9DE1-55386CD573EB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/34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>
                <a:extLst>
                  <a:ext uri="{FF2B5EF4-FFF2-40B4-BE49-F238E27FC236}">
                    <ele attr="{B8E11D5A-4C92-4909-882D-C0D725AD58A0}"/>
                  </a:ext>
                </a:extLst>
              </p:cNvPr>
              <p:cNvSpPr txBox="1"/>
              <p:nvPr/>
            </p:nvSpPr>
            <p:spPr>
              <a:xfrm>
                <a:off x="939245" y="939249"/>
                <a:ext cx="7265504" cy="36933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给出模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𝟏𝟐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加群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𝟏𝟐</m:t>
                        </m:r>
                      </m:sub>
                    </m:sSub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到模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𝟏𝟖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加群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𝟏𝟖</m:t>
                        </m:r>
                      </m:sub>
                    </m:sSub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的所有同态，以及每个同态的同态核。</a:t>
                </a: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245" y="939249"/>
                <a:ext cx="7265504" cy="369332"/>
              </a:xfrm>
              <a:prstGeom prst="rect">
                <a:avLst/>
              </a:prstGeom>
              <a:blipFill rotWithShape="1">
                <a:blip r:embed="rId1"/>
                <a:stretch>
                  <a:fillRect l="-671" t="-8197" r="-3859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5" name="矩形: 圆角 4"/>
          <p:cNvSpPr/>
          <p:nvPr/>
        </p:nvSpPr>
        <p:spPr>
          <a:xfrm>
            <a:off x="939245" y="1565414"/>
            <a:ext cx="7265504" cy="2375452"/>
          </a:xfrm>
          <a:prstGeom prst="roundRect">
            <a:avLst>
              <a:gd name="adj" fmla="val 4925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788" y="1624240"/>
            <a:ext cx="7116418" cy="22450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群的同态基本定理</a:t>
            </a:r>
            <a:endParaRPr lang="zh-CN" altLang="en-US" sz="12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13" name="矩形 12"/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群的同态基本定理</a:t>
            </a:r>
            <a:endParaRPr lang="zh-CN" altLang="en-US" sz="1400"/>
          </a:p>
        </p:txBody>
      </p:sp>
      <p:sp>
        <p:nvSpPr>
          <p:cNvPr id="14" name="矩形 13"/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第六讲  群的同态与同构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67E5B0CF-9CF9-4EF2-9DE1-55386CD573EB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/34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1033672" y="1106178"/>
            <a:ext cx="7076660" cy="690769"/>
            <a:chOff x="1033670" y="954157"/>
            <a:chExt cx="7076660" cy="690769"/>
          </a:xfrm>
        </p:grpSpPr>
        <p:sp>
          <p:nvSpPr>
            <p:cNvPr id="5" name="矩形: 圆角 4"/>
            <p:cNvSpPr/>
            <p:nvPr/>
          </p:nvSpPr>
          <p:spPr>
            <a:xfrm>
              <a:off x="1033670" y="954157"/>
              <a:ext cx="7076660" cy="690769"/>
            </a:xfrm>
            <a:prstGeom prst="roundRect">
              <a:avLst>
                <a:gd name="adj" fmla="val 947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073423" y="995371"/>
              <a:ext cx="6997148" cy="619510"/>
            </a:xfrm>
            <a:prstGeom prst="rect">
              <a:avLst/>
            </a:prstGeom>
          </p:spPr>
        </p:pic>
      </p:grpSp>
      <p:grpSp>
        <p:nvGrpSpPr>
          <p:cNvPr id="9" name="组合 8"/>
          <p:cNvGrpSpPr/>
          <p:nvPr/>
        </p:nvGrpSpPr>
        <p:grpSpPr>
          <a:xfrm>
            <a:off x="1033672" y="2325757"/>
            <a:ext cx="7076658" cy="1803952"/>
            <a:chOff x="993913" y="2266122"/>
            <a:chExt cx="7076658" cy="1803952"/>
          </a:xfrm>
        </p:grpSpPr>
        <p:sp>
          <p:nvSpPr>
            <p:cNvPr id="8" name="矩形: 圆角 7"/>
            <p:cNvSpPr/>
            <p:nvPr/>
          </p:nvSpPr>
          <p:spPr>
            <a:xfrm>
              <a:off x="993913" y="2266122"/>
              <a:ext cx="7076658" cy="1803952"/>
            </a:xfrm>
            <a:prstGeom prst="roundRect">
              <a:avLst>
                <a:gd name="adj" fmla="val 702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3670" y="2308810"/>
              <a:ext cx="6997149" cy="1728512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群的同态基本定理</a:t>
            </a:r>
            <a:endParaRPr lang="zh-CN" altLang="en-US" sz="12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13" name="矩形 12"/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群的同态基本定理举例</a:t>
            </a:r>
            <a:endParaRPr lang="zh-CN" altLang="en-US" sz="1400"/>
          </a:p>
        </p:txBody>
      </p:sp>
      <p:sp>
        <p:nvSpPr>
          <p:cNvPr id="14" name="矩形 13"/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第六讲  群的同态与同构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67E5B0CF-9CF9-4EF2-9DE1-55386CD573EB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/34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88940" y="959126"/>
            <a:ext cx="7166113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b="1">
                <a:solidFill>
                  <a:schemeClr val="accent2">
                    <a:lumMod val="50000"/>
                  </a:schemeClr>
                </a:solidFill>
              </a:rPr>
              <a:t>由正规子群导出的商群的自然映射是满同态，且它的核是该正规子群。</a:t>
            </a:r>
            <a:endParaRPr lang="zh-CN" altLang="en-US" b="1">
              <a:solidFill>
                <a:schemeClr val="accent2">
                  <a:lumMod val="50000"/>
                </a:schemeClr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018757" y="1840559"/>
            <a:ext cx="7106477" cy="2123653"/>
            <a:chOff x="1048576" y="1861937"/>
            <a:chExt cx="7106477" cy="2123653"/>
          </a:xfrm>
        </p:grpSpPr>
        <p:sp>
          <p:nvSpPr>
            <p:cNvPr id="5" name="矩形: 圆角 4"/>
            <p:cNvSpPr/>
            <p:nvPr/>
          </p:nvSpPr>
          <p:spPr>
            <a:xfrm>
              <a:off x="1048576" y="1861937"/>
              <a:ext cx="7106477" cy="2123653"/>
            </a:xfrm>
            <a:prstGeom prst="roundRect">
              <a:avLst>
                <a:gd name="adj" fmla="val 4265"/>
              </a:avLst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078396" y="1900654"/>
              <a:ext cx="7046847" cy="2046221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群的同态基本定理</a:t>
            </a:r>
            <a:endParaRPr lang="zh-CN" altLang="en-US" sz="12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13" name="矩形 12"/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群同态基本定理的应用例子</a:t>
            </a:r>
            <a:endParaRPr lang="zh-CN" altLang="en-US" sz="1400"/>
          </a:p>
        </p:txBody>
      </p:sp>
      <p:sp>
        <p:nvSpPr>
          <p:cNvPr id="14" name="矩形 13"/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第六讲  群的同态与同构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67E5B0CF-9CF9-4EF2-9DE1-55386CD573EB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/34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008821" y="980208"/>
            <a:ext cx="7126357" cy="571500"/>
            <a:chOff x="1003852" y="790161"/>
            <a:chExt cx="7126357" cy="571500"/>
          </a:xfrm>
        </p:grpSpPr>
        <p:sp>
          <p:nvSpPr>
            <p:cNvPr id="4" name="矩形: 圆角 3"/>
            <p:cNvSpPr/>
            <p:nvPr/>
          </p:nvSpPr>
          <p:spPr>
            <a:xfrm>
              <a:off x="1003852" y="790161"/>
              <a:ext cx="7126357" cy="571500"/>
            </a:xfrm>
            <a:prstGeom prst="roundRect">
              <a:avLst>
                <a:gd name="adj" fmla="val 12319"/>
              </a:avLst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036154" y="824659"/>
              <a:ext cx="7071691" cy="499905"/>
            </a:xfrm>
            <a:prstGeom prst="rect">
              <a:avLst/>
            </a:prstGeom>
          </p:spPr>
        </p:pic>
      </p:grpSp>
      <p:grpSp>
        <p:nvGrpSpPr>
          <p:cNvPr id="17" name="组合 16"/>
          <p:cNvGrpSpPr/>
          <p:nvPr/>
        </p:nvGrpSpPr>
        <p:grpSpPr>
          <a:xfrm>
            <a:off x="1008821" y="1825145"/>
            <a:ext cx="7126357" cy="2533164"/>
            <a:chOff x="1008821" y="1700906"/>
            <a:chExt cx="7126357" cy="2533164"/>
          </a:xfrm>
        </p:grpSpPr>
        <p:sp>
          <p:nvSpPr>
            <p:cNvPr id="10" name="矩形: 圆角 9"/>
            <p:cNvSpPr/>
            <p:nvPr/>
          </p:nvSpPr>
          <p:spPr>
            <a:xfrm>
              <a:off x="1008821" y="1700906"/>
              <a:ext cx="7126357" cy="2533164"/>
            </a:xfrm>
            <a:prstGeom prst="roundRect">
              <a:avLst>
                <a:gd name="adj" fmla="val 2738"/>
              </a:avLst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6154" y="1750607"/>
              <a:ext cx="7071692" cy="1963101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33671" y="3714183"/>
              <a:ext cx="7071692" cy="478197"/>
            </a:xfrm>
            <a:prstGeom prst="rect">
              <a:avLst/>
            </a:prstGeom>
          </p:spPr>
        </p:pic>
      </p:grpSp>
      <p:cxnSp>
        <p:nvCxnSpPr>
          <p:cNvPr id="2" name="直接连接符 1"/>
          <p:cNvCxnSpPr/>
          <p:nvPr/>
        </p:nvCxnSpPr>
        <p:spPr>
          <a:xfrm>
            <a:off x="7210425" y="2238375"/>
            <a:ext cx="0" cy="231775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内容提要</a:t>
            </a:r>
            <a:endParaRPr lang="zh-CN" altLang="en-US" sz="1400"/>
          </a:p>
        </p:txBody>
      </p:sp>
      <p:sp>
        <p:nvSpPr>
          <p:cNvPr id="2" name="文本框 1"/>
          <p:cNvSpPr txBox="1"/>
          <p:nvPr/>
        </p:nvSpPr>
        <p:spPr>
          <a:xfrm>
            <a:off x="830425" y="1086007"/>
            <a:ext cx="3550298" cy="2914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b="1">
                <a:solidFill>
                  <a:schemeClr val="accent6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群同态的定义与例子</a:t>
            </a:r>
            <a:endParaRPr lang="en-US" altLang="zh-CN" sz="2400" b="1">
              <a:solidFill>
                <a:schemeClr val="accent6">
                  <a:lumMod val="5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 b="1">
                <a:solidFill>
                  <a:schemeClr val="accent6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群同构的基本例子</a:t>
            </a:r>
            <a:endParaRPr lang="en-US" altLang="zh-CN" sz="2400" b="1">
              <a:solidFill>
                <a:schemeClr val="accent6">
                  <a:lumMod val="5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 b="1">
                <a:solidFill>
                  <a:schemeClr val="accent6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群同态的基本性质</a:t>
            </a:r>
            <a:endParaRPr lang="en-US" altLang="zh-CN" sz="2400" b="1">
              <a:solidFill>
                <a:schemeClr val="accent6">
                  <a:lumMod val="5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 b="1">
                <a:solidFill>
                  <a:schemeClr val="accent6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群的同态基本定理</a:t>
            </a:r>
            <a:endParaRPr lang="en-US" altLang="zh-CN" sz="2400" b="1">
              <a:solidFill>
                <a:schemeClr val="accent6">
                  <a:lumMod val="5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12" name="矩形 11"/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13" name="矩形 12"/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第六讲  群的同态与同构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D96B9435-B891-4393-B68B-E3404920B5F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/34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/>
          <p:cNvSpPr/>
          <p:nvPr/>
        </p:nvSpPr>
        <p:spPr>
          <a:xfrm>
            <a:off x="750404" y="1043609"/>
            <a:ext cx="7628283" cy="62616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群的同态基本定理</a:t>
            </a:r>
            <a:endParaRPr lang="zh-CN" altLang="en-US" sz="12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13" name="矩形 12"/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第二同构定理</a:t>
            </a:r>
            <a:endParaRPr lang="zh-CN" altLang="en-US" sz="1400"/>
          </a:p>
        </p:txBody>
      </p:sp>
      <p:sp>
        <p:nvSpPr>
          <p:cNvPr id="14" name="矩形 13"/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第六讲  群的同态与同构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67E5B0CF-9CF9-4EF2-9DE1-55386CD573EB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/34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0100" y="1094732"/>
            <a:ext cx="7543799" cy="53370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ele attr="{521A281F-1065-423C-95D1-376B71B47D5C}"/>
                  </a:ext>
                </a:extLst>
              </p:cNvPr>
              <p:cNvSpPr txBox="1"/>
              <p:nvPr/>
            </p:nvSpPr>
            <p:spPr>
              <a:xfrm>
                <a:off x="750404" y="2221396"/>
                <a:ext cx="7687917" cy="166314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5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altLang="zh-CN" b="1">
                    <a:solidFill>
                      <a:schemeClr val="accent2">
                        <a:lumMod val="50000"/>
                      </a:schemeClr>
                    </a:solidFill>
                  </a:rPr>
                  <a:t>(1) </a:t>
                </a:r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利用子群判定定理证明：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∀</m:t>
                    </m:r>
                    <m:sSub>
                      <m:sSubPr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𝑯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𝑲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  <m:sub>
                            <m: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</m:d>
                    <m:sSup>
                      <m:sSupPr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1" i="1" smtClean="0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 smtClean="0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𝒉</m:t>
                                </m:r>
                              </m:e>
                              <m:sub>
                                <m:r>
                                  <a:rPr lang="en-US" altLang="zh-CN" b="1" i="1" smtClean="0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b="1" i="1" smtClean="0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 smtClean="0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</m:e>
                              <m:sub>
                                <m:r>
                                  <a:rPr lang="en-US" altLang="zh-CN" b="1" i="1" smtClean="0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𝑯𝑲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！</a:t>
                </a:r>
                <a:endParaRPr lang="en-US" altLang="zh-CN" b="1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pPr>
                  <a:lnSpc>
                    <a:spcPts val="25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altLang="zh-CN" b="1">
                    <a:solidFill>
                      <a:schemeClr val="accent2">
                        <a:lumMod val="50000"/>
                      </a:schemeClr>
                    </a:solidFill>
                  </a:rPr>
                  <a:t>(2) </a:t>
                </a:r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利用正规子群判断定理证明：对任意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𝒉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𝑯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𝑯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𝑲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𝒉𝒏</m:t>
                    </m:r>
                    <m:sSup>
                      <m:sSupPr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p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𝑯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𝑲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；以及对任意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𝑯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𝑲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𝑲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sSub>
                              <m:sSubPr>
                                <m:ctrlPr>
                                  <a:rPr lang="en-US" altLang="zh-CN" b="1" i="1" smtClean="0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 smtClean="0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</m:e>
                              <m:sub>
                                <m:r>
                                  <a:rPr lang="en-US" altLang="zh-CN" b="1" i="1" smtClean="0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sub>
                        </m:sSub>
                      </m:e>
                    </m:d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𝒏</m:t>
                    </m:r>
                    <m:d>
                      <m:dPr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</m:d>
                    <m:sSup>
                      <m:sSupPr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1" i="1" smtClean="0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 smtClean="0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</m:e>
                              <m:sub>
                                <m:r>
                                  <a:rPr lang="en-US" altLang="zh-CN" b="1" i="1" smtClean="0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𝑯𝑲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！</a:t>
                </a:r>
                <a:endParaRPr lang="en-US" altLang="zh-CN" b="1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pPr>
                  <a:lnSpc>
                    <a:spcPts val="25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altLang="zh-CN" b="1">
                    <a:solidFill>
                      <a:schemeClr val="accent2">
                        <a:lumMod val="50000"/>
                      </a:schemeClr>
                    </a:solidFill>
                  </a:rPr>
                  <a:t>(3) </a:t>
                </a:r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构造同态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𝝋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𝑯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 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𝑯𝑲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𝑲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，使得</a:t>
                </a:r>
                <a14:m>
                  <m:oMath xmlns:m="http://schemas.openxmlformats.org/officeDocument/2006/math">
                    <m:r>
                      <a:rPr lang="en-US" altLang="zh-CN" b="1" i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𝐊𝐞𝐫</m:t>
                    </m:r>
                    <m:d>
                      <m:dPr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𝝋</m:t>
                        </m:r>
                      </m:e>
                    </m:d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𝑯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𝑲</m:t>
                    </m:r>
                  </m:oMath>
                </a14:m>
                <a:r>
                  <a:rPr lang="en-US" altLang="zh-CN" b="1">
                    <a:solidFill>
                      <a:schemeClr val="accent2">
                        <a:lumMod val="50000"/>
                      </a:schemeClr>
                    </a:solidFill>
                  </a:rPr>
                  <a:t>!</a:t>
                </a:r>
                <a:endParaRPr lang="zh-CN" altLang="en-US" b="1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404" y="2221396"/>
                <a:ext cx="7687917" cy="1663148"/>
              </a:xfrm>
              <a:prstGeom prst="rect">
                <a:avLst/>
              </a:prstGeom>
              <a:blipFill rotWithShape="1">
                <a:blip r:embed="rId2"/>
                <a:stretch>
                  <a:fillRect l="-634" t="-366" r="-3648" b="-47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群的同态基本定理</a:t>
            </a:r>
            <a:endParaRPr lang="zh-CN" altLang="en-US" sz="12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13" name="矩形 12"/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第二同构定理</a:t>
            </a:r>
            <a:endParaRPr lang="zh-CN" altLang="en-US" sz="1400"/>
          </a:p>
        </p:txBody>
      </p:sp>
      <p:sp>
        <p:nvSpPr>
          <p:cNvPr id="14" name="矩形 13"/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第六讲  群的同态与同构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67E5B0CF-9CF9-4EF2-9DE1-55386CD573EB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/34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757853" y="807099"/>
            <a:ext cx="7628283" cy="626165"/>
            <a:chOff x="750404" y="1043609"/>
            <a:chExt cx="7628283" cy="626165"/>
          </a:xfrm>
        </p:grpSpPr>
        <p:sp>
          <p:nvSpPr>
            <p:cNvPr id="4" name="矩形: 圆角 3"/>
            <p:cNvSpPr/>
            <p:nvPr/>
          </p:nvSpPr>
          <p:spPr>
            <a:xfrm>
              <a:off x="750404" y="1043609"/>
              <a:ext cx="7628283" cy="626165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800100" y="1094732"/>
              <a:ext cx="7543799" cy="533702"/>
            </a:xfrm>
            <a:prstGeom prst="rect">
              <a:avLst/>
            </a:prstGeom>
          </p:spPr>
        </p:pic>
      </p:grpSp>
      <p:grpSp>
        <p:nvGrpSpPr>
          <p:cNvPr id="9" name="组合 8"/>
          <p:cNvGrpSpPr/>
          <p:nvPr/>
        </p:nvGrpSpPr>
        <p:grpSpPr>
          <a:xfrm>
            <a:off x="757853" y="1595230"/>
            <a:ext cx="7628283" cy="3012462"/>
            <a:chOff x="750402" y="1674743"/>
            <a:chExt cx="7628283" cy="3012462"/>
          </a:xfrm>
        </p:grpSpPr>
        <p:sp>
          <p:nvSpPr>
            <p:cNvPr id="8" name="矩形: 圆角 7"/>
            <p:cNvSpPr/>
            <p:nvPr/>
          </p:nvSpPr>
          <p:spPr>
            <a:xfrm>
              <a:off x="750402" y="1674743"/>
              <a:ext cx="7628283" cy="3012462"/>
            </a:xfrm>
            <a:prstGeom prst="roundRect">
              <a:avLst>
                <a:gd name="adj" fmla="val 2645"/>
              </a:avLst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92643" y="1710870"/>
              <a:ext cx="7543799" cy="2938363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群的同态基本定理</a:t>
            </a:r>
            <a:endParaRPr lang="zh-CN" altLang="en-US" sz="12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13" name="矩形 12"/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第二同构定理</a:t>
            </a:r>
            <a:endParaRPr lang="zh-CN" altLang="en-US" sz="1400"/>
          </a:p>
        </p:txBody>
      </p:sp>
      <p:sp>
        <p:nvSpPr>
          <p:cNvPr id="14" name="矩形 13"/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第六讲  群的同态与同构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67E5B0CF-9CF9-4EF2-9DE1-55386CD573EB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/34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757853" y="996397"/>
            <a:ext cx="7628283" cy="626165"/>
            <a:chOff x="750404" y="1043609"/>
            <a:chExt cx="7628283" cy="626165"/>
          </a:xfrm>
        </p:grpSpPr>
        <p:sp>
          <p:nvSpPr>
            <p:cNvPr id="4" name="矩形: 圆角 3"/>
            <p:cNvSpPr/>
            <p:nvPr/>
          </p:nvSpPr>
          <p:spPr>
            <a:xfrm>
              <a:off x="750404" y="1043609"/>
              <a:ext cx="7628283" cy="626165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800100" y="1094732"/>
              <a:ext cx="7543799" cy="533702"/>
            </a:xfrm>
            <a:prstGeom prst="rect">
              <a:avLst/>
            </a:prstGeom>
          </p:spPr>
        </p:pic>
      </p:grpSp>
      <p:grpSp>
        <p:nvGrpSpPr>
          <p:cNvPr id="10" name="组合 9"/>
          <p:cNvGrpSpPr/>
          <p:nvPr/>
        </p:nvGrpSpPr>
        <p:grpSpPr>
          <a:xfrm>
            <a:off x="765306" y="2209206"/>
            <a:ext cx="7628283" cy="1933161"/>
            <a:chOff x="757853" y="1595230"/>
            <a:chExt cx="7628283" cy="1933161"/>
          </a:xfrm>
        </p:grpSpPr>
        <p:sp>
          <p:nvSpPr>
            <p:cNvPr id="8" name="矩形: 圆角 7"/>
            <p:cNvSpPr/>
            <p:nvPr/>
          </p:nvSpPr>
          <p:spPr>
            <a:xfrm>
              <a:off x="757853" y="1595230"/>
              <a:ext cx="7628283" cy="1933161"/>
            </a:xfrm>
            <a:prstGeom prst="roundRect">
              <a:avLst>
                <a:gd name="adj" fmla="val 2645"/>
              </a:avLst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0100" y="1652923"/>
              <a:ext cx="7543800" cy="1827714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群的同态基本定理</a:t>
            </a:r>
            <a:endParaRPr lang="zh-CN" altLang="en-US" sz="12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13" name="矩形 12"/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第三同构定理</a:t>
            </a:r>
            <a:endParaRPr lang="zh-CN" altLang="en-US" sz="1400"/>
          </a:p>
        </p:txBody>
      </p:sp>
      <p:sp>
        <p:nvSpPr>
          <p:cNvPr id="14" name="矩形 13"/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第六讲  群的同态与同构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67E5B0CF-9CF9-4EF2-9DE1-55386CD573EB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/34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983970" y="803467"/>
            <a:ext cx="7176053" cy="3766930"/>
            <a:chOff x="983974" y="800100"/>
            <a:chExt cx="7176053" cy="3766930"/>
          </a:xfrm>
        </p:grpSpPr>
        <p:sp>
          <p:nvSpPr>
            <p:cNvPr id="4" name="矩形: 圆角 3"/>
            <p:cNvSpPr/>
            <p:nvPr/>
          </p:nvSpPr>
          <p:spPr>
            <a:xfrm>
              <a:off x="983974" y="800100"/>
              <a:ext cx="7176053" cy="3766930"/>
            </a:xfrm>
            <a:prstGeom prst="roundRect">
              <a:avLst>
                <a:gd name="adj" fmla="val 4134"/>
              </a:avLst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051061" y="849803"/>
              <a:ext cx="7041872" cy="3674258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8028" y="1013474"/>
            <a:ext cx="6867938" cy="1822450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algn="ctr">
              <a:spcBef>
                <a:spcPts val="450"/>
              </a:spcBef>
              <a:spcAft>
                <a:spcPts val="450"/>
              </a:spcAft>
            </a:pPr>
            <a:r>
              <a:rPr lang="zh-CN" altLang="en-US" sz="1800" b="1">
                <a:solidFill>
                  <a:srgbClr val="002060"/>
                </a:solidFill>
              </a:rPr>
              <a:t>群的同态</a:t>
            </a:r>
            <a:endParaRPr lang="zh-CN" altLang="en-US" sz="1800" b="1">
              <a:solidFill>
                <a:srgbClr val="002060"/>
              </a:solidFill>
            </a:endParaRPr>
          </a:p>
          <a:p>
            <a:pPr marL="257175" indent="-257175">
              <a:spcBef>
                <a:spcPts val="450"/>
              </a:spcBef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zh-CN" altLang="en-US" sz="1800" b="1">
                <a:solidFill>
                  <a:schemeClr val="accent6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群的同态是</a:t>
            </a:r>
            <a:r>
              <a:rPr lang="zh-CN" altLang="en-US" sz="1800" b="1">
                <a:solidFill>
                  <a:srgbClr val="FF0000"/>
                </a:solidFill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群之间与二元运算可交换</a:t>
            </a:r>
            <a:r>
              <a:rPr lang="zh-CN" altLang="en-US" sz="1800" b="1">
                <a:solidFill>
                  <a:schemeClr val="accent6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的函数</a:t>
            </a:r>
            <a:endParaRPr lang="en-US" altLang="zh-CN" sz="1800" b="1">
              <a:solidFill>
                <a:schemeClr val="accent6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57175" indent="-257175">
              <a:spcBef>
                <a:spcPts val="450"/>
              </a:spcBef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chemeClr val="accent6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子群的像和逆像仍然子群，正规子群的像是同态像的正规子群，正规子群的逆像是正规子群</a:t>
            </a:r>
            <a:endParaRPr lang="en-US" altLang="zh-CN" b="1">
              <a:solidFill>
                <a:schemeClr val="accent6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57175" indent="-257175">
              <a:spcBef>
                <a:spcPts val="450"/>
              </a:spcBef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chemeClr val="accent6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群的同态基本定理：同态像与关于同态核的商群同构</a:t>
            </a:r>
            <a:endParaRPr lang="zh-CN" altLang="en-US" sz="1800" b="1">
              <a:solidFill>
                <a:schemeClr val="accent6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315009" y="3191912"/>
            <a:ext cx="4513976" cy="11798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>
              <a:spcAft>
                <a:spcPts val="450"/>
              </a:spcAft>
            </a:pPr>
            <a:r>
              <a:rPr lang="zh-CN" altLang="en-US" sz="1800" b="1">
                <a:solidFill>
                  <a:srgbClr val="C00000"/>
                </a:solidFill>
              </a:rPr>
              <a:t>学习这一部分的目标</a:t>
            </a:r>
            <a:endParaRPr lang="zh-CN" altLang="en-US" sz="1800" b="1">
              <a:solidFill>
                <a:srgbClr val="C00000"/>
              </a:solidFill>
            </a:endParaRPr>
          </a:p>
          <a:p>
            <a:pPr marL="257175" indent="-257175">
              <a:spcBef>
                <a:spcPts val="450"/>
              </a:spcBef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zh-CN" altLang="en-US" sz="1800" b="1">
                <a:solidFill>
                  <a:schemeClr val="accent2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能判断群之间的函数是否是群的同态</a:t>
            </a:r>
            <a:endParaRPr lang="zh-CN" altLang="en-US" sz="1800" b="1">
              <a:solidFill>
                <a:schemeClr val="accent2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57175" indent="-257175">
              <a:spcBef>
                <a:spcPts val="450"/>
              </a:spcBef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zh-CN" altLang="en-US" sz="1800" b="1">
                <a:solidFill>
                  <a:schemeClr val="accent2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能证明与群的同态相关的简单命题</a:t>
            </a:r>
            <a:endParaRPr lang="zh-CN" altLang="en-US" sz="1800" b="1">
              <a:solidFill>
                <a:schemeClr val="accent2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总结</a:t>
            </a:r>
            <a:endParaRPr lang="zh-CN" altLang="en-US" sz="12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13" name="矩形 12"/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总结</a:t>
            </a:r>
            <a:endParaRPr lang="zh-CN" altLang="en-US" sz="1400"/>
          </a:p>
        </p:txBody>
      </p:sp>
      <p:sp>
        <p:nvSpPr>
          <p:cNvPr id="14" name="矩形 13"/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第六讲  群的同态与同构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CF1BE71F-FA69-411D-BD7B-4CB93A594B2D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/34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55374" y="2375543"/>
            <a:ext cx="6827897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400" b="1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在线平台练习（群的同态与同构部分）！</a:t>
            </a:r>
            <a:endParaRPr lang="zh-CN" altLang="en-US" sz="2400" b="1" dirty="0">
              <a:solidFill>
                <a:srgbClr val="C00000"/>
              </a:solidFill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第六讲  群的同态与同构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D2BFF262-CF58-4B19-84BB-A52050DCEE8A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/34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作业</a:t>
            </a:r>
            <a:endParaRPr lang="zh-CN" altLang="en-US" sz="12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20" name="矩形 19"/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作业</a:t>
            </a:r>
            <a:endParaRPr lang="zh-CN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440939" y="1500963"/>
            <a:ext cx="6428759" cy="1815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zh-CN" altLang="en-US" sz="300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谢谢大家！</a:t>
            </a:r>
            <a:endParaRPr lang="en-US" altLang="zh-CN" sz="3000">
              <a:solidFill>
                <a:srgbClr val="C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ctr">
              <a:lnSpc>
                <a:spcPct val="200000"/>
              </a:lnSpc>
            </a:pPr>
            <a:r>
              <a:rPr lang="zh-CN" altLang="en-US" sz="300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有什么问题和建议请及时反馈给老师！</a:t>
            </a:r>
            <a:endParaRPr lang="zh-CN" altLang="en-US" sz="3000">
              <a:solidFill>
                <a:srgbClr val="C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第六讲  群的同态与同构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zh-CN" altLang="en-US" sz="1200"/>
          </a:p>
        </p:txBody>
      </p:sp>
      <p:sp>
        <p:nvSpPr>
          <p:cNvPr id="10" name="矩形 9"/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14" name="矩形 13"/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群同态的定义与例子</a:t>
            </a:r>
            <a:endParaRPr lang="zh-CN" altLang="en-US" sz="12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13" name="矩形 12"/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群同态的定义</a:t>
            </a:r>
            <a:endParaRPr lang="zh-CN" altLang="en-US" sz="1400"/>
          </a:p>
        </p:txBody>
      </p:sp>
      <p:sp>
        <p:nvSpPr>
          <p:cNvPr id="14" name="矩形 13"/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第六讲  群的同态与同构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80DDC3F2-9B87-4142-A173-AF5A9EBCB487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/34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>
                <a:extLst>
                  <a:ext uri="{FF2B5EF4-FFF2-40B4-BE49-F238E27FC236}">
                    <ele attr="{AB9F2BDB-9134-49AE-A55B-D8E85A25B7DA}"/>
                  </a:ext>
                </a:extLst>
              </p:cNvPr>
              <p:cNvSpPr txBox="1"/>
              <p:nvPr/>
            </p:nvSpPr>
            <p:spPr>
              <a:xfrm>
                <a:off x="1182286" y="879130"/>
                <a:ext cx="6779422" cy="345498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  <a:alpha val="51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4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与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𝑮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是两个群，函数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𝝋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𝑮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p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如果满足：</a:t>
                </a:r>
                <a:endParaRPr lang="en-US" altLang="zh-CN" b="1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pPr algn="ctr">
                  <a:lnSpc>
                    <a:spcPts val="24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𝝋</m:t>
                    </m:r>
                    <m:d>
                      <m:dPr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𝒂𝒃</m:t>
                        </m:r>
                      </m:e>
                    </m:d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𝝋</m:t>
                    </m:r>
                    <m:d>
                      <m:dPr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𝝋</m:t>
                    </m:r>
                    <m:d>
                      <m:dPr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</m:oMath>
                </a14:m>
                <a:endParaRPr lang="en-US" altLang="zh-CN" b="1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pPr>
                  <a:lnSpc>
                    <a:spcPts val="24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则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𝝋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是群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到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𝑮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的</a:t>
                </a:r>
                <a:r>
                  <a:rPr lang="zh-CN" altLang="en-US" b="1">
                    <a:solidFill>
                      <a:srgbClr val="C00000"/>
                    </a:solidFill>
                  </a:rPr>
                  <a:t>同态</a:t>
                </a:r>
                <a:r>
                  <a:rPr lang="en-US" altLang="zh-CN" b="1">
                    <a:solidFill>
                      <a:schemeClr val="accent2">
                        <a:lumMod val="50000"/>
                      </a:schemeClr>
                    </a:solidFill>
                  </a:rPr>
                  <a:t>(homomorphism)</a:t>
                </a:r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。如果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𝑮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p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，则称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𝝋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为</a:t>
                </a:r>
                <a:r>
                  <a:rPr lang="zh-CN" altLang="en-US" b="1">
                    <a:solidFill>
                      <a:srgbClr val="C00000"/>
                    </a:solidFill>
                  </a:rPr>
                  <a:t>自同态</a:t>
                </a:r>
                <a:r>
                  <a:rPr lang="en-US" altLang="zh-CN" b="1">
                    <a:solidFill>
                      <a:schemeClr val="accent2">
                        <a:lumMod val="50000"/>
                      </a:schemeClr>
                    </a:solidFill>
                  </a:rPr>
                  <a:t>(automorphism)</a:t>
                </a:r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。</a:t>
                </a:r>
              </a:p>
              <a:p>
                <a:pPr marL="285750" indent="-285750">
                  <a:lnSpc>
                    <a:spcPts val="2400"/>
                  </a:lnSpc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如果同态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𝝋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𝑮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p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是满函数，则称为</a:t>
                </a:r>
                <a:r>
                  <a:rPr lang="zh-CN" altLang="en-US" sz="1600" b="1">
                    <a:solidFill>
                      <a:srgbClr val="C00000"/>
                    </a:solidFill>
                    <a:latin typeface="+mn-ea"/>
                  </a:rPr>
                  <a:t>满同态</a:t>
                </a:r>
                <a:r>
                  <a:rPr lang="en-US" altLang="zh-CN" sz="1600" b="1">
                    <a:solidFill>
                      <a:srgbClr val="002060"/>
                    </a:solidFill>
                    <a:latin typeface="+mn-ea"/>
                  </a:rPr>
                  <a:t>(epimorphism)</a:t>
                </a:r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，并称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zh-CN" altLang="en-US" sz="1600" b="1">
                    <a:solidFill>
                      <a:srgbClr val="C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与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𝑮</m:t>
                    </m:r>
                    <m:r>
                      <a:rPr lang="en-US" altLang="zh-CN" sz="16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zh-CN" altLang="en-US" sz="1600" b="1">
                    <a:solidFill>
                      <a:srgbClr val="C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同态</a:t>
                </a:r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，记为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𝝋</m:t>
                    </m:r>
                    <m:r>
                      <a:rPr lang="en-US" altLang="zh-CN" sz="16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sz="16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𝑮</m:t>
                    </m:r>
                    <m:r>
                      <a:rPr lang="en-US" altLang="zh-CN" sz="16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∼</m:t>
                    </m:r>
                    <m:sSup>
                      <m:sSupPr>
                        <m:ctrlPr>
                          <a:rPr lang="en-US" altLang="zh-CN" sz="16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p>
                        <m:r>
                          <a:rPr lang="en-US" altLang="zh-CN" sz="16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。</a:t>
                </a:r>
                <a:endParaRPr lang="en-US" altLang="zh-CN" sz="1600" b="1">
                  <a:solidFill>
                    <a:srgbClr val="00206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285750" indent="-285750">
                  <a:lnSpc>
                    <a:spcPts val="2400"/>
                  </a:lnSpc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如果同态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𝝋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𝑮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p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是单函数，则称为</a:t>
                </a:r>
                <a:r>
                  <a:rPr lang="zh-CN" altLang="en-US" sz="1600" b="1">
                    <a:solidFill>
                      <a:srgbClr val="C00000"/>
                    </a:solidFill>
                    <a:latin typeface="+mn-ea"/>
                  </a:rPr>
                  <a:t>单同态</a:t>
                </a:r>
                <a:r>
                  <a:rPr lang="en-US" altLang="zh-CN" sz="1600" b="1">
                    <a:solidFill>
                      <a:srgbClr val="002060"/>
                    </a:solidFill>
                    <a:latin typeface="+mn-ea"/>
                  </a:rPr>
                  <a:t>(monomorphism)</a:t>
                </a:r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。</a:t>
                </a:r>
                <a:endParaRPr lang="en-US" altLang="zh-CN" sz="1600" b="1">
                  <a:solidFill>
                    <a:srgbClr val="00206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285750" indent="-285750">
                  <a:lnSpc>
                    <a:spcPts val="2400"/>
                  </a:lnSpc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如果同态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𝝋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𝑮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p>
                        <m:r>
                          <a:rPr lang="en-US" altLang="zh-CN" sz="16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是双函数，则称为</a:t>
                </a:r>
                <a:r>
                  <a:rPr lang="zh-CN" altLang="en-US" sz="1600" b="1">
                    <a:solidFill>
                      <a:srgbClr val="C00000"/>
                    </a:solidFill>
                    <a:latin typeface="+mn-ea"/>
                  </a:rPr>
                  <a:t>同构</a:t>
                </a:r>
                <a:r>
                  <a:rPr lang="en-US" altLang="zh-CN" sz="1600" b="1">
                    <a:solidFill>
                      <a:srgbClr val="002060"/>
                    </a:solidFill>
                    <a:latin typeface="+mn-ea"/>
                  </a:rPr>
                  <a:t>(isomorphism)</a:t>
                </a:r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，并称</a:t>
                </a:r>
                <a:r>
                  <a:rPr lang="zh-CN" altLang="en-US" sz="1600" b="1">
                    <a:solidFill>
                      <a:srgbClr val="C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群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zh-CN" altLang="en-US" sz="1600" b="1">
                    <a:solidFill>
                      <a:srgbClr val="C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与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𝑮</m:t>
                    </m:r>
                    <m:r>
                      <a:rPr lang="en-US" altLang="zh-CN" sz="16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zh-CN" altLang="en-US" sz="1600" b="1">
                    <a:solidFill>
                      <a:srgbClr val="C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同构</a:t>
                </a:r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，记为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𝝋</m:t>
                    </m:r>
                    <m:r>
                      <a:rPr lang="en-US" altLang="zh-CN" sz="16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sz="16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𝑮</m:t>
                    </m:r>
                    <m:r>
                      <a:rPr lang="en-US" altLang="zh-CN" sz="16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≅</m:t>
                    </m:r>
                    <m:sSup>
                      <m:sSupPr>
                        <m:ctrlPr>
                          <a:rPr lang="en-US" altLang="zh-CN" sz="16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p>
                        <m:r>
                          <a:rPr lang="en-US" altLang="zh-CN" sz="16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。</a:t>
                </a: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2286" y="879130"/>
                <a:ext cx="6779422" cy="3454985"/>
              </a:xfrm>
              <a:prstGeom prst="rect">
                <a:avLst/>
              </a:prstGeom>
              <a:blipFill rotWithShape="1">
                <a:blip r:embed="rId1"/>
                <a:stretch>
                  <a:fillRect l="-809" t="-353" b="-8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>
                <a:extLst>
                  <a:ext uri="{FF2B5EF4-FFF2-40B4-BE49-F238E27FC236}">
                    <ele attr="{3122A543-302F-4DD7-9FCC-F84D0DD27339}"/>
                  </a:ext>
                </a:extLst>
              </p:cNvPr>
              <p:cNvSpPr txBox="1"/>
              <p:nvPr/>
            </p:nvSpPr>
            <p:spPr>
              <a:xfrm>
                <a:off x="6336196" y="933795"/>
                <a:ext cx="1953039" cy="678199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400"/>
                  </a:lnSpc>
                </a:pPr>
                <a14:m>
                  <m:oMath xmlns:m="http://schemas.openxmlformats.org/officeDocument/2006/math">
                    <m:r>
                      <a:rPr lang="en-US" altLang="zh-CN" sz="14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𝝋</m:t>
                    </m:r>
                    <m:d>
                      <m:dPr>
                        <m:ctrlPr>
                          <a:rPr lang="en-US" altLang="zh-CN" sz="14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4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  <m:r>
                      <a:rPr lang="en-US" altLang="zh-CN" sz="14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𝝋</m:t>
                    </m:r>
                    <m:d>
                      <m:dPr>
                        <m:ctrlPr>
                          <a:rPr lang="en-US" altLang="zh-CN" sz="14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4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</m:oMath>
                </a14:m>
                <a:r>
                  <a:rPr lang="zh-CN" altLang="en-US" sz="1400" b="1">
                    <a:solidFill>
                      <a:schemeClr val="accent2">
                        <a:lumMod val="50000"/>
                      </a:schemeClr>
                    </a:solidFill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14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𝑮</m:t>
                    </m:r>
                    <m:r>
                      <a:rPr lang="en-US" altLang="zh-CN" sz="14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zh-CN" altLang="en-US" sz="1400" b="1">
                    <a:solidFill>
                      <a:schemeClr val="accent2">
                        <a:lumMod val="50000"/>
                      </a:schemeClr>
                    </a:solidFill>
                  </a:rPr>
                  <a:t>中的运算，而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𝒂𝒃</m:t>
                    </m:r>
                  </m:oMath>
                </a14:m>
                <a:r>
                  <a:rPr lang="zh-CN" altLang="en-US" sz="1400" b="1">
                    <a:solidFill>
                      <a:schemeClr val="accent2">
                        <a:lumMod val="50000"/>
                      </a:schemeClr>
                    </a:solidFill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zh-CN" altLang="en-US" sz="1400" b="1">
                    <a:solidFill>
                      <a:schemeClr val="accent2">
                        <a:lumMod val="50000"/>
                      </a:schemeClr>
                    </a:solidFill>
                  </a:rPr>
                  <a:t>中的运算</a:t>
                </a:r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6196" y="933795"/>
                <a:ext cx="1953039" cy="678199"/>
              </a:xfrm>
              <a:prstGeom prst="rect">
                <a:avLst/>
              </a:prstGeom>
              <a:blipFill rotWithShape="1">
                <a:blip r:embed="rId2"/>
                <a:stretch>
                  <a:fillRect l="-935" b="-99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群同态的定义与例子</a:t>
            </a:r>
            <a:endParaRPr lang="zh-CN" altLang="en-US" sz="12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13" name="矩形 12"/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群同态保持单位元与逆元</a:t>
            </a:r>
            <a:endParaRPr lang="zh-CN" altLang="en-US" sz="1400"/>
          </a:p>
        </p:txBody>
      </p:sp>
      <p:sp>
        <p:nvSpPr>
          <p:cNvPr id="14" name="矩形 13"/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第六讲  群的同态与同构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201F7661-F374-4557-9C7E-3BA007C4B47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/34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128088" y="926824"/>
            <a:ext cx="6887818" cy="854765"/>
            <a:chOff x="1118152" y="1028700"/>
            <a:chExt cx="6887818" cy="854765"/>
          </a:xfrm>
        </p:grpSpPr>
        <p:sp>
          <p:nvSpPr>
            <p:cNvPr id="4" name="矩形: 圆角 3"/>
            <p:cNvSpPr/>
            <p:nvPr/>
          </p:nvSpPr>
          <p:spPr>
            <a:xfrm>
              <a:off x="1118152" y="1028700"/>
              <a:ext cx="6887818" cy="854765"/>
            </a:xfrm>
            <a:prstGeom prst="roundRect">
              <a:avLst>
                <a:gd name="adj" fmla="val 910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175299" y="1069399"/>
              <a:ext cx="6793396" cy="764601"/>
            </a:xfrm>
            <a:prstGeom prst="rect">
              <a:avLst/>
            </a:prstGeom>
          </p:spPr>
        </p:pic>
      </p:grpSp>
      <p:grpSp>
        <p:nvGrpSpPr>
          <p:cNvPr id="9" name="组合 8"/>
          <p:cNvGrpSpPr/>
          <p:nvPr/>
        </p:nvGrpSpPr>
        <p:grpSpPr>
          <a:xfrm>
            <a:off x="1128088" y="2027582"/>
            <a:ext cx="6887818" cy="2440056"/>
            <a:chOff x="1128088" y="2092187"/>
            <a:chExt cx="6887818" cy="2440056"/>
          </a:xfrm>
        </p:grpSpPr>
        <p:sp>
          <p:nvSpPr>
            <p:cNvPr id="8" name="矩形: 圆角 7"/>
            <p:cNvSpPr/>
            <p:nvPr/>
          </p:nvSpPr>
          <p:spPr>
            <a:xfrm>
              <a:off x="1128088" y="2092187"/>
              <a:ext cx="6887818" cy="2440056"/>
            </a:xfrm>
            <a:prstGeom prst="roundRect">
              <a:avLst>
                <a:gd name="adj" fmla="val 404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69682" y="2132179"/>
              <a:ext cx="6804630" cy="2363543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群同态的定义与例子</a:t>
            </a:r>
            <a:endParaRPr lang="zh-CN" altLang="en-US" sz="12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13" name="矩形 12"/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群同态的例子</a:t>
            </a:r>
            <a:endParaRPr lang="zh-CN" altLang="en-US" sz="1400"/>
          </a:p>
        </p:txBody>
      </p:sp>
      <p:sp>
        <p:nvSpPr>
          <p:cNvPr id="14" name="矩形 13"/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第六讲  群的同态与同构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67E5B0CF-9CF9-4EF2-9DE1-55386CD573EB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/34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>
                <a:extLst>
                  <a:ext uri="{FF2B5EF4-FFF2-40B4-BE49-F238E27FC236}">
                    <ele attr="{80363749-95A2-4FA6-993B-E23513479798}"/>
                  </a:ext>
                </a:extLst>
              </p:cNvPr>
              <p:cNvSpPr txBox="1"/>
              <p:nvPr/>
            </p:nvSpPr>
            <p:spPr>
              <a:xfrm>
                <a:off x="757850" y="1965603"/>
                <a:ext cx="7628287" cy="1054135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lnSpc>
                    <a:spcPts val="2500"/>
                  </a:lnSpc>
                  <a:defRPr sz="1600" b="1">
                    <a:solidFill>
                      <a:schemeClr val="accent2">
                        <a:lumMod val="50000"/>
                      </a:schemeClr>
                    </a:solidFill>
                  </a:defRPr>
                </a:lvl1pPr>
              </a:lstStyle>
              <a:p>
                <a:r>
                  <a:rPr lang="zh-CN" altLang="en-US"/>
                  <a:t>对于整数加群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>
                            <a:latin typeface="Cambria Math" panose="02040503050406030204" pitchFamily="18" charset="0"/>
                          </a:rPr>
                          <m:t>ℤ</m:t>
                        </m:r>
                        <m:r>
                          <a:rPr lang="en-US" altLang="zh-CN" b="1">
                            <a:latin typeface="Cambria Math" panose="02040503050406030204" pitchFamily="18" charset="0"/>
                          </a:rPr>
                          <m:t>,+</m:t>
                        </m:r>
                      </m:e>
                    </m:d>
                  </m:oMath>
                </a14:m>
                <a:r>
                  <a:rPr lang="zh-CN" altLang="en-US"/>
                  <a:t>和模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zh-CN" altLang="en-US"/>
                  <a:t>加群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>
                                <a:latin typeface="Cambria Math" panose="02040503050406030204" pitchFamily="18" charset="0"/>
                              </a:rPr>
                              <m:t>ℤ</m:t>
                            </m:r>
                          </m:e>
                          <m:sub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  <m:r>
                          <a:rPr lang="en-US" altLang="zh-CN" b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>
                                <a:latin typeface="Cambria Math" panose="02040503050406030204" pitchFamily="18" charset="0"/>
                              </a:rPr>
                              <m:t>⊕</m:t>
                            </m:r>
                          </m:e>
                          <m:sub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/>
                  <a:t>，函数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</a:rPr>
                      <m:t>𝝋</m:t>
                    </m:r>
                    <m:r>
                      <a:rPr lang="en-US" altLang="zh-CN" b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b="1">
                        <a:latin typeface="Cambria Math" panose="02040503050406030204" pitchFamily="18" charset="0"/>
                      </a:rPr>
                      <m:t>ℤ</m:t>
                    </m:r>
                    <m:r>
                      <a:rPr lang="en-US" altLang="zh-CN" b="1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zh-CN" altLang="en-US"/>
                  <a:t>，</a:t>
                </a:r>
                <a14:m>
                  <m:oMath xmlns:m="http://schemas.openxmlformats.org/officeDocument/2006/math">
                    <m:r>
                      <a:rPr lang="en-US" altLang="zh-CN" b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altLang="zh-CN" b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1"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altLang="zh-CN"/>
                  <a:t>, 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</a:rPr>
                      <m:t>𝝋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d>
                    <m:r>
                      <a:rPr lang="en-US" altLang="zh-CN" b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altLang="zh-CN" b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𝐦𝐨𝐝</m:t>
                    </m:r>
                    <m:r>
                      <a:rPr lang="en-US" altLang="zh-CN" b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zh-CN" altLang="en-US"/>
                  <a:t>，是</a:t>
                </a:r>
                <a:r>
                  <a:rPr lang="zh-CN" altLang="en-US">
                    <a:solidFill>
                      <a:srgbClr val="C00000"/>
                    </a:solidFill>
                  </a:rPr>
                  <a:t>满同态</a:t>
                </a:r>
                <a:r>
                  <a:rPr lang="zh-CN" altLang="en-US"/>
                  <a:t>：</a:t>
                </a:r>
                <a:r>
                  <a:rPr lang="en-US" altLang="zh-CN"/>
                  <a:t> </a:t>
                </a:r>
                <a14:m>
                  <m:oMath xmlns:m="http://schemas.openxmlformats.org/officeDocument/2006/math">
                    <m:r>
                      <a:rPr lang="en-US" altLang="zh-CN" b="1" smtClean="0">
                        <a:latin typeface="Cambria Math" panose="02040503050406030204" pitchFamily="18" charset="0"/>
                      </a:rPr>
                      <m:t>∀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b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b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1" smtClean="0">
                        <a:latin typeface="Cambria Math" panose="02040503050406030204" pitchFamily="18" charset="0"/>
                      </a:rPr>
                      <m:t>ℤ</m:t>
                    </m:r>
                    <m:r>
                      <a:rPr lang="en-US" altLang="zh-CN" b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altLang="zh-CN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𝝋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b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  <m:r>
                        <a:rPr lang="en-US" altLang="zh-CN" b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b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  <m:r>
                        <a:rPr lang="en-US" altLang="zh-CN" b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𝐦𝐨𝐝</m:t>
                      </m:r>
                      <m:r>
                        <a:rPr lang="en-US" altLang="zh-CN" b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altLang="zh-CN" b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b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𝐦𝐨𝐝</m:t>
                          </m:r>
                          <m:r>
                            <a:rPr lang="en-US" altLang="zh-CN" b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>
                              <a:latin typeface="Cambria Math" panose="02040503050406030204" pitchFamily="18" charset="0"/>
                            </a:rPr>
                            <m:t>⊕</m:t>
                          </m:r>
                        </m:e>
                        <m:sub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altLang="zh-CN" b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𝐦𝐨𝐝</m:t>
                          </m:r>
                          <m:r>
                            <a:rPr lang="en-US" altLang="zh-CN" b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altLang="zh-CN" b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𝝋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>
                              <a:latin typeface="Cambria Math" panose="02040503050406030204" pitchFamily="18" charset="0"/>
                            </a:rPr>
                            <m:t>⊕</m:t>
                          </m:r>
                        </m:e>
                        <m:sub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𝝋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/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850" y="1965603"/>
                <a:ext cx="7628287" cy="1054135"/>
              </a:xfrm>
              <a:prstGeom prst="rect">
                <a:avLst/>
              </a:prstGeom>
              <a:blipFill rotWithShape="1">
                <a:blip r:embed="rId1"/>
                <a:stretch>
                  <a:fillRect l="-399" r="-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>
                <a:extLst>
                  <a:ext uri="{FF2B5EF4-FFF2-40B4-BE49-F238E27FC236}">
                    <ele attr="{902CCEB6-7576-4DFA-9481-6137A0CC8D56}"/>
                  </a:ext>
                </a:extLst>
              </p:cNvPr>
              <p:cNvSpPr txBox="1"/>
              <p:nvPr/>
            </p:nvSpPr>
            <p:spPr>
              <a:xfrm>
                <a:off x="757850" y="925533"/>
                <a:ext cx="7628287" cy="71417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500"/>
                  </a:lnSpc>
                </a:pPr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𝑮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p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是群，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𝒆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𝑮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的单位元，函数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𝝋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𝑮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p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en-US" altLang="zh-CN" sz="1600" b="1">
                    <a:solidFill>
                      <a:schemeClr val="accent2">
                        <a:lumMod val="50000"/>
                      </a:schemeClr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𝝋</m:t>
                    </m:r>
                    <m:d>
                      <m:dPr>
                        <m:ctrlP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，是同态，称为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到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𝑮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的</a:t>
                </a:r>
                <a:r>
                  <a:rPr lang="zh-CN" altLang="en-US" sz="1600" b="1">
                    <a:solidFill>
                      <a:srgbClr val="C00000"/>
                    </a:solidFill>
                  </a:rPr>
                  <a:t>零同态</a:t>
                </a:r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850" y="925533"/>
                <a:ext cx="7628287" cy="714170"/>
              </a:xfrm>
              <a:prstGeom prst="rect">
                <a:avLst/>
              </a:prstGeom>
              <a:blipFill rotWithShape="1">
                <a:blip r:embed="rId2"/>
                <a:stretch>
                  <a:fillRect l="-399" b="-94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ele attr="{225C49CB-1B3C-4EFF-9137-F330FB3395A1}"/>
                  </a:ext>
                </a:extLst>
              </p:cNvPr>
              <p:cNvSpPr txBox="1"/>
              <p:nvPr/>
            </p:nvSpPr>
            <p:spPr>
              <a:xfrm>
                <a:off x="757850" y="3345638"/>
                <a:ext cx="7628287" cy="1054135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lnSpc>
                    <a:spcPts val="2500"/>
                  </a:lnSpc>
                  <a:defRPr sz="1600" b="1">
                    <a:solidFill>
                      <a:schemeClr val="accent2">
                        <a:lumMod val="50000"/>
                      </a:schemeClr>
                    </a:solidFill>
                  </a:defRPr>
                </a:lvl1pPr>
              </a:lstStyle>
              <a:p>
                <a:r>
                  <a:rPr lang="zh-CN" altLang="en-US" dirty="0"/>
                  <a:t>对于实数加群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>
                            <a:latin typeface="Cambria Math" panose="02040503050406030204" pitchFamily="18" charset="0"/>
                          </a:rPr>
                          <m:t>ℝ</m:t>
                        </m:r>
                        <m:r>
                          <a:rPr lang="en-US" altLang="zh-CN" b="1">
                            <a:latin typeface="Cambria Math" panose="02040503050406030204" pitchFamily="18" charset="0"/>
                          </a:rPr>
                          <m:t>,+</m:t>
                        </m:r>
                      </m:e>
                    </m:d>
                  </m:oMath>
                </a14:m>
                <a:r>
                  <a:rPr lang="zh-CN" altLang="en-US" dirty="0"/>
                  <a:t>和非零实数集关于乘法构成的群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1">
                                <a:latin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a:rPr lang="en-US" altLang="zh-CN" b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altLang="zh-CN" b="1">
                            <a:latin typeface="Cambria Math" panose="02040503050406030204" pitchFamily="18" charset="0"/>
                          </a:rPr>
                          <m:t>, ⋅</m:t>
                        </m:r>
                      </m:e>
                    </m:d>
                  </m:oMath>
                </a14:m>
                <a:r>
                  <a:rPr lang="zh-CN" altLang="en-US" dirty="0"/>
                  <a:t>，固定某实数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b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1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altLang="zh-CN" dirty="0"/>
                  <a:t>(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b="1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b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altLang="zh-CN" dirty="0"/>
                  <a:t>)</a:t>
                </a:r>
                <a:r>
                  <a:rPr lang="zh-CN" altLang="en-US" dirty="0"/>
                  <a:t>，定义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</a:rPr>
                      <m:t>𝝋</m:t>
                    </m:r>
                    <m:r>
                      <a:rPr lang="en-US" altLang="zh-CN" b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b="1">
                        <a:latin typeface="Cambria Math" panose="02040503050406030204" pitchFamily="18" charset="0"/>
                      </a:rPr>
                      <m:t>ℝ</m:t>
                    </m:r>
                    <m:r>
                      <a:rPr lang="en-US" altLang="zh-CN" b="1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b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r>
                      <a:rPr lang="en-US" altLang="zh-CN" b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altLang="zh-CN" b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altLang="zh-CN" b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𝝋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</m:d>
                    <m:r>
                      <a:rPr lang="en-US" altLang="zh-CN" b="1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𝒓</m:t>
                        </m:r>
                      </m:sup>
                    </m:sSup>
                  </m:oMath>
                </a14:m>
                <a:r>
                  <a:rPr lang="zh-CN" altLang="en-US" dirty="0"/>
                  <a:t>，是</a:t>
                </a:r>
                <a:r>
                  <a:rPr lang="zh-CN" altLang="en-US" strike="dblStrike" dirty="0">
                    <a:solidFill>
                      <a:srgbClr val="7030A0"/>
                    </a:solidFill>
                  </a:rPr>
                  <a:t>单</a:t>
                </a:r>
                <a:r>
                  <a:rPr lang="zh-CN" altLang="en-US" dirty="0">
                    <a:solidFill>
                      <a:srgbClr val="C00000"/>
                    </a:solidFill>
                  </a:rPr>
                  <a:t>同态</a:t>
                </a:r>
                <a:r>
                  <a:rPr lang="zh-CN" altLang="en-US" dirty="0"/>
                  <a:t>：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altLang="zh-CN" b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p>
                        <m:r>
                          <a:rPr lang="en-US" altLang="zh-CN" b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altLang="zh-CN" b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𝝋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𝒓</m:t>
                          </m:r>
                          <m:r>
                            <a:rPr lang="en-US" altLang="zh-CN" b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  <m:sup>
                              <m:r>
                                <a:rPr lang="en-US" altLang="zh-CN" b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altLang="zh-CN" b="1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𝒓</m:t>
                          </m:r>
                          <m:r>
                            <a:rPr lang="en-US" altLang="zh-CN" b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  <m:sup>
                              <m:r>
                                <a:rPr lang="en-US" altLang="zh-CN" b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p>
                      </m:sSup>
                      <m:r>
                        <a:rPr lang="en-US" altLang="zh-CN" b="1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𝒓</m:t>
                          </m:r>
                        </m:sup>
                      </m:sSup>
                      <m:r>
                        <a:rPr lang="en-US" altLang="zh-CN" b="1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  <m:sup>
                              <m:r>
                                <a:rPr lang="en-US" altLang="zh-CN" b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p>
                      </m:sSup>
                      <m:r>
                        <a:rPr lang="en-US" altLang="zh-CN" b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𝝋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</m:d>
                      <m:r>
                        <a:rPr lang="en-US" altLang="zh-CN" b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𝝋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  <m:sup>
                              <m:r>
                                <a:rPr lang="en-US" altLang="zh-CN" b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zh-CN" dirty="0"/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850" y="3345638"/>
                <a:ext cx="7628287" cy="1054135"/>
              </a:xfrm>
              <a:prstGeom prst="rect">
                <a:avLst/>
              </a:prstGeom>
              <a:blipFill rotWithShape="1">
                <a:blip r:embed="rId3"/>
                <a:stretch>
                  <a:fillRect l="-3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群同态的定义与例子</a:t>
            </a:r>
            <a:endParaRPr lang="zh-CN" altLang="en-US" sz="12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13" name="矩形 12"/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群同态的例子</a:t>
            </a:r>
            <a:endParaRPr lang="zh-CN" altLang="en-US" sz="1400"/>
          </a:p>
        </p:txBody>
      </p:sp>
      <p:sp>
        <p:nvSpPr>
          <p:cNvPr id="14" name="矩形 13"/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第六讲  群的同态与同构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67E5B0CF-9CF9-4EF2-9DE1-55386CD573EB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/34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884580" y="998883"/>
            <a:ext cx="7374834" cy="3294822"/>
            <a:chOff x="879614" y="924340"/>
            <a:chExt cx="7374834" cy="3294822"/>
          </a:xfrm>
        </p:grpSpPr>
        <p:sp>
          <p:nvSpPr>
            <p:cNvPr id="10" name="矩形: 圆角 9"/>
            <p:cNvSpPr/>
            <p:nvPr/>
          </p:nvSpPr>
          <p:spPr>
            <a:xfrm>
              <a:off x="879614" y="924340"/>
              <a:ext cx="7374834" cy="3294822"/>
            </a:xfrm>
            <a:prstGeom prst="roundRect">
              <a:avLst>
                <a:gd name="adj" fmla="val 3997"/>
              </a:avLst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924339" y="987303"/>
              <a:ext cx="7280413" cy="31688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975747" y="987303"/>
              <a:ext cx="6820336" cy="1757087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75744" y="2944041"/>
              <a:ext cx="7192505" cy="121215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群同态的定义与例子</a:t>
            </a:r>
            <a:endParaRPr lang="zh-CN" altLang="en-US" sz="12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13" name="矩形 12"/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群同态的例子</a:t>
            </a:r>
            <a:endParaRPr lang="zh-CN" altLang="en-US" sz="1400"/>
          </a:p>
        </p:txBody>
      </p:sp>
      <p:sp>
        <p:nvSpPr>
          <p:cNvPr id="14" name="矩形 13"/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第六讲  群的同态与同构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67E5B0CF-9CF9-4EF2-9DE1-55386CD573EB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/34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ele attr="{FA3EE5A9-F403-4B80-A8FA-7CD2ACFD6823}"/>
                  </a:ext>
                </a:extLst>
              </p:cNvPr>
              <p:cNvSpPr txBox="1"/>
              <p:nvPr/>
            </p:nvSpPr>
            <p:spPr>
              <a:xfrm>
                <a:off x="884580" y="3849196"/>
                <a:ext cx="5789546" cy="36933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写出模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𝟔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加群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ℤ</m:t>
                            </m:r>
                          </m:e>
                          <m:sub>
                            <m: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𝟔</m:t>
                            </m:r>
                          </m:sub>
                        </m:sSub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  <m: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  <m: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𝟒</m:t>
                            </m:r>
                            <m: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𝟓</m:t>
                            </m:r>
                          </m:e>
                        </m:d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⊕</m:t>
                            </m:r>
                          </m:e>
                          <m:sub>
                            <m: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𝟔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上的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𝟔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个自同态？</a:t>
                </a:r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580" y="3849196"/>
                <a:ext cx="5789546" cy="369332"/>
              </a:xfrm>
              <a:prstGeom prst="rect">
                <a:avLst/>
              </a:prstGeom>
              <a:blipFill rotWithShape="1">
                <a:blip r:embed="rId1"/>
                <a:stretch>
                  <a:fillRect l="-842" t="-8197" r="-316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grpSp>
        <p:nvGrpSpPr>
          <p:cNvPr id="19" name="组合 18"/>
          <p:cNvGrpSpPr/>
          <p:nvPr/>
        </p:nvGrpSpPr>
        <p:grpSpPr>
          <a:xfrm>
            <a:off x="884580" y="1046094"/>
            <a:ext cx="7374834" cy="2464903"/>
            <a:chOff x="884580" y="916885"/>
            <a:chExt cx="7374834" cy="2464903"/>
          </a:xfrm>
        </p:grpSpPr>
        <p:sp>
          <p:nvSpPr>
            <p:cNvPr id="10" name="矩形: 圆角 9"/>
            <p:cNvSpPr/>
            <p:nvPr/>
          </p:nvSpPr>
          <p:spPr>
            <a:xfrm>
              <a:off x="884580" y="916885"/>
              <a:ext cx="7374834" cy="2464903"/>
            </a:xfrm>
            <a:prstGeom prst="roundRect">
              <a:avLst>
                <a:gd name="adj" fmla="val 3997"/>
              </a:avLst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26821" y="980429"/>
              <a:ext cx="7300291" cy="233781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群同态的定义与例子</a:t>
            </a:r>
            <a:endParaRPr lang="zh-CN" altLang="en-US" sz="12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13" name="矩形 12"/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群的内自同构</a:t>
            </a:r>
            <a:endParaRPr lang="zh-CN" altLang="en-US" sz="1400"/>
          </a:p>
        </p:txBody>
      </p:sp>
      <p:sp>
        <p:nvSpPr>
          <p:cNvPr id="14" name="矩形 13"/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第六讲  群的同态与同构</a:t>
            </a:r>
            <a:endParaRPr lang="zh-CN" altLang="en-US" sz="1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67E5B0CF-9CF9-4EF2-9DE1-55386CD573EB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/34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138030" y="879614"/>
            <a:ext cx="6867939" cy="3617844"/>
            <a:chOff x="1138030" y="864705"/>
            <a:chExt cx="6867939" cy="3617844"/>
          </a:xfrm>
        </p:grpSpPr>
        <p:sp>
          <p:nvSpPr>
            <p:cNvPr id="4" name="矩形: 圆角 3"/>
            <p:cNvSpPr/>
            <p:nvPr/>
          </p:nvSpPr>
          <p:spPr>
            <a:xfrm>
              <a:off x="1138030" y="864705"/>
              <a:ext cx="6867939" cy="3617844"/>
            </a:xfrm>
            <a:prstGeom prst="roundRect">
              <a:avLst>
                <a:gd name="adj" fmla="val 3374"/>
              </a:avLst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187725" y="911678"/>
              <a:ext cx="6768549" cy="3528856"/>
            </a:xfrm>
            <a:prstGeom prst="rect">
              <a:avLst/>
            </a:prstGeom>
          </p:spPr>
        </p:pic>
      </p:grpSp>
      <p:cxnSp>
        <p:nvCxnSpPr>
          <p:cNvPr id="6" name="直接连接符 5"/>
          <p:cNvCxnSpPr/>
          <p:nvPr/>
        </p:nvCxnSpPr>
        <p:spPr>
          <a:xfrm>
            <a:off x="1488331" y="3200401"/>
            <a:ext cx="2558374" cy="972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标注 6"/>
          <p:cNvSpPr/>
          <p:nvPr/>
        </p:nvSpPr>
        <p:spPr>
          <a:xfrm>
            <a:off x="3210125" y="2174134"/>
            <a:ext cx="1634249" cy="690664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b="1" dirty="0"/>
              <a:t>能证明有逆函数即为双射函数了，进而同态及双射即为同构了。</a:t>
            </a:r>
            <a:endParaRPr lang="zh-CN" altLang="en-US" sz="12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2092</Words>
  <Application>WPS 演示</Application>
  <PresentationFormat>全屏显示(16:9)</PresentationFormat>
  <Paragraphs>445</Paragraphs>
  <Slides>36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9" baseType="lpstr">
      <vt:lpstr>Arial</vt:lpstr>
      <vt:lpstr>宋体</vt:lpstr>
      <vt:lpstr>Wingdings</vt:lpstr>
      <vt:lpstr>楷体</vt:lpstr>
      <vt:lpstr>仿宋</vt:lpstr>
      <vt:lpstr>Calibri</vt:lpstr>
      <vt:lpstr>微软雅黑</vt:lpstr>
      <vt:lpstr>Arial Unicode MS</vt:lpstr>
      <vt:lpstr>等线 Light</vt:lpstr>
      <vt:lpstr>Calibri Light</vt:lpstr>
      <vt:lpstr>等线</vt:lpstr>
      <vt:lpstr>华文新魏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WPS_1709975633</cp:lastModifiedBy>
  <cp:revision>67</cp:revision>
  <dcterms:created xsi:type="dcterms:W3CDTF">2022-01-01T06:39:00Z</dcterms:created>
  <dcterms:modified xsi:type="dcterms:W3CDTF">2024-05-09T08:34:52Z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