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312" r:id="rId4"/>
    <p:sldId id="259" r:id="rId5"/>
    <p:sldId id="257" r:id="rId6"/>
    <p:sldId id="329" r:id="rId7"/>
    <p:sldId id="330" r:id="rId8"/>
    <p:sldId id="333" r:id="rId9"/>
    <p:sldId id="334" r:id="rId10"/>
    <p:sldId id="331" r:id="rId11"/>
    <p:sldId id="332" r:id="rId12"/>
    <p:sldId id="335" r:id="rId13"/>
    <p:sldId id="336" r:id="rId14"/>
    <p:sldId id="337" r:id="rId15"/>
    <p:sldId id="338" r:id="rId16"/>
    <p:sldId id="339" r:id="rId17"/>
    <p:sldId id="340" r:id="rId18"/>
    <p:sldId id="341" r:id="rId19"/>
    <p:sldId id="342" r:id="rId20"/>
    <p:sldId id="343" r:id="rId21"/>
    <p:sldId id="344" r:id="rId22"/>
    <p:sldId id="281" r:id="rId23"/>
    <p:sldId id="345" r:id="rId24"/>
    <p:sldId id="346" r:id="rId25"/>
    <p:sldId id="348" r:id="rId26"/>
    <p:sldId id="347" r:id="rId27"/>
    <p:sldId id="350" r:id="rId28"/>
    <p:sldId id="349" r:id="rId29"/>
    <p:sldId id="351" r:id="rId30"/>
    <p:sldId id="352" r:id="rId31"/>
    <p:sldId id="354" r:id="rId32"/>
    <p:sldId id="355" r:id="rId33"/>
    <p:sldId id="353" r:id="rId34"/>
    <p:sldId id="357" r:id="rId35"/>
    <p:sldId id="358" r:id="rId36"/>
    <p:sldId id="356" r:id="rId37"/>
    <p:sldId id="359" r:id="rId38"/>
    <p:sldId id="362" r:id="rId39"/>
    <p:sldId id="360" r:id="rId40"/>
    <p:sldId id="361" r:id="rId41"/>
    <p:sldId id="282" r:id="rId42"/>
    <p:sldId id="364" r:id="rId43"/>
    <p:sldId id="365" r:id="rId44"/>
    <p:sldId id="272" r:id="rId45"/>
    <p:sldId id="280" r:id="rId46"/>
    <p:sldId id="262" r:id="rId47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0694"/>
    <a:srgbClr val="371E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588" autoAdjust="0"/>
  </p:normalViewPr>
  <p:slideViewPr>
    <p:cSldViewPr snapToGrid="0">
      <p:cViewPr varScale="1">
        <p:scale>
          <a:sx n="96" d="100"/>
          <a:sy n="96" d="100"/>
        </p:scale>
        <p:origin x="984" y="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0" Type="http://schemas.openxmlformats.org/officeDocument/2006/relationships/tableStyles" Target="tableStyles.xml"/><Relationship Id="rId5" Type="http://schemas.openxmlformats.org/officeDocument/2006/relationships/slide" Target="slides/slide3.xml"/><Relationship Id="rId49" Type="http://schemas.openxmlformats.org/officeDocument/2006/relationships/viewProps" Target="viewProps.xml"/><Relationship Id="rId48" Type="http://schemas.openxmlformats.org/officeDocument/2006/relationships/presProps" Target="presProps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D257-3BE1-47F0-9688-13EF46E6FAF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9369F-48C0-4C81-8F4C-2D9B5E779A1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D257-3BE1-47F0-9688-13EF46E6FAF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9369F-48C0-4C81-8F4C-2D9B5E779A1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D257-3BE1-47F0-9688-13EF46E6FAF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9369F-48C0-4C81-8F4C-2D9B5E779A1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D257-3BE1-47F0-9688-13EF46E6FAF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9369F-48C0-4C81-8F4C-2D9B5E779A1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D257-3BE1-47F0-9688-13EF46E6FAF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9369F-48C0-4C81-8F4C-2D9B5E779A1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D257-3BE1-47F0-9688-13EF46E6FAF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9369F-48C0-4C81-8F4C-2D9B5E779A1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D257-3BE1-47F0-9688-13EF46E6FAF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9369F-48C0-4C81-8F4C-2D9B5E779A1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D257-3BE1-47F0-9688-13EF46E6FAF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9369F-48C0-4C81-8F4C-2D9B5E779A1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D257-3BE1-47F0-9688-13EF46E6FAF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9369F-48C0-4C81-8F4C-2D9B5E779A1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D257-3BE1-47F0-9688-13EF46E6FAF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9369F-48C0-4C81-8F4C-2D9B5E779A1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D257-3BE1-47F0-9688-13EF46E6FAF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9369F-48C0-4C81-8F4C-2D9B5E779A1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10D257-3BE1-47F0-9688-13EF46E6FAF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B9369F-48C0-4C81-8F4C-2D9B5E779A1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9.png"/><Relationship Id="rId1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1.png"/><Relationship Id="rId1" Type="http://schemas.openxmlformats.org/officeDocument/2006/relationships/image" Target="../media/image3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2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5.png"/><Relationship Id="rId1" Type="http://schemas.openxmlformats.org/officeDocument/2006/relationships/image" Target="../media/image34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6.png"/><Relationship Id="rId1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7.png"/><Relationship Id="rId1" Type="http://schemas.openxmlformats.org/officeDocument/2006/relationships/image" Target="../media/image3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8.png"/><Relationship Id="rId1" Type="http://schemas.openxmlformats.org/officeDocument/2006/relationships/image" Target="../media/image34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0.png"/><Relationship Id="rId1" Type="http://schemas.openxmlformats.org/officeDocument/2006/relationships/image" Target="../media/image39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image" Target="../media/image41.png"/></Relationships>
</file>

<file path=ppt/slides/_rels/slide3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image" Target="../media/image44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7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8.png"/><Relationship Id="rId1" Type="http://schemas.openxmlformats.org/officeDocument/2006/relationships/image" Target="../media/image47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0.png"/><Relationship Id="rId1" Type="http://schemas.openxmlformats.org/officeDocument/2006/relationships/image" Target="../media/image4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54.png"/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image" Target="../media/image51.png"/></Relationships>
</file>

<file path=ppt/slides/_rels/slide4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image" Target="../media/image51.png"/></Relationships>
</file>

<file path=ppt/slides/_rels/slide4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59.png"/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image" Target="../media/image51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7" name="矩形 6"/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8" name="矩形 7"/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第八讲  环的定义与基本性质</a:t>
            </a:r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2" name="矩形: 圆角 11"/>
          <p:cNvSpPr/>
          <p:nvPr/>
        </p:nvSpPr>
        <p:spPr>
          <a:xfrm>
            <a:off x="1054359" y="888925"/>
            <a:ext cx="7045495" cy="667265"/>
          </a:xfrm>
          <a:prstGeom prst="round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b="1">
                <a:latin typeface="仿宋" panose="02010609060101010101" pitchFamily="49" charset="-122"/>
                <a:ea typeface="仿宋" panose="02010609060101010101" pitchFamily="49" charset="-122"/>
              </a:rPr>
              <a:t>第八讲</a:t>
            </a:r>
            <a:r>
              <a:rPr lang="en-US" altLang="zh-CN" sz="3600" b="1">
                <a:latin typeface="仿宋" panose="02010609060101010101" pitchFamily="49" charset="-122"/>
                <a:ea typeface="仿宋" panose="02010609060101010101" pitchFamily="49" charset="-122"/>
              </a:rPr>
              <a:t>	</a:t>
            </a:r>
            <a:r>
              <a:rPr lang="zh-CN" altLang="en-US" sz="3600" b="1">
                <a:latin typeface="仿宋" panose="02010609060101010101" pitchFamily="49" charset="-122"/>
                <a:ea typeface="仿宋" panose="02010609060101010101" pitchFamily="49" charset="-122"/>
              </a:rPr>
              <a:t>环的定义与基本性质</a:t>
            </a:r>
            <a:endParaRPr lang="zh-CN" altLang="en-US" sz="3600" b="1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279174" y="1912075"/>
            <a:ext cx="258565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000">
                <a:solidFill>
                  <a:srgbClr val="210694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周 晓 聪</a:t>
            </a:r>
            <a:endParaRPr lang="zh-CN" altLang="en-US" sz="3000">
              <a:solidFill>
                <a:srgbClr val="210694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706131" y="2700512"/>
            <a:ext cx="38831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>
                <a:solidFill>
                  <a:schemeClr val="accent6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中山大学计算机学院</a:t>
            </a:r>
            <a:endParaRPr lang="zh-CN" altLang="en-US" sz="2400" b="1">
              <a:solidFill>
                <a:schemeClr val="accent6">
                  <a:lumMod val="50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632887" y="3419732"/>
            <a:ext cx="215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80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80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80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</a:t>
            </a:r>
            <a:endParaRPr lang="zh-CN" altLang="en-US" sz="180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278924" y="3966519"/>
            <a:ext cx="6820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>
                <a:solidFill>
                  <a:srgbClr val="FF0000"/>
                </a:solidFill>
              </a:rPr>
              <a:t>isszxc@mail.sysu.edu.cn</a:t>
            </a:r>
            <a:endParaRPr lang="zh-CN" altLang="en-US" sz="1800">
              <a:solidFill>
                <a:srgbClr val="FF0000"/>
              </a:solidFill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4237" y="2334583"/>
            <a:ext cx="1324937" cy="117043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环的例子</a:t>
            </a:r>
            <a:endParaRPr lang="zh-CN" altLang="en-US" sz="12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矩形 12">
                <a:extLst>
                  <a:ext uri="{FF2B5EF4-FFF2-40B4-BE49-F238E27FC236}">
                    <ele attr="{7C3FD11A-46B8-4292-86B3-6F7A09EBDC5B}"/>
                  </a:ext>
                </a:extLst>
              </p:cNvPr>
              <p:cNvSpPr/>
              <p:nvPr/>
            </p:nvSpPr>
            <p:spPr>
              <a:xfrm>
                <a:off x="-4" y="205268"/>
                <a:ext cx="9144003" cy="241757"/>
              </a:xfrm>
              <a:prstGeom prst="rect">
                <a:avLst/>
              </a:prstGeom>
              <a:solidFill>
                <a:srgbClr val="21069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zh-CN" altLang="en-US" sz="1400"/>
                  <a:t>模</a:t>
                </a:r>
                <a14:m>
                  <m:oMath xmlns:m="http://schemas.openxmlformats.org/officeDocument/2006/math">
                    <m:r>
                      <a:rPr lang="en-US" altLang="zh-CN" sz="140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sz="1400"/>
                  <a:t>剩余类环</a:t>
                </a:r>
              </a:p>
            </p:txBody>
          </p:sp>
        </mc:Choice>
        <mc:Fallback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" y="205268"/>
                <a:ext cx="9144003" cy="241757"/>
              </a:xfrm>
              <a:prstGeom prst="rect">
                <a:avLst/>
              </a:prstGeom>
              <a:blipFill rotWithShape="1">
                <a:blip r:embed="rId1"/>
                <a:stretch>
                  <a:fillRect l="-200" t="-17949" b="-4102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14" name="矩形 13"/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第八讲  环的定义与基本性质</a:t>
            </a:r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80DDC3F2-9B87-4142-A173-AF5A9EBCB487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/44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>
                <a:extLst>
                  <a:ext uri="{FF2B5EF4-FFF2-40B4-BE49-F238E27FC236}">
                    <ele attr="{0694A274-85AA-466C-ABC7-352A5FC5E9BF}"/>
                  </a:ext>
                </a:extLst>
              </p:cNvPr>
              <p:cNvSpPr txBox="1"/>
              <p:nvPr/>
            </p:nvSpPr>
            <p:spPr>
              <a:xfrm>
                <a:off x="837368" y="927059"/>
                <a:ext cx="7469258" cy="3519746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24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b="1" dirty="0">
                    <a:solidFill>
                      <a:schemeClr val="accent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固定整数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zh-CN" altLang="en-US" b="1" dirty="0">
                    <a:solidFill>
                      <a:schemeClr val="accent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，模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r>
                  <a:rPr lang="zh-CN" altLang="en-US" b="1" dirty="0">
                    <a:solidFill>
                      <a:schemeClr val="accent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剩余类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</m:sub>
                    </m:sSub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 </m:t>
                    </m:r>
                    <m:r>
                      <m:rPr>
                        <m:lit/>
                      </m:rP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⋯, 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m:rPr>
                        <m:lit/>
                      </m:rP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zh-CN" altLang="en-US" b="1" dirty="0">
                    <a:solidFill>
                      <a:schemeClr val="accent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关于模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r>
                  <a:rPr lang="zh-CN" altLang="en-US" b="1" dirty="0">
                    <a:solidFill>
                      <a:schemeClr val="accent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⊕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</m:sub>
                    </m:sSub>
                  </m:oMath>
                </a14:m>
                <a:r>
                  <a:rPr lang="zh-CN" altLang="en-US" b="1" dirty="0">
                    <a:solidFill>
                      <a:schemeClr val="accent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和模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r>
                  <a:rPr lang="zh-CN" altLang="en-US" b="1" dirty="0">
                    <a:solidFill>
                      <a:schemeClr val="accent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乘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⊗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</m:sub>
                    </m:sSub>
                  </m:oMath>
                </a14:m>
                <a:r>
                  <a:rPr lang="zh-CN" altLang="en-US" b="1" dirty="0">
                    <a:solidFill>
                      <a:schemeClr val="accent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构成环，称为</a:t>
                </a:r>
                <a:r>
                  <a:rPr lang="zh-CN" altLang="en-US" b="1" dirty="0">
                    <a:solidFill>
                      <a:srgbClr val="C00000"/>
                    </a:solidFill>
                    <a:latin typeface="+mn-ea"/>
                  </a:rPr>
                  <a:t>模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r>
                  <a:rPr lang="zh-CN" altLang="en-US" b="1" dirty="0">
                    <a:solidFill>
                      <a:srgbClr val="C00000"/>
                    </a:solidFill>
                    <a:latin typeface="+mn-ea"/>
                  </a:rPr>
                  <a:t>剩余类环</a:t>
                </a:r>
                <a:r>
                  <a:rPr lang="en-US" altLang="zh-CN" b="1" dirty="0">
                    <a:solidFill>
                      <a:srgbClr val="C00000"/>
                    </a:solidFill>
                    <a:latin typeface="+mn-ea"/>
                  </a:rPr>
                  <a:t> </a:t>
                </a:r>
                <a:r>
                  <a:rPr lang="en-US" altLang="zh-CN" b="1" dirty="0">
                    <a:solidFill>
                      <a:schemeClr val="accent2">
                        <a:lumMod val="50000"/>
                      </a:schemeClr>
                    </a:solidFill>
                    <a:latin typeface="+mn-ea"/>
                  </a:rPr>
                  <a:t>(residue class ring)</a:t>
                </a:r>
              </a:p>
              <a:p>
                <a:pPr marL="285750" indent="-285750">
                  <a:lnSpc>
                    <a:spcPts val="2000"/>
                  </a:lnSpc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1600" b="1" dirty="0">
                    <a:solidFill>
                      <a:schemeClr val="accent2">
                        <a:lumMod val="50000"/>
                      </a:schemeClr>
                    </a:solidFill>
                  </a:rPr>
                  <a:t>教材用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</m:bar>
                  </m:oMath>
                </a14:m>
                <a:r>
                  <a:rPr lang="zh-CN" altLang="en-US" sz="1600" b="1" dirty="0">
                    <a:solidFill>
                      <a:schemeClr val="accent2">
                        <a:lumMod val="50000"/>
                      </a:schemeClr>
                    </a:solidFill>
                  </a:rPr>
                  <a:t>表示整除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r>
                  <a:rPr lang="zh-CN" altLang="en-US" sz="1600" b="1" dirty="0">
                    <a:solidFill>
                      <a:schemeClr val="accent2">
                        <a:lumMod val="50000"/>
                      </a:schemeClr>
                    </a:solidFill>
                  </a:rPr>
                  <a:t>余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zh-CN" altLang="en-US" sz="1600" b="1" dirty="0">
                    <a:solidFill>
                      <a:schemeClr val="accent2">
                        <a:lumMod val="50000"/>
                      </a:schemeClr>
                    </a:solidFill>
                  </a:rPr>
                  <a:t>的所有整数构成的集合作为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</m:sub>
                    </m:sSub>
                  </m:oMath>
                </a14:m>
                <a:r>
                  <a:rPr lang="zh-CN" altLang="en-US" sz="1600" b="1" dirty="0">
                    <a:solidFill>
                      <a:schemeClr val="accent2">
                        <a:lumMod val="50000"/>
                      </a:schemeClr>
                    </a:solidFill>
                  </a:rPr>
                  <a:t>的元素等，这里直接使用余数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⋯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zh-CN" altLang="en-US" sz="1600" b="1" dirty="0">
                    <a:solidFill>
                      <a:schemeClr val="accent2">
                        <a:lumMod val="50000"/>
                      </a:schemeClr>
                    </a:solidFill>
                  </a:rPr>
                  <a:t>作为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</m:sub>
                    </m:sSub>
                  </m:oMath>
                </a14:m>
                <a:r>
                  <a:rPr lang="zh-CN" altLang="en-US" sz="1600" b="1" dirty="0">
                    <a:solidFill>
                      <a:schemeClr val="accent2">
                        <a:lumMod val="50000"/>
                      </a:schemeClr>
                    </a:solidFill>
                  </a:rPr>
                  <a:t>的元素</a:t>
                </a:r>
              </a:p>
              <a:p>
                <a:pPr marL="285750" indent="-285750">
                  <a:lnSpc>
                    <a:spcPts val="2000"/>
                  </a:lnSpc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1600" b="1" dirty="0">
                    <a:solidFill>
                      <a:schemeClr val="accent2">
                        <a:lumMod val="50000"/>
                      </a:schemeClr>
                    </a:solidFill>
                  </a:rPr>
                  <a:t>模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r>
                  <a:rPr lang="zh-CN" altLang="en-US" sz="1600" b="1" dirty="0">
                    <a:solidFill>
                      <a:schemeClr val="accent2">
                        <a:lumMod val="50000"/>
                      </a:schemeClr>
                    </a:solidFill>
                  </a:rPr>
                  <a:t>剩余类环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zh-CN" altLang="en-US" sz="1600" b="1" dirty="0">
                    <a:solidFill>
                      <a:schemeClr val="accent2">
                        <a:lumMod val="50000"/>
                      </a:schemeClr>
                    </a:solidFill>
                  </a:rPr>
                  <a:t>是</a:t>
                </a:r>
                <a:r>
                  <a:rPr lang="zh-CN" altLang="en-US" sz="1600" b="1" dirty="0">
                    <a:solidFill>
                      <a:srgbClr val="C00000"/>
                    </a:solidFill>
                  </a:rPr>
                  <a:t>有单位元交换环</a:t>
                </a:r>
                <a:r>
                  <a:rPr lang="zh-CN" altLang="en-US" sz="1600" b="1" dirty="0">
                    <a:solidFill>
                      <a:schemeClr val="accent2">
                        <a:lumMod val="50000"/>
                      </a:schemeClr>
                    </a:solidFill>
                  </a:rPr>
                  <a:t>，零元是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zh-CN" altLang="en-US" sz="1600" b="1" dirty="0">
                    <a:solidFill>
                      <a:schemeClr val="accent2">
                        <a:lumMod val="50000"/>
                      </a:schemeClr>
                    </a:solidFill>
                  </a:rPr>
                  <a:t>，有单位元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n-US" altLang="zh-CN" sz="1600" b="1" dirty="0">
                  <a:solidFill>
                    <a:schemeClr val="accent2">
                      <a:lumMod val="50000"/>
                    </a:schemeClr>
                  </a:solidFill>
                </a:endParaRPr>
              </a:p>
              <a:p>
                <a:pPr marL="285750" indent="-285750">
                  <a:lnSpc>
                    <a:spcPts val="2000"/>
                  </a:lnSpc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1600" b="1" dirty="0">
                    <a:solidFill>
                      <a:schemeClr val="accent2">
                        <a:lumMod val="50000"/>
                      </a:schemeClr>
                    </a:solidFill>
                  </a:rPr>
                  <a:t>对于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</m:sub>
                    </m:sSub>
                  </m:oMath>
                </a14:m>
                <a:r>
                  <a:rPr lang="zh-CN" altLang="en-US" sz="1600" b="1" dirty="0">
                    <a:solidFill>
                      <a:schemeClr val="accent2">
                        <a:lumMod val="50000"/>
                      </a:schemeClr>
                    </a:solidFill>
                  </a:rPr>
                  <a:t>，如果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zh-CN" altLang="en-US" sz="1600" b="1" dirty="0">
                    <a:solidFill>
                      <a:schemeClr val="accent2">
                        <a:lumMod val="50000"/>
                      </a:schemeClr>
                    </a:solidFill>
                  </a:rPr>
                  <a:t>与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r>
                  <a:rPr lang="zh-CN" altLang="en-US" sz="1600" b="1" dirty="0">
                    <a:solidFill>
                      <a:schemeClr val="accent2">
                        <a:lumMod val="50000"/>
                      </a:schemeClr>
                    </a:solidFill>
                  </a:rPr>
                  <a:t>互质，则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zh-CN" altLang="en-US" sz="1600" b="1" dirty="0">
                    <a:solidFill>
                      <a:schemeClr val="accent2">
                        <a:lumMod val="50000"/>
                      </a:schemeClr>
                    </a:solidFill>
                  </a:rPr>
                  <a:t>关于模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r>
                  <a:rPr lang="zh-CN" altLang="en-US" sz="1600" b="1" dirty="0">
                    <a:solidFill>
                      <a:schemeClr val="accent2">
                        <a:lumMod val="50000"/>
                      </a:schemeClr>
                    </a:solidFill>
                  </a:rPr>
                  <a:t>乘有逆元，因此</a:t>
                </a:r>
                <a:r>
                  <a:rPr lang="zh-CN" altLang="en-US" sz="1600" b="1" dirty="0">
                    <a:solidFill>
                      <a:srgbClr val="C00000"/>
                    </a:solidFill>
                  </a:rPr>
                  <a:t>单位群是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𝑼</m:t>
                    </m:r>
                    <m:d>
                      <m:dPr>
                        <m:ctrlPr>
                          <a:rPr lang="en-US" altLang="zh-CN" sz="16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</m:e>
                    </m:d>
                  </m:oMath>
                </a14:m>
                <a:r>
                  <a:rPr lang="zh-CN" altLang="en-US" sz="1600" b="1" dirty="0">
                    <a:solidFill>
                      <a:srgbClr val="C00000"/>
                    </a:solidFill>
                  </a:rPr>
                  <a:t>群</a:t>
                </a:r>
                <a:endParaRPr lang="en-US" altLang="zh-CN" sz="1600" b="1" dirty="0">
                  <a:solidFill>
                    <a:schemeClr val="accent2">
                      <a:lumMod val="50000"/>
                    </a:schemeClr>
                  </a:solidFill>
                </a:endParaRPr>
              </a:p>
              <a:p>
                <a:pPr marL="285750" indent="-285750">
                  <a:lnSpc>
                    <a:spcPts val="2000"/>
                  </a:lnSpc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1600" b="1" dirty="0">
                    <a:solidFill>
                      <a:schemeClr val="accent2">
                        <a:lumMod val="50000"/>
                      </a:schemeClr>
                    </a:solidFill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r>
                  <a:rPr lang="zh-CN" altLang="en-US" sz="1600" b="1" dirty="0">
                    <a:solidFill>
                      <a:schemeClr val="accent2">
                        <a:lumMod val="50000"/>
                      </a:schemeClr>
                    </a:solidFill>
                  </a:rPr>
                  <a:t>是质数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zh-CN" altLang="en-US" sz="1600" b="1" dirty="0">
                    <a:solidFill>
                      <a:schemeClr val="accent2">
                        <a:lumMod val="50000"/>
                      </a:schemeClr>
                    </a:solidFill>
                  </a:rPr>
                  <a:t>时，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sub>
                    </m:sSub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 </m:t>
                    </m:r>
                    <m:r>
                      <m:rPr>
                        <m:lit/>
                      </m:rP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m:rPr>
                        <m:lit/>
                      </m:rP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𝑼</m:t>
                    </m:r>
                    <m:d>
                      <m:dPr>
                        <m:ctrlP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</m:d>
                  </m:oMath>
                </a14:m>
                <a:r>
                  <a:rPr lang="zh-CN" altLang="en-US" sz="1600" b="1" dirty="0">
                    <a:solidFill>
                      <a:schemeClr val="accent2">
                        <a:lumMod val="50000"/>
                      </a:schemeClr>
                    </a:solidFill>
                  </a:rPr>
                  <a:t>，关于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⊕</m:t>
                        </m:r>
                      </m:e>
                      <m:sub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sub>
                    </m:sSub>
                  </m:oMath>
                </a14:m>
                <a:r>
                  <a:rPr lang="zh-CN" altLang="en-US" sz="1600" b="1" dirty="0">
                    <a:solidFill>
                      <a:schemeClr val="accent2">
                        <a:lumMod val="50000"/>
                      </a:schemeClr>
                    </a:solidFill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⊗</m:t>
                        </m:r>
                      </m:e>
                      <m:sub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sub>
                    </m:sSub>
                  </m:oMath>
                </a14:m>
                <a:r>
                  <a:rPr lang="zh-CN" altLang="en-US" sz="1600" b="1" dirty="0">
                    <a:solidFill>
                      <a:schemeClr val="accent2">
                        <a:lumMod val="50000"/>
                      </a:schemeClr>
                    </a:solidFill>
                  </a:rPr>
                  <a:t>构成有单位元、每个非零元都可逆的交换环，也即这时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sz="16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sub>
                    </m:sSub>
                  </m:oMath>
                </a14:m>
                <a:r>
                  <a:rPr lang="zh-CN" altLang="en-US" sz="1600" b="1" dirty="0">
                    <a:solidFill>
                      <a:srgbClr val="C00000"/>
                    </a:solidFill>
                  </a:rPr>
                  <a:t>是域</a:t>
                </a:r>
                <a:endParaRPr lang="en-US" altLang="zh-CN" sz="1600" b="1" dirty="0">
                  <a:solidFill>
                    <a:schemeClr val="accent2">
                      <a:lumMod val="50000"/>
                    </a:schemeClr>
                  </a:solidFill>
                </a:endParaRPr>
              </a:p>
              <a:p>
                <a:pPr marL="285750" indent="-285750">
                  <a:lnSpc>
                    <a:spcPts val="2000"/>
                  </a:lnSpc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1600" b="1" dirty="0">
                    <a:solidFill>
                      <a:schemeClr val="accent2">
                        <a:lumMod val="50000"/>
                      </a:schemeClr>
                    </a:solidFill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r>
                  <a:rPr lang="zh-CN" altLang="en-US" sz="1600" b="1" dirty="0">
                    <a:solidFill>
                      <a:schemeClr val="accent2">
                        <a:lumMod val="50000"/>
                      </a:schemeClr>
                    </a:solidFill>
                  </a:rPr>
                  <a:t>不是质数时，若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𝒌𝒅</m:t>
                    </m:r>
                    <m:d>
                      <m:dPr>
                        <m:ctrlP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altLang="zh-CN" sz="16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altLang="zh-CN" sz="16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</m:e>
                    </m:d>
                  </m:oMath>
                </a14:m>
                <a:r>
                  <a:rPr lang="zh-CN" altLang="en-US" sz="1600" b="1" dirty="0">
                    <a:solidFill>
                      <a:schemeClr val="accent2">
                        <a:lumMod val="50000"/>
                      </a:schemeClr>
                    </a:solidFill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zh-CN" altLang="en-US" sz="1600" b="1" dirty="0">
                    <a:solidFill>
                      <a:schemeClr val="accent2">
                        <a:lumMod val="50000"/>
                      </a:schemeClr>
                    </a:solidFill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𝒅</m:t>
                    </m:r>
                  </m:oMath>
                </a14:m>
                <a:r>
                  <a:rPr lang="zh-CN" altLang="en-US" sz="1600" b="1" dirty="0">
                    <a:solidFill>
                      <a:schemeClr val="accent2">
                        <a:lumMod val="50000"/>
                      </a:schemeClr>
                    </a:solidFill>
                  </a:rPr>
                  <a:t>都是模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r>
                  <a:rPr lang="zh-CN" altLang="en-US" sz="1600" b="1" dirty="0">
                    <a:solidFill>
                      <a:schemeClr val="accent2">
                        <a:lumMod val="50000"/>
                      </a:schemeClr>
                    </a:solidFill>
                  </a:rPr>
                  <a:t>剩余类环的零因子，这时就不是无零因子环，当然也不是整环</a:t>
                </a: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368" y="927059"/>
                <a:ext cx="7469258" cy="3519746"/>
              </a:xfrm>
              <a:prstGeom prst="rect">
                <a:avLst/>
              </a:prstGeom>
              <a:blipFill rotWithShape="1">
                <a:blip r:embed="rId2"/>
                <a:stretch>
                  <a:fillRect l="-653" t="-1040" b="-13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3" name="文本框 2"/>
          <p:cNvSpPr txBox="1"/>
          <p:nvPr/>
        </p:nvSpPr>
        <p:spPr>
          <a:xfrm>
            <a:off x="173990" y="2956560"/>
            <a:ext cx="459740" cy="159702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质数改为素数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环的例子</a:t>
            </a:r>
            <a:endParaRPr lang="zh-CN" altLang="en-US" sz="12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13" name="矩形 12"/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数域</a:t>
            </a:r>
            <a:endParaRPr lang="zh-CN" altLang="en-US" sz="1400"/>
          </a:p>
        </p:txBody>
      </p:sp>
      <p:sp>
        <p:nvSpPr>
          <p:cNvPr id="14" name="矩形 13"/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第八讲  环的定义与基本性质</a:t>
            </a:r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80DDC3F2-9B87-4142-A173-AF5A9EBCB487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/44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>
                <a:extLst>
                  <a:ext uri="{FF2B5EF4-FFF2-40B4-BE49-F238E27FC236}">
                    <ele attr="{BA7F8E18-0570-425E-89A2-4E5519879DA6}"/>
                  </a:ext>
                </a:extLst>
              </p:cNvPr>
              <p:cNvSpPr txBox="1"/>
              <p:nvPr/>
            </p:nvSpPr>
            <p:spPr>
              <a:xfrm>
                <a:off x="931790" y="871615"/>
                <a:ext cx="5926210" cy="141577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有理数集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ℚ</m:t>
                    </m:r>
                  </m:oMath>
                </a14:m>
                <a:r>
                  <a:rPr lang="zh-CN" altLang="en-US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关于普通加法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zh-CN" altLang="en-US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和普通乘法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∗</m:t>
                    </m:r>
                  </m:oMath>
                </a14:m>
                <a:r>
                  <a:rPr lang="zh-CN" altLang="en-US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构成环</a:t>
                </a:r>
                <a:endParaRPr lang="en-US" altLang="zh-CN" b="1">
                  <a:solidFill>
                    <a:srgbClr val="00206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285750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有单位元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，是交换环，而且每个非零有理数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都有逆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endParaRPr lang="en-US" altLang="zh-CN" sz="1600" b="1">
                  <a:solidFill>
                    <a:schemeClr val="accent2">
                      <a:lumMod val="50000"/>
                    </a:schemeClr>
                  </a:solidFill>
                </a:endParaRPr>
              </a:p>
              <a:p>
                <a:pPr marL="285750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单位群是所有非零有理数集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ℚ</m:t>
                        </m:r>
                      </m:e>
                      <m:sup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关于普通乘法构成的群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16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6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ℚ</m:t>
                            </m:r>
                          </m:e>
                          <m:sup>
                            <m:r>
                              <a:rPr lang="en-US" altLang="zh-CN" sz="16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∗</m:t>
                        </m:r>
                      </m:e>
                    </m:d>
                  </m:oMath>
                </a14:m>
                <a:endParaRPr lang="zh-CN" altLang="en-US" sz="1600" b="1">
                  <a:solidFill>
                    <a:schemeClr val="accent2">
                      <a:lumMod val="50000"/>
                    </a:schemeClr>
                  </a:solidFill>
                </a:endParaRPr>
              </a:p>
              <a:p>
                <a:pPr marL="285750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因此通常直接称有理数集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ℚ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为</a:t>
                </a:r>
                <a:r>
                  <a:rPr lang="zh-CN" altLang="en-US" sz="1600" b="1">
                    <a:solidFill>
                      <a:srgbClr val="C00000"/>
                    </a:solidFill>
                  </a:rPr>
                  <a:t>有理数域</a:t>
                </a: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790" y="871615"/>
                <a:ext cx="5926210" cy="1415772"/>
              </a:xfrm>
              <a:prstGeom prst="rect">
                <a:avLst/>
              </a:prstGeom>
              <a:blipFill rotWithShape="1">
                <a:blip r:embed="rId1"/>
                <a:stretch>
                  <a:fillRect l="-926" t="-3448" b="-47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grpSp>
        <p:nvGrpSpPr>
          <p:cNvPr id="7" name="组合 6"/>
          <p:cNvGrpSpPr/>
          <p:nvPr/>
        </p:nvGrpSpPr>
        <p:grpSpPr>
          <a:xfrm>
            <a:off x="931790" y="2512115"/>
            <a:ext cx="7280413" cy="1975403"/>
            <a:chOff x="931790" y="2527023"/>
            <a:chExt cx="7280413" cy="1975403"/>
          </a:xfrm>
        </p:grpSpPr>
        <p:sp>
          <p:nvSpPr>
            <p:cNvPr id="6" name="矩形 5"/>
            <p:cNvSpPr/>
            <p:nvPr/>
          </p:nvSpPr>
          <p:spPr>
            <a:xfrm>
              <a:off x="931790" y="3958184"/>
              <a:ext cx="7280413" cy="54424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" name="文本框 2">
                  <a:extLst>
                    <a:ext uri="{FF2B5EF4-FFF2-40B4-BE49-F238E27FC236}">
                      <ele attr="{E84BBFF1-83BE-405F-B331-26B813B7FE78}"/>
                    </a:ext>
                  </a:extLst>
                </p:cNvPr>
                <p:cNvSpPr txBox="1"/>
                <p:nvPr/>
              </p:nvSpPr>
              <p:spPr>
                <a:xfrm>
                  <a:off x="931790" y="2527023"/>
                  <a:ext cx="7280413" cy="143116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ts val="24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r>
                    <a:rPr lang="zh-CN" altLang="en-US" b="1">
                      <a:solidFill>
                        <a:srgbClr val="002060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实数集</a:t>
                  </a:r>
                  <a14:m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ℝ</m:t>
                      </m:r>
                    </m:oMath>
                  </a14:m>
                  <a:r>
                    <a:rPr lang="zh-CN" altLang="en-US" b="1">
                      <a:solidFill>
                        <a:srgbClr val="002060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和复数集</a:t>
                  </a:r>
                  <a14:m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ℂ</m:t>
                      </m:r>
                    </m:oMath>
                  </a14:m>
                  <a:r>
                    <a:rPr lang="zh-CN" altLang="en-US" b="1">
                      <a:solidFill>
                        <a:srgbClr val="002060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关于普通加法</a:t>
                  </a:r>
                  <a14:m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a14:m>
                  <a:r>
                    <a:rPr lang="zh-CN" altLang="en-US" b="1">
                      <a:solidFill>
                        <a:srgbClr val="002060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和普通乘法</a:t>
                  </a:r>
                  <a14:m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</m:oMath>
                  </a14:m>
                  <a:r>
                    <a:rPr lang="zh-CN" altLang="en-US" b="1">
                      <a:solidFill>
                        <a:srgbClr val="002060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也都构成域，分别称为</a:t>
                  </a:r>
                  <a:r>
                    <a:rPr lang="zh-CN" altLang="en-US" b="1">
                      <a:solidFill>
                        <a:srgbClr val="C00000"/>
                      </a:solidFill>
                      <a:latin typeface="+mn-ea"/>
                    </a:rPr>
                    <a:t>实数域</a:t>
                  </a:r>
                  <a14:m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ℝ</m:t>
                      </m:r>
                    </m:oMath>
                  </a14:m>
                  <a:r>
                    <a:rPr lang="zh-CN" altLang="en-US" b="1">
                      <a:solidFill>
                        <a:srgbClr val="002060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和</a:t>
                  </a:r>
                  <a:r>
                    <a:rPr lang="zh-CN" altLang="en-US" b="1">
                      <a:solidFill>
                        <a:srgbClr val="C00000"/>
                      </a:solidFill>
                      <a:latin typeface="+mn-ea"/>
                    </a:rPr>
                    <a:t>复数域</a:t>
                  </a:r>
                  <a14:m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ℂ</m:t>
                      </m:r>
                    </m:oMath>
                  </a14:m>
                  <a:endParaRPr lang="en-US" altLang="zh-CN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  <a:p>
                  <a:pPr marL="285750" indent="-285750">
                    <a:spcBef>
                      <a:spcPts val="600"/>
                    </a:spcBef>
                    <a:buFont typeface="Arial" panose="020B0604020202020204" pitchFamily="34" charset="0"/>
                    <a:buChar char="•"/>
                  </a:pPr>
                  <a:r>
                    <a:rPr lang="zh-CN" altLang="en-US" sz="1600" b="1">
                      <a:solidFill>
                        <a:schemeClr val="accent2">
                          <a:lumMod val="50000"/>
                        </a:schemeClr>
                      </a:solidFill>
                    </a:rPr>
                    <a:t>单位群分别是所有非零实数集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CN" sz="16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6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zh-CN" sz="16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a14:m>
                  <a:r>
                    <a:rPr lang="zh-CN" altLang="en-US" sz="1600" b="1">
                      <a:solidFill>
                        <a:schemeClr val="accent2">
                          <a:lumMod val="50000"/>
                        </a:schemeClr>
                      </a:solidFill>
                    </a:rPr>
                    <a:t>和非零复数集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CN" sz="16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6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ℂ</m:t>
                          </m:r>
                        </m:e>
                        <m:sup>
                          <m:r>
                            <a:rPr lang="en-US" altLang="zh-CN" sz="16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a14:m>
                  <a:r>
                    <a:rPr lang="zh-CN" altLang="en-US" sz="1600" b="1">
                      <a:solidFill>
                        <a:schemeClr val="accent2">
                          <a:lumMod val="50000"/>
                        </a:schemeClr>
                      </a:solidFill>
                    </a:rPr>
                    <a:t>关于普通乘法构成的群</a:t>
                  </a:r>
                  <a:endParaRPr lang="en-US" altLang="zh-CN" sz="1600" b="1">
                    <a:solidFill>
                      <a:schemeClr val="accent2">
                        <a:lumMod val="50000"/>
                      </a:schemeClr>
                    </a:solidFill>
                  </a:endParaRPr>
                </a:p>
                <a:p>
                  <a:pPr marL="285750" indent="-285750">
                    <a:spcBef>
                      <a:spcPts val="600"/>
                    </a:spcBef>
                    <a:buFont typeface="Arial" panose="020B0604020202020204" pitchFamily="34" charset="0"/>
                    <a:buChar char="•"/>
                  </a:pPr>
                  <a:r>
                    <a:rPr lang="zh-CN" altLang="en-US" sz="1600" b="1">
                      <a:solidFill>
                        <a:schemeClr val="accent2">
                          <a:lumMod val="50000"/>
                        </a:schemeClr>
                      </a:solidFill>
                    </a:rPr>
                    <a:t>复数域</a:t>
                  </a:r>
                  <a14:m>
                    <m:oMath xmlns:m="http://schemas.openxmlformats.org/officeDocument/2006/math">
                      <m:r>
                        <a:rPr lang="en-US" altLang="zh-CN" sz="16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ℂ</m:t>
                      </m:r>
                    </m:oMath>
                  </a14:m>
                  <a:r>
                    <a:rPr lang="zh-CN" altLang="en-US" sz="1600" b="1">
                      <a:solidFill>
                        <a:schemeClr val="accent2">
                          <a:lumMod val="50000"/>
                        </a:schemeClr>
                      </a:solidFill>
                    </a:rPr>
                    <a:t>的零元是实数</a:t>
                  </a:r>
                  <a14:m>
                    <m:oMath xmlns:m="http://schemas.openxmlformats.org/officeDocument/2006/math">
                      <m:r>
                        <a:rPr lang="en-US" altLang="zh-CN" sz="16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a14:m>
                  <a:r>
                    <a:rPr lang="zh-CN" altLang="en-US" sz="1600" b="1">
                      <a:solidFill>
                        <a:schemeClr val="accent2">
                          <a:lumMod val="50000"/>
                        </a:schemeClr>
                      </a:solidFill>
                    </a:rPr>
                    <a:t>，单位元是实数</a:t>
                  </a:r>
                  <a14:m>
                    <m:oMath xmlns:m="http://schemas.openxmlformats.org/officeDocument/2006/math">
                      <m:r>
                        <a:rPr lang="en-US" altLang="zh-CN" sz="16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a14:m>
                  <a:r>
                    <a:rPr lang="zh-CN" altLang="en-US" sz="1600" b="1">
                      <a:solidFill>
                        <a:schemeClr val="accent2">
                          <a:lumMod val="50000"/>
                        </a:schemeClr>
                      </a:solidFill>
                    </a:rPr>
                    <a:t>，而复数的乘法和逆如下</a:t>
                  </a:r>
                </a:p>
              </p:txBody>
            </p:sp>
          </mc:Choice>
          <mc:Fallback>
            <p:sp>
              <p:nvSpPr>
                <p:cNvPr id="3" name="文本框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1790" y="2527023"/>
                  <a:ext cx="7280413" cy="1431161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l="-754" t="-2553" b="-468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42136" y="3963822"/>
              <a:ext cx="5659719" cy="479637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环的例子</a:t>
            </a:r>
            <a:endParaRPr lang="zh-CN" altLang="en-US" sz="12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13" name="矩形 12"/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更多例子（一）</a:t>
            </a:r>
            <a:endParaRPr lang="zh-CN" altLang="en-US" sz="1400"/>
          </a:p>
        </p:txBody>
      </p:sp>
      <p:sp>
        <p:nvSpPr>
          <p:cNvPr id="14" name="矩形 13"/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第八讲  环的定义与基本性质</a:t>
            </a:r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80DDC3F2-9B87-4142-A173-AF5A9EBCB487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/44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098274" y="757139"/>
            <a:ext cx="6947452" cy="3859586"/>
            <a:chOff x="998882" y="757139"/>
            <a:chExt cx="6947452" cy="3859586"/>
          </a:xfrm>
        </p:grpSpPr>
        <p:sp>
          <p:nvSpPr>
            <p:cNvPr id="4" name="矩形: 圆角 3"/>
            <p:cNvSpPr/>
            <p:nvPr/>
          </p:nvSpPr>
          <p:spPr>
            <a:xfrm>
              <a:off x="998882" y="757139"/>
              <a:ext cx="6947452" cy="3859586"/>
            </a:xfrm>
            <a:prstGeom prst="roundRect">
              <a:avLst>
                <a:gd name="adj" fmla="val 2375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043609" y="798456"/>
              <a:ext cx="6853029" cy="378191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环的例子</a:t>
            </a:r>
            <a:endParaRPr lang="zh-CN" altLang="en-US" sz="12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13" name="矩形 12"/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更多例子（二）</a:t>
            </a:r>
            <a:endParaRPr lang="zh-CN" altLang="en-US" sz="1400"/>
          </a:p>
        </p:txBody>
      </p:sp>
      <p:sp>
        <p:nvSpPr>
          <p:cNvPr id="14" name="矩形 13"/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第八讲  环的定义与基本性质</a:t>
            </a:r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80DDC3F2-9B87-4142-A173-AF5A9EBCB487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/44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877128" y="1539939"/>
            <a:ext cx="7389744" cy="1804575"/>
            <a:chOff x="874643" y="1539939"/>
            <a:chExt cx="7389744" cy="1804575"/>
          </a:xfrm>
        </p:grpSpPr>
        <p:sp>
          <p:nvSpPr>
            <p:cNvPr id="4" name="矩形: 圆角 3"/>
            <p:cNvSpPr/>
            <p:nvPr/>
          </p:nvSpPr>
          <p:spPr>
            <a:xfrm>
              <a:off x="874643" y="1539939"/>
              <a:ext cx="7389744" cy="1804575"/>
            </a:xfrm>
            <a:prstGeom prst="roundRect">
              <a:avLst>
                <a:gd name="adj" fmla="val 5376"/>
              </a:avLst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921702" y="1579699"/>
              <a:ext cx="7300589" cy="173519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环的例子</a:t>
            </a:r>
            <a:endParaRPr lang="zh-CN" altLang="en-US" sz="12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13" name="矩形 12"/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高斯整环</a:t>
            </a:r>
            <a:endParaRPr lang="zh-CN" altLang="en-US" sz="1400"/>
          </a:p>
        </p:txBody>
      </p:sp>
      <p:sp>
        <p:nvSpPr>
          <p:cNvPr id="14" name="矩形 13"/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第八讲  环的定义与基本性质</a:t>
            </a:r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80DDC3F2-9B87-4142-A173-AF5A9EBCB487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/44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904461" y="770283"/>
            <a:ext cx="7335078" cy="3756991"/>
            <a:chOff x="904461" y="770283"/>
            <a:chExt cx="7335078" cy="3756991"/>
          </a:xfrm>
        </p:grpSpPr>
        <p:sp>
          <p:nvSpPr>
            <p:cNvPr id="4" name="矩形: 圆角 3"/>
            <p:cNvSpPr/>
            <p:nvPr/>
          </p:nvSpPr>
          <p:spPr>
            <a:xfrm>
              <a:off x="904461" y="770283"/>
              <a:ext cx="7335078" cy="3756991"/>
            </a:xfrm>
            <a:prstGeom prst="roundRect">
              <a:avLst>
                <a:gd name="adj" fmla="val 3836"/>
              </a:avLst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954153" y="807113"/>
              <a:ext cx="7235687" cy="368653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环的例子</a:t>
            </a:r>
            <a:endParaRPr lang="zh-CN" altLang="en-US" sz="12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13" name="矩形 12"/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全矩阵环</a:t>
            </a:r>
            <a:endParaRPr lang="zh-CN" altLang="en-US" sz="1400"/>
          </a:p>
        </p:txBody>
      </p:sp>
      <p:sp>
        <p:nvSpPr>
          <p:cNvPr id="14" name="矩形 13"/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第八讲  环的定义与基本性质</a:t>
            </a:r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80DDC3F2-9B87-4142-A173-AF5A9EBCB487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/44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824947" y="1195415"/>
            <a:ext cx="7494105" cy="2854781"/>
            <a:chOff x="829917" y="1195415"/>
            <a:chExt cx="7494105" cy="2854781"/>
          </a:xfrm>
        </p:grpSpPr>
        <p:sp>
          <p:nvSpPr>
            <p:cNvPr id="4" name="矩形: 圆角 3"/>
            <p:cNvSpPr/>
            <p:nvPr/>
          </p:nvSpPr>
          <p:spPr>
            <a:xfrm>
              <a:off x="829917" y="1195415"/>
              <a:ext cx="7494105" cy="2854781"/>
            </a:xfrm>
            <a:prstGeom prst="roundRect">
              <a:avLst>
                <a:gd name="adj" fmla="val 4830"/>
              </a:avLst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882095" y="1255972"/>
              <a:ext cx="7379804" cy="2743400"/>
            </a:xfrm>
            <a:prstGeom prst="rect">
              <a:avLst/>
            </a:prstGeom>
          </p:spPr>
        </p:pic>
      </p:grpSp>
      <p:sp>
        <p:nvSpPr>
          <p:cNvPr id="2" name="矩形标注 1"/>
          <p:cNvSpPr/>
          <p:nvPr/>
        </p:nvSpPr>
        <p:spPr>
          <a:xfrm>
            <a:off x="4713605" y="531495"/>
            <a:ext cx="1433830" cy="626745"/>
          </a:xfrm>
          <a:prstGeom prst="wedgeRectCallout">
            <a:avLst>
              <a:gd name="adj1" fmla="val -29129"/>
              <a:gd name="adj2" fmla="val 672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>
                <a:solidFill>
                  <a:srgbClr val="FF0000"/>
                </a:solidFill>
              </a:rPr>
              <a:t>复数域的子域</a:t>
            </a:r>
            <a:endParaRPr lang="zh-CN" altLang="en-US" sz="1600" b="1">
              <a:solidFill>
                <a:srgbClr val="FF0000"/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3364230" y="2318385"/>
            <a:ext cx="610870" cy="0"/>
          </a:xfrm>
          <a:prstGeom prst="line">
            <a:avLst/>
          </a:prstGeom>
          <a:ln w="539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环的例子</a:t>
            </a:r>
            <a:endParaRPr lang="zh-CN" altLang="en-US" sz="12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13" name="矩形 12"/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多项式环（一）</a:t>
            </a:r>
            <a:endParaRPr lang="zh-CN" altLang="en-US" sz="1400"/>
          </a:p>
        </p:txBody>
      </p:sp>
      <p:sp>
        <p:nvSpPr>
          <p:cNvPr id="14" name="矩形 13"/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第八讲  环的定义与基本性质</a:t>
            </a:r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80DDC3F2-9B87-4142-A173-AF5A9EBCB487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/44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800100" y="1208591"/>
            <a:ext cx="7543800" cy="2841605"/>
            <a:chOff x="800100" y="1183743"/>
            <a:chExt cx="7543800" cy="2841605"/>
          </a:xfrm>
        </p:grpSpPr>
        <p:sp>
          <p:nvSpPr>
            <p:cNvPr id="4" name="矩形: 圆角 3"/>
            <p:cNvSpPr/>
            <p:nvPr/>
          </p:nvSpPr>
          <p:spPr>
            <a:xfrm>
              <a:off x="800100" y="1183743"/>
              <a:ext cx="7543800" cy="2841605"/>
            </a:xfrm>
            <a:prstGeom prst="roundRect">
              <a:avLst>
                <a:gd name="adj" fmla="val 5125"/>
              </a:avLst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844823" y="1223646"/>
              <a:ext cx="7454348" cy="276674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环的例子</a:t>
            </a:r>
            <a:endParaRPr lang="zh-CN" altLang="en-US" sz="12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13" name="矩形 12"/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多项式环（二）</a:t>
            </a:r>
            <a:endParaRPr lang="zh-CN" altLang="en-US" sz="1400"/>
          </a:p>
        </p:txBody>
      </p:sp>
      <p:sp>
        <p:nvSpPr>
          <p:cNvPr id="14" name="矩形 13"/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第八讲  环的定义与基本性质</a:t>
            </a:r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80DDC3F2-9B87-4142-A173-AF5A9EBCB487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/44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725557" y="1084555"/>
            <a:ext cx="7692886" cy="3313510"/>
            <a:chOff x="725557" y="1084555"/>
            <a:chExt cx="7692886" cy="3313510"/>
          </a:xfrm>
        </p:grpSpPr>
        <p:sp>
          <p:nvSpPr>
            <p:cNvPr id="4" name="矩形: 圆角 3"/>
            <p:cNvSpPr/>
            <p:nvPr/>
          </p:nvSpPr>
          <p:spPr>
            <a:xfrm>
              <a:off x="725557" y="1084555"/>
              <a:ext cx="7692886" cy="3313510"/>
            </a:xfrm>
            <a:prstGeom prst="roundRect">
              <a:avLst>
                <a:gd name="adj" fmla="val 3919"/>
              </a:avLst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72764" y="1141242"/>
              <a:ext cx="7598465" cy="320475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环的例子</a:t>
            </a:r>
            <a:endParaRPr lang="zh-CN" altLang="en-US" sz="12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矩形 12">
                <a:extLst>
                  <a:ext uri="{FF2B5EF4-FFF2-40B4-BE49-F238E27FC236}">
                    <ele attr="{7C3FD11A-46B8-4292-86B3-6F7A09EBDC5B}"/>
                  </a:ext>
                </a:extLst>
              </p:cNvPr>
              <p:cNvSpPr/>
              <p:nvPr/>
            </p:nvSpPr>
            <p:spPr>
              <a:xfrm>
                <a:off x="-4" y="205268"/>
                <a:ext cx="9144003" cy="241757"/>
              </a:xfrm>
              <a:prstGeom prst="rect">
                <a:avLst/>
              </a:prstGeom>
              <a:solidFill>
                <a:srgbClr val="21069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i="1" smtClean="0"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sz="140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zh-CN" altLang="en-US" sz="1400"/>
                  <a:t>上的多项式环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140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140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zh-CN" altLang="en-US" sz="1400"/>
              </a:p>
            </p:txBody>
          </p:sp>
        </mc:Choice>
        <mc:Fallback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" y="205268"/>
                <a:ext cx="9144003" cy="241757"/>
              </a:xfrm>
              <a:prstGeom prst="rect">
                <a:avLst/>
              </a:prstGeom>
              <a:blipFill rotWithShape="1">
                <a:blip r:embed="rId1"/>
                <a:stretch>
                  <a:fillRect t="-17949" b="-4102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14" name="矩形 13"/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第八讲  环的定义与基本性质</a:t>
            </a:r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80DDC3F2-9B87-4142-A173-AF5A9EBCB487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/44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979004" y="805069"/>
            <a:ext cx="7181022" cy="3771901"/>
            <a:chOff x="979004" y="805069"/>
            <a:chExt cx="7181022" cy="3771901"/>
          </a:xfrm>
        </p:grpSpPr>
        <p:sp>
          <p:nvSpPr>
            <p:cNvPr id="4" name="矩形: 圆角 3"/>
            <p:cNvSpPr/>
            <p:nvPr/>
          </p:nvSpPr>
          <p:spPr>
            <a:xfrm>
              <a:off x="979004" y="805069"/>
              <a:ext cx="7181022" cy="3771901"/>
            </a:xfrm>
            <a:prstGeom prst="roundRect">
              <a:avLst>
                <a:gd name="adj" fmla="val 3469"/>
              </a:avLst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26212" y="857911"/>
              <a:ext cx="7091570" cy="3675234"/>
            </a:xfrm>
            <a:prstGeom prst="rect">
              <a:avLst/>
            </a:prstGeom>
          </p:spPr>
        </p:pic>
      </p:grpSp>
      <p:sp>
        <p:nvSpPr>
          <p:cNvPr id="2" name="文本框 1"/>
          <p:cNvSpPr txBox="1"/>
          <p:nvPr/>
        </p:nvSpPr>
        <p:spPr>
          <a:xfrm>
            <a:off x="459740" y="4017010"/>
            <a:ext cx="8013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只要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环的例子</a:t>
            </a:r>
            <a:endParaRPr lang="zh-CN" altLang="en-US" sz="12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13" name="矩形 12"/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哈密顿四元数体</a:t>
            </a:r>
            <a:endParaRPr lang="zh-CN" altLang="en-US" sz="1400"/>
          </a:p>
        </p:txBody>
      </p:sp>
      <p:sp>
        <p:nvSpPr>
          <p:cNvPr id="14" name="矩形 13"/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第八讲  环的定义与基本性质</a:t>
            </a:r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80DDC3F2-9B87-4142-A173-AF5A9EBCB487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/44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882094" y="964096"/>
            <a:ext cx="7379805" cy="3374334"/>
            <a:chOff x="884582" y="954157"/>
            <a:chExt cx="7379805" cy="3374334"/>
          </a:xfrm>
        </p:grpSpPr>
        <p:sp>
          <p:nvSpPr>
            <p:cNvPr id="6" name="矩形: 圆角 5"/>
            <p:cNvSpPr/>
            <p:nvPr/>
          </p:nvSpPr>
          <p:spPr>
            <a:xfrm>
              <a:off x="884582" y="954157"/>
              <a:ext cx="7379805" cy="3374334"/>
            </a:xfrm>
            <a:prstGeom prst="roundRect">
              <a:avLst>
                <a:gd name="adj" fmla="val 3707"/>
              </a:avLst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928090" y="1003860"/>
              <a:ext cx="7287820" cy="2548999"/>
            </a:xfrm>
            <a:prstGeom prst="rect">
              <a:avLst/>
            </a:prstGeom>
          </p:spPr>
        </p:pic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28087" y="3554703"/>
              <a:ext cx="7287820" cy="73227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1"/>
            <a:ext cx="4572000" cy="241757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050">
                <a:latin typeface="楷体" panose="02010609060101010101" pitchFamily="49" charset="-122"/>
                <a:ea typeface="楷体" panose="02010609060101010101" pitchFamily="49" charset="-122"/>
              </a:rPr>
              <a:t>提示</a:t>
            </a:r>
            <a:endParaRPr lang="zh-CN" altLang="en-US" sz="105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572000" y="0"/>
            <a:ext cx="4572000" cy="241757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8" name="矩形 7"/>
          <p:cNvSpPr/>
          <p:nvPr/>
        </p:nvSpPr>
        <p:spPr>
          <a:xfrm>
            <a:off x="0" y="4892475"/>
            <a:ext cx="3039763" cy="241757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5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  <a:endParaRPr lang="zh-CN" altLang="en-US" sz="135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039763" y="4892473"/>
            <a:ext cx="3064476" cy="241757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第八讲  环的定义与基本性质</a:t>
            </a:r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104238" y="4892473"/>
            <a:ext cx="3039762" cy="241757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35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35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35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</a:t>
            </a:r>
            <a:r>
              <a:rPr lang="en-US" altLang="zh-CN" sz="135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	</a:t>
            </a:r>
            <a:fld id="{C1930FB3-E902-4C54-9574-582199016723}" type="slidenum">
              <a:rPr lang="en-US" altLang="zh-CN" sz="135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</a:fld>
            <a:r>
              <a:rPr lang="en-US" altLang="zh-CN" sz="135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/44</a:t>
            </a:r>
            <a:endParaRPr lang="zh-CN" altLang="en-US" sz="135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-2" y="241757"/>
            <a:ext cx="9144002" cy="344460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350"/>
              <a:t>学习目标与学习重点</a:t>
            </a:r>
            <a:endParaRPr lang="zh-CN" altLang="en-US" sz="1350"/>
          </a:p>
        </p:txBody>
      </p:sp>
      <p:sp>
        <p:nvSpPr>
          <p:cNvPr id="11" name="文本框 10"/>
          <p:cNvSpPr txBox="1"/>
          <p:nvPr/>
        </p:nvSpPr>
        <p:spPr>
          <a:xfrm>
            <a:off x="864100" y="1212444"/>
            <a:ext cx="7415795" cy="1487587"/>
          </a:xfrm>
          <a:prstGeom prst="rect">
            <a:avLst/>
          </a:prstGeom>
          <a:solidFill>
            <a:schemeClr val="accent2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pPr algn="ctr">
              <a:lnSpc>
                <a:spcPts val="2400"/>
              </a:lnSpc>
              <a:spcBef>
                <a:spcPts val="450"/>
              </a:spcBef>
              <a:spcAft>
                <a:spcPts val="450"/>
              </a:spcAft>
            </a:pPr>
            <a:r>
              <a:rPr lang="zh-CN" altLang="en-US" sz="21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学习目标</a:t>
            </a:r>
            <a:endParaRPr lang="zh-CN" altLang="en-US" sz="2100" b="1" dirty="0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257175" indent="-257175">
              <a:spcBef>
                <a:spcPts val="450"/>
              </a:spcBef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002060"/>
                </a:solidFill>
                <a:latin typeface="+mn-ea"/>
              </a:rPr>
              <a:t>熟悉环的定义以及环的重要例子，能判断集合及其上的两个运算是否构成环，</a:t>
            </a:r>
            <a:r>
              <a:rPr lang="zh-CN" altLang="en-US" b="1" strike="dblStrike" dirty="0">
                <a:solidFill>
                  <a:srgbClr val="FF0000"/>
                </a:solidFill>
                <a:uFillTx/>
                <a:latin typeface="+中文正文" charset="0"/>
                <a:sym typeface="+mn-ea"/>
              </a:rPr>
              <a:t>并给出</a:t>
            </a:r>
            <a:r>
              <a:rPr lang="zh-CN" altLang="en-US" b="1" dirty="0">
                <a:solidFill>
                  <a:srgbClr val="002060"/>
                </a:solidFill>
                <a:latin typeface="+mn-ea"/>
                <a:sym typeface="+mn-ea"/>
              </a:rPr>
              <a:t>是否交换环、是否有单位元、是否有零因子和可逆元</a:t>
            </a:r>
            <a:endParaRPr lang="en-US" altLang="zh-CN" b="1" dirty="0">
              <a:solidFill>
                <a:srgbClr val="002060"/>
              </a:solidFill>
              <a:latin typeface="+mn-ea"/>
            </a:endParaRPr>
          </a:p>
          <a:p>
            <a:pPr marL="257175" indent="-257175">
              <a:spcBef>
                <a:spcPts val="450"/>
              </a:spcBef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002060"/>
                </a:solidFill>
                <a:latin typeface="+mn-ea"/>
                <a:sym typeface="+mn-ea"/>
              </a:rPr>
              <a:t>能判断一个非空子集</a:t>
            </a:r>
            <a:r>
              <a:rPr lang="zh-CN" altLang="en-US" b="1" dirty="0">
                <a:solidFill>
                  <a:srgbClr val="00B0F0"/>
                </a:solidFill>
                <a:latin typeface="+mn-ea"/>
                <a:sym typeface="+mn-ea"/>
              </a:rPr>
              <a:t>在环运算下</a:t>
            </a:r>
            <a:r>
              <a:rPr lang="zh-CN" altLang="en-US" b="1" dirty="0">
                <a:solidFill>
                  <a:srgbClr val="002060"/>
                </a:solidFill>
                <a:latin typeface="+mn-ea"/>
                <a:sym typeface="+mn-ea"/>
              </a:rPr>
              <a:t>是否是子环</a:t>
            </a:r>
            <a:endParaRPr lang="zh-CN" altLang="en-US" b="1" dirty="0">
              <a:solidFill>
                <a:srgbClr val="002060"/>
              </a:solidFill>
              <a:latin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64099" y="3059630"/>
            <a:ext cx="7415795" cy="1179938"/>
          </a:xfrm>
          <a:prstGeom prst="rect">
            <a:avLst/>
          </a:prstGeom>
          <a:solidFill>
            <a:schemeClr val="accent4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pPr algn="ctr">
              <a:lnSpc>
                <a:spcPts val="2400"/>
              </a:lnSpc>
              <a:spcBef>
                <a:spcPts val="900"/>
              </a:spcBef>
              <a:spcAft>
                <a:spcPts val="450"/>
              </a:spcAft>
            </a:pPr>
            <a:r>
              <a:rPr lang="zh-CN" altLang="en-US" sz="2100" b="1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学习重点</a:t>
            </a:r>
            <a:endParaRPr lang="zh-CN" altLang="en-US" sz="2100" b="1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257175" indent="-257175">
              <a:lnSpc>
                <a:spcPts val="2400"/>
              </a:lnSpc>
              <a:spcBef>
                <a:spcPts val="900"/>
              </a:spcBef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zh-CN" altLang="en-US" b="1">
                <a:solidFill>
                  <a:schemeClr val="accent6">
                    <a:lumMod val="50000"/>
                  </a:schemeClr>
                </a:solidFill>
                <a:latin typeface="+mn-ea"/>
              </a:rPr>
              <a:t>环有哪些重要的例子？怎样判断环是否交换环、是否有单位元？如何确定环的零因子和可逆元？</a:t>
            </a:r>
            <a:endParaRPr lang="en-US" altLang="zh-CN" b="1">
              <a:solidFill>
                <a:schemeClr val="accent6">
                  <a:lumMod val="50000"/>
                </a:schemeClr>
              </a:solidFill>
              <a:latin typeface="+mn-e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内容提要</a:t>
            </a:r>
            <a:endParaRPr lang="zh-CN" altLang="en-US" sz="1400"/>
          </a:p>
        </p:txBody>
      </p:sp>
      <p:sp>
        <p:nvSpPr>
          <p:cNvPr id="2" name="文本框 1"/>
          <p:cNvSpPr txBox="1"/>
          <p:nvPr/>
        </p:nvSpPr>
        <p:spPr>
          <a:xfrm>
            <a:off x="935199" y="990168"/>
            <a:ext cx="3550298" cy="2914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b="1">
                <a:solidFill>
                  <a:schemeClr val="bg1">
                    <a:lumMod val="9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环的定义</a:t>
            </a:r>
            <a:endParaRPr lang="en-US" altLang="zh-CN" sz="2400" b="1">
              <a:solidFill>
                <a:schemeClr val="bg1">
                  <a:lumMod val="95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400" b="1">
                <a:solidFill>
                  <a:schemeClr val="bg1">
                    <a:lumMod val="9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环的例子</a:t>
            </a:r>
            <a:endParaRPr lang="en-US" altLang="zh-CN" sz="2400" b="1">
              <a:solidFill>
                <a:schemeClr val="bg1">
                  <a:lumMod val="95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400" b="1">
                <a:solidFill>
                  <a:schemeClr val="accent6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环的基本性质</a:t>
            </a:r>
            <a:endParaRPr lang="en-US" altLang="zh-CN" sz="2400" b="1">
              <a:solidFill>
                <a:schemeClr val="accent6">
                  <a:lumMod val="50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400" b="1">
                <a:solidFill>
                  <a:schemeClr val="accent6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子环与子环判定</a:t>
            </a:r>
            <a:endParaRPr lang="en-US" altLang="zh-CN" sz="2400" b="1">
              <a:solidFill>
                <a:schemeClr val="accent6">
                  <a:lumMod val="50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12" name="矩形 11"/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13" name="矩形 12"/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第八讲  环的定义与基本性质</a:t>
            </a:r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D96B9435-B891-4393-B68B-E3404920B5F1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/44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环的基本性质</a:t>
            </a:r>
            <a:endParaRPr lang="zh-CN" altLang="en-US" sz="12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13" name="矩形 12"/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倍数法则</a:t>
            </a:r>
            <a:endParaRPr lang="zh-CN" altLang="en-US" sz="1400"/>
          </a:p>
        </p:txBody>
      </p:sp>
      <p:sp>
        <p:nvSpPr>
          <p:cNvPr id="14" name="矩形 13"/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第八讲  环的定义与基本性质</a:t>
            </a:r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201F7661-F374-4557-9C7E-3BA007C4B471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/44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008822" y="1010588"/>
            <a:ext cx="7121387" cy="1464230"/>
            <a:chOff x="1008822" y="998883"/>
            <a:chExt cx="7121387" cy="1464230"/>
          </a:xfrm>
        </p:grpSpPr>
        <p:sp>
          <p:nvSpPr>
            <p:cNvPr id="6" name="矩形: 圆角 5"/>
            <p:cNvSpPr/>
            <p:nvPr/>
          </p:nvSpPr>
          <p:spPr>
            <a:xfrm>
              <a:off x="1008822" y="998883"/>
              <a:ext cx="7121387" cy="1464230"/>
            </a:xfrm>
            <a:prstGeom prst="roundRect">
              <a:avLst>
                <a:gd name="adj" fmla="val 648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051141" y="1052832"/>
              <a:ext cx="7041717" cy="1369387"/>
            </a:xfrm>
            <a:prstGeom prst="rect">
              <a:avLst/>
            </a:prstGeom>
          </p:spPr>
        </p:pic>
      </p:grpSp>
      <p:grpSp>
        <p:nvGrpSpPr>
          <p:cNvPr id="7" name="组合 6"/>
          <p:cNvGrpSpPr/>
          <p:nvPr/>
        </p:nvGrpSpPr>
        <p:grpSpPr>
          <a:xfrm>
            <a:off x="1008822" y="2802361"/>
            <a:ext cx="7121387" cy="1554580"/>
            <a:chOff x="1051141" y="2808698"/>
            <a:chExt cx="7121387" cy="1554580"/>
          </a:xfrm>
        </p:grpSpPr>
        <p:sp>
          <p:nvSpPr>
            <p:cNvPr id="17" name="矩形: 圆角 16"/>
            <p:cNvSpPr/>
            <p:nvPr/>
          </p:nvSpPr>
          <p:spPr>
            <a:xfrm>
              <a:off x="1051141" y="2808698"/>
              <a:ext cx="7121387" cy="1554580"/>
            </a:xfrm>
            <a:prstGeom prst="roundRect">
              <a:avLst>
                <a:gd name="adj" fmla="val 648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95871" y="2853430"/>
              <a:ext cx="7041717" cy="1464229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环的基本性质</a:t>
            </a:r>
            <a:endParaRPr lang="zh-CN" altLang="en-US" sz="12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13" name="矩形 12"/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指数法则与广义分配律</a:t>
            </a:r>
            <a:endParaRPr lang="zh-CN" altLang="en-US" sz="1400"/>
          </a:p>
        </p:txBody>
      </p:sp>
      <p:sp>
        <p:nvSpPr>
          <p:cNvPr id="14" name="矩形 13"/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第八讲  环的定义与基本性质</a:t>
            </a:r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201F7661-F374-4557-9C7E-3BA007C4B471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/44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867191" y="963969"/>
            <a:ext cx="7409618" cy="1093429"/>
            <a:chOff x="824949" y="1008696"/>
            <a:chExt cx="7409618" cy="1093429"/>
          </a:xfrm>
        </p:grpSpPr>
        <p:sp>
          <p:nvSpPr>
            <p:cNvPr id="8" name="矩形: 圆角 7"/>
            <p:cNvSpPr/>
            <p:nvPr/>
          </p:nvSpPr>
          <p:spPr>
            <a:xfrm>
              <a:off x="824949" y="1008696"/>
              <a:ext cx="7409618" cy="1093429"/>
            </a:xfrm>
            <a:prstGeom prst="roundRect">
              <a:avLst>
                <a:gd name="adj" fmla="val 1030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869667" y="1043489"/>
              <a:ext cx="7325139" cy="1038944"/>
            </a:xfrm>
            <a:prstGeom prst="rect">
              <a:avLst/>
            </a:prstGeom>
          </p:spPr>
        </p:pic>
      </p:grpSp>
      <p:grpSp>
        <p:nvGrpSpPr>
          <p:cNvPr id="7" name="组合 6"/>
          <p:cNvGrpSpPr/>
          <p:nvPr/>
        </p:nvGrpSpPr>
        <p:grpSpPr>
          <a:xfrm>
            <a:off x="867191" y="2340666"/>
            <a:ext cx="6887817" cy="2186609"/>
            <a:chOff x="1177787" y="2390361"/>
            <a:chExt cx="6887817" cy="2186609"/>
          </a:xfrm>
        </p:grpSpPr>
        <p:sp>
          <p:nvSpPr>
            <p:cNvPr id="6" name="矩形: 圆角 5"/>
            <p:cNvSpPr/>
            <p:nvPr/>
          </p:nvSpPr>
          <p:spPr>
            <a:xfrm>
              <a:off x="1177787" y="2390361"/>
              <a:ext cx="6887817" cy="2186609"/>
            </a:xfrm>
            <a:prstGeom prst="roundRect">
              <a:avLst>
                <a:gd name="adj" fmla="val 5758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12569" y="2431050"/>
              <a:ext cx="6818243" cy="2112383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环的基本性质</a:t>
            </a:r>
            <a:endParaRPr lang="zh-CN" altLang="en-US" sz="12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13" name="矩形 12"/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环基本性质练习</a:t>
            </a:r>
            <a:endParaRPr lang="zh-CN" altLang="en-US" sz="1400"/>
          </a:p>
        </p:txBody>
      </p:sp>
      <p:sp>
        <p:nvSpPr>
          <p:cNvPr id="14" name="矩形 13"/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第八讲  环的定义与基本性质</a:t>
            </a:r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201F7661-F374-4557-9C7E-3BA007C4B471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/44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747920" y="1167848"/>
            <a:ext cx="7648160" cy="1202635"/>
            <a:chOff x="690770" y="1167848"/>
            <a:chExt cx="7648160" cy="1202635"/>
          </a:xfrm>
        </p:grpSpPr>
        <p:sp>
          <p:nvSpPr>
            <p:cNvPr id="4" name="矩形: 圆角 3"/>
            <p:cNvSpPr/>
            <p:nvPr/>
          </p:nvSpPr>
          <p:spPr>
            <a:xfrm>
              <a:off x="690770" y="1167848"/>
              <a:ext cx="7648160" cy="1202635"/>
            </a:xfrm>
            <a:prstGeom prst="roundRect">
              <a:avLst>
                <a:gd name="adj" fmla="val 7576"/>
              </a:avLst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35495" y="1206300"/>
              <a:ext cx="7558709" cy="112258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环的基本性质</a:t>
            </a:r>
            <a:endParaRPr lang="zh-CN" altLang="en-US" sz="12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13" name="矩形 12"/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环基本性质练习</a:t>
            </a:r>
            <a:endParaRPr lang="zh-CN" altLang="en-US" sz="1400"/>
          </a:p>
        </p:txBody>
      </p:sp>
      <p:sp>
        <p:nvSpPr>
          <p:cNvPr id="14" name="矩形 13"/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第八讲  环的定义与基本性质</a:t>
            </a:r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201F7661-F374-4557-9C7E-3BA007C4B471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/44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747920" y="1167848"/>
            <a:ext cx="7648160" cy="1202635"/>
            <a:chOff x="690770" y="1167848"/>
            <a:chExt cx="7648160" cy="1202635"/>
          </a:xfrm>
        </p:grpSpPr>
        <p:sp>
          <p:nvSpPr>
            <p:cNvPr id="4" name="矩形: 圆角 3"/>
            <p:cNvSpPr/>
            <p:nvPr/>
          </p:nvSpPr>
          <p:spPr>
            <a:xfrm>
              <a:off x="690770" y="1167848"/>
              <a:ext cx="7648160" cy="1202635"/>
            </a:xfrm>
            <a:prstGeom prst="roundRect">
              <a:avLst>
                <a:gd name="adj" fmla="val 7576"/>
              </a:avLst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35495" y="1206300"/>
              <a:ext cx="7558709" cy="1122581"/>
            </a:xfrm>
            <a:prstGeom prst="rect">
              <a:avLst/>
            </a:prstGeom>
          </p:spPr>
        </p:pic>
      </p:grpSp>
      <p:grpSp>
        <p:nvGrpSpPr>
          <p:cNvPr id="9" name="组合 8"/>
          <p:cNvGrpSpPr/>
          <p:nvPr/>
        </p:nvGrpSpPr>
        <p:grpSpPr>
          <a:xfrm>
            <a:off x="747920" y="2882348"/>
            <a:ext cx="7648160" cy="1391478"/>
            <a:chOff x="747920" y="2837622"/>
            <a:chExt cx="7648160" cy="1391478"/>
          </a:xfrm>
        </p:grpSpPr>
        <p:sp>
          <p:nvSpPr>
            <p:cNvPr id="8" name="矩形: 圆角 7"/>
            <p:cNvSpPr/>
            <p:nvPr/>
          </p:nvSpPr>
          <p:spPr>
            <a:xfrm>
              <a:off x="747920" y="2837622"/>
              <a:ext cx="7648160" cy="1391478"/>
            </a:xfrm>
            <a:prstGeom prst="roundRect">
              <a:avLst>
                <a:gd name="adj" fmla="val 7129"/>
              </a:avLst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92650" y="2884440"/>
              <a:ext cx="7558709" cy="130281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环的基本性质</a:t>
            </a:r>
            <a:endParaRPr lang="zh-CN" altLang="en-US" sz="12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13" name="矩形 12"/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环的练习</a:t>
            </a:r>
            <a:endParaRPr lang="zh-CN" altLang="en-US" sz="1400"/>
          </a:p>
        </p:txBody>
      </p:sp>
      <p:sp>
        <p:nvSpPr>
          <p:cNvPr id="14" name="矩形 13"/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第八讲  环的定义与基本性质</a:t>
            </a:r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201F7661-F374-4557-9C7E-3BA007C4B471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/44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59123" y="1147750"/>
            <a:ext cx="5183256" cy="7232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CN" b="1">
                <a:solidFill>
                  <a:schemeClr val="accent2">
                    <a:lumMod val="50000"/>
                  </a:schemeClr>
                </a:solidFill>
              </a:rPr>
              <a:t>(1) </a:t>
            </a:r>
            <a:r>
              <a:rPr lang="zh-CN" altLang="en-US" b="1">
                <a:solidFill>
                  <a:schemeClr val="accent2">
                    <a:lumMod val="50000"/>
                  </a:schemeClr>
                </a:solidFill>
              </a:rPr>
              <a:t>给出一个有限的非交换环的例子 </a:t>
            </a:r>
            <a:endParaRPr lang="en-US" altLang="zh-CN" b="1">
              <a:solidFill>
                <a:schemeClr val="accent2">
                  <a:lumMod val="50000"/>
                </a:schemeClr>
              </a:solidFill>
            </a:endParaRPr>
          </a:p>
          <a:p>
            <a:pPr>
              <a:spcBef>
                <a:spcPts val="600"/>
              </a:spcBef>
            </a:pPr>
            <a:r>
              <a:rPr lang="en-US" altLang="zh-CN" b="1">
                <a:solidFill>
                  <a:schemeClr val="accent2">
                    <a:lumMod val="50000"/>
                  </a:schemeClr>
                </a:solidFill>
              </a:rPr>
              <a:t>(2) </a:t>
            </a:r>
            <a:r>
              <a:rPr lang="zh-CN" altLang="en-US" b="1">
                <a:solidFill>
                  <a:schemeClr val="accent2">
                    <a:lumMod val="50000"/>
                  </a:schemeClr>
                </a:solidFill>
              </a:rPr>
              <a:t>给出一个没有单位元的无限的非交换环的例子</a:t>
            </a:r>
            <a:endParaRPr lang="zh-CN" altLang="en-US" b="1">
              <a:solidFill>
                <a:schemeClr val="accent2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>
                <a:extLst>
                  <a:ext uri="{FF2B5EF4-FFF2-40B4-BE49-F238E27FC236}">
                    <ele attr="{51C186D9-4314-4EF7-BACA-172FED0E6054}"/>
                  </a:ext>
                </a:extLst>
              </p:cNvPr>
              <p:cNvSpPr txBox="1"/>
              <p:nvPr/>
            </p:nvSpPr>
            <p:spPr>
              <a:xfrm>
                <a:off x="959123" y="2571750"/>
                <a:ext cx="7235690" cy="115416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spcBef>
                    <a:spcPts val="600"/>
                  </a:spcBef>
                  <a:defRPr b="1">
                    <a:solidFill>
                      <a:schemeClr val="accent2">
                        <a:lumMod val="50000"/>
                      </a:schemeClr>
                    </a:solidFill>
                  </a:defRPr>
                </a:lvl1pPr>
              </a:lstStyle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sz="1600"/>
                  <a:t>要给出非交换环的例子，简单的思路是考虑矩阵环，要有限，则矩阵元素能取的值本身需要有限，最简单的就是考虑模</a:t>
                </a:r>
                <a14:m>
                  <m:oMath xmlns:m="http://schemas.openxmlformats.org/officeDocument/2006/math">
                    <m:r>
                      <a:rPr lang="en-US" altLang="zh-CN" sz="160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zh-CN" altLang="en-US" sz="1600"/>
                  <a:t>剩余类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sz="16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1600"/>
                  <a:t>上的矩阵环。</a:t>
                </a:r>
                <a:endParaRPr lang="en-US" altLang="zh-CN" sz="160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sz="1600"/>
                  <a:t>同样，没有单位元，则要求环本身没有单位元，一个最简单的例子是所有偶数构成的集合。</a:t>
                </a:r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123" y="2571750"/>
                <a:ext cx="7235690" cy="1154162"/>
              </a:xfrm>
              <a:prstGeom prst="rect">
                <a:avLst/>
              </a:prstGeom>
              <a:blipFill rotWithShape="1">
                <a:blip r:embed="rId1"/>
                <a:stretch>
                  <a:fillRect l="-337" t="-1587" b="-63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环的基本性质</a:t>
            </a:r>
            <a:endParaRPr lang="zh-CN" altLang="en-US" sz="12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13" name="矩形 12"/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环的练习</a:t>
            </a:r>
            <a:endParaRPr lang="zh-CN" altLang="en-US" sz="1400"/>
          </a:p>
        </p:txBody>
      </p:sp>
      <p:sp>
        <p:nvSpPr>
          <p:cNvPr id="14" name="矩形 13"/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第八讲  环的定义与基本性质</a:t>
            </a:r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201F7661-F374-4557-9C7E-3BA007C4B471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/44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59123" y="1147750"/>
            <a:ext cx="5183256" cy="7232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CN" b="1">
                <a:solidFill>
                  <a:schemeClr val="accent2">
                    <a:lumMod val="50000"/>
                  </a:schemeClr>
                </a:solidFill>
              </a:rPr>
              <a:t>(1) </a:t>
            </a:r>
            <a:r>
              <a:rPr lang="zh-CN" altLang="en-US" b="1">
                <a:solidFill>
                  <a:schemeClr val="accent2">
                    <a:lumMod val="50000"/>
                  </a:schemeClr>
                </a:solidFill>
              </a:rPr>
              <a:t>给出一个有限的非交换环的例子 </a:t>
            </a:r>
            <a:endParaRPr lang="en-US" altLang="zh-CN" b="1">
              <a:solidFill>
                <a:schemeClr val="accent2">
                  <a:lumMod val="50000"/>
                </a:schemeClr>
              </a:solidFill>
            </a:endParaRPr>
          </a:p>
          <a:p>
            <a:pPr>
              <a:spcBef>
                <a:spcPts val="600"/>
              </a:spcBef>
            </a:pPr>
            <a:r>
              <a:rPr lang="en-US" altLang="zh-CN" b="1">
                <a:solidFill>
                  <a:schemeClr val="accent2">
                    <a:lumMod val="50000"/>
                  </a:schemeClr>
                </a:solidFill>
              </a:rPr>
              <a:t>(2) </a:t>
            </a:r>
            <a:r>
              <a:rPr lang="zh-CN" altLang="en-US" b="1">
                <a:solidFill>
                  <a:schemeClr val="accent2">
                    <a:lumMod val="50000"/>
                  </a:schemeClr>
                </a:solidFill>
              </a:rPr>
              <a:t>给出一个没有单位元的无限的非交换环的例子</a:t>
            </a:r>
            <a:endParaRPr lang="zh-CN" altLang="en-US" b="1">
              <a:solidFill>
                <a:schemeClr val="accent2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>
                <a:extLst>
                  <a:ext uri="{FF2B5EF4-FFF2-40B4-BE49-F238E27FC236}">
                    <ele attr="{1333103C-10E5-43B6-A3CE-3814C6DC418E}"/>
                  </a:ext>
                </a:extLst>
              </p:cNvPr>
              <p:cNvSpPr txBox="1"/>
              <p:nvPr/>
            </p:nvSpPr>
            <p:spPr>
              <a:xfrm>
                <a:off x="959123" y="2112473"/>
                <a:ext cx="7156177" cy="230146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ts val="2400"/>
                  </a:lnSpc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一个有限的非交换环的例子是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𝑴</m:t>
                        </m:r>
                      </m:e>
                      <m:sub>
                        <m:r>
                          <a:rPr lang="en-US" altLang="zh-CN" sz="16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d>
                      <m:dPr>
                        <m:ctrlPr>
                          <a:rPr lang="en-US" altLang="zh-CN" sz="16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6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ℤ</m:t>
                            </m:r>
                          </m:e>
                          <m:sub>
                            <m:r>
                              <a:rPr lang="en-US" altLang="zh-CN" sz="16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，它的每个矩阵有</a:t>
                </a:r>
                <a:r>
                  <a:rPr lang="en-US" altLang="zh-CN" sz="1600" b="1">
                    <a:solidFill>
                      <a:schemeClr val="accent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4</a:t>
                </a:r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个元素，每个元素都可取</a:t>
                </a:r>
                <a:r>
                  <a:rPr lang="en-US" altLang="zh-CN" sz="1600" b="1">
                    <a:solidFill>
                      <a:schemeClr val="accent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0</a:t>
                </a:r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或</a:t>
                </a:r>
                <a:r>
                  <a:rPr lang="en-US" altLang="zh-CN" sz="1600" b="1">
                    <a:solidFill>
                      <a:schemeClr val="accent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1</a:t>
                </a:r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两个值，因此总共有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p>
                    </m:sSup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𝟏𝟔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个元素，是有限环，而且基于模</a:t>
                </a:r>
                <a:r>
                  <a:rPr lang="en-US" altLang="zh-CN" sz="1600" b="1">
                    <a:solidFill>
                      <a:schemeClr val="accent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2</a:t>
                </a:r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加运算和模</a:t>
                </a:r>
                <a:r>
                  <a:rPr lang="en-US" altLang="zh-CN" sz="1600" b="1">
                    <a:solidFill>
                      <a:schemeClr val="accent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2</a:t>
                </a:r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乘运算定义的矩阵运算也满足交换律、交换律与分配律，因此构成环，零元是全零矩阵，单位元是对角线是</a:t>
                </a:r>
                <a:r>
                  <a:rPr lang="en-US" altLang="zh-CN" sz="1600" b="1">
                    <a:solidFill>
                      <a:schemeClr val="accent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1</a:t>
                </a:r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的二阶矩阵。</a:t>
                </a:r>
              </a:p>
              <a:p>
                <a:pPr marL="285750" indent="-285750">
                  <a:lnSpc>
                    <a:spcPts val="2400"/>
                  </a:lnSpc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一个没有单位元的无限的非交换环的例子是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𝑴</m:t>
                        </m:r>
                      </m:e>
                      <m:sub>
                        <m:r>
                          <a:rPr lang="en-US" altLang="zh-CN" sz="16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d>
                      <m:dPr>
                        <m:ctrlPr>
                          <a:rPr lang="en-US" altLang="zh-CN" sz="16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altLang="zh-CN" sz="16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</m:d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，即</a:t>
                </a:r>
                <a:r>
                  <a:rPr lang="en-US" altLang="zh-CN" sz="1600" b="1">
                    <a:solidFill>
                      <a:schemeClr val="accent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2</a:t>
                </a:r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阶矩阵中的每个元素都是偶数，关于普通加法和普通乘法构成环，这个环是无限集，且没有单位元，矩阵乘法不满足交换律，是非交换环。</a:t>
                </a:r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123" y="2112473"/>
                <a:ext cx="7156177" cy="2301464"/>
              </a:xfrm>
              <a:prstGeom prst="rect">
                <a:avLst/>
              </a:prstGeom>
              <a:blipFill rotWithShape="1">
                <a:blip r:embed="rId1"/>
                <a:stretch>
                  <a:fillRect l="-341" r="-256" b="-1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环的基本性质</a:t>
            </a:r>
            <a:endParaRPr lang="zh-CN" altLang="en-US" sz="12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13" name="矩形 12"/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环的判定练习</a:t>
            </a:r>
            <a:endParaRPr lang="zh-CN" altLang="en-US" sz="1400"/>
          </a:p>
        </p:txBody>
      </p:sp>
      <p:sp>
        <p:nvSpPr>
          <p:cNvPr id="14" name="矩形 13"/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第八讲  环的定义与基本性质</a:t>
            </a:r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201F7661-F374-4557-9C7E-3BA007C4B471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/44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>
                <a:extLst>
                  <a:ext uri="{FF2B5EF4-FFF2-40B4-BE49-F238E27FC236}">
                    <ele attr="{9A4B361E-8090-49AE-9512-6A7EAF77FA8A}"/>
                  </a:ext>
                </a:extLst>
              </p:cNvPr>
              <p:cNvSpPr txBox="1"/>
              <p:nvPr/>
            </p:nvSpPr>
            <p:spPr>
              <a:xfrm>
                <a:off x="951668" y="959126"/>
                <a:ext cx="7240657" cy="8263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3000"/>
                  </a:lnSpc>
                </a:pPr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记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𝜽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  <m:rad>
                      <m:radPr>
                        <m:degHide m:val="on"/>
                        <m:ctrlP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e>
                    </m:rad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，定义集合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ℤ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</m:d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 </m:t>
                    </m:r>
                    <m:r>
                      <m:rPr>
                        <m:lit/>
                      </m:rP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𝜽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∣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ℤ</m:t>
                    </m:r>
                    <m:r>
                      <m:rPr>
                        <m:lit/>
                      </m:rP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，证明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ℤ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</m:d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关于普通复数加法和乘法构成整环，并给出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ℤ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</m:d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的所有单位。</a:t>
                </a: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668" y="959126"/>
                <a:ext cx="7240657" cy="826380"/>
              </a:xfrm>
              <a:prstGeom prst="rect">
                <a:avLst/>
              </a:prstGeom>
              <a:blipFill rotWithShape="1">
                <a:blip r:embed="rId1"/>
                <a:stretch>
                  <a:fillRect l="-673" r="-758" b="-102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>
                <a:extLst>
                  <a:ext uri="{FF2B5EF4-FFF2-40B4-BE49-F238E27FC236}">
                    <ele attr="{203C8D7B-C6EA-40A5-A437-E13C2A5EB495}"/>
                  </a:ext>
                </a:extLst>
              </p:cNvPr>
              <p:cNvSpPr txBox="1"/>
              <p:nvPr/>
            </p:nvSpPr>
            <p:spPr>
              <a:xfrm>
                <a:off x="988943" y="2425394"/>
                <a:ext cx="7203382" cy="106330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2600"/>
                  </a:lnSpc>
                </a:pPr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要证明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ℤ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</m:d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构成环，只要证明两个形如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的复数相乘仍然具有这种形式即可，即只要说明复数乘法对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ℤ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</m:d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封闭即可，而由于复数集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ℂ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是无零因子环，因此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ℤ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</m:d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只要是环，就是无零因子环，从而就是整环。</a:t>
                </a:r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943" y="2425394"/>
                <a:ext cx="7203382" cy="1063304"/>
              </a:xfrm>
              <a:prstGeom prst="rect">
                <a:avLst/>
              </a:prstGeom>
              <a:blipFill rotWithShape="1">
                <a:blip r:embed="rId2"/>
                <a:stretch>
                  <a:fillRect l="-423" b="-68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环的基本性质</a:t>
            </a:r>
            <a:endParaRPr lang="zh-CN" altLang="en-US" sz="12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13" name="矩形 12"/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环的判定练习</a:t>
            </a:r>
            <a:endParaRPr lang="zh-CN" altLang="en-US" sz="1400"/>
          </a:p>
        </p:txBody>
      </p:sp>
      <p:sp>
        <p:nvSpPr>
          <p:cNvPr id="14" name="矩形 13"/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第八讲  环的定义与基本性质</a:t>
            </a:r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201F7661-F374-4557-9C7E-3BA007C4B471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/44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>
                <a:extLst>
                  <a:ext uri="{FF2B5EF4-FFF2-40B4-BE49-F238E27FC236}">
                    <ele attr="{9A4B361E-8090-49AE-9512-6A7EAF77FA8A}"/>
                  </a:ext>
                </a:extLst>
              </p:cNvPr>
              <p:cNvSpPr txBox="1"/>
              <p:nvPr/>
            </p:nvSpPr>
            <p:spPr>
              <a:xfrm>
                <a:off x="951668" y="959126"/>
                <a:ext cx="7240657" cy="8263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3000"/>
                  </a:lnSpc>
                </a:pPr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记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𝜽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  <m:rad>
                      <m:radPr>
                        <m:degHide m:val="on"/>
                        <m:ctrlP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e>
                    </m:rad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，定义集合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ℤ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</m:d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 </m:t>
                    </m:r>
                    <m:r>
                      <m:rPr>
                        <m:lit/>
                      </m:rP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𝜽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∣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ℤ</m:t>
                    </m:r>
                    <m:r>
                      <m:rPr>
                        <m:lit/>
                      </m:rP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，证明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ℤ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</m:d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关于普通复数加法和乘法构成整环，并给出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ℤ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</m:d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的所有单位。</a:t>
                </a: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668" y="959126"/>
                <a:ext cx="7240657" cy="826380"/>
              </a:xfrm>
              <a:prstGeom prst="rect">
                <a:avLst/>
              </a:prstGeom>
              <a:blipFill rotWithShape="1">
                <a:blip r:embed="rId1"/>
                <a:stretch>
                  <a:fillRect l="-673" r="-758" b="-102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环的基本性质</a:t>
            </a:r>
            <a:endParaRPr lang="zh-CN" altLang="en-US" sz="12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13" name="矩形 12"/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环的判定练习（一）</a:t>
            </a:r>
            <a:endParaRPr lang="zh-CN" altLang="en-US" sz="1400"/>
          </a:p>
        </p:txBody>
      </p:sp>
      <p:sp>
        <p:nvSpPr>
          <p:cNvPr id="14" name="矩形 13"/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第八讲  环的定义与基本性质</a:t>
            </a:r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201F7661-F374-4557-9C7E-3BA007C4B471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/44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>
                <a:extLst>
                  <a:ext uri="{FF2B5EF4-FFF2-40B4-BE49-F238E27FC236}">
                    <ele attr="{9A4B361E-8090-49AE-9512-6A7EAF77FA8A}"/>
                  </a:ext>
                </a:extLst>
              </p:cNvPr>
              <p:cNvSpPr txBox="1"/>
              <p:nvPr/>
            </p:nvSpPr>
            <p:spPr>
              <a:xfrm>
                <a:off x="951668" y="959126"/>
                <a:ext cx="7240657" cy="8263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3000"/>
                  </a:lnSpc>
                </a:pPr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记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𝜽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  <m:rad>
                      <m:radPr>
                        <m:degHide m:val="on"/>
                        <m:ctrlP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e>
                    </m:rad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，定义集合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ℤ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</m:d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 </m:t>
                    </m:r>
                    <m:r>
                      <m:rPr>
                        <m:lit/>
                      </m:rP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𝜽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∣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ℤ</m:t>
                    </m:r>
                    <m:r>
                      <m:rPr>
                        <m:lit/>
                      </m:rP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，证明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ℤ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</m:d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关于普通复数加法和乘法构成整环，并给出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ℤ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</m:d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的所有单位。</a:t>
                </a: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668" y="959126"/>
                <a:ext cx="7240657" cy="826380"/>
              </a:xfrm>
              <a:prstGeom prst="rect">
                <a:avLst/>
              </a:prstGeom>
              <a:blipFill rotWithShape="1">
                <a:blip r:embed="rId1"/>
                <a:stretch>
                  <a:fillRect l="-673" r="-758" b="-102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grpSp>
        <p:nvGrpSpPr>
          <p:cNvPr id="6" name="组合 5"/>
          <p:cNvGrpSpPr/>
          <p:nvPr/>
        </p:nvGrpSpPr>
        <p:grpSpPr>
          <a:xfrm>
            <a:off x="925579" y="2261152"/>
            <a:ext cx="7292841" cy="1669774"/>
            <a:chOff x="951668" y="2261152"/>
            <a:chExt cx="7292841" cy="1669774"/>
          </a:xfrm>
        </p:grpSpPr>
        <p:sp>
          <p:nvSpPr>
            <p:cNvPr id="5" name="矩形: 圆角 4"/>
            <p:cNvSpPr/>
            <p:nvPr/>
          </p:nvSpPr>
          <p:spPr>
            <a:xfrm>
              <a:off x="951668" y="2261152"/>
              <a:ext cx="7292841" cy="1669774"/>
            </a:xfrm>
            <a:prstGeom prst="roundRect">
              <a:avLst>
                <a:gd name="adj" fmla="val 5357"/>
              </a:avLst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03852" y="2312517"/>
              <a:ext cx="7188473" cy="158089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内容提要</a:t>
            </a:r>
            <a:endParaRPr lang="zh-CN" altLang="en-US" sz="1400"/>
          </a:p>
        </p:txBody>
      </p:sp>
      <p:sp>
        <p:nvSpPr>
          <p:cNvPr id="2" name="文本框 1"/>
          <p:cNvSpPr txBox="1"/>
          <p:nvPr/>
        </p:nvSpPr>
        <p:spPr>
          <a:xfrm>
            <a:off x="935199" y="990168"/>
            <a:ext cx="3550298" cy="2914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b="1">
                <a:solidFill>
                  <a:schemeClr val="accent6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环的定义</a:t>
            </a:r>
            <a:endParaRPr lang="en-US" altLang="zh-CN" sz="2400" b="1">
              <a:solidFill>
                <a:schemeClr val="accent6">
                  <a:lumMod val="50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400" b="1">
                <a:solidFill>
                  <a:schemeClr val="accent6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环的例子</a:t>
            </a:r>
            <a:endParaRPr lang="en-US" altLang="zh-CN" sz="2400" b="1">
              <a:solidFill>
                <a:schemeClr val="accent6">
                  <a:lumMod val="50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400" b="1">
                <a:solidFill>
                  <a:schemeClr val="accent6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环的基本性质</a:t>
            </a:r>
            <a:endParaRPr lang="en-US" altLang="zh-CN" sz="2400" b="1">
              <a:solidFill>
                <a:schemeClr val="accent6">
                  <a:lumMod val="50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400" b="1">
                <a:solidFill>
                  <a:schemeClr val="accent6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子环与子环判定</a:t>
            </a:r>
            <a:endParaRPr lang="en-US" altLang="zh-CN" sz="2400" b="1">
              <a:solidFill>
                <a:schemeClr val="accent6">
                  <a:lumMod val="50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12" name="矩形 11"/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13" name="矩形 12"/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第八讲  环的定义与基本性质</a:t>
            </a:r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D96B9435-B891-4393-B68B-E3404920B5F1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/44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环的基本性质</a:t>
            </a:r>
            <a:endParaRPr lang="zh-CN" altLang="en-US" sz="12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13" name="矩形 12"/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环的判定练习（二）</a:t>
            </a:r>
            <a:endParaRPr lang="zh-CN" altLang="en-US" sz="1400"/>
          </a:p>
        </p:txBody>
      </p:sp>
      <p:sp>
        <p:nvSpPr>
          <p:cNvPr id="14" name="矩形 13"/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第八讲  环的定义与基本性质</a:t>
            </a:r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201F7661-F374-4557-9C7E-3BA007C4B471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/44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>
                <a:extLst>
                  <a:ext uri="{FF2B5EF4-FFF2-40B4-BE49-F238E27FC236}">
                    <ele attr="{9A4B361E-8090-49AE-9512-6A7EAF77FA8A}"/>
                  </a:ext>
                </a:extLst>
              </p:cNvPr>
              <p:cNvSpPr txBox="1"/>
              <p:nvPr/>
            </p:nvSpPr>
            <p:spPr>
              <a:xfrm>
                <a:off x="951668" y="959126"/>
                <a:ext cx="7240657" cy="8263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3000"/>
                  </a:lnSpc>
                </a:pPr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记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𝜽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  <m:rad>
                      <m:radPr>
                        <m:degHide m:val="on"/>
                        <m:ctrlP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e>
                    </m:rad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，定义集合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ℤ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</m:d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 </m:t>
                    </m:r>
                    <m:r>
                      <m:rPr>
                        <m:lit/>
                      </m:rP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𝜽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∣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ℤ</m:t>
                    </m:r>
                    <m:r>
                      <m:rPr>
                        <m:lit/>
                      </m:rP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，证明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ℤ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</m:d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关于普通复数加法和乘法构成整环，并给出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ℤ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</m:d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的所有单位。</a:t>
                </a: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668" y="959126"/>
                <a:ext cx="7240657" cy="826380"/>
              </a:xfrm>
              <a:prstGeom prst="rect">
                <a:avLst/>
              </a:prstGeom>
              <a:blipFill rotWithShape="1">
                <a:blip r:embed="rId1"/>
                <a:stretch>
                  <a:fillRect l="-673" r="-758" b="-102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grpSp>
        <p:nvGrpSpPr>
          <p:cNvPr id="8" name="组合 7"/>
          <p:cNvGrpSpPr/>
          <p:nvPr/>
        </p:nvGrpSpPr>
        <p:grpSpPr>
          <a:xfrm>
            <a:off x="899491" y="2156791"/>
            <a:ext cx="7318929" cy="2132893"/>
            <a:chOff x="899491" y="2156791"/>
            <a:chExt cx="7318929" cy="2132893"/>
          </a:xfrm>
        </p:grpSpPr>
        <p:sp>
          <p:nvSpPr>
            <p:cNvPr id="5" name="矩形: 圆角 4"/>
            <p:cNvSpPr/>
            <p:nvPr/>
          </p:nvSpPr>
          <p:spPr>
            <a:xfrm>
              <a:off x="899491" y="2156791"/>
              <a:ext cx="7318929" cy="2132893"/>
            </a:xfrm>
            <a:prstGeom prst="roundRect">
              <a:avLst>
                <a:gd name="adj" fmla="val 5357"/>
              </a:avLst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46698" y="2213464"/>
              <a:ext cx="7240657" cy="202853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环的基本性质</a:t>
            </a:r>
            <a:endParaRPr lang="zh-CN" altLang="en-US" sz="12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13" name="矩形 12"/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环的判定练习（二）</a:t>
            </a:r>
            <a:endParaRPr lang="zh-CN" altLang="en-US" sz="1400"/>
          </a:p>
        </p:txBody>
      </p:sp>
      <p:sp>
        <p:nvSpPr>
          <p:cNvPr id="14" name="矩形 13"/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第八讲  环的定义与基本性质</a:t>
            </a:r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201F7661-F374-4557-9C7E-3BA007C4B471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/44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>
                <a:extLst>
                  <a:ext uri="{FF2B5EF4-FFF2-40B4-BE49-F238E27FC236}">
                    <ele attr="{9A4B361E-8090-49AE-9512-6A7EAF77FA8A}"/>
                  </a:ext>
                </a:extLst>
              </p:cNvPr>
              <p:cNvSpPr txBox="1"/>
              <p:nvPr/>
            </p:nvSpPr>
            <p:spPr>
              <a:xfrm>
                <a:off x="951668" y="959126"/>
                <a:ext cx="7240657" cy="8263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3000"/>
                  </a:lnSpc>
                </a:pPr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记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𝜽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  <m:rad>
                      <m:radPr>
                        <m:degHide m:val="on"/>
                        <m:ctrlP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e>
                    </m:rad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，定义集合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ℤ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</m:d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 </m:t>
                    </m:r>
                    <m:r>
                      <m:rPr>
                        <m:lit/>
                      </m:rP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𝜽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∣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ℤ</m:t>
                    </m:r>
                    <m:r>
                      <m:rPr>
                        <m:lit/>
                      </m:rP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，证明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ℤ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</m:d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关于普通复数加法和乘法构成整环，并给出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ℤ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</m:d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的所有单位。</a:t>
                </a: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668" y="959126"/>
                <a:ext cx="7240657" cy="826380"/>
              </a:xfrm>
              <a:prstGeom prst="rect">
                <a:avLst/>
              </a:prstGeom>
              <a:blipFill rotWithShape="1">
                <a:blip r:embed="rId1"/>
                <a:stretch>
                  <a:fillRect l="-673" r="-758" b="-102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grpSp>
        <p:nvGrpSpPr>
          <p:cNvPr id="6" name="组合 5"/>
          <p:cNvGrpSpPr/>
          <p:nvPr/>
        </p:nvGrpSpPr>
        <p:grpSpPr>
          <a:xfrm>
            <a:off x="899491" y="1918253"/>
            <a:ext cx="7318929" cy="2822712"/>
            <a:chOff x="899491" y="1918253"/>
            <a:chExt cx="7318929" cy="2822712"/>
          </a:xfrm>
        </p:grpSpPr>
        <p:sp>
          <p:nvSpPr>
            <p:cNvPr id="5" name="矩形: 圆角 4"/>
            <p:cNvSpPr/>
            <p:nvPr/>
          </p:nvSpPr>
          <p:spPr>
            <a:xfrm>
              <a:off x="899491" y="1918253"/>
              <a:ext cx="7318929" cy="2822712"/>
            </a:xfrm>
            <a:prstGeom prst="roundRect">
              <a:avLst>
                <a:gd name="adj" fmla="val 3068"/>
              </a:avLst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42293" y="1956140"/>
              <a:ext cx="7233324" cy="273106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环的基本性质</a:t>
            </a:r>
            <a:endParaRPr lang="zh-CN" altLang="en-US" sz="12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13" name="矩形 12"/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无零因子与消去律</a:t>
            </a:r>
            <a:endParaRPr lang="zh-CN" altLang="en-US" sz="1400"/>
          </a:p>
        </p:txBody>
      </p:sp>
      <p:sp>
        <p:nvSpPr>
          <p:cNvPr id="14" name="矩形 13"/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第八讲  环的定义与基本性质</a:t>
            </a:r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201F7661-F374-4557-9C7E-3BA007C4B471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/44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>
                <a:extLst>
                  <a:ext uri="{FF2B5EF4-FFF2-40B4-BE49-F238E27FC236}">
                    <ele attr="{27C1619A-0FBB-4F23-A6C9-7294BA029F91}"/>
                  </a:ext>
                </a:extLst>
              </p:cNvPr>
              <p:cNvSpPr txBox="1"/>
              <p:nvPr/>
            </p:nvSpPr>
            <p:spPr>
              <a:xfrm>
                <a:off x="832399" y="1053547"/>
                <a:ext cx="7479196" cy="76944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环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是无零因子环当且仅当它的乘法运算满足左消去律或右消去律</a:t>
                </a:r>
                <a:endParaRPr lang="en-US" altLang="zh-CN" b="1">
                  <a:solidFill>
                    <a:srgbClr val="00206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285750" indent="-285750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对任意非零元素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和任意元素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𝒂𝒃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𝒂𝒄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蕴涵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，或者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𝒃𝒂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𝒄𝒂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蕴涵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endParaRPr lang="zh-CN" altLang="en-US" sz="1600" b="1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399" y="1053547"/>
                <a:ext cx="7479196" cy="769441"/>
              </a:xfrm>
              <a:prstGeom prst="rect">
                <a:avLst/>
              </a:prstGeom>
              <a:blipFill rotWithShape="1">
                <a:blip r:embed="rId1"/>
                <a:stretch>
                  <a:fillRect l="-734" t="-6349" b="-95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: 圆角 4"/>
          <p:cNvSpPr/>
          <p:nvPr/>
        </p:nvSpPr>
        <p:spPr>
          <a:xfrm>
            <a:off x="832399" y="2335696"/>
            <a:ext cx="7479196" cy="1669774"/>
          </a:xfrm>
          <a:prstGeom prst="roundRect">
            <a:avLst>
              <a:gd name="adj" fmla="val 7143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环的基本性质</a:t>
            </a:r>
            <a:endParaRPr lang="zh-CN" altLang="en-US" sz="12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13" name="矩形 12"/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无零因子与消去律</a:t>
            </a:r>
            <a:endParaRPr lang="zh-CN" altLang="en-US" sz="1400"/>
          </a:p>
        </p:txBody>
      </p:sp>
      <p:sp>
        <p:nvSpPr>
          <p:cNvPr id="14" name="矩形 13"/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第八讲  环的定义与基本性质</a:t>
            </a:r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201F7661-F374-4557-9C7E-3BA007C4B471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/44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>
                <a:extLst>
                  <a:ext uri="{FF2B5EF4-FFF2-40B4-BE49-F238E27FC236}">
                    <ele attr="{27C1619A-0FBB-4F23-A6C9-7294BA029F91}"/>
                  </a:ext>
                </a:extLst>
              </p:cNvPr>
              <p:cNvSpPr txBox="1"/>
              <p:nvPr/>
            </p:nvSpPr>
            <p:spPr>
              <a:xfrm>
                <a:off x="832399" y="1053547"/>
                <a:ext cx="7479196" cy="76944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环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是无零因子环当且仅当它的乘法运算满足左消去律或右消去律</a:t>
                </a:r>
                <a:endParaRPr lang="en-US" altLang="zh-CN" b="1">
                  <a:solidFill>
                    <a:srgbClr val="00206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285750" indent="-285750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对任意非零元素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和任意元素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𝒂𝒃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𝒂𝒄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蕴涵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，或者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𝒃𝒂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𝒄𝒂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蕴涵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endParaRPr lang="zh-CN" altLang="en-US" sz="1600" b="1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399" y="1053547"/>
                <a:ext cx="7479196" cy="769441"/>
              </a:xfrm>
              <a:prstGeom prst="rect">
                <a:avLst/>
              </a:prstGeom>
              <a:blipFill rotWithShape="1">
                <a:blip r:embed="rId1"/>
                <a:stretch>
                  <a:fillRect l="-734" t="-6349" b="-95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612" y="2389286"/>
            <a:ext cx="7384775" cy="1572467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内容提要</a:t>
            </a:r>
            <a:endParaRPr lang="zh-CN" altLang="en-US" sz="1400"/>
          </a:p>
        </p:txBody>
      </p:sp>
      <p:sp>
        <p:nvSpPr>
          <p:cNvPr id="2" name="文本框 1"/>
          <p:cNvSpPr txBox="1"/>
          <p:nvPr/>
        </p:nvSpPr>
        <p:spPr>
          <a:xfrm>
            <a:off x="935199" y="990168"/>
            <a:ext cx="3550298" cy="2914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b="1">
                <a:solidFill>
                  <a:schemeClr val="bg1">
                    <a:lumMod val="9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环的定义</a:t>
            </a:r>
            <a:endParaRPr lang="en-US" altLang="zh-CN" sz="2400" b="1">
              <a:solidFill>
                <a:schemeClr val="bg1">
                  <a:lumMod val="95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400" b="1">
                <a:solidFill>
                  <a:schemeClr val="bg1">
                    <a:lumMod val="9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环的例子</a:t>
            </a:r>
            <a:endParaRPr lang="en-US" altLang="zh-CN" sz="2400" b="1">
              <a:solidFill>
                <a:schemeClr val="bg1">
                  <a:lumMod val="95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400" b="1">
                <a:solidFill>
                  <a:schemeClr val="bg1">
                    <a:lumMod val="9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环的基本性质</a:t>
            </a:r>
            <a:endParaRPr lang="en-US" altLang="zh-CN" sz="2400" b="1">
              <a:solidFill>
                <a:schemeClr val="bg1">
                  <a:lumMod val="95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400" b="1">
                <a:solidFill>
                  <a:schemeClr val="accent6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子环与子环判定</a:t>
            </a:r>
            <a:endParaRPr lang="en-US" altLang="zh-CN" sz="2400" b="1">
              <a:solidFill>
                <a:schemeClr val="accent6">
                  <a:lumMod val="50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12" name="矩形 11"/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13" name="矩形 12"/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第八讲  环的定义与基本性质</a:t>
            </a:r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D96B9435-B891-4393-B68B-E3404920B5F1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/44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子环与子环判定</a:t>
            </a:r>
            <a:endParaRPr lang="zh-CN" altLang="en-US" sz="12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13" name="矩形 12"/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子环的定义与判定定理</a:t>
            </a:r>
            <a:endParaRPr lang="zh-CN" altLang="en-US" sz="1400"/>
          </a:p>
        </p:txBody>
      </p:sp>
      <p:sp>
        <p:nvSpPr>
          <p:cNvPr id="14" name="矩形 13"/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第八讲  环的定义与基本性质</a:t>
            </a:r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201F7661-F374-4557-9C7E-3BA007C4B471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/44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>
                <a:extLst>
                  <a:ext uri="{FF2B5EF4-FFF2-40B4-BE49-F238E27FC236}">
                    <ele attr="{A4C35F85-8786-4A54-BED3-16BE46FA470A}"/>
                  </a:ext>
                </a:extLst>
              </p:cNvPr>
              <p:cNvSpPr txBox="1"/>
              <p:nvPr/>
            </p:nvSpPr>
            <p:spPr>
              <a:xfrm>
                <a:off x="780217" y="856513"/>
                <a:ext cx="7349990" cy="1736886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2600"/>
                  </a:lnSpc>
                </a:pPr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是环，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的非空子集。</a:t>
                </a:r>
                <a:endParaRPr lang="en-US" altLang="zh-CN" b="1">
                  <a:solidFill>
                    <a:schemeClr val="accent2">
                      <a:lumMod val="50000"/>
                    </a:schemeClr>
                  </a:solidFill>
                </a:endParaRPr>
              </a:p>
              <a:p>
                <a:pPr marL="285750" indent="-285750">
                  <a:lnSpc>
                    <a:spcPts val="26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若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关于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的加法与乘法运算也构成环，则称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的一个</a:t>
                </a:r>
                <a:r>
                  <a:rPr lang="zh-CN" altLang="en-US" sz="1600" b="1">
                    <a:solidFill>
                      <a:srgbClr val="C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子环</a:t>
                </a:r>
                <a:r>
                  <a:rPr lang="en-US" altLang="zh-CN" sz="1600" b="1">
                    <a:solidFill>
                      <a:schemeClr val="accent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(subring)</a:t>
                </a:r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，相应地，称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的</a:t>
                </a:r>
                <a:r>
                  <a:rPr lang="zh-CN" altLang="en-US" sz="1600" b="1">
                    <a:solidFill>
                      <a:srgbClr val="C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扩环</a:t>
                </a:r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，记为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𝑺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。</a:t>
                </a:r>
                <a:endParaRPr lang="en-US" altLang="zh-CN" sz="1600" b="1">
                  <a:solidFill>
                    <a:schemeClr val="accent2">
                      <a:lumMod val="50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285750" indent="-285750">
                  <a:lnSpc>
                    <a:spcPts val="26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若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𝑹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是域，</a:t>
                </a:r>
                <a14:m>
                  <m:oMath xmlns:m="http://schemas.openxmlformats.org/officeDocument/2006/math">
                    <m:r>
                      <a:rPr lang="en-US" altLang="zh-CN" sz="16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关于</a:t>
                </a:r>
                <a14:m>
                  <m:oMath xmlns:m="http://schemas.openxmlformats.org/officeDocument/2006/math">
                    <m:r>
                      <a:rPr lang="en-US" altLang="zh-CN" sz="16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的加法与乘法运算也构成域，则称</a:t>
                </a:r>
                <a14:m>
                  <m:oMath xmlns:m="http://schemas.openxmlformats.org/officeDocument/2006/math">
                    <m:r>
                      <a:rPr lang="en-US" altLang="zh-CN" sz="16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CN" sz="16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的一个</a:t>
                </a:r>
                <a:r>
                  <a:rPr lang="zh-CN" altLang="en-US" sz="1600" b="1">
                    <a:solidFill>
                      <a:srgbClr val="C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子域</a:t>
                </a:r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，相应地，称</a:t>
                </a:r>
                <a14:m>
                  <m:oMath xmlns:m="http://schemas.openxmlformats.org/officeDocument/2006/math">
                    <m:r>
                      <a:rPr lang="en-US" altLang="zh-CN" sz="16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sz="16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的</a:t>
                </a:r>
                <a:r>
                  <a:rPr lang="zh-CN" altLang="en-US" sz="1600" b="1">
                    <a:solidFill>
                      <a:srgbClr val="C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扩域</a:t>
                </a:r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。</a:t>
                </a: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217" y="856513"/>
                <a:ext cx="7349990" cy="1736886"/>
              </a:xfrm>
              <a:prstGeom prst="rect">
                <a:avLst/>
              </a:prstGeom>
              <a:blipFill rotWithShape="1">
                <a:blip r:embed="rId1"/>
                <a:stretch>
                  <a:fillRect l="-746" b="-24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>
                <a:extLst>
                  <a:ext uri="{FF2B5EF4-FFF2-40B4-BE49-F238E27FC236}">
                    <ele attr="{A4EC7A9B-4F3C-4E2B-B0AE-69C2A5FA6444}"/>
                  </a:ext>
                </a:extLst>
              </p:cNvPr>
              <p:cNvSpPr txBox="1"/>
              <p:nvPr/>
            </p:nvSpPr>
            <p:spPr>
              <a:xfrm>
                <a:off x="780218" y="2824047"/>
                <a:ext cx="7583557" cy="736612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2600"/>
                  </a:lnSpc>
                </a:pPr>
                <a:r>
                  <a:rPr lang="zh-CN" altLang="en-US" b="1">
                    <a:solidFill>
                      <a:srgbClr val="002060"/>
                    </a:solidFill>
                  </a:rPr>
                  <a:t>子环判定定理</a:t>
                </a:r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：设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+, ⋅</m:t>
                        </m:r>
                      </m:e>
                    </m:d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是环，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的非空子集。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𝑺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的充分必要条件是：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zh-CN" altLang="en-US" b="1">
                    <a:solidFill>
                      <a:srgbClr val="C00000"/>
                    </a:solidFill>
                  </a:rPr>
                  <a:t>关于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b="1">
                    <a:solidFill>
                      <a:srgbClr val="C00000"/>
                    </a:solidFill>
                  </a:rPr>
                  <a:t>的减法与乘法封闭</a:t>
                </a:r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，即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𝑺</m:t>
                    </m:r>
                    <m:r>
                      <a:rPr lang="zh-CN" altLang="en-US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，</m:t>
                    </m:r>
                    <m:r>
                      <a:rPr lang="en-US" altLang="zh-CN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且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𝒂𝒃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。</a:t>
                </a:r>
              </a:p>
            </p:txBody>
          </p:sp>
        </mc:Choice>
        <mc:Fallback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218" y="2824047"/>
                <a:ext cx="7583557" cy="736612"/>
              </a:xfrm>
              <a:prstGeom prst="rect">
                <a:avLst/>
              </a:prstGeom>
              <a:blipFill rotWithShape="1">
                <a:blip r:embed="rId2"/>
                <a:stretch>
                  <a:fillRect l="-723" b="-123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文本框 16">
                <a:extLst>
                  <a:ext uri="{FF2B5EF4-FFF2-40B4-BE49-F238E27FC236}">
                    <ele attr="{5D56D21C-5932-46C8-863C-23F683BE5768}"/>
                  </a:ext>
                </a:extLst>
              </p:cNvPr>
              <p:cNvSpPr txBox="1"/>
              <p:nvPr/>
            </p:nvSpPr>
            <p:spPr>
              <a:xfrm>
                <a:off x="780218" y="3734516"/>
                <a:ext cx="7583557" cy="736612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2600"/>
                  </a:lnSpc>
                </a:pPr>
                <a:r>
                  <a:rPr lang="zh-CN" altLang="en-US" b="1">
                    <a:solidFill>
                      <a:srgbClr val="002060"/>
                    </a:solidFill>
                  </a:rPr>
                  <a:t>子域判定定理</a:t>
                </a:r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：设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+, ⋅</m:t>
                        </m:r>
                      </m:e>
                    </m:d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是域，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的非空子集。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的子域的充分必要条件是：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𝑺</m:t>
                    </m:r>
                    <m:r>
                      <a:rPr lang="zh-CN" altLang="en-US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，</m:t>
                    </m:r>
                    <m:r>
                      <a:rPr lang="en-US" altLang="zh-CN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且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  <m:sSup>
                      <m:sSupPr>
                        <m:ctrlP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𝑺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。</a:t>
                </a:r>
              </a:p>
            </p:txBody>
          </p:sp>
        </mc:Choice>
        <mc:Fallback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218" y="3734516"/>
                <a:ext cx="7583557" cy="736612"/>
              </a:xfrm>
              <a:prstGeom prst="rect">
                <a:avLst/>
              </a:prstGeom>
              <a:blipFill rotWithShape="1">
                <a:blip r:embed="rId3"/>
                <a:stretch>
                  <a:fillRect l="-723"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子环与子环判定</a:t>
            </a:r>
            <a:endParaRPr lang="zh-CN" altLang="en-US" sz="12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13" name="矩形 12"/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子环的例子</a:t>
            </a:r>
            <a:endParaRPr lang="zh-CN" altLang="en-US" sz="1400"/>
          </a:p>
        </p:txBody>
      </p:sp>
      <p:sp>
        <p:nvSpPr>
          <p:cNvPr id="14" name="矩形 13"/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第八讲  环的定义与基本性质</a:t>
            </a:r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201F7661-F374-4557-9C7E-3BA007C4B471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/44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>
                <a:extLst>
                  <a:ext uri="{FF2B5EF4-FFF2-40B4-BE49-F238E27FC236}">
                    <ele attr="{B86ED6F1-B146-4434-9A24-54BCC7DB9AAE}"/>
                  </a:ext>
                </a:extLst>
              </p:cNvPr>
              <p:cNvSpPr txBox="1"/>
              <p:nvPr/>
            </p:nvSpPr>
            <p:spPr>
              <a:xfrm>
                <a:off x="832402" y="876366"/>
                <a:ext cx="7479196" cy="71417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2500"/>
                  </a:lnSpc>
                </a:pPr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设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+, ⋅</m:t>
                        </m:r>
                      </m:e>
                    </m:d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是环，则环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本身，以及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的单独一个零元构成的集合</a:t>
                </a:r>
                <a14:m>
                  <m:oMath xmlns:m="http://schemas.openxmlformats.org/officeDocument/2006/math">
                    <m:r>
                      <m:rPr>
                        <m:lit/>
                      </m:rP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m:rPr>
                        <m:lit/>
                      </m:rP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都关于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的运算构成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的子环，这两个子环称为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的</a:t>
                </a:r>
                <a:r>
                  <a:rPr lang="zh-CN" altLang="en-US" sz="1600" b="1">
                    <a:solidFill>
                      <a:srgbClr val="C00000"/>
                    </a:solidFill>
                  </a:rPr>
                  <a:t>平凡子环</a:t>
                </a:r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。</a:t>
                </a: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402" y="876366"/>
                <a:ext cx="7479196" cy="714170"/>
              </a:xfrm>
              <a:prstGeom prst="rect">
                <a:avLst/>
              </a:prstGeom>
              <a:blipFill rotWithShape="1">
                <a:blip r:embed="rId1"/>
                <a:stretch>
                  <a:fillRect l="-489" b="-940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>
                <a:extLst>
                  <a:ext uri="{FF2B5EF4-FFF2-40B4-BE49-F238E27FC236}">
                    <ele attr="{985C9C87-971D-412E-921E-64B30C4250F6}"/>
                  </a:ext>
                </a:extLst>
              </p:cNvPr>
              <p:cNvSpPr txBox="1"/>
              <p:nvPr/>
            </p:nvSpPr>
            <p:spPr>
              <a:xfrm>
                <a:off x="832402" y="1850600"/>
                <a:ext cx="7489134" cy="33855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𝑰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为整数环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的子环，证明：存在唯一的非负整数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𝒅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，使得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𝑰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𝒅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ℤ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lit/>
                      </m:rP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𝒅𝒛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∣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ℤ</m:t>
                    </m:r>
                    <m:r>
                      <m:rPr>
                        <m:lit/>
                      </m:rP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。</a:t>
                </a:r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402" y="1850600"/>
                <a:ext cx="7489134" cy="338554"/>
              </a:xfrm>
              <a:prstGeom prst="rect">
                <a:avLst/>
              </a:prstGeom>
              <a:blipFill rotWithShape="1">
                <a:blip r:embed="rId2"/>
                <a:stretch>
                  <a:fillRect l="-489" t="-5455" r="-3094" b="-236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grpSp>
        <p:nvGrpSpPr>
          <p:cNvPr id="7" name="组合 6"/>
          <p:cNvGrpSpPr/>
          <p:nvPr/>
        </p:nvGrpSpPr>
        <p:grpSpPr>
          <a:xfrm>
            <a:off x="842340" y="2319064"/>
            <a:ext cx="7479196" cy="1945585"/>
            <a:chOff x="832402" y="2571750"/>
            <a:chExt cx="7479196" cy="1945585"/>
          </a:xfrm>
        </p:grpSpPr>
        <p:sp>
          <p:nvSpPr>
            <p:cNvPr id="6" name="矩形: 圆角 5"/>
            <p:cNvSpPr/>
            <p:nvPr/>
          </p:nvSpPr>
          <p:spPr>
            <a:xfrm>
              <a:off x="832402" y="2571750"/>
              <a:ext cx="7479196" cy="1945585"/>
            </a:xfrm>
            <a:prstGeom prst="roundRect">
              <a:avLst>
                <a:gd name="adj" fmla="val 6450"/>
              </a:avLst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72155" y="2611005"/>
              <a:ext cx="7399683" cy="1866058"/>
            </a:xfrm>
            <a:prstGeom prst="rect">
              <a:avLst/>
            </a:prstGeom>
          </p:spPr>
        </p:pic>
      </p:grpSp>
      <p:sp>
        <p:nvSpPr>
          <p:cNvPr id="4" name="对话气泡: 矩形 3"/>
          <p:cNvSpPr/>
          <p:nvPr/>
        </p:nvSpPr>
        <p:spPr>
          <a:xfrm>
            <a:off x="1791629" y="2019877"/>
            <a:ext cx="1471961" cy="611811"/>
          </a:xfrm>
          <a:prstGeom prst="wedgeRect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rgbClr val="FF0000"/>
                </a:solidFill>
              </a:rPr>
              <a:t>为什么不使用乘法封闭性？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子环与子环判定</a:t>
            </a:r>
            <a:endParaRPr lang="zh-CN" altLang="en-US" sz="12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13" name="矩形 12"/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子环判定练习</a:t>
            </a:r>
            <a:endParaRPr lang="zh-CN" altLang="en-US" sz="1400"/>
          </a:p>
        </p:txBody>
      </p:sp>
      <p:sp>
        <p:nvSpPr>
          <p:cNvPr id="14" name="矩形 13"/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第八讲  环的定义与基本性质</a:t>
            </a:r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201F7661-F374-4557-9C7E-3BA007C4B471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/44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>
                <a:extLst>
                  <a:ext uri="{FF2B5EF4-FFF2-40B4-BE49-F238E27FC236}">
                    <ele attr="{679857A9-3DEB-4137-96AF-BC884A6880E9}"/>
                  </a:ext>
                </a:extLst>
              </p:cNvPr>
              <p:cNvSpPr txBox="1"/>
              <p:nvPr/>
            </p:nvSpPr>
            <p:spPr>
              <a:xfrm>
                <a:off x="762825" y="974035"/>
                <a:ext cx="7618344" cy="36933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lit/>
                      </m:rP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{</m:t>
                    </m:r>
                    <m:sSup>
                      <m:sSupPr>
                        <m:ctrlP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</m:sSup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∣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ℤ</m:t>
                    </m:r>
                    <m:r>
                      <m:rPr>
                        <m:lit/>
                      </m:rP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。证明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是有理数域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ℚ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的子环，并求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的单位群。</a:t>
                </a: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825" y="974035"/>
                <a:ext cx="7618344" cy="369332"/>
              </a:xfrm>
              <a:prstGeom prst="rect">
                <a:avLst/>
              </a:prstGeom>
              <a:blipFill rotWithShape="1">
                <a:blip r:embed="rId1"/>
                <a:stretch>
                  <a:fillRect l="-640" t="-10000" r="-24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子环与子环判定</a:t>
            </a:r>
            <a:endParaRPr lang="zh-CN" altLang="en-US" sz="12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13" name="矩形 12"/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子环判定练习</a:t>
            </a:r>
            <a:endParaRPr lang="zh-CN" altLang="en-US" sz="1400"/>
          </a:p>
        </p:txBody>
      </p:sp>
      <p:sp>
        <p:nvSpPr>
          <p:cNvPr id="14" name="矩形 13"/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第八讲  环的定义与基本性质</a:t>
            </a:r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201F7661-F374-4557-9C7E-3BA007C4B471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/44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>
                <a:extLst>
                  <a:ext uri="{FF2B5EF4-FFF2-40B4-BE49-F238E27FC236}">
                    <ele attr="{679857A9-3DEB-4137-96AF-BC884A6880E9}"/>
                  </a:ext>
                </a:extLst>
              </p:cNvPr>
              <p:cNvSpPr txBox="1"/>
              <p:nvPr/>
            </p:nvSpPr>
            <p:spPr>
              <a:xfrm>
                <a:off x="762825" y="974035"/>
                <a:ext cx="7618344" cy="36933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lit/>
                      </m:rP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{</m:t>
                    </m:r>
                    <m:sSup>
                      <m:sSupPr>
                        <m:ctrlP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</m:sSup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∣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ℤ</m:t>
                    </m:r>
                    <m:r>
                      <m:rPr>
                        <m:lit/>
                      </m:rP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。证明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是有理数域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ℚ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的子环，并求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的单位群。</a:t>
                </a: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825" y="974035"/>
                <a:ext cx="7618344" cy="369332"/>
              </a:xfrm>
              <a:prstGeom prst="rect">
                <a:avLst/>
              </a:prstGeom>
              <a:blipFill rotWithShape="1">
                <a:blip r:embed="rId1"/>
                <a:stretch>
                  <a:fillRect l="-640" t="-10000" r="-24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grpSp>
        <p:nvGrpSpPr>
          <p:cNvPr id="6" name="组合 5"/>
          <p:cNvGrpSpPr/>
          <p:nvPr/>
        </p:nvGrpSpPr>
        <p:grpSpPr>
          <a:xfrm>
            <a:off x="718375" y="1669774"/>
            <a:ext cx="7618344" cy="2638839"/>
            <a:chOff x="762825" y="1659835"/>
            <a:chExt cx="7618344" cy="2638839"/>
          </a:xfrm>
        </p:grpSpPr>
        <p:sp>
          <p:nvSpPr>
            <p:cNvPr id="5" name="矩形: 圆角 4"/>
            <p:cNvSpPr/>
            <p:nvPr/>
          </p:nvSpPr>
          <p:spPr>
            <a:xfrm>
              <a:off x="762825" y="1659835"/>
              <a:ext cx="7618344" cy="2638839"/>
            </a:xfrm>
            <a:prstGeom prst="roundRect">
              <a:avLst>
                <a:gd name="adj" fmla="val 5556"/>
              </a:avLst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7551" y="1713637"/>
              <a:ext cx="7528891" cy="2529563"/>
            </a:xfrm>
            <a:prstGeom prst="rect">
              <a:avLst/>
            </a:prstGeom>
          </p:spPr>
        </p:pic>
      </p:grpSp>
      <p:cxnSp>
        <p:nvCxnSpPr>
          <p:cNvPr id="3" name="直接连接符 2"/>
          <p:cNvCxnSpPr/>
          <p:nvPr/>
        </p:nvCxnSpPr>
        <p:spPr>
          <a:xfrm>
            <a:off x="3797935" y="3890645"/>
            <a:ext cx="636270" cy="0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子环与子环判定</a:t>
            </a:r>
            <a:endParaRPr lang="zh-CN" altLang="en-US" sz="12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13" name="矩形 12"/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子环的基本性质</a:t>
            </a:r>
            <a:endParaRPr lang="zh-CN" altLang="en-US" sz="1400"/>
          </a:p>
        </p:txBody>
      </p:sp>
      <p:sp>
        <p:nvSpPr>
          <p:cNvPr id="14" name="矩形 13"/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第八讲  环的定义与基本性质</a:t>
            </a:r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201F7661-F374-4557-9C7E-3BA007C4B471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/44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>
                <a:extLst>
                  <a:ext uri="{FF2B5EF4-FFF2-40B4-BE49-F238E27FC236}">
                    <ele attr="{96F635CE-25E7-4C17-B2B4-25A6C3A684D8}"/>
                  </a:ext>
                </a:extLst>
              </p:cNvPr>
              <p:cNvSpPr txBox="1"/>
              <p:nvPr/>
            </p:nvSpPr>
            <p:spPr>
              <a:xfrm>
                <a:off x="979004" y="1157908"/>
                <a:ext cx="5125234" cy="369332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>
                    <a:solidFill>
                      <a:schemeClr val="accent2">
                        <a:lumMod val="50000"/>
                      </a:schemeClr>
                    </a:solidFill>
                  </a:rPr>
                  <a:t>【</a:t>
                </a:r>
                <a:r>
                  <a:rPr lang="zh-CN" altLang="en-US" b="1">
                    <a:solidFill>
                      <a:srgbClr val="002060"/>
                    </a:solidFill>
                  </a:rPr>
                  <a:t>定理</a:t>
                </a:r>
                <a:r>
                  <a:rPr lang="en-US" altLang="zh-CN" b="1">
                    <a:solidFill>
                      <a:schemeClr val="accent2">
                        <a:lumMod val="50000"/>
                      </a:schemeClr>
                    </a:solidFill>
                  </a:rPr>
                  <a:t>】</a:t>
                </a:r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环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的任意多个子环的交仍是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的子环。</a:t>
                </a:r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004" y="1157908"/>
                <a:ext cx="5125234" cy="369332"/>
              </a:xfrm>
              <a:prstGeom prst="rect">
                <a:avLst/>
              </a:prstGeom>
              <a:blipFill rotWithShape="1">
                <a:blip r:embed="rId1"/>
                <a:stretch>
                  <a:fillRect l="-1071" t="-9836" r="-35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>
                <a:extLst>
                  <a:ext uri="{FF2B5EF4-FFF2-40B4-BE49-F238E27FC236}">
                    <ele attr="{584CDD18-E8C6-48FC-9EA0-62EF440D749B}"/>
                  </a:ext>
                </a:extLst>
              </p:cNvPr>
              <p:cNvSpPr txBox="1"/>
              <p:nvPr/>
            </p:nvSpPr>
            <p:spPr>
              <a:xfrm>
                <a:off x="979004" y="2238123"/>
                <a:ext cx="5125234" cy="130728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24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altLang="zh-CN" b="1">
                    <a:solidFill>
                      <a:schemeClr val="accent2">
                        <a:lumMod val="50000"/>
                      </a:schemeClr>
                    </a:solidFill>
                  </a:rPr>
                  <a:t>【</a:t>
                </a:r>
                <a:r>
                  <a:rPr lang="zh-CN" altLang="en-US" b="1">
                    <a:solidFill>
                      <a:srgbClr val="002060"/>
                    </a:solidFill>
                  </a:rPr>
                  <a:t>定理</a:t>
                </a:r>
                <a:r>
                  <a:rPr lang="en-US" altLang="zh-CN" b="1">
                    <a:solidFill>
                      <a:schemeClr val="accent2">
                        <a:lumMod val="50000"/>
                      </a:schemeClr>
                    </a:solidFill>
                  </a:rPr>
                  <a:t>】</a:t>
                </a:r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是环，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的子环：</a:t>
                </a:r>
                <a:endParaRPr lang="en-US" altLang="zh-CN" b="1">
                  <a:solidFill>
                    <a:schemeClr val="accent2">
                      <a:lumMod val="50000"/>
                    </a:schemeClr>
                  </a:solidFill>
                </a:endParaRPr>
              </a:p>
              <a:p>
                <a:pPr marL="285750" indent="-285750">
                  <a:lnSpc>
                    <a:spcPts val="2400"/>
                  </a:lnSpc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若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是交换环，则</a:t>
                </a:r>
                <a14:m>
                  <m:oMath xmlns:m="http://schemas.openxmlformats.org/officeDocument/2006/math">
                    <m:r>
                      <a:rPr lang="en-US" altLang="zh-CN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也是交换环；</a:t>
                </a:r>
              </a:p>
              <a:p>
                <a:pPr marL="285750" indent="-285750">
                  <a:lnSpc>
                    <a:spcPts val="2400"/>
                  </a:lnSpc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若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是无零因子环，则</a:t>
                </a:r>
                <a14:m>
                  <m:oMath xmlns:m="http://schemas.openxmlformats.org/officeDocument/2006/math">
                    <m:r>
                      <a:rPr lang="en-US" altLang="zh-CN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也是无零因子环。</a:t>
                </a:r>
              </a:p>
            </p:txBody>
          </p:sp>
        </mc:Choice>
        <mc:Fallback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004" y="2238123"/>
                <a:ext cx="5125234" cy="1307281"/>
              </a:xfrm>
              <a:prstGeom prst="rect">
                <a:avLst/>
              </a:prstGeom>
              <a:blipFill rotWithShape="1">
                <a:blip r:embed="rId2"/>
                <a:stretch>
                  <a:fillRect l="-1071" t="-930" b="-65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环的定义</a:t>
            </a:r>
            <a:endParaRPr lang="zh-CN" altLang="en-US" sz="12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13" name="矩形 12"/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环的定义</a:t>
            </a:r>
            <a:endParaRPr lang="zh-CN" altLang="en-US" sz="1400"/>
          </a:p>
        </p:txBody>
      </p:sp>
      <p:sp>
        <p:nvSpPr>
          <p:cNvPr id="14" name="矩形 13"/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第八讲  环的定义与基本性质</a:t>
            </a:r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80DDC3F2-9B87-4142-A173-AF5A9EBCB487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/44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809622" y="887136"/>
            <a:ext cx="7524750" cy="2157412"/>
            <a:chOff x="804863" y="995363"/>
            <a:chExt cx="7524750" cy="2157412"/>
          </a:xfrm>
        </p:grpSpPr>
        <p:sp>
          <p:nvSpPr>
            <p:cNvPr id="4" name="矩形: 圆角 3"/>
            <p:cNvSpPr/>
            <p:nvPr/>
          </p:nvSpPr>
          <p:spPr>
            <a:xfrm>
              <a:off x="804863" y="995363"/>
              <a:ext cx="7524750" cy="2157412"/>
            </a:xfrm>
            <a:prstGeom prst="roundRect">
              <a:avLst>
                <a:gd name="adj" fmla="val 4660"/>
              </a:avLst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862009" y="1024220"/>
              <a:ext cx="7419975" cy="2095674"/>
            </a:xfrm>
            <a:prstGeom prst="rect">
              <a:avLst/>
            </a:prstGeom>
          </p:spPr>
        </p:pic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>
                <a:extLst>
                  <a:ext uri="{FF2B5EF4-FFF2-40B4-BE49-F238E27FC236}">
                    <ele attr="{A4E58300-AA95-448D-9600-9518E70067BA}"/>
                  </a:ext>
                </a:extLst>
              </p:cNvPr>
              <p:cNvSpPr txBox="1"/>
              <p:nvPr/>
            </p:nvSpPr>
            <p:spPr>
              <a:xfrm>
                <a:off x="809622" y="3428640"/>
                <a:ext cx="5755173" cy="9988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ts val="2000"/>
                  </a:lnSpc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1400" b="1">
                    <a:solidFill>
                      <a:schemeClr val="accent2">
                        <a:lumMod val="50000"/>
                      </a:schemeClr>
                    </a:solidFill>
                  </a:rPr>
                  <a:t>在通过上下文能明确运算时，通常直接称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sz="1400" b="1">
                    <a:solidFill>
                      <a:schemeClr val="accent2">
                        <a:lumMod val="50000"/>
                      </a:schemeClr>
                    </a:solidFill>
                  </a:rPr>
                  <a:t>为环</a:t>
                </a:r>
              </a:p>
              <a:p>
                <a:pPr marL="285750" indent="-285750">
                  <a:lnSpc>
                    <a:spcPts val="2000"/>
                  </a:lnSpc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1400" b="1">
                    <a:solidFill>
                      <a:schemeClr val="accent2">
                        <a:lumMod val="50000"/>
                      </a:schemeClr>
                    </a:solidFill>
                  </a:rPr>
                  <a:t>对环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1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  <m:r>
                          <a:rPr lang="en-US" altLang="zh-CN" sz="1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+, ⋅</m:t>
                        </m:r>
                      </m:e>
                    </m:d>
                  </m:oMath>
                </a14:m>
                <a:r>
                  <a:rPr lang="zh-CN" altLang="en-US" sz="1400" b="1">
                    <a:solidFill>
                      <a:schemeClr val="accent2">
                        <a:lumMod val="50000"/>
                      </a:schemeClr>
                    </a:solidFill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+)</m:t>
                    </m:r>
                  </m:oMath>
                </a14:m>
                <a:r>
                  <a:rPr lang="zh-CN" altLang="en-US" sz="1400" b="1">
                    <a:solidFill>
                      <a:schemeClr val="accent2">
                        <a:lumMod val="50000"/>
                      </a:schemeClr>
                    </a:solidFill>
                  </a:rPr>
                  <a:t>是交换群，称为环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sz="1400" b="1">
                    <a:solidFill>
                      <a:schemeClr val="accent2">
                        <a:lumMod val="50000"/>
                      </a:schemeClr>
                    </a:solidFill>
                  </a:rPr>
                  <a:t>的</a:t>
                </a:r>
                <a:r>
                  <a:rPr lang="zh-CN" altLang="en-US" sz="1400" b="1">
                    <a:solidFill>
                      <a:srgbClr val="C00000"/>
                    </a:solidFill>
                  </a:rPr>
                  <a:t>加法群</a:t>
                </a:r>
                <a:r>
                  <a:rPr lang="zh-CN" altLang="en-US" sz="1400" b="1">
                    <a:solidFill>
                      <a:schemeClr val="accent2">
                        <a:lumMod val="50000"/>
                      </a:schemeClr>
                    </a:solidFill>
                  </a:rPr>
                  <a:t>，其单位元通常用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zh-CN" altLang="en-US" sz="1400" b="1">
                    <a:solidFill>
                      <a:schemeClr val="accent2">
                        <a:lumMod val="50000"/>
                      </a:schemeClr>
                    </a:solidFill>
                  </a:rPr>
                  <a:t>表示，称为环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sz="1400" b="1">
                    <a:solidFill>
                      <a:schemeClr val="accent2">
                        <a:lumMod val="50000"/>
                      </a:schemeClr>
                    </a:solidFill>
                  </a:rPr>
                  <a:t>的</a:t>
                </a:r>
                <a:r>
                  <a:rPr lang="zh-CN" altLang="en-US" sz="1400" b="1">
                    <a:solidFill>
                      <a:srgbClr val="C00000"/>
                    </a:solidFill>
                  </a:rPr>
                  <a:t>零元</a:t>
                </a:r>
                <a:r>
                  <a:rPr lang="zh-CN" altLang="en-US" sz="1400" b="1">
                    <a:solidFill>
                      <a:schemeClr val="accent2">
                        <a:lumMod val="50000"/>
                      </a:schemeClr>
                    </a:solidFill>
                  </a:rPr>
                  <a:t>，元素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zh-CN" altLang="en-US" sz="1400" b="1">
                    <a:solidFill>
                      <a:schemeClr val="accent2">
                        <a:lumMod val="50000"/>
                      </a:schemeClr>
                    </a:solidFill>
                  </a:rPr>
                  <a:t>的加法逆元记为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zh-CN" altLang="en-US" sz="1400" b="1">
                    <a:solidFill>
                      <a:schemeClr val="accent2">
                        <a:lumMod val="50000"/>
                      </a:schemeClr>
                    </a:solidFill>
                  </a:rPr>
                  <a:t>，称为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zh-CN" altLang="en-US" sz="1400" b="1">
                    <a:solidFill>
                      <a:schemeClr val="accent2">
                        <a:lumMod val="50000"/>
                      </a:schemeClr>
                    </a:solidFill>
                  </a:rPr>
                  <a:t>的</a:t>
                </a:r>
                <a:r>
                  <a:rPr lang="zh-CN" altLang="en-US" sz="1400" b="1">
                    <a:solidFill>
                      <a:srgbClr val="C00000"/>
                    </a:solidFill>
                  </a:rPr>
                  <a:t>负元</a:t>
                </a:r>
                <a:r>
                  <a:rPr lang="zh-CN" altLang="en-US" sz="1400" b="1">
                    <a:solidFill>
                      <a:schemeClr val="accent2">
                        <a:lumMod val="50000"/>
                      </a:schemeClr>
                    </a:solidFill>
                  </a:rPr>
                  <a:t>。</a:t>
                </a:r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622" y="3428640"/>
                <a:ext cx="5755173" cy="998800"/>
              </a:xfrm>
              <a:prstGeom prst="rect">
                <a:avLst/>
              </a:prstGeom>
              <a:blipFill rotWithShape="1">
                <a:blip r:embed="rId2"/>
                <a:stretch>
                  <a:fillRect l="-212" r="-3496" b="-60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7" name="文本框 6"/>
          <p:cNvSpPr txBox="1"/>
          <p:nvPr/>
        </p:nvSpPr>
        <p:spPr>
          <a:xfrm>
            <a:off x="6719659" y="3448125"/>
            <a:ext cx="1614713" cy="9541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1400" b="1">
                <a:solidFill>
                  <a:schemeClr val="accent2">
                    <a:lumMod val="50000"/>
                  </a:schemeClr>
                </a:solidFill>
              </a:rPr>
              <a:t>有教材要求环乘法必须有单位元，也有教材要求环乘法必须满足交换律等</a:t>
            </a:r>
            <a:endParaRPr lang="zh-CN" altLang="en-US" sz="1400" b="1">
              <a:solidFill>
                <a:schemeClr val="accent2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节标题</a:t>
            </a:r>
            <a:endParaRPr lang="zh-CN" altLang="en-US" sz="12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13" name="矩形 12"/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环与子环之间的异同（一）</a:t>
            </a:r>
            <a:endParaRPr lang="zh-CN" altLang="en-US" sz="1400"/>
          </a:p>
        </p:txBody>
      </p:sp>
      <p:sp>
        <p:nvSpPr>
          <p:cNvPr id="14" name="矩形 13"/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第八讲  环的定义与基本性质</a:t>
            </a:r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67E5B0CF-9CF9-4EF2-9DE1-55386CD573EB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/44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>
                <a:extLst>
                  <a:ext uri="{FF2B5EF4-FFF2-40B4-BE49-F238E27FC236}">
                    <ele attr="{22D19CB8-A428-4908-88C3-D5E2E357FF85}"/>
                  </a:ext>
                </a:extLst>
              </p:cNvPr>
              <p:cNvSpPr txBox="1"/>
              <p:nvPr/>
            </p:nvSpPr>
            <p:spPr>
              <a:xfrm>
                <a:off x="899491" y="904461"/>
                <a:ext cx="2529509" cy="36933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是环，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的子环</a:t>
                </a: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491" y="904461"/>
                <a:ext cx="2529509" cy="369332"/>
              </a:xfrm>
              <a:prstGeom prst="rect">
                <a:avLst/>
              </a:prstGeom>
              <a:blipFill rotWithShape="1">
                <a:blip r:embed="rId1"/>
                <a:stretch>
                  <a:fillRect l="-2169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>
                <a:extLst>
                  <a:ext uri="{FF2B5EF4-FFF2-40B4-BE49-F238E27FC236}">
                    <ele attr="{8D2154F7-7B0D-494C-A179-D6060EBBEBA8}"/>
                  </a:ext>
                </a:extLst>
              </p:cNvPr>
              <p:cNvSpPr txBox="1"/>
              <p:nvPr/>
            </p:nvSpPr>
            <p:spPr>
              <a:xfrm>
                <a:off x="899491" y="1548380"/>
                <a:ext cx="4293705" cy="36933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若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zh-CN" altLang="en-US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是交换环，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不一定也是交换环。</a:t>
                </a:r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491" y="1548380"/>
                <a:ext cx="4293705" cy="369332"/>
              </a:xfrm>
              <a:prstGeom prst="rect">
                <a:avLst/>
              </a:prstGeom>
              <a:blipFill rotWithShape="1">
                <a:blip r:embed="rId2"/>
                <a:stretch>
                  <a:fillRect l="-994" t="-11475" b="-213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grpSp>
        <p:nvGrpSpPr>
          <p:cNvPr id="7" name="组合 6"/>
          <p:cNvGrpSpPr/>
          <p:nvPr/>
        </p:nvGrpSpPr>
        <p:grpSpPr>
          <a:xfrm>
            <a:off x="899491" y="2130000"/>
            <a:ext cx="6042992" cy="2191578"/>
            <a:chOff x="899491" y="2146852"/>
            <a:chExt cx="6042992" cy="2191578"/>
          </a:xfrm>
        </p:grpSpPr>
        <p:sp>
          <p:nvSpPr>
            <p:cNvPr id="6" name="矩形: 圆角 5"/>
            <p:cNvSpPr/>
            <p:nvPr/>
          </p:nvSpPr>
          <p:spPr>
            <a:xfrm>
              <a:off x="899491" y="2146852"/>
              <a:ext cx="6042992" cy="2191578"/>
            </a:xfrm>
            <a:prstGeom prst="roundRect">
              <a:avLst>
                <a:gd name="adj" fmla="val 6009"/>
              </a:avLst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64095" y="2192299"/>
              <a:ext cx="5913782" cy="2094851"/>
            </a:xfrm>
            <a:prstGeom prst="rect">
              <a:avLst/>
            </a:prstGeom>
          </p:spPr>
        </p:pic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ele attr="{96A5A622-46EB-4838-8DC0-29432CCDCCC1}"/>
                  </a:ext>
                </a:extLst>
              </p:cNvPr>
              <p:cNvSpPr txBox="1"/>
              <p:nvPr/>
            </p:nvSpPr>
            <p:spPr>
              <a:xfrm>
                <a:off x="7051815" y="3886199"/>
                <a:ext cx="1192694" cy="33855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是交换环</a:t>
                </a:r>
                <a:r>
                  <a:rPr lang="en-US" altLang="zh-CN" sz="1600" b="1">
                    <a:solidFill>
                      <a:schemeClr val="accent2">
                        <a:lumMod val="50000"/>
                      </a:schemeClr>
                    </a:solidFill>
                  </a:rPr>
                  <a:t>!</a:t>
                </a:r>
                <a:endParaRPr lang="zh-CN" altLang="en-US" sz="1600" b="1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1815" y="3886199"/>
                <a:ext cx="1192694" cy="338554"/>
              </a:xfrm>
              <a:prstGeom prst="rect">
                <a:avLst/>
              </a:prstGeom>
              <a:blipFill rotWithShape="1">
                <a:blip r:embed="rId4"/>
                <a:stretch>
                  <a:fillRect t="-3571" r="-1026" b="-21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节标题</a:t>
            </a:r>
            <a:endParaRPr lang="zh-CN" altLang="en-US" sz="12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13" name="矩形 12"/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环与子环之间的异同（二）</a:t>
            </a:r>
            <a:endParaRPr lang="zh-CN" altLang="en-US" sz="1400"/>
          </a:p>
        </p:txBody>
      </p:sp>
      <p:sp>
        <p:nvSpPr>
          <p:cNvPr id="14" name="矩形 13"/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第八讲  环的定义与基本性质</a:t>
            </a:r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67E5B0CF-9CF9-4EF2-9DE1-55386CD573EB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/44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>
                <a:extLst>
                  <a:ext uri="{FF2B5EF4-FFF2-40B4-BE49-F238E27FC236}">
                    <ele attr="{22D19CB8-A428-4908-88C3-D5E2E357FF85}"/>
                  </a:ext>
                </a:extLst>
              </p:cNvPr>
              <p:cNvSpPr txBox="1"/>
              <p:nvPr/>
            </p:nvSpPr>
            <p:spPr>
              <a:xfrm>
                <a:off x="899491" y="904461"/>
                <a:ext cx="2529509" cy="36933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是环，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的子环</a:t>
                </a: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491" y="904461"/>
                <a:ext cx="2529509" cy="369332"/>
              </a:xfrm>
              <a:prstGeom prst="rect">
                <a:avLst/>
              </a:prstGeom>
              <a:blipFill rotWithShape="1">
                <a:blip r:embed="rId1"/>
                <a:stretch>
                  <a:fillRect l="-2169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>
                <a:extLst>
                  <a:ext uri="{FF2B5EF4-FFF2-40B4-BE49-F238E27FC236}">
                    <ele attr="{8D2154F7-7B0D-494C-A179-D6060EBBEBA8}"/>
                  </a:ext>
                </a:extLst>
              </p:cNvPr>
              <p:cNvSpPr txBox="1"/>
              <p:nvPr/>
            </p:nvSpPr>
            <p:spPr>
              <a:xfrm>
                <a:off x="899492" y="1548380"/>
                <a:ext cx="4268856" cy="36933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若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𝑺</m:t>
                    </m:r>
                  </m:oMath>
                </a14:m>
                <a:r>
                  <a:rPr lang="zh-CN" altLang="en-US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无零因子，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𝑹</m:t>
                    </m:r>
                  </m:oMath>
                </a14:m>
                <a:r>
                  <a:rPr lang="zh-CN" altLang="en-US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不一定也无零因子。</a:t>
                </a:r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492" y="1548380"/>
                <a:ext cx="4268856" cy="369332"/>
              </a:xfrm>
              <a:prstGeom prst="rect">
                <a:avLst/>
              </a:prstGeom>
              <a:blipFill rotWithShape="1">
                <a:blip r:embed="rId2"/>
                <a:stretch>
                  <a:fillRect l="-1000" t="-11475" b="-213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>
                <a:extLst>
                  <a:ext uri="{FF2B5EF4-FFF2-40B4-BE49-F238E27FC236}">
                    <ele attr="{6F580A39-B684-41AB-8105-729878A2FA43}"/>
                  </a:ext>
                </a:extLst>
              </p:cNvPr>
              <p:cNvSpPr txBox="1"/>
              <p:nvPr/>
            </p:nvSpPr>
            <p:spPr>
              <a:xfrm>
                <a:off x="899491" y="2390506"/>
                <a:ext cx="7215809" cy="70981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ts val="2500"/>
                  </a:lnSpc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zh-CN" altLang="en-US" b="1" dirty="0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例如模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𝟏𝟐</m:t>
                    </m:r>
                  </m:oMath>
                </a14:m>
                <a:r>
                  <a:rPr lang="zh-CN" altLang="en-US" b="1" dirty="0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剩余类环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ℤ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𝟏𝟐</m:t>
                        </m:r>
                      </m:sub>
                    </m:sSub>
                  </m:oMath>
                </a14:m>
                <a:r>
                  <a:rPr lang="zh-CN" altLang="en-US" b="1" dirty="0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有零因子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𝟔</m:t>
                    </m:r>
                  </m:oMath>
                </a14:m>
                <a:r>
                  <a:rPr lang="zh-CN" altLang="en-US" b="1" dirty="0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𝟐</m:t>
                    </m:r>
                  </m:oMath>
                </a14:m>
                <a:r>
                  <a:rPr lang="zh-CN" altLang="en-US" b="1" dirty="0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等，不难看到</a:t>
                </a:r>
                <a:r>
                  <a:rPr lang="zh-CN" altLang="en-US" b="1" strike="dblStrike" dirty="0">
                    <a:solidFill>
                      <a:srgbClr val="FF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模</a:t>
                </a:r>
                <a14:m>
                  <m:oMath xmlns:m="http://schemas.openxmlformats.org/officeDocument/2006/math">
                    <m:r>
                      <a:rPr lang="en-US" altLang="zh-CN" b="1" i="1" strike="dblStrike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𝟑</m:t>
                    </m:r>
                  </m:oMath>
                </a14:m>
                <a:r>
                  <a:rPr lang="zh-CN" altLang="en-US" b="1" strike="dblStrike" dirty="0">
                    <a:solidFill>
                      <a:srgbClr val="FF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剩余类环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trike="dblStrike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b="1" i="1" strike="dblStrike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ℤ</m:t>
                        </m:r>
                      </m:e>
                      <m:sub>
                        <m:r>
                          <a:rPr lang="en-US" altLang="zh-CN" b="1" i="1" strike="dblStrike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zh-CN" altLang="en-US" b="1" strike="dblStrike" dirty="0">
                    <a:solidFill>
                      <a:srgbClr val="FF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是它的子环</a:t>
                </a:r>
                <a:r>
                  <a:rPr lang="zh-CN" altLang="en-US" b="1" dirty="0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，但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ℤ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zh-CN" altLang="en-US" b="1" dirty="0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是无零因子环。</a:t>
                </a:r>
                <a:endParaRPr lang="zh-CN" altLang="en-US" dirty="0"/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491" y="2390506"/>
                <a:ext cx="7215809" cy="709810"/>
              </a:xfrm>
              <a:prstGeom prst="rect">
                <a:avLst/>
              </a:prstGeom>
              <a:blipFill rotWithShape="1">
                <a:blip r:embed="rId3"/>
                <a:stretch>
                  <a:fillRect l="-592" t="-4274" b="-940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5" name="对话气泡: 矩形 4"/>
          <p:cNvSpPr/>
          <p:nvPr/>
        </p:nvSpPr>
        <p:spPr>
          <a:xfrm>
            <a:off x="4744527" y="3338423"/>
            <a:ext cx="3752491" cy="405814"/>
          </a:xfrm>
          <a:prstGeom prst="wedgeRectCallout">
            <a:avLst>
              <a:gd name="adj1" fmla="val 14202"/>
              <a:gd name="adj2" fmla="val -203518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FF0000"/>
                </a:solidFill>
              </a:rPr>
              <a:t>({0,4,8}  +</a:t>
            </a:r>
            <a:r>
              <a:rPr lang="en-US" altLang="zh-CN" b="1" baseline="-25000" dirty="0">
                <a:solidFill>
                  <a:srgbClr val="FF0000"/>
                </a:solidFill>
              </a:rPr>
              <a:t>12</a:t>
            </a:r>
            <a:r>
              <a:rPr lang="en-US" altLang="zh-CN" b="1" dirty="0">
                <a:solidFill>
                  <a:srgbClr val="FF0000"/>
                </a:solidFill>
              </a:rPr>
              <a:t> , X</a:t>
            </a:r>
            <a:r>
              <a:rPr lang="en-US" altLang="zh-CN" b="1" baseline="-25000" dirty="0">
                <a:solidFill>
                  <a:srgbClr val="FF0000"/>
                </a:solidFill>
              </a:rPr>
              <a:t>12</a:t>
            </a:r>
            <a:r>
              <a:rPr lang="en-US" altLang="zh-CN" b="1" dirty="0">
                <a:solidFill>
                  <a:srgbClr val="FF0000"/>
                </a:solidFill>
              </a:rPr>
              <a:t>)</a:t>
            </a:r>
            <a:r>
              <a:rPr lang="zh-CN" altLang="en-US" b="1" dirty="0">
                <a:solidFill>
                  <a:srgbClr val="FF0000"/>
                </a:solidFill>
              </a:rPr>
              <a:t>是其</a:t>
            </a:r>
            <a:r>
              <a:rPr lang="zh-CN" altLang="en-US" b="1" dirty="0">
                <a:solidFill>
                  <a:srgbClr val="00B050"/>
                </a:solidFill>
              </a:rPr>
              <a:t>无零因子子环</a:t>
            </a:r>
            <a:endParaRPr lang="zh-CN" altLang="en-US" b="1" dirty="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节标题</a:t>
            </a:r>
            <a:endParaRPr lang="zh-CN" altLang="en-US" sz="12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13" name="矩形 12"/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环与子环之间的异同（三）</a:t>
            </a:r>
            <a:endParaRPr lang="zh-CN" altLang="en-US" sz="1400"/>
          </a:p>
        </p:txBody>
      </p:sp>
      <p:sp>
        <p:nvSpPr>
          <p:cNvPr id="14" name="矩形 13"/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第八讲  环的定义与基本性质</a:t>
            </a:r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67E5B0CF-9CF9-4EF2-9DE1-55386CD573EB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/44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>
                <a:extLst>
                  <a:ext uri="{FF2B5EF4-FFF2-40B4-BE49-F238E27FC236}">
                    <ele attr="{22D19CB8-A428-4908-88C3-D5E2E357FF85}"/>
                  </a:ext>
                </a:extLst>
              </p:cNvPr>
              <p:cNvSpPr txBox="1"/>
              <p:nvPr/>
            </p:nvSpPr>
            <p:spPr>
              <a:xfrm>
                <a:off x="899491" y="904461"/>
                <a:ext cx="2529509" cy="36933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是环，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的子环</a:t>
                </a: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491" y="904461"/>
                <a:ext cx="2529509" cy="369332"/>
              </a:xfrm>
              <a:prstGeom prst="rect">
                <a:avLst/>
              </a:prstGeom>
              <a:blipFill rotWithShape="1">
                <a:blip r:embed="rId1"/>
                <a:stretch>
                  <a:fillRect l="-2169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>
                <a:extLst>
                  <a:ext uri="{FF2B5EF4-FFF2-40B4-BE49-F238E27FC236}">
                    <ele attr="{8D2154F7-7B0D-494C-A179-D6060EBBEBA8}"/>
                  </a:ext>
                </a:extLst>
              </p:cNvPr>
              <p:cNvSpPr txBox="1"/>
              <p:nvPr/>
            </p:nvSpPr>
            <p:spPr>
              <a:xfrm>
                <a:off x="899491" y="1427666"/>
                <a:ext cx="6828183" cy="72494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ts val="26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若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𝑹</m:t>
                    </m:r>
                  </m:oMath>
                </a14:m>
                <a:r>
                  <a:rPr lang="zh-CN" altLang="en-US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有单位元，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𝑺</m:t>
                    </m:r>
                  </m:oMath>
                </a14:m>
                <a:r>
                  <a:rPr lang="zh-CN" altLang="en-US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不一定有单位元，而</a:t>
                </a:r>
                <a14:m>
                  <m:oMath xmlns:m="http://schemas.openxmlformats.org/officeDocument/2006/math">
                    <m:r>
                      <a:rPr lang="en-US" altLang="zh-CN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𝑺</m:t>
                    </m:r>
                  </m:oMath>
                </a14:m>
                <a:r>
                  <a:rPr lang="zh-CN" altLang="en-US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有单位元，</a:t>
                </a:r>
                <a:r>
                  <a:rPr lang="en-US" altLang="zh-CN" b="1">
                    <a:solidFill>
                      <a:srgbClr val="002060"/>
                    </a:solidFill>
                    <a:ea typeface="楷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𝑹</m:t>
                    </m:r>
                  </m:oMath>
                </a14:m>
                <a:r>
                  <a:rPr lang="zh-CN" altLang="en-US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也不一定有单位元。当</a:t>
                </a:r>
                <a14:m>
                  <m:oMath xmlns:m="http://schemas.openxmlformats.org/officeDocument/2006/math">
                    <m:r>
                      <a:rPr lang="en-US" altLang="zh-CN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𝑹</m:t>
                    </m:r>
                  </m:oMath>
                </a14:m>
                <a:r>
                  <a:rPr lang="zh-CN" altLang="en-US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𝑺</m:t>
                    </m:r>
                  </m:oMath>
                </a14:m>
                <a:r>
                  <a:rPr lang="zh-CN" altLang="en-US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都有单位元时，它们的单位元也可以不相同</a:t>
                </a:r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491" y="1427666"/>
                <a:ext cx="6828183" cy="724942"/>
              </a:xfrm>
              <a:prstGeom prst="rect">
                <a:avLst/>
              </a:prstGeom>
              <a:blipFill rotWithShape="1">
                <a:blip r:embed="rId2"/>
                <a:stretch>
                  <a:fillRect l="-625" t="-2521" b="-109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grpSp>
        <p:nvGrpSpPr>
          <p:cNvPr id="10" name="组合 9"/>
          <p:cNvGrpSpPr/>
          <p:nvPr/>
        </p:nvGrpSpPr>
        <p:grpSpPr>
          <a:xfrm>
            <a:off x="899491" y="2282503"/>
            <a:ext cx="6077779" cy="2297688"/>
            <a:chOff x="899491" y="2254434"/>
            <a:chExt cx="6077779" cy="2297688"/>
          </a:xfrm>
        </p:grpSpPr>
        <p:sp>
          <p:nvSpPr>
            <p:cNvPr id="9" name="矩形: 圆角 8"/>
            <p:cNvSpPr/>
            <p:nvPr/>
          </p:nvSpPr>
          <p:spPr>
            <a:xfrm>
              <a:off x="899491" y="2254434"/>
              <a:ext cx="6077779" cy="2297688"/>
            </a:xfrm>
            <a:prstGeom prst="roundRect">
              <a:avLst>
                <a:gd name="adj" fmla="val 6502"/>
              </a:avLst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50059" y="2313873"/>
              <a:ext cx="5978387" cy="2178565"/>
            </a:xfrm>
            <a:prstGeom prst="rect">
              <a:avLst/>
            </a:prstGeom>
          </p:spPr>
        </p:pic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文本框 16">
                <a:extLst>
                  <a:ext uri="{FF2B5EF4-FFF2-40B4-BE49-F238E27FC236}">
                    <ele attr="{79B93251-088D-4253-B45A-9869710EC5F1}"/>
                  </a:ext>
                </a:extLst>
              </p:cNvPr>
              <p:cNvSpPr txBox="1"/>
              <p:nvPr/>
            </p:nvSpPr>
            <p:spPr>
              <a:xfrm>
                <a:off x="7069208" y="2338445"/>
                <a:ext cx="1433720" cy="212731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ts val="2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altLang="zh-CN" sz="1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zh-CN" altLang="en-US" sz="1400" b="1">
                    <a:solidFill>
                      <a:schemeClr val="accent2">
                        <a:lumMod val="50000"/>
                      </a:schemeClr>
                    </a:solidFill>
                  </a:rPr>
                  <a:t>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𝑴</m:t>
                        </m:r>
                      </m:e>
                      <m:sub>
                        <m:r>
                          <a:rPr lang="en-US" altLang="zh-CN" sz="1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d>
                      <m:dPr>
                        <m:ctrlPr>
                          <a:rPr lang="en-US" altLang="zh-CN" sz="1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</m:d>
                  </m:oMath>
                </a14:m>
                <a:r>
                  <a:rPr lang="zh-CN" altLang="en-US" sz="1400" b="1">
                    <a:solidFill>
                      <a:schemeClr val="accent2">
                        <a:lumMod val="50000"/>
                      </a:schemeClr>
                    </a:solidFill>
                  </a:rPr>
                  <a:t>的子环，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altLang="zh-CN" sz="1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zh-CN" altLang="en-US" sz="1400" b="1">
                    <a:solidFill>
                      <a:schemeClr val="accent2">
                        <a:lumMod val="50000"/>
                      </a:schemeClr>
                    </a:solidFill>
                  </a:rPr>
                  <a:t>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altLang="zh-CN" sz="1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zh-CN" altLang="en-US" sz="1400" b="1">
                    <a:solidFill>
                      <a:schemeClr val="accent2">
                        <a:lumMod val="50000"/>
                      </a:schemeClr>
                    </a:solidFill>
                  </a:rPr>
                  <a:t>的子环。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𝑴</m:t>
                        </m:r>
                      </m:e>
                      <m:sub>
                        <m:r>
                          <a:rPr lang="en-US" altLang="zh-CN" sz="1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d>
                      <m:dPr>
                        <m:ctrlPr>
                          <a:rPr lang="en-US" altLang="zh-CN" sz="1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</m:d>
                  </m:oMath>
                </a14:m>
                <a:r>
                  <a:rPr lang="zh-CN" altLang="en-US" sz="1400" b="1">
                    <a:solidFill>
                      <a:schemeClr val="accent2">
                        <a:lumMod val="50000"/>
                      </a:schemeClr>
                    </a:solidFill>
                  </a:rPr>
                  <a:t>有单位元（单位矩阵），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altLang="zh-CN" sz="1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zh-CN" altLang="en-US" sz="1400" b="1">
                    <a:solidFill>
                      <a:schemeClr val="accent2">
                        <a:lumMod val="50000"/>
                      </a:schemeClr>
                    </a:solidFill>
                  </a:rPr>
                  <a:t>没有单位元，而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altLang="zh-CN" sz="1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zh-CN" altLang="en-US" sz="1400" b="1">
                    <a:solidFill>
                      <a:schemeClr val="accent2">
                        <a:lumMod val="50000"/>
                      </a:schemeClr>
                    </a:solidFill>
                  </a:rPr>
                  <a:t>有单位元，但与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𝑴</m:t>
                        </m:r>
                      </m:e>
                      <m:sub>
                        <m:r>
                          <a:rPr lang="en-US" altLang="zh-CN" sz="14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d>
                      <m:dPr>
                        <m:ctrlPr>
                          <a:rPr lang="en-US" altLang="zh-CN" sz="14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4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</m:d>
                    <m:r>
                      <a:rPr lang="en-US" altLang="zh-CN" sz="14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1400" b="1">
                    <a:solidFill>
                      <a:schemeClr val="accent2">
                        <a:lumMod val="50000"/>
                      </a:schemeClr>
                    </a:solidFill>
                  </a:rPr>
                  <a:t>不同。</a:t>
                </a:r>
              </a:p>
            </p:txBody>
          </p:sp>
        </mc:Choice>
        <mc:Fallback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9208" y="2338445"/>
                <a:ext cx="1433720" cy="2127314"/>
              </a:xfrm>
              <a:prstGeom prst="rect">
                <a:avLst/>
              </a:prstGeom>
              <a:blipFill rotWithShape="1">
                <a:blip r:embed="rId4"/>
                <a:stretch>
                  <a:fillRect l="-1277" r="-1277" b="-20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70031" y="950580"/>
            <a:ext cx="7403931" cy="1862048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pPr algn="ctr">
              <a:spcBef>
                <a:spcPts val="450"/>
              </a:spcBef>
              <a:spcAft>
                <a:spcPts val="450"/>
              </a:spcAft>
            </a:pPr>
            <a:r>
              <a:rPr lang="zh-CN" altLang="en-US" sz="1800" b="1" dirty="0">
                <a:solidFill>
                  <a:srgbClr val="002060"/>
                </a:solidFill>
              </a:rPr>
              <a:t>环的定义、例子与子环</a:t>
            </a:r>
            <a:endParaRPr lang="zh-CN" altLang="en-US" sz="1800" b="1" dirty="0">
              <a:solidFill>
                <a:srgbClr val="002060"/>
              </a:solidFill>
            </a:endParaRPr>
          </a:p>
          <a:p>
            <a:pPr marL="257175" indent="-257175">
              <a:spcBef>
                <a:spcPts val="450"/>
              </a:spcBef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chemeClr val="accent6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环是有加法和乘法的代数，加法构成交换群，乘法满足结合律，加法与乘法使用分配律相联系</a:t>
            </a:r>
            <a:endParaRPr lang="en-US" altLang="zh-CN" sz="1800" b="1" dirty="0">
              <a:solidFill>
                <a:schemeClr val="accent6">
                  <a:lumMod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257175" indent="-257175">
              <a:spcBef>
                <a:spcPts val="450"/>
              </a:spcBef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zh-CN" altLang="en-US" sz="1800" b="1" dirty="0">
                <a:solidFill>
                  <a:schemeClr val="accent6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环的重要例子：整数环、模</a:t>
            </a:r>
            <a:r>
              <a:rPr lang="en-US" altLang="zh-CN" sz="1800" b="1" dirty="0">
                <a:solidFill>
                  <a:schemeClr val="accent6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</a:t>
            </a:r>
            <a:r>
              <a:rPr lang="zh-CN" altLang="en-US" sz="1800" b="1" dirty="0">
                <a:solidFill>
                  <a:schemeClr val="accent6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剩余类环、高斯整环、多项式环</a:t>
            </a:r>
            <a:endParaRPr lang="en-US" altLang="zh-CN" sz="1800" b="1" dirty="0">
              <a:solidFill>
                <a:schemeClr val="accent6">
                  <a:lumMod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257175" indent="-257175">
              <a:spcBef>
                <a:spcPts val="450"/>
              </a:spcBef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chemeClr val="accent6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子环是对环的减法与乘法封闭的非空子集</a:t>
            </a:r>
            <a:endParaRPr lang="zh-CN" altLang="en-US" sz="1800" b="1" dirty="0">
              <a:solidFill>
                <a:schemeClr val="accent6">
                  <a:lumMod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70030" y="3157125"/>
            <a:ext cx="7403932" cy="145680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>
              <a:spcAft>
                <a:spcPts val="450"/>
              </a:spcAft>
            </a:pPr>
            <a:r>
              <a:rPr lang="zh-CN" altLang="en-US" sz="1800" b="1" dirty="0">
                <a:solidFill>
                  <a:srgbClr val="C00000"/>
                </a:solidFill>
              </a:rPr>
              <a:t>学习这一部分的目标</a:t>
            </a:r>
            <a:endParaRPr lang="zh-CN" altLang="en-US" sz="1800" b="1" dirty="0">
              <a:solidFill>
                <a:srgbClr val="C00000"/>
              </a:solidFill>
            </a:endParaRPr>
          </a:p>
          <a:p>
            <a:pPr marL="257175" indent="-257175">
              <a:spcBef>
                <a:spcPts val="450"/>
              </a:spcBef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zh-CN" altLang="en-US" sz="1800" b="1" dirty="0">
                <a:solidFill>
                  <a:schemeClr val="accent2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熟悉环的定义以及环的重要例子，能判断集合及其上的两个运算是否构成环，</a:t>
            </a:r>
            <a:r>
              <a:rPr lang="zh-CN" altLang="en-US" sz="1800" b="1" strike="dblStrike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并给出</a:t>
            </a:r>
            <a:r>
              <a:rPr lang="zh-CN" altLang="en-US" sz="1800" b="1" dirty="0">
                <a:solidFill>
                  <a:schemeClr val="accent2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是否交换环、是否有单位元、是否有零因子和可逆元</a:t>
            </a:r>
            <a:endParaRPr lang="en-US" altLang="zh-CN" sz="1800" b="1" dirty="0">
              <a:solidFill>
                <a:schemeClr val="accent2">
                  <a:lumMod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257175" indent="-257175">
              <a:spcBef>
                <a:spcPts val="450"/>
              </a:spcBef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zh-CN" altLang="en-US" sz="1800" b="1" dirty="0">
                <a:solidFill>
                  <a:schemeClr val="accent2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能判断一个非空子集是否是子环</a:t>
            </a:r>
            <a:endParaRPr lang="zh-CN" altLang="en-US" sz="1800" b="1" dirty="0">
              <a:solidFill>
                <a:schemeClr val="accent2">
                  <a:lumMod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总结</a:t>
            </a:r>
            <a:endParaRPr lang="zh-CN" altLang="en-US" sz="12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13" name="矩形 12"/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总结</a:t>
            </a:r>
            <a:endParaRPr lang="zh-CN" altLang="en-US" sz="1400"/>
          </a:p>
        </p:txBody>
      </p:sp>
      <p:sp>
        <p:nvSpPr>
          <p:cNvPr id="14" name="矩形 13"/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第八讲  环的定义与基本性质</a:t>
            </a:r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CF1BE71F-FA69-411D-BD7B-4CB93A594B2D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/44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96222" y="1825765"/>
            <a:ext cx="6827897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2400" b="1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在线平台作业（环的定义和基本性质部分）！</a:t>
            </a:r>
            <a:endParaRPr lang="zh-CN" altLang="en-US" sz="2400" b="1" dirty="0">
              <a:solidFill>
                <a:srgbClr val="C00000"/>
              </a:solidFill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第八讲  环的定义与基本性质</a:t>
            </a:r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D2BFF262-CF58-4B19-84BB-A52050DCEE8A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/44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作业</a:t>
            </a:r>
            <a:endParaRPr lang="zh-CN" altLang="en-US" sz="12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20" name="矩形 19"/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作业</a:t>
            </a:r>
            <a:endParaRPr lang="zh-CN" altLang="en-US" sz="1400"/>
          </a:p>
        </p:txBody>
      </p:sp>
      <p:sp>
        <p:nvSpPr>
          <p:cNvPr id="9" name="文本框 8"/>
          <p:cNvSpPr txBox="1"/>
          <p:nvPr/>
        </p:nvSpPr>
        <p:spPr>
          <a:xfrm>
            <a:off x="796222" y="2856070"/>
            <a:ext cx="7348896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2400" b="1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教材习题可尝试完成习题</a:t>
            </a:r>
            <a:r>
              <a:rPr lang="en-US" altLang="zh-CN" sz="2400" b="1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3-1</a:t>
            </a:r>
            <a:r>
              <a:rPr lang="zh-CN" altLang="en-US" sz="2400" b="1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的第</a:t>
            </a:r>
            <a:r>
              <a:rPr lang="en-US" altLang="zh-CN" sz="2400" b="1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 sz="2400" b="1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题至第</a:t>
            </a:r>
            <a:r>
              <a:rPr lang="en-US" altLang="zh-CN" sz="2400" b="1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25</a:t>
            </a:r>
            <a:r>
              <a:rPr lang="zh-CN" altLang="en-US" sz="2400" b="1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题，习题</a:t>
            </a:r>
            <a:r>
              <a:rPr lang="en-US" altLang="zh-CN" sz="2400" b="1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3-2</a:t>
            </a:r>
            <a:r>
              <a:rPr lang="zh-CN" altLang="en-US" sz="2400" b="1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的第</a:t>
            </a:r>
            <a:r>
              <a:rPr lang="en-US" altLang="zh-CN" sz="2400" b="1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 sz="2400" b="1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题至第</a:t>
            </a:r>
            <a:r>
              <a:rPr lang="en-US" altLang="zh-CN" sz="2400" b="1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17</a:t>
            </a:r>
            <a:r>
              <a:rPr lang="zh-CN" altLang="en-US" sz="2400" b="1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题！</a:t>
            </a:r>
            <a:endParaRPr lang="zh-CN" altLang="en-US" sz="2400" b="1" dirty="0">
              <a:solidFill>
                <a:srgbClr val="C00000"/>
              </a:solidFill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440939" y="1500963"/>
            <a:ext cx="6428759" cy="1815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zh-CN" altLang="en-US" sz="300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谢谢大家！</a:t>
            </a:r>
            <a:endParaRPr lang="en-US" altLang="zh-CN" sz="3000">
              <a:solidFill>
                <a:srgbClr val="C0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ctr">
              <a:lnSpc>
                <a:spcPct val="200000"/>
              </a:lnSpc>
            </a:pPr>
            <a:r>
              <a:rPr lang="zh-CN" altLang="en-US" sz="300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有什么问题和建议请及时反馈给老师！</a:t>
            </a:r>
            <a:endParaRPr lang="zh-CN" altLang="en-US" sz="3000">
              <a:solidFill>
                <a:srgbClr val="C0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第八讲  环的定义与基本性质</a:t>
            </a:r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zh-CN" altLang="en-US" sz="1200"/>
          </a:p>
        </p:txBody>
      </p:sp>
      <p:sp>
        <p:nvSpPr>
          <p:cNvPr id="10" name="矩形 9"/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14" name="矩形 13"/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环的定义</a:t>
            </a:r>
            <a:endParaRPr lang="zh-CN" altLang="en-US" sz="12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13" name="矩形 12"/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环的零元与负元</a:t>
            </a:r>
            <a:endParaRPr lang="zh-CN" altLang="en-US" sz="1400"/>
          </a:p>
        </p:txBody>
      </p:sp>
      <p:sp>
        <p:nvSpPr>
          <p:cNvPr id="14" name="矩形 13"/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第八讲  环的定义与基本性质</a:t>
            </a:r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80DDC3F2-9B87-4142-A173-AF5A9EBCB487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/44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859730" y="993223"/>
            <a:ext cx="6624430" cy="1287117"/>
            <a:chOff x="993913" y="1088335"/>
            <a:chExt cx="6624430" cy="1287117"/>
          </a:xfrm>
        </p:grpSpPr>
        <p:sp>
          <p:nvSpPr>
            <p:cNvPr id="4" name="矩形: 圆角 3"/>
            <p:cNvSpPr/>
            <p:nvPr/>
          </p:nvSpPr>
          <p:spPr>
            <a:xfrm>
              <a:off x="993913" y="1088335"/>
              <a:ext cx="6624430" cy="1287117"/>
            </a:xfrm>
            <a:prstGeom prst="roundRect">
              <a:avLst>
                <a:gd name="adj" fmla="val 508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018760" y="1116433"/>
              <a:ext cx="6569971" cy="1234172"/>
            </a:xfrm>
            <a:prstGeom prst="rect">
              <a:avLst/>
            </a:prstGeom>
          </p:spPr>
        </p:pic>
      </p:grpSp>
      <p:grpSp>
        <p:nvGrpSpPr>
          <p:cNvPr id="9" name="组合 8"/>
          <p:cNvGrpSpPr/>
          <p:nvPr/>
        </p:nvGrpSpPr>
        <p:grpSpPr>
          <a:xfrm>
            <a:off x="859730" y="2571750"/>
            <a:ext cx="7424533" cy="1088335"/>
            <a:chOff x="874642" y="2648749"/>
            <a:chExt cx="7424533" cy="1088335"/>
          </a:xfrm>
        </p:grpSpPr>
        <p:sp>
          <p:nvSpPr>
            <p:cNvPr id="8" name="矩形: 圆角 7"/>
            <p:cNvSpPr/>
            <p:nvPr/>
          </p:nvSpPr>
          <p:spPr>
            <a:xfrm>
              <a:off x="874642" y="2648749"/>
              <a:ext cx="7424533" cy="1088335"/>
            </a:xfrm>
            <a:prstGeom prst="roundRect">
              <a:avLst>
                <a:gd name="adj" fmla="val 753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14398" y="2683539"/>
              <a:ext cx="7349987" cy="1019215"/>
            </a:xfrm>
            <a:prstGeom prst="rect">
              <a:avLst/>
            </a:prstGeom>
          </p:spPr>
        </p:pic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>
                <a:extLst>
                  <a:ext uri="{FF2B5EF4-FFF2-40B4-BE49-F238E27FC236}">
                    <ele attr="{EE8114FB-E776-4405-8616-2F288CD7437B}"/>
                  </a:ext>
                </a:extLst>
              </p:cNvPr>
              <p:cNvSpPr txBox="1"/>
              <p:nvPr/>
            </p:nvSpPr>
            <p:spPr>
              <a:xfrm>
                <a:off x="899486" y="4045857"/>
                <a:ext cx="4666427" cy="338554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通过负元引入环的</a:t>
                </a:r>
                <a:r>
                  <a:rPr lang="zh-CN" altLang="en-US" sz="1600" b="1">
                    <a:solidFill>
                      <a:srgbClr val="C00000"/>
                    </a:solidFill>
                  </a:rPr>
                  <a:t>减法</a:t>
                </a:r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，即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定义为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+(−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sz="1600" b="1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486" y="4045857"/>
                <a:ext cx="4666427" cy="338554"/>
              </a:xfrm>
              <a:prstGeom prst="rect">
                <a:avLst/>
              </a:prstGeom>
              <a:blipFill rotWithShape="1">
                <a:blip r:embed="rId3"/>
                <a:stretch>
                  <a:fillRect l="-784" t="-5455" b="-236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2" name="直接连接符 1"/>
          <p:cNvCxnSpPr/>
          <p:nvPr/>
        </p:nvCxnSpPr>
        <p:spPr>
          <a:xfrm>
            <a:off x="3148965" y="1452245"/>
            <a:ext cx="169799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环的定义</a:t>
            </a:r>
            <a:endParaRPr lang="zh-CN" altLang="en-US" sz="12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13" name="矩形 12"/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环乘法的重要关注点</a:t>
            </a:r>
            <a:endParaRPr lang="zh-CN" altLang="en-US" sz="1400"/>
          </a:p>
        </p:txBody>
      </p:sp>
      <p:sp>
        <p:nvSpPr>
          <p:cNvPr id="14" name="矩形 13"/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第八讲  环的定义与基本性质</a:t>
            </a:r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80DDC3F2-9B87-4142-A173-AF5A9EBCB487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/44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>
                <a:extLst>
                  <a:ext uri="{FF2B5EF4-FFF2-40B4-BE49-F238E27FC236}">
                    <ele attr="{188E8A81-96A1-40F2-9F2E-2F0A558889A0}"/>
                  </a:ext>
                </a:extLst>
              </p:cNvPr>
              <p:cNvSpPr txBox="1"/>
              <p:nvPr/>
            </p:nvSpPr>
            <p:spPr>
              <a:xfrm>
                <a:off x="687480" y="786792"/>
                <a:ext cx="7204190" cy="383181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square">
                <a:spAutoFit/>
              </a:bodyPr>
              <a:lstStyle/>
              <a:p>
                <a:pPr marL="285750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zh-CN" altLang="en-US" sz="1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环乘法是否满足交换律</a:t>
                </a:r>
                <a:endParaRPr lang="en-US" altLang="zh-CN" sz="1400" b="1">
                  <a:solidFill>
                    <a:srgbClr val="00206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742950" lvl="1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zh-CN" altLang="en-US" sz="1400" b="1">
                    <a:solidFill>
                      <a:schemeClr val="accent2">
                        <a:lumMod val="50000"/>
                      </a:schemeClr>
                    </a:solidFill>
                  </a:rPr>
                  <a:t>若环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sz="1400" b="1">
                    <a:solidFill>
                      <a:schemeClr val="accent2">
                        <a:lumMod val="50000"/>
                      </a:schemeClr>
                    </a:solidFill>
                  </a:rPr>
                  <a:t>的乘法也满足交换律，则称为</a:t>
                </a:r>
                <a:r>
                  <a:rPr lang="zh-CN" altLang="en-US" sz="1400" b="1">
                    <a:solidFill>
                      <a:srgbClr val="C00000"/>
                    </a:solidFill>
                  </a:rPr>
                  <a:t>交换环</a:t>
                </a:r>
                <a:r>
                  <a:rPr lang="en-US" altLang="zh-CN" sz="1400" b="1">
                    <a:solidFill>
                      <a:schemeClr val="accent2">
                        <a:lumMod val="50000"/>
                      </a:schemeClr>
                    </a:solidFill>
                    <a:latin typeface="+mn-ea"/>
                  </a:rPr>
                  <a:t>(commutative ring)</a:t>
                </a:r>
                <a:endParaRPr lang="zh-CN" altLang="en-US" sz="1400" b="1">
                  <a:solidFill>
                    <a:schemeClr val="accent2">
                      <a:lumMod val="50000"/>
                    </a:schemeClr>
                  </a:solidFill>
                  <a:latin typeface="+mn-ea"/>
                </a:endParaRPr>
              </a:p>
              <a:p>
                <a:pPr marL="285750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zh-CN" altLang="en-US" sz="1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是否有单位元</a:t>
                </a:r>
                <a:endParaRPr lang="en-US" altLang="zh-CN" sz="1400" b="1">
                  <a:solidFill>
                    <a:srgbClr val="00206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742950" lvl="1" indent="-285750">
                  <a:lnSpc>
                    <a:spcPts val="2000"/>
                  </a:lnSpc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zh-CN" altLang="en-US" sz="1400" b="1">
                    <a:solidFill>
                      <a:schemeClr val="accent2">
                        <a:lumMod val="50000"/>
                      </a:schemeClr>
                    </a:solidFill>
                  </a:rPr>
                  <a:t>若环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sz="1400" b="1">
                    <a:solidFill>
                      <a:schemeClr val="accent2">
                        <a:lumMod val="50000"/>
                      </a:schemeClr>
                    </a:solidFill>
                  </a:rPr>
                  <a:t>的乘法有单位元，则称为</a:t>
                </a:r>
                <a:r>
                  <a:rPr lang="zh-CN" altLang="en-US" sz="1400" b="1">
                    <a:solidFill>
                      <a:srgbClr val="C00000"/>
                    </a:solidFill>
                  </a:rPr>
                  <a:t>有单位元环</a:t>
                </a:r>
                <a:r>
                  <a:rPr lang="zh-CN" altLang="en-US" sz="1400" b="1">
                    <a:solidFill>
                      <a:schemeClr val="accent2">
                        <a:lumMod val="50000"/>
                      </a:schemeClr>
                    </a:solidFill>
                  </a:rPr>
                  <a:t>，环乘法的单位元通常记为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𝒆</m:t>
                    </m:r>
                  </m:oMath>
                </a14:m>
                <a:r>
                  <a:rPr lang="zh-CN" altLang="en-US" sz="1400" b="1">
                    <a:solidFill>
                      <a:schemeClr val="accent2">
                        <a:lumMod val="50000"/>
                      </a:schemeClr>
                    </a:solidFill>
                  </a:rPr>
                  <a:t>或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zh-CN" altLang="en-US" sz="1400" b="1">
                    <a:solidFill>
                      <a:schemeClr val="accent2">
                        <a:lumMod val="50000"/>
                      </a:schemeClr>
                    </a:solidFill>
                  </a:rPr>
                  <a:t>，并称为环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sz="1400" b="1">
                    <a:solidFill>
                      <a:schemeClr val="accent2">
                        <a:lumMod val="50000"/>
                      </a:schemeClr>
                    </a:solidFill>
                  </a:rPr>
                  <a:t>的单位元</a:t>
                </a:r>
              </a:p>
              <a:p>
                <a:pPr marL="285750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zh-CN" altLang="en-US" sz="1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环乘法当环</a:t>
                </a:r>
                <a14:m>
                  <m:oMath xmlns:m="http://schemas.openxmlformats.org/officeDocument/2006/math">
                    <m:r>
                      <a:rPr lang="en-US" altLang="zh-CN" sz="1400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𝑹</m:t>
                    </m:r>
                  </m:oMath>
                </a14:m>
                <a:r>
                  <a:rPr lang="zh-CN" altLang="en-US" sz="1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有单位元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𝒆</m:t>
                    </m:r>
                  </m:oMath>
                </a14:m>
                <a:r>
                  <a:rPr lang="zh-CN" altLang="en-US" sz="1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时，考虑环的元素是否有逆元</a:t>
                </a:r>
                <a:endParaRPr lang="en-US" altLang="zh-CN" sz="1400" b="1">
                  <a:solidFill>
                    <a:srgbClr val="00206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742950" lvl="1" indent="-285750">
                  <a:lnSpc>
                    <a:spcPts val="2000"/>
                  </a:lnSpc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zh-CN" altLang="en-US" sz="1400" b="1">
                    <a:solidFill>
                      <a:schemeClr val="accent2">
                        <a:lumMod val="50000"/>
                      </a:schemeClr>
                    </a:solidFill>
                  </a:rPr>
                  <a:t>若对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sz="1400" b="1">
                    <a:solidFill>
                      <a:schemeClr val="accent2">
                        <a:lumMod val="50000"/>
                      </a:schemeClr>
                    </a:solidFill>
                  </a:rPr>
                  <a:t>，存在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sz="1400" b="1">
                    <a:solidFill>
                      <a:schemeClr val="accent2">
                        <a:lumMod val="50000"/>
                      </a:schemeClr>
                    </a:solidFill>
                  </a:rPr>
                  <a:t>，使得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𝒂𝒃</m:t>
                    </m:r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𝒃𝒂</m:t>
                    </m:r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𝒆</m:t>
                    </m:r>
                  </m:oMath>
                </a14:m>
                <a:r>
                  <a:rPr lang="zh-CN" altLang="en-US" sz="1400" b="1">
                    <a:solidFill>
                      <a:schemeClr val="accent2">
                        <a:lumMod val="50000"/>
                      </a:schemeClr>
                    </a:solidFill>
                  </a:rPr>
                  <a:t>，则称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zh-CN" altLang="en-US" sz="1400" b="1">
                    <a:solidFill>
                      <a:schemeClr val="accent2">
                        <a:lumMod val="50000"/>
                      </a:schemeClr>
                    </a:solidFill>
                  </a:rPr>
                  <a:t>是</a:t>
                </a:r>
                <a:r>
                  <a:rPr lang="zh-CN" altLang="en-US" sz="1400" b="1">
                    <a:solidFill>
                      <a:srgbClr val="C00000"/>
                    </a:solidFill>
                  </a:rPr>
                  <a:t>可逆元</a:t>
                </a:r>
                <a:r>
                  <a:rPr lang="zh-CN" altLang="en-US" sz="1400" b="1">
                    <a:solidFill>
                      <a:schemeClr val="accent2">
                        <a:lumMod val="50000"/>
                      </a:schemeClr>
                    </a:solidFill>
                  </a:rPr>
                  <a:t>，或称为环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sz="1400" b="1">
                    <a:solidFill>
                      <a:schemeClr val="accent2">
                        <a:lumMod val="50000"/>
                      </a:schemeClr>
                    </a:solidFill>
                  </a:rPr>
                  <a:t>的</a:t>
                </a:r>
                <a:r>
                  <a:rPr lang="zh-CN" altLang="en-US" sz="1400" b="1">
                    <a:solidFill>
                      <a:srgbClr val="C00000"/>
                    </a:solidFill>
                  </a:rPr>
                  <a:t>单位</a:t>
                </a:r>
                <a:r>
                  <a:rPr lang="en-US" altLang="zh-CN" sz="1400" b="1">
                    <a:solidFill>
                      <a:schemeClr val="accent2">
                        <a:lumMod val="50000"/>
                      </a:schemeClr>
                    </a:solidFill>
                    <a:latin typeface="+mn-ea"/>
                  </a:rPr>
                  <a:t>(unit)</a:t>
                </a:r>
                <a:r>
                  <a:rPr lang="zh-CN" altLang="en-US" sz="1400" b="1">
                    <a:solidFill>
                      <a:schemeClr val="accent2">
                        <a:lumMod val="50000"/>
                      </a:schemeClr>
                    </a:solidFill>
                  </a:rPr>
                  <a:t>，并称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zh-CN" altLang="en-US" sz="1400" b="1">
                    <a:solidFill>
                      <a:schemeClr val="accent2">
                        <a:lumMod val="50000"/>
                      </a:schemeClr>
                    </a:solidFill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zh-CN" altLang="en-US" sz="1400" b="1">
                    <a:solidFill>
                      <a:schemeClr val="accent2">
                        <a:lumMod val="50000"/>
                      </a:schemeClr>
                    </a:solidFill>
                  </a:rPr>
                  <a:t>的</a:t>
                </a:r>
                <a:r>
                  <a:rPr lang="zh-CN" altLang="en-US" sz="1400" b="1">
                    <a:solidFill>
                      <a:srgbClr val="C00000"/>
                    </a:solidFill>
                  </a:rPr>
                  <a:t>逆元</a:t>
                </a:r>
                <a:r>
                  <a:rPr lang="zh-CN" altLang="en-US" sz="1400" b="1">
                    <a:solidFill>
                      <a:schemeClr val="accent2">
                        <a:lumMod val="50000"/>
                      </a:schemeClr>
                    </a:solidFill>
                  </a:rPr>
                  <a:t>。当然这时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zh-CN" altLang="en-US" sz="1400" b="1">
                    <a:solidFill>
                      <a:schemeClr val="accent2">
                        <a:lumMod val="50000"/>
                      </a:schemeClr>
                    </a:solidFill>
                  </a:rPr>
                  <a:t>也是可逆元，且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zh-CN" altLang="en-US" sz="1400" b="1">
                    <a:solidFill>
                      <a:schemeClr val="accent2">
                        <a:lumMod val="50000"/>
                      </a:schemeClr>
                    </a:solidFill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zh-CN" altLang="en-US" sz="1400" b="1">
                    <a:solidFill>
                      <a:schemeClr val="accent2">
                        <a:lumMod val="50000"/>
                      </a:schemeClr>
                    </a:solidFill>
                  </a:rPr>
                  <a:t>的逆元</a:t>
                </a:r>
                <a:endParaRPr lang="en-US" altLang="zh-CN" sz="1400" b="1">
                  <a:solidFill>
                    <a:schemeClr val="accent2">
                      <a:lumMod val="50000"/>
                    </a:schemeClr>
                  </a:solidFill>
                </a:endParaRPr>
              </a:p>
              <a:p>
                <a:pPr marL="742950" lvl="1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zh-CN" altLang="en-US" sz="1400" b="1">
                    <a:solidFill>
                      <a:schemeClr val="accent2">
                        <a:lumMod val="50000"/>
                      </a:schemeClr>
                    </a:solidFill>
                  </a:rPr>
                  <a:t>所有可逆元关于环乘法构成群，称为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sz="1400" b="1">
                    <a:solidFill>
                      <a:schemeClr val="accent2">
                        <a:lumMod val="50000"/>
                      </a:schemeClr>
                    </a:solidFill>
                  </a:rPr>
                  <a:t>的</a:t>
                </a:r>
                <a:r>
                  <a:rPr lang="zh-CN" altLang="en-US" sz="1400" b="1">
                    <a:solidFill>
                      <a:srgbClr val="C00000"/>
                    </a:solidFill>
                  </a:rPr>
                  <a:t>单位群</a:t>
                </a:r>
                <a:r>
                  <a:rPr lang="en-US" altLang="zh-CN" sz="1400" b="1">
                    <a:solidFill>
                      <a:schemeClr val="accent2">
                        <a:lumMod val="50000"/>
                      </a:schemeClr>
                    </a:solidFill>
                    <a:latin typeface="+mn-ea"/>
                  </a:rPr>
                  <a:t>(group of units)</a:t>
                </a:r>
                <a:r>
                  <a:rPr lang="zh-CN" altLang="en-US" sz="1400" b="1">
                    <a:solidFill>
                      <a:schemeClr val="accent2">
                        <a:lumMod val="50000"/>
                      </a:schemeClr>
                    </a:solidFill>
                  </a:rPr>
                  <a:t>，记为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𝑼</m:t>
                    </m:r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sz="1400" b="1">
                  <a:solidFill>
                    <a:schemeClr val="accent2">
                      <a:lumMod val="50000"/>
                    </a:schemeClr>
                  </a:solidFill>
                </a:endParaRPr>
              </a:p>
              <a:p>
                <a:pPr marL="285750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zh-CN" altLang="en-US" sz="1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环乘法是否有零因子</a:t>
                </a:r>
                <a:endParaRPr lang="zh-CN" altLang="en-US" sz="1400" b="1">
                  <a:solidFill>
                    <a:schemeClr val="accent2">
                      <a:lumMod val="50000"/>
                    </a:schemeClr>
                  </a:solidFill>
                </a:endParaRPr>
              </a:p>
              <a:p>
                <a:pPr marL="742950" lvl="1" indent="-285750">
                  <a:lnSpc>
                    <a:spcPts val="2000"/>
                  </a:lnSpc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zh-CN" altLang="en-US" sz="1400" b="1">
                    <a:solidFill>
                      <a:schemeClr val="accent2">
                        <a:lumMod val="50000"/>
                      </a:schemeClr>
                    </a:solidFill>
                  </a:rPr>
                  <a:t>对环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sz="1400" b="1">
                    <a:solidFill>
                      <a:schemeClr val="accent2">
                        <a:lumMod val="50000"/>
                      </a:schemeClr>
                    </a:solidFill>
                  </a:rPr>
                  <a:t>的两个非零元素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zh-CN" altLang="en-US" sz="1400" b="1">
                    <a:solidFill>
                      <a:schemeClr val="accent2">
                        <a:lumMod val="50000"/>
                      </a:schemeClr>
                    </a:solidFill>
                  </a:rPr>
                  <a:t>，若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zh-CN" altLang="en-US" sz="1400" b="1">
                    <a:solidFill>
                      <a:schemeClr val="accent2">
                        <a:lumMod val="50000"/>
                      </a:schemeClr>
                    </a:solidFill>
                  </a:rPr>
                  <a:t>，则称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zh-CN" altLang="en-US" sz="1400" b="1">
                    <a:solidFill>
                      <a:schemeClr val="accent2">
                        <a:lumMod val="50000"/>
                      </a:schemeClr>
                    </a:solidFill>
                  </a:rPr>
                  <a:t>是</a:t>
                </a:r>
                <a:r>
                  <a:rPr lang="zh-CN" altLang="en-US" sz="1400" b="1">
                    <a:solidFill>
                      <a:srgbClr val="C00000"/>
                    </a:solidFill>
                  </a:rPr>
                  <a:t>左零因子</a:t>
                </a:r>
                <a:r>
                  <a:rPr lang="en-US" altLang="zh-CN" sz="1400" b="1">
                    <a:solidFill>
                      <a:schemeClr val="accent2">
                        <a:lumMod val="50000"/>
                      </a:schemeClr>
                    </a:solidFill>
                    <a:latin typeface="+mn-ea"/>
                  </a:rPr>
                  <a:t>(left zero-divisor)</a:t>
                </a:r>
                <a:r>
                  <a:rPr lang="zh-CN" altLang="en-US" sz="1400" b="1">
                    <a:solidFill>
                      <a:schemeClr val="accent2">
                        <a:lumMod val="50000"/>
                      </a:schemeClr>
                    </a:solidFill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zh-CN" altLang="en-US" sz="1400" b="1">
                    <a:solidFill>
                      <a:schemeClr val="accent2">
                        <a:lumMod val="50000"/>
                      </a:schemeClr>
                    </a:solidFill>
                  </a:rPr>
                  <a:t>是</a:t>
                </a:r>
                <a:r>
                  <a:rPr lang="zh-CN" altLang="en-US" sz="1400" b="1">
                    <a:solidFill>
                      <a:srgbClr val="C00000"/>
                    </a:solidFill>
                  </a:rPr>
                  <a:t>右零因子</a:t>
                </a:r>
                <a:r>
                  <a:rPr lang="en-US" altLang="zh-CN" sz="1400" b="1">
                    <a:solidFill>
                      <a:schemeClr val="accent2">
                        <a:lumMod val="50000"/>
                      </a:schemeClr>
                    </a:solidFill>
                    <a:latin typeface="+mn-ea"/>
                  </a:rPr>
                  <a:t>(right zero-divisor)</a:t>
                </a:r>
                <a:r>
                  <a:rPr lang="zh-CN" altLang="en-US" sz="1400" b="1">
                    <a:solidFill>
                      <a:schemeClr val="accent2">
                        <a:lumMod val="50000"/>
                      </a:schemeClr>
                    </a:solidFill>
                  </a:rPr>
                  <a:t>。左零因子和右零因子统称为</a:t>
                </a:r>
                <a:r>
                  <a:rPr lang="zh-CN" altLang="en-US" sz="1400" b="1">
                    <a:solidFill>
                      <a:srgbClr val="C00000"/>
                    </a:solidFill>
                  </a:rPr>
                  <a:t>零因子</a:t>
                </a:r>
                <a:r>
                  <a:rPr lang="zh-CN" altLang="en-US" sz="1400" b="1">
                    <a:solidFill>
                      <a:schemeClr val="accent2">
                        <a:lumMod val="50000"/>
                      </a:schemeClr>
                    </a:solidFill>
                  </a:rPr>
                  <a:t>。</a:t>
                </a:r>
                <a:endParaRPr lang="en-US" altLang="zh-CN" sz="1400" b="1">
                  <a:solidFill>
                    <a:schemeClr val="accent2">
                      <a:lumMod val="50000"/>
                    </a:schemeClr>
                  </a:solidFill>
                </a:endParaRPr>
              </a:p>
              <a:p>
                <a:pPr marL="742950" lvl="1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zh-CN" altLang="en-US" sz="1400" b="1">
                    <a:solidFill>
                      <a:schemeClr val="accent2">
                        <a:lumMod val="50000"/>
                      </a:schemeClr>
                    </a:solidFill>
                  </a:rPr>
                  <a:t>若环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sz="1400" b="1">
                    <a:solidFill>
                      <a:schemeClr val="accent2">
                        <a:lumMod val="50000"/>
                      </a:schemeClr>
                    </a:solidFill>
                  </a:rPr>
                  <a:t>的所有非零元素都不是左零因子或右零因子，则称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sz="1400" b="1">
                    <a:solidFill>
                      <a:schemeClr val="accent2">
                        <a:lumMod val="50000"/>
                      </a:schemeClr>
                    </a:solidFill>
                  </a:rPr>
                  <a:t>为</a:t>
                </a:r>
                <a:r>
                  <a:rPr lang="zh-CN" altLang="en-US" sz="1400" b="1">
                    <a:solidFill>
                      <a:srgbClr val="C00000"/>
                    </a:solidFill>
                  </a:rPr>
                  <a:t>无零因子环</a:t>
                </a:r>
                <a:r>
                  <a:rPr lang="zh-CN" altLang="en-US" sz="1400" b="1">
                    <a:solidFill>
                      <a:schemeClr val="accent2">
                        <a:lumMod val="50000"/>
                      </a:schemeClr>
                    </a:solidFill>
                  </a:rPr>
                  <a:t>。</a:t>
                </a:r>
                <a:endParaRPr lang="zh-CN" altLang="en-US" sz="1600" b="1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480" y="786792"/>
                <a:ext cx="7204190" cy="3831818"/>
              </a:xfrm>
              <a:prstGeom prst="rect">
                <a:avLst/>
              </a:prstGeom>
              <a:blipFill rotWithShape="1">
                <a:blip r:embed="rId1"/>
                <a:stretch>
                  <a:fillRect l="-169" t="-318" b="-7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>
                <a:extLst>
                  <a:ext uri="{FF2B5EF4-FFF2-40B4-BE49-F238E27FC236}">
                    <ele attr="{DB740438-89EA-4A4E-83B1-ED6BF1BE78DF}"/>
                  </a:ext>
                </a:extLst>
              </p:cNvPr>
              <p:cNvSpPr txBox="1"/>
              <p:nvPr/>
            </p:nvSpPr>
            <p:spPr>
              <a:xfrm>
                <a:off x="6662510" y="786794"/>
                <a:ext cx="1794010" cy="95410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400" b="1">
                    <a:solidFill>
                      <a:schemeClr val="accent2">
                        <a:lumMod val="50000"/>
                      </a:schemeClr>
                    </a:solidFill>
                  </a:rPr>
                  <a:t>基于乘群习惯，环的运算表达式也常省略乘法运算符，将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zh-CN" altLang="en-US" sz="1400" b="1">
                    <a:solidFill>
                      <a:schemeClr val="accent2">
                        <a:lumMod val="50000"/>
                      </a:schemeClr>
                    </a:solidFill>
                  </a:rPr>
                  <a:t>等直接写成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𝒂𝒃</m:t>
                    </m:r>
                  </m:oMath>
                </a14:m>
                <a:endParaRPr lang="zh-CN" altLang="en-US" sz="1400" b="1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2510" y="786794"/>
                <a:ext cx="1794010" cy="954107"/>
              </a:xfrm>
              <a:prstGeom prst="rect">
                <a:avLst/>
              </a:prstGeom>
              <a:blipFill rotWithShape="1">
                <a:blip r:embed="rId2"/>
                <a:stretch>
                  <a:fillRect l="-1020" t="-1274" b="-57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环的定义</a:t>
            </a:r>
            <a:endParaRPr lang="zh-CN" altLang="en-US" sz="12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13" name="矩形 12"/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整环和域的定义</a:t>
            </a:r>
            <a:endParaRPr lang="zh-CN" altLang="en-US" sz="1400"/>
          </a:p>
        </p:txBody>
      </p:sp>
      <p:sp>
        <p:nvSpPr>
          <p:cNvPr id="14" name="矩形 13"/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第八讲  环的定义与基本性质</a:t>
            </a:r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80DDC3F2-9B87-4142-A173-AF5A9EBCB487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/44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>
                <a:extLst>
                  <a:ext uri="{FF2B5EF4-FFF2-40B4-BE49-F238E27FC236}">
                    <ele attr="{13148FBB-B3CA-4956-BE0A-D2C677B990AD}"/>
                  </a:ext>
                </a:extLst>
              </p:cNvPr>
              <p:cNvSpPr txBox="1"/>
              <p:nvPr/>
            </p:nvSpPr>
            <p:spPr>
              <a:xfrm>
                <a:off x="909425" y="988850"/>
                <a:ext cx="7325143" cy="1175386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txBody>
              <a:bodyPr wrap="square">
                <a:spAutoFit/>
              </a:bodyPr>
              <a:lstStyle/>
              <a:p>
                <a:pPr marL="285750" indent="-285750">
                  <a:lnSpc>
                    <a:spcPts val="2000"/>
                  </a:lnSpc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zh-CN" altLang="en-US" sz="1400" b="1">
                    <a:solidFill>
                      <a:schemeClr val="accent2">
                        <a:lumMod val="50000"/>
                      </a:schemeClr>
                    </a:solidFill>
                  </a:rPr>
                  <a:t>当集合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sz="1400" b="1">
                    <a:solidFill>
                      <a:schemeClr val="accent2">
                        <a:lumMod val="50000"/>
                      </a:schemeClr>
                    </a:solidFill>
                  </a:rPr>
                  <a:t>只有一个元素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zh-CN" altLang="en-US" sz="1400" b="1">
                    <a:solidFill>
                      <a:schemeClr val="accent2">
                        <a:lumMod val="50000"/>
                      </a:schemeClr>
                    </a:solidFill>
                  </a:rPr>
                  <a:t>，定义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sz="1400" b="1">
                    <a:solidFill>
                      <a:schemeClr val="accent2">
                        <a:lumMod val="50000"/>
                      </a:schemeClr>
                    </a:solidFill>
                  </a:rPr>
                  <a:t>的加法运算和乘法运算：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sz="14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14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sz="14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zh-CN" altLang="en-US" sz="1400" b="1">
                    <a:solidFill>
                      <a:schemeClr val="accent2">
                        <a:lumMod val="50000"/>
                      </a:schemeClr>
                    </a:solidFill>
                  </a:rPr>
                  <a:t>，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1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lit/>
                          </m:rPr>
                          <a:rPr lang="en-US" altLang="zh-CN" sz="1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altLang="zh-CN" sz="14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m:rPr>
                            <m:lit/>
                          </m:rPr>
                          <a:rPr lang="en-US" altLang="zh-CN" sz="1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}</m:t>
                        </m:r>
                        <m:r>
                          <a:rPr lang="en-US" altLang="zh-CN" sz="14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+, ⋅</m:t>
                        </m:r>
                      </m:e>
                    </m:d>
                  </m:oMath>
                </a14:m>
                <a:r>
                  <a:rPr lang="zh-CN" altLang="en-US" sz="1400" b="1">
                    <a:solidFill>
                      <a:schemeClr val="accent2">
                        <a:lumMod val="50000"/>
                      </a:schemeClr>
                    </a:solidFill>
                  </a:rPr>
                  <a:t>构成环，这个环称为零环。在这个环中，零元也是单位元，而且零元也是可逆元。</a:t>
                </a:r>
                <a:endParaRPr lang="en-US" altLang="zh-CN" sz="1400" b="1">
                  <a:solidFill>
                    <a:schemeClr val="accent2">
                      <a:lumMod val="50000"/>
                    </a:schemeClr>
                  </a:solidFill>
                </a:endParaRPr>
              </a:p>
              <a:p>
                <a:pPr marL="285750" indent="-285750">
                  <a:lnSpc>
                    <a:spcPts val="2000"/>
                  </a:lnSpc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zh-CN" altLang="en-US" sz="1400" b="1">
                    <a:solidFill>
                      <a:schemeClr val="accent2">
                        <a:lumMod val="50000"/>
                      </a:schemeClr>
                    </a:solidFill>
                  </a:rPr>
                  <a:t>零环过于简单，通常在对环进行讨论时都将零环排除在外。因此在提到环时，总是默认环至少有两个元素，这时</a:t>
                </a:r>
                <a:r>
                  <a:rPr lang="zh-CN" altLang="en-US" sz="1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零元不可能是单位元</a:t>
                </a:r>
                <a:r>
                  <a:rPr lang="zh-CN" altLang="en-US" sz="1400" b="1">
                    <a:solidFill>
                      <a:schemeClr val="accent2">
                        <a:lumMod val="50000"/>
                      </a:schemeClr>
                    </a:solidFill>
                  </a:rPr>
                  <a:t>，</a:t>
                </a:r>
                <a:r>
                  <a:rPr lang="zh-CN" altLang="en-US" sz="1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也不可能是可逆元</a:t>
                </a:r>
                <a:r>
                  <a:rPr lang="zh-CN" altLang="en-US" sz="1400" b="1">
                    <a:solidFill>
                      <a:schemeClr val="accent2">
                        <a:lumMod val="50000"/>
                      </a:schemeClr>
                    </a:solidFill>
                  </a:rPr>
                  <a:t>。</a:t>
                </a:r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425" y="988850"/>
                <a:ext cx="7325143" cy="1175386"/>
              </a:xfrm>
              <a:prstGeom prst="rect">
                <a:avLst/>
              </a:prstGeom>
              <a:blipFill rotWithShape="1">
                <a:blip r:embed="rId1"/>
                <a:stretch>
                  <a:fillRect l="-83" b="-51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3" name="文本框 2"/>
          <p:cNvSpPr txBox="1"/>
          <p:nvPr/>
        </p:nvSpPr>
        <p:spPr>
          <a:xfrm>
            <a:off x="909425" y="2702671"/>
            <a:ext cx="7325143" cy="114730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24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1600" b="1">
                <a:solidFill>
                  <a:schemeClr val="accent2">
                    <a:lumMod val="50000"/>
                  </a:schemeClr>
                </a:solidFill>
              </a:rPr>
              <a:t>有单位元、无零因子的交换环称为</a:t>
            </a:r>
            <a:r>
              <a:rPr lang="zh-CN" altLang="en-US" sz="1600" b="1">
                <a:solidFill>
                  <a:srgbClr val="C00000"/>
                </a:solidFill>
              </a:rPr>
              <a:t>整环</a:t>
            </a:r>
            <a:r>
              <a:rPr lang="en-US" altLang="zh-CN" sz="1600" b="1">
                <a:solidFill>
                  <a:schemeClr val="accent2">
                    <a:lumMod val="50000"/>
                  </a:schemeClr>
                </a:solidFill>
              </a:rPr>
              <a:t>(integral domain)</a:t>
            </a:r>
            <a:endParaRPr lang="zh-CN" altLang="en-US" sz="1600" b="1">
              <a:solidFill>
                <a:schemeClr val="accent2">
                  <a:lumMod val="50000"/>
                </a:schemeClr>
              </a:solidFill>
            </a:endParaRPr>
          </a:p>
          <a:p>
            <a:pPr marL="285750" indent="-285750">
              <a:lnSpc>
                <a:spcPts val="24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1600" b="1">
                <a:solidFill>
                  <a:schemeClr val="accent2">
                    <a:lumMod val="50000"/>
                  </a:schemeClr>
                </a:solidFill>
              </a:rPr>
              <a:t>至少有两个元素、有单位元、每个非零元都可逆的环称为</a:t>
            </a:r>
            <a:r>
              <a:rPr lang="zh-CN" altLang="en-US" sz="1600" b="1">
                <a:solidFill>
                  <a:srgbClr val="C00000"/>
                </a:solidFill>
              </a:rPr>
              <a:t>除环</a:t>
            </a:r>
            <a:r>
              <a:rPr lang="en-US" altLang="zh-CN" sz="1600" b="1">
                <a:solidFill>
                  <a:schemeClr val="accent2">
                    <a:lumMod val="50000"/>
                  </a:schemeClr>
                </a:solidFill>
              </a:rPr>
              <a:t> (division ring)</a:t>
            </a:r>
            <a:r>
              <a:rPr lang="zh-CN" altLang="en-US" sz="1600" b="1">
                <a:solidFill>
                  <a:schemeClr val="accent2">
                    <a:lumMod val="50000"/>
                  </a:schemeClr>
                </a:solidFill>
              </a:rPr>
              <a:t>，交换除环称为</a:t>
            </a:r>
            <a:r>
              <a:rPr lang="zh-CN" altLang="en-US" sz="1600" b="1">
                <a:solidFill>
                  <a:srgbClr val="C00000"/>
                </a:solidFill>
              </a:rPr>
              <a:t>域</a:t>
            </a:r>
            <a:r>
              <a:rPr lang="en-US" altLang="zh-CN" sz="1600" b="1">
                <a:solidFill>
                  <a:schemeClr val="accent2">
                    <a:lumMod val="50000"/>
                  </a:schemeClr>
                </a:solidFill>
              </a:rPr>
              <a:t>(field)</a:t>
            </a:r>
            <a:r>
              <a:rPr lang="zh-CN" altLang="en-US" sz="1600" b="1">
                <a:solidFill>
                  <a:schemeClr val="accent2">
                    <a:lumMod val="50000"/>
                  </a:schemeClr>
                </a:solidFill>
              </a:rPr>
              <a:t>，非交换除环也称为</a:t>
            </a:r>
            <a:r>
              <a:rPr lang="zh-CN" altLang="en-US" sz="1600" b="1">
                <a:solidFill>
                  <a:srgbClr val="C00000"/>
                </a:solidFill>
              </a:rPr>
              <a:t>体</a:t>
            </a:r>
            <a:r>
              <a:rPr lang="en-US" altLang="zh-CN" sz="1600" b="1">
                <a:solidFill>
                  <a:schemeClr val="accent2">
                    <a:lumMod val="50000"/>
                  </a:schemeClr>
                </a:solidFill>
              </a:rPr>
              <a:t>(skew field)</a:t>
            </a:r>
            <a:endParaRPr lang="zh-CN" altLang="en-US" sz="1600" b="1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415707" y="2482913"/>
            <a:ext cx="1818861" cy="5847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1600" b="1">
                <a:solidFill>
                  <a:schemeClr val="accent2">
                    <a:lumMod val="50000"/>
                  </a:schemeClr>
                </a:solidFill>
              </a:rPr>
              <a:t>整环英文用的是</a:t>
            </a:r>
            <a:r>
              <a:rPr lang="en-US" altLang="zh-CN" sz="1600" b="1">
                <a:solidFill>
                  <a:schemeClr val="accent2">
                    <a:lumMod val="50000"/>
                  </a:schemeClr>
                </a:solidFill>
              </a:rPr>
              <a:t>domain</a:t>
            </a:r>
            <a:r>
              <a:rPr lang="zh-CN" altLang="en-US" sz="1600" b="1">
                <a:solidFill>
                  <a:schemeClr val="accent2">
                    <a:lumMod val="50000"/>
                  </a:schemeClr>
                </a:solidFill>
              </a:rPr>
              <a:t>，而非</a:t>
            </a:r>
            <a:r>
              <a:rPr lang="en-US" altLang="zh-CN" sz="1600" b="1">
                <a:solidFill>
                  <a:schemeClr val="accent2">
                    <a:lumMod val="50000"/>
                  </a:schemeClr>
                </a:solidFill>
              </a:rPr>
              <a:t>ring</a:t>
            </a:r>
            <a:endParaRPr lang="zh-CN" altLang="en-US" sz="1600"/>
          </a:p>
        </p:txBody>
      </p:sp>
      <p:sp>
        <p:nvSpPr>
          <p:cNvPr id="5" name="文本框 4"/>
          <p:cNvSpPr txBox="1"/>
          <p:nvPr/>
        </p:nvSpPr>
        <p:spPr>
          <a:xfrm>
            <a:off x="904461" y="4041308"/>
            <a:ext cx="5034170" cy="33855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1600" b="1">
                <a:solidFill>
                  <a:schemeClr val="accent2">
                    <a:lumMod val="50000"/>
                  </a:schemeClr>
                </a:solidFill>
              </a:rPr>
              <a:t>可逆元都不是零因子（为什么？），因此</a:t>
            </a:r>
            <a:r>
              <a:rPr lang="zh-CN" altLang="en-US" sz="1600" b="1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域都是整环！</a:t>
            </a:r>
            <a:endParaRPr lang="zh-CN" altLang="en-US" sz="1600" b="1">
              <a:solidFill>
                <a:srgbClr val="00206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内容提要</a:t>
            </a:r>
            <a:endParaRPr lang="zh-CN" altLang="en-US" sz="1400"/>
          </a:p>
        </p:txBody>
      </p:sp>
      <p:sp>
        <p:nvSpPr>
          <p:cNvPr id="2" name="文本框 1"/>
          <p:cNvSpPr txBox="1"/>
          <p:nvPr/>
        </p:nvSpPr>
        <p:spPr>
          <a:xfrm>
            <a:off x="935199" y="990168"/>
            <a:ext cx="3550298" cy="2914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b="1">
                <a:solidFill>
                  <a:schemeClr val="bg1">
                    <a:lumMod val="9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环的定义</a:t>
            </a:r>
            <a:endParaRPr lang="en-US" altLang="zh-CN" sz="2400" b="1">
              <a:solidFill>
                <a:schemeClr val="bg1">
                  <a:lumMod val="95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400" b="1">
                <a:solidFill>
                  <a:schemeClr val="accent6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环的例子</a:t>
            </a:r>
            <a:endParaRPr lang="en-US" altLang="zh-CN" sz="2400" b="1">
              <a:solidFill>
                <a:schemeClr val="accent6">
                  <a:lumMod val="50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400" b="1">
                <a:solidFill>
                  <a:schemeClr val="accent6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环的基本性质</a:t>
            </a:r>
            <a:endParaRPr lang="en-US" altLang="zh-CN" sz="2400" b="1">
              <a:solidFill>
                <a:schemeClr val="accent6">
                  <a:lumMod val="50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400" b="1">
                <a:solidFill>
                  <a:schemeClr val="accent6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子环与子环判定</a:t>
            </a:r>
            <a:endParaRPr lang="en-US" altLang="zh-CN" sz="2400" b="1">
              <a:solidFill>
                <a:schemeClr val="accent6">
                  <a:lumMod val="50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12" name="矩形 11"/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13" name="矩形 12"/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第八讲  环的定义与基本性质</a:t>
            </a:r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D96B9435-B891-4393-B68B-E3404920B5F1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/44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环的例子</a:t>
            </a:r>
            <a:endParaRPr lang="zh-CN" altLang="en-US" sz="12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13" name="矩形 12"/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整数环</a:t>
            </a:r>
            <a:endParaRPr lang="zh-CN" altLang="en-US" sz="1400"/>
          </a:p>
        </p:txBody>
      </p:sp>
      <p:sp>
        <p:nvSpPr>
          <p:cNvPr id="14" name="矩形 13"/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第八讲  环的定义与基本性质</a:t>
            </a:r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80DDC3F2-9B87-4142-A173-AF5A9EBCB487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/44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>
                <a:extLst>
                  <a:ext uri="{FF2B5EF4-FFF2-40B4-BE49-F238E27FC236}">
                    <ele attr="{CB5E2456-83D4-4E78-94B7-5DBA6899FD9C}"/>
                  </a:ext>
                </a:extLst>
              </p:cNvPr>
              <p:cNvSpPr txBox="1"/>
              <p:nvPr/>
            </p:nvSpPr>
            <p:spPr>
              <a:xfrm>
                <a:off x="647901" y="959119"/>
                <a:ext cx="7848191" cy="3455626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ts val="2400"/>
                  </a:lnSpc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整数集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zh-CN" altLang="en-US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关于普通加法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zh-CN" altLang="en-US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和普通乘法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∗</m:t>
                    </m:r>
                  </m:oMath>
                </a14:m>
                <a:r>
                  <a:rPr lang="zh-CN" altLang="en-US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构成环，称为</a:t>
                </a:r>
                <a:r>
                  <a:rPr lang="zh-CN" altLang="en-US" b="1">
                    <a:solidFill>
                      <a:srgbClr val="C00000"/>
                    </a:solidFill>
                    <a:latin typeface="+mn-ea"/>
                  </a:rPr>
                  <a:t>整数环</a:t>
                </a:r>
                <a:endParaRPr lang="en-US" altLang="zh-CN" b="1">
                  <a:solidFill>
                    <a:srgbClr val="C00000"/>
                  </a:solidFill>
                  <a:latin typeface="+mn-ea"/>
                </a:endParaRPr>
              </a:p>
              <a:p>
                <a:pPr marL="742950" lvl="1" indent="-285750">
                  <a:lnSpc>
                    <a:spcPts val="2400"/>
                  </a:lnSpc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整数环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是交换环，零元是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，单位元是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n-US" altLang="zh-CN" sz="1600" b="1">
                  <a:solidFill>
                    <a:schemeClr val="accent2">
                      <a:lumMod val="50000"/>
                    </a:schemeClr>
                  </a:solidFill>
                </a:endParaRPr>
              </a:p>
              <a:p>
                <a:pPr marL="742950" lvl="1" indent="-285750">
                  <a:lnSpc>
                    <a:spcPts val="2400"/>
                  </a:lnSpc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只有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是可逆元，因此整数环的单位群是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lit/>
                      </m:rP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−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m:rPr>
                        <m:lit/>
                      </m:rP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∗)</m:t>
                    </m:r>
                  </m:oMath>
                </a14:m>
                <a:endParaRPr lang="en-US" altLang="zh-CN" sz="1600" b="1">
                  <a:solidFill>
                    <a:schemeClr val="accent2">
                      <a:lumMod val="50000"/>
                    </a:schemeClr>
                  </a:solidFill>
                </a:endParaRPr>
              </a:p>
              <a:p>
                <a:pPr marL="742950" lvl="1" indent="-285750">
                  <a:lnSpc>
                    <a:spcPts val="2400"/>
                  </a:lnSpc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整数环的每个非零整数都不是零因子，因此</a:t>
                </a:r>
                <a:r>
                  <a:rPr lang="zh-CN" altLang="en-US" sz="1600" b="1">
                    <a:solidFill>
                      <a:srgbClr val="C00000"/>
                    </a:solidFill>
                  </a:rPr>
                  <a:t>整数环是整环</a:t>
                </a:r>
              </a:p>
              <a:p>
                <a:pPr marL="285750" indent="-285750">
                  <a:lnSpc>
                    <a:spcPts val="2400"/>
                  </a:lnSpc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17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固定整数</a:t>
                </a:r>
                <a14:m>
                  <m:oMath xmlns:m="http://schemas.openxmlformats.org/officeDocument/2006/math">
                    <m:r>
                      <a:rPr lang="en-US" altLang="zh-CN" sz="17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𝒅</m:t>
                    </m:r>
                  </m:oMath>
                </a14:m>
                <a:r>
                  <a:rPr lang="zh-CN" altLang="en-US" sz="17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，集合</a:t>
                </a:r>
                <a14:m>
                  <m:oMath xmlns:m="http://schemas.openxmlformats.org/officeDocument/2006/math">
                    <m:r>
                      <a:rPr lang="en-US" altLang="zh-CN" sz="17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𝒅</m:t>
                    </m:r>
                    <m:r>
                      <a:rPr lang="en-US" altLang="zh-CN" sz="17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ℤ</m:t>
                    </m:r>
                    <m:r>
                      <a:rPr lang="en-US" altLang="zh-CN" sz="17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lit/>
                      </m:rPr>
                      <a:rPr lang="en-US" altLang="zh-CN" sz="17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zh-CN" sz="17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𝒌𝒅</m:t>
                    </m:r>
                    <m:r>
                      <a:rPr lang="en-US" altLang="zh-CN" sz="17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∣</m:t>
                    </m:r>
                    <m:r>
                      <a:rPr lang="en-US" altLang="zh-CN" sz="17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altLang="zh-CN" sz="17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17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ℤ</m:t>
                    </m:r>
                    <m:r>
                      <m:rPr>
                        <m:lit/>
                      </m:rPr>
                      <a:rPr lang="en-US" altLang="zh-CN" sz="17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zh-CN" altLang="en-US" sz="17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关于普通加法</a:t>
                </a:r>
                <a14:m>
                  <m:oMath xmlns:m="http://schemas.openxmlformats.org/officeDocument/2006/math">
                    <m:r>
                      <a:rPr lang="en-US" altLang="zh-CN" sz="17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zh-CN" altLang="en-US" sz="17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和普通乘法</a:t>
                </a:r>
                <a14:m>
                  <m:oMath xmlns:m="http://schemas.openxmlformats.org/officeDocument/2006/math">
                    <m:r>
                      <a:rPr lang="en-US" altLang="zh-CN" sz="17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∗</m:t>
                    </m:r>
                  </m:oMath>
                </a14:m>
                <a:r>
                  <a:rPr lang="zh-CN" altLang="en-US" sz="17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也构成交换环</a:t>
                </a:r>
                <a:endParaRPr lang="en-US" altLang="zh-CN" sz="1700" b="1">
                  <a:solidFill>
                    <a:srgbClr val="00206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742950" lvl="1" indent="-285750">
                  <a:lnSpc>
                    <a:spcPts val="2400"/>
                  </a:lnSpc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𝒅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时，环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𝒅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没有单位元。显然环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𝒅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也是无零因子环</a:t>
                </a:r>
                <a:endParaRPr lang="en-US" altLang="zh-CN" sz="1600" b="1">
                  <a:solidFill>
                    <a:schemeClr val="accent2">
                      <a:lumMod val="50000"/>
                    </a:schemeClr>
                  </a:solidFill>
                </a:endParaRPr>
              </a:p>
              <a:p>
                <a:pPr marL="742950" lvl="1" indent="-285750">
                  <a:lnSpc>
                    <a:spcPts val="2400"/>
                  </a:lnSpc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具体来说，所有偶数构成的集合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zh-CN" sz="16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关于普通加法和普通乘法构成</a:t>
                </a:r>
                <a:r>
                  <a:rPr lang="zh-CN" altLang="en-US" sz="1600" b="1">
                    <a:solidFill>
                      <a:srgbClr val="C00000"/>
                    </a:solidFill>
                  </a:rPr>
                  <a:t>无单位元、无零因子的交换环</a:t>
                </a:r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。</a:t>
                </a: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901" y="959119"/>
                <a:ext cx="7848191" cy="3455626"/>
              </a:xfrm>
              <a:prstGeom prst="rect">
                <a:avLst/>
              </a:prstGeom>
              <a:blipFill rotWithShape="1">
                <a:blip r:embed="rId1"/>
                <a:stretch>
                  <a:fillRect l="-466" t="-1058" b="-14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2819</Words>
  <Application>WPS 演示</Application>
  <PresentationFormat>全屏显示(16:9)</PresentationFormat>
  <Paragraphs>586</Paragraphs>
  <Slides>45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45</vt:i4>
      </vt:variant>
    </vt:vector>
  </HeadingPairs>
  <TitlesOfParts>
    <vt:vector size="60" baseType="lpstr">
      <vt:lpstr>Arial</vt:lpstr>
      <vt:lpstr>宋体</vt:lpstr>
      <vt:lpstr>Wingdings</vt:lpstr>
      <vt:lpstr>楷体</vt:lpstr>
      <vt:lpstr>仿宋</vt:lpstr>
      <vt:lpstr>+中文正文</vt:lpstr>
      <vt:lpstr>ksdb</vt:lpstr>
      <vt:lpstr>Calibri</vt:lpstr>
      <vt:lpstr>微软雅黑</vt:lpstr>
      <vt:lpstr>Arial Unicode MS</vt:lpstr>
      <vt:lpstr>等线 Light</vt:lpstr>
      <vt:lpstr>Calibri Light</vt:lpstr>
      <vt:lpstr>等线</vt:lpstr>
      <vt:lpstr>华文新魏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WPS_1709975633</cp:lastModifiedBy>
  <cp:revision>73</cp:revision>
  <dcterms:created xsi:type="dcterms:W3CDTF">2022-01-01T06:39:00Z</dcterms:created>
  <dcterms:modified xsi:type="dcterms:W3CDTF">2024-05-16T09:02:27Z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