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8" r:id="rId14"/>
    <p:sldId id="336" r:id="rId15"/>
    <p:sldId id="337" r:id="rId16"/>
    <p:sldId id="343" r:id="rId17"/>
    <p:sldId id="339" r:id="rId18"/>
    <p:sldId id="340" r:id="rId19"/>
    <p:sldId id="344" r:id="rId20"/>
    <p:sldId id="341" r:id="rId21"/>
    <p:sldId id="346" r:id="rId22"/>
    <p:sldId id="345" r:id="rId23"/>
    <p:sldId id="347" r:id="rId24"/>
    <p:sldId id="342" r:id="rId25"/>
    <p:sldId id="348" r:id="rId26"/>
    <p:sldId id="350" r:id="rId27"/>
    <p:sldId id="349" r:id="rId28"/>
    <p:sldId id="351" r:id="rId29"/>
    <p:sldId id="353" r:id="rId30"/>
    <p:sldId id="352" r:id="rId31"/>
    <p:sldId id="365" r:id="rId32"/>
    <p:sldId id="366" r:id="rId33"/>
    <p:sldId id="367" r:id="rId34"/>
    <p:sldId id="368" r:id="rId35"/>
    <p:sldId id="369" r:id="rId36"/>
    <p:sldId id="370" r:id="rId37"/>
    <p:sldId id="26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第九讲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环的理想与商环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主理想的形式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4214" y="1024241"/>
            <a:ext cx="7255565" cy="3325382"/>
            <a:chOff x="944214" y="1024241"/>
            <a:chExt cx="7255565" cy="3325382"/>
          </a:xfrm>
        </p:grpSpPr>
        <p:sp>
          <p:nvSpPr>
            <p:cNvPr id="4" name="矩形: 圆角 3"/>
            <p:cNvSpPr/>
            <p:nvPr/>
          </p:nvSpPr>
          <p:spPr>
            <a:xfrm>
              <a:off x="944214" y="1024241"/>
              <a:ext cx="7255565" cy="3325382"/>
            </a:xfrm>
            <a:prstGeom prst="roundRect">
              <a:avLst>
                <a:gd name="adj" fmla="val 36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3913" y="1072766"/>
              <a:ext cx="7166114" cy="3231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多个元素生成的理想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830" y="1282148"/>
            <a:ext cx="7782340" cy="626165"/>
            <a:chOff x="680830" y="1282148"/>
            <a:chExt cx="7782340" cy="626165"/>
          </a:xfrm>
        </p:grpSpPr>
        <p:sp>
          <p:nvSpPr>
            <p:cNvPr id="6" name="矩形: 圆角 5"/>
            <p:cNvSpPr/>
            <p:nvPr/>
          </p:nvSpPr>
          <p:spPr>
            <a:xfrm>
              <a:off x="680830" y="1282148"/>
              <a:ext cx="7782340" cy="62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8496" y="1328097"/>
              <a:ext cx="7707007" cy="54266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80827" y="2743436"/>
            <a:ext cx="7782340" cy="1215059"/>
            <a:chOff x="680830" y="2571750"/>
            <a:chExt cx="7782340" cy="1215059"/>
          </a:xfrm>
        </p:grpSpPr>
        <p:sp>
          <p:nvSpPr>
            <p:cNvPr id="8" name="矩形: 圆角 7"/>
            <p:cNvSpPr/>
            <p:nvPr/>
          </p:nvSpPr>
          <p:spPr>
            <a:xfrm>
              <a:off x="680830" y="2571750"/>
              <a:ext cx="7782340" cy="1215059"/>
            </a:xfrm>
            <a:prstGeom prst="roundRect">
              <a:avLst>
                <a:gd name="adj" fmla="val 782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96" y="2608319"/>
              <a:ext cx="7707007" cy="11433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88939" y="2863260"/>
            <a:ext cx="7166113" cy="1077726"/>
            <a:chOff x="979004" y="2028252"/>
            <a:chExt cx="7166113" cy="1077726"/>
          </a:xfrm>
        </p:grpSpPr>
        <p:sp>
          <p:nvSpPr>
            <p:cNvPr id="5" name="矩形: 圆角 4"/>
            <p:cNvSpPr/>
            <p:nvPr/>
          </p:nvSpPr>
          <p:spPr>
            <a:xfrm>
              <a:off x="979004" y="2028252"/>
              <a:ext cx="7166113" cy="1077726"/>
            </a:xfrm>
            <a:prstGeom prst="roundRect">
              <a:avLst>
                <a:gd name="adj" fmla="val 614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894" y="2071548"/>
              <a:ext cx="7110212" cy="100040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/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0537" y="1739348"/>
            <a:ext cx="6502678" cy="2628900"/>
            <a:chOff x="867187" y="1739348"/>
            <a:chExt cx="6502678" cy="2628900"/>
          </a:xfrm>
        </p:grpSpPr>
        <p:sp>
          <p:nvSpPr>
            <p:cNvPr id="17" name="矩形: 圆角 16"/>
            <p:cNvSpPr/>
            <p:nvPr/>
          </p:nvSpPr>
          <p:spPr>
            <a:xfrm>
              <a:off x="867187" y="1739348"/>
              <a:ext cx="6502678" cy="2628900"/>
            </a:xfrm>
            <a:prstGeom prst="roundRect">
              <a:avLst>
                <a:gd name="adj" fmla="val 5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6829" y="1784866"/>
              <a:ext cx="6379951" cy="2523751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/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理想的积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7848" y="2078181"/>
            <a:ext cx="6221895" cy="2569265"/>
            <a:chOff x="1167848" y="2181639"/>
            <a:chExt cx="6221895" cy="2569265"/>
          </a:xfrm>
        </p:grpSpPr>
        <p:sp>
          <p:nvSpPr>
            <p:cNvPr id="7" name="矩形: 圆角 6"/>
            <p:cNvSpPr/>
            <p:nvPr/>
          </p:nvSpPr>
          <p:spPr>
            <a:xfrm>
              <a:off x="1167848" y="2181639"/>
              <a:ext cx="6221895" cy="2569265"/>
            </a:xfrm>
            <a:prstGeom prst="roundRect">
              <a:avLst>
                <a:gd name="adj" fmla="val 39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2574" y="2229915"/>
              <a:ext cx="6121670" cy="245729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167848" y="728325"/>
            <a:ext cx="4641573" cy="1182756"/>
            <a:chOff x="1167849" y="849796"/>
            <a:chExt cx="4641573" cy="1182756"/>
          </a:xfrm>
        </p:grpSpPr>
        <p:sp>
          <p:nvSpPr>
            <p:cNvPr id="6" name="矩形: 圆角 5"/>
            <p:cNvSpPr/>
            <p:nvPr/>
          </p:nvSpPr>
          <p:spPr>
            <a:xfrm>
              <a:off x="1167849" y="849796"/>
              <a:ext cx="4641573" cy="1182756"/>
            </a:xfrm>
            <a:prstGeom prst="roundRect">
              <a:avLst>
                <a:gd name="adj" fmla="val 5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74" y="873573"/>
              <a:ext cx="4557091" cy="112779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/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/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7250" y="2252979"/>
            <a:ext cx="7429500" cy="867908"/>
            <a:chOff x="857250" y="2252979"/>
            <a:chExt cx="7429500" cy="867908"/>
          </a:xfrm>
        </p:grpSpPr>
        <p:sp>
          <p:nvSpPr>
            <p:cNvPr id="7" name="矩形: 圆角 6"/>
            <p:cNvSpPr/>
            <p:nvPr/>
          </p:nvSpPr>
          <p:spPr>
            <a:xfrm>
              <a:off x="857250" y="2252979"/>
              <a:ext cx="7429500" cy="867908"/>
            </a:xfrm>
            <a:prstGeom prst="roundRect">
              <a:avLst>
                <a:gd name="adj" fmla="val 1036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492" y="2294859"/>
              <a:ext cx="7359926" cy="783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892036" y="1251757"/>
            <a:ext cx="7359926" cy="1460500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理解理想、主理想和商环的定义，明确商环上的运算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对于理想和商环的重要例子，能给出理想的形式，并能给出商环的元素及其商环上的运算</a:t>
            </a:r>
            <a:endParaRPr lang="zh-CN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2036" y="3324609"/>
            <a:ext cx="735992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环关于理想的商环中的元素是什么？它们怎样进行乘法运算？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/>
          <p:cNvSpPr/>
          <p:nvPr/>
        </p:nvSpPr>
        <p:spPr>
          <a:xfrm>
            <a:off x="914400" y="1963827"/>
            <a:ext cx="7369865" cy="2300060"/>
          </a:xfrm>
          <a:prstGeom prst="roundRect">
            <a:avLst>
              <a:gd name="adj" fmla="val 43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64092" y="2013754"/>
            <a:ext cx="7255569" cy="220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5" y="2013754"/>
            <a:ext cx="7215809" cy="9768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2" y="3580421"/>
            <a:ext cx="7215809" cy="465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14400" y="1888670"/>
            <a:ext cx="7305261" cy="2419943"/>
            <a:chOff x="914400" y="1888670"/>
            <a:chExt cx="7305261" cy="2419943"/>
          </a:xfrm>
        </p:grpSpPr>
        <p:sp>
          <p:nvSpPr>
            <p:cNvPr id="18" name="矩形: 圆角 17"/>
            <p:cNvSpPr/>
            <p:nvPr/>
          </p:nvSpPr>
          <p:spPr>
            <a:xfrm>
              <a:off x="914400" y="1888670"/>
              <a:ext cx="7305261" cy="2419943"/>
            </a:xfrm>
            <a:prstGeom prst="roundRect">
              <a:avLst>
                <a:gd name="adj" fmla="val 435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60" y="1949409"/>
              <a:ext cx="7215809" cy="2309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6104" y="1083748"/>
            <a:ext cx="6679094" cy="1262270"/>
            <a:chOff x="745435" y="1222514"/>
            <a:chExt cx="6679094" cy="1262270"/>
          </a:xfrm>
        </p:grpSpPr>
        <p:sp>
          <p:nvSpPr>
            <p:cNvPr id="4" name="矩形: 圆角 3"/>
            <p:cNvSpPr/>
            <p:nvPr/>
          </p:nvSpPr>
          <p:spPr>
            <a:xfrm>
              <a:off x="745435" y="1222514"/>
              <a:ext cx="6679094" cy="1262270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5191" y="1263245"/>
              <a:ext cx="6594614" cy="118902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是要定义的加法，即后面所说商环中的加法，而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中的加法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blipFill rotWithShape="1">
                <a:blip r:embed="rId2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36104" y="2910974"/>
            <a:ext cx="6679094" cy="1343911"/>
            <a:chOff x="675860" y="2868608"/>
            <a:chExt cx="6679094" cy="1343911"/>
          </a:xfrm>
        </p:grpSpPr>
        <p:sp>
          <p:nvSpPr>
            <p:cNvPr id="17" name="矩形: 圆角 16"/>
            <p:cNvSpPr/>
            <p:nvPr/>
          </p:nvSpPr>
          <p:spPr>
            <a:xfrm>
              <a:off x="675860" y="2868608"/>
              <a:ext cx="6679094" cy="1343911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20" y="2905519"/>
              <a:ext cx="6594614" cy="126035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/>
              </p:cNvPr>
              <p:cNvSpPr txBox="1"/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是要定义的乘法，即后面所说商环中的乘法，而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中的乘法</a:t>
                </a: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blipFill rotWithShape="1">
                <a:blip r:embed="rId4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576469" y="1225284"/>
            <a:ext cx="6679094" cy="2923296"/>
          </a:xfrm>
          <a:prstGeom prst="roundRect">
            <a:avLst>
              <a:gd name="adj" fmla="val 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6229" y="2522545"/>
            <a:ext cx="6594614" cy="1546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29" y="1262195"/>
            <a:ext cx="6594614" cy="1260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" y="2584306"/>
            <a:ext cx="6594614" cy="1519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的定义中要求当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保证了这里乘法的定义是合适的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blipFill rotWithShape="1">
                <a:blip r:embed="rId3"/>
                <a:stretch>
                  <a:fillRect l="-515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/>
              </p:cNvPr>
              <p:cNvSpPr txBox="1"/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注意，这里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属于环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，不一定是理想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blipFill rotWithShape="1">
                <a:blip r:embed="rId4"/>
                <a:stretch>
                  <a:fillRect l="-515" b="-4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商环的引入（三）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8831" y="738578"/>
            <a:ext cx="6559826" cy="1565116"/>
            <a:chOff x="780222" y="790458"/>
            <a:chExt cx="6559826" cy="1565116"/>
          </a:xfrm>
        </p:grpSpPr>
        <p:sp>
          <p:nvSpPr>
            <p:cNvPr id="7" name="矩形: 圆角 6"/>
            <p:cNvSpPr/>
            <p:nvPr/>
          </p:nvSpPr>
          <p:spPr>
            <a:xfrm>
              <a:off x="780222" y="790458"/>
              <a:ext cx="6559826" cy="1565116"/>
            </a:xfrm>
            <a:prstGeom prst="roundRect">
              <a:avLst>
                <a:gd name="adj" fmla="val 61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4885" y="839658"/>
              <a:ext cx="6445526" cy="146512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8831" y="2508313"/>
            <a:ext cx="6559826" cy="2126974"/>
            <a:chOff x="780222" y="2479813"/>
            <a:chExt cx="6559826" cy="2126974"/>
          </a:xfrm>
        </p:grpSpPr>
        <p:sp>
          <p:nvSpPr>
            <p:cNvPr id="6" name="矩形: 圆角 5"/>
            <p:cNvSpPr/>
            <p:nvPr/>
          </p:nvSpPr>
          <p:spPr>
            <a:xfrm>
              <a:off x="780222" y="2479813"/>
              <a:ext cx="6559826" cy="2126974"/>
            </a:xfrm>
            <a:prstGeom prst="roundRect">
              <a:avLst>
                <a:gd name="adj" fmla="val 5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855" y="2519569"/>
              <a:ext cx="6443108" cy="203801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关于上面定义的加法和乘法构成环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3429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898875" y="3755090"/>
            <a:ext cx="121008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上面定义的乘法对加法有分配律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商环的定义与基本性质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4643" y="1298601"/>
            <a:ext cx="7384774" cy="625283"/>
            <a:chOff x="874643" y="1292969"/>
            <a:chExt cx="7384774" cy="625283"/>
          </a:xfrm>
        </p:grpSpPr>
        <p:sp>
          <p:nvSpPr>
            <p:cNvPr id="6" name="矩形: 圆角 5"/>
            <p:cNvSpPr/>
            <p:nvPr/>
          </p:nvSpPr>
          <p:spPr>
            <a:xfrm>
              <a:off x="874643" y="1292969"/>
              <a:ext cx="7384774" cy="625283"/>
            </a:xfrm>
            <a:prstGeom prst="roundRect">
              <a:avLst>
                <a:gd name="adj" fmla="val 1428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885" y="1347461"/>
              <a:ext cx="7310230" cy="52215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74643" y="2523118"/>
            <a:ext cx="4552122" cy="1179208"/>
            <a:chOff x="874643" y="2523118"/>
            <a:chExt cx="4552122" cy="1179208"/>
          </a:xfrm>
        </p:grpSpPr>
        <p:sp>
          <p:nvSpPr>
            <p:cNvPr id="7" name="矩形: 圆角 6"/>
            <p:cNvSpPr/>
            <p:nvPr/>
          </p:nvSpPr>
          <p:spPr>
            <a:xfrm>
              <a:off x="874643" y="2523118"/>
              <a:ext cx="4552122" cy="1179208"/>
            </a:xfrm>
            <a:prstGeom prst="roundRect">
              <a:avLst>
                <a:gd name="adj" fmla="val 78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5" y="2571750"/>
              <a:ext cx="4468149" cy="107631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5336543" y="1597012"/>
            <a:ext cx="317609" cy="0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26251" y="1576228"/>
            <a:ext cx="558565" cy="0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/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/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/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/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94520" y="3346739"/>
            <a:ext cx="7349987" cy="848017"/>
            <a:chOff x="894520" y="3112726"/>
            <a:chExt cx="7349987" cy="848017"/>
          </a:xfrm>
        </p:grpSpPr>
        <p:sp>
          <p:nvSpPr>
            <p:cNvPr id="17" name="矩形: 圆角 16"/>
            <p:cNvSpPr/>
            <p:nvPr/>
          </p:nvSpPr>
          <p:spPr>
            <a:xfrm>
              <a:off x="894520" y="3112726"/>
              <a:ext cx="7349987" cy="848017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3157171"/>
              <a:ext cx="7245626" cy="764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7300" y="729913"/>
            <a:ext cx="6619461" cy="3782452"/>
            <a:chOff x="1257300" y="729913"/>
            <a:chExt cx="6619461" cy="3782452"/>
          </a:xfrm>
        </p:grpSpPr>
        <p:sp>
          <p:nvSpPr>
            <p:cNvPr id="4" name="矩形: 圆角 3"/>
            <p:cNvSpPr/>
            <p:nvPr/>
          </p:nvSpPr>
          <p:spPr>
            <a:xfrm>
              <a:off x="1257300" y="729913"/>
              <a:ext cx="6619461" cy="3782452"/>
            </a:xfrm>
            <a:prstGeom prst="roundRect">
              <a:avLst>
                <a:gd name="adj" fmla="val 405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3336" y="780461"/>
              <a:ext cx="6517328" cy="3674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7930" y="927976"/>
            <a:ext cx="2971800" cy="1699591"/>
            <a:chOff x="482048" y="755374"/>
            <a:chExt cx="2971800" cy="1699591"/>
          </a:xfrm>
        </p:grpSpPr>
        <p:sp>
          <p:nvSpPr>
            <p:cNvPr id="2" name="矩形: 圆角 1"/>
            <p:cNvSpPr/>
            <p:nvPr/>
          </p:nvSpPr>
          <p:spPr>
            <a:xfrm>
              <a:off x="482048" y="755374"/>
              <a:ext cx="2971800" cy="1699591"/>
            </a:xfrm>
            <a:prstGeom prst="roundRect">
              <a:avLst>
                <a:gd name="adj" fmla="val 614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3114" y="792672"/>
              <a:ext cx="2864311" cy="161486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385885" y="1704562"/>
            <a:ext cx="5436705" cy="2723322"/>
            <a:chOff x="3433970" y="1883466"/>
            <a:chExt cx="5436705" cy="2723322"/>
          </a:xfrm>
        </p:grpSpPr>
        <p:sp>
          <p:nvSpPr>
            <p:cNvPr id="9" name="矩形: 圆角 8"/>
            <p:cNvSpPr/>
            <p:nvPr/>
          </p:nvSpPr>
          <p:spPr>
            <a:xfrm>
              <a:off x="3433970" y="1883466"/>
              <a:ext cx="5436705" cy="2723322"/>
            </a:xfrm>
            <a:prstGeom prst="roundRect">
              <a:avLst>
                <a:gd name="adj" fmla="val 315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9459" y="1931828"/>
              <a:ext cx="5326550" cy="2633870"/>
            </a:xfrm>
            <a:prstGeom prst="rect">
              <a:avLst/>
            </a:prstGeom>
          </p:spPr>
        </p:pic>
      </p:grpSp>
      <p:sp>
        <p:nvSpPr>
          <p:cNvPr id="4" name="圆角矩形标注 3"/>
          <p:cNvSpPr/>
          <p:nvPr/>
        </p:nvSpPr>
        <p:spPr>
          <a:xfrm>
            <a:off x="5312410" y="1422400"/>
            <a:ext cx="345440" cy="26098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由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998883" y="1729409"/>
            <a:ext cx="7146234" cy="2604052"/>
            <a:chOff x="998883" y="1729409"/>
            <a:chExt cx="7146234" cy="2604052"/>
          </a:xfrm>
        </p:grpSpPr>
        <p:sp>
          <p:nvSpPr>
            <p:cNvPr id="8" name="矩形: 圆角 7"/>
            <p:cNvSpPr/>
            <p:nvPr/>
          </p:nvSpPr>
          <p:spPr>
            <a:xfrm>
              <a:off x="998883" y="1729409"/>
              <a:ext cx="7146234" cy="2604052"/>
            </a:xfrm>
            <a:prstGeom prst="roundRect">
              <a:avLst>
                <a:gd name="adj" fmla="val 502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217" y="1776318"/>
              <a:ext cx="7041559" cy="2516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313083" y="1835360"/>
            <a:ext cx="2594112" cy="1290497"/>
            <a:chOff x="313083" y="1835360"/>
            <a:chExt cx="2594112" cy="1290497"/>
          </a:xfrm>
        </p:grpSpPr>
        <p:sp>
          <p:nvSpPr>
            <p:cNvPr id="18" name="矩形: 圆角 17"/>
            <p:cNvSpPr/>
            <p:nvPr/>
          </p:nvSpPr>
          <p:spPr>
            <a:xfrm>
              <a:off x="313083" y="1835360"/>
              <a:ext cx="2594112" cy="1290497"/>
            </a:xfrm>
            <a:prstGeom prst="roundRect">
              <a:avLst>
                <a:gd name="adj" fmla="val 31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29" y="1860210"/>
              <a:ext cx="2554356" cy="1241211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3120887" y="1689653"/>
            <a:ext cx="5645426" cy="1520687"/>
            <a:chOff x="3120887" y="1689653"/>
            <a:chExt cx="5645426" cy="1520687"/>
          </a:xfrm>
        </p:grpSpPr>
        <p:sp>
          <p:nvSpPr>
            <p:cNvPr id="20" name="矩形: 圆角 19"/>
            <p:cNvSpPr/>
            <p:nvPr/>
          </p:nvSpPr>
          <p:spPr>
            <a:xfrm>
              <a:off x="3120887" y="1689653"/>
              <a:ext cx="5645426" cy="1520687"/>
            </a:xfrm>
            <a:prstGeom prst="roundRect">
              <a:avLst>
                <a:gd name="adj" fmla="val 75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551" y="1741352"/>
              <a:ext cx="5544835" cy="142922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707047" y="3614465"/>
            <a:ext cx="5541066" cy="857029"/>
            <a:chOff x="1356691" y="3491341"/>
            <a:chExt cx="5541066" cy="857029"/>
          </a:xfrm>
        </p:grpSpPr>
        <p:sp>
          <p:nvSpPr>
            <p:cNvPr id="22" name="矩形: 圆角 21"/>
            <p:cNvSpPr/>
            <p:nvPr/>
          </p:nvSpPr>
          <p:spPr>
            <a:xfrm>
              <a:off x="1356691" y="3491341"/>
              <a:ext cx="5541066" cy="857029"/>
            </a:xfrm>
            <a:prstGeom prst="roundRect">
              <a:avLst>
                <a:gd name="adj" fmla="val 912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1417" y="3545301"/>
              <a:ext cx="5456583" cy="760165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V="1">
            <a:off x="4305300" y="4080510"/>
            <a:ext cx="2209800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312920" y="4324350"/>
            <a:ext cx="2209800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标注 8"/>
          <p:cNvSpPr/>
          <p:nvPr/>
        </p:nvSpPr>
        <p:spPr>
          <a:xfrm>
            <a:off x="5859780" y="3348990"/>
            <a:ext cx="1988820" cy="5867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（</a:t>
            </a:r>
            <a:r>
              <a:rPr lang="en-US" altLang="zh-CN" b="1"/>
              <a:t>1*2 mod 18)+I</a:t>
            </a:r>
            <a:r>
              <a:rPr lang="en-US" altLang="zh-CN" b="1" baseline="-25000"/>
              <a:t>5</a:t>
            </a:r>
            <a:endParaRPr lang="en-US" altLang="zh-CN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949" y="857991"/>
            <a:ext cx="7822096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环的理想与商环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环的理想是对减法以及与环的元素左乘、右乘封闭的子集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环的主理想是由一个元素生成的理想，对于有单位元的交换环，主理想是这个元素乘环的所有元素得到的集合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环的加群关于环的理想的商群上可定义加法和乘法构成环，称为环的商环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949" y="3001797"/>
            <a:ext cx="7822096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  <a:endParaRPr lang="zh-CN" altLang="en-US" sz="1800" b="1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理解理想、主理想和商环的定义，明确商环上的运算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对于理想和商环的重要例子，能给出理想的形式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并能给出商环的元素及其商环上的运算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48305" y="1429385"/>
            <a:ext cx="2581275" cy="19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5640070" y="586105"/>
            <a:ext cx="1454785" cy="6115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且在环中有乘法吸收律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7282180" y="597535"/>
            <a:ext cx="1973580" cy="99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封闭要求两操作元素在同一范围</a:t>
            </a:r>
            <a:endParaRPr lang="zh-CN" altLang="en-US" b="1"/>
          </a:p>
        </p:txBody>
      </p:sp>
      <p:sp>
        <p:nvSpPr>
          <p:cNvPr id="7" name="圆角矩形标注 6"/>
          <p:cNvSpPr/>
          <p:nvPr/>
        </p:nvSpPr>
        <p:spPr>
          <a:xfrm>
            <a:off x="5731510" y="3679825"/>
            <a:ext cx="495300" cy="1924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，</a:t>
            </a:r>
            <a:endParaRPr lang="zh-CN" alt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223" y="1874617"/>
            <a:ext cx="58381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在线平台作业（环的理想与商环部分）！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96222" y="2856070"/>
            <a:ext cx="67277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满足：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的真子集，则称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真理想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(proper 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blipFill rotWithShape="1">
                <a:blip r:embed="rId1"/>
                <a:stretch>
                  <a:fillRect l="-758" t="-990" r="-168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+mn-ea"/>
                  </a:rPr>
                  <a:t>理想是子环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：显然如果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必定是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零理想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的理想，这两个理想称为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的平凡理想。因此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的非平凡理想就是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非零真理想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blipFill rotWithShape="1">
                <a:blip r:embed="rId2"/>
                <a:stretch>
                  <a:fillRect l="-337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/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整数环和模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剩余类环的理想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理想是子环，而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的每个子环都具有形式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，而且对任意子环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，因此每个子环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类似可得到模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blipFill rotWithShape="1">
                <a:blip r:embed="rId2"/>
                <a:stretch>
                  <a:fillRect l="-503" t="-307" r="-335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的所有理想？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模</a:t>
            </a:r>
            <a:r>
              <a:rPr lang="en-US" altLang="zh-CN" sz="1400"/>
              <a:t>m</a:t>
            </a:r>
            <a:r>
              <a:rPr lang="zh-CN" altLang="en-US" sz="1400"/>
              <a:t>剩余类环理想的练习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23" y="1384024"/>
            <a:ext cx="7454348" cy="2375452"/>
            <a:chOff x="844826" y="1381539"/>
            <a:chExt cx="7454348" cy="2375452"/>
          </a:xfrm>
        </p:grpSpPr>
        <p:sp>
          <p:nvSpPr>
            <p:cNvPr id="4" name="矩形: 圆角 3"/>
            <p:cNvSpPr/>
            <p:nvPr/>
          </p:nvSpPr>
          <p:spPr>
            <a:xfrm>
              <a:off x="844826" y="1381539"/>
              <a:ext cx="7454348" cy="2375452"/>
            </a:xfrm>
            <a:prstGeom prst="roundRect">
              <a:avLst>
                <a:gd name="adj" fmla="val 725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3653" y="1432272"/>
              <a:ext cx="7336693" cy="227895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917990" y="2439428"/>
            <a:ext cx="1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6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6742" y="3482477"/>
            <a:ext cx="1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6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4522" y="750405"/>
            <a:ext cx="4865204" cy="3595510"/>
            <a:chOff x="894522" y="750405"/>
            <a:chExt cx="4865204" cy="3595510"/>
          </a:xfrm>
        </p:grpSpPr>
        <p:sp>
          <p:nvSpPr>
            <p:cNvPr id="17" name="矩形: 圆角 16"/>
            <p:cNvSpPr/>
            <p:nvPr/>
          </p:nvSpPr>
          <p:spPr>
            <a:xfrm>
              <a:off x="894522" y="750405"/>
              <a:ext cx="4865204" cy="3595510"/>
            </a:xfrm>
            <a:prstGeom prst="roundRect">
              <a:avLst>
                <a:gd name="adj" fmla="val 3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9127" y="807525"/>
              <a:ext cx="4745934" cy="350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7993" y="807525"/>
              <a:ext cx="4531665" cy="1774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993" y="2646553"/>
              <a:ext cx="4601493" cy="164411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188949" y="1601443"/>
            <a:ext cx="2060529" cy="1966826"/>
            <a:chOff x="6248584" y="1501785"/>
            <a:chExt cx="2060529" cy="1966826"/>
          </a:xfrm>
        </p:grpSpPr>
        <p:sp>
          <p:nvSpPr>
            <p:cNvPr id="21" name="矩形 20"/>
            <p:cNvSpPr/>
            <p:nvPr/>
          </p:nvSpPr>
          <p:spPr>
            <a:xfrm>
              <a:off x="6248584" y="1501785"/>
              <a:ext cx="2060529" cy="1966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9662" y="1840339"/>
              <a:ext cx="1881624" cy="8483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/>
                </p:cNvPr>
                <p:cNvSpPr txBox="1"/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的子环，但不是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的理想，为什么？</a:t>
                  </a: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58" r="-12461" b="-109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6248584" y="1501785"/>
              <a:ext cx="407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令</a:t>
              </a:r>
              <a:endParaRPr lang="zh-CN" altLang="en-US" sz="1600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理想的和与交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和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blipFill rotWithShape="1">
                <a:blip r:embed="rId1"/>
                <a:stretch>
                  <a:fillRect l="-826" r="-642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26" t="-10000" r="-4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247355" y="2286610"/>
            <a:ext cx="6649278" cy="1818861"/>
            <a:chOff x="1192696" y="2628900"/>
            <a:chExt cx="6649278" cy="1818861"/>
          </a:xfrm>
        </p:grpSpPr>
        <p:sp>
          <p:nvSpPr>
            <p:cNvPr id="6" name="矩形: 圆角 5"/>
            <p:cNvSpPr/>
            <p:nvPr/>
          </p:nvSpPr>
          <p:spPr>
            <a:xfrm>
              <a:off x="1192696" y="2628900"/>
              <a:ext cx="6649278" cy="1818861"/>
            </a:xfrm>
            <a:prstGeom prst="roundRect">
              <a:avLst>
                <a:gd name="adj" fmla="val 6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358" y="2668839"/>
              <a:ext cx="6539949" cy="1738468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247355" y="4250121"/>
            <a:ext cx="64604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环的任意有限多个理想的和仍是理想，而任意有限或无限多个理想的交仍是理想</a:t>
            </a:r>
            <a:endParaRPr lang="zh-CN" altLang="en-US" sz="14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89549" y="1239619"/>
            <a:ext cx="7364896" cy="1376569"/>
            <a:chOff x="800100" y="1237422"/>
            <a:chExt cx="7364896" cy="1376569"/>
          </a:xfrm>
        </p:grpSpPr>
        <p:sp>
          <p:nvSpPr>
            <p:cNvPr id="20" name="矩形: 圆角 19"/>
            <p:cNvSpPr/>
            <p:nvPr/>
          </p:nvSpPr>
          <p:spPr>
            <a:xfrm>
              <a:off x="800100" y="1237422"/>
              <a:ext cx="7364896" cy="1376569"/>
            </a:xfrm>
            <a:prstGeom prst="roundRect">
              <a:avLst>
                <a:gd name="adj" fmla="val 90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0299" y="1283061"/>
              <a:ext cx="7264746" cy="1284054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9552" y="3037119"/>
            <a:ext cx="7364896" cy="1047863"/>
            <a:chOff x="800100" y="3017241"/>
            <a:chExt cx="7364896" cy="1047863"/>
          </a:xfrm>
        </p:grpSpPr>
        <p:sp>
          <p:nvSpPr>
            <p:cNvPr id="22" name="矩形: 圆角 21"/>
            <p:cNvSpPr/>
            <p:nvPr/>
          </p:nvSpPr>
          <p:spPr>
            <a:xfrm>
              <a:off x="800100" y="3017241"/>
              <a:ext cx="7364896" cy="1047863"/>
            </a:xfrm>
            <a:prstGeom prst="roundRect">
              <a:avLst>
                <a:gd name="adj" fmla="val 114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299" y="3064117"/>
              <a:ext cx="7264747" cy="949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2023</Words>
  <Application>WPS 演示</Application>
  <PresentationFormat>全屏显示(16:9)</PresentationFormat>
  <Paragraphs>443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WPS_1709975633</cp:lastModifiedBy>
  <cp:revision>57</cp:revision>
  <dcterms:created xsi:type="dcterms:W3CDTF">2022-01-01T06:39:00Z</dcterms:created>
  <dcterms:modified xsi:type="dcterms:W3CDTF">2024-05-16T22:18:08Z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