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12" r:id="rId3"/>
    <p:sldId id="259" r:id="rId4"/>
    <p:sldId id="257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8" r:id="rId13"/>
    <p:sldId id="336" r:id="rId14"/>
    <p:sldId id="337" r:id="rId15"/>
    <p:sldId id="343" r:id="rId16"/>
    <p:sldId id="339" r:id="rId17"/>
    <p:sldId id="340" r:id="rId18"/>
    <p:sldId id="344" r:id="rId19"/>
    <p:sldId id="341" r:id="rId20"/>
    <p:sldId id="346" r:id="rId21"/>
    <p:sldId id="345" r:id="rId22"/>
    <p:sldId id="347" r:id="rId23"/>
    <p:sldId id="342" r:id="rId24"/>
    <p:sldId id="348" r:id="rId25"/>
    <p:sldId id="350" r:id="rId26"/>
    <p:sldId id="349" r:id="rId27"/>
    <p:sldId id="351" r:id="rId28"/>
    <p:sldId id="353" r:id="rId29"/>
    <p:sldId id="352" r:id="rId30"/>
    <p:sldId id="355" r:id="rId31"/>
    <p:sldId id="354" r:id="rId32"/>
    <p:sldId id="357" r:id="rId33"/>
    <p:sldId id="356" r:id="rId34"/>
    <p:sldId id="272" r:id="rId35"/>
    <p:sldId id="280" r:id="rId36"/>
    <p:sldId id="262" r:id="rId3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0694"/>
    <a:srgbClr val="371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92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2024/05/24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2024/05/24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2024/05/24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D257-3BE1-47F0-9688-13EF46E6FAF0}" type="datetimeFigureOut">
              <a:rPr lang="zh-CN" altLang="en-US" smtClean="0"/>
              <a:t>2024/05/24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7" name="矩形 6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矩形 7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0" name="矩形 9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2" name="矩形: 圆角 11"/>
          <p:cNvSpPr/>
          <p:nvPr/>
        </p:nvSpPr>
        <p:spPr>
          <a:xfrm>
            <a:off x="1054359" y="888925"/>
            <a:ext cx="7045495" cy="667265"/>
          </a:xfrm>
          <a:prstGeom prst="round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>
                <a:latin typeface="仿宋" panose="02010609060101010101" pitchFamily="49" charset="-122"/>
                <a:ea typeface="仿宋" panose="02010609060101010101" pitchFamily="49" charset="-122"/>
              </a:rPr>
              <a:t>第九讲</a:t>
            </a:r>
            <a:r>
              <a:rPr lang="en-US" altLang="zh-CN" sz="3600" b="1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3600" b="1">
                <a:latin typeface="仿宋" panose="02010609060101010101" pitchFamily="49" charset="-122"/>
                <a:ea typeface="仿宋" panose="02010609060101010101" pitchFamily="49" charset="-122"/>
              </a:rPr>
              <a:t>环的理想与商环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279174" y="1912075"/>
            <a:ext cx="25856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>
                <a:solidFill>
                  <a:srgbClr val="21069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 晓 聪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706131" y="2700512"/>
            <a:ext cx="388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中山大学计算机学院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632887" y="3419732"/>
            <a:ext cx="215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278924" y="3966519"/>
            <a:ext cx="682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rgbClr val="FF0000"/>
                </a:solidFill>
              </a:rPr>
              <a:t>isszxc@mail.sysu.edu.cn</a:t>
            </a:r>
            <a:endParaRPr lang="zh-CN" altLang="en-US" sz="1800">
              <a:solidFill>
                <a:srgbClr val="FF0000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237" y="2334583"/>
            <a:ext cx="1324937" cy="11704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主理想的形式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44214" y="1024241"/>
            <a:ext cx="7255565" cy="3325382"/>
            <a:chOff x="944214" y="1024241"/>
            <a:chExt cx="7255565" cy="3325382"/>
          </a:xfrm>
        </p:grpSpPr>
        <p:sp>
          <p:nvSpPr>
            <p:cNvPr id="4" name="矩形: 圆角 3"/>
            <p:cNvSpPr/>
            <p:nvPr/>
          </p:nvSpPr>
          <p:spPr>
            <a:xfrm>
              <a:off x="944214" y="1024241"/>
              <a:ext cx="7255565" cy="3325382"/>
            </a:xfrm>
            <a:prstGeom prst="roundRect">
              <a:avLst>
                <a:gd name="adj" fmla="val 36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3913" y="1072766"/>
              <a:ext cx="7166114" cy="32310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多个元素生成的理想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80830" y="1282148"/>
            <a:ext cx="7782340" cy="626165"/>
            <a:chOff x="680830" y="1282148"/>
            <a:chExt cx="7782340" cy="626165"/>
          </a:xfrm>
        </p:grpSpPr>
        <p:sp>
          <p:nvSpPr>
            <p:cNvPr id="6" name="矩形: 圆角 5"/>
            <p:cNvSpPr/>
            <p:nvPr/>
          </p:nvSpPr>
          <p:spPr>
            <a:xfrm>
              <a:off x="680830" y="1282148"/>
              <a:ext cx="7782340" cy="6261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496" y="1328097"/>
              <a:ext cx="7707007" cy="542661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680827" y="2743436"/>
            <a:ext cx="7782340" cy="1215059"/>
            <a:chOff x="680830" y="2571750"/>
            <a:chExt cx="7782340" cy="1215059"/>
          </a:xfrm>
        </p:grpSpPr>
        <p:sp>
          <p:nvSpPr>
            <p:cNvPr id="8" name="矩形: 圆角 7"/>
            <p:cNvSpPr/>
            <p:nvPr/>
          </p:nvSpPr>
          <p:spPr>
            <a:xfrm>
              <a:off x="680830" y="2571750"/>
              <a:ext cx="7782340" cy="1215059"/>
            </a:xfrm>
            <a:prstGeom prst="roundRect">
              <a:avLst>
                <a:gd name="adj" fmla="val 782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496" y="2608319"/>
              <a:ext cx="7707007" cy="114338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理想的练习（一）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935515" y="1179490"/>
                <a:ext cx="7272963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对于整数环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是两个整数，那么由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生成的理想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是什么？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15" y="1179490"/>
                <a:ext cx="7272963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670" t="-8197" r="-84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理想的练习（一）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935515" y="1179490"/>
                <a:ext cx="7272963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对于整数环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是两个整数，那么由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生成的理想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是什么？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15" y="1179490"/>
                <a:ext cx="7272963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670" t="-8197" r="-84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988939" y="2863260"/>
            <a:ext cx="7166113" cy="1077726"/>
            <a:chOff x="979004" y="2028252"/>
            <a:chExt cx="7166113" cy="1077726"/>
          </a:xfrm>
        </p:grpSpPr>
        <p:sp>
          <p:nvSpPr>
            <p:cNvPr id="5" name="矩形: 圆角 4"/>
            <p:cNvSpPr/>
            <p:nvPr/>
          </p:nvSpPr>
          <p:spPr>
            <a:xfrm>
              <a:off x="979004" y="2028252"/>
              <a:ext cx="7166113" cy="1077726"/>
            </a:xfrm>
            <a:prstGeom prst="roundRect">
              <a:avLst>
                <a:gd name="adj" fmla="val 6147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6894" y="2071548"/>
              <a:ext cx="7110212" cy="100040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935515" y="2024211"/>
                <a:ext cx="727296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𝒂𝒔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ℤ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𝒃𝒕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ℤ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𝒂𝒔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𝒃𝒕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ℤ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15" y="2024211"/>
                <a:ext cx="7272963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理想的练习（二）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340537" y="1000580"/>
            <a:ext cx="6462919" cy="352838"/>
            <a:chOff x="867190" y="1038640"/>
            <a:chExt cx="6462919" cy="352838"/>
          </a:xfrm>
        </p:grpSpPr>
        <p:sp>
          <p:nvSpPr>
            <p:cNvPr id="4" name="矩形: 圆角 3"/>
            <p:cNvSpPr/>
            <p:nvPr/>
          </p:nvSpPr>
          <p:spPr>
            <a:xfrm>
              <a:off x="867190" y="1038640"/>
              <a:ext cx="6462919" cy="35283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1919" y="1082683"/>
              <a:ext cx="6379951" cy="2663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理想的练习（二）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340537" y="1739348"/>
            <a:ext cx="6502678" cy="2628900"/>
            <a:chOff x="867187" y="1739348"/>
            <a:chExt cx="6502678" cy="2628900"/>
          </a:xfrm>
        </p:grpSpPr>
        <p:sp>
          <p:nvSpPr>
            <p:cNvPr id="17" name="矩形: 圆角 16"/>
            <p:cNvSpPr/>
            <p:nvPr/>
          </p:nvSpPr>
          <p:spPr>
            <a:xfrm>
              <a:off x="867187" y="1739348"/>
              <a:ext cx="6502678" cy="2628900"/>
            </a:xfrm>
            <a:prstGeom prst="roundRect">
              <a:avLst>
                <a:gd name="adj" fmla="val 5358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6829" y="1784866"/>
              <a:ext cx="6379951" cy="2523751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1340537" y="1000580"/>
            <a:ext cx="6462919" cy="352838"/>
            <a:chOff x="867190" y="1038640"/>
            <a:chExt cx="6462919" cy="352838"/>
          </a:xfrm>
        </p:grpSpPr>
        <p:sp>
          <p:nvSpPr>
            <p:cNvPr id="4" name="矩形: 圆角 3"/>
            <p:cNvSpPr/>
            <p:nvPr/>
          </p:nvSpPr>
          <p:spPr>
            <a:xfrm>
              <a:off x="867190" y="1038640"/>
              <a:ext cx="6462919" cy="35283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1919" y="1082683"/>
              <a:ext cx="6379951" cy="2663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理想的积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67848" y="2078181"/>
            <a:ext cx="6221895" cy="2569265"/>
            <a:chOff x="1167848" y="2181639"/>
            <a:chExt cx="6221895" cy="2569265"/>
          </a:xfrm>
        </p:grpSpPr>
        <p:sp>
          <p:nvSpPr>
            <p:cNvPr id="7" name="矩形: 圆角 6"/>
            <p:cNvSpPr/>
            <p:nvPr/>
          </p:nvSpPr>
          <p:spPr>
            <a:xfrm>
              <a:off x="1167848" y="2181639"/>
              <a:ext cx="6221895" cy="2569265"/>
            </a:xfrm>
            <a:prstGeom prst="roundRect">
              <a:avLst>
                <a:gd name="adj" fmla="val 3901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2574" y="2229915"/>
              <a:ext cx="6121670" cy="2457290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1167848" y="728325"/>
            <a:ext cx="4641573" cy="1182756"/>
            <a:chOff x="1167849" y="849796"/>
            <a:chExt cx="4641573" cy="1182756"/>
          </a:xfrm>
        </p:grpSpPr>
        <p:sp>
          <p:nvSpPr>
            <p:cNvPr id="6" name="矩形: 圆角 5"/>
            <p:cNvSpPr/>
            <p:nvPr/>
          </p:nvSpPr>
          <p:spPr>
            <a:xfrm>
              <a:off x="1167849" y="849796"/>
              <a:ext cx="4641573" cy="1182756"/>
            </a:xfrm>
            <a:prstGeom prst="roundRect">
              <a:avLst>
                <a:gd name="adj" fmla="val 574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2574" y="873573"/>
              <a:ext cx="4557091" cy="1127791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5D22C08-00E1-E768-6070-0C492DFD6AC0}"/>
                  </a:ext>
                </a:extLst>
              </p:cNvPr>
              <p:cNvSpPr txBox="1"/>
              <p:nvPr/>
            </p:nvSpPr>
            <p:spPr>
              <a:xfrm>
                <a:off x="3356517" y="3798848"/>
                <a:ext cx="436017" cy="2772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5D22C08-00E1-E768-6070-0C492DFD6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517" y="3798848"/>
                <a:ext cx="436017" cy="277255"/>
              </a:xfrm>
              <a:prstGeom prst="rect">
                <a:avLst/>
              </a:prstGeom>
              <a:blipFill>
                <a:blip r:embed="rId4"/>
                <a:stretch>
                  <a:fillRect l="-2817" r="-7042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理想的练习（三）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57250" y="1077174"/>
            <a:ext cx="7429500" cy="303088"/>
            <a:chOff x="740465" y="1172873"/>
            <a:chExt cx="7429500" cy="303088"/>
          </a:xfrm>
        </p:grpSpPr>
        <p:sp>
          <p:nvSpPr>
            <p:cNvPr id="4" name="矩形: 圆角 3"/>
            <p:cNvSpPr/>
            <p:nvPr/>
          </p:nvSpPr>
          <p:spPr>
            <a:xfrm>
              <a:off x="740465" y="1172873"/>
              <a:ext cx="7429500" cy="303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2707" y="1192753"/>
              <a:ext cx="7359926" cy="2687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理想的练习（三）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57250" y="1077174"/>
            <a:ext cx="7429500" cy="303088"/>
            <a:chOff x="740465" y="1172873"/>
            <a:chExt cx="7429500" cy="303088"/>
          </a:xfrm>
        </p:grpSpPr>
        <p:sp>
          <p:nvSpPr>
            <p:cNvPr id="4" name="矩形: 圆角 3"/>
            <p:cNvSpPr/>
            <p:nvPr/>
          </p:nvSpPr>
          <p:spPr>
            <a:xfrm>
              <a:off x="740465" y="1172873"/>
              <a:ext cx="7429500" cy="303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2707" y="1192753"/>
              <a:ext cx="7359926" cy="268797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857250" y="2252979"/>
            <a:ext cx="7429500" cy="867908"/>
            <a:chOff x="857250" y="2252979"/>
            <a:chExt cx="7429500" cy="867908"/>
          </a:xfrm>
        </p:grpSpPr>
        <p:sp>
          <p:nvSpPr>
            <p:cNvPr id="7" name="矩形: 圆角 6"/>
            <p:cNvSpPr/>
            <p:nvPr/>
          </p:nvSpPr>
          <p:spPr>
            <a:xfrm>
              <a:off x="857250" y="2252979"/>
              <a:ext cx="7429500" cy="867908"/>
            </a:xfrm>
            <a:prstGeom prst="roundRect">
              <a:avLst>
                <a:gd name="adj" fmla="val 10368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9492" y="2294859"/>
              <a:ext cx="7359926" cy="7839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理想的练习（四）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14400" y="988943"/>
            <a:ext cx="7305261" cy="357809"/>
            <a:chOff x="914400" y="988943"/>
            <a:chExt cx="7305261" cy="357809"/>
          </a:xfrm>
        </p:grpSpPr>
        <p:sp>
          <p:nvSpPr>
            <p:cNvPr id="4" name="矩形: 圆角 3"/>
            <p:cNvSpPr/>
            <p:nvPr/>
          </p:nvSpPr>
          <p:spPr>
            <a:xfrm>
              <a:off x="914400" y="988943"/>
              <a:ext cx="7305261" cy="35780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4092" y="1035648"/>
              <a:ext cx="7215809" cy="2726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"/>
            <a:ext cx="4572000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050">
                <a:latin typeface="楷体" panose="02010609060101010101" pitchFamily="49" charset="-122"/>
                <a:ea typeface="楷体" panose="02010609060101010101" pitchFamily="49" charset="-122"/>
              </a:rPr>
              <a:t>提示</a:t>
            </a:r>
          </a:p>
        </p:txBody>
      </p:sp>
      <p:sp>
        <p:nvSpPr>
          <p:cNvPr id="7" name="矩形 6"/>
          <p:cNvSpPr/>
          <p:nvPr/>
        </p:nvSpPr>
        <p:spPr>
          <a:xfrm>
            <a:off x="4572000" y="0"/>
            <a:ext cx="4572000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/>
        </p:nvSpPr>
        <p:spPr>
          <a:xfrm>
            <a:off x="0" y="4892475"/>
            <a:ext cx="3039763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/>
          <p:cNvSpPr/>
          <p:nvPr/>
        </p:nvSpPr>
        <p:spPr>
          <a:xfrm>
            <a:off x="3039763" y="4892473"/>
            <a:ext cx="3064476" cy="241757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0" name="矩形 9"/>
          <p:cNvSpPr/>
          <p:nvPr/>
        </p:nvSpPr>
        <p:spPr>
          <a:xfrm>
            <a:off x="6104238" y="4892473"/>
            <a:ext cx="3039762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z="135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fld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35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2" y="241757"/>
            <a:ext cx="9144002" cy="34446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/>
              <a:t>学习目标与学习重点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92036" y="1251757"/>
            <a:ext cx="7359926" cy="1487587"/>
          </a:xfrm>
          <a:prstGeom prst="rect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</a:pPr>
            <a:r>
              <a:rPr lang="zh-CN" altLang="en-US" sz="21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学习目标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+mn-ea"/>
              </a:rPr>
              <a:t>理解理想、主理想和商环的定义，明确商环上的运算</a:t>
            </a:r>
            <a:endParaRPr lang="en-US" altLang="zh-CN" b="1">
              <a:solidFill>
                <a:srgbClr val="002060"/>
              </a:solidFill>
              <a:latin typeface="+mn-ea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+mn-ea"/>
              </a:rPr>
              <a:t>对于理想和商环的重要例子，能给出理想的形式</a:t>
            </a:r>
            <a:r>
              <a:rPr lang="en-US" altLang="zh-CN" b="1">
                <a:solidFill>
                  <a:srgbClr val="002060"/>
                </a:solidFill>
                <a:latin typeface="+mn-ea"/>
              </a:rPr>
              <a:t>,</a:t>
            </a:r>
            <a:r>
              <a:rPr lang="zh-CN" altLang="en-US" b="1">
                <a:solidFill>
                  <a:srgbClr val="002060"/>
                </a:solidFill>
                <a:latin typeface="+mn-ea"/>
              </a:rPr>
              <a:t>并能给出商环的元素及其商环上的运算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92036" y="3324609"/>
            <a:ext cx="7359926" cy="872162"/>
          </a:xfrm>
          <a:prstGeom prst="rect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  <a:spcBef>
                <a:spcPts val="900"/>
              </a:spcBef>
              <a:spcAft>
                <a:spcPts val="450"/>
              </a:spcAft>
            </a:pPr>
            <a:r>
              <a:rPr lang="zh-CN" altLang="en-US" sz="21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学习重点</a:t>
            </a:r>
          </a:p>
          <a:p>
            <a:pPr marL="257175" indent="-257175">
              <a:lnSpc>
                <a:spcPts val="2400"/>
              </a:lnSpc>
              <a:spcBef>
                <a:spcPts val="90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+mn-ea"/>
              </a:rPr>
              <a:t>环关于理想的商环中的元素是什么？它们怎样进行乘法运算？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: 圆角 18"/>
          <p:cNvSpPr/>
          <p:nvPr/>
        </p:nvSpPr>
        <p:spPr>
          <a:xfrm>
            <a:off x="914400" y="1963827"/>
            <a:ext cx="7369865" cy="2300060"/>
          </a:xfrm>
          <a:prstGeom prst="roundRect">
            <a:avLst>
              <a:gd name="adj" fmla="val 4351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64092" y="2013754"/>
            <a:ext cx="7255569" cy="2205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理想的练习（四）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14400" y="988943"/>
            <a:ext cx="7305261" cy="357809"/>
            <a:chOff x="914400" y="988943"/>
            <a:chExt cx="7305261" cy="357809"/>
          </a:xfrm>
        </p:grpSpPr>
        <p:sp>
          <p:nvSpPr>
            <p:cNvPr id="4" name="矩形: 圆角 3"/>
            <p:cNvSpPr/>
            <p:nvPr/>
          </p:nvSpPr>
          <p:spPr>
            <a:xfrm>
              <a:off x="914400" y="988943"/>
              <a:ext cx="7305261" cy="35780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4092" y="1035648"/>
              <a:ext cx="7215809" cy="272653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95" y="2013754"/>
            <a:ext cx="7215809" cy="97683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092" y="3580421"/>
            <a:ext cx="7215809" cy="4657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理想的练习（四）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14400" y="988943"/>
            <a:ext cx="7305261" cy="357809"/>
            <a:chOff x="914400" y="988943"/>
            <a:chExt cx="7305261" cy="357809"/>
          </a:xfrm>
        </p:grpSpPr>
        <p:sp>
          <p:nvSpPr>
            <p:cNvPr id="4" name="矩形: 圆角 3"/>
            <p:cNvSpPr/>
            <p:nvPr/>
          </p:nvSpPr>
          <p:spPr>
            <a:xfrm>
              <a:off x="914400" y="988943"/>
              <a:ext cx="7305261" cy="35780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4092" y="1035648"/>
              <a:ext cx="7215809" cy="272653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914400" y="1888670"/>
            <a:ext cx="7305261" cy="2419943"/>
            <a:chOff x="914400" y="1888670"/>
            <a:chExt cx="7305261" cy="2419943"/>
          </a:xfrm>
        </p:grpSpPr>
        <p:sp>
          <p:nvSpPr>
            <p:cNvPr id="18" name="矩形: 圆角 17"/>
            <p:cNvSpPr/>
            <p:nvPr/>
          </p:nvSpPr>
          <p:spPr>
            <a:xfrm>
              <a:off x="914400" y="1888670"/>
              <a:ext cx="7305261" cy="2419943"/>
            </a:xfrm>
            <a:prstGeom prst="roundRect">
              <a:avLst>
                <a:gd name="adj" fmla="val 4351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4160" y="1949409"/>
              <a:ext cx="7215809" cy="23095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87575" y="1786920"/>
            <a:ext cx="35502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环的理想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环关于理想的商环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5" name="矩形 14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环关于理想的商环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商环的引入（一）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36104" y="1083748"/>
            <a:ext cx="6679094" cy="1262270"/>
            <a:chOff x="745435" y="1222514"/>
            <a:chExt cx="6679094" cy="1262270"/>
          </a:xfrm>
        </p:grpSpPr>
        <p:sp>
          <p:nvSpPr>
            <p:cNvPr id="4" name="矩形: 圆角 3"/>
            <p:cNvSpPr/>
            <p:nvPr/>
          </p:nvSpPr>
          <p:spPr>
            <a:xfrm>
              <a:off x="745435" y="1222514"/>
              <a:ext cx="6679094" cy="1262270"/>
            </a:xfrm>
            <a:prstGeom prst="roundRect">
              <a:avLst>
                <a:gd name="adj" fmla="val 647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191" y="1263245"/>
              <a:ext cx="6594614" cy="118902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7389742" y="1017256"/>
                <a:ext cx="1118154" cy="13952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这里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ba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ba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中的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是要定义的加法，即后面所说商环中的加法，而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ba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中的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是环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中的加法</a:t>
                </a: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742" y="1017256"/>
                <a:ext cx="1118154" cy="1395254"/>
              </a:xfrm>
              <a:prstGeom prst="rect">
                <a:avLst/>
              </a:prstGeom>
              <a:blipFill rotWithShape="1">
                <a:blip r:embed="rId3"/>
                <a:stretch>
                  <a:fillRect t="-437" b="-26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9" name="组合 8"/>
          <p:cNvGrpSpPr/>
          <p:nvPr/>
        </p:nvGrpSpPr>
        <p:grpSpPr>
          <a:xfrm>
            <a:off x="636104" y="2910974"/>
            <a:ext cx="6679094" cy="1343911"/>
            <a:chOff x="675860" y="2868608"/>
            <a:chExt cx="6679094" cy="1343911"/>
          </a:xfrm>
        </p:grpSpPr>
        <p:sp>
          <p:nvSpPr>
            <p:cNvPr id="17" name="矩形: 圆角 16"/>
            <p:cNvSpPr/>
            <p:nvPr/>
          </p:nvSpPr>
          <p:spPr>
            <a:xfrm>
              <a:off x="675860" y="2868608"/>
              <a:ext cx="6679094" cy="1343911"/>
            </a:xfrm>
            <a:prstGeom prst="roundRect">
              <a:avLst>
                <a:gd name="adj" fmla="val 647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5620" y="2905519"/>
              <a:ext cx="6594614" cy="126035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7389742" y="2910974"/>
                <a:ext cx="1118154" cy="138499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这里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ba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bar>
                      <m:barPr>
                        <m:pos m:val="top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ba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中的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是要定义的乘法，即后面所说商环中的乘法，而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ba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中的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是环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中的乘法</a:t>
                </a: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742" y="2910974"/>
                <a:ext cx="1118154" cy="1384995"/>
              </a:xfrm>
              <a:prstGeom prst="rect">
                <a:avLst/>
              </a:prstGeom>
              <a:blipFill rotWithShape="1">
                <a:blip r:embed="rId5"/>
                <a:stretch>
                  <a:fillRect t="-441" b="-2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576469" y="1225284"/>
            <a:ext cx="6679094" cy="2923296"/>
          </a:xfrm>
          <a:prstGeom prst="roundRect">
            <a:avLst>
              <a:gd name="adj" fmla="val 3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16229" y="2522545"/>
            <a:ext cx="6594614" cy="15465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环关于理想的商环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商环的引入（二）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29" y="1262195"/>
            <a:ext cx="6594614" cy="12603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29" y="2584306"/>
            <a:ext cx="6594614" cy="15198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379809" y="1262195"/>
                <a:ext cx="1187721" cy="169142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实际上，环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的理想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的定义中要求当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𝒂𝒓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𝒓𝒂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保证了这里乘法的定义是合适的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809" y="1262195"/>
                <a:ext cx="1187721" cy="1691425"/>
              </a:xfrm>
              <a:prstGeom prst="rect">
                <a:avLst/>
              </a:prstGeom>
              <a:blipFill rotWithShape="1">
                <a:blip r:embed="rId4"/>
                <a:stretch>
                  <a:fillRect l="-515" b="-17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7379809" y="3105639"/>
                <a:ext cx="1187721" cy="99847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注意，这里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sz="1200" b="1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属于环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，不一定是理想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的元素</a:t>
                </a: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809" y="3105639"/>
                <a:ext cx="1187721" cy="998478"/>
              </a:xfrm>
              <a:prstGeom prst="rect">
                <a:avLst/>
              </a:prstGeom>
              <a:blipFill rotWithShape="1">
                <a:blip r:embed="rId5"/>
                <a:stretch>
                  <a:fillRect l="-515" b="-4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环关于理想的商环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商环的引入（三）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98831" y="738578"/>
            <a:ext cx="6559826" cy="1565116"/>
            <a:chOff x="780222" y="790458"/>
            <a:chExt cx="6559826" cy="1565116"/>
          </a:xfrm>
        </p:grpSpPr>
        <p:sp>
          <p:nvSpPr>
            <p:cNvPr id="7" name="矩形: 圆角 6"/>
            <p:cNvSpPr/>
            <p:nvPr/>
          </p:nvSpPr>
          <p:spPr>
            <a:xfrm>
              <a:off x="780222" y="790458"/>
              <a:ext cx="6559826" cy="1565116"/>
            </a:xfrm>
            <a:prstGeom prst="roundRect">
              <a:avLst>
                <a:gd name="adj" fmla="val 618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4885" y="839658"/>
              <a:ext cx="6445526" cy="1465123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598831" y="2508313"/>
            <a:ext cx="6559826" cy="2126974"/>
            <a:chOff x="780222" y="2479813"/>
            <a:chExt cx="6559826" cy="2126974"/>
          </a:xfrm>
        </p:grpSpPr>
        <p:sp>
          <p:nvSpPr>
            <p:cNvPr id="6" name="矩形: 圆角 5"/>
            <p:cNvSpPr/>
            <p:nvPr/>
          </p:nvSpPr>
          <p:spPr>
            <a:xfrm>
              <a:off x="780222" y="2479813"/>
              <a:ext cx="6559826" cy="2126974"/>
            </a:xfrm>
            <a:prstGeom prst="roundRect">
              <a:avLst>
                <a:gd name="adj" fmla="val 56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9855" y="2519569"/>
              <a:ext cx="6443108" cy="2038018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7447703" y="2547822"/>
                <a:ext cx="1068457" cy="132343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因此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关于上面定义的加法和乘法构成环</a:t>
                </a: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703" y="2547822"/>
                <a:ext cx="1068457" cy="1323439"/>
              </a:xfrm>
              <a:prstGeom prst="rect">
                <a:avLst/>
              </a:prstGeom>
              <a:blipFill rotWithShape="1">
                <a:blip r:embed="rId4"/>
                <a:stretch>
                  <a:fillRect l="-3429" t="-1382" b="-5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5898875" y="3755090"/>
            <a:ext cx="1210085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</a:rPr>
              <a:t>上面定义的乘法对加法有分配律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环关于理想的商环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商环的定义与基本性质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74643" y="1298601"/>
            <a:ext cx="7384774" cy="625283"/>
            <a:chOff x="874643" y="1292969"/>
            <a:chExt cx="7384774" cy="625283"/>
          </a:xfrm>
        </p:grpSpPr>
        <p:sp>
          <p:nvSpPr>
            <p:cNvPr id="6" name="矩形: 圆角 5"/>
            <p:cNvSpPr/>
            <p:nvPr/>
          </p:nvSpPr>
          <p:spPr>
            <a:xfrm>
              <a:off x="874643" y="1292969"/>
              <a:ext cx="7384774" cy="625283"/>
            </a:xfrm>
            <a:prstGeom prst="roundRect">
              <a:avLst>
                <a:gd name="adj" fmla="val 1428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6885" y="1347461"/>
              <a:ext cx="7310230" cy="522159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874643" y="2523118"/>
            <a:ext cx="4552122" cy="1179208"/>
            <a:chOff x="874643" y="2523118"/>
            <a:chExt cx="4552122" cy="1179208"/>
          </a:xfrm>
        </p:grpSpPr>
        <p:sp>
          <p:nvSpPr>
            <p:cNvPr id="7" name="矩形: 圆角 6"/>
            <p:cNvSpPr/>
            <p:nvPr/>
          </p:nvSpPr>
          <p:spPr>
            <a:xfrm>
              <a:off x="874643" y="2523118"/>
              <a:ext cx="4552122" cy="1179208"/>
            </a:xfrm>
            <a:prstGeom prst="roundRect">
              <a:avLst>
                <a:gd name="adj" fmla="val 781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6885" y="2571750"/>
              <a:ext cx="4468149" cy="107631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6033052" y="2940629"/>
                <a:ext cx="2194063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时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是什么？</a:t>
                </a: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052" y="2940629"/>
                <a:ext cx="2194063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1667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环关于理想的商环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商环的例子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94521" y="1023758"/>
            <a:ext cx="7349987" cy="1262232"/>
            <a:chOff x="894521" y="1023758"/>
            <a:chExt cx="7349987" cy="1262232"/>
          </a:xfrm>
        </p:grpSpPr>
        <p:sp>
          <p:nvSpPr>
            <p:cNvPr id="8" name="矩形: 圆角 7"/>
            <p:cNvSpPr/>
            <p:nvPr/>
          </p:nvSpPr>
          <p:spPr>
            <a:xfrm>
              <a:off x="894521" y="1023758"/>
              <a:ext cx="7349987" cy="1262232"/>
            </a:xfrm>
            <a:prstGeom prst="roundRect">
              <a:avLst>
                <a:gd name="adj" fmla="val 9187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9184" y="1067482"/>
              <a:ext cx="7245626" cy="1177129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894520" y="2751183"/>
            <a:ext cx="4080014" cy="374005"/>
            <a:chOff x="894521" y="2543130"/>
            <a:chExt cx="4080014" cy="374005"/>
          </a:xfrm>
        </p:grpSpPr>
        <p:sp>
          <p:nvSpPr>
            <p:cNvPr id="10" name="矩形: 圆角 9"/>
            <p:cNvSpPr/>
            <p:nvPr/>
          </p:nvSpPr>
          <p:spPr>
            <a:xfrm>
              <a:off x="894521" y="2543130"/>
              <a:ext cx="4080014" cy="374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9184" y="2599438"/>
              <a:ext cx="3995529" cy="28359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环关于理想的商环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商环的例子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94521" y="1023758"/>
            <a:ext cx="7349987" cy="1262232"/>
            <a:chOff x="894521" y="1023758"/>
            <a:chExt cx="7349987" cy="1262232"/>
          </a:xfrm>
        </p:grpSpPr>
        <p:sp>
          <p:nvSpPr>
            <p:cNvPr id="8" name="矩形: 圆角 7"/>
            <p:cNvSpPr/>
            <p:nvPr/>
          </p:nvSpPr>
          <p:spPr>
            <a:xfrm>
              <a:off x="894521" y="1023758"/>
              <a:ext cx="7349987" cy="1262232"/>
            </a:xfrm>
            <a:prstGeom prst="roundRect">
              <a:avLst>
                <a:gd name="adj" fmla="val 9187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9184" y="1067482"/>
              <a:ext cx="7245626" cy="1177129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894520" y="2751183"/>
            <a:ext cx="4080014" cy="374005"/>
            <a:chOff x="894521" y="2543130"/>
            <a:chExt cx="4080014" cy="374005"/>
          </a:xfrm>
        </p:grpSpPr>
        <p:sp>
          <p:nvSpPr>
            <p:cNvPr id="10" name="矩形: 圆角 9"/>
            <p:cNvSpPr/>
            <p:nvPr/>
          </p:nvSpPr>
          <p:spPr>
            <a:xfrm>
              <a:off x="894521" y="2543130"/>
              <a:ext cx="4080014" cy="374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9184" y="2599438"/>
              <a:ext cx="3995529" cy="283594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894520" y="3346739"/>
            <a:ext cx="7349987" cy="848017"/>
            <a:chOff x="894520" y="3112726"/>
            <a:chExt cx="7349987" cy="848017"/>
          </a:xfrm>
        </p:grpSpPr>
        <p:sp>
          <p:nvSpPr>
            <p:cNvPr id="17" name="矩形: 圆角 16"/>
            <p:cNvSpPr/>
            <p:nvPr/>
          </p:nvSpPr>
          <p:spPr>
            <a:xfrm>
              <a:off x="894520" y="3112726"/>
              <a:ext cx="7349987" cy="848017"/>
            </a:xfrm>
            <a:prstGeom prst="roundRect">
              <a:avLst>
                <a:gd name="adj" fmla="val 9187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9184" y="3157171"/>
              <a:ext cx="7245626" cy="7648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环关于理想的商环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商环的练习（一）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57300" y="729913"/>
            <a:ext cx="6619461" cy="3782452"/>
            <a:chOff x="1257300" y="729913"/>
            <a:chExt cx="6619461" cy="3782452"/>
          </a:xfrm>
        </p:grpSpPr>
        <p:sp>
          <p:nvSpPr>
            <p:cNvPr id="4" name="矩形: 圆角 3"/>
            <p:cNvSpPr/>
            <p:nvPr/>
          </p:nvSpPr>
          <p:spPr>
            <a:xfrm>
              <a:off x="1257300" y="729913"/>
              <a:ext cx="6619461" cy="3782452"/>
            </a:xfrm>
            <a:prstGeom prst="roundRect">
              <a:avLst>
                <a:gd name="adj" fmla="val 4054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3336" y="780461"/>
              <a:ext cx="6517328" cy="36744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87575" y="1786920"/>
            <a:ext cx="35502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环的理想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环关于理想的商环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5" name="矩形 14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环关于理想的商环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商环的练习（一）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37930" y="927976"/>
            <a:ext cx="2971800" cy="1699591"/>
            <a:chOff x="482048" y="755374"/>
            <a:chExt cx="2971800" cy="1699591"/>
          </a:xfrm>
        </p:grpSpPr>
        <p:sp>
          <p:nvSpPr>
            <p:cNvPr id="2" name="矩形: 圆角 1"/>
            <p:cNvSpPr/>
            <p:nvPr/>
          </p:nvSpPr>
          <p:spPr>
            <a:xfrm>
              <a:off x="482048" y="755374"/>
              <a:ext cx="2971800" cy="1699591"/>
            </a:xfrm>
            <a:prstGeom prst="roundRect">
              <a:avLst>
                <a:gd name="adj" fmla="val 6141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114" y="792672"/>
              <a:ext cx="2864311" cy="1614869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3385885" y="1704562"/>
            <a:ext cx="5436705" cy="2723322"/>
            <a:chOff x="3433970" y="1883466"/>
            <a:chExt cx="5436705" cy="2723322"/>
          </a:xfrm>
        </p:grpSpPr>
        <p:sp>
          <p:nvSpPr>
            <p:cNvPr id="9" name="矩形: 圆角 8"/>
            <p:cNvSpPr/>
            <p:nvPr/>
          </p:nvSpPr>
          <p:spPr>
            <a:xfrm>
              <a:off x="3433970" y="1883466"/>
              <a:ext cx="5436705" cy="2723322"/>
            </a:xfrm>
            <a:prstGeom prst="roundRect">
              <a:avLst>
                <a:gd name="adj" fmla="val 3154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89459" y="1931828"/>
              <a:ext cx="5326550" cy="26338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环关于理想的商环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商环的练习（二）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98883" y="934276"/>
            <a:ext cx="4045226" cy="432354"/>
            <a:chOff x="998883" y="934276"/>
            <a:chExt cx="4045226" cy="432354"/>
          </a:xfrm>
        </p:grpSpPr>
        <p:sp>
          <p:nvSpPr>
            <p:cNvPr id="4" name="矩形: 圆角 3"/>
            <p:cNvSpPr/>
            <p:nvPr/>
          </p:nvSpPr>
          <p:spPr>
            <a:xfrm>
              <a:off x="998883" y="934276"/>
              <a:ext cx="4045226" cy="43235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3292" y="978232"/>
              <a:ext cx="3953062" cy="3344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环关于理想的商环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商环的练习（二）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98883" y="934276"/>
            <a:ext cx="4045226" cy="432354"/>
            <a:chOff x="998883" y="934276"/>
            <a:chExt cx="4045226" cy="432354"/>
          </a:xfrm>
        </p:grpSpPr>
        <p:sp>
          <p:nvSpPr>
            <p:cNvPr id="4" name="矩形: 圆角 3"/>
            <p:cNvSpPr/>
            <p:nvPr/>
          </p:nvSpPr>
          <p:spPr>
            <a:xfrm>
              <a:off x="998883" y="934276"/>
              <a:ext cx="4045226" cy="43235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3292" y="978232"/>
              <a:ext cx="3953062" cy="334438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998883" y="1729409"/>
            <a:ext cx="7146234" cy="2604052"/>
            <a:chOff x="998883" y="1729409"/>
            <a:chExt cx="7146234" cy="2604052"/>
          </a:xfrm>
        </p:grpSpPr>
        <p:sp>
          <p:nvSpPr>
            <p:cNvPr id="8" name="矩形: 圆角 7"/>
            <p:cNvSpPr/>
            <p:nvPr/>
          </p:nvSpPr>
          <p:spPr>
            <a:xfrm>
              <a:off x="998883" y="1729409"/>
              <a:ext cx="7146234" cy="2604052"/>
            </a:xfrm>
            <a:prstGeom prst="roundRect">
              <a:avLst>
                <a:gd name="adj" fmla="val 5026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1217" y="1776318"/>
              <a:ext cx="7041559" cy="25166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环关于理想的商环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商环的练习（二）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98883" y="934276"/>
            <a:ext cx="4045226" cy="432354"/>
            <a:chOff x="998883" y="934276"/>
            <a:chExt cx="4045226" cy="432354"/>
          </a:xfrm>
        </p:grpSpPr>
        <p:sp>
          <p:nvSpPr>
            <p:cNvPr id="4" name="矩形: 圆角 3"/>
            <p:cNvSpPr/>
            <p:nvPr/>
          </p:nvSpPr>
          <p:spPr>
            <a:xfrm>
              <a:off x="998883" y="934276"/>
              <a:ext cx="4045226" cy="43235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3292" y="978232"/>
              <a:ext cx="3953062" cy="334438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313083" y="1835360"/>
            <a:ext cx="2594112" cy="1290497"/>
            <a:chOff x="313083" y="1835360"/>
            <a:chExt cx="2594112" cy="1290497"/>
          </a:xfrm>
        </p:grpSpPr>
        <p:sp>
          <p:nvSpPr>
            <p:cNvPr id="18" name="矩形: 圆角 17"/>
            <p:cNvSpPr/>
            <p:nvPr/>
          </p:nvSpPr>
          <p:spPr>
            <a:xfrm>
              <a:off x="313083" y="1835360"/>
              <a:ext cx="2594112" cy="1290497"/>
            </a:xfrm>
            <a:prstGeom prst="roundRect">
              <a:avLst>
                <a:gd name="adj" fmla="val 3189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929" y="1860210"/>
              <a:ext cx="2554356" cy="1241211"/>
            </a:xfrm>
            <a:prstGeom prst="rect">
              <a:avLst/>
            </a:prstGeom>
          </p:spPr>
        </p:pic>
      </p:grpSp>
      <p:grpSp>
        <p:nvGrpSpPr>
          <p:cNvPr id="21" name="组合 20"/>
          <p:cNvGrpSpPr/>
          <p:nvPr/>
        </p:nvGrpSpPr>
        <p:grpSpPr>
          <a:xfrm>
            <a:off x="3120887" y="1689653"/>
            <a:ext cx="5645426" cy="1520687"/>
            <a:chOff x="3120887" y="1689653"/>
            <a:chExt cx="5645426" cy="1520687"/>
          </a:xfrm>
        </p:grpSpPr>
        <p:sp>
          <p:nvSpPr>
            <p:cNvPr id="20" name="矩形: 圆角 19"/>
            <p:cNvSpPr/>
            <p:nvPr/>
          </p:nvSpPr>
          <p:spPr>
            <a:xfrm>
              <a:off x="3120887" y="1689653"/>
              <a:ext cx="5645426" cy="1520687"/>
            </a:xfrm>
            <a:prstGeom prst="roundRect">
              <a:avLst>
                <a:gd name="adj" fmla="val 751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75551" y="1741352"/>
              <a:ext cx="5544835" cy="1429229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1540930" y="3614465"/>
            <a:ext cx="6062133" cy="984210"/>
            <a:chOff x="1720427" y="3614465"/>
            <a:chExt cx="6062133" cy="984210"/>
          </a:xfrm>
        </p:grpSpPr>
        <p:sp>
          <p:nvSpPr>
            <p:cNvPr id="22" name="矩形: 圆角 21"/>
            <p:cNvSpPr/>
            <p:nvPr/>
          </p:nvSpPr>
          <p:spPr>
            <a:xfrm>
              <a:off x="1720427" y="3614465"/>
              <a:ext cx="6062133" cy="984210"/>
            </a:xfrm>
            <a:prstGeom prst="roundRect">
              <a:avLst>
                <a:gd name="adj" fmla="val 9129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67840" y="3675313"/>
              <a:ext cx="5968832" cy="8668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60949" y="857991"/>
                <a:ext cx="7822096" cy="186204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800" b="1" dirty="0">
                    <a:solidFill>
                      <a:srgbClr val="002060"/>
                    </a:solidFill>
                  </a:rPr>
                  <a:t>环的理想与商环</a:t>
                </a:r>
              </a:p>
              <a:p>
                <a:pPr marL="257175" indent="-257175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 dirty="0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b="1" dirty="0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的理想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𝑰</m:t>
                    </m:r>
                  </m:oMath>
                </a14:m>
                <a:r>
                  <a:rPr lang="zh-CN" altLang="en-US" b="1" dirty="0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b="1" dirty="0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对减法封闭的子集，且对任意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𝒓</m:t>
                    </m:r>
                  </m:oMath>
                </a14:m>
                <a:r>
                  <a:rPr lang="en-US" altLang="zh-CN" b="1" dirty="0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𝒔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en-US" altLang="zh-CN" b="1" dirty="0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𝒊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𝑰</m:t>
                    </m:r>
                  </m:oMath>
                </a14:m>
                <a:r>
                  <a:rPr lang="zh-CN" altLang="en-US" b="1" dirty="0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𝒓𝒊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𝒊𝒔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𝑰</m:t>
                    </m:r>
                  </m:oMath>
                </a14:m>
                <a:endParaRPr lang="en-US" altLang="zh-CN" b="1" dirty="0">
                  <a:solidFill>
                    <a:schemeClr val="accent6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57175" indent="-257175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800" b="1" dirty="0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环的主理想是由一个元素生成的理想，对于有单位元的交换环，主理想是这个元素乘环的所有元素得到的集合</a:t>
                </a:r>
                <a:endParaRPr lang="en-US" altLang="zh-CN" sz="1800" b="1" dirty="0">
                  <a:solidFill>
                    <a:schemeClr val="accent6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57175" indent="-257175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800" b="1" dirty="0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环的加群关于环的理想的</a:t>
                </a:r>
                <a:r>
                  <a:rPr lang="zh-CN" altLang="en-US" sz="1800" b="1" strike="sngStrike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商群</a:t>
                </a:r>
                <a:r>
                  <a:rPr lang="zh-CN" altLang="en-US" sz="1800" b="1" dirty="0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上可定义加法和乘法构成环，称为环的商环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49" y="857991"/>
                <a:ext cx="7822096" cy="1862048"/>
              </a:xfrm>
              <a:prstGeom prst="rect">
                <a:avLst/>
              </a:prstGeom>
              <a:blipFill>
                <a:blip r:embed="rId2"/>
                <a:stretch>
                  <a:fillRect l="-467" t="-1967" r="-467" b="-4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660949" y="3001797"/>
            <a:ext cx="7822096" cy="14568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zh-CN" altLang="en-US" sz="1800" b="1">
                <a:solidFill>
                  <a:srgbClr val="C00000"/>
                </a:solidFill>
              </a:rPr>
              <a:t>学习这一部分的目标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理解理想、主理想和商环的定义，明确商环上的运算</a:t>
            </a:r>
            <a:endParaRPr lang="en-US" altLang="zh-CN" sz="1800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对于理想和商环的重要例子，能给出理想的形式</a:t>
            </a:r>
            <a:r>
              <a:rPr lang="en-US" altLang="zh-CN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并能给出商环的元素及其商环上的运算</a:t>
            </a:r>
            <a:endParaRPr lang="zh-CN" altLang="en-US" sz="1800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总结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总结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CF1BE71F-FA69-411D-BD7B-4CB93A594B2D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6223" y="1874617"/>
            <a:ext cx="583814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在线平台作业（环的理想与商环部分）！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2" name="矩形 11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3" name="矩形 12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2BFF262-CF58-4B19-84BB-A52050DCEE8A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作业</a:t>
            </a:r>
          </a:p>
        </p:txBody>
      </p:sp>
      <p:sp>
        <p:nvSpPr>
          <p:cNvPr id="19" name="矩形 18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20" name="矩形 19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作业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96222" y="2856070"/>
            <a:ext cx="672770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教材习题可尝试完成习题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3-3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题至第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18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题！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40939" y="1500963"/>
            <a:ext cx="6428759" cy="181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谢谢大家！</a:t>
            </a:r>
            <a:endParaRPr lang="en-US" altLang="zh-CN" sz="300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有什么问题和建议请及时反馈给老师！</a:t>
            </a:r>
          </a:p>
        </p:txBody>
      </p:sp>
      <p:sp>
        <p:nvSpPr>
          <p:cNvPr id="11" name="矩形 10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2" name="矩形 11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3" name="矩形 12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200"/>
          </a:p>
        </p:txBody>
      </p:sp>
      <p:sp>
        <p:nvSpPr>
          <p:cNvPr id="10" name="矩形 9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4" name="矩形 13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理想的定义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950115" y="1004888"/>
                <a:ext cx="7243763" cy="184659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  <a:spcBef>
                    <a:spcPts val="600"/>
                  </a:spcBef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是环，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的非空子集。若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满足：</a:t>
                </a:r>
              </a:p>
              <a:p>
                <a:pPr marL="342900" indent="-342900">
                  <a:lnSpc>
                    <a:spcPts val="2400"/>
                  </a:lnSpc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对任意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；</a:t>
                </a:r>
              </a:p>
              <a:p>
                <a:pPr marL="342900" indent="-342900">
                  <a:lnSpc>
                    <a:spcPts val="2400"/>
                  </a:lnSpc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对任意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𝒓𝒔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𝒔𝒓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lnSpc>
                    <a:spcPts val="2400"/>
                  </a:lnSpc>
                  <a:spcBef>
                    <a:spcPts val="600"/>
                  </a:spcBef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为环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理想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 (ideal)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的真子集，则称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真理想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(proper ideal)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15" y="1004888"/>
                <a:ext cx="7243763" cy="1846596"/>
              </a:xfrm>
              <a:prstGeom prst="rect">
                <a:avLst/>
              </a:prstGeom>
              <a:blipFill rotWithShape="1">
                <a:blip r:embed="rId2"/>
                <a:stretch>
                  <a:fillRect l="-758" t="-990" r="-168" b="-4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950114" y="3185016"/>
                <a:ext cx="7243763" cy="115339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rgbClr val="002060"/>
                    </a:solidFill>
                    <a:latin typeface="+mn-ea"/>
                  </a:rPr>
                  <a:t>理想是子环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：显然如果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的理想，则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必定是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的子环</a:t>
                </a:r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的单个零元构成的集合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m:rPr>
                        <m:lit/>
                      </m:rP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（称为</a:t>
                </a:r>
                <a:r>
                  <a:rPr lang="zh-CN" altLang="en-US" sz="1600" b="1">
                    <a:solidFill>
                      <a:srgbClr val="C00000"/>
                    </a:solidFill>
                    <a:latin typeface="+mn-ea"/>
                  </a:rPr>
                  <a:t>零理想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本身都是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的理想，这两个理想称为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的平凡理想。因此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的非平凡理想就是</a:t>
                </a:r>
                <a:r>
                  <a:rPr lang="zh-CN" altLang="en-US" sz="1600" b="1">
                    <a:solidFill>
                      <a:srgbClr val="C00000"/>
                    </a:solidFill>
                    <a:latin typeface="+mn-ea"/>
                  </a:rPr>
                  <a:t>非零真理想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14" y="3185016"/>
                <a:ext cx="7243763" cy="1153393"/>
              </a:xfrm>
              <a:prstGeom prst="rect">
                <a:avLst/>
              </a:prstGeom>
              <a:blipFill rotWithShape="1">
                <a:blip r:embed="rId3"/>
                <a:stretch>
                  <a:fillRect l="-337"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400"/>
                  <a:t>整数环和模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400"/>
                  <a:t>剩余类环的理想</a:t>
                </a: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 rotWithShape="1">
                <a:blip r:embed="rId2"/>
                <a:stretch>
                  <a:fillRect l="-200" t="-17949" b="-410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934274" y="1038075"/>
                <a:ext cx="7275446" cy="198374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25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整数环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的所有理想是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𝒅𝒛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⋯</m:t>
                    </m:r>
                  </m:oMath>
                </a14:m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742950" lvl="1" indent="-285750">
                  <a:lnSpc>
                    <a:spcPts val="25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理想是子环，而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的每个子环都具有形式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，而且对任意子环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，对任意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𝒅𝒛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，以及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，显然有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𝒅𝒛𝒔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𝒔𝒅𝒛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，因此每个子环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都是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的理想</a:t>
                </a:r>
              </a:p>
              <a:p>
                <a:pPr marL="285750" indent="-285750">
                  <a:lnSpc>
                    <a:spcPts val="25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类似可得到模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剩余类环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的所有理想是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𝒅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74" y="1038075"/>
                <a:ext cx="7275446" cy="1983748"/>
              </a:xfrm>
              <a:prstGeom prst="rect">
                <a:avLst/>
              </a:prstGeom>
              <a:blipFill rotWithShape="1">
                <a:blip r:embed="rId3"/>
                <a:stretch>
                  <a:fillRect l="-503" t="-307" r="-335" b="-3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944216" y="3602935"/>
                <a:ext cx="3627783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给出模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剩余类环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的所有理想？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216" y="3602935"/>
                <a:ext cx="362778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513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模</a:t>
            </a:r>
            <a:r>
              <a:rPr lang="en-US" altLang="zh-CN" sz="1400"/>
              <a:t>m</a:t>
            </a:r>
            <a:r>
              <a:rPr lang="zh-CN" altLang="en-US" sz="1400"/>
              <a:t>剩余类环理想的练习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44823" y="1384024"/>
            <a:ext cx="7454348" cy="2375452"/>
            <a:chOff x="844826" y="1381539"/>
            <a:chExt cx="7454348" cy="2375452"/>
          </a:xfrm>
        </p:grpSpPr>
        <p:sp>
          <p:nvSpPr>
            <p:cNvPr id="4" name="矩形: 圆角 3"/>
            <p:cNvSpPr/>
            <p:nvPr/>
          </p:nvSpPr>
          <p:spPr>
            <a:xfrm>
              <a:off x="844826" y="1381539"/>
              <a:ext cx="7454348" cy="2375452"/>
            </a:xfrm>
            <a:prstGeom prst="roundRect">
              <a:avLst>
                <a:gd name="adj" fmla="val 7253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3653" y="1432272"/>
              <a:ext cx="7336693" cy="22789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理想的例子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94522" y="750405"/>
            <a:ext cx="4865204" cy="3595510"/>
            <a:chOff x="894522" y="750405"/>
            <a:chExt cx="4865204" cy="3595510"/>
          </a:xfrm>
        </p:grpSpPr>
        <p:sp>
          <p:nvSpPr>
            <p:cNvPr id="17" name="矩形: 圆角 16"/>
            <p:cNvSpPr/>
            <p:nvPr/>
          </p:nvSpPr>
          <p:spPr>
            <a:xfrm>
              <a:off x="894522" y="750405"/>
              <a:ext cx="4865204" cy="3595510"/>
            </a:xfrm>
            <a:prstGeom prst="roundRect">
              <a:avLst>
                <a:gd name="adj" fmla="val 32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59127" y="807525"/>
              <a:ext cx="4745934" cy="3503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7993" y="807525"/>
              <a:ext cx="4531665" cy="177416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7993" y="2646553"/>
              <a:ext cx="4601493" cy="1644117"/>
            </a:xfrm>
            <a:prstGeom prst="rect">
              <a:avLst/>
            </a:prstGeom>
          </p:spPr>
        </p:pic>
      </p:grpSp>
      <p:grpSp>
        <p:nvGrpSpPr>
          <p:cNvPr id="22" name="组合 21"/>
          <p:cNvGrpSpPr/>
          <p:nvPr/>
        </p:nvGrpSpPr>
        <p:grpSpPr>
          <a:xfrm>
            <a:off x="6188949" y="1601443"/>
            <a:ext cx="2060529" cy="1966826"/>
            <a:chOff x="6248584" y="1501785"/>
            <a:chExt cx="2060529" cy="1966826"/>
          </a:xfrm>
        </p:grpSpPr>
        <p:sp>
          <p:nvSpPr>
            <p:cNvPr id="21" name="矩形 20"/>
            <p:cNvSpPr/>
            <p:nvPr/>
          </p:nvSpPr>
          <p:spPr>
            <a:xfrm>
              <a:off x="6248584" y="1501785"/>
              <a:ext cx="2060529" cy="19668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29662" y="1840339"/>
              <a:ext cx="1881624" cy="84836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6291470" y="2738731"/>
                  <a:ext cx="1958008" cy="7298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600"/>
                    </a:lnSpc>
                  </a:pPr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</m:oMath>
                  </a14:m>
                  <a:r>
                    <a:rPr lang="zh-CN" altLang="en-US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是</a:t>
                  </a:r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a14:m>
                  <a:r>
                    <a:rPr lang="zh-CN" altLang="en-US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的子环，但不是</a:t>
                  </a:r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a14:m>
                  <a:r>
                    <a:rPr lang="zh-CN" altLang="en-US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的理想，为什么？</a:t>
                  </a:r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1470" y="2738731"/>
                  <a:ext cx="1958008" cy="72988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558" r="-12461" b="-109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20" name="文本框 19"/>
            <p:cNvSpPr txBox="1"/>
            <p:nvPr/>
          </p:nvSpPr>
          <p:spPr>
            <a:xfrm>
              <a:off x="6248584" y="1501785"/>
              <a:ext cx="4075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>
                  <a:solidFill>
                    <a:schemeClr val="accent2">
                      <a:lumMod val="50000"/>
                    </a:schemeClr>
                  </a:solidFill>
                </a:rPr>
                <a:t>令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理想的和与交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247355" y="834950"/>
                <a:ext cx="6649278" cy="78149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8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是环，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都是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的理想，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𝑱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称为理想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和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交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355" y="834950"/>
                <a:ext cx="6649278" cy="781496"/>
              </a:xfrm>
              <a:prstGeom prst="rect">
                <a:avLst/>
              </a:prstGeom>
              <a:blipFill rotWithShape="1">
                <a:blip r:embed="rId2"/>
                <a:stretch>
                  <a:fillRect l="-826" r="-642" b="-117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247355" y="1808493"/>
                <a:ext cx="6649278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002060"/>
                    </a:solidFill>
                  </a:rPr>
                  <a:t>【</a:t>
                </a:r>
                <a:r>
                  <a:rPr lang="zh-CN" altLang="en-US" b="1">
                    <a:solidFill>
                      <a:srgbClr val="002060"/>
                    </a:solidFill>
                  </a:rPr>
                  <a:t>定理</a:t>
                </a:r>
                <a:r>
                  <a:rPr lang="en-US" altLang="zh-CN" b="1">
                    <a:solidFill>
                      <a:srgbClr val="002060"/>
                    </a:solidFill>
                  </a:rPr>
                  <a:t>】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都是环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的理想，则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也是环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的理想。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355" y="1808493"/>
                <a:ext cx="6649278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26" t="-10000" r="-422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1247355" y="2286610"/>
            <a:ext cx="6649278" cy="1818861"/>
            <a:chOff x="1192696" y="2628900"/>
            <a:chExt cx="6649278" cy="1818861"/>
          </a:xfrm>
        </p:grpSpPr>
        <p:sp>
          <p:nvSpPr>
            <p:cNvPr id="6" name="矩形: 圆角 5"/>
            <p:cNvSpPr/>
            <p:nvPr/>
          </p:nvSpPr>
          <p:spPr>
            <a:xfrm>
              <a:off x="1192696" y="2628900"/>
              <a:ext cx="6649278" cy="1818861"/>
            </a:xfrm>
            <a:prstGeom prst="roundRect">
              <a:avLst>
                <a:gd name="adj" fmla="val 62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47358" y="2668839"/>
              <a:ext cx="6539949" cy="1738468"/>
            </a:xfrm>
            <a:prstGeom prst="rect">
              <a:avLst/>
            </a:prstGeom>
          </p:spPr>
        </p:pic>
      </p:grpSp>
      <p:sp>
        <p:nvSpPr>
          <p:cNvPr id="8" name="文本框 7"/>
          <p:cNvSpPr txBox="1"/>
          <p:nvPr/>
        </p:nvSpPr>
        <p:spPr>
          <a:xfrm>
            <a:off x="1247355" y="4250121"/>
            <a:ext cx="646044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2">
                    <a:lumMod val="50000"/>
                  </a:schemeClr>
                </a:solidFill>
              </a:rPr>
              <a:t>环的任意有限多个理想的和仍是理想，而任意有限或无限多个理想的交仍是理想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主理想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89549" y="1239619"/>
            <a:ext cx="7364896" cy="1376569"/>
            <a:chOff x="800100" y="1237422"/>
            <a:chExt cx="7364896" cy="1376569"/>
          </a:xfrm>
        </p:grpSpPr>
        <p:sp>
          <p:nvSpPr>
            <p:cNvPr id="20" name="矩形: 圆角 19"/>
            <p:cNvSpPr/>
            <p:nvPr/>
          </p:nvSpPr>
          <p:spPr>
            <a:xfrm>
              <a:off x="800100" y="1237422"/>
              <a:ext cx="7364896" cy="1376569"/>
            </a:xfrm>
            <a:prstGeom prst="roundRect">
              <a:avLst>
                <a:gd name="adj" fmla="val 9086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0299" y="1283061"/>
              <a:ext cx="7264746" cy="1284054"/>
            </a:xfrm>
            <a:prstGeom prst="rect">
              <a:avLst/>
            </a:prstGeom>
          </p:spPr>
        </p:pic>
      </p:grpSp>
      <p:grpSp>
        <p:nvGrpSpPr>
          <p:cNvPr id="23" name="组合 22"/>
          <p:cNvGrpSpPr/>
          <p:nvPr/>
        </p:nvGrpSpPr>
        <p:grpSpPr>
          <a:xfrm>
            <a:off x="889552" y="3037119"/>
            <a:ext cx="7364896" cy="1047863"/>
            <a:chOff x="800100" y="3017241"/>
            <a:chExt cx="7364896" cy="1047863"/>
          </a:xfrm>
        </p:grpSpPr>
        <p:sp>
          <p:nvSpPr>
            <p:cNvPr id="22" name="矩形: 圆角 21"/>
            <p:cNvSpPr/>
            <p:nvPr/>
          </p:nvSpPr>
          <p:spPr>
            <a:xfrm>
              <a:off x="800100" y="3017241"/>
              <a:ext cx="7364896" cy="1047863"/>
            </a:xfrm>
            <a:prstGeom prst="roundRect">
              <a:avLst>
                <a:gd name="adj" fmla="val 114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0299" y="3064117"/>
              <a:ext cx="7264747" cy="9499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1648</Words>
  <Application>Microsoft Office PowerPoint</Application>
  <PresentationFormat>全屏显示(16:9)</PresentationFormat>
  <Paragraphs>229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仿宋</vt:lpstr>
      <vt:lpstr>华文新魏</vt:lpstr>
      <vt:lpstr>楷体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baodian wei</cp:lastModifiedBy>
  <cp:revision>58</cp:revision>
  <dcterms:created xsi:type="dcterms:W3CDTF">2022-01-01T06:39:00Z</dcterms:created>
  <dcterms:modified xsi:type="dcterms:W3CDTF">2024-05-24T01:51:12Z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