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281" r:id="rId6"/>
    <p:sldId id="313" r:id="rId7"/>
    <p:sldId id="314" r:id="rId8"/>
    <p:sldId id="315" r:id="rId9"/>
    <p:sldId id="319" r:id="rId10"/>
    <p:sldId id="316" r:id="rId11"/>
    <p:sldId id="322" r:id="rId12"/>
    <p:sldId id="323" r:id="rId13"/>
    <p:sldId id="320" r:id="rId14"/>
    <p:sldId id="321" r:id="rId15"/>
    <p:sldId id="328" r:id="rId16"/>
    <p:sldId id="317" r:id="rId17"/>
    <p:sldId id="327" r:id="rId18"/>
    <p:sldId id="329" r:id="rId19"/>
    <p:sldId id="324" r:id="rId20"/>
    <p:sldId id="325" r:id="rId21"/>
    <p:sldId id="326" r:id="rId22"/>
    <p:sldId id="318" r:id="rId23"/>
    <p:sldId id="334" r:id="rId24"/>
    <p:sldId id="330" r:id="rId25"/>
    <p:sldId id="331" r:id="rId26"/>
    <p:sldId id="332" r:id="rId27"/>
    <p:sldId id="335" r:id="rId28"/>
    <p:sldId id="336" r:id="rId29"/>
    <p:sldId id="338" r:id="rId30"/>
    <p:sldId id="337" r:id="rId31"/>
    <p:sldId id="339" r:id="rId32"/>
    <p:sldId id="340" r:id="rId33"/>
    <p:sldId id="333" r:id="rId34"/>
    <p:sldId id="341" r:id="rId35"/>
    <p:sldId id="343" r:id="rId36"/>
    <p:sldId id="344" r:id="rId37"/>
    <p:sldId id="342" r:id="rId38"/>
    <p:sldId id="345" r:id="rId39"/>
    <p:sldId id="346" r:id="rId40"/>
    <p:sldId id="347" r:id="rId41"/>
    <p:sldId id="348" r:id="rId42"/>
    <p:sldId id="349" r:id="rId43"/>
    <p:sldId id="350" r:id="rId44"/>
    <p:sldId id="353" r:id="rId45"/>
    <p:sldId id="354" r:id="rId46"/>
    <p:sldId id="355" r:id="rId47"/>
    <p:sldId id="356" r:id="rId48"/>
    <p:sldId id="357" r:id="rId49"/>
    <p:sldId id="358" r:id="rId50"/>
    <p:sldId id="360" r:id="rId51"/>
    <p:sldId id="359" r:id="rId52"/>
    <p:sldId id="361" r:id="rId53"/>
    <p:sldId id="362" r:id="rId54"/>
    <p:sldId id="272" r:id="rId55"/>
    <p:sldId id="280" r:id="rId56"/>
    <p:sldId id="262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1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2024/03/19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第十三讲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域的扩张和有限域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线性无关判断练习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EA00B96-30F5-482D-A77F-F274669467E0}"/>
              </a:ext>
            </a:extLst>
          </p:cNvPr>
          <p:cNvGrpSpPr/>
          <p:nvPr/>
        </p:nvGrpSpPr>
        <p:grpSpPr>
          <a:xfrm>
            <a:off x="1157908" y="861340"/>
            <a:ext cx="5749787" cy="313082"/>
            <a:chOff x="944217" y="954157"/>
            <a:chExt cx="5749787" cy="31308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9D0982-18D1-4679-95DE-13B827A48E2B}"/>
                </a:ext>
              </a:extLst>
            </p:cNvPr>
            <p:cNvSpPr/>
            <p:nvPr/>
          </p:nvSpPr>
          <p:spPr>
            <a:xfrm>
              <a:off x="944217" y="954157"/>
              <a:ext cx="5749787" cy="3130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97D1D61-11E3-4CC1-8048-32011ADEC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056" y="1000038"/>
              <a:ext cx="5659591" cy="241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15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线性无关判断练习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EA00B96-30F5-482D-A77F-F274669467E0}"/>
              </a:ext>
            </a:extLst>
          </p:cNvPr>
          <p:cNvGrpSpPr/>
          <p:nvPr/>
        </p:nvGrpSpPr>
        <p:grpSpPr>
          <a:xfrm>
            <a:off x="1157908" y="861340"/>
            <a:ext cx="5749787" cy="313082"/>
            <a:chOff x="944217" y="954157"/>
            <a:chExt cx="5749787" cy="31308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9D0982-18D1-4679-95DE-13B827A48E2B}"/>
                </a:ext>
              </a:extLst>
            </p:cNvPr>
            <p:cNvSpPr/>
            <p:nvPr/>
          </p:nvSpPr>
          <p:spPr>
            <a:xfrm>
              <a:off x="944217" y="954157"/>
              <a:ext cx="5749787" cy="3130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97D1D61-11E3-4CC1-8048-32011ADEC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056" y="1000038"/>
              <a:ext cx="5659591" cy="241757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A54E8F2-33AE-4404-B196-1C56B23D81A9}"/>
              </a:ext>
            </a:extLst>
          </p:cNvPr>
          <p:cNvGrpSpPr/>
          <p:nvPr/>
        </p:nvGrpSpPr>
        <p:grpSpPr>
          <a:xfrm>
            <a:off x="1519881" y="1411357"/>
            <a:ext cx="5054049" cy="3125856"/>
            <a:chOff x="1157908" y="1396448"/>
            <a:chExt cx="5054049" cy="312585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282A318-2962-4DFE-B165-D04F8C7D422B}"/>
                </a:ext>
              </a:extLst>
            </p:cNvPr>
            <p:cNvSpPr/>
            <p:nvPr/>
          </p:nvSpPr>
          <p:spPr>
            <a:xfrm>
              <a:off x="1157908" y="1396448"/>
              <a:ext cx="5054049" cy="3125856"/>
            </a:xfrm>
            <a:prstGeom prst="roundRect">
              <a:avLst>
                <a:gd name="adj" fmla="val 378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0603D8B-9A40-496E-8CFC-F1A5B8DA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8747" y="1449753"/>
              <a:ext cx="4961857" cy="302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99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线性相关判断练习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96543B8-2310-46CC-8742-A61E21210C31}"/>
              </a:ext>
            </a:extLst>
          </p:cNvPr>
          <p:cNvGrpSpPr/>
          <p:nvPr/>
        </p:nvGrpSpPr>
        <p:grpSpPr>
          <a:xfrm>
            <a:off x="1590261" y="657698"/>
            <a:ext cx="3930926" cy="920323"/>
            <a:chOff x="1590261" y="694786"/>
            <a:chExt cx="3930926" cy="92032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09F2AB9-6667-43CA-951E-D9DA000D23FB}"/>
                </a:ext>
              </a:extLst>
            </p:cNvPr>
            <p:cNvSpPr/>
            <p:nvPr/>
          </p:nvSpPr>
          <p:spPr>
            <a:xfrm>
              <a:off x="1590261" y="694786"/>
              <a:ext cx="3930926" cy="920323"/>
            </a:xfrm>
            <a:prstGeom prst="roundRect">
              <a:avLst>
                <a:gd name="adj" fmla="val 964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DC6BCBA-DEF6-4A31-89BA-0F19C1A50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4987" y="733939"/>
              <a:ext cx="3851412" cy="844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45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线性相关判断练习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96543B8-2310-46CC-8742-A61E21210C31}"/>
              </a:ext>
            </a:extLst>
          </p:cNvPr>
          <p:cNvGrpSpPr/>
          <p:nvPr/>
        </p:nvGrpSpPr>
        <p:grpSpPr>
          <a:xfrm>
            <a:off x="1590261" y="657698"/>
            <a:ext cx="3930926" cy="920323"/>
            <a:chOff x="1590261" y="694786"/>
            <a:chExt cx="3930926" cy="92032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09F2AB9-6667-43CA-951E-D9DA000D23FB}"/>
                </a:ext>
              </a:extLst>
            </p:cNvPr>
            <p:cNvSpPr/>
            <p:nvPr/>
          </p:nvSpPr>
          <p:spPr>
            <a:xfrm>
              <a:off x="1590261" y="694786"/>
              <a:ext cx="3930926" cy="920323"/>
            </a:xfrm>
            <a:prstGeom prst="roundRect">
              <a:avLst>
                <a:gd name="adj" fmla="val 964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DC6BCBA-DEF6-4A31-89BA-0F19C1A50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4987" y="733939"/>
              <a:ext cx="3851412" cy="844082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CED6191-0E84-4DF7-B4F9-8F05B4677D2A}"/>
              </a:ext>
            </a:extLst>
          </p:cNvPr>
          <p:cNvGrpSpPr/>
          <p:nvPr/>
        </p:nvGrpSpPr>
        <p:grpSpPr>
          <a:xfrm>
            <a:off x="1590261" y="1680319"/>
            <a:ext cx="5401917" cy="3006886"/>
            <a:chOff x="1590261" y="1748989"/>
            <a:chExt cx="5401917" cy="300688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647387A-73E6-43B5-A66B-04EABFB88282}"/>
                </a:ext>
              </a:extLst>
            </p:cNvPr>
            <p:cNvSpPr/>
            <p:nvPr/>
          </p:nvSpPr>
          <p:spPr>
            <a:xfrm>
              <a:off x="1590261" y="1748989"/>
              <a:ext cx="5401917" cy="3006886"/>
            </a:xfrm>
            <a:prstGeom prst="roundRect">
              <a:avLst>
                <a:gd name="adj" fmla="val 347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939C1F-08C8-4522-8855-2410D262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4927" y="1791599"/>
              <a:ext cx="5287618" cy="2921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397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向量空间的基与维数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81D62AE-0D9F-4410-90B7-49C347BCD846}"/>
              </a:ext>
            </a:extLst>
          </p:cNvPr>
          <p:cNvGrpSpPr/>
          <p:nvPr/>
        </p:nvGrpSpPr>
        <p:grpSpPr>
          <a:xfrm>
            <a:off x="914400" y="1038639"/>
            <a:ext cx="7305261" cy="844826"/>
            <a:chOff x="914400" y="1038639"/>
            <a:chExt cx="7305261" cy="84482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4FA64EC-12BA-4391-8698-E33C2356C4BE}"/>
                </a:ext>
              </a:extLst>
            </p:cNvPr>
            <p:cNvSpPr/>
            <p:nvPr/>
          </p:nvSpPr>
          <p:spPr>
            <a:xfrm>
              <a:off x="914400" y="1038639"/>
              <a:ext cx="7305261" cy="844826"/>
            </a:xfrm>
            <a:prstGeom prst="roundRect">
              <a:avLst>
                <a:gd name="adj" fmla="val 1254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A213A3C-BC57-4758-BFB8-71D51E9A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23" y="1090129"/>
              <a:ext cx="7225748" cy="746106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B78B6E1-3F0F-4227-A13F-A6E2B4D0534F}"/>
              </a:ext>
            </a:extLst>
          </p:cNvPr>
          <p:cNvGrpSpPr/>
          <p:nvPr/>
        </p:nvGrpSpPr>
        <p:grpSpPr>
          <a:xfrm>
            <a:off x="914399" y="2421220"/>
            <a:ext cx="7305261" cy="356767"/>
            <a:chOff x="914399" y="2421220"/>
            <a:chExt cx="7305261" cy="356767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C95F517-BC13-4D80-AD86-1749035722D1}"/>
                </a:ext>
              </a:extLst>
            </p:cNvPr>
            <p:cNvSpPr/>
            <p:nvPr/>
          </p:nvSpPr>
          <p:spPr>
            <a:xfrm>
              <a:off x="914399" y="2421220"/>
              <a:ext cx="7305261" cy="3567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A38B9E-129C-49F9-BDAE-B09776FB8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123" y="2460320"/>
              <a:ext cx="7225748" cy="28288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A843953-F6C5-4470-B853-D2C56D97F89F}"/>
              </a:ext>
            </a:extLst>
          </p:cNvPr>
          <p:cNvGrpSpPr/>
          <p:nvPr/>
        </p:nvGrpSpPr>
        <p:grpSpPr>
          <a:xfrm>
            <a:off x="914399" y="3328185"/>
            <a:ext cx="7305261" cy="844826"/>
            <a:chOff x="914399" y="3328185"/>
            <a:chExt cx="7305261" cy="84482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53620495-23F5-4E4E-8C71-546C0682D38B}"/>
                </a:ext>
              </a:extLst>
            </p:cNvPr>
            <p:cNvSpPr/>
            <p:nvPr/>
          </p:nvSpPr>
          <p:spPr>
            <a:xfrm>
              <a:off x="914399" y="3328185"/>
              <a:ext cx="7305261" cy="844826"/>
            </a:xfrm>
            <a:prstGeom prst="roundRect">
              <a:avLst>
                <a:gd name="adj" fmla="val 1254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4D98313-F446-4FF8-B99C-F84CFBF5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123" y="3367285"/>
              <a:ext cx="7225749" cy="766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103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向量空间的基例子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3CEEE4-865E-4EF4-AA87-58710C79FAE1}"/>
              </a:ext>
            </a:extLst>
          </p:cNvPr>
          <p:cNvGrpSpPr/>
          <p:nvPr/>
        </p:nvGrpSpPr>
        <p:grpSpPr>
          <a:xfrm>
            <a:off x="983974" y="1356691"/>
            <a:ext cx="7205869" cy="2604052"/>
            <a:chOff x="983974" y="1356691"/>
            <a:chExt cx="7205869" cy="260405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11977F4-A9A2-40BB-ABAA-A283DCD93819}"/>
                </a:ext>
              </a:extLst>
            </p:cNvPr>
            <p:cNvSpPr/>
            <p:nvPr/>
          </p:nvSpPr>
          <p:spPr>
            <a:xfrm>
              <a:off x="983974" y="1356691"/>
              <a:ext cx="7205869" cy="2604052"/>
            </a:xfrm>
            <a:prstGeom prst="roundRect">
              <a:avLst>
                <a:gd name="adj" fmla="val 617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5F8F5E5-5830-48D0-AD45-DC9742AEE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940" y="1410870"/>
              <a:ext cx="7113933" cy="2495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21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向量空间的基练习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CCD167D-727E-40BF-9E79-F869ABAC4EC1}"/>
              </a:ext>
            </a:extLst>
          </p:cNvPr>
          <p:cNvGrpSpPr/>
          <p:nvPr/>
        </p:nvGrpSpPr>
        <p:grpSpPr>
          <a:xfrm>
            <a:off x="1302765" y="1255966"/>
            <a:ext cx="5988326" cy="2474843"/>
            <a:chOff x="1232452" y="1043608"/>
            <a:chExt cx="5988326" cy="247484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6482504-FB4C-48CB-BB7C-18AD863CE582}"/>
                </a:ext>
              </a:extLst>
            </p:cNvPr>
            <p:cNvSpPr/>
            <p:nvPr/>
          </p:nvSpPr>
          <p:spPr>
            <a:xfrm>
              <a:off x="1232452" y="1043608"/>
              <a:ext cx="5988326" cy="2474843"/>
            </a:xfrm>
            <a:prstGeom prst="roundRect">
              <a:avLst>
                <a:gd name="adj" fmla="val 536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37CEB97-7B28-487C-B6E9-C691E560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1946" y="1090039"/>
              <a:ext cx="5893963" cy="2383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37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向量空间的基练习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EF5BB7-589D-4FA7-8E8B-0AC1CF64E2CA}"/>
              </a:ext>
            </a:extLst>
          </p:cNvPr>
          <p:cNvGrpSpPr/>
          <p:nvPr/>
        </p:nvGrpSpPr>
        <p:grpSpPr>
          <a:xfrm>
            <a:off x="500586" y="817223"/>
            <a:ext cx="3687815" cy="1540565"/>
            <a:chOff x="640676" y="690770"/>
            <a:chExt cx="3687815" cy="1540565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5E5DFEC6-03BC-4785-8EF8-54483CD7F878}"/>
                </a:ext>
              </a:extLst>
            </p:cNvPr>
            <p:cNvSpPr/>
            <p:nvPr/>
          </p:nvSpPr>
          <p:spPr>
            <a:xfrm>
              <a:off x="640676" y="690770"/>
              <a:ext cx="3687815" cy="1540565"/>
            </a:xfrm>
            <a:prstGeom prst="roundRect">
              <a:avLst>
                <a:gd name="adj" fmla="val 666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37CEB97-7B28-487C-B6E9-C691E560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569" y="734217"/>
              <a:ext cx="3596133" cy="145438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699A56-CAB1-4B52-8F04-6F94014B913B}"/>
              </a:ext>
            </a:extLst>
          </p:cNvPr>
          <p:cNvGrpSpPr/>
          <p:nvPr/>
        </p:nvGrpSpPr>
        <p:grpSpPr>
          <a:xfrm>
            <a:off x="505556" y="2545248"/>
            <a:ext cx="4313981" cy="2011395"/>
            <a:chOff x="640676" y="2524539"/>
            <a:chExt cx="4264285" cy="192819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B766287-A465-4068-B218-7473EC8D637E}"/>
                </a:ext>
              </a:extLst>
            </p:cNvPr>
            <p:cNvSpPr/>
            <p:nvPr/>
          </p:nvSpPr>
          <p:spPr>
            <a:xfrm>
              <a:off x="640676" y="2524539"/>
              <a:ext cx="4264285" cy="1928191"/>
            </a:xfrm>
            <a:prstGeom prst="roundRect">
              <a:avLst>
                <a:gd name="adj" fmla="val 6873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4436AC6-5F47-41B7-A3E4-337089E71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39" y="2571750"/>
              <a:ext cx="4158256" cy="18375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B606BA7-6F82-46A4-A5E7-2A44688CA333}"/>
              </a:ext>
            </a:extLst>
          </p:cNvPr>
          <p:cNvGrpSpPr/>
          <p:nvPr/>
        </p:nvGrpSpPr>
        <p:grpSpPr>
          <a:xfrm>
            <a:off x="5153440" y="1698612"/>
            <a:ext cx="3533360" cy="2858031"/>
            <a:chOff x="5337313" y="2107096"/>
            <a:chExt cx="3205370" cy="25801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0A2B17E-4D96-4CF8-8BC9-88BECD4BE4C9}"/>
                </a:ext>
              </a:extLst>
            </p:cNvPr>
            <p:cNvSpPr/>
            <p:nvPr/>
          </p:nvSpPr>
          <p:spPr>
            <a:xfrm>
              <a:off x="5337313" y="2107096"/>
              <a:ext cx="3205370" cy="2580109"/>
            </a:xfrm>
            <a:prstGeom prst="roundRect">
              <a:avLst>
                <a:gd name="adj" fmla="val 414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3BD9A89-F8B4-4EE7-9F16-8D37F4E71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41" y="2151823"/>
              <a:ext cx="3121683" cy="2500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3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025688" y="1164820"/>
            <a:ext cx="3146262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向量空间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域的扩张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有限域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1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2C32670-5209-47F8-8AB4-4CA5EE5517CA}"/>
                  </a:ext>
                </a:extLst>
              </p:cNvPr>
              <p:cNvSpPr txBox="1"/>
              <p:nvPr/>
            </p:nvSpPr>
            <p:spPr>
              <a:xfrm>
                <a:off x="949183" y="968613"/>
                <a:ext cx="7245626" cy="6849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是两个域。若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中的运算就是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的运算在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上的限制，则称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扩域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(extension field)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子域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2C32670-5209-47F8-8AB4-4CA5EE551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83" y="968613"/>
                <a:ext cx="7245626" cy="684996"/>
              </a:xfrm>
              <a:prstGeom prst="rect">
                <a:avLst/>
              </a:prstGeom>
              <a:blipFill>
                <a:blip r:embed="rId2"/>
                <a:stretch>
                  <a:fillRect l="-505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954A5E13-7D44-4640-A232-A04D7627D5D0}"/>
              </a:ext>
            </a:extLst>
          </p:cNvPr>
          <p:cNvGrpSpPr/>
          <p:nvPr/>
        </p:nvGrpSpPr>
        <p:grpSpPr>
          <a:xfrm>
            <a:off x="977758" y="2092917"/>
            <a:ext cx="7188476" cy="2081970"/>
            <a:chOff x="1006333" y="2157069"/>
            <a:chExt cx="7188476" cy="208197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57AA79B-696A-46D1-BD5D-41A5DB4BE8AF}"/>
                </a:ext>
              </a:extLst>
            </p:cNvPr>
            <p:cNvSpPr/>
            <p:nvPr/>
          </p:nvSpPr>
          <p:spPr>
            <a:xfrm>
              <a:off x="1006333" y="2157069"/>
              <a:ext cx="7188476" cy="2081970"/>
            </a:xfrm>
            <a:prstGeom prst="roundRect">
              <a:avLst>
                <a:gd name="adj" fmla="val 59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A907185-F4D9-4CA5-8FCC-7F3884205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123" y="2186889"/>
              <a:ext cx="7131327" cy="2027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585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7E765DC-2D6D-4AC3-BAF6-7EEB0AC64C92}"/>
                  </a:ext>
                </a:extLst>
              </p:cNvPr>
              <p:cNvSpPr txBox="1"/>
              <p:nvPr/>
            </p:nvSpPr>
            <p:spPr>
              <a:xfrm>
                <a:off x="876526" y="1232223"/>
                <a:ext cx="7390945" cy="14157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zh-CN" altLang="en-US" sz="21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学习目标</a:t>
                </a:r>
              </a:p>
              <a:p>
                <a:pPr marL="257175" indent="-257175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了解域的扩张、域论基本定理、代数元、超越元、代数闭域等概念</a:t>
                </a:r>
              </a:p>
              <a:p>
                <a:pPr marL="257175" indent="-257175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能在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+mn-ea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+mn-ea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比较小的情况下给出有限域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+mn-ea"/>
                      </a:rPr>
                      <m:t>𝑮𝑭</m:t>
                    </m:r>
                    <m:d>
                      <m:dPr>
                        <m:ctrlPr>
                          <a:rPr lang="en-US" altLang="zh-CN" b="1">
                            <a:solidFill>
                              <a:srgbClr val="002060"/>
                            </a:solidFill>
                            <a:latin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+mn-ea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+mn-ea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+mn-ea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元素、本原元和乘法表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7E765DC-2D6D-4AC3-BAF6-7EEB0AC6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6" y="1232223"/>
                <a:ext cx="7390945" cy="1415772"/>
              </a:xfrm>
              <a:prstGeom prst="rect">
                <a:avLst/>
              </a:prstGeom>
              <a:blipFill>
                <a:blip r:embed="rId2"/>
                <a:stretch>
                  <a:fillRect l="-578" t="-3879" b="-6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58A4FB3-E946-4AFE-AEF0-D0516B0DC2F8}"/>
                  </a:ext>
                </a:extLst>
              </p:cNvPr>
              <p:cNvSpPr txBox="1"/>
              <p:nvPr/>
            </p:nvSpPr>
            <p:spPr>
              <a:xfrm>
                <a:off x="876526" y="3334601"/>
                <a:ext cx="7390945" cy="8712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900"/>
                  </a:spcBef>
                  <a:spcAft>
                    <a:spcPts val="450"/>
                  </a:spcAft>
                </a:pPr>
                <a:r>
                  <a:rPr lang="zh-CN" altLang="en-US" sz="21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学习重点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90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如何给出有限域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+mn-ea"/>
                      </a:rPr>
                      <m:t>𝑮𝑭</m:t>
                    </m:r>
                    <m:d>
                      <m:dPr>
                        <m:ctrlPr>
                          <a:rPr lang="en-US" altLang="zh-CN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+mn-ea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+mn-ea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+mn-ea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的元素、本原元和乘法表？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58A4FB3-E946-4AFE-AEF0-D0516B0D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6" y="3334601"/>
                <a:ext cx="7390945" cy="871264"/>
              </a:xfrm>
              <a:prstGeom prst="rect">
                <a:avLst/>
              </a:prstGeom>
              <a:blipFill>
                <a:blip r:embed="rId3"/>
                <a:stretch>
                  <a:fillRect l="-578" t="-6294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扩域与添加运算的顺序无关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9093BAE-2DEC-42D1-A6BA-87F53BBC4F8F}"/>
              </a:ext>
            </a:extLst>
          </p:cNvPr>
          <p:cNvGrpSpPr/>
          <p:nvPr/>
        </p:nvGrpSpPr>
        <p:grpSpPr>
          <a:xfrm>
            <a:off x="874639" y="962129"/>
            <a:ext cx="7394713" cy="854765"/>
            <a:chOff x="869674" y="1098274"/>
            <a:chExt cx="7394713" cy="8547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1CE5DF2-4D88-48AC-8B55-8910A08D8BE3}"/>
                </a:ext>
              </a:extLst>
            </p:cNvPr>
            <p:cNvSpPr/>
            <p:nvPr/>
          </p:nvSpPr>
          <p:spPr>
            <a:xfrm>
              <a:off x="869674" y="1098274"/>
              <a:ext cx="7394713" cy="854765"/>
            </a:xfrm>
            <a:prstGeom prst="roundRect">
              <a:avLst>
                <a:gd name="adj" fmla="val 108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EA452EC-7B89-430E-8D39-55F496F9F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882" y="1136298"/>
              <a:ext cx="7310230" cy="78076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2BAD8D1-D27E-42C2-B09A-8176430C6161}"/>
              </a:ext>
            </a:extLst>
          </p:cNvPr>
          <p:cNvGrpSpPr/>
          <p:nvPr/>
        </p:nvGrpSpPr>
        <p:grpSpPr>
          <a:xfrm>
            <a:off x="874639" y="2204515"/>
            <a:ext cx="7394713" cy="2213428"/>
            <a:chOff x="916881" y="2174698"/>
            <a:chExt cx="7394713" cy="221342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25BBAB7-E5A5-4EBE-8508-822D2371A61C}"/>
                </a:ext>
              </a:extLst>
            </p:cNvPr>
            <p:cNvSpPr/>
            <p:nvPr/>
          </p:nvSpPr>
          <p:spPr>
            <a:xfrm>
              <a:off x="916881" y="2174698"/>
              <a:ext cx="7394713" cy="2213428"/>
            </a:xfrm>
            <a:prstGeom prst="roundRect">
              <a:avLst>
                <a:gd name="adj" fmla="val 54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53993A4-DA02-46E8-AAA5-FFFEA7220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6641" y="2214460"/>
              <a:ext cx="7310230" cy="2140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59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单扩张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B1C3A0-B07B-45F6-956F-5E0DF530686E}"/>
                  </a:ext>
                </a:extLst>
              </p:cNvPr>
              <p:cNvSpPr txBox="1"/>
              <p:nvPr/>
            </p:nvSpPr>
            <p:spPr>
              <a:xfrm>
                <a:off x="538160" y="768871"/>
                <a:ext cx="8067674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时，将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m:rPr>
                            <m:lit/>
                          </m:r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简记为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单扩域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单扩张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(simple extension)</a:t>
                </a:r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B1C3A0-B07B-45F6-956F-5E0DF5306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0" y="768871"/>
                <a:ext cx="8067674" cy="338554"/>
              </a:xfrm>
              <a:prstGeom prst="rect">
                <a:avLst/>
              </a:prstGeom>
              <a:blipFill>
                <a:blip r:embed="rId2"/>
                <a:stretch>
                  <a:fillRect l="-378" t="-5357" r="-1208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DDAE7850-D465-455D-A9E4-AA34FD325194}"/>
              </a:ext>
            </a:extLst>
          </p:cNvPr>
          <p:cNvGrpSpPr/>
          <p:nvPr/>
        </p:nvGrpSpPr>
        <p:grpSpPr>
          <a:xfrm>
            <a:off x="1210086" y="1227482"/>
            <a:ext cx="6723822" cy="3410027"/>
            <a:chOff x="1073426" y="1282148"/>
            <a:chExt cx="6723822" cy="341002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3F0B531-8F16-411F-BB4E-77D2D1F03873}"/>
                </a:ext>
              </a:extLst>
            </p:cNvPr>
            <p:cNvSpPr/>
            <p:nvPr/>
          </p:nvSpPr>
          <p:spPr>
            <a:xfrm>
              <a:off x="1073426" y="1282148"/>
              <a:ext cx="6723822" cy="3410027"/>
            </a:xfrm>
            <a:prstGeom prst="roundRect">
              <a:avLst>
                <a:gd name="adj" fmla="val 37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F20CF01-E2C7-4D8A-B0FC-929F2AA9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8090" y="1319748"/>
              <a:ext cx="6634370" cy="97918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264CE62-D59D-495A-AE69-2BBC69BF6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8090" y="2117460"/>
              <a:ext cx="6634370" cy="2539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00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有限个元素的扩域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AAEA76-933B-46E1-999D-8F6535ECB305}"/>
              </a:ext>
            </a:extLst>
          </p:cNvPr>
          <p:cNvGrpSpPr/>
          <p:nvPr/>
        </p:nvGrpSpPr>
        <p:grpSpPr>
          <a:xfrm>
            <a:off x="864704" y="1453845"/>
            <a:ext cx="7404653" cy="2074546"/>
            <a:chOff x="864704" y="1453845"/>
            <a:chExt cx="7404653" cy="207454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B6FC849-C5B6-460D-BD9C-1DB90D55273C}"/>
                </a:ext>
              </a:extLst>
            </p:cNvPr>
            <p:cNvSpPr/>
            <p:nvPr/>
          </p:nvSpPr>
          <p:spPr>
            <a:xfrm>
              <a:off x="864704" y="1453845"/>
              <a:ext cx="7404653" cy="2074546"/>
            </a:xfrm>
            <a:prstGeom prst="roundRect">
              <a:avLst>
                <a:gd name="adj" fmla="val 56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21C5977-DAF6-4832-A8C4-0D11784BE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912" y="1493602"/>
              <a:ext cx="7320169" cy="1986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66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扩域作为整环的商域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C02486-11AE-47F7-B9ED-D926CE52BE2F}"/>
              </a:ext>
            </a:extLst>
          </p:cNvPr>
          <p:cNvGrpSpPr/>
          <p:nvPr/>
        </p:nvGrpSpPr>
        <p:grpSpPr>
          <a:xfrm>
            <a:off x="864704" y="1453844"/>
            <a:ext cx="7404653" cy="2176821"/>
            <a:chOff x="864704" y="1453844"/>
            <a:chExt cx="7404653" cy="217682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B6FC849-C5B6-460D-BD9C-1DB90D55273C}"/>
                </a:ext>
              </a:extLst>
            </p:cNvPr>
            <p:cNvSpPr/>
            <p:nvPr/>
          </p:nvSpPr>
          <p:spPr>
            <a:xfrm>
              <a:off x="864704" y="1453844"/>
              <a:ext cx="7404653" cy="2176821"/>
            </a:xfrm>
            <a:prstGeom prst="roundRect">
              <a:avLst>
                <a:gd name="adj" fmla="val 56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6C2B4B2-F80E-4922-BB6C-A67F30D5F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30" y="1484451"/>
              <a:ext cx="7320170" cy="2116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44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扩域的例子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D269264-A37B-4038-B134-698928CACCD7}"/>
              </a:ext>
            </a:extLst>
          </p:cNvPr>
          <p:cNvGrpSpPr/>
          <p:nvPr/>
        </p:nvGrpSpPr>
        <p:grpSpPr>
          <a:xfrm>
            <a:off x="966577" y="939248"/>
            <a:ext cx="7188480" cy="1436591"/>
            <a:chOff x="966577" y="939248"/>
            <a:chExt cx="7188480" cy="14365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B41C15F-B110-4998-ABB0-61F7E5D7B6AC}"/>
                </a:ext>
              </a:extLst>
            </p:cNvPr>
            <p:cNvSpPr/>
            <p:nvPr/>
          </p:nvSpPr>
          <p:spPr>
            <a:xfrm>
              <a:off x="966577" y="939248"/>
              <a:ext cx="7188480" cy="1436591"/>
            </a:xfrm>
            <a:prstGeom prst="roundRect">
              <a:avLst>
                <a:gd name="adj" fmla="val 698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E15655C-C3B3-4B65-9DCE-B0DEA38B8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272" y="986761"/>
              <a:ext cx="7101509" cy="1338533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8167CCE-B087-4DEB-BEB0-5B0352267292}"/>
              </a:ext>
            </a:extLst>
          </p:cNvPr>
          <p:cNvGrpSpPr/>
          <p:nvPr/>
        </p:nvGrpSpPr>
        <p:grpSpPr>
          <a:xfrm>
            <a:off x="977764" y="2571750"/>
            <a:ext cx="7188472" cy="1861102"/>
            <a:chOff x="929309" y="2571750"/>
            <a:chExt cx="7188472" cy="1861102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C71C9C6-213F-4DB9-9542-77D86B425982}"/>
                </a:ext>
              </a:extLst>
            </p:cNvPr>
            <p:cNvSpPr/>
            <p:nvPr/>
          </p:nvSpPr>
          <p:spPr>
            <a:xfrm>
              <a:off x="929309" y="2571750"/>
              <a:ext cx="7188472" cy="1861102"/>
            </a:xfrm>
            <a:prstGeom prst="roundRect">
              <a:avLst>
                <a:gd name="adj" fmla="val 518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CCC5FC4-B878-4F34-9FB8-4A69E83D3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517" y="2615475"/>
              <a:ext cx="7101509" cy="178110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5B1F8E4-0181-4813-BA81-40811B58724F}"/>
                  </a:ext>
                </a:extLst>
              </p:cNvPr>
              <p:cNvSpPr txBox="1"/>
              <p:nvPr/>
            </p:nvSpPr>
            <p:spPr>
              <a:xfrm>
                <a:off x="6352346" y="2615475"/>
                <a:ext cx="1774135" cy="58477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bg1"/>
                    </a:solidFill>
                  </a:rPr>
                  <a:t>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bg1"/>
                    </a:solidFill>
                  </a:rPr>
                  <a:t>不是域，从而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5B1F8E4-0181-4813-BA81-40811B587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346" y="2615475"/>
                <a:ext cx="1774135" cy="584775"/>
              </a:xfrm>
              <a:prstGeom prst="rect">
                <a:avLst/>
              </a:prstGeom>
              <a:blipFill>
                <a:blip r:embed="rId4"/>
                <a:stretch>
                  <a:fillRect l="-1718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5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扩张次数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78D3EA-7BED-4CAE-B563-57B1811545E3}"/>
              </a:ext>
            </a:extLst>
          </p:cNvPr>
          <p:cNvGrpSpPr/>
          <p:nvPr/>
        </p:nvGrpSpPr>
        <p:grpSpPr>
          <a:xfrm>
            <a:off x="1063484" y="1041810"/>
            <a:ext cx="7017026" cy="825762"/>
            <a:chOff x="1058517" y="1237422"/>
            <a:chExt cx="7017026" cy="82576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DBD7C06-C658-4C95-AA0B-BD3851B4F02F}"/>
                </a:ext>
              </a:extLst>
            </p:cNvPr>
            <p:cNvSpPr/>
            <p:nvPr/>
          </p:nvSpPr>
          <p:spPr>
            <a:xfrm>
              <a:off x="1058517" y="1237422"/>
              <a:ext cx="7017026" cy="825762"/>
            </a:xfrm>
            <a:prstGeom prst="roundRect">
              <a:avLst>
                <a:gd name="adj" fmla="val 1245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D927AE-77FD-49D5-85C6-AB631711E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8210" y="1284071"/>
              <a:ext cx="6927574" cy="73240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09875A0-4C1A-435F-A892-EF485AAA6268}"/>
              </a:ext>
            </a:extLst>
          </p:cNvPr>
          <p:cNvGrpSpPr/>
          <p:nvPr/>
        </p:nvGrpSpPr>
        <p:grpSpPr>
          <a:xfrm>
            <a:off x="1063484" y="2227651"/>
            <a:ext cx="7017026" cy="892432"/>
            <a:chOff x="1108209" y="2665777"/>
            <a:chExt cx="7017026" cy="89243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2D78D90-B9E5-4315-AB73-7C813A026F57}"/>
                </a:ext>
              </a:extLst>
            </p:cNvPr>
            <p:cNvSpPr/>
            <p:nvPr/>
          </p:nvSpPr>
          <p:spPr>
            <a:xfrm>
              <a:off x="1108209" y="2665777"/>
              <a:ext cx="7017026" cy="892432"/>
            </a:xfrm>
            <a:prstGeom prst="roundRect">
              <a:avLst>
                <a:gd name="adj" fmla="val 10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47ABDFF-F26F-45B6-9FBD-F579F04FD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2940" y="2700567"/>
              <a:ext cx="6927574" cy="825762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F5F0F5-A8AA-4BE2-8E42-28490143D963}"/>
              </a:ext>
            </a:extLst>
          </p:cNvPr>
          <p:cNvGrpSpPr/>
          <p:nvPr/>
        </p:nvGrpSpPr>
        <p:grpSpPr>
          <a:xfrm>
            <a:off x="1063484" y="3414504"/>
            <a:ext cx="7017026" cy="938834"/>
            <a:chOff x="1063484" y="3469170"/>
            <a:chExt cx="7017026" cy="938834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0465B0E-C966-4B42-811D-CFEE3C327619}"/>
                </a:ext>
              </a:extLst>
            </p:cNvPr>
            <p:cNvSpPr/>
            <p:nvPr/>
          </p:nvSpPr>
          <p:spPr>
            <a:xfrm>
              <a:off x="1063484" y="3469170"/>
              <a:ext cx="7017026" cy="938834"/>
            </a:xfrm>
            <a:prstGeom prst="roundRect">
              <a:avLst>
                <a:gd name="adj" fmla="val 10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EC5F1FF-DB78-4CC9-86A9-8564ACC07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8215" y="3511264"/>
              <a:ext cx="6937504" cy="855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3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扩张次数举例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29AE88-5DB4-49EC-8591-0F5A86854300}"/>
              </a:ext>
            </a:extLst>
          </p:cNvPr>
          <p:cNvGrpSpPr/>
          <p:nvPr/>
        </p:nvGrpSpPr>
        <p:grpSpPr>
          <a:xfrm>
            <a:off x="911915" y="1129857"/>
            <a:ext cx="7320170" cy="589307"/>
            <a:chOff x="909430" y="1129858"/>
            <a:chExt cx="7320170" cy="58930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72F37DA-91E9-4652-AF70-F06A01A38049}"/>
                </a:ext>
              </a:extLst>
            </p:cNvPr>
            <p:cNvSpPr/>
            <p:nvPr/>
          </p:nvSpPr>
          <p:spPr>
            <a:xfrm>
              <a:off x="909430" y="1129858"/>
              <a:ext cx="7320170" cy="589307"/>
            </a:xfrm>
            <a:prstGeom prst="roundRect">
              <a:avLst>
                <a:gd name="adj" fmla="val 1991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93D9C8C-7504-4EAF-9AFD-6B9C1351A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26" y="1162048"/>
              <a:ext cx="7225748" cy="517357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5D1B281-4279-4EA1-A2F5-C7B32DA18AE8}"/>
              </a:ext>
            </a:extLst>
          </p:cNvPr>
          <p:cNvGrpSpPr/>
          <p:nvPr/>
        </p:nvGrpSpPr>
        <p:grpSpPr>
          <a:xfrm>
            <a:off x="911915" y="2256183"/>
            <a:ext cx="7320170" cy="1987826"/>
            <a:chOff x="909430" y="2256183"/>
            <a:chExt cx="7320170" cy="198782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D0E34B5-17B0-4FFC-A17C-316805D5512B}"/>
                </a:ext>
              </a:extLst>
            </p:cNvPr>
            <p:cNvSpPr/>
            <p:nvPr/>
          </p:nvSpPr>
          <p:spPr>
            <a:xfrm>
              <a:off x="909430" y="2256183"/>
              <a:ext cx="7320170" cy="1987826"/>
            </a:xfrm>
            <a:prstGeom prst="roundRect">
              <a:avLst>
                <a:gd name="adj" fmla="val 641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3A06890-08B4-4CF6-9384-ADCC57BDC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126" y="2297453"/>
              <a:ext cx="7225748" cy="1900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589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域论基本定理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B4CEBF-0CC5-415B-8EE0-82479D491A18}"/>
              </a:ext>
            </a:extLst>
          </p:cNvPr>
          <p:cNvGrpSpPr/>
          <p:nvPr/>
        </p:nvGrpSpPr>
        <p:grpSpPr>
          <a:xfrm>
            <a:off x="740399" y="842775"/>
            <a:ext cx="6634369" cy="530347"/>
            <a:chOff x="1192696" y="790161"/>
            <a:chExt cx="6634369" cy="53034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044787D-4610-4F71-A814-70808E3770EE}"/>
                </a:ext>
              </a:extLst>
            </p:cNvPr>
            <p:cNvSpPr/>
            <p:nvPr/>
          </p:nvSpPr>
          <p:spPr>
            <a:xfrm>
              <a:off x="1192696" y="790161"/>
              <a:ext cx="6634369" cy="5303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39D1AF6-0F0E-448A-84EF-25ED9DDE1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450" y="823859"/>
              <a:ext cx="6559827" cy="45924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C3C0459-364D-4F49-98A4-EAC22EB63E16}"/>
              </a:ext>
            </a:extLst>
          </p:cNvPr>
          <p:cNvGrpSpPr/>
          <p:nvPr/>
        </p:nvGrpSpPr>
        <p:grpSpPr>
          <a:xfrm>
            <a:off x="740399" y="1692673"/>
            <a:ext cx="7668105" cy="582961"/>
            <a:chOff x="740399" y="1641549"/>
            <a:chExt cx="7668105" cy="58296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3744029-E7A4-4AFD-B0E0-B1BD7A017345}"/>
                </a:ext>
              </a:extLst>
            </p:cNvPr>
            <p:cNvSpPr/>
            <p:nvPr/>
          </p:nvSpPr>
          <p:spPr>
            <a:xfrm>
              <a:off x="740399" y="1641549"/>
              <a:ext cx="7668105" cy="5829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9065CAB-BA67-461B-BBA7-4A8C527C6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189" y="1671370"/>
              <a:ext cx="7593615" cy="530347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B11843B-B8F3-4C66-9526-77480BF210AB}"/>
              </a:ext>
            </a:extLst>
          </p:cNvPr>
          <p:cNvGrpSpPr/>
          <p:nvPr/>
        </p:nvGrpSpPr>
        <p:grpSpPr>
          <a:xfrm>
            <a:off x="743761" y="2440961"/>
            <a:ext cx="5446710" cy="2246244"/>
            <a:chOff x="740399" y="2479813"/>
            <a:chExt cx="5446710" cy="2246244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ECA1E10-5367-484B-B066-E497C851A04B}"/>
                </a:ext>
              </a:extLst>
            </p:cNvPr>
            <p:cNvSpPr/>
            <p:nvPr/>
          </p:nvSpPr>
          <p:spPr>
            <a:xfrm>
              <a:off x="740399" y="2479813"/>
              <a:ext cx="5446710" cy="2246244"/>
            </a:xfrm>
            <a:prstGeom prst="roundRect">
              <a:avLst>
                <a:gd name="adj" fmla="val 42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E8BA8D9-39E0-4B78-B6EF-79B38D03A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189" y="2524721"/>
              <a:ext cx="5378307" cy="2153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488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58305D8-FD74-45F2-A158-3E0405B0899A}"/>
              </a:ext>
            </a:extLst>
          </p:cNvPr>
          <p:cNvSpPr/>
          <p:nvPr/>
        </p:nvSpPr>
        <p:spPr>
          <a:xfrm>
            <a:off x="859735" y="2104292"/>
            <a:ext cx="7404652" cy="2378256"/>
          </a:xfrm>
          <a:prstGeom prst="roundRect">
            <a:avLst>
              <a:gd name="adj" fmla="val 61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多项式根的例子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FB21FB-FFC4-45C7-943C-3AA876A5E362}"/>
              </a:ext>
            </a:extLst>
          </p:cNvPr>
          <p:cNvGrpSpPr/>
          <p:nvPr/>
        </p:nvGrpSpPr>
        <p:grpSpPr>
          <a:xfrm>
            <a:off x="869671" y="799780"/>
            <a:ext cx="7404652" cy="869674"/>
            <a:chOff x="859735" y="924339"/>
            <a:chExt cx="7404652" cy="86967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EEA2F67-9990-416F-AEAD-DCD299F21D8D}"/>
                </a:ext>
              </a:extLst>
            </p:cNvPr>
            <p:cNvSpPr/>
            <p:nvPr/>
          </p:nvSpPr>
          <p:spPr>
            <a:xfrm>
              <a:off x="859735" y="924339"/>
              <a:ext cx="7404652" cy="869674"/>
            </a:xfrm>
            <a:prstGeom prst="roundRect">
              <a:avLst>
                <a:gd name="adj" fmla="val 132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680169-DDD4-4826-9164-C98781423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187" y="974472"/>
              <a:ext cx="7317685" cy="773650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3B347DC-2131-48CF-9E6B-98D4E7BA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5" y="2153994"/>
            <a:ext cx="7317685" cy="22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7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多项式根的例子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1B3A440-9D5D-46AB-BACD-A874360FFA60}"/>
              </a:ext>
            </a:extLst>
          </p:cNvPr>
          <p:cNvGrpSpPr/>
          <p:nvPr/>
        </p:nvGrpSpPr>
        <p:grpSpPr>
          <a:xfrm>
            <a:off x="869671" y="799780"/>
            <a:ext cx="7404652" cy="869674"/>
            <a:chOff x="859735" y="924339"/>
            <a:chExt cx="7404652" cy="869674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79E82B6-E8B5-4AEA-BB49-F2361CCC8F0B}"/>
                </a:ext>
              </a:extLst>
            </p:cNvPr>
            <p:cNvSpPr/>
            <p:nvPr/>
          </p:nvSpPr>
          <p:spPr>
            <a:xfrm>
              <a:off x="859735" y="924339"/>
              <a:ext cx="7404652" cy="869674"/>
            </a:xfrm>
            <a:prstGeom prst="roundRect">
              <a:avLst>
                <a:gd name="adj" fmla="val 132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9485BFD-5493-4061-92E9-C195F25F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187" y="974472"/>
              <a:ext cx="7317685" cy="773650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3CADEB9-3E9D-432C-B33A-66DDB87EE739}"/>
              </a:ext>
            </a:extLst>
          </p:cNvPr>
          <p:cNvGrpSpPr/>
          <p:nvPr/>
        </p:nvGrpSpPr>
        <p:grpSpPr>
          <a:xfrm>
            <a:off x="869671" y="1952245"/>
            <a:ext cx="7404652" cy="2643387"/>
            <a:chOff x="869671" y="1764617"/>
            <a:chExt cx="7404652" cy="264338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58305D8-FD74-45F2-A158-3E0405B0899A}"/>
                </a:ext>
              </a:extLst>
            </p:cNvPr>
            <p:cNvSpPr/>
            <p:nvPr/>
          </p:nvSpPr>
          <p:spPr>
            <a:xfrm>
              <a:off x="869671" y="1764617"/>
              <a:ext cx="7404652" cy="2643387"/>
            </a:xfrm>
            <a:prstGeom prst="roundRect">
              <a:avLst>
                <a:gd name="adj" fmla="val 427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D108EE6-4EC2-4CAD-9F99-02C68AE88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13" y="1815845"/>
              <a:ext cx="7307755" cy="2537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431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025688" y="1164820"/>
            <a:ext cx="3146262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向量空间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域的扩张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有限域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代数元与超越元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97ADD2-AF3C-4090-B2A0-C51C112AA207}"/>
              </a:ext>
            </a:extLst>
          </p:cNvPr>
          <p:cNvGrpSpPr/>
          <p:nvPr/>
        </p:nvGrpSpPr>
        <p:grpSpPr>
          <a:xfrm>
            <a:off x="844826" y="936689"/>
            <a:ext cx="7454348" cy="1358137"/>
            <a:chOff x="844826" y="936689"/>
            <a:chExt cx="7454348" cy="135813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3387CAA-A3EB-46DD-B9CA-7FF423474B99}"/>
                </a:ext>
              </a:extLst>
            </p:cNvPr>
            <p:cNvSpPr/>
            <p:nvPr/>
          </p:nvSpPr>
          <p:spPr>
            <a:xfrm>
              <a:off x="844826" y="936689"/>
              <a:ext cx="7454348" cy="1358137"/>
            </a:xfrm>
            <a:prstGeom prst="roundRect">
              <a:avLst>
                <a:gd name="adj" fmla="val 10081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8906C04-DE38-4F8E-A259-3AD810F38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373" y="980497"/>
              <a:ext cx="7363187" cy="1265092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DB6876-1493-4E3E-BA4A-2A52B2F6F183}"/>
              </a:ext>
            </a:extLst>
          </p:cNvPr>
          <p:cNvGrpSpPr/>
          <p:nvPr/>
        </p:nvGrpSpPr>
        <p:grpSpPr>
          <a:xfrm>
            <a:off x="844826" y="2571750"/>
            <a:ext cx="7454348" cy="1045847"/>
            <a:chOff x="844826" y="2504443"/>
            <a:chExt cx="7454348" cy="104584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38183F3-CB1F-49F6-9F39-9415D144F0F4}"/>
                </a:ext>
              </a:extLst>
            </p:cNvPr>
            <p:cNvSpPr/>
            <p:nvPr/>
          </p:nvSpPr>
          <p:spPr>
            <a:xfrm>
              <a:off x="844826" y="2504443"/>
              <a:ext cx="7454348" cy="1045847"/>
            </a:xfrm>
            <a:prstGeom prst="roundRect">
              <a:avLst>
                <a:gd name="adj" fmla="val 133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E601EE-151E-45A1-B1B9-916A50B52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402" y="2528830"/>
              <a:ext cx="7363187" cy="99661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405850-BD84-46DC-9FB1-95A40CB27422}"/>
                  </a:ext>
                </a:extLst>
              </p:cNvPr>
              <p:cNvSpPr txBox="1"/>
              <p:nvPr/>
            </p:nvSpPr>
            <p:spPr>
              <a:xfrm>
                <a:off x="890402" y="3868787"/>
                <a:ext cx="7363187" cy="588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若要求上述定理中的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的首项系数为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，则这样的不可约多项式是唯一的，这个唯一的首一不可约多项式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在域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极小多项式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，称它的次数为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上的次数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405850-BD84-46DC-9FB1-95A40CB2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2" y="3868787"/>
                <a:ext cx="7363187" cy="588431"/>
              </a:xfrm>
              <a:prstGeom prst="rect">
                <a:avLst/>
              </a:prstGeom>
              <a:blipFill>
                <a:blip r:embed="rId4"/>
                <a:stretch>
                  <a:fillRect l="-248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099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代数元与有限扩张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35B410-56F4-4588-AD26-DEAC76302344}"/>
              </a:ext>
            </a:extLst>
          </p:cNvPr>
          <p:cNvGrpSpPr/>
          <p:nvPr/>
        </p:nvGrpSpPr>
        <p:grpSpPr>
          <a:xfrm>
            <a:off x="1113175" y="1078395"/>
            <a:ext cx="6917635" cy="2131943"/>
            <a:chOff x="1018761" y="1177787"/>
            <a:chExt cx="6917635" cy="213194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9E4A1DD-E2FB-4E81-AC5A-30C7FC060B75}"/>
                </a:ext>
              </a:extLst>
            </p:cNvPr>
            <p:cNvSpPr/>
            <p:nvPr/>
          </p:nvSpPr>
          <p:spPr>
            <a:xfrm>
              <a:off x="1018761" y="1177787"/>
              <a:ext cx="6917635" cy="2131943"/>
            </a:xfrm>
            <a:prstGeom prst="roundRect">
              <a:avLst>
                <a:gd name="adj" fmla="val 54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EF21A4F-1347-4FB5-AD20-D1A8623C8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763" y="1217621"/>
              <a:ext cx="6849626" cy="205184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FDF433-EB5F-4662-9A87-BF38351CE1EB}"/>
                  </a:ext>
                </a:extLst>
              </p:cNvPr>
              <p:cNvSpPr txBox="1"/>
              <p:nvPr/>
            </p:nvSpPr>
            <p:spPr>
              <a:xfrm>
                <a:off x="1197655" y="3437682"/>
                <a:ext cx="6748669" cy="9927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，对于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的扩域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的一般元素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，并没有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，例如，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，这时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的商域，但对于代数元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FDF433-EB5F-4662-9A87-BF38351CE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655" y="3437682"/>
                <a:ext cx="6748669" cy="992772"/>
              </a:xfrm>
              <a:prstGeom prst="rect">
                <a:avLst/>
              </a:prstGeom>
              <a:blipFill>
                <a:blip r:embed="rId3"/>
                <a:stretch>
                  <a:fillRect l="-451" b="-7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707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代数闭域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F56F6E8-AA1E-4D91-AB5B-47CF38E4C1F8}"/>
                  </a:ext>
                </a:extLst>
              </p:cNvPr>
              <p:cNvSpPr txBox="1"/>
              <p:nvPr/>
            </p:nvSpPr>
            <p:spPr>
              <a:xfrm>
                <a:off x="667159" y="903046"/>
                <a:ext cx="7809676" cy="35677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的有限扩域，那么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的代数扩张。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上述定理的逆不成立，即当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的代数扩张时，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的有限扩域。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上的代数元，则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上的代数扩张。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上的代数元，则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以及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上的代数元。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的代数扩张，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的代数扩张，则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的代数扩张。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的扩域，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中由所有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上的代数元组成的子域称为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代数闭包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。一个域如果没有真的代数扩张，则称之为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代数闭域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施泰尼茨在</a:t>
                </a:r>
                <a:r>
                  <a:rPr lang="en-US" altLang="zh-CN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1910</a:t>
                </a: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年证明了每个域（在同构的意义下）有唯一的代数扩张，使得该扩张是代数闭域。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1799</a:t>
                </a: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年，</a:t>
                </a:r>
                <a:r>
                  <a:rPr lang="en-US" altLang="zh-CN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22</a:t>
                </a: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岁的高斯证明了复数域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是代数闭域。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F56F6E8-AA1E-4D91-AB5B-47CF38E4C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59" y="903046"/>
                <a:ext cx="7809676" cy="3567772"/>
              </a:xfrm>
              <a:prstGeom prst="rect">
                <a:avLst/>
              </a:prstGeom>
              <a:blipFill>
                <a:blip r:embed="rId2"/>
                <a:stretch>
                  <a:fillRect l="-312" t="-513" r="-3042" b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905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多项式的分裂域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A64E328-3076-490A-BBD0-251731D2FB7A}"/>
              </a:ext>
            </a:extLst>
          </p:cNvPr>
          <p:cNvGrpSpPr/>
          <p:nvPr/>
        </p:nvGrpSpPr>
        <p:grpSpPr>
          <a:xfrm>
            <a:off x="1120633" y="2164770"/>
            <a:ext cx="4983605" cy="1044324"/>
            <a:chOff x="1120632" y="1997050"/>
            <a:chExt cx="4983605" cy="1044324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216A4C2-AAF0-4C39-A9F7-4EDDAF43D1A6}"/>
                </a:ext>
              </a:extLst>
            </p:cNvPr>
            <p:cNvSpPr/>
            <p:nvPr/>
          </p:nvSpPr>
          <p:spPr>
            <a:xfrm>
              <a:off x="1120632" y="1997050"/>
              <a:ext cx="4983605" cy="1044324"/>
            </a:xfrm>
            <a:prstGeom prst="roundRect">
              <a:avLst>
                <a:gd name="adj" fmla="val 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F8BA6AD-6B26-49B5-827A-6844C4850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5483" y="2021900"/>
              <a:ext cx="4936342" cy="100664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C2637E-12CA-4D3C-AA3B-8E474557A8C3}"/>
                  </a:ext>
                </a:extLst>
              </p:cNvPr>
              <p:cNvSpPr txBox="1"/>
              <p:nvPr/>
            </p:nvSpPr>
            <p:spPr>
              <a:xfrm>
                <a:off x="1139887" y="3594915"/>
                <a:ext cx="6864219" cy="755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为域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上的非常数多项式，则存在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的扩域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上的分裂域。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上的任何两个分裂域都是同构的。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C2637E-12CA-4D3C-AA3B-8E474557A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87" y="3594915"/>
                <a:ext cx="6864219" cy="755143"/>
              </a:xfrm>
              <a:prstGeom prst="rect">
                <a:avLst/>
              </a:prstGeom>
              <a:blipFill>
                <a:blip r:embed="rId3"/>
                <a:stretch>
                  <a:fillRect l="-178" r="-2931" b="-7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C7AB04BD-8361-4F39-A317-37B0A4993B7E}"/>
              </a:ext>
            </a:extLst>
          </p:cNvPr>
          <p:cNvGrpSpPr/>
          <p:nvPr/>
        </p:nvGrpSpPr>
        <p:grpSpPr>
          <a:xfrm>
            <a:off x="1120633" y="947952"/>
            <a:ext cx="6925093" cy="830997"/>
            <a:chOff x="1120633" y="869207"/>
            <a:chExt cx="6925093" cy="830997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1115D50-2685-47DB-ACF9-3159DFDA4FCD}"/>
                </a:ext>
              </a:extLst>
            </p:cNvPr>
            <p:cNvSpPr/>
            <p:nvPr/>
          </p:nvSpPr>
          <p:spPr>
            <a:xfrm>
              <a:off x="1120633" y="869207"/>
              <a:ext cx="6925093" cy="83099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D2BDE68-A4F4-4916-BC56-21511244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2252" y="914230"/>
              <a:ext cx="6849309" cy="734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3352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854CB68-4590-4F9A-853C-D8A26A707437}"/>
              </a:ext>
            </a:extLst>
          </p:cNvPr>
          <p:cNvSpPr/>
          <p:nvPr/>
        </p:nvSpPr>
        <p:spPr>
          <a:xfrm>
            <a:off x="1192687" y="815009"/>
            <a:ext cx="6748676" cy="3756991"/>
          </a:xfrm>
          <a:prstGeom prst="roundRect">
            <a:avLst>
              <a:gd name="adj" fmla="val 357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1EFCA4-2290-4E14-B727-64B060D4B92A}"/>
              </a:ext>
            </a:extLst>
          </p:cNvPr>
          <p:cNvSpPr/>
          <p:nvPr/>
        </p:nvSpPr>
        <p:spPr>
          <a:xfrm>
            <a:off x="1262267" y="853937"/>
            <a:ext cx="6619460" cy="3665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多项式分裂域的例子（一）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726EDA-8409-4FD1-8CEC-12C7DD43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67" y="887310"/>
            <a:ext cx="6619460" cy="9769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895512-BCC9-4F34-91C9-9ABC89118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267" y="2019943"/>
            <a:ext cx="6619460" cy="24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8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多项式分裂域的例子（二）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5156636-9003-42FA-975B-D6A9300D1D8E}"/>
              </a:ext>
            </a:extLst>
          </p:cNvPr>
          <p:cNvGrpSpPr/>
          <p:nvPr/>
        </p:nvGrpSpPr>
        <p:grpSpPr>
          <a:xfrm>
            <a:off x="1192687" y="935705"/>
            <a:ext cx="2908401" cy="2080821"/>
            <a:chOff x="1425399" y="910854"/>
            <a:chExt cx="2908401" cy="2080821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29011BA-42AC-47E2-8733-25D9465DB4C7}"/>
                </a:ext>
              </a:extLst>
            </p:cNvPr>
            <p:cNvSpPr/>
            <p:nvPr/>
          </p:nvSpPr>
          <p:spPr>
            <a:xfrm>
              <a:off x="1425399" y="910854"/>
              <a:ext cx="2908401" cy="2080821"/>
            </a:xfrm>
            <a:prstGeom prst="roundRect">
              <a:avLst>
                <a:gd name="adj" fmla="val 496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E4077BA-3929-4F33-A3D1-551CD83FCF3E}"/>
                </a:ext>
              </a:extLst>
            </p:cNvPr>
            <p:cNvSpPr/>
            <p:nvPr/>
          </p:nvSpPr>
          <p:spPr>
            <a:xfrm>
              <a:off x="1465217" y="947626"/>
              <a:ext cx="2828823" cy="2003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74B444F-D294-4E97-AE5B-7B3B9F1F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5217" y="1219393"/>
              <a:ext cx="2828823" cy="173212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BE085DB-FDEC-4105-B8B9-0ACBC4FF7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6580" y="947626"/>
              <a:ext cx="1586096" cy="219696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B1484C9-E39A-4FC2-8BBA-559488974468}"/>
              </a:ext>
            </a:extLst>
          </p:cNvPr>
          <p:cNvGrpSpPr/>
          <p:nvPr/>
        </p:nvGrpSpPr>
        <p:grpSpPr>
          <a:xfrm>
            <a:off x="4722451" y="919965"/>
            <a:ext cx="3284887" cy="2145425"/>
            <a:chOff x="4532236" y="886005"/>
            <a:chExt cx="3284887" cy="2145425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78C7C22-6031-4CF6-918A-39962E88A3B3}"/>
                </a:ext>
              </a:extLst>
            </p:cNvPr>
            <p:cNvSpPr/>
            <p:nvPr/>
          </p:nvSpPr>
          <p:spPr>
            <a:xfrm>
              <a:off x="4532236" y="886005"/>
              <a:ext cx="3284887" cy="2145425"/>
            </a:xfrm>
            <a:prstGeom prst="roundRect">
              <a:avLst>
                <a:gd name="adj" fmla="val 624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ED7380A-818B-4386-8119-F31691009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6536" y="935705"/>
              <a:ext cx="3181795" cy="25427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F25EC96-EB57-4A9F-8341-88DA52F2C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6538" y="1189980"/>
              <a:ext cx="3181794" cy="179095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7134A7D-369F-45B4-9A17-E01B2319CFED}"/>
              </a:ext>
            </a:extLst>
          </p:cNvPr>
          <p:cNvGrpSpPr/>
          <p:nvPr/>
        </p:nvGrpSpPr>
        <p:grpSpPr>
          <a:xfrm>
            <a:off x="1192687" y="3382846"/>
            <a:ext cx="6858009" cy="1073427"/>
            <a:chOff x="1192686" y="3538329"/>
            <a:chExt cx="6858009" cy="1073427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854CB68-4590-4F9A-853C-D8A26A707437}"/>
                </a:ext>
              </a:extLst>
            </p:cNvPr>
            <p:cNvSpPr/>
            <p:nvPr/>
          </p:nvSpPr>
          <p:spPr>
            <a:xfrm>
              <a:off x="1192686" y="3538329"/>
              <a:ext cx="6858009" cy="1073427"/>
            </a:xfrm>
            <a:prstGeom prst="roundRect">
              <a:avLst>
                <a:gd name="adj" fmla="val 357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6B792CB-6E31-432B-8C13-6403669EC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2505" y="3584711"/>
              <a:ext cx="6774833" cy="977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69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025688" y="1164820"/>
            <a:ext cx="3146262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向量空间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域的扩张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有限域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20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有限域的阶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51998C-8113-4339-AEC1-6F8D87B38860}"/>
              </a:ext>
            </a:extLst>
          </p:cNvPr>
          <p:cNvSpPr txBox="1"/>
          <p:nvPr/>
        </p:nvSpPr>
        <p:spPr>
          <a:xfrm>
            <a:off x="1157901" y="944217"/>
            <a:ext cx="43086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【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定理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有限域的阶是一个素数的方幂。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99682D-0FA8-4972-8AAC-966B7B3720D1}"/>
              </a:ext>
            </a:extLst>
          </p:cNvPr>
          <p:cNvGrpSpPr/>
          <p:nvPr/>
        </p:nvGrpSpPr>
        <p:grpSpPr>
          <a:xfrm>
            <a:off x="1123119" y="1591124"/>
            <a:ext cx="6897756" cy="1028083"/>
            <a:chOff x="1187726" y="1581024"/>
            <a:chExt cx="6897756" cy="102808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828400B-767A-4AE4-860A-1FC2A679D5CA}"/>
                </a:ext>
              </a:extLst>
            </p:cNvPr>
            <p:cNvSpPr/>
            <p:nvPr/>
          </p:nvSpPr>
          <p:spPr>
            <a:xfrm>
              <a:off x="1187726" y="1581024"/>
              <a:ext cx="6897756" cy="1028083"/>
            </a:xfrm>
            <a:prstGeom prst="roundRect">
              <a:avLst>
                <a:gd name="adj" fmla="val 5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4F8A759-D95F-470D-88D1-7575E84E2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2512" y="1611457"/>
              <a:ext cx="6828184" cy="97777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BB56EFC-72B8-4A5D-89DA-B6C47BF1A15E}"/>
              </a:ext>
            </a:extLst>
          </p:cNvPr>
          <p:cNvGrpSpPr/>
          <p:nvPr/>
        </p:nvGrpSpPr>
        <p:grpSpPr>
          <a:xfrm>
            <a:off x="1123119" y="2896782"/>
            <a:ext cx="6897756" cy="1457182"/>
            <a:chOff x="1113183" y="2821614"/>
            <a:chExt cx="6897756" cy="145718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A69BE16-A309-4761-B5E4-594281C50516}"/>
                </a:ext>
              </a:extLst>
            </p:cNvPr>
            <p:cNvSpPr/>
            <p:nvPr/>
          </p:nvSpPr>
          <p:spPr>
            <a:xfrm>
              <a:off x="1113183" y="2821614"/>
              <a:ext cx="6897756" cy="1457182"/>
            </a:xfrm>
            <a:prstGeom prst="roundRect">
              <a:avLst>
                <a:gd name="adj" fmla="val 5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2FCC7AC-A23D-414D-86CB-4FD4A4D39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7965" y="2851434"/>
              <a:ext cx="6828184" cy="1403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881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有限域的形式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B7A43-CF31-4D4E-B676-3DE02B4EF349}"/>
                  </a:ext>
                </a:extLst>
              </p:cNvPr>
              <p:cNvSpPr txBox="1"/>
              <p:nvPr/>
            </p:nvSpPr>
            <p:spPr>
              <a:xfrm>
                <a:off x="872159" y="838482"/>
                <a:ext cx="7399682" cy="141032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对每个素数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和每个正整数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，在同构的意义下存在唯一的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阶有限域。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3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由于对每个素数幂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在同构的意义下仅存在一个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阶域，所以可将这个域记为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，以纪念伽罗华，并称为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阶的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伽罗华域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3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通常也用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阶有限域。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B7A43-CF31-4D4E-B676-3DE02B4EF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9" y="838482"/>
                <a:ext cx="7399682" cy="1410322"/>
              </a:xfrm>
              <a:prstGeom prst="rect">
                <a:avLst/>
              </a:prstGeom>
              <a:blipFill>
                <a:blip r:embed="rId2"/>
                <a:stretch>
                  <a:fillRect l="-412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44875269-055C-4A9C-A27B-C1024E5E5006}"/>
              </a:ext>
            </a:extLst>
          </p:cNvPr>
          <p:cNvGrpSpPr/>
          <p:nvPr/>
        </p:nvGrpSpPr>
        <p:grpSpPr>
          <a:xfrm>
            <a:off x="872159" y="2445026"/>
            <a:ext cx="5270224" cy="1262269"/>
            <a:chOff x="877129" y="2390361"/>
            <a:chExt cx="5270224" cy="126226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2998C16-9D56-4A33-80B0-22530F02E26B}"/>
                </a:ext>
              </a:extLst>
            </p:cNvPr>
            <p:cNvSpPr/>
            <p:nvPr/>
          </p:nvSpPr>
          <p:spPr>
            <a:xfrm>
              <a:off x="877129" y="2390361"/>
              <a:ext cx="5270224" cy="1262269"/>
            </a:xfrm>
            <a:prstGeom prst="roundRect">
              <a:avLst>
                <a:gd name="adj" fmla="val 87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1986FEA-0364-4215-AECC-EA677AAA6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290" y="2422700"/>
              <a:ext cx="5199858" cy="119524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4BDF16-C382-490C-B1C1-7B631BB3EBFE}"/>
                  </a:ext>
                </a:extLst>
              </p:cNvPr>
              <p:cNvSpPr txBox="1"/>
              <p:nvPr/>
            </p:nvSpPr>
            <p:spPr>
              <a:xfrm>
                <a:off x="888266" y="3903517"/>
                <a:ext cx="7367461" cy="6288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实际上，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通常这样得到：取域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上的一个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次不可约多项式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)⟩ 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4BDF16-C382-490C-B1C1-7B631BB3E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6" y="3903517"/>
                <a:ext cx="7367461" cy="628890"/>
              </a:xfrm>
              <a:prstGeom prst="rect">
                <a:avLst/>
              </a:prstGeom>
              <a:blipFill>
                <a:blip r:embed="rId4"/>
                <a:stretch>
                  <a:fillRect l="-497" t="-1923" r="-322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44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有限域的本原元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89FCDBA-0214-4A3C-8CBC-42E7A7DB7E60}"/>
              </a:ext>
            </a:extLst>
          </p:cNvPr>
          <p:cNvGrpSpPr/>
          <p:nvPr/>
        </p:nvGrpSpPr>
        <p:grpSpPr>
          <a:xfrm>
            <a:off x="844826" y="981547"/>
            <a:ext cx="6425648" cy="916827"/>
            <a:chOff x="844826" y="981547"/>
            <a:chExt cx="6425648" cy="916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7CAF93A-3B06-4F83-B0B6-9A97B5C279AC}"/>
                </a:ext>
              </a:extLst>
            </p:cNvPr>
            <p:cNvSpPr/>
            <p:nvPr/>
          </p:nvSpPr>
          <p:spPr>
            <a:xfrm>
              <a:off x="844826" y="981547"/>
              <a:ext cx="6425648" cy="916827"/>
            </a:xfrm>
            <a:prstGeom prst="roundRect">
              <a:avLst>
                <a:gd name="adj" fmla="val 134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CD5BA16-D8B1-475B-8F5B-10E69C19A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581" y="1011687"/>
              <a:ext cx="6351105" cy="855075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666F48F-0799-4D81-9AF8-A18269C4A2A6}"/>
              </a:ext>
            </a:extLst>
          </p:cNvPr>
          <p:cNvGrpSpPr/>
          <p:nvPr/>
        </p:nvGrpSpPr>
        <p:grpSpPr>
          <a:xfrm>
            <a:off x="844826" y="2295722"/>
            <a:ext cx="7454348" cy="851998"/>
            <a:chOff x="844826" y="2189376"/>
            <a:chExt cx="7454348" cy="851998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2DF3F58-8DB1-4BD6-AC72-A4BEA04D3847}"/>
                </a:ext>
              </a:extLst>
            </p:cNvPr>
            <p:cNvSpPr/>
            <p:nvPr/>
          </p:nvSpPr>
          <p:spPr>
            <a:xfrm>
              <a:off x="844826" y="2189376"/>
              <a:ext cx="7454348" cy="851998"/>
            </a:xfrm>
            <a:prstGeom prst="roundRect">
              <a:avLst>
                <a:gd name="adj" fmla="val 131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94F0801-3769-474B-A215-E8057560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037" y="2225958"/>
              <a:ext cx="7379805" cy="7817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60A1A1-C002-4DE4-B5A6-814E3CB9AC59}"/>
                  </a:ext>
                </a:extLst>
              </p:cNvPr>
              <p:cNvSpPr txBox="1"/>
              <p:nvPr/>
            </p:nvSpPr>
            <p:spPr>
              <a:xfrm>
                <a:off x="892037" y="3545068"/>
                <a:ext cx="7379805" cy="78220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有限域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的非零元乘法群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的每个生成元都称为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本原元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(primitive element)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60A1A1-C002-4DE4-B5A6-814E3CB9A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37" y="3545068"/>
                <a:ext cx="7379805" cy="782202"/>
              </a:xfrm>
              <a:prstGeom prst="rect">
                <a:avLst/>
              </a:prstGeom>
              <a:blipFill>
                <a:blip r:embed="rId4"/>
                <a:stretch>
                  <a:fillRect l="-661" r="-165" b="-1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96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57CD5C-6306-409A-806B-056146362887}"/>
              </a:ext>
            </a:extLst>
          </p:cNvPr>
          <p:cNvGrpSpPr/>
          <p:nvPr/>
        </p:nvGrpSpPr>
        <p:grpSpPr>
          <a:xfrm>
            <a:off x="954881" y="1319213"/>
            <a:ext cx="7234237" cy="2686050"/>
            <a:chOff x="957263" y="1319213"/>
            <a:chExt cx="7234237" cy="268605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6C7725E-112D-4550-AC13-BDADFB291739}"/>
                </a:ext>
              </a:extLst>
            </p:cNvPr>
            <p:cNvSpPr/>
            <p:nvPr/>
          </p:nvSpPr>
          <p:spPr>
            <a:xfrm>
              <a:off x="957263" y="1319213"/>
              <a:ext cx="7234237" cy="2686050"/>
            </a:xfrm>
            <a:prstGeom prst="roundRect">
              <a:avLst>
                <a:gd name="adj" fmla="val 400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43B66BC-EEFB-4439-9506-826D56C6A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2981" y="1360478"/>
              <a:ext cx="7158037" cy="2604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原根的例子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D0AC39-AB0F-4D31-A5F0-16F7B91CE0FF}"/>
              </a:ext>
            </a:extLst>
          </p:cNvPr>
          <p:cNvGrpSpPr/>
          <p:nvPr/>
        </p:nvGrpSpPr>
        <p:grpSpPr>
          <a:xfrm>
            <a:off x="924339" y="1530626"/>
            <a:ext cx="7300291" cy="2062370"/>
            <a:chOff x="924339" y="1530626"/>
            <a:chExt cx="7300291" cy="206237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CEB69E5-3AA5-45FC-A24B-E330A1781AD2}"/>
                </a:ext>
              </a:extLst>
            </p:cNvPr>
            <p:cNvSpPr/>
            <p:nvPr/>
          </p:nvSpPr>
          <p:spPr>
            <a:xfrm>
              <a:off x="924339" y="1530626"/>
              <a:ext cx="7300291" cy="2062370"/>
            </a:xfrm>
            <a:prstGeom prst="roundRect">
              <a:avLst>
                <a:gd name="adj" fmla="val 630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5376CC6-4E69-4E4C-B3D1-5D271CF7E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50" y="1569084"/>
              <a:ext cx="7227040" cy="1985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87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9200B22-E574-49BE-A36D-6E0F8AF480D5}"/>
              </a:ext>
            </a:extLst>
          </p:cNvPr>
          <p:cNvSpPr/>
          <p:nvPr/>
        </p:nvSpPr>
        <p:spPr>
          <a:xfrm>
            <a:off x="1050672" y="1997562"/>
            <a:ext cx="7014929" cy="2370687"/>
          </a:xfrm>
          <a:prstGeom prst="roundRect">
            <a:avLst>
              <a:gd name="adj" fmla="val 648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268356-6E31-4087-94C7-C5B85DDB0406}"/>
              </a:ext>
            </a:extLst>
          </p:cNvPr>
          <p:cNvSpPr/>
          <p:nvPr/>
        </p:nvSpPr>
        <p:spPr>
          <a:xfrm>
            <a:off x="1105342" y="2062370"/>
            <a:ext cx="6912668" cy="2246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有限域的子域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7E497A-0091-4FA5-BB02-4D174BC083EE}"/>
                  </a:ext>
                </a:extLst>
              </p:cNvPr>
              <p:cNvSpPr txBox="1"/>
              <p:nvPr/>
            </p:nvSpPr>
            <p:spPr>
              <a:xfrm>
                <a:off x="1078393" y="909430"/>
                <a:ext cx="6987208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的每个正因数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中存在唯一的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阶的子域，并且这些是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中仅有的子域。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7E497A-0091-4FA5-BB02-4D174BC08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93" y="909430"/>
                <a:ext cx="6987208" cy="684996"/>
              </a:xfrm>
              <a:prstGeom prst="rect">
                <a:avLst/>
              </a:prstGeom>
              <a:blipFill>
                <a:blip r:embed="rId2"/>
                <a:stretch>
                  <a:fillRect l="-524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07A201B-8667-429D-B9B6-3CECE85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7" y="2161572"/>
            <a:ext cx="6910563" cy="624587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635C91F3-0D56-4B45-8B1E-5A731BBC3C7D}"/>
              </a:ext>
            </a:extLst>
          </p:cNvPr>
          <p:cNvGrpSpPr/>
          <p:nvPr/>
        </p:nvGrpSpPr>
        <p:grpSpPr>
          <a:xfrm>
            <a:off x="1429583" y="2950603"/>
            <a:ext cx="2633826" cy="1239435"/>
            <a:chOff x="1229161" y="2755961"/>
            <a:chExt cx="2633826" cy="123943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F6CCAFA-E893-45AA-9261-B180485E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7796" y="3036711"/>
              <a:ext cx="2465191" cy="958685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C26F8D-9705-4146-BAC2-94C2C66B6272}"/>
                </a:ext>
              </a:extLst>
            </p:cNvPr>
            <p:cNvSpPr txBox="1"/>
            <p:nvPr/>
          </p:nvSpPr>
          <p:spPr>
            <a:xfrm>
              <a:off x="1229161" y="2755961"/>
              <a:ext cx="581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宋体" panose="02010600030101010101" pitchFamily="2" charset="-122"/>
                  <a:ea typeface="宋体" panose="02010600030101010101" pitchFamily="2" charset="-122"/>
                </a:rPr>
                <a:t>所以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C1BADB8-9B28-40C3-B3A4-5F60118BD9AE}"/>
              </a:ext>
            </a:extLst>
          </p:cNvPr>
          <p:cNvGrpSpPr/>
          <p:nvPr/>
        </p:nvGrpSpPr>
        <p:grpSpPr>
          <a:xfrm>
            <a:off x="5036095" y="2940070"/>
            <a:ext cx="2438884" cy="1271159"/>
            <a:chOff x="5307320" y="2755961"/>
            <a:chExt cx="2438884" cy="127115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84618B4-72FD-4B06-B6DA-49DB7C7EC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6157" y="3036711"/>
              <a:ext cx="2220047" cy="99040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EC2250B-11A3-489D-A339-A3752D6AF524}"/>
                    </a:ext>
                  </a:extLst>
                </p:cNvPr>
                <p:cNvSpPr txBox="1"/>
                <p:nvPr/>
              </p:nvSpPr>
              <p:spPr>
                <a:xfrm>
                  <a:off x="5307320" y="2755961"/>
                  <a:ext cx="14661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因此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r>
                    <a:rPr lang="zh-CN" altLang="en-US" sz="1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的子域有：</a:t>
                  </a:r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EC2250B-11A3-489D-A339-A3752D6AF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320" y="2755961"/>
                  <a:ext cx="1466198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246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4AF776-AC40-4B99-AA05-66D1CA9407FC}"/>
              </a:ext>
            </a:extLst>
          </p:cNvPr>
          <p:cNvSpPr/>
          <p:nvPr/>
        </p:nvSpPr>
        <p:spPr>
          <a:xfrm>
            <a:off x="785183" y="1118734"/>
            <a:ext cx="7553745" cy="594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有限域与不可约多项式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E7758C-1831-4DFB-97FA-403771BC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25" y="1147626"/>
            <a:ext cx="7478549" cy="5409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16F9FCF-9CEC-430A-A442-B42646146232}"/>
              </a:ext>
            </a:extLst>
          </p:cNvPr>
          <p:cNvGrpSpPr/>
          <p:nvPr/>
        </p:nvGrpSpPr>
        <p:grpSpPr>
          <a:xfrm>
            <a:off x="785183" y="2297474"/>
            <a:ext cx="6372647" cy="418900"/>
            <a:chOff x="1191031" y="2299535"/>
            <a:chExt cx="6372647" cy="4189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FA1469A-0936-4CC8-94DF-8B7A3CC6FB71}"/>
                </a:ext>
              </a:extLst>
            </p:cNvPr>
            <p:cNvSpPr/>
            <p:nvPr/>
          </p:nvSpPr>
          <p:spPr>
            <a:xfrm>
              <a:off x="1191031" y="2299535"/>
              <a:ext cx="6372647" cy="418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290F7A3-F277-468E-9112-3CED8A538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290" y="2339060"/>
              <a:ext cx="6288663" cy="344584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BB72664-E715-4FB1-8934-6FCDE239F6CA}"/>
              </a:ext>
            </a:extLst>
          </p:cNvPr>
          <p:cNvGrpSpPr/>
          <p:nvPr/>
        </p:nvGrpSpPr>
        <p:grpSpPr>
          <a:xfrm>
            <a:off x="785183" y="3356085"/>
            <a:ext cx="5343945" cy="376056"/>
            <a:chOff x="1186061" y="3356085"/>
            <a:chExt cx="5343945" cy="376056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FEC9F2A-9253-43BC-B5BF-BAB1E9A3B0CF}"/>
                </a:ext>
              </a:extLst>
            </p:cNvPr>
            <p:cNvSpPr/>
            <p:nvPr/>
          </p:nvSpPr>
          <p:spPr>
            <a:xfrm>
              <a:off x="1186061" y="3356085"/>
              <a:ext cx="5343945" cy="376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70400F-9566-4DDC-87DA-04EE2C31F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0290" y="3385905"/>
              <a:ext cx="5271513" cy="321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337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6A6D0F2-065D-4892-9E84-B569D399DBD7}"/>
              </a:ext>
            </a:extLst>
          </p:cNvPr>
          <p:cNvGrpSpPr/>
          <p:nvPr/>
        </p:nvGrpSpPr>
        <p:grpSpPr>
          <a:xfrm>
            <a:off x="1048577" y="750403"/>
            <a:ext cx="7041874" cy="3856382"/>
            <a:chOff x="1048577" y="750403"/>
            <a:chExt cx="7041874" cy="385638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76139A9-B4F9-4DED-ACFE-F89FF286CBD0}"/>
                </a:ext>
              </a:extLst>
            </p:cNvPr>
            <p:cNvSpPr/>
            <p:nvPr/>
          </p:nvSpPr>
          <p:spPr>
            <a:xfrm>
              <a:off x="1048577" y="750403"/>
              <a:ext cx="7041874" cy="3856382"/>
            </a:xfrm>
            <a:prstGeom prst="roundRect">
              <a:avLst>
                <a:gd name="adj" fmla="val 382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C505C96-AD1A-415E-ADBF-F8D99DD9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755" y="816319"/>
              <a:ext cx="6942483" cy="3741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1060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的三次不可约多项式与有限域（一）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5C3FF8-FA75-45AE-B0CA-4DEFA2590A42}"/>
              </a:ext>
            </a:extLst>
          </p:cNvPr>
          <p:cNvSpPr/>
          <p:nvPr/>
        </p:nvSpPr>
        <p:spPr>
          <a:xfrm>
            <a:off x="1098274" y="815009"/>
            <a:ext cx="6942483" cy="3732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235030-35CA-495B-86D2-2970A99F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66" y="1969007"/>
            <a:ext cx="6092688" cy="25370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637E8DE-3A18-4344-86A4-245A020A5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666" y="819978"/>
            <a:ext cx="5764695" cy="11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的三次不可约多项式与有限域（二）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5C3FF8-FA75-45AE-B0CA-4DEFA2590A42}"/>
              </a:ext>
            </a:extLst>
          </p:cNvPr>
          <p:cNvSpPr/>
          <p:nvPr/>
        </p:nvSpPr>
        <p:spPr>
          <a:xfrm>
            <a:off x="1098274" y="815009"/>
            <a:ext cx="6942483" cy="3732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4377BB2-67FD-410A-B9F6-0907D61F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66" y="819978"/>
            <a:ext cx="5764695" cy="11078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265DF8-3960-41CF-8232-F79EC1A8B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940" y="2002362"/>
            <a:ext cx="6028082" cy="2535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2FE9C8-B82D-4B6C-89C1-17BA9E593588}"/>
                  </a:ext>
                </a:extLst>
              </p:cNvPr>
              <p:cNvSpPr txBox="1"/>
              <p:nvPr/>
            </p:nvSpPr>
            <p:spPr>
              <a:xfrm>
                <a:off x="6858000" y="3737878"/>
                <a:ext cx="1739348" cy="6948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的所有根正好是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中如下的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个元素：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sup>
                    </m:sSup>
                  </m:oMath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2FE9C8-B82D-4B6C-89C1-17BA9E593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737878"/>
                <a:ext cx="1739348" cy="694806"/>
              </a:xfrm>
              <a:prstGeom prst="rect">
                <a:avLst/>
              </a:prstGeom>
              <a:blipFill>
                <a:blip r:embed="rId5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789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的三次不可约多项式与有限域（三）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5C3FF8-FA75-45AE-B0CA-4DEFA2590A42}"/>
              </a:ext>
            </a:extLst>
          </p:cNvPr>
          <p:cNvSpPr/>
          <p:nvPr/>
        </p:nvSpPr>
        <p:spPr>
          <a:xfrm>
            <a:off x="1098274" y="815009"/>
            <a:ext cx="6942483" cy="3732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552140-6666-45B2-8F78-42E20839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43" y="855907"/>
            <a:ext cx="5342284" cy="36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50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的四次不可约多项式与有限域（一）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BCCBDE-E4B5-4F80-B152-8CE0C6A6A45D}"/>
              </a:ext>
            </a:extLst>
          </p:cNvPr>
          <p:cNvGrpSpPr/>
          <p:nvPr/>
        </p:nvGrpSpPr>
        <p:grpSpPr>
          <a:xfrm>
            <a:off x="1051060" y="1125391"/>
            <a:ext cx="7041874" cy="2812775"/>
            <a:chOff x="1051063" y="1043179"/>
            <a:chExt cx="7041874" cy="281277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76139A9-B4F9-4DED-ACFE-F89FF286CBD0}"/>
                </a:ext>
              </a:extLst>
            </p:cNvPr>
            <p:cNvSpPr/>
            <p:nvPr/>
          </p:nvSpPr>
          <p:spPr>
            <a:xfrm>
              <a:off x="1051063" y="1043179"/>
              <a:ext cx="7041874" cy="2812775"/>
            </a:xfrm>
            <a:prstGeom prst="roundRect">
              <a:avLst>
                <a:gd name="adj" fmla="val 417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6D348FB-1445-41E1-9B3B-4BCD2181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759" y="1097076"/>
              <a:ext cx="6942482" cy="2704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683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的四次不可约多项式与有限域（二）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F77560-73B2-4671-8057-7EDBDCB59945}"/>
              </a:ext>
            </a:extLst>
          </p:cNvPr>
          <p:cNvSpPr/>
          <p:nvPr/>
        </p:nvSpPr>
        <p:spPr>
          <a:xfrm>
            <a:off x="1093305" y="805071"/>
            <a:ext cx="6957390" cy="375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64C522-EA6E-4729-B052-C20E0178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99" y="805071"/>
            <a:ext cx="5869305" cy="37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45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的四次不可约多项式与有限域（三）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1E09127-5110-4CAB-AE3C-1BAD1A5D0889}"/>
              </a:ext>
            </a:extLst>
          </p:cNvPr>
          <p:cNvGrpSpPr/>
          <p:nvPr/>
        </p:nvGrpSpPr>
        <p:grpSpPr>
          <a:xfrm>
            <a:off x="1051063" y="1575351"/>
            <a:ext cx="7041874" cy="1992797"/>
            <a:chOff x="1048577" y="1575351"/>
            <a:chExt cx="7041874" cy="199279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76139A9-B4F9-4DED-ACFE-F89FF286CBD0}"/>
                </a:ext>
              </a:extLst>
            </p:cNvPr>
            <p:cNvSpPr/>
            <p:nvPr/>
          </p:nvSpPr>
          <p:spPr>
            <a:xfrm>
              <a:off x="1048577" y="1575351"/>
              <a:ext cx="7041874" cy="1992797"/>
            </a:xfrm>
            <a:prstGeom prst="roundRect">
              <a:avLst>
                <a:gd name="adj" fmla="val 806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19B1E42-9707-443B-8399-92EF7E7D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242" y="1637005"/>
              <a:ext cx="6937515" cy="1869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09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1F1ACE-4AFB-47D0-BF15-D3B90B81A24D}"/>
              </a:ext>
            </a:extLst>
          </p:cNvPr>
          <p:cNvGrpSpPr/>
          <p:nvPr/>
        </p:nvGrpSpPr>
        <p:grpSpPr>
          <a:xfrm>
            <a:off x="1147970" y="997367"/>
            <a:ext cx="6848060" cy="1237421"/>
            <a:chOff x="1147970" y="1113183"/>
            <a:chExt cx="6848060" cy="123742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AD4459-49B9-4990-9E44-9E05C0BEA9D4}"/>
                </a:ext>
              </a:extLst>
            </p:cNvPr>
            <p:cNvSpPr/>
            <p:nvPr/>
          </p:nvSpPr>
          <p:spPr>
            <a:xfrm>
              <a:off x="1147970" y="1113183"/>
              <a:ext cx="6848060" cy="1237421"/>
            </a:xfrm>
            <a:prstGeom prst="roundRect">
              <a:avLst>
                <a:gd name="adj" fmla="val 94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09F3393-E24F-48AA-ABF4-0FA353290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5179" y="1153935"/>
              <a:ext cx="6753642" cy="1164235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2DE31B2-16C7-4DB3-B351-57C345F30AC5}"/>
              </a:ext>
            </a:extLst>
          </p:cNvPr>
          <p:cNvGrpSpPr/>
          <p:nvPr/>
        </p:nvGrpSpPr>
        <p:grpSpPr>
          <a:xfrm>
            <a:off x="1147970" y="2693992"/>
            <a:ext cx="6848060" cy="1773647"/>
            <a:chOff x="1145475" y="2609510"/>
            <a:chExt cx="6848060" cy="177364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306D254-5634-45F9-89F3-4803078AA902}"/>
                </a:ext>
              </a:extLst>
            </p:cNvPr>
            <p:cNvSpPr/>
            <p:nvPr/>
          </p:nvSpPr>
          <p:spPr>
            <a:xfrm>
              <a:off x="1145475" y="2609510"/>
              <a:ext cx="6848060" cy="1773647"/>
            </a:xfrm>
            <a:prstGeom prst="roundRect">
              <a:avLst>
                <a:gd name="adj" fmla="val 775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663D07-4D12-45BC-BD60-D53423B95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5175" y="2661824"/>
              <a:ext cx="6753643" cy="166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的二次不可约多项式与有限域（一）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F77560-73B2-4671-8057-7EDBDCB59945}"/>
              </a:ext>
            </a:extLst>
          </p:cNvPr>
          <p:cNvSpPr/>
          <p:nvPr/>
        </p:nvSpPr>
        <p:spPr>
          <a:xfrm>
            <a:off x="1093305" y="805071"/>
            <a:ext cx="6957390" cy="375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4B3D22-A04F-4ABA-B132-10356874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18" y="805069"/>
            <a:ext cx="6957391" cy="6779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F3851B-4F9B-49D6-B84E-3E8DA2D2E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91" y="1453206"/>
            <a:ext cx="6957390" cy="13703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2D523FA-8AD9-4FB3-A5DC-C78DE68AD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18" y="2924728"/>
            <a:ext cx="6957390" cy="16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51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的二次不可约多项式与有限域（二）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F77560-73B2-4671-8057-7EDBDCB59945}"/>
              </a:ext>
            </a:extLst>
          </p:cNvPr>
          <p:cNvSpPr/>
          <p:nvPr/>
        </p:nvSpPr>
        <p:spPr>
          <a:xfrm>
            <a:off x="1093305" y="805071"/>
            <a:ext cx="6957390" cy="375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4CCACB-A647-4E8E-863D-BF5CA277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49" y="1036710"/>
            <a:ext cx="6938746" cy="32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71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的二次不可约多项式与有限域（三）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F77560-73B2-4671-8057-7EDBDCB59945}"/>
              </a:ext>
            </a:extLst>
          </p:cNvPr>
          <p:cNvSpPr/>
          <p:nvPr/>
        </p:nvSpPr>
        <p:spPr>
          <a:xfrm>
            <a:off x="1093305" y="805071"/>
            <a:ext cx="6957390" cy="375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D97D12-C344-4696-875A-07D81C7F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5" y="864890"/>
            <a:ext cx="6957390" cy="36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62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的二次不可约多项式与有限域（四）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1207604"/>
            <a:ext cx="7041874" cy="2733261"/>
          </a:xfrm>
          <a:prstGeom prst="roundRect">
            <a:avLst>
              <a:gd name="adj" fmla="val 51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D4C64B-36EE-47EB-9C28-B98E7685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5" y="1259345"/>
            <a:ext cx="6957390" cy="26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98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/>
              <p:nvPr/>
            </p:nvSpPr>
            <p:spPr>
              <a:xfrm>
                <a:off x="878546" y="790111"/>
                <a:ext cx="7386901" cy="23621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450"/>
                  </a:spcAft>
                </a:pPr>
                <a:r>
                  <a:rPr lang="zh-CN" altLang="en-US" sz="1800" b="1">
                    <a:solidFill>
                      <a:srgbClr val="002060"/>
                    </a:solidFill>
                  </a:rPr>
                  <a:t>域的扩张和有限域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60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向量空间提供研究域扩张，例如扩张次数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、扩张域的基</a:t>
                </a: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等的一种视角</a:t>
                </a:r>
                <a:endParaRPr lang="en-US" altLang="zh-CN" sz="18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400"/>
                  </a:lnSpc>
                  <a:spcBef>
                    <a:spcPts val="60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域的扩张通过往子域中添加元素得到包含这些元素的最小域，对一个域上的多项式，总存在这个域的扩域使该多项式有根</a:t>
                </a:r>
                <a:endParaRPr lang="en-US" altLang="zh-CN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400"/>
                  </a:lnSpc>
                  <a:spcBef>
                    <a:spcPts val="60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有限域的阶是素数的幂方，有限域在同构的意义下唯一，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𝒑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阶有限域同构于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𝒑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 /⟨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)⟩ 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次不可约多项式</a:t>
                </a:r>
                <a:endParaRPr lang="zh-CN" altLang="en-US" sz="18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6" y="790111"/>
                <a:ext cx="7386901" cy="2362185"/>
              </a:xfrm>
              <a:prstGeom prst="rect">
                <a:avLst/>
              </a:prstGeom>
              <a:blipFill>
                <a:blip r:embed="rId2"/>
                <a:stretch>
                  <a:fillRect l="-495" t="-775" r="-578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046192-3E11-4E79-BCD3-91093B8CC99E}"/>
                  </a:ext>
                </a:extLst>
              </p:cNvPr>
              <p:cNvSpPr txBox="1"/>
              <p:nvPr/>
            </p:nvSpPr>
            <p:spPr>
              <a:xfrm>
                <a:off x="878546" y="3364516"/>
                <a:ext cx="7386900" cy="11798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50"/>
                  </a:spcAft>
                </a:pPr>
                <a:r>
                  <a:rPr lang="zh-CN" altLang="en-US" sz="1800" b="1">
                    <a:solidFill>
                      <a:srgbClr val="C00000"/>
                    </a:solidFill>
                  </a:rPr>
                  <a:t>学习这一部分的目标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了解域的扩张、域论基本定理、代数元、超越元、代数闭域等概念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能在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𝒑</m:t>
                    </m:r>
                  </m:oMath>
                </a14:m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比较小的情况下给出有限域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𝑮𝑭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元素、本原元和乘法表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046192-3E11-4E79-BCD3-91093B8CC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6" y="3364516"/>
                <a:ext cx="7386900" cy="1179810"/>
              </a:xfrm>
              <a:prstGeom prst="rect">
                <a:avLst/>
              </a:prstGeom>
              <a:blipFill>
                <a:blip r:embed="rId3"/>
                <a:stretch>
                  <a:fillRect l="-495" t="-3109" b="-6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96222" y="1754799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在线课程平台作业（域的扩张和有限域部分）！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A2355-D6F6-43B7-B2EC-B55B36A14285}"/>
              </a:ext>
            </a:extLst>
          </p:cNvPr>
          <p:cNvSpPr txBox="1"/>
          <p:nvPr/>
        </p:nvSpPr>
        <p:spPr>
          <a:xfrm>
            <a:off x="796222" y="2859610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5-5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537C730-E3D8-45C8-AFC8-C50F5641EE1C}"/>
                  </a:ext>
                </a:extLst>
              </p:cNvPr>
              <p:cNvSpPr txBox="1"/>
              <p:nvPr/>
            </p:nvSpPr>
            <p:spPr>
              <a:xfrm>
                <a:off x="810037" y="1066821"/>
                <a:ext cx="7533863" cy="22899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是素数，则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是域。系数在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上的一元多项式环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关于通常的多项式的加法和标量乘法构成有限域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上的一个向量空间。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复数域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是实数域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上的向量空间，运算是通常的复数加法和乘法运算。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的子域，那么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上的向量空间，向量空间的运算是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的运算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扩域是子域上的向量空间，即扩域元素看作向量，而子域元素看作标量，而不是相反，因为如果子域元素作为向量，扩域元素作为标量，那么扩域元素与子域元素相乘不一定还是子域元素（除非子域是扩域的理想），就无法定义向量空间的标量乘法</a:t>
                </a:r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537C730-E3D8-45C8-AFC8-C50F5641E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7" y="1066821"/>
                <a:ext cx="7533863" cy="2289922"/>
              </a:xfrm>
              <a:prstGeom prst="rect">
                <a:avLst/>
              </a:prstGeom>
              <a:blipFill>
                <a:blip r:embed="rId2"/>
                <a:stretch>
                  <a:fillRect l="-324" r="-2184" b="-1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C179F1-753D-4F7A-941B-FEB5DC1469F8}"/>
                  </a:ext>
                </a:extLst>
              </p:cNvPr>
              <p:cNvSpPr txBox="1"/>
              <p:nvPr/>
            </p:nvSpPr>
            <p:spPr>
              <a:xfrm>
                <a:off x="810037" y="3688450"/>
                <a:ext cx="7533863" cy="6755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注意，任意域，特征为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时包含一个与有理数域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同构的素域，特征大于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（是某素数时）包含一个与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同构的素域，因此，每个域都可看作是某素域上的向量空间！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C179F1-753D-4F7A-941B-FEB5DC146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7" y="3688450"/>
                <a:ext cx="7533863" cy="675570"/>
              </a:xfrm>
              <a:prstGeom prst="rect">
                <a:avLst/>
              </a:prstGeom>
              <a:blipFill>
                <a:blip r:embed="rId3"/>
                <a:stretch>
                  <a:fillRect l="-485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63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子空间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399C9E-09FD-4CF6-82B4-555A8F1D2EE8}"/>
              </a:ext>
            </a:extLst>
          </p:cNvPr>
          <p:cNvGrpSpPr/>
          <p:nvPr/>
        </p:nvGrpSpPr>
        <p:grpSpPr>
          <a:xfrm>
            <a:off x="934275" y="1085077"/>
            <a:ext cx="7275443" cy="571500"/>
            <a:chOff x="929309" y="1217543"/>
            <a:chExt cx="7275443" cy="5715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92A9C75-A991-4A96-BAD9-EA2723BF5AE2}"/>
                </a:ext>
              </a:extLst>
            </p:cNvPr>
            <p:cNvSpPr/>
            <p:nvPr/>
          </p:nvSpPr>
          <p:spPr>
            <a:xfrm>
              <a:off x="929309" y="1217543"/>
              <a:ext cx="7275443" cy="5715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DBDC5D8-E319-489C-AAC0-AE4284B54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4032" y="1263759"/>
              <a:ext cx="7195930" cy="479729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730D844-2659-48DE-9349-1A744AF24D9D}"/>
              </a:ext>
            </a:extLst>
          </p:cNvPr>
          <p:cNvGrpSpPr/>
          <p:nvPr/>
        </p:nvGrpSpPr>
        <p:grpSpPr>
          <a:xfrm>
            <a:off x="934275" y="2003617"/>
            <a:ext cx="7275443" cy="1366631"/>
            <a:chOff x="929309" y="2112065"/>
            <a:chExt cx="7275443" cy="136663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167DE37-BB57-40C3-93A0-F2DC484BE561}"/>
                </a:ext>
              </a:extLst>
            </p:cNvPr>
            <p:cNvSpPr/>
            <p:nvPr/>
          </p:nvSpPr>
          <p:spPr>
            <a:xfrm>
              <a:off x="929309" y="2112065"/>
              <a:ext cx="7275443" cy="1366631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D67B569-AD03-4798-BC37-32D012EC5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035" y="2154414"/>
              <a:ext cx="7195930" cy="1289674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43CE286-075E-4C39-8E67-0ED9163E7341}"/>
              </a:ext>
            </a:extLst>
          </p:cNvPr>
          <p:cNvGrpSpPr/>
          <p:nvPr/>
        </p:nvGrpSpPr>
        <p:grpSpPr>
          <a:xfrm>
            <a:off x="934275" y="3725715"/>
            <a:ext cx="7240653" cy="572983"/>
            <a:chOff x="929309" y="3874778"/>
            <a:chExt cx="7240653" cy="572983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5D274E0-91CD-436B-8E03-27938C683F31}"/>
                </a:ext>
              </a:extLst>
            </p:cNvPr>
            <p:cNvSpPr/>
            <p:nvPr/>
          </p:nvSpPr>
          <p:spPr>
            <a:xfrm>
              <a:off x="929309" y="3874778"/>
              <a:ext cx="7240653" cy="57298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66D1438-DE5B-40E4-88C0-0F385ECB2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031" y="3913045"/>
              <a:ext cx="7151207" cy="489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0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张成的子空间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E8E4F8-8ED1-4BEB-9257-6E2F55C69D86}"/>
              </a:ext>
            </a:extLst>
          </p:cNvPr>
          <p:cNvGrpSpPr/>
          <p:nvPr/>
        </p:nvGrpSpPr>
        <p:grpSpPr>
          <a:xfrm>
            <a:off x="810039" y="1475960"/>
            <a:ext cx="7523921" cy="2191579"/>
            <a:chOff x="815009" y="1470991"/>
            <a:chExt cx="7523921" cy="219157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E4B2C24-CD02-40BF-AF1B-0F5ED6C3A5CF}"/>
                </a:ext>
              </a:extLst>
            </p:cNvPr>
            <p:cNvSpPr/>
            <p:nvPr/>
          </p:nvSpPr>
          <p:spPr>
            <a:xfrm>
              <a:off x="815009" y="1470991"/>
              <a:ext cx="7523921" cy="2191579"/>
            </a:xfrm>
            <a:prstGeom prst="roundRect">
              <a:avLst>
                <a:gd name="adj" fmla="val 600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B142F08-F5DD-4859-BF99-5FFBD3AF8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699" y="1525166"/>
              <a:ext cx="7412602" cy="2093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54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线性无关向量组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4E09886-97A2-4943-90ED-4181F14C1C1B}"/>
              </a:ext>
            </a:extLst>
          </p:cNvPr>
          <p:cNvGrpSpPr/>
          <p:nvPr/>
        </p:nvGrpSpPr>
        <p:grpSpPr>
          <a:xfrm>
            <a:off x="730526" y="1125607"/>
            <a:ext cx="7687917" cy="1446143"/>
            <a:chOff x="730526" y="1282148"/>
            <a:chExt cx="7687917" cy="144614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5317AC1-EC05-442D-A474-F11F9430C17D}"/>
                </a:ext>
              </a:extLst>
            </p:cNvPr>
            <p:cNvSpPr/>
            <p:nvPr/>
          </p:nvSpPr>
          <p:spPr>
            <a:xfrm>
              <a:off x="730526" y="1282148"/>
              <a:ext cx="7687917" cy="1446143"/>
            </a:xfrm>
            <a:prstGeom prst="roundRect">
              <a:avLst>
                <a:gd name="adj" fmla="val 10481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8B56A8A-60A8-4194-98F2-08B5745A4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734" y="1337735"/>
              <a:ext cx="7588526" cy="134919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E76F5C-F5CC-478D-9196-8F5DB7B1E5B9}"/>
              </a:ext>
            </a:extLst>
          </p:cNvPr>
          <p:cNvGrpSpPr/>
          <p:nvPr/>
        </p:nvGrpSpPr>
        <p:grpSpPr>
          <a:xfrm>
            <a:off x="730526" y="3046344"/>
            <a:ext cx="7687917" cy="1222513"/>
            <a:chOff x="730526" y="3091070"/>
            <a:chExt cx="7687917" cy="122251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EB0306A-3B03-49AC-B02A-29B5D92E190E}"/>
                </a:ext>
              </a:extLst>
            </p:cNvPr>
            <p:cNvSpPr/>
            <p:nvPr/>
          </p:nvSpPr>
          <p:spPr>
            <a:xfrm>
              <a:off x="730526" y="3091070"/>
              <a:ext cx="7687917" cy="1222513"/>
            </a:xfrm>
            <a:prstGeom prst="roundRect">
              <a:avLst>
                <a:gd name="adj" fmla="val 853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63DA2DB-5388-4364-A181-91ED76DB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734" y="3132947"/>
              <a:ext cx="7588526" cy="1143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4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</TotalTime>
  <Words>2324</Words>
  <Application>Microsoft Office PowerPoint</Application>
  <PresentationFormat>全屏显示(16:9)</PresentationFormat>
  <Paragraphs>333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等线</vt:lpstr>
      <vt:lpstr>仿宋</vt:lpstr>
      <vt:lpstr>华文新魏</vt:lpstr>
      <vt:lpstr>楷体</vt:lpstr>
      <vt:lpstr>宋体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zhou xiaocong</cp:lastModifiedBy>
  <cp:revision>74</cp:revision>
  <dcterms:created xsi:type="dcterms:W3CDTF">2022-01-01T06:39:40Z</dcterms:created>
  <dcterms:modified xsi:type="dcterms:W3CDTF">2024-03-19T07:42:55Z</dcterms:modified>
</cp:coreProperties>
</file>