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DM Sans" pitchFamily="2"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23" autoAdjust="0"/>
  </p:normalViewPr>
  <p:slideViewPr>
    <p:cSldViewPr>
      <p:cViewPr>
        <p:scale>
          <a:sx n="40" d="100"/>
          <a:sy n="40" d="100"/>
        </p:scale>
        <p:origin x="114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Personal\Accenture%20Data%20Analytics%20and%20Visualisation%20Simulation\Reactions_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Personal\Accenture%20Data%20Analytics%20and%20Visualisation%20Simulation\Reactions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Personal\Accenture%20Data%20Analytics%20and%20Visualisation%20Simulation\Reactions_Fin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US" sz="3200" b="1" dirty="0"/>
              <a:t>Top</a:t>
            </a:r>
            <a:r>
              <a:rPr lang="en-US" sz="3200" b="1" baseline="0" dirty="0"/>
              <a:t> 5 categories per Popularity Score</a:t>
            </a:r>
            <a:endParaRPr lang="en-US" sz="3200" b="1" dirty="0"/>
          </a:p>
        </c:rich>
      </c:tx>
      <c:layout>
        <c:manualLayout>
          <c:xMode val="edge"/>
          <c:yMode val="edge"/>
          <c:x val="0.29936127744510976"/>
          <c:y val="2.0829176154146839E-2"/>
        </c:manualLayout>
      </c:layout>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'Popularity Graph'!$B$26</c:f>
              <c:strCache>
                <c:ptCount val="1"/>
                <c:pt idx="0">
                  <c:v>Sorted Sums</c:v>
                </c:pt>
              </c:strCache>
            </c:strRef>
          </c:tx>
          <c:spPr>
            <a:solidFill>
              <a:schemeClr val="accent1"/>
            </a:solidFill>
            <a:ln>
              <a:noFill/>
            </a:ln>
            <a:effectLst/>
          </c:spPr>
          <c:invertIfNegative val="0"/>
          <c:cat>
            <c:strRef>
              <c:f>'Popularity Graph'!$A$27:$A$31</c:f>
              <c:strCache>
                <c:ptCount val="5"/>
                <c:pt idx="0">
                  <c:v>Animals</c:v>
                </c:pt>
                <c:pt idx="1">
                  <c:v>Science</c:v>
                </c:pt>
                <c:pt idx="2">
                  <c:v>Healthy Eating</c:v>
                </c:pt>
                <c:pt idx="3">
                  <c:v>Technology</c:v>
                </c:pt>
                <c:pt idx="4">
                  <c:v>Food</c:v>
                </c:pt>
              </c:strCache>
            </c:strRef>
          </c:cat>
          <c:val>
            <c:numRef>
              <c:f>'Popularity Graph'!$B$27:$B$31</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CFEB-402C-91EE-9080C9C4329C}"/>
            </c:ext>
          </c:extLst>
        </c:ser>
        <c:dLbls>
          <c:showLegendKey val="0"/>
          <c:showVal val="0"/>
          <c:showCatName val="0"/>
          <c:showSerName val="0"/>
          <c:showPercent val="0"/>
          <c:showBubbleSize val="0"/>
        </c:dLbls>
        <c:gapWidth val="182"/>
        <c:axId val="1726062464"/>
        <c:axId val="1726063424"/>
      </c:barChart>
      <c:catAx>
        <c:axId val="1726062464"/>
        <c:scaling>
          <c:orientation val="maxMin"/>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Category</a:t>
                </a:r>
              </a:p>
            </c:rich>
          </c:tx>
          <c:layout>
            <c:manualLayout>
              <c:xMode val="edge"/>
              <c:yMode val="edge"/>
              <c:x val="6.9860279441117763E-3"/>
              <c:y val="0.38612026070183209"/>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726063424"/>
        <c:crosses val="autoZero"/>
        <c:auto val="1"/>
        <c:lblAlgn val="ctr"/>
        <c:lblOffset val="100"/>
        <c:noMultiLvlLbl val="0"/>
      </c:catAx>
      <c:valAx>
        <c:axId val="17260634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dirty="0"/>
                  <a:t>Popularity</a:t>
                </a:r>
                <a:r>
                  <a:rPr lang="en-US" sz="2000" baseline="0" dirty="0"/>
                  <a:t> Score</a:t>
                </a:r>
                <a:endParaRPr lang="en-US" sz="2000" dirty="0"/>
              </a:p>
            </c:rich>
          </c:tx>
          <c:layout>
            <c:manualLayout>
              <c:xMode val="edge"/>
              <c:yMode val="edge"/>
              <c:x val="0.48860373740707563"/>
              <c:y val="0.9365519239653066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26062464"/>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[Reactions_Final.xlsx]Sheet6!PivotTable13</c:name>
    <c:fmtId val="9"/>
  </c:pivotSource>
  <c:chart>
    <c:title>
      <c:tx>
        <c:rich>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r>
              <a:rPr lang="en-US" sz="3600" b="1" dirty="0"/>
              <a:t>Percentage</a:t>
            </a:r>
            <a:r>
              <a:rPr lang="en-US" sz="3600" b="1" baseline="0" dirty="0"/>
              <a:t> Size of Top 5 Categories</a:t>
            </a:r>
            <a:endParaRPr lang="en-US" sz="3600" b="1" dirty="0"/>
          </a:p>
        </c:rich>
      </c:tx>
      <c:layout>
        <c:manualLayout>
          <c:xMode val="edge"/>
          <c:yMode val="edge"/>
          <c:x val="0.20190992430294039"/>
          <c:y val="4.7714104492842718E-2"/>
        </c:manualLayout>
      </c:layout>
      <c:overlay val="0"/>
      <c:spPr>
        <a:noFill/>
        <a:ln>
          <a:noFill/>
        </a:ln>
        <a:effectLst/>
      </c:spPr>
      <c:txPr>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4"/>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4269596-BE10-426B-9BF5-8B38AE25DE02}"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1B6F4A80-B735-4683-B877-E3C6217EC033}"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2"/>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2EBE4215-67DC-4083-971D-E95515253938}"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391DCA33-BAD8-4504-BD16-85B3B112B368}"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3"/>
        <c:spPr>
          <a:solidFill>
            <a:schemeClr val="accent5"/>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99D50B3-57F4-452C-BC34-22376A6699BD}"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90874A13-41B2-4161-AF8D-CDE437D7E171}"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4"/>
        <c:spPr>
          <a:solidFill>
            <a:schemeClr val="accent3"/>
          </a:solidFill>
          <a:ln w="25400">
            <a:solidFill>
              <a:schemeClr val="lt1"/>
            </a:solidFill>
          </a:ln>
          <a:effectLst/>
          <a:sp3d contourW="25400">
            <a:contourClr>
              <a:schemeClr val="lt1"/>
            </a:contourClr>
          </a:sp3d>
        </c:spPr>
        <c:dLbl>
          <c:idx val="0"/>
          <c:layout>
            <c:manualLayout>
              <c:x val="4.0590551181102366E-3"/>
              <c:y val="-0.1398431558951027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03846FD0-9D9C-4C34-8E8C-1CA423E361D0}"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7DEC5A57-559D-497B-885A-58985E6C9B3E}"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
        <c:spPr>
          <a:solidFill>
            <a:schemeClr val="accent2"/>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652AE99-228D-4F43-AC03-0E9C005DBB1D}"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2B8176CB-53A4-4346-84AD-CA809CE2A8CF}"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6"/>
        <c:spPr>
          <a:solidFill>
            <a:schemeClr val="accent1"/>
          </a:solidFill>
          <a:ln w="25400">
            <a:solidFill>
              <a:schemeClr val="lt1"/>
            </a:solidFill>
          </a:ln>
          <a:effectLst/>
          <a:sp3d contourW="25400">
            <a:contourClr>
              <a:schemeClr val="lt1"/>
            </a:contourClr>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2EBE4215-67DC-4083-971D-E95515253938}"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391DCA33-BAD8-4504-BD16-85B3B112B368}"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8"/>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652AE99-228D-4F43-AC03-0E9C005DBB1D}"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2B8176CB-53A4-4346-84AD-CA809CE2A8CF}"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9"/>
        <c:spPr>
          <a:solidFill>
            <a:schemeClr val="accent1"/>
          </a:solidFill>
          <a:ln w="25400">
            <a:solidFill>
              <a:schemeClr val="lt1"/>
            </a:solidFill>
          </a:ln>
          <a:effectLst/>
          <a:sp3d contourW="25400">
            <a:contourClr>
              <a:schemeClr val="lt1"/>
            </a:contourClr>
          </a:sp3d>
        </c:spPr>
        <c:dLbl>
          <c:idx val="0"/>
          <c:layout>
            <c:manualLayout>
              <c:x val="4.0590551181102366E-3"/>
              <c:y val="-0.1398431558951027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03846FD0-9D9C-4C34-8E8C-1CA423E361D0}"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7DEC5A57-559D-497B-885A-58985E6C9B3E}"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0"/>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4269596-BE10-426B-9BF5-8B38AE25DE02}"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1B6F4A80-B735-4683-B877-E3C6217EC033}"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1"/>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99D50B3-57F4-452C-BC34-22376A6699BD}"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90874A13-41B2-4161-AF8D-CDE437D7E171}"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2"/>
        <c:spPr>
          <a:solidFill>
            <a:schemeClr val="accent1"/>
          </a:solidFill>
          <a:ln w="25400">
            <a:solidFill>
              <a:schemeClr val="lt1"/>
            </a:solidFill>
          </a:ln>
          <a:effectLst/>
          <a:sp3d contourW="25400">
            <a:contourClr>
              <a:schemeClr val="lt1"/>
            </a:contourClr>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2EBE4215-67DC-4083-971D-E95515253938}"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391DCA33-BAD8-4504-BD16-85B3B112B368}"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4"/>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652AE99-228D-4F43-AC03-0E9C005DBB1D}"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2B8176CB-53A4-4346-84AD-CA809CE2A8CF}"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5"/>
        <c:spPr>
          <a:solidFill>
            <a:schemeClr val="accent1"/>
          </a:solidFill>
          <a:ln w="25400">
            <a:solidFill>
              <a:schemeClr val="lt1"/>
            </a:solidFill>
          </a:ln>
          <a:effectLst/>
          <a:sp3d contourW="25400">
            <a:contourClr>
              <a:schemeClr val="lt1"/>
            </a:contourClr>
          </a:sp3d>
        </c:spPr>
        <c:dLbl>
          <c:idx val="0"/>
          <c:layout>
            <c:manualLayout>
              <c:x val="4.0590551181102366E-3"/>
              <c:y val="-0.13984315589510279"/>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03846FD0-9D9C-4C34-8E8C-1CA423E361D0}"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7DEC5A57-559D-497B-885A-58985E6C9B3E}"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6"/>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4269596-BE10-426B-9BF5-8B38AE25DE02}"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1B6F4A80-B735-4683-B877-E3C6217EC033}"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7"/>
        <c:spPr>
          <a:solidFill>
            <a:schemeClr val="accent1"/>
          </a:solidFill>
          <a:ln w="25400">
            <a:solidFill>
              <a:schemeClr val="lt1"/>
            </a:solidFill>
          </a:ln>
          <a:effectLst/>
          <a:sp3d contourW="25400">
            <a:contourClr>
              <a:schemeClr val="lt1"/>
            </a:contourClr>
          </a:sp3d>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99D50B3-57F4-452C-BC34-22376A6699BD}" type="CATEGORYNAME">
                  <a:rPr lang="en-US">
                    <a:solidFill>
                      <a:schemeClr val="bg1"/>
                    </a:solidFill>
                  </a:rPr>
                  <a:pPr>
                    <a:defRPr sz="900" b="0" i="0" u="none" strike="noStrike" kern="1200" baseline="0">
                      <a:solidFill>
                        <a:schemeClr val="tx1">
                          <a:lumMod val="75000"/>
                          <a:lumOff val="25000"/>
                        </a:schemeClr>
                      </a:solidFill>
                      <a:latin typeface="+mn-lt"/>
                      <a:ea typeface="+mn-ea"/>
                      <a:cs typeface="+mn-cs"/>
                    </a:defRPr>
                  </a:pPr>
                  <a:t>[CATEGORY NAME]</a:t>
                </a:fld>
                <a:r>
                  <a:rPr lang="en-US" baseline="0">
                    <a:solidFill>
                      <a:schemeClr val="bg1"/>
                    </a:solidFill>
                  </a:rPr>
                  <a:t>
</a:t>
                </a:r>
                <a:fld id="{90874A13-41B2-4161-AF8D-CDE437D7E171}" type="PERCENTAGE">
                  <a:rPr lang="en-US" baseline="0">
                    <a:solidFill>
                      <a:schemeClr val="bg1"/>
                    </a:solidFill>
                  </a:rPr>
                  <a:pPr>
                    <a:defRPr sz="900" b="0" i="0" u="none" strike="noStrike" kern="1200" baseline="0">
                      <a:solidFill>
                        <a:schemeClr val="tx1">
                          <a:lumMod val="75000"/>
                          <a:lumOff val="25000"/>
                        </a:schemeClr>
                      </a:solidFill>
                      <a:latin typeface="+mn-lt"/>
                      <a:ea typeface="+mn-ea"/>
                      <a:cs typeface="+mn-cs"/>
                    </a:defRPr>
                  </a:pPr>
                  <a:t>[PERCENTAGE]</a:t>
                </a:fld>
                <a:endParaRPr lang="en-US" baseline="0">
                  <a:solidFill>
                    <a:schemeClr val="bg1"/>
                  </a:solidFill>
                </a:endParaRPr>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s>
    <c:view3D>
      <c:rotX val="7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9033816425120769E-2"/>
          <c:y val="0.18174766607557283"/>
          <c:w val="0.80434782608695654"/>
          <c:h val="0.80583569709761116"/>
        </c:manualLayout>
      </c:layout>
      <c:pie3DChart>
        <c:varyColors val="1"/>
        <c:ser>
          <c:idx val="0"/>
          <c:order val="0"/>
          <c:tx>
            <c:strRef>
              <c:f>Sheet6!$B$3</c:f>
              <c:strCache>
                <c:ptCount val="1"/>
                <c:pt idx="0">
                  <c:v>Total</c:v>
                </c:pt>
              </c:strCache>
            </c:strRef>
          </c:tx>
          <c:explosion val="1"/>
          <c:dPt>
            <c:idx val="0"/>
            <c:bubble3D val="0"/>
            <c:explosion val="2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2EC-48BD-8B9C-16D4BE5C710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2EC-48BD-8B9C-16D4BE5C710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2EC-48BD-8B9C-16D4BE5C710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12EC-48BD-8B9C-16D4BE5C710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12EC-48BD-8B9C-16D4BE5C7102}"/>
              </c:ext>
            </c:extLst>
          </c:dPt>
          <c:dLbls>
            <c:dLbl>
              <c:idx val="0"/>
              <c:tx>
                <c:rich>
                  <a:bodyPr/>
                  <a:lstStyle/>
                  <a:p>
                    <a:fld id="{2EBE4215-67DC-4083-971D-E95515253938}" type="CATEGORYNAME">
                      <a:rPr lang="en-US">
                        <a:solidFill>
                          <a:schemeClr val="bg1"/>
                        </a:solidFill>
                      </a:rPr>
                      <a:pPr/>
                      <a:t>[CATEGORY NAME]</a:t>
                    </a:fld>
                    <a:r>
                      <a:rPr lang="en-US" baseline="0">
                        <a:solidFill>
                          <a:schemeClr val="bg1"/>
                        </a:solidFill>
                      </a:rPr>
                      <a:t>
</a:t>
                    </a:r>
                    <a:fld id="{391DCA33-BAD8-4504-BD16-85B3B112B368}" type="PERCENTAGE">
                      <a:rPr lang="en-US" baseline="0">
                        <a:solidFill>
                          <a:schemeClr val="bg1"/>
                        </a:solidFill>
                      </a:rPr>
                      <a:pPr/>
                      <a:t>[PERCENTAGE]</a:t>
                    </a:fld>
                    <a:endParaRPr lang="en-US" baseline="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2EC-48BD-8B9C-16D4BE5C7102}"/>
                </c:ext>
              </c:extLst>
            </c:dLbl>
            <c:dLbl>
              <c:idx val="1"/>
              <c:tx>
                <c:rich>
                  <a:bodyPr/>
                  <a:lstStyle/>
                  <a:p>
                    <a:r>
                      <a:rPr lang="en-US" dirty="0">
                        <a:solidFill>
                          <a:schemeClr val="bg1"/>
                        </a:solidFill>
                      </a:rPr>
                      <a:t>Food</a:t>
                    </a:r>
                    <a:r>
                      <a:rPr lang="en-US" baseline="0" dirty="0">
                        <a:solidFill>
                          <a:schemeClr val="bg1"/>
                        </a:solidFill>
                      </a:rPr>
                      <a:t>
</a:t>
                    </a:r>
                    <a:fld id="{2B8176CB-53A4-4346-84AD-CA809CE2A8CF}" type="PERCENTAGE">
                      <a:rPr lang="en-US" baseline="0">
                        <a:solidFill>
                          <a:schemeClr val="bg1"/>
                        </a:solidFill>
                      </a:rPr>
                      <a:pPr/>
                      <a:t>[PERCENTAGE]</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2EC-48BD-8B9C-16D4BE5C7102}"/>
                </c:ext>
              </c:extLst>
            </c:dLbl>
            <c:dLbl>
              <c:idx val="2"/>
              <c:layout>
                <c:manualLayout>
                  <c:x val="4.0590551181102366E-3"/>
                  <c:y val="-0.13984315589510279"/>
                </c:manualLayout>
              </c:layout>
              <c:tx>
                <c:rich>
                  <a:bodyPr/>
                  <a:lstStyle/>
                  <a:p>
                    <a:r>
                      <a:rPr lang="en-US" baseline="0" dirty="0">
                        <a:solidFill>
                          <a:schemeClr val="bg1"/>
                        </a:solidFill>
                      </a:rPr>
                      <a:t>Healthy Eating
</a:t>
                    </a:r>
                    <a:fld id="{7DEC5A57-559D-497B-885A-58985E6C9B3E}" type="PERCENTAGE">
                      <a:rPr lang="en-US" baseline="0">
                        <a:solidFill>
                          <a:schemeClr val="bg1"/>
                        </a:solidFill>
                      </a:rPr>
                      <a:pPr/>
                      <a:t>[PERCENTAGE]</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2EC-48BD-8B9C-16D4BE5C7102}"/>
                </c:ext>
              </c:extLst>
            </c:dLbl>
            <c:dLbl>
              <c:idx val="3"/>
              <c:tx>
                <c:rich>
                  <a:bodyPr/>
                  <a:lstStyle/>
                  <a:p>
                    <a:r>
                      <a:rPr lang="en-US" dirty="0">
                        <a:solidFill>
                          <a:schemeClr val="bg1"/>
                        </a:solidFill>
                      </a:rPr>
                      <a:t>Science</a:t>
                    </a:r>
                    <a:r>
                      <a:rPr lang="en-US" baseline="0" dirty="0">
                        <a:solidFill>
                          <a:schemeClr val="bg1"/>
                        </a:solidFill>
                      </a:rPr>
                      <a:t>
</a:t>
                    </a:r>
                    <a:fld id="{1B6F4A80-B735-4683-B877-E3C6217EC033}" type="PERCENTAGE">
                      <a:rPr lang="en-US" baseline="0">
                        <a:solidFill>
                          <a:schemeClr val="bg1"/>
                        </a:solidFill>
                      </a:rPr>
                      <a:pPr/>
                      <a:t>[PERCENTAGE]</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2EC-48BD-8B9C-16D4BE5C7102}"/>
                </c:ext>
              </c:extLst>
            </c:dLbl>
            <c:dLbl>
              <c:idx val="4"/>
              <c:tx>
                <c:rich>
                  <a:bodyPr/>
                  <a:lstStyle/>
                  <a:p>
                    <a:r>
                      <a:rPr lang="en-US" baseline="0" dirty="0">
                        <a:solidFill>
                          <a:schemeClr val="bg1"/>
                        </a:solidFill>
                      </a:rPr>
                      <a:t>Technology
</a:t>
                    </a:r>
                    <a:fld id="{90874A13-41B2-4161-AF8D-CDE437D7E171}" type="PERCENTAGE">
                      <a:rPr lang="en-US" baseline="0">
                        <a:solidFill>
                          <a:schemeClr val="bg1"/>
                        </a:solidFill>
                      </a:rPr>
                      <a:pPr/>
                      <a:t>[PERCENTAGE]</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2EC-48BD-8B9C-16D4BE5C710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Sheet6!$A$4:$A$9</c:f>
              <c:strCache>
                <c:ptCount val="5"/>
                <c:pt idx="0">
                  <c:v>Animals</c:v>
                </c:pt>
                <c:pt idx="1">
                  <c:v>food</c:v>
                </c:pt>
                <c:pt idx="2">
                  <c:v>healthy eating</c:v>
                </c:pt>
                <c:pt idx="3">
                  <c:v>science</c:v>
                </c:pt>
                <c:pt idx="4">
                  <c:v>technology</c:v>
                </c:pt>
              </c:strCache>
            </c:strRef>
          </c:cat>
          <c:val>
            <c:numRef>
              <c:f>Sheet6!$B$4:$B$9</c:f>
              <c:numCache>
                <c:formatCode>General</c:formatCode>
                <c:ptCount val="5"/>
                <c:pt idx="0">
                  <c:v>149930</c:v>
                </c:pt>
                <c:pt idx="1">
                  <c:v>133352</c:v>
                </c:pt>
                <c:pt idx="2">
                  <c:v>138678</c:v>
                </c:pt>
                <c:pt idx="3">
                  <c:v>142336</c:v>
                </c:pt>
                <c:pt idx="4">
                  <c:v>137476</c:v>
                </c:pt>
              </c:numCache>
            </c:numRef>
          </c:val>
          <c:extLst>
            <c:ext xmlns:c16="http://schemas.microsoft.com/office/drawing/2014/chart" uri="{C3380CC4-5D6E-409C-BE32-E72D297353CC}">
              <c16:uniqueId val="{0000000A-12EC-48BD-8B9C-16D4BE5C7102}"/>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400" b="1" i="0" u="none" strike="noStrike" kern="1200" cap="all" spc="150" baseline="0">
                <a:solidFill>
                  <a:schemeClr val="tx1">
                    <a:lumMod val="50000"/>
                    <a:lumOff val="50000"/>
                  </a:schemeClr>
                </a:solidFill>
                <a:latin typeface="+mn-lt"/>
                <a:ea typeface="+mn-ea"/>
                <a:cs typeface="+mn-cs"/>
              </a:defRPr>
            </a:pPr>
            <a:r>
              <a:rPr lang="en-US" sz="2400"/>
              <a:t>Number of Reactions Per Categorty</a:t>
            </a:r>
          </a:p>
        </c:rich>
      </c:tx>
      <c:overlay val="0"/>
      <c:spPr>
        <a:noFill/>
        <a:ln>
          <a:noFill/>
        </a:ln>
        <a:effectLst/>
      </c:spPr>
      <c:txPr>
        <a:bodyPr rot="0" spcFirstLastPara="1" vertOverflow="ellipsis" vert="horz" wrap="square" anchor="ctr" anchorCtr="1"/>
        <a:lstStyle/>
        <a:p>
          <a:pPr>
            <a:defRPr sz="24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Sheet5!$B$24</c:f>
              <c:strCache>
                <c:ptCount val="1"/>
                <c:pt idx="0">
                  <c:v>Number of Reactions</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Sheet5!$A$25:$A$40</c:f>
              <c:strCache>
                <c:ptCount val="16"/>
                <c:pt idx="0">
                  <c:v>Animals</c:v>
                </c:pt>
                <c:pt idx="1">
                  <c:v>Science</c:v>
                </c:pt>
                <c:pt idx="2">
                  <c:v>Healthy Eating</c:v>
                </c:pt>
                <c:pt idx="3">
                  <c:v>Technology</c:v>
                </c:pt>
                <c:pt idx="4">
                  <c:v>Food</c:v>
                </c:pt>
                <c:pt idx="5">
                  <c:v>Culture</c:v>
                </c:pt>
                <c:pt idx="6">
                  <c:v>Travel</c:v>
                </c:pt>
                <c:pt idx="7">
                  <c:v>Cooking</c:v>
                </c:pt>
                <c:pt idx="8">
                  <c:v>Soccer</c:v>
                </c:pt>
                <c:pt idx="9">
                  <c:v>Education</c:v>
                </c:pt>
                <c:pt idx="10">
                  <c:v>Fitness</c:v>
                </c:pt>
                <c:pt idx="11">
                  <c:v>Studying</c:v>
                </c:pt>
                <c:pt idx="12">
                  <c:v>dogs</c:v>
                </c:pt>
                <c:pt idx="13">
                  <c:v>tennis</c:v>
                </c:pt>
                <c:pt idx="14">
                  <c:v>Veganism</c:v>
                </c:pt>
                <c:pt idx="15">
                  <c:v>Public Speaking</c:v>
                </c:pt>
              </c:strCache>
            </c:strRef>
          </c:cat>
          <c:val>
            <c:numRef>
              <c:f>Sheet5!$B$25:$B$40</c:f>
              <c:numCache>
                <c:formatCode>General</c:formatCode>
                <c:ptCount val="16"/>
                <c:pt idx="0">
                  <c:v>1897</c:v>
                </c:pt>
                <c:pt idx="1">
                  <c:v>1796</c:v>
                </c:pt>
                <c:pt idx="2">
                  <c:v>1717</c:v>
                </c:pt>
                <c:pt idx="3">
                  <c:v>1698</c:v>
                </c:pt>
                <c:pt idx="4">
                  <c:v>1699</c:v>
                </c:pt>
                <c:pt idx="5">
                  <c:v>1676</c:v>
                </c:pt>
                <c:pt idx="6">
                  <c:v>1647</c:v>
                </c:pt>
                <c:pt idx="7">
                  <c:v>1664</c:v>
                </c:pt>
                <c:pt idx="8">
                  <c:v>1457</c:v>
                </c:pt>
                <c:pt idx="9">
                  <c:v>1433</c:v>
                </c:pt>
                <c:pt idx="10">
                  <c:v>1395</c:v>
                </c:pt>
                <c:pt idx="11">
                  <c:v>1363</c:v>
                </c:pt>
                <c:pt idx="12">
                  <c:v>1338</c:v>
                </c:pt>
                <c:pt idx="13">
                  <c:v>1328</c:v>
                </c:pt>
                <c:pt idx="14">
                  <c:v>1248</c:v>
                </c:pt>
                <c:pt idx="15">
                  <c:v>1217</c:v>
                </c:pt>
              </c:numCache>
            </c:numRef>
          </c:val>
          <c:extLst>
            <c:ext xmlns:c16="http://schemas.microsoft.com/office/drawing/2014/chart" uri="{C3380CC4-5D6E-409C-BE32-E72D297353CC}">
              <c16:uniqueId val="{00000000-E74A-4457-B25A-A4600F5BA5CA}"/>
            </c:ext>
          </c:extLst>
        </c:ser>
        <c:dLbls>
          <c:dLblPos val="outEnd"/>
          <c:showLegendKey val="0"/>
          <c:showVal val="1"/>
          <c:showCatName val="0"/>
          <c:showSerName val="0"/>
          <c:showPercent val="0"/>
          <c:showBubbleSize val="0"/>
        </c:dLbls>
        <c:gapWidth val="164"/>
        <c:overlap val="-22"/>
        <c:axId val="1726069664"/>
        <c:axId val="1726047584"/>
      </c:barChart>
      <c:catAx>
        <c:axId val="1726069664"/>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dirty="0"/>
                  <a:t>Category</a:t>
                </a:r>
              </a:p>
            </c:rich>
          </c:tx>
          <c:layout>
            <c:manualLayout>
              <c:xMode val="edge"/>
              <c:yMode val="edge"/>
              <c:x val="0.46575619258986128"/>
              <c:y val="0.86026177922349711"/>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26047584"/>
        <c:crosses val="autoZero"/>
        <c:auto val="1"/>
        <c:lblAlgn val="ctr"/>
        <c:lblOffset val="100"/>
        <c:noMultiLvlLbl val="0"/>
      </c:catAx>
      <c:valAx>
        <c:axId val="1726047584"/>
        <c:scaling>
          <c:orientation val="minMax"/>
        </c:scaling>
        <c:delete val="1"/>
        <c:axPos val="l"/>
        <c:title>
          <c:tx>
            <c:rich>
              <a:bodyPr rot="-54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dirty="0"/>
                  <a:t>Reactions</a:t>
                </a: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726069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We received seven distinct datasets from Social Buzz’s technical team. While each dataset contained valuable information, we needed to determine which ones would be most relevant to achieving our objectives.</a:t>
            </a:r>
          </a:p>
          <a:p>
            <a:pPr lvl="0"/>
            <a:endParaRPr lang="en-US" dirty="0"/>
          </a:p>
          <a:p>
            <a:pPr lvl="0"/>
            <a:r>
              <a:rPr lang="en-US" sz="1200" dirty="0">
                <a:solidFill>
                  <a:schemeClr val="bg1"/>
                </a:solidFill>
              </a:rPr>
              <a:t>We focused our analysis on three key datasets: one detailing the types of content circulated and their respective categories, another capturing the various user reactions to this content, and a third providing clear indicators of whether those reactions were positive, negative, or neutral, along with their corresponding scores.</a:t>
            </a:r>
          </a:p>
          <a:p>
            <a:pPr lvl="0"/>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We cleaned and merged the datasets to create a comprehensive dataset that included Content ID, Category, Content Type, Reaction Type, and Reaction Score. The Reaction Score quantified the popularity of each reaction type, with higher scores indicating greater popularity.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We finally aggregated the total scores for each category, allowing us to rank them from most to least popular. The top 5 categories were Animals, Science, Healthy Living, Technology and Food</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02.09.2024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48691" y="802644"/>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155122" y="2171700"/>
            <a:ext cx="5779078" cy="4271106"/>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 and  Growth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38200" y="9979778"/>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939741" y="1000740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905894" y="10007402"/>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306526" y="1919209"/>
            <a:ext cx="5036754" cy="7963390"/>
          </a:xfrm>
          <a:prstGeom prst="rect">
            <a:avLst/>
          </a:prstGeom>
        </p:spPr>
      </p:pic>
      <p:sp>
        <p:nvSpPr>
          <p:cNvPr id="6" name="TextBox 6"/>
          <p:cNvSpPr txBox="1"/>
          <p:nvPr/>
        </p:nvSpPr>
        <p:spPr>
          <a:xfrm>
            <a:off x="306526" y="762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pic>
        <p:nvPicPr>
          <p:cNvPr id="17" name="Picture 2">
            <a:extLst>
              <a:ext uri="{FF2B5EF4-FFF2-40B4-BE49-F238E27FC236}">
                <a16:creationId xmlns:a16="http://schemas.microsoft.com/office/drawing/2014/main" id="{80874B7C-05F6-69EB-8D43-E2A816B432C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872047" y="9999782"/>
            <a:ext cx="942466" cy="279598"/>
          </a:xfrm>
          <a:prstGeom prst="rect">
            <a:avLst/>
          </a:prstGeom>
        </p:spPr>
      </p:pic>
      <p:pic>
        <p:nvPicPr>
          <p:cNvPr id="18" name="Picture 2">
            <a:extLst>
              <a:ext uri="{FF2B5EF4-FFF2-40B4-BE49-F238E27FC236}">
                <a16:creationId xmlns:a16="http://schemas.microsoft.com/office/drawing/2014/main" id="{A8DA5E33-F9A1-4C2F-5182-0C77EC867BB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502355" y="9976922"/>
            <a:ext cx="942466" cy="279598"/>
          </a:xfrm>
          <a:prstGeom prst="rect">
            <a:avLst/>
          </a:prstGeom>
        </p:spPr>
      </p:pic>
      <p:sp>
        <p:nvSpPr>
          <p:cNvPr id="26" name="TextBox 25">
            <a:extLst>
              <a:ext uri="{FF2B5EF4-FFF2-40B4-BE49-F238E27FC236}">
                <a16:creationId xmlns:a16="http://schemas.microsoft.com/office/drawing/2014/main" id="{92E3C844-A809-C7B6-1AE4-D6E0CF336F56}"/>
              </a:ext>
            </a:extLst>
          </p:cNvPr>
          <p:cNvSpPr txBox="1"/>
          <p:nvPr/>
        </p:nvSpPr>
        <p:spPr>
          <a:xfrm>
            <a:off x="6096000" y="323166"/>
            <a:ext cx="11658600" cy="10064294"/>
          </a:xfrm>
          <a:prstGeom prst="rect">
            <a:avLst/>
          </a:prstGeom>
          <a:noFill/>
        </p:spPr>
        <p:txBody>
          <a:bodyPr wrap="square" rtlCol="0">
            <a:spAutoFit/>
          </a:bodyPr>
          <a:lstStyle/>
          <a:p>
            <a:pPr>
              <a:lnSpc>
                <a:spcPct val="150000"/>
              </a:lnSpc>
            </a:pPr>
            <a:r>
              <a:rPr lang="en-US" sz="2800" dirty="0"/>
              <a:t>By identifying the top 5 most popular categories, Show Buzz will benefit tremendously through:</a:t>
            </a:r>
          </a:p>
          <a:p>
            <a:pPr marL="457200" indent="-457200">
              <a:lnSpc>
                <a:spcPct val="150000"/>
              </a:lnSpc>
              <a:buFont typeface="Arial" panose="020B0604020202020204" pitchFamily="34" charset="0"/>
              <a:buChar char="•"/>
            </a:pPr>
            <a:r>
              <a:rPr lang="en-US" sz="2800" b="1" dirty="0"/>
              <a:t>Strategic Content Focus</a:t>
            </a:r>
            <a:endParaRPr lang="en-US" sz="2800" dirty="0"/>
          </a:p>
          <a:p>
            <a:pPr marL="457200" indent="-457200">
              <a:lnSpc>
                <a:spcPct val="150000"/>
              </a:lnSpc>
              <a:buFont typeface="Arial" panose="020B0604020202020204" pitchFamily="34" charset="0"/>
              <a:buChar char="•"/>
            </a:pPr>
            <a:r>
              <a:rPr lang="en-US" sz="2800" b="1" dirty="0"/>
              <a:t>User Engagement Optimization</a:t>
            </a:r>
          </a:p>
          <a:p>
            <a:pPr marL="457200" indent="-457200">
              <a:lnSpc>
                <a:spcPct val="150000"/>
              </a:lnSpc>
              <a:buFont typeface="Arial" panose="020B0604020202020204" pitchFamily="34" charset="0"/>
              <a:buChar char="•"/>
            </a:pPr>
            <a:r>
              <a:rPr lang="en-US" sz="2800" b="1" dirty="0"/>
              <a:t>Data-Driven Decision Making</a:t>
            </a:r>
          </a:p>
          <a:p>
            <a:pPr>
              <a:lnSpc>
                <a:spcPct val="150000"/>
              </a:lnSpc>
            </a:pPr>
            <a:endParaRPr lang="en-US" sz="2800" dirty="0"/>
          </a:p>
          <a:p>
            <a:pPr>
              <a:lnSpc>
                <a:spcPct val="150000"/>
              </a:lnSpc>
            </a:pPr>
            <a:r>
              <a:rPr lang="en-US" sz="2800" dirty="0"/>
              <a:t>Concerning finding the number of reactions to the most popular content, Show Buzz can benefit through:</a:t>
            </a:r>
          </a:p>
          <a:p>
            <a:pPr marL="457200" indent="-457200">
              <a:lnSpc>
                <a:spcPct val="150000"/>
              </a:lnSpc>
              <a:buFont typeface="Arial" panose="020B0604020202020204" pitchFamily="34" charset="0"/>
              <a:buChar char="•"/>
            </a:pPr>
            <a:r>
              <a:rPr lang="en-US" sz="2800" b="1" dirty="0"/>
              <a:t>Engagement Metrics</a:t>
            </a:r>
            <a:endParaRPr lang="en-US" sz="2800" dirty="0"/>
          </a:p>
          <a:p>
            <a:pPr marL="457200" indent="-457200">
              <a:lnSpc>
                <a:spcPct val="150000"/>
              </a:lnSpc>
              <a:buFont typeface="Arial" panose="020B0604020202020204" pitchFamily="34" charset="0"/>
              <a:buChar char="•"/>
            </a:pPr>
            <a:r>
              <a:rPr lang="en-US" sz="2800" b="1" dirty="0"/>
              <a:t>Content Enhancement</a:t>
            </a:r>
          </a:p>
          <a:p>
            <a:pPr marL="457200" indent="-457200">
              <a:lnSpc>
                <a:spcPct val="150000"/>
              </a:lnSpc>
              <a:buFont typeface="Arial" panose="020B0604020202020204" pitchFamily="34" charset="0"/>
              <a:buChar char="•"/>
            </a:pPr>
            <a:endParaRPr lang="en-US" sz="2800" b="1" dirty="0"/>
          </a:p>
          <a:p>
            <a:pPr>
              <a:lnSpc>
                <a:spcPct val="150000"/>
              </a:lnSpc>
            </a:pPr>
            <a:r>
              <a:rPr lang="en-US" sz="2800" dirty="0"/>
              <a:t>Finally, the benefits of finding the month with the most posts include:</a:t>
            </a:r>
          </a:p>
          <a:p>
            <a:pPr marL="457200" indent="-457200">
              <a:lnSpc>
                <a:spcPct val="150000"/>
              </a:lnSpc>
              <a:buFont typeface="Arial" panose="020B0604020202020204" pitchFamily="34" charset="0"/>
              <a:buChar char="•"/>
            </a:pPr>
            <a:r>
              <a:rPr lang="en-US" sz="2800" b="1" dirty="0"/>
              <a:t>Seasonal and Trend Analysis</a:t>
            </a:r>
          </a:p>
          <a:p>
            <a:pPr marL="457200" indent="-457200">
              <a:lnSpc>
                <a:spcPct val="150000"/>
              </a:lnSpc>
              <a:buFont typeface="Arial" panose="020B0604020202020204" pitchFamily="34" charset="0"/>
              <a:buChar char="•"/>
            </a:pPr>
            <a:r>
              <a:rPr lang="en-US" sz="2800" b="1" dirty="0"/>
              <a:t>Resource Allocation During High Traffic Periods</a:t>
            </a:r>
          </a:p>
          <a:p>
            <a:pPr marL="457200" indent="-457200">
              <a:lnSpc>
                <a:spcPct val="150000"/>
              </a:lnSpc>
              <a:buFont typeface="Arial" panose="020B0604020202020204" pitchFamily="34" charset="0"/>
              <a:buChar char="•"/>
            </a:pPr>
            <a:r>
              <a:rPr lang="en-US" sz="2800" b="1" dirty="0"/>
              <a:t>Marketing and Campaign Planning</a:t>
            </a:r>
            <a:endParaRPr lang="en-US" sz="2800" dirty="0"/>
          </a:p>
          <a:p>
            <a:endParaRPr lang="en-US" dirty="0"/>
          </a:p>
        </p:txBody>
      </p:sp>
      <p:sp>
        <p:nvSpPr>
          <p:cNvPr id="29" name="Rectangle 3">
            <a:extLst>
              <a:ext uri="{FF2B5EF4-FFF2-40B4-BE49-F238E27FC236}">
                <a16:creationId xmlns:a16="http://schemas.microsoft.com/office/drawing/2014/main" id="{1D758BE3-8E01-E162-3CB3-F33D50332873}"/>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57595" y="2139196"/>
            <a:ext cx="12389022" cy="5979753"/>
            <a:chOff x="29905" y="2024573"/>
            <a:chExt cx="16518696" cy="7973004"/>
          </a:xfrm>
        </p:grpSpPr>
        <p:sp>
          <p:nvSpPr>
            <p:cNvPr id="3" name="TextBox 3"/>
            <p:cNvSpPr txBox="1"/>
            <p:nvPr/>
          </p:nvSpPr>
          <p:spPr>
            <a:xfrm>
              <a:off x="29905" y="2024573"/>
              <a:ext cx="16518696" cy="1641475"/>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29905" y="4190004"/>
              <a:ext cx="11564591" cy="5807573"/>
            </a:xfrm>
            <a:prstGeom prst="rect">
              <a:avLst/>
            </a:prstGeom>
          </p:spPr>
          <p:txBody>
            <a:bodyPr lIns="0" tIns="0" rIns="0" bIns="0" rtlCol="0" anchor="t">
              <a:spAutoFit/>
            </a:bodyPr>
            <a:lstStyle/>
            <a:p>
              <a:pPr marL="457200" indent="-457200">
                <a:lnSpc>
                  <a:spcPct val="150000"/>
                </a:lnSpc>
                <a:buFont typeface="Arial" panose="020B0604020202020204" pitchFamily="34" charset="0"/>
                <a:buChar char="•"/>
              </a:pPr>
              <a:r>
                <a:rPr lang="en-US" sz="3200" spc="-19" dirty="0">
                  <a:solidFill>
                    <a:srgbClr val="000000"/>
                  </a:solidFill>
                  <a:latin typeface="Graphik Regular" panose="020B0503030202060203" pitchFamily="34" charset="0"/>
                </a:rPr>
                <a:t>Project recap</a:t>
              </a:r>
            </a:p>
            <a:p>
              <a:pPr marL="457200" indent="-457200">
                <a:lnSpc>
                  <a:spcPct val="150000"/>
                </a:lnSpc>
                <a:buFont typeface="Arial" panose="020B0604020202020204" pitchFamily="34" charset="0"/>
                <a:buChar char="•"/>
              </a:pPr>
              <a:r>
                <a:rPr lang="en-US" sz="3200" spc="-19" dirty="0">
                  <a:solidFill>
                    <a:srgbClr val="000000"/>
                  </a:solidFill>
                  <a:latin typeface="Graphik Regular" panose="020B0503030202060203" pitchFamily="34" charset="0"/>
                </a:rPr>
                <a:t>Problem</a:t>
              </a:r>
            </a:p>
            <a:p>
              <a:pPr marL="457200" indent="-457200">
                <a:lnSpc>
                  <a:spcPct val="150000"/>
                </a:lnSpc>
                <a:buFont typeface="Arial" panose="020B0604020202020204" pitchFamily="34" charset="0"/>
                <a:buChar char="•"/>
              </a:pPr>
              <a:r>
                <a:rPr lang="en-US" sz="3200" spc="-19" dirty="0">
                  <a:solidFill>
                    <a:srgbClr val="000000"/>
                  </a:solidFill>
                  <a:latin typeface="Graphik Regular" panose="020B0503030202060203" pitchFamily="34" charset="0"/>
                </a:rPr>
                <a:t>The Analytics team</a:t>
              </a:r>
            </a:p>
            <a:p>
              <a:pPr marL="457200" indent="-457200">
                <a:lnSpc>
                  <a:spcPct val="150000"/>
                </a:lnSpc>
                <a:buFont typeface="Arial" panose="020B0604020202020204" pitchFamily="34" charset="0"/>
                <a:buChar char="•"/>
              </a:pPr>
              <a:r>
                <a:rPr lang="en-US" sz="3200" spc="-19" dirty="0">
                  <a:solidFill>
                    <a:srgbClr val="000000"/>
                  </a:solidFill>
                  <a:latin typeface="Graphik Regular" panose="020B0503030202060203" pitchFamily="34" charset="0"/>
                </a:rPr>
                <a:t>Process</a:t>
              </a:r>
            </a:p>
            <a:p>
              <a:pPr marL="457200" indent="-457200">
                <a:lnSpc>
                  <a:spcPct val="150000"/>
                </a:lnSpc>
                <a:buFont typeface="Arial" panose="020B0604020202020204" pitchFamily="34" charset="0"/>
                <a:buChar char="•"/>
              </a:pPr>
              <a:r>
                <a:rPr lang="en-US" sz="3200" spc="-19" dirty="0">
                  <a:solidFill>
                    <a:srgbClr val="000000"/>
                  </a:solidFill>
                  <a:latin typeface="Graphik Regular" panose="020B0503030202060203" pitchFamily="34" charset="0"/>
                </a:rPr>
                <a:t>Insights</a:t>
              </a:r>
            </a:p>
            <a:p>
              <a:pPr marL="457200" indent="-457200">
                <a:lnSpc>
                  <a:spcPct val="150000"/>
                </a:lnSpc>
                <a:buFont typeface="Arial" panose="020B0604020202020204" pitchFamily="34" charset="0"/>
                <a:buChar char="•"/>
              </a:pPr>
              <a:r>
                <a:rPr lang="en-US" sz="3200" spc="-19" dirty="0">
                  <a:solidFill>
                    <a:srgbClr val="000000"/>
                  </a:solidFill>
                  <a:latin typeface="Graphik Regular" panose="020B0503030202060203" pitchFamily="34" charset="0"/>
                </a:rPr>
                <a:t>Summary</a:t>
              </a:r>
            </a:p>
          </p:txBody>
        </p:sp>
      </p:grpSp>
      <p:grpSp>
        <p:nvGrpSpPr>
          <p:cNvPr id="5" name="Group 5"/>
          <p:cNvGrpSpPr/>
          <p:nvPr/>
        </p:nvGrpSpPr>
        <p:grpSpPr>
          <a:xfrm>
            <a:off x="13868400" y="176094"/>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0134600" y="3546396"/>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6019800" y="6916698"/>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987004" y="1340726"/>
            <a:ext cx="11342283" cy="7652158"/>
          </a:xfrm>
          <a:prstGeom prst="rect">
            <a:avLst/>
          </a:prstGeom>
          <a:solidFill>
            <a:schemeClr val="bg1"/>
          </a:solidFill>
        </p:spPr>
        <p:txBody>
          <a:bodyPr/>
          <a:lstStyle/>
          <a:p>
            <a:endParaRPr lang="en-US" dirty="0"/>
          </a:p>
          <a:p>
            <a:endParaRPr lang="en-US" sz="3200" b="1" dirty="0"/>
          </a:p>
          <a:p>
            <a:endParaRPr lang="en-US" sz="3200" dirty="0"/>
          </a:p>
          <a:p>
            <a:endParaRPr lang="en-US" sz="3200" dirty="0"/>
          </a:p>
          <a:p>
            <a:r>
              <a:rPr lang="en-US" sz="3200" dirty="0"/>
              <a:t>Social Buzz is a fast-growing technology Unicorn that needs to adapt quickly to its global scale. Accenture began a 3-month POC focusing on three tasks.</a:t>
            </a:r>
          </a:p>
          <a:p>
            <a:endParaRPr lang="en-US" sz="3200" dirty="0"/>
          </a:p>
          <a:p>
            <a:r>
              <a:rPr lang="en-US" sz="3200" dirty="0"/>
              <a:t>The project aims to audit their big data practices, provide recommendations for a successful IPO, and analyze their content categories to inform strategic decisions.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 y="1932972"/>
            <a:ext cx="5987003" cy="6106127"/>
          </a:xfrm>
          <a:prstGeom prst="rect">
            <a:avLst/>
          </a:prstGeom>
        </p:spPr>
      </p:pic>
      <p:sp>
        <p:nvSpPr>
          <p:cNvPr id="37" name="TextBox 36">
            <a:extLst>
              <a:ext uri="{FF2B5EF4-FFF2-40B4-BE49-F238E27FC236}">
                <a16:creationId xmlns:a16="http://schemas.microsoft.com/office/drawing/2014/main" id="{631AA096-9099-E49C-0B16-93A7BC459E40}"/>
              </a:ext>
            </a:extLst>
          </p:cNvPr>
          <p:cNvSpPr txBox="1"/>
          <p:nvPr/>
        </p:nvSpPr>
        <p:spPr>
          <a:xfrm>
            <a:off x="-1511293" y="3726171"/>
            <a:ext cx="9222058" cy="2554545"/>
          </a:xfrm>
          <a:prstGeom prst="rect">
            <a:avLst/>
          </a:prstGeom>
          <a:noFill/>
        </p:spPr>
        <p:txBody>
          <a:bodyPr wrap="square">
            <a:spAutoFit/>
          </a:bodyPr>
          <a:lstStyle/>
          <a:p>
            <a:pPr marL="0" marR="0" lvl="0" indent="0" algn="ctr" defTabSz="914400" rtl="0" eaLnBrk="1" fontAlgn="auto" latinLnBrk="0" hangingPunct="1">
              <a:lnSpc>
                <a:spcPts val="9600"/>
              </a:lnSpc>
              <a:spcBef>
                <a:spcPts val="0"/>
              </a:spcBef>
              <a:spcAft>
                <a:spcPts val="0"/>
              </a:spcAft>
              <a:buClrTx/>
              <a:buSzTx/>
              <a:buFontTx/>
              <a:buNone/>
              <a:tabLst/>
              <a:defRPr/>
            </a:pPr>
            <a:r>
              <a:rPr kumimoji="0" lang="en-US" sz="8000" b="0" i="0" u="none" strike="noStrike" kern="1200" cap="none" spc="-80" normalizeH="0" baseline="0" noProof="0" dirty="0">
                <a:ln>
                  <a:noFill/>
                </a:ln>
                <a:solidFill>
                  <a:srgbClr val="FFFFFF"/>
                </a:solidFill>
                <a:effectLst/>
                <a:uLnTx/>
                <a:uFillTx/>
                <a:latin typeface="Graphik Regular" panose="020B0503030202060203" pitchFamily="34" charset="0"/>
                <a:ea typeface="+mn-ea"/>
                <a:cs typeface="+mn-cs"/>
              </a:rPr>
              <a:t>Project </a:t>
            </a:r>
          </a:p>
          <a:p>
            <a:pPr marL="0" marR="0" lvl="0" indent="0" algn="ctr" defTabSz="914400" rtl="0" eaLnBrk="1" fontAlgn="auto" latinLnBrk="0" hangingPunct="1">
              <a:lnSpc>
                <a:spcPts val="9600"/>
              </a:lnSpc>
              <a:spcBef>
                <a:spcPts val="0"/>
              </a:spcBef>
              <a:spcAft>
                <a:spcPts val="0"/>
              </a:spcAft>
              <a:buClrTx/>
              <a:buSzTx/>
              <a:buFontTx/>
              <a:buNone/>
              <a:tabLst/>
              <a:defRPr/>
            </a:pPr>
            <a:r>
              <a:rPr kumimoji="0" lang="en-US" sz="8000" b="0" i="0" u="none" strike="noStrike" kern="1200" cap="none" spc="-80" normalizeH="0" baseline="0" noProof="0" dirty="0">
                <a:ln>
                  <a:noFill/>
                </a:ln>
                <a:solidFill>
                  <a:srgbClr val="FFFFFF"/>
                </a:solidFill>
                <a:effectLst/>
                <a:uLnTx/>
                <a:uFillTx/>
                <a:latin typeface="Graphik Regular" panose="020B0503030202060203" pitchFamily="34" charset="0"/>
                <a:ea typeface="+mn-ea"/>
                <a:cs typeface="+mn-cs"/>
              </a:rPr>
              <a:t>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43150" y="6787269"/>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7681"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27681" y="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4742492" y="278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276601" y="342900"/>
            <a:ext cx="5867400"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The Problem</a:t>
            </a:r>
          </a:p>
        </p:txBody>
      </p:sp>
      <p:sp>
        <p:nvSpPr>
          <p:cNvPr id="22" name="TextBox 21">
            <a:extLst>
              <a:ext uri="{FF2B5EF4-FFF2-40B4-BE49-F238E27FC236}">
                <a16:creationId xmlns:a16="http://schemas.microsoft.com/office/drawing/2014/main" id="{32D551CF-3293-93EE-72DD-5B44D7409810}"/>
              </a:ext>
            </a:extLst>
          </p:cNvPr>
          <p:cNvSpPr txBox="1"/>
          <p:nvPr/>
        </p:nvSpPr>
        <p:spPr>
          <a:xfrm>
            <a:off x="2107520" y="3152796"/>
            <a:ext cx="7425459" cy="6488828"/>
          </a:xfrm>
          <a:prstGeom prst="rect">
            <a:avLst/>
          </a:prstGeom>
          <a:noFill/>
        </p:spPr>
        <p:txBody>
          <a:bodyPr wrap="square" rtlCol="0">
            <a:spAutoFit/>
          </a:bodyPr>
          <a:lstStyle/>
          <a:p>
            <a:pPr>
              <a:lnSpc>
                <a:spcPct val="150000"/>
              </a:lnSpc>
            </a:pPr>
            <a:r>
              <a:rPr lang="en-US" sz="2800" dirty="0">
                <a:solidFill>
                  <a:schemeClr val="bg1"/>
                </a:solidFill>
              </a:rPr>
              <a:t>Social Buzz needs to identify and optimize its top 5 content categories to ensure sustained user engagement and growth. With millions of users interacting with diverse content every day, it is crucial to understand which categories drive the most value and how they can be leveraged for strategic decision-making and successful scaling. This analysis will provide Social Buzz with actionable insights to enhance content strategy and user experience</a:t>
            </a:r>
            <a:r>
              <a:rPr lang="en-US" dirty="0">
                <a:solidFill>
                  <a:schemeClr val="bg1"/>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5"/>
          <p:cNvSpPr/>
          <p:nvPr/>
        </p:nvSpPr>
        <p:spPr>
          <a:xfrm>
            <a:off x="5257800" y="364551"/>
            <a:ext cx="6750815" cy="2791725"/>
          </a:xfrm>
          <a:prstGeom prst="rect">
            <a:avLst/>
          </a:prstGeom>
          <a:solidFill>
            <a:srgbClr val="FFFFFF"/>
          </a:solidFill>
        </p:spPr>
        <p:txBody>
          <a:bodyPr/>
          <a:lstStyle/>
          <a:p>
            <a:pPr algn="ctr">
              <a:lnSpc>
                <a:spcPts val="9600"/>
              </a:lnSpc>
            </a:pPr>
            <a:r>
              <a:rPr lang="en-US" sz="6600" b="1" spc="-80" dirty="0">
                <a:solidFill>
                  <a:srgbClr val="000000"/>
                </a:solidFill>
                <a:latin typeface="Graphik Regular" panose="020B0503030202060203" pitchFamily="34" charset="0"/>
              </a:rPr>
              <a:t>The Analytics team</a:t>
            </a:r>
          </a:p>
        </p:txBody>
      </p:sp>
      <p:grpSp>
        <p:nvGrpSpPr>
          <p:cNvPr id="16" name="Group 16"/>
          <p:cNvGrpSpPr>
            <a:grpSpLocks noChangeAspect="1"/>
          </p:cNvGrpSpPr>
          <p:nvPr/>
        </p:nvGrpSpPr>
        <p:grpSpPr>
          <a:xfrm>
            <a:off x="1514646" y="2325866"/>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21" name="Group 21"/>
          <p:cNvGrpSpPr>
            <a:grpSpLocks noChangeAspect="1"/>
          </p:cNvGrpSpPr>
          <p:nvPr/>
        </p:nvGrpSpPr>
        <p:grpSpPr>
          <a:xfrm>
            <a:off x="1480250" y="5003713"/>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066465" y="4847899"/>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6" name="Group 26"/>
          <p:cNvGrpSpPr>
            <a:grpSpLocks noChangeAspect="1"/>
          </p:cNvGrpSpPr>
          <p:nvPr/>
        </p:nvGrpSpPr>
        <p:grpSpPr>
          <a:xfrm>
            <a:off x="1514647" y="7607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098589" y="7449583"/>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1231106"/>
          </a:xfrm>
          <a:prstGeom prst="rect">
            <a:avLst/>
          </a:prstGeom>
        </p:spPr>
        <p:txBody>
          <a:bodyPr lIns="0" tIns="0" rIns="0" bIns="0" rtlCol="0" anchor="t">
            <a:spAutoFit/>
          </a:bodyPr>
          <a:lstStyle/>
          <a:p>
            <a:pPr algn="ctr">
              <a:lnSpc>
                <a:spcPts val="9600"/>
              </a:lnSpc>
            </a:pPr>
            <a:endParaRPr lang="en-US" sz="8000" spc="-80" dirty="0">
              <a:solidFill>
                <a:srgbClr val="000000"/>
              </a:solidFill>
              <a:latin typeface="Graphik Regular" panose="020B0503030202060203" pitchFamily="34" charset="0"/>
            </a:endParaRPr>
          </a:p>
        </p:txBody>
      </p:sp>
      <p:grpSp>
        <p:nvGrpSpPr>
          <p:cNvPr id="34" name="Group 28">
            <a:extLst>
              <a:ext uri="{FF2B5EF4-FFF2-40B4-BE49-F238E27FC236}">
                <a16:creationId xmlns:a16="http://schemas.microsoft.com/office/drawing/2014/main" id="{F7E66D59-5C92-23C1-50C3-26BCA8D33317}"/>
              </a:ext>
            </a:extLst>
          </p:cNvPr>
          <p:cNvGrpSpPr>
            <a:grpSpLocks noChangeAspect="1"/>
          </p:cNvGrpSpPr>
          <p:nvPr/>
        </p:nvGrpSpPr>
        <p:grpSpPr>
          <a:xfrm>
            <a:off x="1123009" y="2170190"/>
            <a:ext cx="2187334" cy="2123082"/>
            <a:chOff x="-23042" y="66269"/>
            <a:chExt cx="6542158" cy="6349987"/>
          </a:xfrm>
        </p:grpSpPr>
        <p:sp>
          <p:nvSpPr>
            <p:cNvPr id="35" name="Freeform 29">
              <a:extLst>
                <a:ext uri="{FF2B5EF4-FFF2-40B4-BE49-F238E27FC236}">
                  <a16:creationId xmlns:a16="http://schemas.microsoft.com/office/drawing/2014/main" id="{86651FE4-AB5C-B70C-03FD-B311478B3560}"/>
                </a:ext>
              </a:extLst>
            </p:cNvPr>
            <p:cNvSpPr/>
            <p:nvPr/>
          </p:nvSpPr>
          <p:spPr>
            <a:xfrm>
              <a:off x="-23042" y="119187"/>
              <a:ext cx="6542158" cy="6244244"/>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164266" t="1917" r="-22903" b="-93994"/>
              </a:stretch>
            </a:blipFill>
            <a:ln>
              <a:solidFill>
                <a:srgbClr val="00BAFF"/>
              </a:solidFill>
            </a:ln>
          </p:spPr>
          <p:txBody>
            <a:bodyPr/>
            <a:lstStyle/>
            <a:p>
              <a:endParaRPr lang="en-AU" dirty="0"/>
            </a:p>
          </p:txBody>
        </p:sp>
        <p:sp>
          <p:nvSpPr>
            <p:cNvPr id="36" name="Freeform 30">
              <a:extLst>
                <a:ext uri="{FF2B5EF4-FFF2-40B4-BE49-F238E27FC236}">
                  <a16:creationId xmlns:a16="http://schemas.microsoft.com/office/drawing/2014/main" id="{A5CA9289-945F-7FF9-021C-F200770066A3}"/>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7" name="TextBox 36">
            <a:extLst>
              <a:ext uri="{FF2B5EF4-FFF2-40B4-BE49-F238E27FC236}">
                <a16:creationId xmlns:a16="http://schemas.microsoft.com/office/drawing/2014/main" id="{2FB287B5-EB77-19E7-0CAE-13FD5CCF08D3}"/>
              </a:ext>
            </a:extLst>
          </p:cNvPr>
          <p:cNvSpPr txBox="1"/>
          <p:nvPr/>
        </p:nvSpPr>
        <p:spPr>
          <a:xfrm>
            <a:off x="4419600" y="2552700"/>
            <a:ext cx="10896600" cy="1446550"/>
          </a:xfrm>
          <a:prstGeom prst="rect">
            <a:avLst/>
          </a:prstGeom>
          <a:noFill/>
        </p:spPr>
        <p:txBody>
          <a:bodyPr wrap="square" rtlCol="0">
            <a:spAutoFit/>
          </a:bodyPr>
          <a:lstStyle/>
          <a:p>
            <a:r>
              <a:rPr lang="en-US" sz="4400" b="0" i="0" dirty="0">
                <a:solidFill>
                  <a:srgbClr val="000000"/>
                </a:solidFill>
                <a:effectLst/>
                <a:highlight>
                  <a:srgbClr val="FFFFFF"/>
                </a:highlight>
                <a:latin typeface="DM Sans" panose="020F0502020204030204" pitchFamily="2" charset="0"/>
              </a:rPr>
              <a:t>Andrew Fleming (Chief Technical Architect)</a:t>
            </a:r>
            <a:endParaRPr lang="en-US" sz="4400" dirty="0"/>
          </a:p>
        </p:txBody>
      </p:sp>
      <p:sp>
        <p:nvSpPr>
          <p:cNvPr id="39" name="TextBox 38">
            <a:extLst>
              <a:ext uri="{FF2B5EF4-FFF2-40B4-BE49-F238E27FC236}">
                <a16:creationId xmlns:a16="http://schemas.microsoft.com/office/drawing/2014/main" id="{13D9E43A-9A64-8E1A-2835-61F41465067B}"/>
              </a:ext>
            </a:extLst>
          </p:cNvPr>
          <p:cNvSpPr txBox="1"/>
          <p:nvPr/>
        </p:nvSpPr>
        <p:spPr>
          <a:xfrm>
            <a:off x="4419600" y="5143500"/>
            <a:ext cx="12039600" cy="1046440"/>
          </a:xfrm>
          <a:prstGeom prst="rect">
            <a:avLst/>
          </a:prstGeom>
          <a:noFill/>
        </p:spPr>
        <p:txBody>
          <a:bodyPr wrap="square" rtlCol="0">
            <a:spAutoFit/>
          </a:bodyPr>
          <a:lstStyle/>
          <a:p>
            <a:r>
              <a:rPr lang="en-US" b="0" i="0" dirty="0">
                <a:solidFill>
                  <a:srgbClr val="000000"/>
                </a:solidFill>
                <a:effectLst/>
                <a:highlight>
                  <a:srgbClr val="FFFFFF"/>
                </a:highlight>
                <a:latin typeface="DM Sans" pitchFamily="2" charset="0"/>
              </a:rPr>
              <a:t> </a:t>
            </a:r>
          </a:p>
          <a:p>
            <a:r>
              <a:rPr lang="en-US" sz="4400" b="0" i="0" dirty="0">
                <a:solidFill>
                  <a:srgbClr val="000000"/>
                </a:solidFill>
                <a:effectLst/>
                <a:highlight>
                  <a:srgbClr val="FFFFFF"/>
                </a:highlight>
                <a:latin typeface="DM Sans" pitchFamily="2" charset="0"/>
              </a:rPr>
              <a:t>Marcus </a:t>
            </a:r>
            <a:r>
              <a:rPr lang="en-US" sz="4400" b="0" i="0" dirty="0" err="1">
                <a:solidFill>
                  <a:srgbClr val="000000"/>
                </a:solidFill>
                <a:effectLst/>
                <a:highlight>
                  <a:srgbClr val="FFFFFF"/>
                </a:highlight>
                <a:latin typeface="DM Sans" pitchFamily="2" charset="0"/>
              </a:rPr>
              <a:t>Rompton</a:t>
            </a:r>
            <a:r>
              <a:rPr lang="en-US" sz="4400" b="0" i="0" dirty="0">
                <a:solidFill>
                  <a:srgbClr val="000000"/>
                </a:solidFill>
                <a:effectLst/>
                <a:highlight>
                  <a:srgbClr val="FFFFFF"/>
                </a:highlight>
                <a:latin typeface="DM Sans" pitchFamily="2" charset="0"/>
              </a:rPr>
              <a:t> (Senior Principle)</a:t>
            </a:r>
            <a:endParaRPr lang="en-US" sz="4400" dirty="0"/>
          </a:p>
        </p:txBody>
      </p:sp>
      <p:sp>
        <p:nvSpPr>
          <p:cNvPr id="40" name="TextBox 39">
            <a:extLst>
              <a:ext uri="{FF2B5EF4-FFF2-40B4-BE49-F238E27FC236}">
                <a16:creationId xmlns:a16="http://schemas.microsoft.com/office/drawing/2014/main" id="{7A7249DE-091A-C79E-2099-856D35C6FED4}"/>
              </a:ext>
            </a:extLst>
          </p:cNvPr>
          <p:cNvSpPr txBox="1"/>
          <p:nvPr/>
        </p:nvSpPr>
        <p:spPr>
          <a:xfrm>
            <a:off x="4419600" y="7607163"/>
            <a:ext cx="9829800" cy="1446550"/>
          </a:xfrm>
          <a:prstGeom prst="rect">
            <a:avLst/>
          </a:prstGeom>
          <a:noFill/>
        </p:spPr>
        <p:txBody>
          <a:bodyPr wrap="square" rtlCol="0">
            <a:spAutoFit/>
          </a:bodyPr>
          <a:lstStyle/>
          <a:p>
            <a:endParaRPr lang="en-US" sz="4400" dirty="0"/>
          </a:p>
          <a:p>
            <a:r>
              <a:rPr lang="en-US" sz="4400" dirty="0"/>
              <a:t>Kobina Nyarko-Yawson (Data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13" name="Group 13"/>
          <p:cNvGrpSpPr/>
          <p:nvPr/>
        </p:nvGrpSpPr>
        <p:grpSpPr>
          <a:xfrm>
            <a:off x="676147" y="1117761"/>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640352" y="2763165"/>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4545692" y="4408564"/>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6629400" y="6189812"/>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300123" y="2574120"/>
            <a:ext cx="6642545" cy="1231106"/>
          </a:xfrm>
          <a:prstGeom prst="rect">
            <a:avLst/>
          </a:prstGeom>
        </p:spPr>
        <p:txBody>
          <a:bodyPr lIns="0" tIns="0" rIns="0" bIns="0" rtlCol="0" anchor="t">
            <a:spAutoFit/>
          </a:bodyPr>
          <a:lstStyle/>
          <a:p>
            <a:pPr algn="r">
              <a:lnSpc>
                <a:spcPts val="9600"/>
              </a:lnSpc>
            </a:pPr>
            <a:r>
              <a:rPr lang="en-US" sz="8800" spc="-80" dirty="0">
                <a:solidFill>
                  <a:srgbClr val="FFFFFF"/>
                </a:solidFill>
                <a:latin typeface="Graphik Regular" panose="020B0503030202060203" pitchFamily="34" charset="0"/>
              </a:rPr>
              <a:t>The Process</a:t>
            </a:r>
          </a:p>
        </p:txBody>
      </p:sp>
      <p:sp>
        <p:nvSpPr>
          <p:cNvPr id="46" name="TextBox 45">
            <a:extLst>
              <a:ext uri="{FF2B5EF4-FFF2-40B4-BE49-F238E27FC236}">
                <a16:creationId xmlns:a16="http://schemas.microsoft.com/office/drawing/2014/main" id="{0AF9A984-E243-E28E-381F-F5DAEB272165}"/>
              </a:ext>
            </a:extLst>
          </p:cNvPr>
          <p:cNvSpPr txBox="1"/>
          <p:nvPr/>
        </p:nvSpPr>
        <p:spPr>
          <a:xfrm>
            <a:off x="13496412" y="2905024"/>
            <a:ext cx="3743532" cy="523220"/>
          </a:xfrm>
          <a:prstGeom prst="rect">
            <a:avLst/>
          </a:prstGeom>
          <a:noFill/>
        </p:spPr>
        <p:txBody>
          <a:bodyPr wrap="square" rtlCol="0">
            <a:spAutoFit/>
          </a:bodyPr>
          <a:lstStyle/>
          <a:p>
            <a:r>
              <a:rPr lang="en-US" sz="2800" dirty="0">
                <a:solidFill>
                  <a:schemeClr val="bg1"/>
                </a:solidFill>
              </a:rPr>
              <a:t>.</a:t>
            </a:r>
          </a:p>
        </p:txBody>
      </p:sp>
      <p:sp>
        <p:nvSpPr>
          <p:cNvPr id="47" name="TextBox 46">
            <a:extLst>
              <a:ext uri="{FF2B5EF4-FFF2-40B4-BE49-F238E27FC236}">
                <a16:creationId xmlns:a16="http://schemas.microsoft.com/office/drawing/2014/main" id="{D3896B0E-C42D-9898-3C8F-2916E92C3939}"/>
              </a:ext>
            </a:extLst>
          </p:cNvPr>
          <p:cNvSpPr txBox="1"/>
          <p:nvPr/>
        </p:nvSpPr>
        <p:spPr>
          <a:xfrm>
            <a:off x="1378154" y="1374684"/>
            <a:ext cx="968754" cy="1107996"/>
          </a:xfrm>
          <a:prstGeom prst="rect">
            <a:avLst/>
          </a:prstGeom>
          <a:noFill/>
        </p:spPr>
        <p:txBody>
          <a:bodyPr wrap="square" rtlCol="0">
            <a:spAutoFit/>
          </a:bodyPr>
          <a:lstStyle/>
          <a:p>
            <a:r>
              <a:rPr lang="en-US" sz="6600" dirty="0">
                <a:solidFill>
                  <a:schemeClr val="bg1"/>
                </a:solidFill>
              </a:rPr>
              <a:t>1</a:t>
            </a:r>
          </a:p>
        </p:txBody>
      </p:sp>
      <p:sp>
        <p:nvSpPr>
          <p:cNvPr id="48" name="TextBox 47">
            <a:extLst>
              <a:ext uri="{FF2B5EF4-FFF2-40B4-BE49-F238E27FC236}">
                <a16:creationId xmlns:a16="http://schemas.microsoft.com/office/drawing/2014/main" id="{EFA21CE6-5D88-8291-CABC-8FB8F8079551}"/>
              </a:ext>
            </a:extLst>
          </p:cNvPr>
          <p:cNvSpPr txBox="1"/>
          <p:nvPr/>
        </p:nvSpPr>
        <p:spPr>
          <a:xfrm>
            <a:off x="3330463" y="3031866"/>
            <a:ext cx="681333" cy="1107996"/>
          </a:xfrm>
          <a:prstGeom prst="rect">
            <a:avLst/>
          </a:prstGeom>
          <a:noFill/>
        </p:spPr>
        <p:txBody>
          <a:bodyPr wrap="square" rtlCol="0">
            <a:spAutoFit/>
          </a:bodyPr>
          <a:lstStyle/>
          <a:p>
            <a:r>
              <a:rPr lang="en-US" sz="6600" dirty="0">
                <a:solidFill>
                  <a:schemeClr val="bg1"/>
                </a:solidFill>
              </a:rPr>
              <a:t>2</a:t>
            </a:r>
          </a:p>
        </p:txBody>
      </p:sp>
      <p:sp>
        <p:nvSpPr>
          <p:cNvPr id="49" name="TextBox 48">
            <a:extLst>
              <a:ext uri="{FF2B5EF4-FFF2-40B4-BE49-F238E27FC236}">
                <a16:creationId xmlns:a16="http://schemas.microsoft.com/office/drawing/2014/main" id="{C68FF324-4792-276D-CA72-C1AAE034EA74}"/>
              </a:ext>
            </a:extLst>
          </p:cNvPr>
          <p:cNvSpPr txBox="1"/>
          <p:nvPr/>
        </p:nvSpPr>
        <p:spPr>
          <a:xfrm>
            <a:off x="5237504" y="4734068"/>
            <a:ext cx="677931" cy="1107996"/>
          </a:xfrm>
          <a:prstGeom prst="rect">
            <a:avLst/>
          </a:prstGeom>
          <a:noFill/>
        </p:spPr>
        <p:txBody>
          <a:bodyPr wrap="square" rtlCol="0">
            <a:spAutoFit/>
          </a:bodyPr>
          <a:lstStyle/>
          <a:p>
            <a:r>
              <a:rPr lang="en-US" sz="6600" dirty="0">
                <a:solidFill>
                  <a:schemeClr val="bg1"/>
                </a:solidFill>
              </a:rPr>
              <a:t>3</a:t>
            </a:r>
          </a:p>
        </p:txBody>
      </p:sp>
      <p:sp>
        <p:nvSpPr>
          <p:cNvPr id="50" name="TextBox 49">
            <a:extLst>
              <a:ext uri="{FF2B5EF4-FFF2-40B4-BE49-F238E27FC236}">
                <a16:creationId xmlns:a16="http://schemas.microsoft.com/office/drawing/2014/main" id="{D3CBF949-16D8-DE66-EDE2-694653E218E8}"/>
              </a:ext>
            </a:extLst>
          </p:cNvPr>
          <p:cNvSpPr txBox="1"/>
          <p:nvPr/>
        </p:nvSpPr>
        <p:spPr>
          <a:xfrm>
            <a:off x="7310758" y="6458513"/>
            <a:ext cx="838200" cy="1107996"/>
          </a:xfrm>
          <a:prstGeom prst="rect">
            <a:avLst/>
          </a:prstGeom>
          <a:noFill/>
        </p:spPr>
        <p:txBody>
          <a:bodyPr wrap="square" rtlCol="0">
            <a:spAutoFit/>
          </a:bodyPr>
          <a:lstStyle/>
          <a:p>
            <a:r>
              <a:rPr lang="en-US" sz="6600" dirty="0">
                <a:solidFill>
                  <a:schemeClr val="bg1"/>
                </a:solidFill>
              </a:rPr>
              <a:t>4</a:t>
            </a:r>
          </a:p>
        </p:txBody>
      </p:sp>
      <p:grpSp>
        <p:nvGrpSpPr>
          <p:cNvPr id="2" name="Group 17">
            <a:extLst>
              <a:ext uri="{FF2B5EF4-FFF2-40B4-BE49-F238E27FC236}">
                <a16:creationId xmlns:a16="http://schemas.microsoft.com/office/drawing/2014/main" id="{DCC190EB-F5D7-4573-BEAE-AD1B4F8573F8}"/>
              </a:ext>
            </a:extLst>
          </p:cNvPr>
          <p:cNvGrpSpPr/>
          <p:nvPr/>
        </p:nvGrpSpPr>
        <p:grpSpPr>
          <a:xfrm>
            <a:off x="8775799" y="7835211"/>
            <a:ext cx="1854962" cy="1781248"/>
            <a:chOff x="0" y="0"/>
            <a:chExt cx="2473282" cy="2374997"/>
          </a:xfrm>
        </p:grpSpPr>
        <p:grpSp>
          <p:nvGrpSpPr>
            <p:cNvPr id="3" name="Group 18">
              <a:extLst>
                <a:ext uri="{FF2B5EF4-FFF2-40B4-BE49-F238E27FC236}">
                  <a16:creationId xmlns:a16="http://schemas.microsoft.com/office/drawing/2014/main" id="{1882E47B-3234-A645-AF52-AB97BBEBACF1}"/>
                </a:ext>
              </a:extLst>
            </p:cNvPr>
            <p:cNvGrpSpPr>
              <a:grpSpLocks noChangeAspect="1"/>
            </p:cNvGrpSpPr>
            <p:nvPr/>
          </p:nvGrpSpPr>
          <p:grpSpPr>
            <a:xfrm>
              <a:off x="0" y="342565"/>
              <a:ext cx="2032432" cy="2032432"/>
              <a:chOff x="0" y="0"/>
              <a:chExt cx="6350000" cy="6350000"/>
            </a:xfrm>
          </p:grpSpPr>
          <p:sp>
            <p:nvSpPr>
              <p:cNvPr id="5" name="Freeform 19">
                <a:extLst>
                  <a:ext uri="{FF2B5EF4-FFF2-40B4-BE49-F238E27FC236}">
                    <a16:creationId xmlns:a16="http://schemas.microsoft.com/office/drawing/2014/main" id="{AA9703F6-8E41-B656-F423-71137026A4E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4" name="Picture 20">
              <a:extLst>
                <a:ext uri="{FF2B5EF4-FFF2-40B4-BE49-F238E27FC236}">
                  <a16:creationId xmlns:a16="http://schemas.microsoft.com/office/drawing/2014/main" id="{CA3F4B5F-8A38-84D0-D2D6-63F0F4DFC2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6" name="TextBox 5">
            <a:extLst>
              <a:ext uri="{FF2B5EF4-FFF2-40B4-BE49-F238E27FC236}">
                <a16:creationId xmlns:a16="http://schemas.microsoft.com/office/drawing/2014/main" id="{98AEE869-A79F-9C10-5FCA-73EB0D41B2B4}"/>
              </a:ext>
            </a:extLst>
          </p:cNvPr>
          <p:cNvSpPr txBox="1"/>
          <p:nvPr/>
        </p:nvSpPr>
        <p:spPr>
          <a:xfrm>
            <a:off x="9546357" y="8131851"/>
            <a:ext cx="520439" cy="1107996"/>
          </a:xfrm>
          <a:prstGeom prst="rect">
            <a:avLst/>
          </a:prstGeom>
          <a:noFill/>
        </p:spPr>
        <p:txBody>
          <a:bodyPr wrap="square" rtlCol="0">
            <a:spAutoFit/>
          </a:bodyPr>
          <a:lstStyle/>
          <a:p>
            <a:r>
              <a:rPr lang="en-US" sz="6600" dirty="0">
                <a:solidFill>
                  <a:schemeClr val="bg1"/>
                </a:solidFill>
              </a:rPr>
              <a:t>5</a:t>
            </a:r>
          </a:p>
        </p:txBody>
      </p:sp>
      <p:sp>
        <p:nvSpPr>
          <p:cNvPr id="8" name="TextBox 7">
            <a:extLst>
              <a:ext uri="{FF2B5EF4-FFF2-40B4-BE49-F238E27FC236}">
                <a16:creationId xmlns:a16="http://schemas.microsoft.com/office/drawing/2014/main" id="{BFFBD213-7CB8-9953-68A9-F4A52E650B72}"/>
              </a:ext>
            </a:extLst>
          </p:cNvPr>
          <p:cNvSpPr txBox="1"/>
          <p:nvPr/>
        </p:nvSpPr>
        <p:spPr>
          <a:xfrm>
            <a:off x="3243449" y="992782"/>
            <a:ext cx="5651929" cy="1077218"/>
          </a:xfrm>
          <a:prstGeom prst="rect">
            <a:avLst/>
          </a:prstGeom>
          <a:noFill/>
        </p:spPr>
        <p:txBody>
          <a:bodyPr wrap="square" rtlCol="0">
            <a:spAutoFit/>
          </a:bodyPr>
          <a:lstStyle/>
          <a:p>
            <a:endParaRPr lang="en-US" sz="3200" dirty="0"/>
          </a:p>
          <a:p>
            <a:r>
              <a:rPr lang="en-US" sz="3200" dirty="0">
                <a:solidFill>
                  <a:schemeClr val="bg1"/>
                </a:solidFill>
              </a:rPr>
              <a:t>Understanding the data</a:t>
            </a:r>
          </a:p>
        </p:txBody>
      </p:sp>
      <p:sp>
        <p:nvSpPr>
          <p:cNvPr id="9" name="TextBox 8">
            <a:extLst>
              <a:ext uri="{FF2B5EF4-FFF2-40B4-BE49-F238E27FC236}">
                <a16:creationId xmlns:a16="http://schemas.microsoft.com/office/drawing/2014/main" id="{37D5928C-4F7B-06D6-130B-52184B7922C1}"/>
              </a:ext>
            </a:extLst>
          </p:cNvPr>
          <p:cNvSpPr txBox="1"/>
          <p:nvPr/>
        </p:nvSpPr>
        <p:spPr>
          <a:xfrm>
            <a:off x="5134706" y="3100665"/>
            <a:ext cx="5113796" cy="584775"/>
          </a:xfrm>
          <a:prstGeom prst="rect">
            <a:avLst/>
          </a:prstGeom>
          <a:noFill/>
        </p:spPr>
        <p:txBody>
          <a:bodyPr wrap="square" rtlCol="0">
            <a:spAutoFit/>
          </a:bodyPr>
          <a:lstStyle/>
          <a:p>
            <a:r>
              <a:rPr lang="en-US" sz="3200" dirty="0">
                <a:solidFill>
                  <a:schemeClr val="bg1"/>
                </a:solidFill>
              </a:rPr>
              <a:t>Cleaning the data</a:t>
            </a:r>
          </a:p>
        </p:txBody>
      </p:sp>
      <p:sp>
        <p:nvSpPr>
          <p:cNvPr id="10" name="TextBox 9">
            <a:extLst>
              <a:ext uri="{FF2B5EF4-FFF2-40B4-BE49-F238E27FC236}">
                <a16:creationId xmlns:a16="http://schemas.microsoft.com/office/drawing/2014/main" id="{B574FE15-0FD4-719C-484E-E318745342B0}"/>
              </a:ext>
            </a:extLst>
          </p:cNvPr>
          <p:cNvSpPr txBox="1"/>
          <p:nvPr/>
        </p:nvSpPr>
        <p:spPr>
          <a:xfrm>
            <a:off x="7020680" y="4753899"/>
            <a:ext cx="5051354" cy="584775"/>
          </a:xfrm>
          <a:prstGeom prst="rect">
            <a:avLst/>
          </a:prstGeom>
          <a:noFill/>
        </p:spPr>
        <p:txBody>
          <a:bodyPr wrap="square" rtlCol="0">
            <a:spAutoFit/>
          </a:bodyPr>
          <a:lstStyle/>
          <a:p>
            <a:r>
              <a:rPr lang="en-US" sz="3200" dirty="0">
                <a:solidFill>
                  <a:schemeClr val="bg1"/>
                </a:solidFill>
              </a:rPr>
              <a:t>Modelling the data</a:t>
            </a:r>
          </a:p>
        </p:txBody>
      </p:sp>
      <p:sp>
        <p:nvSpPr>
          <p:cNvPr id="11" name="TextBox 10">
            <a:extLst>
              <a:ext uri="{FF2B5EF4-FFF2-40B4-BE49-F238E27FC236}">
                <a16:creationId xmlns:a16="http://schemas.microsoft.com/office/drawing/2014/main" id="{A6913C9F-C33E-F438-3A14-A347CD7DE4CA}"/>
              </a:ext>
            </a:extLst>
          </p:cNvPr>
          <p:cNvSpPr txBox="1"/>
          <p:nvPr/>
        </p:nvSpPr>
        <p:spPr>
          <a:xfrm>
            <a:off x="9144000" y="6446736"/>
            <a:ext cx="5051354" cy="584775"/>
          </a:xfrm>
          <a:prstGeom prst="rect">
            <a:avLst/>
          </a:prstGeom>
          <a:noFill/>
        </p:spPr>
        <p:txBody>
          <a:bodyPr wrap="square" rtlCol="0">
            <a:spAutoFit/>
          </a:bodyPr>
          <a:lstStyle/>
          <a:p>
            <a:r>
              <a:rPr lang="en-US" sz="3200" dirty="0">
                <a:solidFill>
                  <a:schemeClr val="bg1"/>
                </a:solidFill>
              </a:rPr>
              <a:t>Analyzing the data</a:t>
            </a:r>
          </a:p>
        </p:txBody>
      </p:sp>
      <p:sp>
        <p:nvSpPr>
          <p:cNvPr id="12" name="TextBox 11">
            <a:extLst>
              <a:ext uri="{FF2B5EF4-FFF2-40B4-BE49-F238E27FC236}">
                <a16:creationId xmlns:a16="http://schemas.microsoft.com/office/drawing/2014/main" id="{47972458-88A3-BC1E-125C-8F095C22FB0D}"/>
              </a:ext>
            </a:extLst>
          </p:cNvPr>
          <p:cNvSpPr txBox="1"/>
          <p:nvPr/>
        </p:nvSpPr>
        <p:spPr>
          <a:xfrm>
            <a:off x="11421330" y="8139573"/>
            <a:ext cx="4038600" cy="584775"/>
          </a:xfrm>
          <a:prstGeom prst="rect">
            <a:avLst/>
          </a:prstGeom>
          <a:noFill/>
        </p:spPr>
        <p:txBody>
          <a:bodyPr wrap="square" rtlCol="0">
            <a:spAutoFit/>
          </a:bodyPr>
          <a:lstStyle/>
          <a:p>
            <a:r>
              <a:rPr lang="en-US" sz="3200" dirty="0">
                <a:solidFill>
                  <a:schemeClr val="bg1"/>
                </a:solidFill>
              </a:rPr>
              <a:t>Uncovering insights</a:t>
            </a:r>
          </a:p>
        </p:txBody>
      </p:sp>
      <p:grpSp>
        <p:nvGrpSpPr>
          <p:cNvPr id="34" name="Group 21">
            <a:extLst>
              <a:ext uri="{FF2B5EF4-FFF2-40B4-BE49-F238E27FC236}">
                <a16:creationId xmlns:a16="http://schemas.microsoft.com/office/drawing/2014/main" id="{A88918E2-0FEA-7076-CCF3-C919AAF31E1E}"/>
              </a:ext>
            </a:extLst>
          </p:cNvPr>
          <p:cNvGrpSpPr/>
          <p:nvPr/>
        </p:nvGrpSpPr>
        <p:grpSpPr>
          <a:xfrm>
            <a:off x="660659" y="5446151"/>
            <a:ext cx="4162511" cy="4067512"/>
            <a:chOff x="0" y="0"/>
            <a:chExt cx="2473282" cy="2374997"/>
          </a:xfrm>
        </p:grpSpPr>
        <p:grpSp>
          <p:nvGrpSpPr>
            <p:cNvPr id="35" name="Group 22">
              <a:extLst>
                <a:ext uri="{FF2B5EF4-FFF2-40B4-BE49-F238E27FC236}">
                  <a16:creationId xmlns:a16="http://schemas.microsoft.com/office/drawing/2014/main" id="{CF7D6C1C-0BAB-D18E-2C5D-8E311C6F797C}"/>
                </a:ext>
              </a:extLst>
            </p:cNvPr>
            <p:cNvGrpSpPr>
              <a:grpSpLocks noChangeAspect="1"/>
            </p:cNvGrpSpPr>
            <p:nvPr/>
          </p:nvGrpSpPr>
          <p:grpSpPr>
            <a:xfrm>
              <a:off x="0" y="342565"/>
              <a:ext cx="2032432" cy="2032432"/>
              <a:chOff x="0" y="0"/>
              <a:chExt cx="6350000" cy="6350000"/>
            </a:xfrm>
          </p:grpSpPr>
          <p:sp>
            <p:nvSpPr>
              <p:cNvPr id="37" name="Freeform 23">
                <a:extLst>
                  <a:ext uri="{FF2B5EF4-FFF2-40B4-BE49-F238E27FC236}">
                    <a16:creationId xmlns:a16="http://schemas.microsoft.com/office/drawing/2014/main" id="{181D9E7C-8F2B-35D7-04B4-8F5E8B4B302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6" name="Picture 24">
              <a:extLst>
                <a:ext uri="{FF2B5EF4-FFF2-40B4-BE49-F238E27FC236}">
                  <a16:creationId xmlns:a16="http://schemas.microsoft.com/office/drawing/2014/main" id="{A8AA3828-4EBF-C18B-44BF-BF51D9B915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838200" y="0"/>
            <a:ext cx="4636129" cy="1106137"/>
          </a:xfrm>
          <a:prstGeom prst="rect">
            <a:avLst/>
          </a:prstGeom>
        </p:spPr>
        <p:txBody>
          <a:bodyPr lIns="0" tIns="0" rIns="0" bIns="0" rtlCol="0" anchor="t">
            <a:spAutoFit/>
          </a:bodyPr>
          <a:lstStyle/>
          <a:p>
            <a:pPr>
              <a:lnSpc>
                <a:spcPts val="9600"/>
              </a:lnSpc>
            </a:pPr>
            <a:r>
              <a:rPr lang="en-US" sz="5400" b="1" spc="-80" dirty="0">
                <a:solidFill>
                  <a:srgbClr val="000000"/>
                </a:solidFill>
                <a:latin typeface="Graphik Regular" panose="020B0503030202060203" pitchFamily="34" charset="0"/>
              </a:rPr>
              <a:t>Insights</a:t>
            </a:r>
          </a:p>
        </p:txBody>
      </p:sp>
      <p:sp>
        <p:nvSpPr>
          <p:cNvPr id="4" name="TextBox 3">
            <a:extLst>
              <a:ext uri="{FF2B5EF4-FFF2-40B4-BE49-F238E27FC236}">
                <a16:creationId xmlns:a16="http://schemas.microsoft.com/office/drawing/2014/main" id="{3781574D-2C8C-3103-E863-D2A2B006FB6D}"/>
              </a:ext>
            </a:extLst>
          </p:cNvPr>
          <p:cNvSpPr txBox="1"/>
          <p:nvPr/>
        </p:nvSpPr>
        <p:spPr>
          <a:xfrm>
            <a:off x="838200" y="1106137"/>
            <a:ext cx="17145000" cy="3257174"/>
          </a:xfrm>
          <a:prstGeom prst="rect">
            <a:avLst/>
          </a:prstGeom>
          <a:noFill/>
        </p:spPr>
        <p:txBody>
          <a:bodyPr wrap="square" rtlCol="0">
            <a:spAutoFit/>
          </a:bodyPr>
          <a:lstStyle/>
          <a:p>
            <a:pPr>
              <a:lnSpc>
                <a:spcPct val="150000"/>
              </a:lnSpc>
            </a:pPr>
            <a:r>
              <a:rPr lang="en-US" sz="2800" dirty="0"/>
              <a:t>According to our data, we identified 16 different content categories circulated on Social Buzz. Different popularity scores are awarded to different reaction types and their degree. For example, 60 is awarded to a “heart” reaction and 70 to a “want”, although both reaction types are classified under positive sentiments. On the other hand, 5 is awarded to a “hate” reaction type and 0 to “disgust”, both being negative sentiments. Based on these different scores, the weight of popularity for each category is aggregated and we can rank them by popularity. </a:t>
            </a:r>
          </a:p>
        </p:txBody>
      </p:sp>
      <p:graphicFrame>
        <p:nvGraphicFramePr>
          <p:cNvPr id="9" name="Chart 8">
            <a:extLst>
              <a:ext uri="{FF2B5EF4-FFF2-40B4-BE49-F238E27FC236}">
                <a16:creationId xmlns:a16="http://schemas.microsoft.com/office/drawing/2014/main" id="{0FFBE393-14A7-D5F0-EF7F-AFFAB9768273}"/>
              </a:ext>
            </a:extLst>
          </p:cNvPr>
          <p:cNvGraphicFramePr>
            <a:graphicFrameLocks/>
          </p:cNvGraphicFramePr>
          <p:nvPr>
            <p:extLst>
              <p:ext uri="{D42A27DB-BD31-4B8C-83A1-F6EECF244321}">
                <p14:modId xmlns:p14="http://schemas.microsoft.com/office/powerpoint/2010/main" val="759386110"/>
              </p:ext>
            </p:extLst>
          </p:nvPr>
        </p:nvGraphicFramePr>
        <p:xfrm>
          <a:off x="2057400" y="4610100"/>
          <a:ext cx="12725400" cy="548749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76467" y="7124699"/>
            <a:ext cx="3062454" cy="3025511"/>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5544800" y="1898927"/>
            <a:ext cx="2743200" cy="3034278"/>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CDE4742F-DD0F-F524-0944-1060980FE9DE}"/>
              </a:ext>
            </a:extLst>
          </p:cNvPr>
          <p:cNvSpPr txBox="1"/>
          <p:nvPr/>
        </p:nvSpPr>
        <p:spPr>
          <a:xfrm>
            <a:off x="622619" y="0"/>
            <a:ext cx="3062454" cy="923330"/>
          </a:xfrm>
          <a:prstGeom prst="rect">
            <a:avLst/>
          </a:prstGeom>
          <a:noFill/>
        </p:spPr>
        <p:txBody>
          <a:bodyPr wrap="square" rtlCol="0">
            <a:spAutoFit/>
          </a:bodyPr>
          <a:lstStyle/>
          <a:p>
            <a:r>
              <a:rPr lang="en-US" sz="5400" b="1" dirty="0"/>
              <a:t>Insights</a:t>
            </a:r>
          </a:p>
        </p:txBody>
      </p:sp>
      <p:graphicFrame>
        <p:nvGraphicFramePr>
          <p:cNvPr id="5" name="Chart 4">
            <a:extLst>
              <a:ext uri="{FF2B5EF4-FFF2-40B4-BE49-F238E27FC236}">
                <a16:creationId xmlns:a16="http://schemas.microsoft.com/office/drawing/2014/main" id="{AAD8F1C7-D085-7BD3-A7F2-DDD268062E43}"/>
              </a:ext>
            </a:extLst>
          </p:cNvPr>
          <p:cNvGraphicFramePr>
            <a:graphicFrameLocks/>
          </p:cNvGraphicFramePr>
          <p:nvPr>
            <p:extLst>
              <p:ext uri="{D42A27DB-BD31-4B8C-83A1-F6EECF244321}">
                <p14:modId xmlns:p14="http://schemas.microsoft.com/office/powerpoint/2010/main" val="681792307"/>
              </p:ext>
            </p:extLst>
          </p:nvPr>
        </p:nvGraphicFramePr>
        <p:xfrm>
          <a:off x="3222879" y="923330"/>
          <a:ext cx="10515600" cy="818257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622619" y="3394584"/>
            <a:ext cx="4495800" cy="3889169"/>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5ABEB339-3942-81FB-EFBB-9E23C54B1DBA}"/>
              </a:ext>
            </a:extLst>
          </p:cNvPr>
          <p:cNvSpPr txBox="1"/>
          <p:nvPr/>
        </p:nvSpPr>
        <p:spPr>
          <a:xfrm>
            <a:off x="622619" y="190500"/>
            <a:ext cx="3062454" cy="923330"/>
          </a:xfrm>
          <a:prstGeom prst="rect">
            <a:avLst/>
          </a:prstGeom>
          <a:noFill/>
        </p:spPr>
        <p:txBody>
          <a:bodyPr wrap="square" rtlCol="0">
            <a:spAutoFit/>
          </a:bodyPr>
          <a:lstStyle/>
          <a:p>
            <a:r>
              <a:rPr lang="en-US" sz="5400" b="1" dirty="0"/>
              <a:t>Insights</a:t>
            </a:r>
          </a:p>
        </p:txBody>
      </p:sp>
      <p:sp>
        <p:nvSpPr>
          <p:cNvPr id="2" name="TextBox 1">
            <a:extLst>
              <a:ext uri="{FF2B5EF4-FFF2-40B4-BE49-F238E27FC236}">
                <a16:creationId xmlns:a16="http://schemas.microsoft.com/office/drawing/2014/main" id="{F549BE23-0201-CFF0-3EAE-8A54CEC36EED}"/>
              </a:ext>
            </a:extLst>
          </p:cNvPr>
          <p:cNvSpPr txBox="1"/>
          <p:nvPr/>
        </p:nvSpPr>
        <p:spPr>
          <a:xfrm>
            <a:off x="1471301" y="4134262"/>
            <a:ext cx="2185910" cy="2062103"/>
          </a:xfrm>
          <a:prstGeom prst="rect">
            <a:avLst/>
          </a:prstGeom>
          <a:noFill/>
        </p:spPr>
        <p:txBody>
          <a:bodyPr wrap="square" rtlCol="0">
            <a:spAutoFit/>
          </a:bodyPr>
          <a:lstStyle/>
          <a:p>
            <a:pPr algn="ctr"/>
            <a:r>
              <a:rPr lang="en-US" sz="3200" b="1" dirty="0">
                <a:solidFill>
                  <a:schemeClr val="tx2">
                    <a:lumMod val="50000"/>
                  </a:schemeClr>
                </a:solidFill>
              </a:rPr>
              <a:t>Month with the most Posts:</a:t>
            </a:r>
          </a:p>
          <a:p>
            <a:pPr algn="ctr"/>
            <a:r>
              <a:rPr lang="en-US" sz="3200" b="1" dirty="0">
                <a:solidFill>
                  <a:schemeClr val="tx2">
                    <a:lumMod val="50000"/>
                  </a:schemeClr>
                </a:solidFill>
              </a:rPr>
              <a:t>JANUARY </a:t>
            </a:r>
          </a:p>
        </p:txBody>
      </p:sp>
      <p:sp>
        <p:nvSpPr>
          <p:cNvPr id="32" name="TextBox 31">
            <a:extLst>
              <a:ext uri="{FF2B5EF4-FFF2-40B4-BE49-F238E27FC236}">
                <a16:creationId xmlns:a16="http://schemas.microsoft.com/office/drawing/2014/main" id="{397AB58C-08A2-9DA0-360B-00F709DA706B}"/>
              </a:ext>
            </a:extLst>
          </p:cNvPr>
          <p:cNvSpPr txBox="1"/>
          <p:nvPr/>
        </p:nvSpPr>
        <p:spPr>
          <a:xfrm>
            <a:off x="6705600" y="1080362"/>
            <a:ext cx="11376660" cy="1815882"/>
          </a:xfrm>
          <a:prstGeom prst="rect">
            <a:avLst/>
          </a:prstGeom>
          <a:noFill/>
        </p:spPr>
        <p:txBody>
          <a:bodyPr wrap="square" rtlCol="0">
            <a:spAutoFit/>
          </a:bodyPr>
          <a:lstStyle/>
          <a:p>
            <a:r>
              <a:rPr lang="en-US" sz="2800" dirty="0"/>
              <a:t>As stated before, there are 16 unique categories, each with content. This content is reacted on by users, hence determining their popularity. Below is a graph depicting the number of reactions per category, which is seen to match the trend of popularity in the previous slide.</a:t>
            </a:r>
          </a:p>
        </p:txBody>
      </p:sp>
      <p:graphicFrame>
        <p:nvGraphicFramePr>
          <p:cNvPr id="3" name="Chart 2">
            <a:extLst>
              <a:ext uri="{FF2B5EF4-FFF2-40B4-BE49-F238E27FC236}">
                <a16:creationId xmlns:a16="http://schemas.microsoft.com/office/drawing/2014/main" id="{8FBCF2C4-5A6C-9548-6BBF-272CB347F3F7}"/>
              </a:ext>
            </a:extLst>
          </p:cNvPr>
          <p:cNvGraphicFramePr>
            <a:graphicFrameLocks/>
          </p:cNvGraphicFramePr>
          <p:nvPr>
            <p:extLst>
              <p:ext uri="{D42A27DB-BD31-4B8C-83A1-F6EECF244321}">
                <p14:modId xmlns:p14="http://schemas.microsoft.com/office/powerpoint/2010/main" val="3282738845"/>
              </p:ext>
            </p:extLst>
          </p:nvPr>
        </p:nvGraphicFramePr>
        <p:xfrm>
          <a:off x="6705600" y="3428673"/>
          <a:ext cx="10592722" cy="629782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5546</TotalTime>
  <Words>672</Words>
  <Application>Microsoft Office PowerPoint</Application>
  <PresentationFormat>Custom</PresentationFormat>
  <Paragraphs>102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DM Sans</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Kobina Yawson</cp:lastModifiedBy>
  <cp:revision>18</cp:revision>
  <dcterms:created xsi:type="dcterms:W3CDTF">2006-08-16T00:00:00Z</dcterms:created>
  <dcterms:modified xsi:type="dcterms:W3CDTF">2024-09-03T16:00:09Z</dcterms:modified>
  <dc:identifier>DAEhDyfaYKE</dc:identifier>
</cp:coreProperties>
</file>