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0"/>
  </p:notesMasterIdLst>
  <p:sldIdLst>
    <p:sldId id="256" r:id="rId2"/>
    <p:sldId id="257" r:id="rId3"/>
    <p:sldId id="294" r:id="rId4"/>
    <p:sldId id="264" r:id="rId5"/>
    <p:sldId id="265" r:id="rId6"/>
    <p:sldId id="293" r:id="rId7"/>
    <p:sldId id="259" r:id="rId8"/>
    <p:sldId id="260" r:id="rId9"/>
    <p:sldId id="266" r:id="rId10"/>
    <p:sldId id="309" r:id="rId11"/>
    <p:sldId id="295" r:id="rId12"/>
    <p:sldId id="296" r:id="rId13"/>
    <p:sldId id="299" r:id="rId14"/>
    <p:sldId id="297" r:id="rId15"/>
    <p:sldId id="298" r:id="rId16"/>
    <p:sldId id="310" r:id="rId17"/>
    <p:sldId id="262" r:id="rId18"/>
    <p:sldId id="267" r:id="rId19"/>
    <p:sldId id="268" r:id="rId20"/>
    <p:sldId id="272" r:id="rId21"/>
    <p:sldId id="270" r:id="rId22"/>
    <p:sldId id="269" r:id="rId23"/>
    <p:sldId id="271" r:id="rId24"/>
    <p:sldId id="300" r:id="rId25"/>
    <p:sldId id="301" r:id="rId26"/>
    <p:sldId id="273" r:id="rId27"/>
    <p:sldId id="274" r:id="rId28"/>
    <p:sldId id="303" r:id="rId29"/>
    <p:sldId id="275" r:id="rId30"/>
    <p:sldId id="276" r:id="rId31"/>
    <p:sldId id="277" r:id="rId32"/>
    <p:sldId id="278" r:id="rId33"/>
    <p:sldId id="304" r:id="rId34"/>
    <p:sldId id="279" r:id="rId35"/>
    <p:sldId id="280" r:id="rId36"/>
    <p:sldId id="307" r:id="rId37"/>
    <p:sldId id="281" r:id="rId38"/>
    <p:sldId id="305" r:id="rId39"/>
    <p:sldId id="306" r:id="rId40"/>
    <p:sldId id="283" r:id="rId41"/>
    <p:sldId id="284" r:id="rId42"/>
    <p:sldId id="282" r:id="rId43"/>
    <p:sldId id="288" r:id="rId44"/>
    <p:sldId id="287" r:id="rId45"/>
    <p:sldId id="291" r:id="rId46"/>
    <p:sldId id="292" r:id="rId47"/>
    <p:sldId id="302" r:id="rId48"/>
    <p:sldId id="308" r:id="rId49"/>
  </p:sldIdLst>
  <p:sldSz cx="12192000" cy="6858000"/>
  <p:notesSz cx="6858000" cy="9525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legen Kobdikov" initials="TK" lastIdx="60" clrIdx="0">
    <p:extLst>
      <p:ext uri="{19B8F6BF-5375-455C-9EA6-DF929625EA0E}">
        <p15:presenceInfo xmlns:p15="http://schemas.microsoft.com/office/powerpoint/2012/main" userId="4471fc856339e6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D:\work\DynaRepo\&#1050;&#1085;&#1080;&#1075;&#1072;%20&#1090;&#1077;&#1089;&#1090;&#1086;&#107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6904482933145655E-2"/>
          <c:y val="2.0784617680868724E-2"/>
          <c:w val="0.92787967002210747"/>
          <c:h val="0.92923541410814026"/>
        </c:manualLayout>
      </c:layout>
      <c:scatterChart>
        <c:scatterStyle val="lineMarker"/>
        <c:varyColors val="0"/>
        <c:ser>
          <c:idx val="1"/>
          <c:order val="0"/>
          <c:tx>
            <c:v>EF</c:v>
          </c:tx>
          <c:spPr>
            <a:ln w="25400" cap="rnd">
              <a:no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accent2">
                        <a:lumMod val="7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yVal>
            <c:numRef>
              <c:f>Лист3!$B$3:$B$34</c:f>
              <c:numCache>
                <c:formatCode>General</c:formatCode>
                <c:ptCount val="32"/>
                <c:pt idx="0">
                  <c:v>65</c:v>
                </c:pt>
                <c:pt idx="1">
                  <c:v>80</c:v>
                </c:pt>
                <c:pt idx="2">
                  <c:v>76</c:v>
                </c:pt>
                <c:pt idx="3">
                  <c:v>65</c:v>
                </c:pt>
                <c:pt idx="4">
                  <c:v>92</c:v>
                </c:pt>
                <c:pt idx="5">
                  <c:v>76</c:v>
                </c:pt>
                <c:pt idx="6">
                  <c:v>65</c:v>
                </c:pt>
                <c:pt idx="7">
                  <c:v>101</c:v>
                </c:pt>
                <c:pt idx="8">
                  <c:v>76</c:v>
                </c:pt>
                <c:pt idx="9">
                  <c:v>65</c:v>
                </c:pt>
                <c:pt idx="10">
                  <c:v>81</c:v>
                </c:pt>
                <c:pt idx="11">
                  <c:v>76</c:v>
                </c:pt>
                <c:pt idx="12">
                  <c:v>65</c:v>
                </c:pt>
                <c:pt idx="13">
                  <c:v>93</c:v>
                </c:pt>
                <c:pt idx="14">
                  <c:v>77</c:v>
                </c:pt>
                <c:pt idx="15">
                  <c:v>65</c:v>
                </c:pt>
                <c:pt idx="16">
                  <c:v>91</c:v>
                </c:pt>
                <c:pt idx="17">
                  <c:v>76</c:v>
                </c:pt>
                <c:pt idx="18">
                  <c:v>66</c:v>
                </c:pt>
                <c:pt idx="19">
                  <c:v>91</c:v>
                </c:pt>
                <c:pt idx="20">
                  <c:v>78</c:v>
                </c:pt>
                <c:pt idx="21">
                  <c:v>65</c:v>
                </c:pt>
                <c:pt idx="22">
                  <c:v>89</c:v>
                </c:pt>
                <c:pt idx="23">
                  <c:v>76</c:v>
                </c:pt>
                <c:pt idx="24">
                  <c:v>65</c:v>
                </c:pt>
                <c:pt idx="25">
                  <c:v>92</c:v>
                </c:pt>
                <c:pt idx="26">
                  <c:v>76</c:v>
                </c:pt>
                <c:pt idx="27">
                  <c:v>65</c:v>
                </c:pt>
                <c:pt idx="28">
                  <c:v>90</c:v>
                </c:pt>
                <c:pt idx="29">
                  <c:v>76</c:v>
                </c:pt>
                <c:pt idx="30">
                  <c:v>65</c:v>
                </c:pt>
                <c:pt idx="31">
                  <c:v>92</c:v>
                </c:pt>
              </c:numCache>
            </c:numRef>
          </c:yVal>
          <c:smooth val="0"/>
          <c:extLst>
            <c:ext xmlns:c16="http://schemas.microsoft.com/office/drawing/2014/chart" uri="{C3380CC4-5D6E-409C-BE32-E72D297353CC}">
              <c16:uniqueId val="{00000001-7872-426F-AD04-352367BC063B}"/>
            </c:ext>
          </c:extLst>
        </c:ser>
        <c:ser>
          <c:idx val="0"/>
          <c:order val="1"/>
          <c:tx>
            <c:v>DynaLib</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yVal>
            <c:numRef>
              <c:f>Лист3!$C$3:$C$34</c:f>
              <c:numCache>
                <c:formatCode>General</c:formatCode>
                <c:ptCount val="32"/>
                <c:pt idx="0">
                  <c:v>12</c:v>
                </c:pt>
                <c:pt idx="1">
                  <c:v>13</c:v>
                </c:pt>
                <c:pt idx="2">
                  <c:v>12</c:v>
                </c:pt>
                <c:pt idx="3">
                  <c:v>12</c:v>
                </c:pt>
                <c:pt idx="4">
                  <c:v>12</c:v>
                </c:pt>
                <c:pt idx="5">
                  <c:v>12</c:v>
                </c:pt>
                <c:pt idx="6">
                  <c:v>14</c:v>
                </c:pt>
                <c:pt idx="7">
                  <c:v>12</c:v>
                </c:pt>
                <c:pt idx="8">
                  <c:v>12</c:v>
                </c:pt>
                <c:pt idx="9">
                  <c:v>12</c:v>
                </c:pt>
                <c:pt idx="10">
                  <c:v>12</c:v>
                </c:pt>
                <c:pt idx="11">
                  <c:v>13</c:v>
                </c:pt>
                <c:pt idx="12">
                  <c:v>12</c:v>
                </c:pt>
                <c:pt idx="13">
                  <c:v>12</c:v>
                </c:pt>
                <c:pt idx="14">
                  <c:v>12</c:v>
                </c:pt>
                <c:pt idx="15">
                  <c:v>12</c:v>
                </c:pt>
                <c:pt idx="16">
                  <c:v>14</c:v>
                </c:pt>
                <c:pt idx="17">
                  <c:v>12</c:v>
                </c:pt>
                <c:pt idx="18">
                  <c:v>12</c:v>
                </c:pt>
                <c:pt idx="19">
                  <c:v>12</c:v>
                </c:pt>
                <c:pt idx="20">
                  <c:v>12</c:v>
                </c:pt>
                <c:pt idx="21">
                  <c:v>14</c:v>
                </c:pt>
                <c:pt idx="22">
                  <c:v>12</c:v>
                </c:pt>
                <c:pt idx="23">
                  <c:v>12</c:v>
                </c:pt>
                <c:pt idx="24">
                  <c:v>12</c:v>
                </c:pt>
                <c:pt idx="25">
                  <c:v>12</c:v>
                </c:pt>
                <c:pt idx="26">
                  <c:v>14</c:v>
                </c:pt>
                <c:pt idx="27">
                  <c:v>12</c:v>
                </c:pt>
                <c:pt idx="28">
                  <c:v>12</c:v>
                </c:pt>
                <c:pt idx="29">
                  <c:v>12</c:v>
                </c:pt>
                <c:pt idx="30">
                  <c:v>12</c:v>
                </c:pt>
                <c:pt idx="31">
                  <c:v>14</c:v>
                </c:pt>
              </c:numCache>
            </c:numRef>
          </c:yVal>
          <c:smooth val="0"/>
          <c:extLst>
            <c:ext xmlns:c16="http://schemas.microsoft.com/office/drawing/2014/chart" uri="{C3380CC4-5D6E-409C-BE32-E72D297353CC}">
              <c16:uniqueId val="{00000003-7872-426F-AD04-352367BC063B}"/>
            </c:ext>
          </c:extLst>
        </c:ser>
        <c:dLbls>
          <c:showLegendKey val="0"/>
          <c:showVal val="0"/>
          <c:showCatName val="0"/>
          <c:showSerName val="0"/>
          <c:showPercent val="0"/>
          <c:showBubbleSize val="0"/>
        </c:dLbls>
        <c:axId val="445211760"/>
        <c:axId val="445217008"/>
      </c:scatterChart>
      <c:valAx>
        <c:axId val="445211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445217008"/>
        <c:crosses val="autoZero"/>
        <c:crossBetween val="midCat"/>
      </c:valAx>
      <c:valAx>
        <c:axId val="445217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445211760"/>
        <c:crosses val="autoZero"/>
        <c:crossBetween val="midCat"/>
      </c:valAx>
      <c:spPr>
        <a:solidFill>
          <a:schemeClr val="bg2">
            <a:lumMod val="60000"/>
            <a:lumOff val="4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tx>
            <c:v>R4_EF</c:v>
          </c:tx>
          <c:spPr>
            <a:ln w="25400" cap="rnd">
              <a:no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xVal>
            <c:numRef>
              <c:f>Лист3!$A$41:$A$72</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Лист3!$C$77:$C$109</c:f>
              <c:numCache>
                <c:formatCode>General</c:formatCode>
                <c:ptCount val="33"/>
                <c:pt idx="0">
                  <c:v>182</c:v>
                </c:pt>
                <c:pt idx="1">
                  <c:v>163</c:v>
                </c:pt>
                <c:pt idx="2">
                  <c:v>147</c:v>
                </c:pt>
                <c:pt idx="3">
                  <c:v>160</c:v>
                </c:pt>
                <c:pt idx="4">
                  <c:v>160</c:v>
                </c:pt>
                <c:pt idx="5">
                  <c:v>148</c:v>
                </c:pt>
                <c:pt idx="6">
                  <c:v>161</c:v>
                </c:pt>
                <c:pt idx="7">
                  <c:v>174</c:v>
                </c:pt>
                <c:pt idx="8">
                  <c:v>148</c:v>
                </c:pt>
                <c:pt idx="9">
                  <c:v>162</c:v>
                </c:pt>
                <c:pt idx="10">
                  <c:v>173</c:v>
                </c:pt>
                <c:pt idx="11">
                  <c:v>148</c:v>
                </c:pt>
                <c:pt idx="12">
                  <c:v>161</c:v>
                </c:pt>
                <c:pt idx="13">
                  <c:v>173</c:v>
                </c:pt>
                <c:pt idx="14">
                  <c:v>148</c:v>
                </c:pt>
                <c:pt idx="15">
                  <c:v>161</c:v>
                </c:pt>
                <c:pt idx="16">
                  <c:v>173</c:v>
                </c:pt>
                <c:pt idx="17">
                  <c:v>147</c:v>
                </c:pt>
                <c:pt idx="18">
                  <c:v>163</c:v>
                </c:pt>
                <c:pt idx="19">
                  <c:v>172</c:v>
                </c:pt>
                <c:pt idx="20">
                  <c:v>148</c:v>
                </c:pt>
                <c:pt idx="21">
                  <c:v>162</c:v>
                </c:pt>
                <c:pt idx="22">
                  <c:v>158</c:v>
                </c:pt>
                <c:pt idx="23">
                  <c:v>162</c:v>
                </c:pt>
                <c:pt idx="24">
                  <c:v>162</c:v>
                </c:pt>
                <c:pt idx="25">
                  <c:v>156</c:v>
                </c:pt>
                <c:pt idx="26">
                  <c:v>148</c:v>
                </c:pt>
                <c:pt idx="27">
                  <c:v>163</c:v>
                </c:pt>
                <c:pt idx="28">
                  <c:v>156</c:v>
                </c:pt>
                <c:pt idx="29">
                  <c:v>150</c:v>
                </c:pt>
                <c:pt idx="30">
                  <c:v>161</c:v>
                </c:pt>
                <c:pt idx="31">
                  <c:v>156</c:v>
                </c:pt>
                <c:pt idx="32">
                  <c:v>149</c:v>
                </c:pt>
              </c:numCache>
            </c:numRef>
          </c:yVal>
          <c:smooth val="0"/>
          <c:extLst>
            <c:ext xmlns:c16="http://schemas.microsoft.com/office/drawing/2014/chart" uri="{C3380CC4-5D6E-409C-BE32-E72D297353CC}">
              <c16:uniqueId val="{00000001-05A7-40A4-B109-29D1A48F170F}"/>
            </c:ext>
          </c:extLst>
        </c:ser>
        <c:ser>
          <c:idx val="0"/>
          <c:order val="1"/>
          <c:tx>
            <c:v>R4_DL</c:v>
          </c:tx>
          <c:spPr>
            <a:ln w="25400" cap="rnd">
              <a:no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xVal>
            <c:numRef>
              <c:f>Лист3!$A$41:$A$72</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Лист3!$B$78:$B$109</c:f>
              <c:numCache>
                <c:formatCode>General</c:formatCode>
                <c:ptCount val="32"/>
                <c:pt idx="0">
                  <c:v>58</c:v>
                </c:pt>
                <c:pt idx="1">
                  <c:v>72</c:v>
                </c:pt>
                <c:pt idx="2">
                  <c:v>65</c:v>
                </c:pt>
                <c:pt idx="3">
                  <c:v>59</c:v>
                </c:pt>
                <c:pt idx="4">
                  <c:v>77</c:v>
                </c:pt>
                <c:pt idx="5">
                  <c:v>68</c:v>
                </c:pt>
                <c:pt idx="6">
                  <c:v>58</c:v>
                </c:pt>
                <c:pt idx="7">
                  <c:v>78</c:v>
                </c:pt>
                <c:pt idx="8">
                  <c:v>59</c:v>
                </c:pt>
                <c:pt idx="9">
                  <c:v>82</c:v>
                </c:pt>
                <c:pt idx="10">
                  <c:v>70</c:v>
                </c:pt>
                <c:pt idx="11">
                  <c:v>59</c:v>
                </c:pt>
                <c:pt idx="12">
                  <c:v>73</c:v>
                </c:pt>
                <c:pt idx="13">
                  <c:v>65</c:v>
                </c:pt>
                <c:pt idx="14">
                  <c:v>59</c:v>
                </c:pt>
                <c:pt idx="15">
                  <c:v>67</c:v>
                </c:pt>
                <c:pt idx="16">
                  <c:v>68</c:v>
                </c:pt>
                <c:pt idx="17">
                  <c:v>58</c:v>
                </c:pt>
                <c:pt idx="18">
                  <c:v>77</c:v>
                </c:pt>
                <c:pt idx="19">
                  <c:v>59</c:v>
                </c:pt>
                <c:pt idx="20">
                  <c:v>69</c:v>
                </c:pt>
                <c:pt idx="21">
                  <c:v>70</c:v>
                </c:pt>
                <c:pt idx="22">
                  <c:v>59</c:v>
                </c:pt>
                <c:pt idx="23">
                  <c:v>72</c:v>
                </c:pt>
                <c:pt idx="24">
                  <c:v>66</c:v>
                </c:pt>
                <c:pt idx="25">
                  <c:v>59</c:v>
                </c:pt>
                <c:pt idx="26">
                  <c:v>67</c:v>
                </c:pt>
                <c:pt idx="27">
                  <c:v>59</c:v>
                </c:pt>
                <c:pt idx="28">
                  <c:v>68</c:v>
                </c:pt>
                <c:pt idx="29">
                  <c:v>78</c:v>
                </c:pt>
                <c:pt idx="30">
                  <c:v>59</c:v>
                </c:pt>
                <c:pt idx="31">
                  <c:v>73</c:v>
                </c:pt>
              </c:numCache>
            </c:numRef>
          </c:yVal>
          <c:smooth val="0"/>
          <c:extLst>
            <c:ext xmlns:c16="http://schemas.microsoft.com/office/drawing/2014/chart" uri="{C3380CC4-5D6E-409C-BE32-E72D297353CC}">
              <c16:uniqueId val="{00000003-05A7-40A4-B109-29D1A48F170F}"/>
            </c:ext>
          </c:extLst>
        </c:ser>
        <c:dLbls>
          <c:showLegendKey val="0"/>
          <c:showVal val="0"/>
          <c:showCatName val="0"/>
          <c:showSerName val="0"/>
          <c:showPercent val="0"/>
          <c:showBubbleSize val="0"/>
        </c:dLbls>
        <c:axId val="445211760"/>
        <c:axId val="445217008"/>
      </c:scatterChart>
      <c:valAx>
        <c:axId val="445211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445217008"/>
        <c:crosses val="autoZero"/>
        <c:crossBetween val="midCat"/>
      </c:valAx>
      <c:valAx>
        <c:axId val="445217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445211760"/>
        <c:crosses val="autoZero"/>
        <c:crossBetween val="midCat"/>
      </c:valAx>
      <c:spPr>
        <a:solidFill>
          <a:schemeClr val="tx2"/>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2402575495056599E-2"/>
          <c:y val="6.8965503370741768E-2"/>
          <c:w val="0.79313822700267045"/>
          <c:h val="0.85848455697658776"/>
        </c:manualLayout>
      </c:layout>
      <c:scatterChart>
        <c:scatterStyle val="smoothMarker"/>
        <c:varyColors val="0"/>
        <c:ser>
          <c:idx val="0"/>
          <c:order val="0"/>
          <c:tx>
            <c:v>DynaQuery</c:v>
          </c:tx>
          <c:spPr>
            <a:ln w="19050" cap="rnd">
              <a:solidFill>
                <a:schemeClr val="accent1"/>
              </a:solidFill>
              <a:round/>
            </a:ln>
            <a:effectLst/>
          </c:spPr>
          <c:marker>
            <c:symbol val="circle"/>
            <c:size val="5"/>
            <c:spPr>
              <a:solidFill>
                <a:schemeClr val="accent1"/>
              </a:solidFill>
              <a:ln w="28575">
                <a:solidFill>
                  <a:schemeClr val="accent1"/>
                </a:solidFill>
              </a:ln>
              <a:effectLst/>
            </c:spPr>
          </c:marker>
          <c:dLbls>
            <c:dLbl>
              <c:idx val="0"/>
              <c:layout>
                <c:manualLayout>
                  <c:x val="-3.5079368002280384E-2"/>
                  <c:y val="-1.623877148484599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CD3-4C94-B11F-BF9E754AAEE5}"/>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2">
                        <a:lumMod val="75000"/>
                      </a:schemeClr>
                    </a:solidFill>
                    <a:latin typeface="+mn-lt"/>
                    <a:ea typeface="+mn-ea"/>
                    <a:cs typeface="+mn-cs"/>
                  </a:defRPr>
                </a:pPr>
                <a:endParaRPr lang="ru-RU"/>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Лист1!$F$3:$F$6</c:f>
              <c:numCache>
                <c:formatCode>#,##0</c:formatCode>
                <c:ptCount val="4"/>
                <c:pt idx="0">
                  <c:v>4569</c:v>
                </c:pt>
                <c:pt idx="1">
                  <c:v>18276</c:v>
                </c:pt>
                <c:pt idx="2">
                  <c:v>36552</c:v>
                </c:pt>
                <c:pt idx="3">
                  <c:v>73104</c:v>
                </c:pt>
              </c:numCache>
            </c:numRef>
          </c:xVal>
          <c:yVal>
            <c:numRef>
              <c:f>Лист1!$C$3:$C$6</c:f>
              <c:numCache>
                <c:formatCode>#,##0</c:formatCode>
                <c:ptCount val="4"/>
                <c:pt idx="0">
                  <c:v>14.5625</c:v>
                </c:pt>
                <c:pt idx="1">
                  <c:v>66.5625</c:v>
                </c:pt>
                <c:pt idx="2">
                  <c:v>133.65625</c:v>
                </c:pt>
                <c:pt idx="3">
                  <c:v>282.25</c:v>
                </c:pt>
              </c:numCache>
            </c:numRef>
          </c:yVal>
          <c:smooth val="1"/>
          <c:extLst>
            <c:ext xmlns:c16="http://schemas.microsoft.com/office/drawing/2014/chart" uri="{C3380CC4-5D6E-409C-BE32-E72D297353CC}">
              <c16:uniqueId val="{00000000-3CD3-4C94-B11F-BF9E754AAEE5}"/>
            </c:ext>
          </c:extLst>
        </c:ser>
        <c:ser>
          <c:idx val="1"/>
          <c:order val="1"/>
          <c:tx>
            <c:v>LINQ to EF</c:v>
          </c:tx>
          <c:spPr>
            <a:ln w="19050" cap="rnd">
              <a:solidFill>
                <a:schemeClr val="accent2"/>
              </a:solidFill>
              <a:round/>
            </a:ln>
            <a:effectLst/>
          </c:spPr>
          <c:marker>
            <c:symbol val="circle"/>
            <c:size val="5"/>
            <c:spPr>
              <a:solidFill>
                <a:schemeClr val="accent2"/>
              </a:solidFill>
              <a:ln w="2857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accent2">
                        <a:lumMod val="60000"/>
                        <a:lumOff val="40000"/>
                      </a:schemeClr>
                    </a:solidFill>
                    <a:latin typeface="+mn-lt"/>
                    <a:ea typeface="+mn-ea"/>
                    <a:cs typeface="+mn-cs"/>
                  </a:defRPr>
                </a:pPr>
                <a:endParaRPr lang="ru-RU"/>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Лист1!$F$10:$F$13</c:f>
              <c:numCache>
                <c:formatCode>#,##0</c:formatCode>
                <c:ptCount val="4"/>
                <c:pt idx="0">
                  <c:v>4569</c:v>
                </c:pt>
                <c:pt idx="1">
                  <c:v>18276</c:v>
                </c:pt>
                <c:pt idx="2">
                  <c:v>36552</c:v>
                </c:pt>
                <c:pt idx="3">
                  <c:v>73104</c:v>
                </c:pt>
              </c:numCache>
            </c:numRef>
          </c:xVal>
          <c:yVal>
            <c:numRef>
              <c:f>Лист1!$C$10:$C$13</c:f>
              <c:numCache>
                <c:formatCode>#,##0</c:formatCode>
                <c:ptCount val="4"/>
                <c:pt idx="0">
                  <c:v>36</c:v>
                </c:pt>
                <c:pt idx="1">
                  <c:v>158.53125</c:v>
                </c:pt>
                <c:pt idx="2">
                  <c:v>330.78125</c:v>
                </c:pt>
                <c:pt idx="3">
                  <c:v>693.125</c:v>
                </c:pt>
              </c:numCache>
            </c:numRef>
          </c:yVal>
          <c:smooth val="1"/>
          <c:extLst>
            <c:ext xmlns:c16="http://schemas.microsoft.com/office/drawing/2014/chart" uri="{C3380CC4-5D6E-409C-BE32-E72D297353CC}">
              <c16:uniqueId val="{00000001-3CD3-4C94-B11F-BF9E754AAEE5}"/>
            </c:ext>
          </c:extLst>
        </c:ser>
        <c:dLbls>
          <c:dLblPos val="t"/>
          <c:showLegendKey val="0"/>
          <c:showVal val="1"/>
          <c:showCatName val="0"/>
          <c:showSerName val="0"/>
          <c:showPercent val="0"/>
          <c:showBubbleSize val="0"/>
        </c:dLbls>
        <c:axId val="446390408"/>
        <c:axId val="446395328"/>
      </c:scatterChart>
      <c:valAx>
        <c:axId val="4463904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Размер выборки</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446395328"/>
        <c:crosses val="autoZero"/>
        <c:crossBetween val="midCat"/>
      </c:valAx>
      <c:valAx>
        <c:axId val="446395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Время</a:t>
                </a:r>
                <a:r>
                  <a:rPr lang="ru-RU" baseline="0"/>
                  <a:t>, </a:t>
                </a:r>
                <a:r>
                  <a:rPr lang="en-US" baseline="0"/>
                  <a:t>ms</a:t>
                </a:r>
                <a:endParaRPr lang="ru-RU"/>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446390408"/>
        <c:crosses val="autoZero"/>
        <c:crossBetween val="midCat"/>
      </c:valAx>
      <c:spPr>
        <a:solidFill>
          <a:schemeClr val="tx2"/>
        </a:solidFill>
        <a:ln>
          <a:noFill/>
        </a:ln>
        <a:effectLst/>
      </c:spPr>
    </c:plotArea>
    <c:legend>
      <c:legendPos val="r"/>
      <c:layout>
        <c:manualLayout>
          <c:xMode val="edge"/>
          <c:yMode val="edge"/>
          <c:x val="0.87740723054678416"/>
          <c:y val="0.29409271948336813"/>
          <c:w val="0.11730176372134847"/>
          <c:h val="0.1155181232050918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2402575495056599E-2"/>
          <c:y val="6.8965503370741768E-2"/>
          <c:w val="0.79313822700267045"/>
          <c:h val="0.85848455697658776"/>
        </c:manualLayout>
      </c:layout>
      <c:scatterChart>
        <c:scatterStyle val="smoothMarker"/>
        <c:varyColors val="0"/>
        <c:ser>
          <c:idx val="0"/>
          <c:order val="0"/>
          <c:tx>
            <c:v>DynaQuery</c:v>
          </c:tx>
          <c:spPr>
            <a:ln w="19050" cap="rnd">
              <a:solidFill>
                <a:schemeClr val="accent1"/>
              </a:solidFill>
              <a:round/>
            </a:ln>
            <a:effectLst/>
          </c:spPr>
          <c:marker>
            <c:symbol val="circle"/>
            <c:size val="5"/>
            <c:spPr>
              <a:solidFill>
                <a:schemeClr val="accent1"/>
              </a:solidFill>
              <a:ln w="28575">
                <a:solidFill>
                  <a:schemeClr val="accent1"/>
                </a:solidFill>
              </a:ln>
              <a:effectLst/>
            </c:spPr>
          </c:marker>
          <c:dLbls>
            <c:dLbl>
              <c:idx val="0"/>
              <c:tx>
                <c:rich>
                  <a:bodyPr/>
                  <a:lstStyle/>
                  <a:p>
                    <a:fld id="{41AFCE0D-A3A6-4BD2-90EB-872CFCE64076}" type="CELLRANGE">
                      <a:rPr lang="en-US"/>
                      <a:pPr/>
                      <a:t>[ДИАПАЗОН ЯЧЕЕК]</a:t>
                    </a:fld>
                    <a:endParaRPr lang="ru-RU"/>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28-4575-ADAC-BFA4958377FD}"/>
                </c:ext>
              </c:extLst>
            </c:dLbl>
            <c:dLbl>
              <c:idx val="1"/>
              <c:tx>
                <c:rich>
                  <a:bodyPr/>
                  <a:lstStyle/>
                  <a:p>
                    <a:fld id="{6B7CC21C-DAAC-440C-8363-B3BC9AA43F69}" type="CELLRANGE">
                      <a:rPr lang="ru-RU"/>
                      <a:pPr/>
                      <a:t>[ДИАПАЗОН ЯЧЕЕК]</a:t>
                    </a:fld>
                    <a:endParaRPr lang="ru-RU"/>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28-4575-ADAC-BFA4958377FD}"/>
                </c:ext>
              </c:extLst>
            </c:dLbl>
            <c:dLbl>
              <c:idx val="2"/>
              <c:tx>
                <c:rich>
                  <a:bodyPr/>
                  <a:lstStyle/>
                  <a:p>
                    <a:fld id="{D17A00DC-946C-4E93-9827-B7B8169D7AC4}" type="CELLRANGE">
                      <a:rPr lang="ru-RU"/>
                      <a:pPr/>
                      <a:t>[ДИАПАЗОН ЯЧЕЕК]</a:t>
                    </a:fld>
                    <a:endParaRPr lang="ru-RU"/>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28-4575-ADAC-BFA4958377FD}"/>
                </c:ext>
              </c:extLst>
            </c:dLbl>
            <c:dLbl>
              <c:idx val="3"/>
              <c:tx>
                <c:rich>
                  <a:bodyPr/>
                  <a:lstStyle/>
                  <a:p>
                    <a:fld id="{E9BE08DE-0541-4EFC-AD76-C9447059B16D}" type="CELLRANGE">
                      <a:rPr lang="ru-RU"/>
                      <a:pPr/>
                      <a:t>[ДИАПАЗОН ЯЧЕЕК]</a:t>
                    </a:fld>
                    <a:endParaRPr lang="ru-RU"/>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28-4575-ADAC-BFA4958377FD}"/>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2">
                        <a:lumMod val="75000"/>
                      </a:schemeClr>
                    </a:solidFill>
                    <a:latin typeface="+mn-lt"/>
                    <a:ea typeface="+mn-ea"/>
                    <a:cs typeface="+mn-cs"/>
                  </a:defRPr>
                </a:pPr>
                <a:endParaRPr lang="ru-RU"/>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Лист1!$C$3:$C$6</c:f>
              <c:numCache>
                <c:formatCode>#,##0</c:formatCode>
                <c:ptCount val="4"/>
                <c:pt idx="0">
                  <c:v>14.5625</c:v>
                </c:pt>
                <c:pt idx="1">
                  <c:v>66.5625</c:v>
                </c:pt>
                <c:pt idx="2">
                  <c:v>133.65625</c:v>
                </c:pt>
                <c:pt idx="3">
                  <c:v>282.25</c:v>
                </c:pt>
              </c:numCache>
            </c:numRef>
          </c:xVal>
          <c:yVal>
            <c:numRef>
              <c:f>Лист1!$F$3:$F$6</c:f>
              <c:numCache>
                <c:formatCode>#,##0</c:formatCode>
                <c:ptCount val="4"/>
                <c:pt idx="0">
                  <c:v>4569</c:v>
                </c:pt>
                <c:pt idx="1">
                  <c:v>18276</c:v>
                </c:pt>
                <c:pt idx="2">
                  <c:v>36552</c:v>
                </c:pt>
                <c:pt idx="3">
                  <c:v>73104</c:v>
                </c:pt>
              </c:numCache>
            </c:numRef>
          </c:yVal>
          <c:smooth val="1"/>
          <c:extLst>
            <c:ext xmlns:c15="http://schemas.microsoft.com/office/drawing/2012/chart" uri="{02D57815-91ED-43cb-92C2-25804820EDAC}">
              <c15:datalabelsRange>
                <c15:f>Лист1!$G$3:$G$6</c15:f>
                <c15:dlblRangeCache>
                  <c:ptCount val="4"/>
                  <c:pt idx="0">
                    <c:v>314</c:v>
                  </c:pt>
                  <c:pt idx="1">
                    <c:v>275</c:v>
                  </c:pt>
                  <c:pt idx="2">
                    <c:v>273</c:v>
                  </c:pt>
                  <c:pt idx="3">
                    <c:v>259</c:v>
                  </c:pt>
                </c15:dlblRangeCache>
              </c15:datalabelsRange>
            </c:ext>
            <c:ext xmlns:c16="http://schemas.microsoft.com/office/drawing/2014/chart" uri="{C3380CC4-5D6E-409C-BE32-E72D297353CC}">
              <c16:uniqueId val="{00000004-4828-4575-ADAC-BFA4958377FD}"/>
            </c:ext>
          </c:extLst>
        </c:ser>
        <c:ser>
          <c:idx val="1"/>
          <c:order val="1"/>
          <c:tx>
            <c:v>LINQ to EF</c:v>
          </c:tx>
          <c:spPr>
            <a:ln w="19050" cap="rnd">
              <a:solidFill>
                <a:schemeClr val="accent2"/>
              </a:solidFill>
              <a:round/>
            </a:ln>
            <a:effectLst/>
          </c:spPr>
          <c:marker>
            <c:symbol val="circle"/>
            <c:size val="5"/>
            <c:spPr>
              <a:solidFill>
                <a:schemeClr val="accent2"/>
              </a:solidFill>
              <a:ln w="28575">
                <a:solidFill>
                  <a:schemeClr val="accent2"/>
                </a:solidFill>
              </a:ln>
              <a:effectLst/>
            </c:spPr>
          </c:marker>
          <c:dLbls>
            <c:dLbl>
              <c:idx val="0"/>
              <c:tx>
                <c:rich>
                  <a:bodyPr/>
                  <a:lstStyle/>
                  <a:p>
                    <a:fld id="{B83FBD41-2B3E-46A1-8794-7EC880292163}" type="CELLRANGE">
                      <a:rPr lang="en-US"/>
                      <a:pPr/>
                      <a:t>[ДИАПАЗОН ЯЧЕЕК]</a:t>
                    </a:fld>
                    <a:endParaRPr lang="ru-RU"/>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828-4575-ADAC-BFA4958377FD}"/>
                </c:ext>
              </c:extLst>
            </c:dLbl>
            <c:dLbl>
              <c:idx val="1"/>
              <c:tx>
                <c:rich>
                  <a:bodyPr/>
                  <a:lstStyle/>
                  <a:p>
                    <a:fld id="{5DAF45F0-D6EC-4D19-91A3-AB78A6955024}" type="CELLRANGE">
                      <a:rPr lang="ru-RU"/>
                      <a:pPr/>
                      <a:t>[ДИАПАЗОН ЯЧЕЕК]</a:t>
                    </a:fld>
                    <a:endParaRPr lang="ru-RU"/>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28-4575-ADAC-BFA4958377FD}"/>
                </c:ext>
              </c:extLst>
            </c:dLbl>
            <c:dLbl>
              <c:idx val="2"/>
              <c:tx>
                <c:rich>
                  <a:bodyPr/>
                  <a:lstStyle/>
                  <a:p>
                    <a:fld id="{5D5A48B8-D016-4515-B14C-CC404A416945}" type="CELLRANGE">
                      <a:rPr lang="ru-RU"/>
                      <a:pPr/>
                      <a:t>[ДИАПАЗОН ЯЧЕЕК]</a:t>
                    </a:fld>
                    <a:endParaRPr lang="ru-RU"/>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28-4575-ADAC-BFA4958377FD}"/>
                </c:ext>
              </c:extLst>
            </c:dLbl>
            <c:dLbl>
              <c:idx val="3"/>
              <c:tx>
                <c:rich>
                  <a:bodyPr/>
                  <a:lstStyle/>
                  <a:p>
                    <a:fld id="{19F467C4-E480-4FE5-A153-5DE330B2B319}" type="CELLRANGE">
                      <a:rPr lang="ru-RU"/>
                      <a:pPr/>
                      <a:t>[ДИАПАЗОН ЯЧЕЕК]</a:t>
                    </a:fld>
                    <a:endParaRPr lang="ru-RU"/>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28-4575-ADAC-BFA4958377FD}"/>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accent2">
                        <a:lumMod val="60000"/>
                        <a:lumOff val="40000"/>
                      </a:schemeClr>
                    </a:solidFill>
                    <a:latin typeface="+mn-lt"/>
                    <a:ea typeface="+mn-ea"/>
                    <a:cs typeface="+mn-cs"/>
                  </a:defRPr>
                </a:pPr>
                <a:endParaRPr lang="ru-RU"/>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Лист1!$C$10:$C$13</c:f>
              <c:numCache>
                <c:formatCode>#,##0</c:formatCode>
                <c:ptCount val="4"/>
                <c:pt idx="0">
                  <c:v>36</c:v>
                </c:pt>
                <c:pt idx="1">
                  <c:v>158.53125</c:v>
                </c:pt>
                <c:pt idx="2">
                  <c:v>330.78125</c:v>
                </c:pt>
                <c:pt idx="3">
                  <c:v>693.125</c:v>
                </c:pt>
              </c:numCache>
            </c:numRef>
          </c:xVal>
          <c:yVal>
            <c:numRef>
              <c:f>Лист1!$F$10:$F$13</c:f>
              <c:numCache>
                <c:formatCode>#,##0</c:formatCode>
                <c:ptCount val="4"/>
                <c:pt idx="0">
                  <c:v>4569</c:v>
                </c:pt>
                <c:pt idx="1">
                  <c:v>18276</c:v>
                </c:pt>
                <c:pt idx="2">
                  <c:v>36552</c:v>
                </c:pt>
                <c:pt idx="3">
                  <c:v>73104</c:v>
                </c:pt>
              </c:numCache>
            </c:numRef>
          </c:yVal>
          <c:smooth val="1"/>
          <c:extLst>
            <c:ext xmlns:c15="http://schemas.microsoft.com/office/drawing/2012/chart" uri="{02D57815-91ED-43cb-92C2-25804820EDAC}">
              <c15:datalabelsRange>
                <c15:f>Лист1!$G$10:$G$13</c15:f>
                <c15:dlblRangeCache>
                  <c:ptCount val="4"/>
                  <c:pt idx="0">
                    <c:v>127</c:v>
                  </c:pt>
                  <c:pt idx="1">
                    <c:v>115</c:v>
                  </c:pt>
                  <c:pt idx="2">
                    <c:v>111</c:v>
                  </c:pt>
                  <c:pt idx="3">
                    <c:v>105</c:v>
                  </c:pt>
                </c15:dlblRangeCache>
              </c15:datalabelsRange>
            </c:ext>
            <c:ext xmlns:c16="http://schemas.microsoft.com/office/drawing/2014/chart" uri="{C3380CC4-5D6E-409C-BE32-E72D297353CC}">
              <c16:uniqueId val="{00000009-4828-4575-ADAC-BFA4958377FD}"/>
            </c:ext>
          </c:extLst>
        </c:ser>
        <c:dLbls>
          <c:dLblPos val="t"/>
          <c:showLegendKey val="0"/>
          <c:showVal val="1"/>
          <c:showCatName val="0"/>
          <c:showSerName val="0"/>
          <c:showPercent val="0"/>
          <c:showBubbleSize val="0"/>
        </c:dLbls>
        <c:axId val="446390408"/>
        <c:axId val="446395328"/>
      </c:scatterChart>
      <c:valAx>
        <c:axId val="4463904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ru-RU" sz="1200"/>
                  <a:t>время, </a:t>
                </a:r>
                <a:r>
                  <a:rPr lang="en-US" sz="1200"/>
                  <a:t>ms</a:t>
                </a:r>
                <a:endParaRPr lang="ru-RU" sz="1200"/>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ru-RU"/>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446395328"/>
        <c:crosses val="autoZero"/>
        <c:crossBetween val="midCat"/>
      </c:valAx>
      <c:valAx>
        <c:axId val="446395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ru-RU" sz="1200"/>
                  <a:t>записей</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ru-RU"/>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446390408"/>
        <c:crosses val="autoZero"/>
        <c:crossBetween val="midCat"/>
      </c:valAx>
      <c:spPr>
        <a:solidFill>
          <a:schemeClr val="tx2"/>
        </a:solidFill>
        <a:ln>
          <a:noFill/>
        </a:ln>
        <a:effectLst/>
      </c:spPr>
    </c:plotArea>
    <c:legend>
      <c:legendPos val="r"/>
      <c:layout>
        <c:manualLayout>
          <c:xMode val="edge"/>
          <c:yMode val="edge"/>
          <c:x val="0.87542039257643367"/>
          <c:y val="0.2927025487067611"/>
          <c:w val="0.11406435944462601"/>
          <c:h val="0.1029727973425855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03-14T11:54:40.701" idx="2">
    <p:pos x="10" y="10"/>
    <p:text>Основной целью проекта является разработка инструментария на базе ADO.NET для ускорения доступа к данным в сравнении со стандартными ORM подходами.</p:text>
    <p:extLst>
      <p:ext uri="{C676402C-5697-4E1C-873F-D02D1690AC5C}">
        <p15:threadingInfo xmlns:p15="http://schemas.microsoft.com/office/powerpoint/2012/main" timeZoneBias="-180"/>
      </p:ext>
    </p:extLst>
  </p:cm>
  <p:cm authorId="1" dt="2018-03-14T12:11:31" idx="4">
    <p:pos x="32" y="288"/>
    <p:text>При реализации распределённой архитектуры приложения или WEB API интерфейса на стороне сервера нет необходимости во взаимодействии с объектами-сущностями, достаточно лишь последовательно прочитать из реализации IDataReader данные их свойств и записать в поток. Обычно, это табличные данные, надо как следует упаковать их и отправить клиенту. Не надо их разворачивать, играться с ними, они предназначены получателю.</p:text>
    <p:extLst>
      <p:ext uri="{C676402C-5697-4E1C-873F-D02D1690AC5C}">
        <p15:threadingInfo xmlns:p15="http://schemas.microsoft.com/office/powerpoint/2012/main" timeZoneBias="-1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03-14T15:36:47.400" idx="26">
    <p:pos x="44" y="80"/>
    <p:text>Методы интерфейса позволяют единообразно, в единой логической структуре, формировать ответ клиенту в json, xml или binary форматах. Например, при вызове SelectToStream(Stream stream) на объекте DynaObject происходит следующее:</p:text>
    <p:extLst>
      <p:ext uri="{C676402C-5697-4E1C-873F-D02D1690AC5C}">
        <p15:threadingInfo xmlns:p15="http://schemas.microsoft.com/office/powerpoint/2012/main" timeZoneBias="-180"/>
      </p:ext>
    </p:extLst>
  </p:cm>
  <p:cm authorId="1" dt="2018-03-14T15:37:59.618" idx="28">
    <p:pos x="40" y="413"/>
    <p:text>1.Инициализируем StreamWriter на основе выходного потока. 2.Погружаемся в контекст неименованного объекта-контейнера 3.Погружаемся в контекст названного "selected" свойства-массива.4.Запоминаем текущее время и исполняем запрос.5.Получив IDataReader, в цикле считываем записи. ..Выходим из неименованного контекста записи. Закрываем IDataReader. Выходим из контекстов массива и контейнера.</p:text>
    <p:extLst>
      <p:ext uri="{C676402C-5697-4E1C-873F-D02D1690AC5C}">
        <p15:threadingInfo xmlns:p15="http://schemas.microsoft.com/office/powerpoint/2012/main" timeZoneBias="-1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03-14T16:23:05.835" idx="32">
    <p:pos x="186" y="111"/>
    <p:text>Осталось раскрыть детали следующего блока кода:
//Данные подготовленной записи считываются и пишутся в поток
WriteRecord(selReader, ReadList, StreamWriter);</p:text>
    <p:extLst>
      <p:ext uri="{C676402C-5697-4E1C-873F-D02D1690AC5C}">
        <p15:threadingInfo xmlns:p15="http://schemas.microsoft.com/office/powerpoint/2012/main" timeZoneBias="-180"/>
      </p:ext>
    </p:extLst>
  </p:cm>
  <p:cm authorId="1" dt="2018-03-14T16:24:50.136" idx="33">
    <p:pos x="442" y="116"/>
    <p:text>У экземпляра DynaObject целая обойма колонок IDynaProp в свойстве PropDict. Сразу после исполнения select-запроса колонки с подходящей маской битов и нашедшие свой Ordinal в IDataReader попадают в список List&lt;IDynaProp&gt; ReadList.</p:text>
    <p:extLst>
      <p:ext uri="{C676402C-5697-4E1C-873F-D02D1690AC5C}">
        <p15:threadingInfo xmlns:p15="http://schemas.microsoft.com/office/powerpoint/2012/main" timeZoneBias="-180"/>
      </p:ext>
    </p:extLst>
  </p:cm>
  <p:cm authorId="1" dt="2018-03-14T16:25:05.871" idx="34">
    <p:pos x="694" y="107"/>
    <p:text>Внутри метода WriteRecord у каждого IDynaProp из ReadList вызывается виртуальный метод WriteProp чтения из selReader с непосредственной записью в StreamWriter. Последний реализует интерфейс записи простых свойств в поток IPropWriter.</p:text>
    <p:extLst>
      <p:ext uri="{C676402C-5697-4E1C-873F-D02D1690AC5C}">
        <p15:threadingInfo xmlns:p15="http://schemas.microsoft.com/office/powerpoint/2012/main" timeZoneBias="-1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8-03-14T16:04:49.240" idx="29">
    <p:pos x="198" y="169"/>
    <p:text>//Пишем в свойство "message" сообщение от Query//Пишем в свойство "sel_time" время записи//Выходим из контекста неименованного объекта-контейнера//Закрываем форматтер</p:text>
    <p:extLst>
      <p:ext uri="{C676402C-5697-4E1C-873F-D02D1690AC5C}">
        <p15:threadingInfo xmlns:p15="http://schemas.microsoft.com/office/powerpoint/2012/main" timeZoneBias="-1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8-03-14T16:33:11.193" idx="35">
    <p:pos x="7569" y="169"/>
    <p:text>В моем действующем WEB API приложении параметры приходят в теле post-запросов, что позволяет избежать привязки моделей и создания отдельных контроллеров под каждый тип запроса. Достаточно одного контроллера c 4-5 точками входа, обрабатывающего запросы в стиле RPC. Вот пример фрагмента из WebApiConfig.cs</p:text>
    <p:extLst>
      <p:ext uri="{C676402C-5697-4E1C-873F-D02D1690AC5C}">
        <p15:threadingInfo xmlns:p15="http://schemas.microsoft.com/office/powerpoint/2012/main" timeZoneBias="-1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8-03-14T16:50:07.253" idx="37">
    <p:pos x="151" y="273"/>
    <p:text>Моё знакомство с LINQ началось c чтения книги «LINQ: Язык интегрированных запросов в C# 2008» Джозефа Раттца младшего.  С появлением LINQ в C# стали доступны элементы функционального программирования: лямбда-исчисления и анонимная типизация.</p:text>
    <p:extLst mod="1">
      <p:ext uri="{C676402C-5697-4E1C-873F-D02D1690AC5C}">
        <p15:threadingInfo xmlns:p15="http://schemas.microsoft.com/office/powerpoint/2012/main" timeZoneBias="-180"/>
      </p:ext>
    </p:extLst>
  </p:cm>
  <p:cm authorId="1" dt="2018-03-14T16:51:55.447" idx="38">
    <p:pos x="195" y="1239"/>
    <p:text>Конструктор DynaQuery&lt;T&gt; принимает в качестве параметра соответствующий классу модели T экземпляр DynaObject. Имеется возможность ручного и автоматического отображения колонок DynaObject на открытые свойства класса T. Перед использованием следует указать параметры запроса, если они имеются.</p:text>
    <p:extLst mod="1">
      <p:ext uri="{C676402C-5697-4E1C-873F-D02D1690AC5C}">
        <p15:threadingInfo xmlns:p15="http://schemas.microsoft.com/office/powerpoint/2012/main" timeZoneBias="-1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8-03-14T16:54:26.611" idx="39">
    <p:pos x="169" y="47"/>
    <p:text>//Объявление типизированного класса,
//реализующего IEnumerable&lt;Invo&gt;, IEnumerator&lt;Invo&gt;</p:text>
    <p:extLst>
      <p:ext uri="{C676402C-5697-4E1C-873F-D02D1690AC5C}">
        <p15:threadingInfo xmlns:p15="http://schemas.microsoft.com/office/powerpoint/2012/main" timeZoneBias="-18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8-03-14T16:57:32.793" idx="40">
    <p:pos x="10" y="10"/>
    <p:text>Затем, в коде можно осуществлять запросы LINQ to Objects</p:text>
    <p:extLst>
      <p:ext uri="{C676402C-5697-4E1C-873F-D02D1690AC5C}">
        <p15:threadingInfo xmlns:p15="http://schemas.microsoft.com/office/powerpoint/2012/main" timeZoneBias="-180"/>
      </p:ext>
    </p:extLst>
  </p:cm>
  <p:cm authorId="1" dt="2018-03-14T16:57:46.825" idx="41">
    <p:pos x="70" y="3945"/>
    <p:text>При первом проходе цикла итераций, сначала исполняется select-запрос к БД, возвращается IDataReader и каждая последующая итерация продвигается вместе с курсором БД. Данные кэшируются во внутреннем списке List&lt;Invo&gt;, так что повторные циклы итераций работают уже над кэшем, который при желании можно сбросить.</p:text>
    <p:extLst>
      <p:ext uri="{C676402C-5697-4E1C-873F-D02D1690AC5C}">
        <p15:threadingInfo xmlns:p15="http://schemas.microsoft.com/office/powerpoint/2012/main" timeZoneBias="-18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8-03-14T17:01:44.634" idx="42">
    <p:pos x="7116" y="262"/>
    <p:text>Чтобы дополнить картину, напишем код, который вносит обновление. На этот раз используем другой  запрос InvoCut, у которого при обновлении возвращаемые поля Idn, Val и Note: Данная процедура написана в целях демонстрации обновления и возвращаемых полей</p:text>
    <p:extLst>
      <p:ext uri="{C676402C-5697-4E1C-873F-D02D1690AC5C}">
        <p15:threadingInfo xmlns:p15="http://schemas.microsoft.com/office/powerpoint/2012/main" timeZoneBias="-18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8-03-14T17:08:12.998" idx="43">
    <p:pos x="82" y="2607"/>
    <p:text>Вывод подтверждает изменение возвращаемых полей</p:text>
    <p:extLst>
      <p:ext uri="{C676402C-5697-4E1C-873F-D02D1690AC5C}">
        <p15:threadingInfo xmlns:p15="http://schemas.microsoft.com/office/powerpoint/2012/main" timeZoneBias="-18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8-03-13T10:40:12.311" idx="1">
    <p:pos x="10" y="10"/>
    <p:text/>
    <p:extLst>
      <p:ext uri="{C676402C-5697-4E1C-873F-D02D1690AC5C}">
        <p15:threadingInfo xmlns:p15="http://schemas.microsoft.com/office/powerpoint/2012/main" timeZoneBias="-180"/>
      </p:ext>
    </p:extLst>
  </p:cm>
  <p:cm authorId="1" dt="2018-03-14T17:14:21.299" idx="44">
    <p:pos x="12" y="489"/>
    <p:text>Используем ту же тестовую базу. Важны только относительные показатели, абсолютные замеры времени могут существенно отличаться, будет зависеть от производительности оборудования. На моём ноутбуке  8Гб ОЗУ, SSD SanDisk 256 Гб.</p:text>
    <p:extLst>
      <p:ext uri="{C676402C-5697-4E1C-873F-D02D1690AC5C}">
        <p15:threadingInfo xmlns:p15="http://schemas.microsoft.com/office/powerpoint/2012/main" timeZoneBias="-180"/>
      </p:ext>
    </p:extLst>
  </p:cm>
  <p:cm authorId="1" dt="2018-03-14T17:19:05.423" idx="45">
    <p:pos x="29" y="2281"/>
    <p:text>Итак, начнем с EF в приложении LinqToEntityApp.</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3-14T13:28:04.366" idx="17">
    <p:pos x="279" y="262"/>
    <p:text>Для ознакомления скачайте тестовую БД (SQL Server 2012, LocalDB) из каталога Loc_Db на сайте проекта.</p:text>
    <p:extLst>
      <p:ext uri="{C676402C-5697-4E1C-873F-D02D1690AC5C}">
        <p15:threadingInfo xmlns:p15="http://schemas.microsoft.com/office/powerpoint/2012/main" timeZoneBias="-180"/>
      </p:ext>
    </p:extLst>
  </p:cm>
  <p:cm authorId="1" dt="2018-03-14T13:31:46.466" idx="18">
    <p:pos x="227" y="669"/>
    <p:text>&lt;appSettings&gt;
 &lt;add key="Conn" value="Data Source=(LocalDb)\v11.0;Integrated Security=True; AttachDbFileName=D:\work\DynaRepo\Loc_Db\test.mdf"/&gt;
&lt;/appSettings&gt;</p:text>
    <p:extLst mod="1">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3-14T12:29:41.026" idx="7">
    <p:pos x="52" y="1134"/>
    <p:text>Как ранее было сказано брокер данных должен знать основные характеристики вызываемых хранимых процедур: типы параметров и выходных данных. Эту информацию можно объединить с другими настроечными данными в отдельных таблицах, которые я буду называть словарями метаданных.</p:text>
    <p:extLst>
      <p:ext uri="{C676402C-5697-4E1C-873F-D02D1690AC5C}">
        <p15:threadingInfo xmlns:p15="http://schemas.microsoft.com/office/powerpoint/2012/main" timeZoneBias="-180"/>
      </p:ext>
    </p:extLst>
  </p:cm>
  <p:cm authorId="1" dt="2018-03-14T12:37:09.371" idx="8">
    <p:pos x="57" y="505"/>
    <p:text>По соглашению по именованию к запросу Invoice относятся хранимая процедура на выборку sel_Invoice, на детализацию - det_Invoice, на вставку - ins_Invoice, на изменение - upd_Invoice. Соответственно, к запросу InvoCut относятся хранимые процедуры sel_InvoCut, det_InvoCut, ins_InvoCut, upd_InvoCut. Данные процедуры могут быть нацелены на одну и ту же таблицу.</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3-14T12:41:56.156" idx="10">
    <p:pos x="177" y="3947"/>
    <p:text>На основе маски определяется участие колонки в различных операциях: 3 – select, 39 – detail, 45 – insert/update. Например, в select запросе участвуют те колонки, где включён хотя бы один из битов 1 или 2, а в update – любой из битов 1,4,8,32.</p:text>
    <p:extLst mod="1">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3-14T12:58:23.803" idx="12">
    <p:pos x="291" y="273"/>
    <p:text>Поясню разграничение sel и det. Битовым флагом sel помечены колонки полей отображаемых в списках. В реальном приложении поле Note в списке может отображаться (бит sel выключен), оно слишком длинное и будет запрашиваться только при запросе на детализацию выбранной строки списка. Детализации строки соответствует отдельная операция det_Invoice, при исполнении которой в выходной поток попадут значения только тех колонок, где включён хотя бы один из битов idn(1), sel(2), det(4) или usr(32).</p:text>
    <p:extLst>
      <p:ext uri="{C676402C-5697-4E1C-873F-D02D1690AC5C}">
        <p15:threadingInfo xmlns:p15="http://schemas.microsoft.com/office/powerpoint/2012/main" timeZoneBias="-180"/>
      </p:ext>
    </p:extLst>
  </p:cm>
  <p:cm authorId="1" dt="2018-03-14T13:08:09.335" idx="13">
    <p:pos x="868" y="273"/>
    <p:text>Также по соглашению при исполнении ins_Invoice и upd_Invoice из входного потока будут выбраны значения только тех колонок, где включён любой из битов idn(1), det(4), out(8) или usr(32). Перед исполнением процедуры для каждой такой колонки будет создан входной параметр нужного типа и размера. Для колонок с битом out(8) параметры получат ParameterDirection.InputOutput, после исполнения хранимой процедуры, выходные значения будут считаны и записаны в выходной поток.</p:text>
    <p:extLst>
      <p:ext uri="{C676402C-5697-4E1C-873F-D02D1690AC5C}">
        <p15:threadingInfo xmlns:p15="http://schemas.microsoft.com/office/powerpoint/2012/main" timeZoneBias="-1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3-14T13:14:35.724" idx="14">
    <p:pos x="41" y="280"/>
    <p:text>Ориентация на оптимизированные специалистом БД хранимые процедуры, разграничение прав доступа к ним, по меньшей мере дисциплинирует программиста .NET, снижает вероятность непреднамеренного нарушения целостности данных, либо компрометации конфиденциальных данных.</p:text>
    <p:extLst>
      <p:ext uri="{C676402C-5697-4E1C-873F-D02D1690AC5C}">
        <p15:threadingInfo xmlns:p15="http://schemas.microsoft.com/office/powerpoint/2012/main" timeZoneBias="-180"/>
      </p:ext>
    </p:extLst>
  </p:cm>
  <p:cm authorId="1" dt="2018-03-14T13:15:12.747" idx="15">
    <p:pos x="40" y="582"/>
    <p:text>Хранение метаданных в таблицах БД позволяет использовать их в различных средах. Например, при портировании своих кодов с C++ Builder в C#, словари оставались те же, как и хранимые процедуры, что существенно ускорило переход. Другой пример, распределенное приложение,  совместно с WEB API приложением и клиентом SPA на собственном js-фреймворке используют одну и ту же базу, общие словари. В этом быстро изменяющемся мире База Данных как оплот стабильности, всё ценное целесообразно хранить именно в ней.</p:text>
    <p:extLst>
      <p:ext uri="{C676402C-5697-4E1C-873F-D02D1690AC5C}">
        <p15:threadingInfo xmlns:p15="http://schemas.microsoft.com/office/powerpoint/2012/main" timeZoneBias="-180"/>
      </p:ext>
    </p:extLst>
  </p:cm>
  <p:cm authorId="1" dt="2018-03-14T13:16:18.708" idx="16">
    <p:pos x="39" y="10"/>
    <p:text>Для создания объектов DynaObject служит фабричный метод GetDynaObject(string queryName) экземпляра DataMod, который при инициализации загружает необходимые мета-данные из БД, чтобы потом снабдить ими создаваемые объекты, а также устанавливает им binary, json, xml форматтеры для записи и чтения из потоков.</p:text>
    <p:extLst>
      <p:ext uri="{C676402C-5697-4E1C-873F-D02D1690AC5C}">
        <p15:threadingInfo xmlns:p15="http://schemas.microsoft.com/office/powerpoint/2012/main" timeZoneBias="-1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3-14T15:00:53.550" idx="20">
    <p:pos x="45" y="1307"/>
    <p:text>Первые пять членов и свойство Value интерфейса позволяют точно указать параметры хранимых процедур при создании IDbCommand. Сразу после исполнения select-запроса в свойстве Ordinal сохраняется значение индекса колонки в IDataReader, что позволяет при дальнейших итерациях эффективно считывать значения  из курсора.</p:text>
    <p:extLst>
      <p:ext uri="{C676402C-5697-4E1C-873F-D02D1690AC5C}">
        <p15:threadingInfo xmlns:p15="http://schemas.microsoft.com/office/powerpoint/2012/main" timeZoneBias="-180"/>
      </p:ext>
    </p:extLst>
  </p:cm>
  <p:cm authorId="1" dt="2018-03-14T15:10:55.462" idx="22">
    <p:pos x="35" y="1885"/>
    <p:text>Виртуальные методы чтения / записи в поток:
Виртуальный метод Виртуальный метод WriteProp(IDataRecord record, IPropWriter writer) читает из IDataReader и сразу пишет в выходной поток, не сохраняя ничего в IDynaProp.</p:text>
    <p:extLst mod="1">
      <p:ext uri="{C676402C-5697-4E1C-873F-D02D1690AC5C}">
        <p15:threadingInfo xmlns:p15="http://schemas.microsoft.com/office/powerpoint/2012/main" timeZoneBias="-1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3-14T15:13:57.516" idx="23">
    <p:pos x="110" y="2955"/>
    <p:text>Каждый из них переопределяет виртуальные методы чтения и записи, выбирая  из интерфейса IPropWriter подходящий метод для записи своих данных.</p:text>
    <p:extLst>
      <p:ext uri="{C676402C-5697-4E1C-873F-D02D1690AC5C}">
        <p15:threadingInfo xmlns:p15="http://schemas.microsoft.com/office/powerpoint/2012/main" timeZoneBias="-1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3-14T15:14:32.439" idx="24">
    <p:pos x="74" y="45"/>
    <p:text>Реализация записи в поток отделена от DynaObject через объявление свойства-интерфейса StreamWriter : IStreamWriter, который в свою очередь наследует IPropWriter.</p:text>
    <p:extLst>
      <p:ext uri="{C676402C-5697-4E1C-873F-D02D1690AC5C}">
        <p15:threadingInfo xmlns:p15="http://schemas.microsoft.com/office/powerpoint/2012/main" timeZoneBias="-180"/>
      </p:ext>
    </p:extLst>
  </p:cm>
  <p:cm authorId="1" dt="2018-03-14T15:35:12.884" idx="25">
    <p:pos x="116" y="2979"/>
    <p:text>Класс реализующий этот интерфейс – внешний по отношению к DynaObject.  
В настоящее время в библиотеке имеются только json-реализации для записи - JsonStreamWriter : IStreamWriter и для чтения - JsonStreamReader : IStreamReader. Следующими будут реализованы binary-реализации, а уже потом - xml.</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7783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77838"/>
          </a:xfrm>
          <a:prstGeom prst="rect">
            <a:avLst/>
          </a:prstGeom>
        </p:spPr>
        <p:txBody>
          <a:bodyPr vert="horz" lIns="91440" tIns="45720" rIns="91440" bIns="45720" rtlCol="0"/>
          <a:lstStyle>
            <a:lvl1pPr algn="r">
              <a:defRPr sz="1200"/>
            </a:lvl1pPr>
          </a:lstStyle>
          <a:p>
            <a:fld id="{1928AD03-9F9E-416B-AE4D-D18A05A534F8}" type="datetimeFigureOut">
              <a:rPr lang="ru-RU" smtClean="0"/>
              <a:t>01.04.2018</a:t>
            </a:fld>
            <a:endParaRPr lang="ru-RU"/>
          </a:p>
        </p:txBody>
      </p:sp>
      <p:sp>
        <p:nvSpPr>
          <p:cNvPr id="4" name="Образ слайда 3"/>
          <p:cNvSpPr>
            <a:spLocks noGrp="1" noRot="1" noChangeAspect="1"/>
          </p:cNvSpPr>
          <p:nvPr>
            <p:ph type="sldImg" idx="2"/>
          </p:nvPr>
        </p:nvSpPr>
        <p:spPr>
          <a:xfrm>
            <a:off x="571500" y="1190625"/>
            <a:ext cx="5715000" cy="3214688"/>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584700"/>
            <a:ext cx="5486400" cy="3749675"/>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9047163"/>
            <a:ext cx="2971800" cy="47783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9047163"/>
            <a:ext cx="2971800" cy="477837"/>
          </a:xfrm>
          <a:prstGeom prst="rect">
            <a:avLst/>
          </a:prstGeom>
        </p:spPr>
        <p:txBody>
          <a:bodyPr vert="horz" lIns="91440" tIns="45720" rIns="91440" bIns="45720" rtlCol="0" anchor="b"/>
          <a:lstStyle>
            <a:lvl1pPr algn="r">
              <a:defRPr sz="1200"/>
            </a:lvl1pPr>
          </a:lstStyle>
          <a:p>
            <a:fld id="{658397DB-AA19-47FD-8C1D-ACE9F0EB159B}" type="slidenum">
              <a:rPr lang="ru-RU" smtClean="0"/>
              <a:t>‹#›</a:t>
            </a:fld>
            <a:endParaRPr lang="ru-RU"/>
          </a:p>
        </p:txBody>
      </p:sp>
    </p:spTree>
    <p:extLst>
      <p:ext uri="{BB962C8B-B14F-4D97-AF65-F5344CB8AC3E}">
        <p14:creationId xmlns:p14="http://schemas.microsoft.com/office/powerpoint/2010/main" val="2313014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F7D51D6B-DDA5-46A9-803B-1619190212B7}" type="datetime1">
              <a:rPr lang="en-US" smtClean="0"/>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Date Placeholder 2"/>
          <p:cNvSpPr>
            <a:spLocks noGrp="1"/>
          </p:cNvSpPr>
          <p:nvPr>
            <p:ph type="dt" sz="half" idx="10"/>
          </p:nvPr>
        </p:nvSpPr>
        <p:spPr/>
        <p:txBody>
          <a:bodyPr/>
          <a:lstStyle/>
          <a:p>
            <a:fld id="{048A8183-7627-496A-B73E-8617600ED88E}" type="datetime1">
              <a:rPr lang="en-US" smtClean="0"/>
              <a:t>4/1/2018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426ACFA-8403-4FFB-B533-A7691A70B530}" type="datetime1">
              <a:rPr lang="en-US" smtClean="0"/>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B92BA45-3202-47E5-B9A4-2029C8E4D937}" type="datetime1">
              <a:rPr lang="en-US" smtClean="0"/>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C2E5387-80F3-4916-B727-A485B1682D32}" type="datetime1">
              <a:rPr lang="en-US" smtClean="0"/>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A5985D6-719F-49B6-A866-10A72D20244C}" type="datetime1">
              <a:rPr lang="en-US" smtClean="0"/>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BEF2539-8350-40BF-801E-C1E977139A6B}" type="datetime1">
              <a:rPr lang="en-US" smtClean="0"/>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FC2471F-D97B-41E3-B476-5177C9D0C522}" type="datetime1">
              <a:rPr lang="en-US" smtClean="0"/>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D06A3D7-E2A0-435F-A2BF-6C3BB7EEC3E4}" type="datetime1">
              <a:rPr lang="en-US" smtClean="0"/>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F594F6B-6010-455F-92BE-DADCA4C88D32}" type="datetime1">
              <a:rPr lang="en-US" smtClean="0"/>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2264A0C-9DED-4D85-A58F-584690C2C0DA}" type="datetime1">
              <a:rPr lang="en-US" smtClean="0"/>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213D818-5694-4BC9-A7C8-37D3BAFA8D3A}" type="datetime1">
              <a:rPr lang="en-US" smtClean="0"/>
              <a:t>4/1/2018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D4DA761-8DF3-42ED-A5F4-C5E38643DC27}" type="datetime1">
              <a:rPr lang="en-US" smtClean="0"/>
              <a:t>4/1/2018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71448DCC-8438-489F-9492-955EAEEA3F62}" type="datetime1">
              <a:rPr lang="en-US" smtClean="0"/>
              <a:t>4/1/2018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7B5B79-64AF-4B2E-800A-AE933CB92D6A}" type="datetime1">
              <a:rPr lang="en-US" smtClean="0"/>
              <a:t>4/1/2018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A573AAF-D586-4BC3-87F1-9343D9B5135C}" type="datetime1">
              <a:rPr lang="en-US" smtClean="0"/>
              <a:t>4/1/2018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20C250D-E9C9-41DD-B4D1-DF2893F5B3E7}" type="datetime1">
              <a:rPr lang="en-US" smtClean="0"/>
              <a:t>4/1/2018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618231D-3D2B-47EE-ADFA-D4290631BBEC}" type="datetime1">
              <a:rPr lang="en-US" smtClean="0"/>
              <a:t>4/1/2018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comments" Target="../comments/comment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comments" Target="../comments/comment1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FD4AEA-B560-459A-897F-265CDCC87C93}"/>
              </a:ext>
            </a:extLst>
          </p:cNvPr>
          <p:cNvSpPr>
            <a:spLocks noGrp="1"/>
          </p:cNvSpPr>
          <p:nvPr>
            <p:ph type="ctrTitle"/>
          </p:nvPr>
        </p:nvSpPr>
        <p:spPr/>
        <p:txBody>
          <a:bodyPr/>
          <a:lstStyle/>
          <a:p>
            <a:r>
              <a:rPr lang="en-US" dirty="0" err="1"/>
              <a:t>DynaLib</a:t>
            </a:r>
            <a:endParaRPr lang="ru-RU" dirty="0"/>
          </a:p>
        </p:txBody>
      </p:sp>
      <p:sp>
        <p:nvSpPr>
          <p:cNvPr id="3" name="Подзаголовок 2">
            <a:extLst>
              <a:ext uri="{FF2B5EF4-FFF2-40B4-BE49-F238E27FC236}">
                <a16:creationId xmlns:a16="http://schemas.microsoft.com/office/drawing/2014/main" id="{28E34418-BB2B-49D6-8DD9-DA689D1D471E}"/>
              </a:ext>
            </a:extLst>
          </p:cNvPr>
          <p:cNvSpPr>
            <a:spLocks noGrp="1"/>
          </p:cNvSpPr>
          <p:nvPr>
            <p:ph type="subTitle" idx="1"/>
          </p:nvPr>
        </p:nvSpPr>
        <p:spPr>
          <a:xfrm>
            <a:off x="684212" y="3843867"/>
            <a:ext cx="6446430" cy="1947333"/>
          </a:xfrm>
        </p:spPr>
        <p:txBody>
          <a:bodyPr/>
          <a:lstStyle/>
          <a:p>
            <a:r>
              <a:rPr lang="ru-RU" sz="2400" dirty="0">
                <a:solidFill>
                  <a:schemeClr val="tx1"/>
                </a:solidFill>
              </a:rPr>
              <a:t>Библиотека для ускорения доступа к данным на основе</a:t>
            </a:r>
            <a:r>
              <a:rPr lang="en-US" sz="2400" dirty="0">
                <a:solidFill>
                  <a:schemeClr val="tx1"/>
                </a:solidFill>
              </a:rPr>
              <a:t> ADO.NET</a:t>
            </a:r>
            <a:endParaRPr lang="ru-RU" sz="2400" dirty="0">
              <a:solidFill>
                <a:schemeClr val="tx1"/>
              </a:solidFill>
            </a:endParaRPr>
          </a:p>
          <a:p>
            <a:endParaRPr lang="ru-RU" dirty="0"/>
          </a:p>
        </p:txBody>
      </p:sp>
      <p:sp>
        <p:nvSpPr>
          <p:cNvPr id="4" name="TextBox 3">
            <a:extLst>
              <a:ext uri="{FF2B5EF4-FFF2-40B4-BE49-F238E27FC236}">
                <a16:creationId xmlns:a16="http://schemas.microsoft.com/office/drawing/2014/main" id="{3C2A6D58-DD84-4AB2-BF6C-C9DA853F9BD3}"/>
              </a:ext>
            </a:extLst>
          </p:cNvPr>
          <p:cNvSpPr txBox="1"/>
          <p:nvPr/>
        </p:nvSpPr>
        <p:spPr>
          <a:xfrm>
            <a:off x="684212" y="5791200"/>
            <a:ext cx="2251935" cy="461665"/>
          </a:xfrm>
          <a:prstGeom prst="rect">
            <a:avLst/>
          </a:prstGeom>
          <a:noFill/>
        </p:spPr>
        <p:txBody>
          <a:bodyPr wrap="square" rtlCol="0">
            <a:spAutoFit/>
          </a:bodyPr>
          <a:lstStyle/>
          <a:p>
            <a:r>
              <a:rPr lang="ru-RU" sz="2400" dirty="0" err="1"/>
              <a:t>Кобдиков</a:t>
            </a:r>
            <a:r>
              <a:rPr lang="ru-RU" sz="2400" dirty="0"/>
              <a:t> </a:t>
            </a:r>
            <a:r>
              <a:rPr lang="ru-RU" sz="2400" dirty="0" err="1"/>
              <a:t>Тулеген</a:t>
            </a:r>
            <a:endParaRPr lang="ru-RU" sz="2400" dirty="0"/>
          </a:p>
        </p:txBody>
      </p:sp>
      <p:sp>
        <p:nvSpPr>
          <p:cNvPr id="6" name="TextBox 5">
            <a:extLst>
              <a:ext uri="{FF2B5EF4-FFF2-40B4-BE49-F238E27FC236}">
                <a16:creationId xmlns:a16="http://schemas.microsoft.com/office/drawing/2014/main" id="{A2633145-659B-4BE4-ABE8-747A7D14B891}"/>
              </a:ext>
            </a:extLst>
          </p:cNvPr>
          <p:cNvSpPr txBox="1"/>
          <p:nvPr/>
        </p:nvSpPr>
        <p:spPr>
          <a:xfrm>
            <a:off x="684212" y="392404"/>
            <a:ext cx="6039861" cy="461665"/>
          </a:xfrm>
          <a:prstGeom prst="rect">
            <a:avLst/>
          </a:prstGeom>
          <a:noFill/>
        </p:spPr>
        <p:txBody>
          <a:bodyPr wrap="square" rtlCol="0">
            <a:spAutoFit/>
          </a:bodyPr>
          <a:lstStyle/>
          <a:p>
            <a:r>
              <a:rPr lang="en-US" sz="2400" dirty="0"/>
              <a:t>https://github.com/Kobdik/DynaRepo</a:t>
            </a:r>
            <a:endParaRPr lang="ru-RU" sz="2400" dirty="0"/>
          </a:p>
        </p:txBody>
      </p:sp>
    </p:spTree>
    <p:extLst>
      <p:ext uri="{BB962C8B-B14F-4D97-AF65-F5344CB8AC3E}">
        <p14:creationId xmlns:p14="http://schemas.microsoft.com/office/powerpoint/2010/main" val="2630154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5FD8755E-F9B7-4B56-B0FB-CC3A1E4B9E6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graphicFrame>
        <p:nvGraphicFramePr>
          <p:cNvPr id="3" name="Таблица 2">
            <a:extLst>
              <a:ext uri="{FF2B5EF4-FFF2-40B4-BE49-F238E27FC236}">
                <a16:creationId xmlns:a16="http://schemas.microsoft.com/office/drawing/2014/main" id="{5C1876D8-6DC9-492B-806E-1AEEA3E8B653}"/>
              </a:ext>
            </a:extLst>
          </p:cNvPr>
          <p:cNvGraphicFramePr>
            <a:graphicFrameLocks noGrp="1"/>
          </p:cNvGraphicFramePr>
          <p:nvPr>
            <p:extLst>
              <p:ext uri="{D42A27DB-BD31-4B8C-83A1-F6EECF244321}">
                <p14:modId xmlns:p14="http://schemas.microsoft.com/office/powerpoint/2010/main" val="4230652554"/>
              </p:ext>
            </p:extLst>
          </p:nvPr>
        </p:nvGraphicFramePr>
        <p:xfrm>
          <a:off x="390525" y="384106"/>
          <a:ext cx="9877425" cy="5933440"/>
        </p:xfrm>
        <a:graphic>
          <a:graphicData uri="http://schemas.openxmlformats.org/drawingml/2006/table">
            <a:tbl>
              <a:tblPr firstRow="1" bandRow="1">
                <a:tableStyleId>{5C22544A-7EE6-4342-B048-85BDC9FD1C3A}</a:tableStyleId>
              </a:tblPr>
              <a:tblGrid>
                <a:gridCol w="1160268">
                  <a:extLst>
                    <a:ext uri="{9D8B030D-6E8A-4147-A177-3AD203B41FA5}">
                      <a16:colId xmlns:a16="http://schemas.microsoft.com/office/drawing/2014/main" val="161582442"/>
                    </a:ext>
                  </a:extLst>
                </a:gridCol>
                <a:gridCol w="1129158">
                  <a:extLst>
                    <a:ext uri="{9D8B030D-6E8A-4147-A177-3AD203B41FA5}">
                      <a16:colId xmlns:a16="http://schemas.microsoft.com/office/drawing/2014/main" val="2636851936"/>
                    </a:ext>
                  </a:extLst>
                </a:gridCol>
                <a:gridCol w="854000">
                  <a:extLst>
                    <a:ext uri="{9D8B030D-6E8A-4147-A177-3AD203B41FA5}">
                      <a16:colId xmlns:a16="http://schemas.microsoft.com/office/drawing/2014/main" val="3455743170"/>
                    </a:ext>
                  </a:extLst>
                </a:gridCol>
                <a:gridCol w="1098958">
                  <a:extLst>
                    <a:ext uri="{9D8B030D-6E8A-4147-A177-3AD203B41FA5}">
                      <a16:colId xmlns:a16="http://schemas.microsoft.com/office/drawing/2014/main" val="4294383400"/>
                    </a:ext>
                  </a:extLst>
                </a:gridCol>
                <a:gridCol w="931178">
                  <a:extLst>
                    <a:ext uri="{9D8B030D-6E8A-4147-A177-3AD203B41FA5}">
                      <a16:colId xmlns:a16="http://schemas.microsoft.com/office/drawing/2014/main" val="2561840718"/>
                    </a:ext>
                  </a:extLst>
                </a:gridCol>
                <a:gridCol w="1057013">
                  <a:extLst>
                    <a:ext uri="{9D8B030D-6E8A-4147-A177-3AD203B41FA5}">
                      <a16:colId xmlns:a16="http://schemas.microsoft.com/office/drawing/2014/main" val="613596016"/>
                    </a:ext>
                  </a:extLst>
                </a:gridCol>
                <a:gridCol w="1389425">
                  <a:extLst>
                    <a:ext uri="{9D8B030D-6E8A-4147-A177-3AD203B41FA5}">
                      <a16:colId xmlns:a16="http://schemas.microsoft.com/office/drawing/2014/main" val="1075585167"/>
                    </a:ext>
                  </a:extLst>
                </a:gridCol>
                <a:gridCol w="1133475">
                  <a:extLst>
                    <a:ext uri="{9D8B030D-6E8A-4147-A177-3AD203B41FA5}">
                      <a16:colId xmlns:a16="http://schemas.microsoft.com/office/drawing/2014/main" val="3807761940"/>
                    </a:ext>
                  </a:extLst>
                </a:gridCol>
                <a:gridCol w="1123950">
                  <a:extLst>
                    <a:ext uri="{9D8B030D-6E8A-4147-A177-3AD203B41FA5}">
                      <a16:colId xmlns:a16="http://schemas.microsoft.com/office/drawing/2014/main" val="1187068859"/>
                    </a:ext>
                  </a:extLst>
                </a:gridCol>
              </a:tblGrid>
              <a:tr h="370840">
                <a:tc>
                  <a:txBody>
                    <a:bodyPr/>
                    <a:lstStyle/>
                    <a:p>
                      <a:endParaRPr lang="ru-RU" dirty="0"/>
                    </a:p>
                  </a:txBody>
                  <a:tcPr/>
                </a:tc>
                <a:tc>
                  <a:txBody>
                    <a:bodyPr/>
                    <a:lstStyle/>
                    <a:p>
                      <a:endParaRPr lang="ru-RU"/>
                    </a:p>
                  </a:txBody>
                  <a:tcPr/>
                </a:tc>
                <a:tc>
                  <a:txBody>
                    <a:bodyPr/>
                    <a:lstStyle/>
                    <a:p>
                      <a:r>
                        <a:rPr lang="en-US" dirty="0" err="1"/>
                        <a:t>Idn</a:t>
                      </a:r>
                      <a:endParaRPr lang="ru-RU" dirty="0"/>
                    </a:p>
                  </a:txBody>
                  <a:tcPr/>
                </a:tc>
                <a:tc>
                  <a:txBody>
                    <a:bodyPr/>
                    <a:lstStyle/>
                    <a:p>
                      <a:r>
                        <a:rPr lang="en-US" dirty="0" err="1"/>
                        <a:t>Dt_Invo</a:t>
                      </a:r>
                      <a:endParaRPr lang="ru-RU" dirty="0"/>
                    </a:p>
                  </a:txBody>
                  <a:tcPr/>
                </a:tc>
                <a:tc>
                  <a:txBody>
                    <a:bodyPr/>
                    <a:lstStyle/>
                    <a:p>
                      <a:r>
                        <a:rPr lang="en-US" dirty="0"/>
                        <a:t>Val</a:t>
                      </a:r>
                      <a:endParaRPr lang="ru-RU" dirty="0"/>
                    </a:p>
                  </a:txBody>
                  <a:tcPr/>
                </a:tc>
                <a:tc>
                  <a:txBody>
                    <a:bodyPr/>
                    <a:lstStyle/>
                    <a:p>
                      <a:r>
                        <a:rPr lang="en-US" dirty="0"/>
                        <a:t>Note</a:t>
                      </a:r>
                      <a:endParaRPr lang="ru-RU" dirty="0"/>
                    </a:p>
                  </a:txBody>
                  <a:tcPr/>
                </a:tc>
                <a:tc>
                  <a:txBody>
                    <a:bodyPr/>
                    <a:lstStyle/>
                    <a:p>
                      <a:r>
                        <a:rPr lang="en-US" dirty="0"/>
                        <a:t>Message</a:t>
                      </a:r>
                      <a:endParaRPr lang="ru-RU" dirty="0"/>
                    </a:p>
                  </a:txBody>
                  <a:tcPr/>
                </a:tc>
                <a:tc>
                  <a:txBody>
                    <a:bodyPr/>
                    <a:lstStyle/>
                    <a:p>
                      <a:r>
                        <a:rPr lang="en-US" dirty="0" err="1"/>
                        <a:t>Dt_Fst</a:t>
                      </a:r>
                      <a:endParaRPr lang="ru-RU" dirty="0"/>
                    </a:p>
                  </a:txBody>
                  <a:tcPr/>
                </a:tc>
                <a:tc>
                  <a:txBody>
                    <a:bodyPr/>
                    <a:lstStyle/>
                    <a:p>
                      <a:r>
                        <a:rPr lang="en-US" dirty="0" err="1"/>
                        <a:t>Dt_Lst</a:t>
                      </a:r>
                      <a:endParaRPr lang="ru-RU" dirty="0"/>
                    </a:p>
                  </a:txBody>
                  <a:tcPr/>
                </a:tc>
                <a:extLst>
                  <a:ext uri="{0D108BD9-81ED-4DB2-BD59-A6C34878D82A}">
                    <a16:rowId xmlns:a16="http://schemas.microsoft.com/office/drawing/2014/main" val="2058354870"/>
                  </a:ext>
                </a:extLst>
              </a:tr>
              <a:tr h="370840">
                <a:tc rowSpan="7">
                  <a:txBody>
                    <a:bodyPr/>
                    <a:lstStyle/>
                    <a:p>
                      <a:pPr algn="ctr"/>
                      <a:r>
                        <a:rPr lang="en-US" sz="2400" dirty="0"/>
                        <a:t>Input Mask</a:t>
                      </a:r>
                      <a:endParaRPr lang="ru-RU" sz="2400" dirty="0"/>
                    </a:p>
                  </a:txBody>
                  <a:tcPr vert="vert270"/>
                </a:tc>
                <a:tc>
                  <a:txBody>
                    <a:bodyPr/>
                    <a:lstStyle/>
                    <a:p>
                      <a:r>
                        <a:rPr lang="en-US" dirty="0" err="1"/>
                        <a:t>Sel</a:t>
                      </a:r>
                      <a:endParaRPr lang="ru-RU" dirty="0"/>
                    </a:p>
                  </a:txBody>
                  <a:tcPr/>
                </a:tc>
                <a:tc>
                  <a:txBody>
                    <a:bodyPr/>
                    <a:lstStyle/>
                    <a:p>
                      <a:pPr algn="ct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extLst>
                  <a:ext uri="{0D108BD9-81ED-4DB2-BD59-A6C34878D82A}">
                    <a16:rowId xmlns:a16="http://schemas.microsoft.com/office/drawing/2014/main" val="1428575603"/>
                  </a:ext>
                </a:extLst>
              </a:tr>
              <a:tr h="370840">
                <a:tc vMerge="1">
                  <a:txBody>
                    <a:bodyPr/>
                    <a:lstStyle/>
                    <a:p>
                      <a:endParaRPr lang="ru-RU" dirty="0"/>
                    </a:p>
                  </a:txBody>
                  <a:tcPr/>
                </a:tc>
                <a:tc>
                  <a:txBody>
                    <a:bodyPr/>
                    <a:lstStyle/>
                    <a:p>
                      <a:r>
                        <a:rPr lang="en-US" dirty="0" err="1"/>
                        <a:t>Det</a:t>
                      </a:r>
                      <a:endParaRPr lang="ru-RU" dirty="0"/>
                    </a:p>
                  </a:txBody>
                  <a:tcPr/>
                </a:tc>
                <a:tc>
                  <a:txBody>
                    <a:bodyPr/>
                    <a:lstStyle/>
                    <a:p>
                      <a:pPr algn="ctr"/>
                      <a:r>
                        <a:rPr lang="en-US" dirty="0"/>
                        <a:t>●</a:t>
                      </a: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algn="ctr"/>
                      <a:endParaRPr lang="ru-RU"/>
                    </a:p>
                  </a:txBody>
                  <a:tcPr/>
                </a:tc>
                <a:tc>
                  <a:txBody>
                    <a:bodyPr/>
                    <a:lstStyle/>
                    <a:p>
                      <a:pPr algn="ctr"/>
                      <a:endParaRPr lang="ru-RU" dirty="0"/>
                    </a:p>
                  </a:txBody>
                  <a:tcPr/>
                </a:tc>
                <a:tc>
                  <a:txBody>
                    <a:bodyPr/>
                    <a:lstStyle/>
                    <a:p>
                      <a:pPr algn="ctr"/>
                      <a:endParaRPr lang="ru-RU"/>
                    </a:p>
                  </a:txBody>
                  <a:tcPr/>
                </a:tc>
                <a:extLst>
                  <a:ext uri="{0D108BD9-81ED-4DB2-BD59-A6C34878D82A}">
                    <a16:rowId xmlns:a16="http://schemas.microsoft.com/office/drawing/2014/main" val="3369939167"/>
                  </a:ext>
                </a:extLst>
              </a:tr>
              <a:tr h="370840">
                <a:tc vMerge="1">
                  <a:txBody>
                    <a:bodyPr/>
                    <a:lstStyle/>
                    <a:p>
                      <a:endParaRPr lang="ru-RU" dirty="0"/>
                    </a:p>
                  </a:txBody>
                  <a:tcPr/>
                </a:tc>
                <a:tc>
                  <a:txBody>
                    <a:bodyPr/>
                    <a:lstStyle/>
                    <a:p>
                      <a:r>
                        <a:rPr lang="en-US" dirty="0"/>
                        <a:t>Ins</a:t>
                      </a:r>
                      <a:endParaRPr lang="ru-RU" dirty="0"/>
                    </a:p>
                  </a:txBody>
                  <a:tcPr/>
                </a:tc>
                <a:tc>
                  <a:txBody>
                    <a:bodyPr/>
                    <a:lstStyle/>
                    <a:p>
                      <a:pPr algn="ct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a:t>
                      </a:r>
                      <a:endParaRPr kumimoji="0" lang="ru-RU"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endParaRPr lang="ru-RU" dirty="0"/>
                    </a:p>
                  </a:txBody>
                  <a:tcPr/>
                </a:tc>
                <a:tc>
                  <a:txBody>
                    <a:bodyPr/>
                    <a:lstStyle/>
                    <a:p>
                      <a:pPr algn="ctr"/>
                      <a:endParaRPr lang="ru-RU"/>
                    </a:p>
                  </a:txBody>
                  <a:tcPr/>
                </a:tc>
                <a:extLst>
                  <a:ext uri="{0D108BD9-81ED-4DB2-BD59-A6C34878D82A}">
                    <a16:rowId xmlns:a16="http://schemas.microsoft.com/office/drawing/2014/main" val="1212037477"/>
                  </a:ext>
                </a:extLst>
              </a:tr>
              <a:tr h="370840">
                <a:tc vMerge="1">
                  <a:txBody>
                    <a:bodyPr/>
                    <a:lstStyle/>
                    <a:p>
                      <a:endParaRPr lang="ru-RU" dirty="0"/>
                    </a:p>
                  </a:txBody>
                  <a:tcPr/>
                </a:tc>
                <a:tc>
                  <a:txBody>
                    <a:bodyPr/>
                    <a:lstStyle/>
                    <a:p>
                      <a:r>
                        <a:rPr lang="en-US" dirty="0" err="1"/>
                        <a:t>Upd</a:t>
                      </a:r>
                      <a:endParaRPr lang="ru-RU" dirty="0"/>
                    </a:p>
                  </a:txBody>
                  <a:tcPr/>
                </a:tc>
                <a:tc>
                  <a:txBody>
                    <a:bodyPr/>
                    <a:lstStyle/>
                    <a:p>
                      <a:pPr algn="ctr"/>
                      <a:r>
                        <a:rPr lang="en-US" dirty="0"/>
                        <a:t>●</a:t>
                      </a: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a:t>
                      </a:r>
                      <a:endParaRPr kumimoji="0" lang="ru-RU"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endParaRPr lang="ru-RU" dirty="0"/>
                    </a:p>
                  </a:txBody>
                  <a:tcPr/>
                </a:tc>
                <a:tc>
                  <a:txBody>
                    <a:bodyPr/>
                    <a:lstStyle/>
                    <a:p>
                      <a:pPr algn="ctr"/>
                      <a:endParaRPr lang="ru-RU"/>
                    </a:p>
                  </a:txBody>
                  <a:tcPr/>
                </a:tc>
                <a:extLst>
                  <a:ext uri="{0D108BD9-81ED-4DB2-BD59-A6C34878D82A}">
                    <a16:rowId xmlns:a16="http://schemas.microsoft.com/office/drawing/2014/main" val="3772514719"/>
                  </a:ext>
                </a:extLst>
              </a:tr>
              <a:tr h="370840">
                <a:tc vMerge="1">
                  <a:txBody>
                    <a:bodyPr/>
                    <a:lstStyle/>
                    <a:p>
                      <a:endParaRPr lang="ru-RU" dirty="0"/>
                    </a:p>
                  </a:txBody>
                  <a:tcPr/>
                </a:tc>
                <a:tc>
                  <a:txBody>
                    <a:bodyPr/>
                    <a:lstStyle/>
                    <a:p>
                      <a:r>
                        <a:rPr lang="en-US" dirty="0"/>
                        <a:t>C16</a:t>
                      </a: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algn="ct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a:t>
                      </a:r>
                      <a:endParaRPr kumimoji="0" lang="ru-RU"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a:t>
                      </a:r>
                      <a:endParaRPr kumimoji="0" lang="ru-RU"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extLst>
                  <a:ext uri="{0D108BD9-81ED-4DB2-BD59-A6C34878D82A}">
                    <a16:rowId xmlns:a16="http://schemas.microsoft.com/office/drawing/2014/main" val="1960801852"/>
                  </a:ext>
                </a:extLst>
              </a:tr>
              <a:tr h="370840">
                <a:tc vMerge="1">
                  <a:txBody>
                    <a:bodyPr/>
                    <a:lstStyle/>
                    <a:p>
                      <a:endParaRPr lang="ru-RU" dirty="0"/>
                    </a:p>
                  </a:txBody>
                  <a:tcPr/>
                </a:tc>
                <a:tc>
                  <a:txBody>
                    <a:bodyPr/>
                    <a:lstStyle/>
                    <a:p>
                      <a:r>
                        <a:rPr lang="en-US" dirty="0"/>
                        <a:t>C32</a:t>
                      </a: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extLst>
                  <a:ext uri="{0D108BD9-81ED-4DB2-BD59-A6C34878D82A}">
                    <a16:rowId xmlns:a16="http://schemas.microsoft.com/office/drawing/2014/main" val="1650585438"/>
                  </a:ext>
                </a:extLst>
              </a:tr>
              <a:tr h="370840">
                <a:tc vMerge="1">
                  <a:txBody>
                    <a:bodyPr/>
                    <a:lstStyle/>
                    <a:p>
                      <a:endParaRPr lang="ru-RU" dirty="0"/>
                    </a:p>
                  </a:txBody>
                  <a:tcPr/>
                </a:tc>
                <a:tc>
                  <a:txBody>
                    <a:bodyPr/>
                    <a:lstStyle/>
                    <a:p>
                      <a:r>
                        <a:rPr lang="ru-RU" dirty="0"/>
                        <a:t>Итого:</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10</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algn="ctr"/>
                      <a:r>
                        <a:rPr lang="en-US" dirty="0"/>
                        <a:t>12</a:t>
                      </a:r>
                      <a:endParaRPr lang="ru-RU" dirty="0"/>
                    </a:p>
                  </a:txBody>
                  <a:tcPr/>
                </a:tc>
                <a:tc>
                  <a:txBody>
                    <a:bodyPr/>
                    <a:lstStyle/>
                    <a:p>
                      <a:pPr algn="ctr"/>
                      <a:r>
                        <a:rPr lang="en-US" dirty="0"/>
                        <a:t>12</a:t>
                      </a:r>
                      <a:endParaRPr lang="ru-RU" dirty="0"/>
                    </a:p>
                  </a:txBody>
                  <a:tcPr/>
                </a:tc>
                <a:tc>
                  <a:txBody>
                    <a:bodyPr/>
                    <a:lstStyle/>
                    <a:p>
                      <a:pPr algn="ctr"/>
                      <a:r>
                        <a:rPr lang="en-US" dirty="0"/>
                        <a:t>28</a:t>
                      </a:r>
                      <a:endParaRPr lang="ru-RU" dirty="0"/>
                    </a:p>
                  </a:txBody>
                  <a:tcPr/>
                </a:tc>
                <a:tc>
                  <a:txBody>
                    <a:bodyPr/>
                    <a:lstStyle/>
                    <a:p>
                      <a:pPr algn="ctr"/>
                      <a:r>
                        <a:rPr lang="en-US" dirty="0"/>
                        <a:t>28</a:t>
                      </a:r>
                      <a:endParaRPr lang="ru-RU" dirty="0"/>
                    </a:p>
                  </a:txBody>
                  <a:tcPr/>
                </a:tc>
                <a:tc>
                  <a:txBody>
                    <a:bodyPr/>
                    <a:lstStyle/>
                    <a:p>
                      <a:pPr algn="ctr"/>
                      <a:r>
                        <a:rPr lang="en-US" dirty="0"/>
                        <a:t>17</a:t>
                      </a:r>
                      <a:endParaRPr lang="ru-RU" dirty="0"/>
                    </a:p>
                  </a:txBody>
                  <a:tcPr/>
                </a:tc>
                <a:tc>
                  <a:txBody>
                    <a:bodyPr/>
                    <a:lstStyle/>
                    <a:p>
                      <a:pPr algn="ctr"/>
                      <a:r>
                        <a:rPr lang="en-US" dirty="0"/>
                        <a:t>17</a:t>
                      </a:r>
                      <a:endParaRPr lang="ru-RU" dirty="0"/>
                    </a:p>
                  </a:txBody>
                  <a:tcPr/>
                </a:tc>
                <a:extLst>
                  <a:ext uri="{0D108BD9-81ED-4DB2-BD59-A6C34878D82A}">
                    <a16:rowId xmlns:a16="http://schemas.microsoft.com/office/drawing/2014/main" val="1881474333"/>
                  </a:ext>
                </a:extLst>
              </a:tr>
              <a:tr h="370840">
                <a:tc>
                  <a:txBody>
                    <a:bodyPr/>
                    <a:lstStyle/>
                    <a:p>
                      <a:endParaRPr lang="ru-RU" dirty="0"/>
                    </a:p>
                  </a:txBody>
                  <a:tcPr/>
                </a:tc>
                <a:tc>
                  <a:txBody>
                    <a:bodyPr/>
                    <a:lstStyle/>
                    <a:p>
                      <a:endParaRPr lang="ru-RU" dirty="0"/>
                    </a:p>
                  </a:txBody>
                  <a:tcPr/>
                </a:tc>
                <a:tc>
                  <a:txBody>
                    <a:bodyPr/>
                    <a:lstStyle/>
                    <a:p>
                      <a:pPr algn="ctr"/>
                      <a:endParaRPr lang="ru-RU"/>
                    </a:p>
                  </a:txBody>
                  <a:tcPr/>
                </a:tc>
                <a:tc>
                  <a:txBody>
                    <a:bodyPr/>
                    <a:lstStyle/>
                    <a:p>
                      <a:pPr algn="ctr"/>
                      <a:endParaRPr lang="ru-RU"/>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extLst>
                  <a:ext uri="{0D108BD9-81ED-4DB2-BD59-A6C34878D82A}">
                    <a16:rowId xmlns:a16="http://schemas.microsoft.com/office/drawing/2014/main" val="397510258"/>
                  </a:ext>
                </a:extLst>
              </a:tr>
              <a:tr h="370840">
                <a:tc rowSpan="7">
                  <a:txBody>
                    <a:bodyPr/>
                    <a:lstStyle/>
                    <a:p>
                      <a:pPr algn="ctr"/>
                      <a:r>
                        <a:rPr lang="en-US" sz="2400" dirty="0"/>
                        <a:t>Output Mask</a:t>
                      </a:r>
                      <a:endParaRPr lang="ru-RU" sz="2400" dirty="0"/>
                    </a:p>
                  </a:txBody>
                  <a:tcPr vert="vert270"/>
                </a:tc>
                <a:tc>
                  <a:txBody>
                    <a:bodyPr/>
                    <a:lstStyle/>
                    <a:p>
                      <a:r>
                        <a:rPr lang="en-US" dirty="0" err="1"/>
                        <a:t>Sel</a:t>
                      </a:r>
                      <a:endParaRPr lang="ru-RU" dirty="0"/>
                    </a:p>
                  </a:txBody>
                  <a:tcPr/>
                </a:tc>
                <a:tc>
                  <a:txBody>
                    <a:bodyPr/>
                    <a:lstStyle/>
                    <a:p>
                      <a:pPr algn="ctr"/>
                      <a:r>
                        <a:rPr lang="en-US" dirty="0"/>
                        <a:t>●</a:t>
                      </a: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extLst>
                  <a:ext uri="{0D108BD9-81ED-4DB2-BD59-A6C34878D82A}">
                    <a16:rowId xmlns:a16="http://schemas.microsoft.com/office/drawing/2014/main" val="614448236"/>
                  </a:ext>
                </a:extLst>
              </a:tr>
              <a:tr h="370840">
                <a:tc vMerge="1">
                  <a:txBody>
                    <a:bodyPr/>
                    <a:lstStyle/>
                    <a:p>
                      <a:endParaRPr lang="ru-RU" dirty="0"/>
                    </a:p>
                  </a:txBody>
                  <a:tcPr/>
                </a:tc>
                <a:tc>
                  <a:txBody>
                    <a:bodyPr/>
                    <a:lstStyle/>
                    <a:p>
                      <a:r>
                        <a:rPr lang="en-US" dirty="0" err="1"/>
                        <a:t>Det</a:t>
                      </a:r>
                      <a:endParaRPr lang="ru-RU" dirty="0"/>
                    </a:p>
                  </a:txBody>
                  <a:tcPr/>
                </a:tc>
                <a:tc>
                  <a:txBody>
                    <a:bodyPr/>
                    <a:lstStyle/>
                    <a:p>
                      <a:pPr algn="ctr"/>
                      <a:r>
                        <a:rPr lang="en-US" dirty="0"/>
                        <a:t>●</a:t>
                      </a: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extLst>
                  <a:ext uri="{0D108BD9-81ED-4DB2-BD59-A6C34878D82A}">
                    <a16:rowId xmlns:a16="http://schemas.microsoft.com/office/drawing/2014/main" val="1833646976"/>
                  </a:ext>
                </a:extLst>
              </a:tr>
              <a:tr h="370840">
                <a:tc vMerge="1">
                  <a:txBody>
                    <a:bodyPr/>
                    <a:lstStyle/>
                    <a:p>
                      <a:endParaRPr lang="ru-RU" dirty="0"/>
                    </a:p>
                  </a:txBody>
                  <a:tcPr/>
                </a:tc>
                <a:tc>
                  <a:txBody>
                    <a:bodyPr/>
                    <a:lstStyle/>
                    <a:p>
                      <a:r>
                        <a:rPr lang="en-US" dirty="0"/>
                        <a:t>Ins</a:t>
                      </a:r>
                      <a:endParaRPr lang="ru-RU" dirty="0"/>
                    </a:p>
                  </a:txBody>
                  <a:tcPr/>
                </a:tc>
                <a:tc>
                  <a:txBody>
                    <a:bodyPr/>
                    <a:lstStyle/>
                    <a:p>
                      <a:pPr algn="ctr"/>
                      <a:r>
                        <a:rPr lang="en-US" dirty="0"/>
                        <a:t>●</a:t>
                      </a: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a:t>
                      </a:r>
                      <a:endParaRPr kumimoji="0" lang="ru-RU"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endParaRPr lang="ru-RU" dirty="0"/>
                    </a:p>
                  </a:txBody>
                  <a:tcPr/>
                </a:tc>
                <a:tc>
                  <a:txBody>
                    <a:bodyPr/>
                    <a:lstStyle/>
                    <a:p>
                      <a:pPr algn="ctr"/>
                      <a:endParaRPr lang="ru-RU" dirty="0"/>
                    </a:p>
                  </a:txBody>
                  <a:tcPr/>
                </a:tc>
                <a:extLst>
                  <a:ext uri="{0D108BD9-81ED-4DB2-BD59-A6C34878D82A}">
                    <a16:rowId xmlns:a16="http://schemas.microsoft.com/office/drawing/2014/main" val="1739940446"/>
                  </a:ext>
                </a:extLst>
              </a:tr>
              <a:tr h="370840">
                <a:tc vMerge="1">
                  <a:txBody>
                    <a:bodyPr/>
                    <a:lstStyle/>
                    <a:p>
                      <a:endParaRPr lang="ru-RU" dirty="0"/>
                    </a:p>
                  </a:txBody>
                  <a:tcPr/>
                </a:tc>
                <a:tc>
                  <a:txBody>
                    <a:bodyPr/>
                    <a:lstStyle/>
                    <a:p>
                      <a:r>
                        <a:rPr lang="en-US" dirty="0" err="1"/>
                        <a:t>Upd</a:t>
                      </a: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a:t>
                      </a:r>
                      <a:endParaRPr kumimoji="0" lang="ru-RU"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endParaRPr lang="ru-RU" dirty="0"/>
                    </a:p>
                  </a:txBody>
                  <a:tcPr/>
                </a:tc>
                <a:tc>
                  <a:txBody>
                    <a:bodyPr/>
                    <a:lstStyle/>
                    <a:p>
                      <a:pPr algn="ctr"/>
                      <a:endParaRPr lang="ru-RU" dirty="0"/>
                    </a:p>
                  </a:txBody>
                  <a:tcPr/>
                </a:tc>
                <a:extLst>
                  <a:ext uri="{0D108BD9-81ED-4DB2-BD59-A6C34878D82A}">
                    <a16:rowId xmlns:a16="http://schemas.microsoft.com/office/drawing/2014/main" val="4201904520"/>
                  </a:ext>
                </a:extLst>
              </a:tr>
              <a:tr h="370840">
                <a:tc vMerge="1">
                  <a:txBody>
                    <a:bodyPr/>
                    <a:lstStyle/>
                    <a:p>
                      <a:endParaRPr lang="ru-RU" dirty="0"/>
                    </a:p>
                  </a:txBody>
                  <a:tcPr/>
                </a:tc>
                <a:tc>
                  <a:txBody>
                    <a:bodyPr/>
                    <a:lstStyle/>
                    <a:p>
                      <a:r>
                        <a:rPr lang="en-US" dirty="0"/>
                        <a:t>C16</a:t>
                      </a: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a:t>
                      </a:r>
                      <a:endParaRPr kumimoji="0" lang="ru-RU"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endParaRPr lang="ru-RU" dirty="0"/>
                    </a:p>
                  </a:txBody>
                  <a:tcPr/>
                </a:tc>
                <a:tc>
                  <a:txBody>
                    <a:bodyPr/>
                    <a:lstStyle/>
                    <a:p>
                      <a:pPr algn="ctr"/>
                      <a:endParaRPr lang="ru-RU" dirty="0"/>
                    </a:p>
                  </a:txBody>
                  <a:tcPr/>
                </a:tc>
                <a:extLst>
                  <a:ext uri="{0D108BD9-81ED-4DB2-BD59-A6C34878D82A}">
                    <a16:rowId xmlns:a16="http://schemas.microsoft.com/office/drawing/2014/main" val="1556866023"/>
                  </a:ext>
                </a:extLst>
              </a:tr>
              <a:tr h="370840">
                <a:tc vMerge="1">
                  <a:txBody>
                    <a:bodyPr/>
                    <a:lstStyle/>
                    <a:p>
                      <a:endParaRPr lang="ru-RU" dirty="0"/>
                    </a:p>
                  </a:txBody>
                  <a:tcPr/>
                </a:tc>
                <a:tc>
                  <a:txBody>
                    <a:bodyPr/>
                    <a:lstStyle/>
                    <a:p>
                      <a:r>
                        <a:rPr lang="en-US" dirty="0"/>
                        <a:t>C32</a:t>
                      </a: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extLst>
                  <a:ext uri="{0D108BD9-81ED-4DB2-BD59-A6C34878D82A}">
                    <a16:rowId xmlns:a16="http://schemas.microsoft.com/office/drawing/2014/main" val="3651378139"/>
                  </a:ext>
                </a:extLst>
              </a:tr>
              <a:tr h="370840">
                <a:tc vMerge="1">
                  <a:txBody>
                    <a:bodyPr/>
                    <a:lstStyle/>
                    <a:p>
                      <a:endParaRPr lang="ru-RU" dirty="0"/>
                    </a:p>
                  </a:txBody>
                  <a:tcPr/>
                </a:tc>
                <a:tc>
                  <a:txBody>
                    <a:bodyPr/>
                    <a:lstStyle/>
                    <a:p>
                      <a:r>
                        <a:rPr lang="ru-RU" dirty="0"/>
                        <a:t>Итого:</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rPr>
                        <a:t>7</a:t>
                      </a:r>
                    </a:p>
                  </a:txBody>
                  <a:tcPr/>
                </a:tc>
                <a:tc>
                  <a:txBody>
                    <a:bodyPr/>
                    <a:lstStyle/>
                    <a:p>
                      <a:pPr algn="ctr"/>
                      <a:r>
                        <a:rPr lang="ru-RU" dirty="0"/>
                        <a:t>3</a:t>
                      </a:r>
                    </a:p>
                  </a:txBody>
                  <a:tcPr/>
                </a:tc>
                <a:tc>
                  <a:txBody>
                    <a:bodyPr/>
                    <a:lstStyle/>
                    <a:p>
                      <a:pPr algn="ctr"/>
                      <a:r>
                        <a:rPr lang="ru-RU" dirty="0"/>
                        <a:t>3</a:t>
                      </a:r>
                    </a:p>
                  </a:txBody>
                  <a:tcPr/>
                </a:tc>
                <a:tc>
                  <a:txBody>
                    <a:bodyPr/>
                    <a:lstStyle/>
                    <a:p>
                      <a:pPr algn="ctr"/>
                      <a:r>
                        <a:rPr lang="ru-RU" dirty="0"/>
                        <a:t>3</a:t>
                      </a:r>
                    </a:p>
                  </a:txBody>
                  <a:tcPr/>
                </a:tc>
                <a:tc>
                  <a:txBody>
                    <a:bodyPr/>
                    <a:lstStyle/>
                    <a:p>
                      <a:pPr algn="ctr"/>
                      <a:r>
                        <a:rPr lang="ru-RU" dirty="0"/>
                        <a:t>28</a:t>
                      </a:r>
                    </a:p>
                  </a:txBody>
                  <a:tcPr/>
                </a:tc>
                <a:tc>
                  <a:txBody>
                    <a:bodyPr/>
                    <a:lstStyle/>
                    <a:p>
                      <a:pPr algn="ctr"/>
                      <a:endParaRPr lang="ru-RU" dirty="0"/>
                    </a:p>
                  </a:txBody>
                  <a:tcPr/>
                </a:tc>
                <a:tc>
                  <a:txBody>
                    <a:bodyPr/>
                    <a:lstStyle/>
                    <a:p>
                      <a:pPr algn="ctr"/>
                      <a:endParaRPr lang="ru-RU" dirty="0"/>
                    </a:p>
                  </a:txBody>
                  <a:tcPr/>
                </a:tc>
                <a:extLst>
                  <a:ext uri="{0D108BD9-81ED-4DB2-BD59-A6C34878D82A}">
                    <a16:rowId xmlns:a16="http://schemas.microsoft.com/office/drawing/2014/main" val="1487133077"/>
                  </a:ext>
                </a:extLst>
              </a:tr>
            </a:tbl>
          </a:graphicData>
        </a:graphic>
      </p:graphicFrame>
    </p:spTree>
    <p:extLst>
      <p:ext uri="{BB962C8B-B14F-4D97-AF65-F5344CB8AC3E}">
        <p14:creationId xmlns:p14="http://schemas.microsoft.com/office/powerpoint/2010/main" val="1516220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30A5FE0-E7F1-4732-B481-54F1D2DAE5D7}"/>
              </a:ext>
            </a:extLst>
          </p:cNvPr>
          <p:cNvSpPr/>
          <p:nvPr/>
        </p:nvSpPr>
        <p:spPr>
          <a:xfrm>
            <a:off x="544945" y="1000496"/>
            <a:ext cx="9587346" cy="2554545"/>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CREATE TABLE </a:t>
            </a:r>
            <a:r>
              <a:rPr lang="en-US" sz="2000" dirty="0" err="1">
                <a:latin typeface="Courier New" panose="02070309020205020404" pitchFamily="49" charset="0"/>
                <a:cs typeface="Courier New" panose="02070309020205020404" pitchFamily="49" charset="0"/>
              </a:rPr>
              <a:t>dbo.T_Invo</a:t>
            </a:r>
            <a:r>
              <a:rPr lang="en-US" sz="2000" dirty="0">
                <a:latin typeface="Courier New" panose="02070309020205020404" pitchFamily="49" charset="0"/>
                <a:cs typeface="Courier New" panose="02070309020205020404" pitchFamily="49" charset="0"/>
              </a:rPr>
              <a:t>(	</a:t>
            </a:r>
            <a:endParaRPr lang="ru-RU" sz="2000" dirty="0">
              <a:latin typeface="Courier New" panose="02070309020205020404" pitchFamily="49" charset="0"/>
              <a:cs typeface="Courier New" panose="02070309020205020404" pitchFamily="49" charset="0"/>
            </a:endParaRPr>
          </a:p>
          <a:p>
            <a:r>
              <a:rPr lang="ru-RU"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Idn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IDENTITY(1,1) NOT NULL,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Dt_Invo</a:t>
            </a:r>
            <a:r>
              <a:rPr lang="en-US" sz="2000" dirty="0">
                <a:latin typeface="Courier New" panose="02070309020205020404" pitchFamily="49" charset="0"/>
                <a:cs typeface="Courier New" panose="02070309020205020404" pitchFamily="49" charset="0"/>
              </a:rPr>
              <a:t> date NOT NULL, </a:t>
            </a:r>
          </a:p>
          <a:p>
            <a:r>
              <a:rPr lang="en-US" sz="2000" dirty="0">
                <a:latin typeface="Courier New" panose="02070309020205020404" pitchFamily="49" charset="0"/>
                <a:cs typeface="Courier New" panose="02070309020205020404" pitchFamily="49" charset="0"/>
              </a:rPr>
              <a:t>	Val float NOT NULL, </a:t>
            </a:r>
          </a:p>
          <a:p>
            <a:r>
              <a:rPr lang="en-US" sz="2000" dirty="0">
                <a:latin typeface="Courier New" panose="02070309020205020404" pitchFamily="49" charset="0"/>
                <a:cs typeface="Courier New" panose="02070309020205020404" pitchFamily="49" charset="0"/>
              </a:rPr>
              <a:t>	Note text NOT NULL </a:t>
            </a:r>
          </a:p>
          <a:p>
            <a:r>
              <a:rPr lang="ru-RU"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CONSTRAINT [</a:t>
            </a:r>
            <a:r>
              <a:rPr lang="en-US" sz="2000" dirty="0" err="1">
                <a:latin typeface="Courier New" panose="02070309020205020404" pitchFamily="49" charset="0"/>
                <a:cs typeface="Courier New" panose="02070309020205020404" pitchFamily="49" charset="0"/>
              </a:rPr>
              <a:t>PK_T_Invo</a:t>
            </a:r>
            <a:r>
              <a:rPr lang="en-US" sz="2000" dirty="0">
                <a:latin typeface="Courier New" panose="02070309020205020404" pitchFamily="49" charset="0"/>
                <a:cs typeface="Courier New" panose="02070309020205020404" pitchFamily="49" charset="0"/>
              </a:rPr>
              <a:t>]</a:t>
            </a:r>
            <a:endParaRPr lang="ru-RU" sz="2000" dirty="0">
              <a:latin typeface="Courier New" panose="02070309020205020404" pitchFamily="49" charset="0"/>
              <a:cs typeface="Courier New" panose="02070309020205020404" pitchFamily="49" charset="0"/>
            </a:endParaRPr>
          </a:p>
          <a:p>
            <a:r>
              <a:rPr lang="ru-RU"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PRIMARY KEY CLUSTERED ( [</a:t>
            </a:r>
            <a:r>
              <a:rPr lang="en-US" sz="2000" dirty="0" err="1">
                <a:latin typeface="Courier New" panose="02070309020205020404" pitchFamily="49" charset="0"/>
                <a:cs typeface="Courier New" panose="02070309020205020404" pitchFamily="49" charset="0"/>
              </a:rPr>
              <a:t>Idn</a:t>
            </a:r>
            <a:r>
              <a:rPr lang="en-US" sz="2000" dirty="0">
                <a:latin typeface="Courier New" panose="02070309020205020404" pitchFamily="49" charset="0"/>
                <a:cs typeface="Courier New" panose="02070309020205020404" pitchFamily="49" charset="0"/>
              </a:rPr>
              <a:t>] ASC ))</a:t>
            </a:r>
            <a:endParaRPr lang="ru-RU"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ON [PRIMARY] </a:t>
            </a:r>
            <a:r>
              <a:rPr lang="en-US" dirty="0">
                <a:solidFill>
                  <a:srgbClr val="FF0000"/>
                </a:solidFill>
              </a:rPr>
              <a:t>TEXTIMAGE_ON [PRIMARY]</a:t>
            </a:r>
            <a:endParaRPr lang="ru-RU" sz="2000" dirty="0">
              <a:solidFill>
                <a:srgbClr val="FF0000"/>
              </a:solidFill>
              <a:latin typeface="Courier New" panose="02070309020205020404" pitchFamily="49" charset="0"/>
              <a:cs typeface="Courier New" panose="02070309020205020404" pitchFamily="49" charset="0"/>
            </a:endParaRPr>
          </a:p>
        </p:txBody>
      </p:sp>
      <p:sp>
        <p:nvSpPr>
          <p:cNvPr id="3" name="Номер слайда 2">
            <a:extLst>
              <a:ext uri="{FF2B5EF4-FFF2-40B4-BE49-F238E27FC236}">
                <a16:creationId xmlns:a16="http://schemas.microsoft.com/office/drawing/2014/main" id="{6FC6AF1D-9A3D-4758-A4CF-436F11FE90F2}"/>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74095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вал 6">
            <a:extLst>
              <a:ext uri="{FF2B5EF4-FFF2-40B4-BE49-F238E27FC236}">
                <a16:creationId xmlns:a16="http://schemas.microsoft.com/office/drawing/2014/main" id="{E98D81C3-E980-42C6-9C0C-CBB6654908C2}"/>
              </a:ext>
            </a:extLst>
          </p:cNvPr>
          <p:cNvSpPr/>
          <p:nvPr/>
        </p:nvSpPr>
        <p:spPr>
          <a:xfrm>
            <a:off x="1477818" y="2179782"/>
            <a:ext cx="3788663" cy="572654"/>
          </a:xfrm>
          <a:prstGeom prst="ellipse">
            <a:avLst/>
          </a:prstGeom>
          <a:solidFill>
            <a:schemeClr val="bg2"/>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a:extLst>
              <a:ext uri="{FF2B5EF4-FFF2-40B4-BE49-F238E27FC236}">
                <a16:creationId xmlns:a16="http://schemas.microsoft.com/office/drawing/2014/main" id="{1B06BF84-6165-454B-A986-A788C7EEC253}"/>
              </a:ext>
            </a:extLst>
          </p:cNvPr>
          <p:cNvSpPr/>
          <p:nvPr/>
        </p:nvSpPr>
        <p:spPr>
          <a:xfrm>
            <a:off x="415637" y="1342724"/>
            <a:ext cx="10427854" cy="2246769"/>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CREATE PROC </a:t>
            </a:r>
            <a:r>
              <a:rPr lang="en-US" sz="2000" dirty="0" err="1">
                <a:latin typeface="Courier New" panose="02070309020205020404" pitchFamily="49" charset="0"/>
                <a:cs typeface="Courier New" panose="02070309020205020404" pitchFamily="49" charset="0"/>
              </a:rPr>
              <a:t>dbo.sel_Invo</a:t>
            </a:r>
            <a:endParaRPr lang="ru-RU"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Dt_Fst</a:t>
            </a:r>
            <a:r>
              <a:rPr lang="en-US" sz="2000" dirty="0">
                <a:latin typeface="Courier New" panose="02070309020205020404" pitchFamily="49" charset="0"/>
                <a:cs typeface="Courier New" panose="02070309020205020404" pitchFamily="49" charset="0"/>
              </a:rPr>
              <a:t> date, @</a:t>
            </a:r>
            <a:r>
              <a:rPr lang="en-US" sz="2000" dirty="0" err="1">
                <a:latin typeface="Courier New" panose="02070309020205020404" pitchFamily="49" charset="0"/>
                <a:cs typeface="Courier New" panose="02070309020205020404" pitchFamily="49" charset="0"/>
              </a:rPr>
              <a:t>Dt_Lst</a:t>
            </a:r>
            <a:r>
              <a:rPr lang="en-US" sz="2000" dirty="0">
                <a:latin typeface="Courier New" panose="02070309020205020404" pitchFamily="49" charset="0"/>
                <a:cs typeface="Courier New" panose="02070309020205020404" pitchFamily="49" charset="0"/>
              </a:rPr>
              <a:t> date </a:t>
            </a:r>
            <a:endParaRPr lang="ru-RU"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AS</a:t>
            </a:r>
          </a:p>
          <a:p>
            <a:r>
              <a:rPr lang="en-US" sz="2000" dirty="0">
                <a:latin typeface="Courier New" panose="02070309020205020404" pitchFamily="49" charset="0"/>
                <a:cs typeface="Courier New" panose="02070309020205020404" pitchFamily="49" charset="0"/>
              </a:rPr>
              <a:t>SELECT </a:t>
            </a:r>
            <a:r>
              <a:rPr lang="en-US" sz="2000" dirty="0" err="1">
                <a:latin typeface="Courier New" panose="02070309020205020404" pitchFamily="49" charset="0"/>
                <a:cs typeface="Courier New" panose="02070309020205020404" pitchFamily="49" charset="0"/>
              </a:rPr>
              <a:t>Idn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Dt_Invo</a:t>
            </a:r>
            <a:r>
              <a:rPr lang="en-US" sz="2000" dirty="0">
                <a:latin typeface="Courier New" panose="02070309020205020404" pitchFamily="49" charset="0"/>
                <a:cs typeface="Courier New" panose="02070309020205020404" pitchFamily="49" charset="0"/>
              </a:rPr>
              <a:t>, Val, Note </a:t>
            </a:r>
            <a:endParaRPr lang="ru-RU"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dbo.T_Invo</a:t>
            </a:r>
            <a:endParaRPr lang="ru-RU"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--WHERE </a:t>
            </a:r>
            <a:r>
              <a:rPr lang="en-US" sz="2000" dirty="0" err="1">
                <a:solidFill>
                  <a:srgbClr val="FFC000"/>
                </a:solidFill>
                <a:latin typeface="Courier New" panose="02070309020205020404" pitchFamily="49" charset="0"/>
                <a:cs typeface="Courier New" panose="02070309020205020404" pitchFamily="49" charset="0"/>
              </a:rPr>
              <a:t>Dt_Fst</a:t>
            </a:r>
            <a:r>
              <a:rPr lang="en-US" sz="2000" dirty="0">
                <a:solidFill>
                  <a:srgbClr val="FFC000"/>
                </a:solidFill>
                <a:latin typeface="Courier New" panose="02070309020205020404" pitchFamily="49" charset="0"/>
                <a:cs typeface="Courier New" panose="02070309020205020404" pitchFamily="49" charset="0"/>
              </a:rPr>
              <a:t>=@</a:t>
            </a:r>
            <a:r>
              <a:rPr lang="en-US" sz="2000" dirty="0" err="1">
                <a:solidFill>
                  <a:srgbClr val="FFC000"/>
                </a:solidFill>
                <a:latin typeface="Courier New" panose="02070309020205020404" pitchFamily="49" charset="0"/>
                <a:cs typeface="Courier New" panose="02070309020205020404" pitchFamily="49" charset="0"/>
              </a:rPr>
              <a:t>Dt_Fst</a:t>
            </a:r>
            <a:r>
              <a:rPr lang="en-US" sz="2000" dirty="0">
                <a:solidFill>
                  <a:srgbClr val="FFC000"/>
                </a:solidFill>
                <a:latin typeface="Courier New" panose="02070309020205020404" pitchFamily="49" charset="0"/>
                <a:cs typeface="Courier New" panose="02070309020205020404" pitchFamily="49" charset="0"/>
              </a:rPr>
              <a:t>, </a:t>
            </a:r>
            <a:r>
              <a:rPr lang="en-US" sz="2000" dirty="0" err="1">
                <a:solidFill>
                  <a:srgbClr val="FFC000"/>
                </a:solidFill>
                <a:latin typeface="Courier New" panose="02070309020205020404" pitchFamily="49" charset="0"/>
                <a:cs typeface="Courier New" panose="02070309020205020404" pitchFamily="49" charset="0"/>
              </a:rPr>
              <a:t>Dt_Lst</a:t>
            </a:r>
            <a:r>
              <a:rPr lang="en-US" sz="2000" dirty="0">
                <a:solidFill>
                  <a:srgbClr val="FFC000"/>
                </a:solidFill>
                <a:latin typeface="Courier New" panose="02070309020205020404" pitchFamily="49" charset="0"/>
                <a:cs typeface="Courier New" panose="02070309020205020404" pitchFamily="49" charset="0"/>
              </a:rPr>
              <a:t>=@</a:t>
            </a:r>
            <a:r>
              <a:rPr lang="en-US" sz="2000" dirty="0" err="1">
                <a:solidFill>
                  <a:srgbClr val="FFC000"/>
                </a:solidFill>
                <a:latin typeface="Courier New" panose="02070309020205020404" pitchFamily="49" charset="0"/>
                <a:cs typeface="Courier New" panose="02070309020205020404" pitchFamily="49" charset="0"/>
              </a:rPr>
              <a:t>Dt_Lst</a:t>
            </a:r>
            <a:r>
              <a:rPr lang="en-US" sz="2000" dirty="0">
                <a:solidFill>
                  <a:srgbClr val="FFC000"/>
                </a:solidFill>
                <a:latin typeface="Courier New" panose="02070309020205020404" pitchFamily="49" charset="0"/>
                <a:cs typeface="Courier New" panose="02070309020205020404" pitchFamily="49" charset="0"/>
              </a:rPr>
              <a:t> </a:t>
            </a:r>
            <a:endParaRPr lang="ru-RU" sz="2000" dirty="0">
              <a:solidFill>
                <a:srgbClr val="FFC000"/>
              </a:solidFill>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RETURN 0;</a:t>
            </a:r>
            <a:endParaRPr lang="ru-RU" sz="2000" dirty="0">
              <a:latin typeface="Courier New" panose="02070309020205020404" pitchFamily="49" charset="0"/>
              <a:cs typeface="Courier New" panose="02070309020205020404" pitchFamily="49" charset="0"/>
            </a:endParaRPr>
          </a:p>
        </p:txBody>
      </p:sp>
      <p:sp>
        <p:nvSpPr>
          <p:cNvPr id="3" name="Овал 2">
            <a:extLst>
              <a:ext uri="{FF2B5EF4-FFF2-40B4-BE49-F238E27FC236}">
                <a16:creationId xmlns:a16="http://schemas.microsoft.com/office/drawing/2014/main" id="{46E6F72A-AAE7-42C8-B7FB-616760ED9B35}"/>
              </a:ext>
            </a:extLst>
          </p:cNvPr>
          <p:cNvSpPr/>
          <p:nvPr/>
        </p:nvSpPr>
        <p:spPr>
          <a:xfrm>
            <a:off x="6822207" y="1444921"/>
            <a:ext cx="2777835" cy="674254"/>
          </a:xfrm>
          <a:prstGeom prst="ellipse">
            <a:avLst/>
          </a:prstGeom>
          <a:solidFill>
            <a:schemeClr val="bg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sel</a:t>
            </a:r>
            <a:r>
              <a:rPr lang="en-US" dirty="0"/>
              <a:t> in</a:t>
            </a:r>
            <a:r>
              <a:rPr lang="ru-RU" dirty="0"/>
              <a:t> </a:t>
            </a:r>
            <a:r>
              <a:rPr lang="en-US" dirty="0" err="1"/>
              <a:t>OutMask</a:t>
            </a:r>
            <a:endParaRPr lang="ru-RU" dirty="0"/>
          </a:p>
        </p:txBody>
      </p:sp>
      <p:cxnSp>
        <p:nvCxnSpPr>
          <p:cNvPr id="5" name="Соединитель: изогнутый 4">
            <a:extLst>
              <a:ext uri="{FF2B5EF4-FFF2-40B4-BE49-F238E27FC236}">
                <a16:creationId xmlns:a16="http://schemas.microsoft.com/office/drawing/2014/main" id="{91C7CEC2-B9DE-43C9-B921-9342FAC8BA99}"/>
              </a:ext>
            </a:extLst>
          </p:cNvPr>
          <p:cNvCxnSpPr>
            <a:cxnSpLocks/>
            <a:stCxn id="3" idx="2"/>
          </p:cNvCxnSpPr>
          <p:nvPr/>
        </p:nvCxnSpPr>
        <p:spPr>
          <a:xfrm rot="10800000" flipV="1">
            <a:off x="5266477" y="1782048"/>
            <a:ext cx="1555730" cy="674822"/>
          </a:xfrm>
          <a:prstGeom prst="curvedConnector3">
            <a:avLst>
              <a:gd name="adj1" fmla="val 50000"/>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Номер слайда 7">
            <a:extLst>
              <a:ext uri="{FF2B5EF4-FFF2-40B4-BE49-F238E27FC236}">
                <a16:creationId xmlns:a16="http://schemas.microsoft.com/office/drawing/2014/main" id="{57FEB0D9-ADB9-490C-85E5-A4CAD28E23F9}"/>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9" name="Овал 8">
            <a:extLst>
              <a:ext uri="{FF2B5EF4-FFF2-40B4-BE49-F238E27FC236}">
                <a16:creationId xmlns:a16="http://schemas.microsoft.com/office/drawing/2014/main" id="{B487F835-FD53-4C57-8285-5B8D0945BA05}"/>
              </a:ext>
            </a:extLst>
          </p:cNvPr>
          <p:cNvSpPr/>
          <p:nvPr/>
        </p:nvSpPr>
        <p:spPr>
          <a:xfrm>
            <a:off x="6354502" y="354260"/>
            <a:ext cx="2777835" cy="674254"/>
          </a:xfrm>
          <a:prstGeom prst="ellipse">
            <a:avLst/>
          </a:prstGeom>
          <a:solidFill>
            <a:schemeClr val="bg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sel</a:t>
            </a:r>
            <a:r>
              <a:rPr lang="en-US" dirty="0"/>
              <a:t> in</a:t>
            </a:r>
            <a:r>
              <a:rPr lang="ru-RU" dirty="0"/>
              <a:t> </a:t>
            </a:r>
            <a:r>
              <a:rPr lang="en-US" dirty="0" err="1"/>
              <a:t>InpMask</a:t>
            </a:r>
            <a:endParaRPr lang="ru-RU" dirty="0"/>
          </a:p>
        </p:txBody>
      </p:sp>
      <p:cxnSp>
        <p:nvCxnSpPr>
          <p:cNvPr id="10" name="Соединитель: изогнутый 9">
            <a:extLst>
              <a:ext uri="{FF2B5EF4-FFF2-40B4-BE49-F238E27FC236}">
                <a16:creationId xmlns:a16="http://schemas.microsoft.com/office/drawing/2014/main" id="{72C6CC45-FE8E-4414-B73B-D39AD45805E8}"/>
              </a:ext>
            </a:extLst>
          </p:cNvPr>
          <p:cNvCxnSpPr>
            <a:cxnSpLocks/>
            <a:endCxn id="21" idx="6"/>
          </p:cNvCxnSpPr>
          <p:nvPr/>
        </p:nvCxnSpPr>
        <p:spPr>
          <a:xfrm rot="10800000" flipV="1">
            <a:off x="4573253" y="714305"/>
            <a:ext cx="1781250" cy="1152276"/>
          </a:xfrm>
          <a:prstGeom prst="curvedConnector3">
            <a:avLst>
              <a:gd name="adj1" fmla="val 50000"/>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Овал 20">
            <a:extLst>
              <a:ext uri="{FF2B5EF4-FFF2-40B4-BE49-F238E27FC236}">
                <a16:creationId xmlns:a16="http://schemas.microsoft.com/office/drawing/2014/main" id="{F475C149-A445-456F-A7B6-BF22581B338B}"/>
              </a:ext>
            </a:extLst>
          </p:cNvPr>
          <p:cNvSpPr/>
          <p:nvPr/>
        </p:nvSpPr>
        <p:spPr>
          <a:xfrm>
            <a:off x="415637" y="1611394"/>
            <a:ext cx="4157616" cy="510373"/>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1430873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вал 1">
            <a:extLst>
              <a:ext uri="{FF2B5EF4-FFF2-40B4-BE49-F238E27FC236}">
                <a16:creationId xmlns:a16="http://schemas.microsoft.com/office/drawing/2014/main" id="{9F80E062-79B8-431E-9251-75E9A547B93B}"/>
              </a:ext>
            </a:extLst>
          </p:cNvPr>
          <p:cNvSpPr/>
          <p:nvPr/>
        </p:nvSpPr>
        <p:spPr>
          <a:xfrm>
            <a:off x="1477819" y="2179782"/>
            <a:ext cx="4251650" cy="572654"/>
          </a:xfrm>
          <a:prstGeom prst="ellipse">
            <a:avLst/>
          </a:prstGeom>
          <a:solidFill>
            <a:schemeClr val="bg2"/>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Овал 2">
            <a:extLst>
              <a:ext uri="{FF2B5EF4-FFF2-40B4-BE49-F238E27FC236}">
                <a16:creationId xmlns:a16="http://schemas.microsoft.com/office/drawing/2014/main" id="{43B67F46-0F39-408C-BAD2-A6289553340F}"/>
              </a:ext>
            </a:extLst>
          </p:cNvPr>
          <p:cNvSpPr/>
          <p:nvPr/>
        </p:nvSpPr>
        <p:spPr>
          <a:xfrm>
            <a:off x="6212448" y="539228"/>
            <a:ext cx="3241963" cy="674254"/>
          </a:xfrm>
          <a:prstGeom prst="ellipse">
            <a:avLst/>
          </a:prstGeom>
          <a:solidFill>
            <a:schemeClr val="bg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det</a:t>
            </a:r>
            <a:r>
              <a:rPr lang="en-US" dirty="0"/>
              <a:t> in</a:t>
            </a:r>
            <a:r>
              <a:rPr lang="ru-RU" dirty="0"/>
              <a:t> </a:t>
            </a:r>
            <a:r>
              <a:rPr lang="en-US" dirty="0" err="1"/>
              <a:t>OutMask</a:t>
            </a:r>
            <a:endParaRPr lang="ru-RU" dirty="0"/>
          </a:p>
        </p:txBody>
      </p:sp>
      <p:cxnSp>
        <p:nvCxnSpPr>
          <p:cNvPr id="4" name="Соединитель: изогнутый 3">
            <a:extLst>
              <a:ext uri="{FF2B5EF4-FFF2-40B4-BE49-F238E27FC236}">
                <a16:creationId xmlns:a16="http://schemas.microsoft.com/office/drawing/2014/main" id="{FC5736DB-E110-4261-BBEB-7E8335305FDD}"/>
              </a:ext>
            </a:extLst>
          </p:cNvPr>
          <p:cNvCxnSpPr>
            <a:cxnSpLocks/>
          </p:cNvCxnSpPr>
          <p:nvPr/>
        </p:nvCxnSpPr>
        <p:spPr>
          <a:xfrm rot="5400000">
            <a:off x="6061977" y="841719"/>
            <a:ext cx="1274619" cy="2018146"/>
          </a:xfrm>
          <a:prstGeom prst="curvedConnector2">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Прямоугольник 4">
            <a:extLst>
              <a:ext uri="{FF2B5EF4-FFF2-40B4-BE49-F238E27FC236}">
                <a16:creationId xmlns:a16="http://schemas.microsoft.com/office/drawing/2014/main" id="{D5CEF95B-E9EF-49E9-B559-C4571C1FE670}"/>
              </a:ext>
            </a:extLst>
          </p:cNvPr>
          <p:cNvSpPr/>
          <p:nvPr/>
        </p:nvSpPr>
        <p:spPr>
          <a:xfrm>
            <a:off x="508001" y="1674336"/>
            <a:ext cx="10427854" cy="1938992"/>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CREATE PROC </a:t>
            </a:r>
            <a:r>
              <a:rPr lang="en-US" sz="2000" dirty="0" err="1">
                <a:latin typeface="Courier New" panose="02070309020205020404" pitchFamily="49" charset="0"/>
                <a:cs typeface="Courier New" panose="02070309020205020404" pitchFamily="49" charset="0"/>
              </a:rPr>
              <a:t>dbo.det_Invo</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Idn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AS</a:t>
            </a:r>
          </a:p>
          <a:p>
            <a:r>
              <a:rPr lang="en-US" sz="2000" dirty="0">
                <a:latin typeface="Courier New" panose="02070309020205020404" pitchFamily="49" charset="0"/>
                <a:cs typeface="Courier New" panose="02070309020205020404" pitchFamily="49" charset="0"/>
              </a:rPr>
              <a:t>SELECT </a:t>
            </a:r>
            <a:r>
              <a:rPr lang="en-US" sz="2000" dirty="0" err="1">
                <a:latin typeface="Courier New" panose="02070309020205020404" pitchFamily="49" charset="0"/>
                <a:cs typeface="Courier New" panose="02070309020205020404" pitchFamily="49" charset="0"/>
              </a:rPr>
              <a:t>Idn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Dt_Invo</a:t>
            </a:r>
            <a:r>
              <a:rPr lang="en-US" sz="2000" dirty="0">
                <a:latin typeface="Courier New" panose="02070309020205020404" pitchFamily="49" charset="0"/>
                <a:cs typeface="Courier New" panose="02070309020205020404" pitchFamily="49" charset="0"/>
              </a:rPr>
              <a:t>, Val, Note </a:t>
            </a:r>
          </a:p>
          <a:p>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dbo.T_Invo</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WHERE </a:t>
            </a:r>
            <a:r>
              <a:rPr lang="en-US" sz="2000" dirty="0" err="1">
                <a:latin typeface="Courier New" panose="02070309020205020404" pitchFamily="49" charset="0"/>
                <a:cs typeface="Courier New" panose="02070309020205020404" pitchFamily="49" charset="0"/>
              </a:rPr>
              <a:t>Idn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Idn</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RETURN 0;</a:t>
            </a:r>
            <a:endParaRPr lang="ru-RU" sz="2000" dirty="0">
              <a:latin typeface="Courier New" panose="02070309020205020404" pitchFamily="49" charset="0"/>
              <a:cs typeface="Courier New" panose="02070309020205020404" pitchFamily="49" charset="0"/>
            </a:endParaRPr>
          </a:p>
        </p:txBody>
      </p:sp>
      <p:sp>
        <p:nvSpPr>
          <p:cNvPr id="6" name="Номер слайда 5">
            <a:extLst>
              <a:ext uri="{FF2B5EF4-FFF2-40B4-BE49-F238E27FC236}">
                <a16:creationId xmlns:a16="http://schemas.microsoft.com/office/drawing/2014/main" id="{0AD5CD90-ED8C-493D-9F0D-D071C592F3A3}"/>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7" name="Овал 6">
            <a:extLst>
              <a:ext uri="{FF2B5EF4-FFF2-40B4-BE49-F238E27FC236}">
                <a16:creationId xmlns:a16="http://schemas.microsoft.com/office/drawing/2014/main" id="{844574BC-05EC-4814-8625-30EDFA505703}"/>
              </a:ext>
            </a:extLst>
          </p:cNvPr>
          <p:cNvSpPr/>
          <p:nvPr/>
        </p:nvSpPr>
        <p:spPr>
          <a:xfrm>
            <a:off x="1486807" y="203301"/>
            <a:ext cx="2777835" cy="674254"/>
          </a:xfrm>
          <a:prstGeom prst="ellipse">
            <a:avLst/>
          </a:prstGeom>
          <a:solidFill>
            <a:schemeClr val="bg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det</a:t>
            </a:r>
            <a:r>
              <a:rPr lang="en-US" dirty="0"/>
              <a:t> in</a:t>
            </a:r>
            <a:r>
              <a:rPr lang="ru-RU" dirty="0"/>
              <a:t> </a:t>
            </a:r>
            <a:r>
              <a:rPr lang="en-US" dirty="0" err="1"/>
              <a:t>InpMask</a:t>
            </a:r>
            <a:endParaRPr lang="ru-RU" dirty="0"/>
          </a:p>
        </p:txBody>
      </p:sp>
      <p:cxnSp>
        <p:nvCxnSpPr>
          <p:cNvPr id="8" name="Соединитель: изогнутый 7">
            <a:extLst>
              <a:ext uri="{FF2B5EF4-FFF2-40B4-BE49-F238E27FC236}">
                <a16:creationId xmlns:a16="http://schemas.microsoft.com/office/drawing/2014/main" id="{2FA235D2-4EA4-44B5-8F53-A56FFFC77651}"/>
              </a:ext>
            </a:extLst>
          </p:cNvPr>
          <p:cNvCxnSpPr>
            <a:cxnSpLocks/>
            <a:stCxn id="7" idx="5"/>
          </p:cNvCxnSpPr>
          <p:nvPr/>
        </p:nvCxnSpPr>
        <p:spPr>
          <a:xfrm rot="16200000" flipH="1">
            <a:off x="3904058" y="732592"/>
            <a:ext cx="783768" cy="876210"/>
          </a:xfrm>
          <a:prstGeom prst="curvedConnector2">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Овал 8">
            <a:extLst>
              <a:ext uri="{FF2B5EF4-FFF2-40B4-BE49-F238E27FC236}">
                <a16:creationId xmlns:a16="http://schemas.microsoft.com/office/drawing/2014/main" id="{BB70FFE2-983F-4382-821B-CEB4128A6928}"/>
              </a:ext>
            </a:extLst>
          </p:cNvPr>
          <p:cNvSpPr/>
          <p:nvPr/>
        </p:nvSpPr>
        <p:spPr>
          <a:xfrm>
            <a:off x="4257599" y="1551252"/>
            <a:ext cx="1471869" cy="572654"/>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4126278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скругленные углы 10">
            <a:extLst>
              <a:ext uri="{FF2B5EF4-FFF2-40B4-BE49-F238E27FC236}">
                <a16:creationId xmlns:a16="http://schemas.microsoft.com/office/drawing/2014/main" id="{6010A320-349B-4F02-A566-70AEA31B5FB8}"/>
              </a:ext>
            </a:extLst>
          </p:cNvPr>
          <p:cNvSpPr/>
          <p:nvPr/>
        </p:nvSpPr>
        <p:spPr>
          <a:xfrm>
            <a:off x="1354238" y="2928394"/>
            <a:ext cx="3252486" cy="270709"/>
          </a:xfrm>
          <a:prstGeom prst="roundRect">
            <a:avLst/>
          </a:prstGeom>
          <a:solidFill>
            <a:schemeClr val="bg2"/>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скругленные углы 8">
            <a:extLst>
              <a:ext uri="{FF2B5EF4-FFF2-40B4-BE49-F238E27FC236}">
                <a16:creationId xmlns:a16="http://schemas.microsoft.com/office/drawing/2014/main" id="{885F751E-B269-4A7E-9537-E74EC079FAF6}"/>
              </a:ext>
            </a:extLst>
          </p:cNvPr>
          <p:cNvSpPr/>
          <p:nvPr/>
        </p:nvSpPr>
        <p:spPr>
          <a:xfrm>
            <a:off x="2349661" y="1690255"/>
            <a:ext cx="5833640" cy="360218"/>
          </a:xfrm>
          <a:prstGeom prst="roundRect">
            <a:avLst/>
          </a:prstGeom>
          <a:solidFill>
            <a:schemeClr val="bg2"/>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a:extLst>
              <a:ext uri="{FF2B5EF4-FFF2-40B4-BE49-F238E27FC236}">
                <a16:creationId xmlns:a16="http://schemas.microsoft.com/office/drawing/2014/main" id="{C5BDD7D2-A19C-4C45-BF35-68590182089A}"/>
              </a:ext>
            </a:extLst>
          </p:cNvPr>
          <p:cNvSpPr/>
          <p:nvPr/>
        </p:nvSpPr>
        <p:spPr>
          <a:xfrm>
            <a:off x="1354238" y="1690255"/>
            <a:ext cx="742417" cy="360218"/>
          </a:xfrm>
          <a:prstGeom prst="ellipse">
            <a:avLst/>
          </a:prstGeom>
          <a:solidFill>
            <a:schemeClr val="bg2"/>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a:extLst>
              <a:ext uri="{FF2B5EF4-FFF2-40B4-BE49-F238E27FC236}">
                <a16:creationId xmlns:a16="http://schemas.microsoft.com/office/drawing/2014/main" id="{6633D582-B49D-4C47-A3B0-3420785BDEF4}"/>
              </a:ext>
            </a:extLst>
          </p:cNvPr>
          <p:cNvSpPr/>
          <p:nvPr/>
        </p:nvSpPr>
        <p:spPr>
          <a:xfrm>
            <a:off x="92366" y="1339275"/>
            <a:ext cx="8368143" cy="2554545"/>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CREATE PROC </a:t>
            </a:r>
            <a:r>
              <a:rPr lang="en-US" sz="2000" dirty="0" err="1">
                <a:latin typeface="Courier New" panose="02070309020205020404" pitchFamily="49" charset="0"/>
                <a:cs typeface="Courier New" panose="02070309020205020404" pitchFamily="49" charset="0"/>
              </a:rPr>
              <a:t>dbo.ins_Invo</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Idn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out, @</a:t>
            </a:r>
            <a:r>
              <a:rPr lang="en-US" sz="2000" dirty="0" err="1">
                <a:latin typeface="Courier New" panose="02070309020205020404" pitchFamily="49" charset="0"/>
                <a:cs typeface="Courier New" panose="02070309020205020404" pitchFamily="49" charset="0"/>
              </a:rPr>
              <a:t>Dt_Invo</a:t>
            </a:r>
            <a:r>
              <a:rPr lang="en-US" sz="2000" dirty="0">
                <a:latin typeface="Courier New" panose="02070309020205020404" pitchFamily="49" charset="0"/>
                <a:cs typeface="Courier New" panose="02070309020205020404" pitchFamily="49" charset="0"/>
              </a:rPr>
              <a:t> date, @Val float, @Note text</a:t>
            </a:r>
          </a:p>
          <a:p>
            <a:r>
              <a:rPr lang="en-US" sz="2000" dirty="0">
                <a:latin typeface="Courier New" panose="02070309020205020404" pitchFamily="49" charset="0"/>
                <a:cs typeface="Courier New" panose="02070309020205020404" pitchFamily="49" charset="0"/>
              </a:rPr>
              <a:t>AS</a:t>
            </a:r>
          </a:p>
          <a:p>
            <a:r>
              <a:rPr lang="en-US" sz="2000" dirty="0">
                <a:latin typeface="Courier New" panose="02070309020205020404" pitchFamily="49" charset="0"/>
                <a:cs typeface="Courier New" panose="02070309020205020404" pitchFamily="49" charset="0"/>
              </a:rPr>
              <a:t>INSERT INTO </a:t>
            </a:r>
            <a:r>
              <a:rPr lang="en-US" sz="2000" dirty="0" err="1">
                <a:latin typeface="Courier New" panose="02070309020205020404" pitchFamily="49" charset="0"/>
                <a:cs typeface="Courier New" panose="02070309020205020404" pitchFamily="49" charset="0"/>
              </a:rPr>
              <a:t>dbo.T_Invo</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Dt_Invo</a:t>
            </a:r>
            <a:r>
              <a:rPr lang="en-US" sz="2000" dirty="0">
                <a:latin typeface="Courier New" panose="02070309020205020404" pitchFamily="49" charset="0"/>
                <a:cs typeface="Courier New" panose="02070309020205020404" pitchFamily="49" charset="0"/>
              </a:rPr>
              <a:t>, Val, Note) </a:t>
            </a:r>
          </a:p>
          <a:p>
            <a:r>
              <a:rPr lang="en-US" sz="2000" dirty="0">
                <a:latin typeface="Courier New" panose="02070309020205020404" pitchFamily="49" charset="0"/>
                <a:cs typeface="Courier New" panose="02070309020205020404" pitchFamily="49" charset="0"/>
              </a:rPr>
              <a:t>VALUES (@</a:t>
            </a:r>
            <a:r>
              <a:rPr lang="en-US" sz="2000" dirty="0" err="1">
                <a:latin typeface="Courier New" panose="02070309020205020404" pitchFamily="49" charset="0"/>
                <a:cs typeface="Courier New" panose="02070309020205020404" pitchFamily="49" charset="0"/>
              </a:rPr>
              <a:t>Dt_Invo</a:t>
            </a:r>
            <a:r>
              <a:rPr lang="en-US" sz="2000" dirty="0">
                <a:latin typeface="Courier New" panose="02070309020205020404" pitchFamily="49" charset="0"/>
                <a:cs typeface="Courier New" panose="02070309020205020404" pitchFamily="49" charset="0"/>
              </a:rPr>
              <a:t>, @Val, @Note)</a:t>
            </a:r>
          </a:p>
          <a:p>
            <a:r>
              <a:rPr lang="en-US" sz="2000" dirty="0">
                <a:latin typeface="Courier New" panose="02070309020205020404" pitchFamily="49" charset="0"/>
                <a:cs typeface="Courier New" panose="02070309020205020404" pitchFamily="49" charset="0"/>
              </a:rPr>
              <a:t>SET @</a:t>
            </a:r>
            <a:r>
              <a:rPr lang="en-US" sz="2000" dirty="0" err="1">
                <a:latin typeface="Courier New" panose="02070309020205020404" pitchFamily="49" charset="0"/>
                <a:cs typeface="Courier New" panose="02070309020205020404" pitchFamily="49" charset="0"/>
              </a:rPr>
              <a:t>Idn</a:t>
            </a:r>
            <a:r>
              <a:rPr lang="en-US" sz="2000" dirty="0">
                <a:latin typeface="Courier New" panose="02070309020205020404" pitchFamily="49" charset="0"/>
                <a:cs typeface="Courier New" panose="02070309020205020404" pitchFamily="49" charset="0"/>
              </a:rPr>
              <a:t>=CAST(IDENT_CURRENT('</a:t>
            </a:r>
            <a:r>
              <a:rPr lang="en-US" sz="2000" dirty="0" err="1">
                <a:latin typeface="Courier New" panose="02070309020205020404" pitchFamily="49" charset="0"/>
                <a:cs typeface="Courier New" panose="02070309020205020404" pitchFamily="49" charset="0"/>
              </a:rPr>
              <a:t>dbo.T_Invo</a:t>
            </a:r>
            <a:r>
              <a:rPr lang="en-US" sz="2000" dirty="0">
                <a:latin typeface="Courier New" panose="02070309020205020404" pitchFamily="49" charset="0"/>
                <a:cs typeface="Courier New" panose="02070309020205020404" pitchFamily="49" charset="0"/>
              </a:rPr>
              <a:t>') AS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RETURN 0;</a:t>
            </a:r>
            <a:endParaRPr lang="ru-RU" sz="2000" dirty="0">
              <a:latin typeface="Courier New" panose="02070309020205020404" pitchFamily="49" charset="0"/>
              <a:cs typeface="Courier New" panose="02070309020205020404" pitchFamily="49" charset="0"/>
            </a:endParaRPr>
          </a:p>
        </p:txBody>
      </p:sp>
      <p:sp>
        <p:nvSpPr>
          <p:cNvPr id="3" name="Овал 2">
            <a:extLst>
              <a:ext uri="{FF2B5EF4-FFF2-40B4-BE49-F238E27FC236}">
                <a16:creationId xmlns:a16="http://schemas.microsoft.com/office/drawing/2014/main" id="{DFB12F08-0B7B-4B2A-B0D3-827A491A9334}"/>
              </a:ext>
            </a:extLst>
          </p:cNvPr>
          <p:cNvSpPr/>
          <p:nvPr/>
        </p:nvSpPr>
        <p:spPr>
          <a:xfrm>
            <a:off x="5137728" y="296858"/>
            <a:ext cx="3452089" cy="858982"/>
          </a:xfrm>
          <a:prstGeom prst="ellipse">
            <a:avLst/>
          </a:prstGeom>
          <a:solidFill>
            <a:schemeClr val="bg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 in</a:t>
            </a:r>
            <a:r>
              <a:rPr lang="ru-RU" dirty="0"/>
              <a:t> </a:t>
            </a:r>
            <a:r>
              <a:rPr lang="en-US" dirty="0" err="1"/>
              <a:t>InpMask</a:t>
            </a:r>
            <a:endParaRPr lang="ru-RU" dirty="0"/>
          </a:p>
        </p:txBody>
      </p:sp>
      <p:cxnSp>
        <p:nvCxnSpPr>
          <p:cNvPr id="4" name="Соединитель: изогнутый 3">
            <a:extLst>
              <a:ext uri="{FF2B5EF4-FFF2-40B4-BE49-F238E27FC236}">
                <a16:creationId xmlns:a16="http://schemas.microsoft.com/office/drawing/2014/main" id="{7BAE1118-20FB-43F5-BBC6-5C6F6234B8E2}"/>
              </a:ext>
            </a:extLst>
          </p:cNvPr>
          <p:cNvCxnSpPr>
            <a:cxnSpLocks/>
            <a:stCxn id="3" idx="4"/>
          </p:cNvCxnSpPr>
          <p:nvPr/>
        </p:nvCxnSpPr>
        <p:spPr>
          <a:xfrm rot="5400000">
            <a:off x="6311320" y="1106775"/>
            <a:ext cx="503388" cy="601518"/>
          </a:xfrm>
          <a:prstGeom prst="curvedConnector2">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Соединитель: изогнутый 12">
            <a:extLst>
              <a:ext uri="{FF2B5EF4-FFF2-40B4-BE49-F238E27FC236}">
                <a16:creationId xmlns:a16="http://schemas.microsoft.com/office/drawing/2014/main" id="{8EFAF25C-AA16-483D-B1C8-AA9A210C963A}"/>
              </a:ext>
            </a:extLst>
          </p:cNvPr>
          <p:cNvCxnSpPr>
            <a:cxnSpLocks/>
            <a:stCxn id="3" idx="4"/>
          </p:cNvCxnSpPr>
          <p:nvPr/>
        </p:nvCxnSpPr>
        <p:spPr>
          <a:xfrm rot="5400000">
            <a:off x="4713617" y="1048948"/>
            <a:ext cx="2043265" cy="2257049"/>
          </a:xfrm>
          <a:prstGeom prst="curvedConnector2">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Номер слайда 18">
            <a:extLst>
              <a:ext uri="{FF2B5EF4-FFF2-40B4-BE49-F238E27FC236}">
                <a16:creationId xmlns:a16="http://schemas.microsoft.com/office/drawing/2014/main" id="{48A9AE58-4D83-453F-B071-B4C14D3B4F56}"/>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10" name="Овал 9">
            <a:extLst>
              <a:ext uri="{FF2B5EF4-FFF2-40B4-BE49-F238E27FC236}">
                <a16:creationId xmlns:a16="http://schemas.microsoft.com/office/drawing/2014/main" id="{5B4434A4-074A-4F26-B1B4-35F6F700C103}"/>
              </a:ext>
            </a:extLst>
          </p:cNvPr>
          <p:cNvSpPr/>
          <p:nvPr/>
        </p:nvSpPr>
        <p:spPr>
          <a:xfrm>
            <a:off x="671369" y="296858"/>
            <a:ext cx="3452089" cy="858982"/>
          </a:xfrm>
          <a:prstGeom prst="ellipse">
            <a:avLst/>
          </a:prstGeom>
          <a:solidFill>
            <a:schemeClr val="bg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 in</a:t>
            </a:r>
            <a:r>
              <a:rPr lang="ru-RU" dirty="0"/>
              <a:t> </a:t>
            </a:r>
            <a:r>
              <a:rPr lang="en-US" dirty="0" err="1"/>
              <a:t>OutMask</a:t>
            </a:r>
            <a:endParaRPr lang="ru-RU" dirty="0"/>
          </a:p>
        </p:txBody>
      </p:sp>
      <p:cxnSp>
        <p:nvCxnSpPr>
          <p:cNvPr id="12" name="Соединитель: изогнутый 11">
            <a:extLst>
              <a:ext uri="{FF2B5EF4-FFF2-40B4-BE49-F238E27FC236}">
                <a16:creationId xmlns:a16="http://schemas.microsoft.com/office/drawing/2014/main" id="{4F3050CF-3FE0-4A70-9638-78DCDC7129BE}"/>
              </a:ext>
            </a:extLst>
          </p:cNvPr>
          <p:cNvCxnSpPr>
            <a:cxnSpLocks/>
          </p:cNvCxnSpPr>
          <p:nvPr/>
        </p:nvCxnSpPr>
        <p:spPr>
          <a:xfrm rot="5400000">
            <a:off x="1844961" y="1104505"/>
            <a:ext cx="503388" cy="601518"/>
          </a:xfrm>
          <a:prstGeom prst="curvedConnector2">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141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скругленные углы 4">
            <a:extLst>
              <a:ext uri="{FF2B5EF4-FFF2-40B4-BE49-F238E27FC236}">
                <a16:creationId xmlns:a16="http://schemas.microsoft.com/office/drawing/2014/main" id="{4060E116-5800-488F-BD56-729BBF4C9D43}"/>
              </a:ext>
            </a:extLst>
          </p:cNvPr>
          <p:cNvSpPr/>
          <p:nvPr/>
        </p:nvSpPr>
        <p:spPr>
          <a:xfrm>
            <a:off x="0" y="1659228"/>
            <a:ext cx="8771623" cy="642407"/>
          </a:xfrm>
          <a:prstGeom prst="roundRect">
            <a:avLst/>
          </a:prstGeom>
          <a:solidFill>
            <a:schemeClr val="bg2"/>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a:extLst>
              <a:ext uri="{FF2B5EF4-FFF2-40B4-BE49-F238E27FC236}">
                <a16:creationId xmlns:a16="http://schemas.microsoft.com/office/drawing/2014/main" id="{85B0963D-CBF5-4D2D-A63F-F338EC0083B4}"/>
              </a:ext>
            </a:extLst>
          </p:cNvPr>
          <p:cNvSpPr/>
          <p:nvPr/>
        </p:nvSpPr>
        <p:spPr>
          <a:xfrm>
            <a:off x="3489298" y="2005653"/>
            <a:ext cx="535710" cy="360218"/>
          </a:xfrm>
          <a:prstGeom prst="ellipse">
            <a:avLst/>
          </a:prstGeom>
          <a:solidFill>
            <a:schemeClr val="bg2"/>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скругленные углы 3">
            <a:extLst>
              <a:ext uri="{FF2B5EF4-FFF2-40B4-BE49-F238E27FC236}">
                <a16:creationId xmlns:a16="http://schemas.microsoft.com/office/drawing/2014/main" id="{2D8332A0-C79C-4C4C-A92A-6B8E7E044564}"/>
              </a:ext>
            </a:extLst>
          </p:cNvPr>
          <p:cNvSpPr/>
          <p:nvPr/>
        </p:nvSpPr>
        <p:spPr>
          <a:xfrm>
            <a:off x="3622876" y="3521897"/>
            <a:ext cx="8137002" cy="422030"/>
          </a:xfrm>
          <a:prstGeom prst="roundRect">
            <a:avLst/>
          </a:prstGeom>
          <a:solidFill>
            <a:schemeClr val="bg2"/>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a:extLst>
              <a:ext uri="{FF2B5EF4-FFF2-40B4-BE49-F238E27FC236}">
                <a16:creationId xmlns:a16="http://schemas.microsoft.com/office/drawing/2014/main" id="{C50CA120-D07C-4105-B5FD-75F6C38702D0}"/>
              </a:ext>
            </a:extLst>
          </p:cNvPr>
          <p:cNvSpPr/>
          <p:nvPr/>
        </p:nvSpPr>
        <p:spPr>
          <a:xfrm>
            <a:off x="83125" y="1381685"/>
            <a:ext cx="11885097" cy="2862322"/>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CREATE PROC </a:t>
            </a:r>
            <a:r>
              <a:rPr lang="en-US" sz="2000" dirty="0" err="1">
                <a:latin typeface="Courier New" panose="02070309020205020404" pitchFamily="49" charset="0"/>
                <a:cs typeface="Courier New" panose="02070309020205020404" pitchFamily="49" charset="0"/>
              </a:rPr>
              <a:t>dbo.upd_Invo</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Idn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Dt_Invo</a:t>
            </a:r>
            <a:r>
              <a:rPr lang="en-US" sz="2000" dirty="0">
                <a:latin typeface="Courier New" panose="02070309020205020404" pitchFamily="49" charset="0"/>
                <a:cs typeface="Courier New" panose="02070309020205020404" pitchFamily="49" charset="0"/>
              </a:rPr>
              <a:t> date, @Val float, @Note varchar(100), </a:t>
            </a:r>
          </a:p>
          <a:p>
            <a:r>
              <a:rPr lang="en-US" sz="2000" dirty="0">
                <a:latin typeface="Courier New" panose="02070309020205020404" pitchFamily="49" charset="0"/>
                <a:cs typeface="Courier New" panose="02070309020205020404" pitchFamily="49" charset="0"/>
              </a:rPr>
              <a:t>@Message varchar(100) out</a:t>
            </a:r>
          </a:p>
          <a:p>
            <a:r>
              <a:rPr lang="en-US" sz="2000" dirty="0">
                <a:latin typeface="Courier New" panose="02070309020205020404" pitchFamily="49" charset="0"/>
                <a:cs typeface="Courier New" panose="02070309020205020404" pitchFamily="49" charset="0"/>
              </a:rPr>
              <a:t>AS</a:t>
            </a:r>
          </a:p>
          <a:p>
            <a:r>
              <a:rPr lang="en-US" sz="2000" dirty="0">
                <a:latin typeface="Courier New" panose="02070309020205020404" pitchFamily="49" charset="0"/>
                <a:cs typeface="Courier New" panose="02070309020205020404" pitchFamily="49" charset="0"/>
              </a:rPr>
              <a:t>if @Val &lt; 0</a:t>
            </a:r>
          </a:p>
          <a:p>
            <a:r>
              <a:rPr lang="ru-RU" dirty="0"/>
              <a:t>  </a:t>
            </a:r>
            <a:r>
              <a:rPr lang="en-US" sz="2000" dirty="0">
                <a:latin typeface="Courier New" panose="02070309020205020404" pitchFamily="49" charset="0"/>
                <a:cs typeface="Courier New" panose="02070309020205020404" pitchFamily="49" charset="0"/>
              </a:rPr>
              <a:t>SET</a:t>
            </a:r>
            <a:r>
              <a:rPr lang="ru-RU" sz="2000" dirty="0">
                <a:latin typeface="Courier New" panose="02070309020205020404" pitchFamily="49" charset="0"/>
                <a:cs typeface="Courier New" panose="02070309020205020404" pitchFamily="49" charset="0"/>
              </a:rPr>
              <a:t> @</a:t>
            </a:r>
            <a:r>
              <a:rPr lang="ru-RU" sz="2000" dirty="0" err="1">
                <a:latin typeface="Courier New" panose="02070309020205020404" pitchFamily="49" charset="0"/>
                <a:cs typeface="Courier New" panose="02070309020205020404" pitchFamily="49" charset="0"/>
              </a:rPr>
              <a:t>Message</a:t>
            </a:r>
            <a:r>
              <a:rPr lang="ru-RU" sz="2000" dirty="0">
                <a:latin typeface="Courier New" panose="02070309020205020404" pitchFamily="49" charset="0"/>
                <a:cs typeface="Courier New" panose="02070309020205020404" pitchFamily="49" charset="0"/>
              </a:rPr>
              <a:t> = 'Начисление должно быть неотрицательным!'</a:t>
            </a:r>
          </a:p>
          <a:p>
            <a:r>
              <a:rPr lang="en-US" sz="2000" dirty="0">
                <a:latin typeface="Courier New" panose="02070309020205020404" pitchFamily="49" charset="0"/>
                <a:cs typeface="Courier New" panose="02070309020205020404" pitchFamily="49" charset="0"/>
              </a:rPr>
              <a:t>else</a:t>
            </a:r>
          </a:p>
          <a:p>
            <a:r>
              <a:rPr lang="en-US" sz="2000" dirty="0">
                <a:latin typeface="Courier New" panose="02070309020205020404" pitchFamily="49" charset="0"/>
                <a:cs typeface="Courier New" panose="02070309020205020404" pitchFamily="49" charset="0"/>
              </a:rPr>
              <a:t> UPDATE </a:t>
            </a:r>
            <a:r>
              <a:rPr lang="en-US" sz="2000" dirty="0" err="1">
                <a:latin typeface="Courier New" panose="02070309020205020404" pitchFamily="49" charset="0"/>
                <a:cs typeface="Courier New" panose="02070309020205020404" pitchFamily="49" charset="0"/>
              </a:rPr>
              <a:t>dbo.T_Invo</a:t>
            </a:r>
            <a:r>
              <a:rPr lang="en-US" sz="2000" dirty="0">
                <a:latin typeface="Courier New" panose="02070309020205020404" pitchFamily="49" charset="0"/>
                <a:cs typeface="Courier New" panose="02070309020205020404" pitchFamily="49" charset="0"/>
              </a:rPr>
              <a:t> SET </a:t>
            </a:r>
            <a:r>
              <a:rPr lang="en-US" sz="2000" dirty="0" err="1">
                <a:latin typeface="Courier New" panose="02070309020205020404" pitchFamily="49" charset="0"/>
                <a:cs typeface="Courier New" panose="02070309020205020404" pitchFamily="49" charset="0"/>
              </a:rPr>
              <a:t>Dt_Invo</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Dt_Invo</a:t>
            </a:r>
            <a:r>
              <a:rPr lang="en-US" sz="2000" dirty="0">
                <a:latin typeface="Courier New" panose="02070309020205020404" pitchFamily="49" charset="0"/>
                <a:cs typeface="Courier New" panose="02070309020205020404" pitchFamily="49" charset="0"/>
              </a:rPr>
              <a:t>, Val=@Val, Note=@Note WHERE </a:t>
            </a:r>
            <a:r>
              <a:rPr lang="en-US" sz="2000" dirty="0" err="1">
                <a:latin typeface="Courier New" panose="02070309020205020404" pitchFamily="49" charset="0"/>
                <a:cs typeface="Courier New" panose="02070309020205020404" pitchFamily="49" charset="0"/>
              </a:rPr>
              <a:t>Idn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Idn</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RETURN 0;</a:t>
            </a:r>
            <a:endParaRPr lang="ru-RU" sz="2000" dirty="0">
              <a:latin typeface="Courier New" panose="02070309020205020404" pitchFamily="49" charset="0"/>
              <a:cs typeface="Courier New" panose="02070309020205020404" pitchFamily="49" charset="0"/>
            </a:endParaRPr>
          </a:p>
        </p:txBody>
      </p:sp>
      <p:sp>
        <p:nvSpPr>
          <p:cNvPr id="3" name="Овал 2">
            <a:extLst>
              <a:ext uri="{FF2B5EF4-FFF2-40B4-BE49-F238E27FC236}">
                <a16:creationId xmlns:a16="http://schemas.microsoft.com/office/drawing/2014/main" id="{D6148EB3-1D0A-4206-9C83-7068F85A2A47}"/>
              </a:ext>
            </a:extLst>
          </p:cNvPr>
          <p:cNvSpPr/>
          <p:nvPr/>
        </p:nvSpPr>
        <p:spPr>
          <a:xfrm>
            <a:off x="7428486" y="546240"/>
            <a:ext cx="3452089" cy="858982"/>
          </a:xfrm>
          <a:prstGeom prst="ellipse">
            <a:avLst/>
          </a:prstGeom>
          <a:solidFill>
            <a:schemeClr val="bg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upd</a:t>
            </a:r>
            <a:r>
              <a:rPr lang="en-US" dirty="0"/>
              <a:t> in </a:t>
            </a:r>
            <a:r>
              <a:rPr lang="en-US" dirty="0" err="1"/>
              <a:t>InpMask</a:t>
            </a:r>
            <a:endParaRPr lang="ru-RU" dirty="0"/>
          </a:p>
        </p:txBody>
      </p:sp>
      <p:cxnSp>
        <p:nvCxnSpPr>
          <p:cNvPr id="7" name="Соединитель: изогнутый 6">
            <a:extLst>
              <a:ext uri="{FF2B5EF4-FFF2-40B4-BE49-F238E27FC236}">
                <a16:creationId xmlns:a16="http://schemas.microsoft.com/office/drawing/2014/main" id="{6F86C3F1-0F9D-4FBA-A8B6-53C55B2C8E94}"/>
              </a:ext>
            </a:extLst>
          </p:cNvPr>
          <p:cNvCxnSpPr>
            <a:cxnSpLocks/>
          </p:cNvCxnSpPr>
          <p:nvPr/>
        </p:nvCxnSpPr>
        <p:spPr>
          <a:xfrm rot="5400000">
            <a:off x="7060760" y="1104753"/>
            <a:ext cx="503388" cy="601518"/>
          </a:xfrm>
          <a:prstGeom prst="curvedConnector2">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Соединитель: изогнутый 7">
            <a:extLst>
              <a:ext uri="{FF2B5EF4-FFF2-40B4-BE49-F238E27FC236}">
                <a16:creationId xmlns:a16="http://schemas.microsoft.com/office/drawing/2014/main" id="{754F3AA1-0F13-4E42-B4B9-59D1BA13F77C}"/>
              </a:ext>
            </a:extLst>
          </p:cNvPr>
          <p:cNvCxnSpPr>
            <a:cxnSpLocks/>
            <a:stCxn id="3" idx="4"/>
          </p:cNvCxnSpPr>
          <p:nvPr/>
        </p:nvCxnSpPr>
        <p:spPr>
          <a:xfrm rot="5400000">
            <a:off x="7025787" y="1391130"/>
            <a:ext cx="2114653" cy="2142836"/>
          </a:xfrm>
          <a:prstGeom prst="curvedConnector2">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Номер слайда 27">
            <a:extLst>
              <a:ext uri="{FF2B5EF4-FFF2-40B4-BE49-F238E27FC236}">
                <a16:creationId xmlns:a16="http://schemas.microsoft.com/office/drawing/2014/main" id="{8F841BC7-E636-4B48-9C23-730B4DD0DEB9}"/>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10" name="Овал 9">
            <a:extLst>
              <a:ext uri="{FF2B5EF4-FFF2-40B4-BE49-F238E27FC236}">
                <a16:creationId xmlns:a16="http://schemas.microsoft.com/office/drawing/2014/main" id="{4F47B704-1D16-445F-9224-573887FBB0FF}"/>
              </a:ext>
            </a:extLst>
          </p:cNvPr>
          <p:cNvSpPr/>
          <p:nvPr/>
        </p:nvSpPr>
        <p:spPr>
          <a:xfrm>
            <a:off x="2888750" y="669680"/>
            <a:ext cx="3452089" cy="858982"/>
          </a:xfrm>
          <a:prstGeom prst="ellipse">
            <a:avLst/>
          </a:prstGeom>
          <a:solidFill>
            <a:schemeClr val="bg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upd</a:t>
            </a:r>
            <a:r>
              <a:rPr lang="en-US" dirty="0"/>
              <a:t> in</a:t>
            </a:r>
            <a:r>
              <a:rPr lang="ru-RU" dirty="0"/>
              <a:t> </a:t>
            </a:r>
            <a:r>
              <a:rPr lang="en-US" dirty="0" err="1"/>
              <a:t>OutMask</a:t>
            </a:r>
            <a:endParaRPr lang="ru-RU" dirty="0"/>
          </a:p>
        </p:txBody>
      </p:sp>
      <p:cxnSp>
        <p:nvCxnSpPr>
          <p:cNvPr id="11" name="Соединитель: изогнутый 10">
            <a:extLst>
              <a:ext uri="{FF2B5EF4-FFF2-40B4-BE49-F238E27FC236}">
                <a16:creationId xmlns:a16="http://schemas.microsoft.com/office/drawing/2014/main" id="{D8A09C17-6A74-47AE-9BD7-AE654D2730D2}"/>
              </a:ext>
            </a:extLst>
          </p:cNvPr>
          <p:cNvCxnSpPr>
            <a:cxnSpLocks/>
          </p:cNvCxnSpPr>
          <p:nvPr/>
        </p:nvCxnSpPr>
        <p:spPr>
          <a:xfrm rot="5400000">
            <a:off x="3964769" y="1505446"/>
            <a:ext cx="503388" cy="601518"/>
          </a:xfrm>
          <a:prstGeom prst="curvedConnector2">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737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скругленные углы 4">
            <a:extLst>
              <a:ext uri="{FF2B5EF4-FFF2-40B4-BE49-F238E27FC236}">
                <a16:creationId xmlns:a16="http://schemas.microsoft.com/office/drawing/2014/main" id="{4060E116-5800-488F-BD56-729BBF4C9D43}"/>
              </a:ext>
            </a:extLst>
          </p:cNvPr>
          <p:cNvSpPr/>
          <p:nvPr/>
        </p:nvSpPr>
        <p:spPr>
          <a:xfrm>
            <a:off x="0" y="1659228"/>
            <a:ext cx="8771623" cy="642407"/>
          </a:xfrm>
          <a:prstGeom prst="roundRect">
            <a:avLst/>
          </a:prstGeom>
          <a:solidFill>
            <a:schemeClr val="bg2"/>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a:extLst>
              <a:ext uri="{FF2B5EF4-FFF2-40B4-BE49-F238E27FC236}">
                <a16:creationId xmlns:a16="http://schemas.microsoft.com/office/drawing/2014/main" id="{85B0963D-CBF5-4D2D-A63F-F338EC0083B4}"/>
              </a:ext>
            </a:extLst>
          </p:cNvPr>
          <p:cNvSpPr/>
          <p:nvPr/>
        </p:nvSpPr>
        <p:spPr>
          <a:xfrm>
            <a:off x="3489298" y="2005653"/>
            <a:ext cx="535710" cy="360218"/>
          </a:xfrm>
          <a:prstGeom prst="ellipse">
            <a:avLst/>
          </a:prstGeom>
          <a:solidFill>
            <a:schemeClr val="bg2"/>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a:extLst>
              <a:ext uri="{FF2B5EF4-FFF2-40B4-BE49-F238E27FC236}">
                <a16:creationId xmlns:a16="http://schemas.microsoft.com/office/drawing/2014/main" id="{C50CA120-D07C-4105-B5FD-75F6C38702D0}"/>
              </a:ext>
            </a:extLst>
          </p:cNvPr>
          <p:cNvSpPr/>
          <p:nvPr/>
        </p:nvSpPr>
        <p:spPr>
          <a:xfrm>
            <a:off x="91514" y="1405221"/>
            <a:ext cx="10956787" cy="5016758"/>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CREATE PROC dbo.c16_Invo </a:t>
            </a:r>
          </a:p>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Dt_Fst</a:t>
            </a:r>
            <a:r>
              <a:rPr lang="en-US" sz="2000" dirty="0">
                <a:latin typeface="Courier New" panose="02070309020205020404" pitchFamily="49" charset="0"/>
                <a:cs typeface="Courier New" panose="02070309020205020404" pitchFamily="49" charset="0"/>
              </a:rPr>
              <a:t> date, @</a:t>
            </a:r>
            <a:r>
              <a:rPr lang="en-US" sz="2000" dirty="0" err="1">
                <a:latin typeface="Courier New" panose="02070309020205020404" pitchFamily="49" charset="0"/>
                <a:cs typeface="Courier New" panose="02070309020205020404" pitchFamily="49" charset="0"/>
              </a:rPr>
              <a:t>Dt_Lst</a:t>
            </a:r>
            <a:r>
              <a:rPr lang="en-US" sz="2000" dirty="0">
                <a:latin typeface="Courier New" panose="02070309020205020404" pitchFamily="49" charset="0"/>
                <a:cs typeface="Courier New" panose="02070309020205020404" pitchFamily="49" charset="0"/>
              </a:rPr>
              <a:t> date, @Note varchar(100), </a:t>
            </a:r>
          </a:p>
          <a:p>
            <a:r>
              <a:rPr lang="en-US" sz="2000" dirty="0">
                <a:latin typeface="Courier New" panose="02070309020205020404" pitchFamily="49" charset="0"/>
                <a:cs typeface="Courier New" panose="02070309020205020404" pitchFamily="49" charset="0"/>
              </a:rPr>
              <a:t>@Message varchar(100) out</a:t>
            </a:r>
          </a:p>
          <a:p>
            <a:r>
              <a:rPr lang="en-US" sz="2000" dirty="0">
                <a:latin typeface="Courier New" panose="02070309020205020404" pitchFamily="49" charset="0"/>
                <a:cs typeface="Courier New" panose="02070309020205020404" pitchFamily="49" charset="0"/>
              </a:rPr>
              <a:t>AS</a:t>
            </a:r>
          </a:p>
          <a:p>
            <a:r>
              <a:rPr lang="en-US" sz="2000" dirty="0">
                <a:latin typeface="Courier New" panose="02070309020205020404" pitchFamily="49" charset="0"/>
                <a:cs typeface="Courier New" panose="02070309020205020404" pitchFamily="49" charset="0"/>
              </a:rPr>
              <a:t>declare @</a:t>
            </a:r>
            <a:r>
              <a:rPr lang="en-US" sz="2000" dirty="0" err="1">
                <a:latin typeface="Courier New" panose="02070309020205020404" pitchFamily="49" charset="0"/>
                <a:cs typeface="Courier New" panose="02070309020205020404" pitchFamily="49" charset="0"/>
              </a:rPr>
              <a:t>Cnt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 0;</a:t>
            </a:r>
          </a:p>
          <a:p>
            <a:r>
              <a:rPr lang="en-US" sz="2000" dirty="0">
                <a:latin typeface="Courier New" panose="02070309020205020404" pitchFamily="49" charset="0"/>
                <a:cs typeface="Courier New" panose="02070309020205020404" pitchFamily="49" charset="0"/>
              </a:rPr>
              <a:t>select @</a:t>
            </a:r>
            <a:r>
              <a:rPr lang="en-US" sz="2000" dirty="0" err="1">
                <a:latin typeface="Courier New" panose="02070309020205020404" pitchFamily="49" charset="0"/>
                <a:cs typeface="Courier New" panose="02070309020205020404" pitchFamily="49" charset="0"/>
              </a:rPr>
              <a:t>Cnt</a:t>
            </a:r>
            <a:r>
              <a:rPr lang="en-US" sz="2000" dirty="0">
                <a:latin typeface="Courier New" panose="02070309020205020404" pitchFamily="49" charset="0"/>
                <a:cs typeface="Courier New" panose="02070309020205020404" pitchFamily="49" charset="0"/>
              </a:rPr>
              <a:t>=Count(*) from </a:t>
            </a:r>
            <a:r>
              <a:rPr lang="en-US" sz="2000" dirty="0" err="1">
                <a:latin typeface="Courier New" panose="02070309020205020404" pitchFamily="49" charset="0"/>
                <a:cs typeface="Courier New" panose="02070309020205020404" pitchFamily="49" charset="0"/>
              </a:rPr>
              <a:t>T_Invo</a:t>
            </a:r>
            <a:r>
              <a:rPr lang="en-US" sz="2000" dirty="0">
                <a:latin typeface="Courier New" panose="02070309020205020404" pitchFamily="49" charset="0"/>
                <a:cs typeface="Courier New" panose="02070309020205020404" pitchFamily="49" charset="0"/>
              </a:rPr>
              <a:t> n </a:t>
            </a:r>
          </a:p>
          <a:p>
            <a:r>
              <a:rPr lang="en-US" sz="2000" dirty="0">
                <a:latin typeface="Courier New" panose="02070309020205020404" pitchFamily="49" charset="0"/>
                <a:cs typeface="Courier New" panose="02070309020205020404" pitchFamily="49" charset="0"/>
              </a:rPr>
              <a:t>where </a:t>
            </a:r>
            <a:r>
              <a:rPr lang="en-US" sz="2000" dirty="0" err="1">
                <a:latin typeface="Courier New" panose="02070309020205020404" pitchFamily="49" charset="0"/>
                <a:cs typeface="Courier New" panose="02070309020205020404" pitchFamily="49" charset="0"/>
              </a:rPr>
              <a:t>n.Dt_Invo</a:t>
            </a:r>
            <a:r>
              <a:rPr lang="en-US" sz="2000" dirty="0">
                <a:latin typeface="Courier New" panose="02070309020205020404" pitchFamily="49" charset="0"/>
                <a:cs typeface="Courier New" panose="02070309020205020404" pitchFamily="49" charset="0"/>
              </a:rPr>
              <a:t> between @</a:t>
            </a:r>
            <a:r>
              <a:rPr lang="en-US" sz="2000" dirty="0" err="1">
                <a:latin typeface="Courier New" panose="02070309020205020404" pitchFamily="49" charset="0"/>
                <a:cs typeface="Courier New" panose="02070309020205020404" pitchFamily="49" charset="0"/>
              </a:rPr>
              <a:t>Dt_Fst</a:t>
            </a:r>
            <a:r>
              <a:rPr lang="en-US" sz="2000" dirty="0">
                <a:latin typeface="Courier New" panose="02070309020205020404" pitchFamily="49" charset="0"/>
                <a:cs typeface="Courier New" panose="02070309020205020404" pitchFamily="49" charset="0"/>
              </a:rPr>
              <a:t> and @</a:t>
            </a:r>
            <a:r>
              <a:rPr lang="en-US" sz="2000" dirty="0" err="1">
                <a:latin typeface="Courier New" panose="02070309020205020404" pitchFamily="49" charset="0"/>
                <a:cs typeface="Courier New" panose="02070309020205020404" pitchFamily="49" charset="0"/>
              </a:rPr>
              <a:t>Dt_Lst</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if @</a:t>
            </a:r>
            <a:r>
              <a:rPr lang="en-US" sz="2000" dirty="0" err="1">
                <a:latin typeface="Courier New" panose="02070309020205020404" pitchFamily="49" charset="0"/>
                <a:cs typeface="Courier New" panose="02070309020205020404" pitchFamily="49" charset="0"/>
              </a:rPr>
              <a:t>Cnt</a:t>
            </a:r>
            <a:r>
              <a:rPr lang="en-US" sz="2000" dirty="0">
                <a:latin typeface="Courier New" panose="02070309020205020404" pitchFamily="49" charset="0"/>
                <a:cs typeface="Courier New" panose="02070309020205020404" pitchFamily="49" charset="0"/>
              </a:rPr>
              <a:t> = 0</a:t>
            </a:r>
          </a:p>
          <a:p>
            <a:r>
              <a:rPr lang="ru-RU"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SET</a:t>
            </a:r>
            <a:r>
              <a:rPr lang="ru-RU" sz="2000" dirty="0">
                <a:latin typeface="Courier New" panose="02070309020205020404" pitchFamily="49" charset="0"/>
                <a:cs typeface="Courier New" panose="02070309020205020404" pitchFamily="49" charset="0"/>
              </a:rPr>
              <a:t> @</a:t>
            </a:r>
            <a:r>
              <a:rPr lang="ru-RU" sz="2000" dirty="0" err="1">
                <a:latin typeface="Courier New" panose="02070309020205020404" pitchFamily="49" charset="0"/>
                <a:cs typeface="Courier New" panose="02070309020205020404" pitchFamily="49" charset="0"/>
              </a:rPr>
              <a:t>Message</a:t>
            </a:r>
            <a:r>
              <a:rPr lang="ru-RU" sz="2000" dirty="0">
                <a:latin typeface="Courier New" panose="02070309020205020404" pitchFamily="49" charset="0"/>
                <a:cs typeface="Courier New" panose="02070309020205020404" pitchFamily="49" charset="0"/>
              </a:rPr>
              <a:t> = 'Записей в интервале не обнаружено!’</a:t>
            </a:r>
          </a:p>
          <a:p>
            <a:r>
              <a:rPr lang="en-US" sz="2000" dirty="0">
                <a:latin typeface="Courier New" panose="02070309020205020404" pitchFamily="49" charset="0"/>
                <a:cs typeface="Courier New" panose="02070309020205020404" pitchFamily="49" charset="0"/>
              </a:rPr>
              <a:t>else</a:t>
            </a:r>
          </a:p>
          <a:p>
            <a:r>
              <a:rPr lang="en-US" sz="2000" dirty="0">
                <a:latin typeface="Courier New" panose="02070309020205020404" pitchFamily="49" charset="0"/>
                <a:cs typeface="Courier New" panose="02070309020205020404" pitchFamily="49" charset="0"/>
              </a:rPr>
              <a:t>begin</a:t>
            </a:r>
          </a:p>
          <a:p>
            <a:r>
              <a:rPr lang="en-US" sz="2000" dirty="0">
                <a:latin typeface="Courier New" panose="02070309020205020404" pitchFamily="49" charset="0"/>
                <a:cs typeface="Courier New" panose="02070309020205020404" pitchFamily="49" charset="0"/>
              </a:rPr>
              <a:t>  update </a:t>
            </a:r>
            <a:r>
              <a:rPr lang="en-US" sz="2000" dirty="0" err="1">
                <a:latin typeface="Courier New" panose="02070309020205020404" pitchFamily="49" charset="0"/>
                <a:cs typeface="Courier New" panose="02070309020205020404" pitchFamily="49" charset="0"/>
              </a:rPr>
              <a:t>dbo.T_Invo</a:t>
            </a:r>
            <a:r>
              <a:rPr lang="en-US" sz="2000" dirty="0">
                <a:latin typeface="Courier New" panose="02070309020205020404" pitchFamily="49" charset="0"/>
                <a:cs typeface="Courier New" panose="02070309020205020404" pitchFamily="49" charset="0"/>
              </a:rPr>
              <a:t> set Note=</a:t>
            </a:r>
            <a:r>
              <a:rPr lang="en-US" sz="2000" dirty="0" err="1">
                <a:latin typeface="Courier New" panose="02070309020205020404" pitchFamily="49" charset="0"/>
                <a:cs typeface="Courier New" panose="02070309020205020404" pitchFamily="49" charset="0"/>
              </a:rPr>
              <a:t>concat</a:t>
            </a:r>
            <a:r>
              <a:rPr lang="en-US" sz="2000" dirty="0">
                <a:latin typeface="Courier New" panose="02070309020205020404" pitchFamily="49" charset="0"/>
                <a:cs typeface="Courier New" panose="02070309020205020404" pitchFamily="49" charset="0"/>
              </a:rPr>
              <a:t>(Note, @Note) </a:t>
            </a:r>
          </a:p>
          <a:p>
            <a:r>
              <a:rPr lang="en-US" sz="2000" dirty="0">
                <a:latin typeface="Courier New" panose="02070309020205020404" pitchFamily="49" charset="0"/>
                <a:cs typeface="Courier New" panose="02070309020205020404" pitchFamily="49" charset="0"/>
              </a:rPr>
              <a:t>  where </a:t>
            </a:r>
            <a:r>
              <a:rPr lang="en-US" sz="2000" dirty="0" err="1">
                <a:latin typeface="Courier New" panose="02070309020205020404" pitchFamily="49" charset="0"/>
                <a:cs typeface="Courier New" panose="02070309020205020404" pitchFamily="49" charset="0"/>
              </a:rPr>
              <a:t>Dt_Invo</a:t>
            </a:r>
            <a:r>
              <a:rPr lang="en-US" sz="2000" dirty="0">
                <a:latin typeface="Courier New" panose="02070309020205020404" pitchFamily="49" charset="0"/>
                <a:cs typeface="Courier New" panose="02070309020205020404" pitchFamily="49" charset="0"/>
              </a:rPr>
              <a:t> between @</a:t>
            </a:r>
            <a:r>
              <a:rPr lang="en-US" sz="2000" dirty="0" err="1">
                <a:latin typeface="Courier New" panose="02070309020205020404" pitchFamily="49" charset="0"/>
                <a:cs typeface="Courier New" panose="02070309020205020404" pitchFamily="49" charset="0"/>
              </a:rPr>
              <a:t>Dt_Fst</a:t>
            </a:r>
            <a:r>
              <a:rPr lang="en-US" sz="2000" dirty="0">
                <a:latin typeface="Courier New" panose="02070309020205020404" pitchFamily="49" charset="0"/>
                <a:cs typeface="Courier New" panose="02070309020205020404" pitchFamily="49" charset="0"/>
              </a:rPr>
              <a:t> and @</a:t>
            </a:r>
            <a:r>
              <a:rPr lang="en-US" sz="2000" dirty="0" err="1">
                <a:latin typeface="Courier New" panose="02070309020205020404" pitchFamily="49" charset="0"/>
                <a:cs typeface="Courier New" panose="02070309020205020404" pitchFamily="49" charset="0"/>
              </a:rPr>
              <a:t>Dt_Lst</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SET @Message = 'Ok'</a:t>
            </a:r>
          </a:p>
          <a:p>
            <a:r>
              <a:rPr lang="en-US" sz="2000" dirty="0">
                <a:latin typeface="Courier New" panose="02070309020205020404" pitchFamily="49" charset="0"/>
                <a:cs typeface="Courier New" panose="02070309020205020404" pitchFamily="49" charset="0"/>
              </a:rPr>
              <a:t>end</a:t>
            </a:r>
          </a:p>
          <a:p>
            <a:r>
              <a:rPr lang="en-US" sz="2000" dirty="0">
                <a:latin typeface="Courier New" panose="02070309020205020404" pitchFamily="49" charset="0"/>
                <a:cs typeface="Courier New" panose="02070309020205020404" pitchFamily="49" charset="0"/>
              </a:rPr>
              <a:t>RETURN 0;</a:t>
            </a:r>
            <a:endParaRPr lang="ru-RU" sz="2000" dirty="0">
              <a:latin typeface="Courier New" panose="02070309020205020404" pitchFamily="49" charset="0"/>
              <a:cs typeface="Courier New" panose="02070309020205020404" pitchFamily="49" charset="0"/>
            </a:endParaRPr>
          </a:p>
        </p:txBody>
      </p:sp>
      <p:sp>
        <p:nvSpPr>
          <p:cNvPr id="3" name="Овал 2">
            <a:extLst>
              <a:ext uri="{FF2B5EF4-FFF2-40B4-BE49-F238E27FC236}">
                <a16:creationId xmlns:a16="http://schemas.microsoft.com/office/drawing/2014/main" id="{D6148EB3-1D0A-4206-9C83-7068F85A2A47}"/>
              </a:ext>
            </a:extLst>
          </p:cNvPr>
          <p:cNvSpPr/>
          <p:nvPr/>
        </p:nvSpPr>
        <p:spPr>
          <a:xfrm>
            <a:off x="7428486" y="546240"/>
            <a:ext cx="3452089" cy="858982"/>
          </a:xfrm>
          <a:prstGeom prst="ellipse">
            <a:avLst/>
          </a:prstGeom>
          <a:solidFill>
            <a:schemeClr val="bg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c16 in </a:t>
            </a:r>
            <a:r>
              <a:rPr lang="en-US" dirty="0" err="1"/>
              <a:t>InpMask</a:t>
            </a:r>
            <a:endParaRPr lang="ru-RU" dirty="0"/>
          </a:p>
        </p:txBody>
      </p:sp>
      <p:cxnSp>
        <p:nvCxnSpPr>
          <p:cNvPr id="7" name="Соединитель: изогнутый 6">
            <a:extLst>
              <a:ext uri="{FF2B5EF4-FFF2-40B4-BE49-F238E27FC236}">
                <a16:creationId xmlns:a16="http://schemas.microsoft.com/office/drawing/2014/main" id="{6F86C3F1-0F9D-4FBA-A8B6-53C55B2C8E94}"/>
              </a:ext>
            </a:extLst>
          </p:cNvPr>
          <p:cNvCxnSpPr>
            <a:cxnSpLocks/>
          </p:cNvCxnSpPr>
          <p:nvPr/>
        </p:nvCxnSpPr>
        <p:spPr>
          <a:xfrm rot="5400000">
            <a:off x="7060760" y="1104753"/>
            <a:ext cx="503388" cy="601518"/>
          </a:xfrm>
          <a:prstGeom prst="curvedConnector2">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Номер слайда 27">
            <a:extLst>
              <a:ext uri="{FF2B5EF4-FFF2-40B4-BE49-F238E27FC236}">
                <a16:creationId xmlns:a16="http://schemas.microsoft.com/office/drawing/2014/main" id="{8F841BC7-E636-4B48-9C23-730B4DD0DEB9}"/>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10" name="Овал 9">
            <a:extLst>
              <a:ext uri="{FF2B5EF4-FFF2-40B4-BE49-F238E27FC236}">
                <a16:creationId xmlns:a16="http://schemas.microsoft.com/office/drawing/2014/main" id="{4F47B704-1D16-445F-9224-573887FBB0FF}"/>
              </a:ext>
            </a:extLst>
          </p:cNvPr>
          <p:cNvSpPr/>
          <p:nvPr/>
        </p:nvSpPr>
        <p:spPr>
          <a:xfrm>
            <a:off x="2888750" y="669680"/>
            <a:ext cx="3452089" cy="858982"/>
          </a:xfrm>
          <a:prstGeom prst="ellipse">
            <a:avLst/>
          </a:prstGeom>
          <a:solidFill>
            <a:schemeClr val="bg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c16 in</a:t>
            </a:r>
            <a:r>
              <a:rPr lang="ru-RU" dirty="0"/>
              <a:t> </a:t>
            </a:r>
            <a:r>
              <a:rPr lang="en-US" dirty="0" err="1"/>
              <a:t>OutMask</a:t>
            </a:r>
            <a:endParaRPr lang="ru-RU" dirty="0"/>
          </a:p>
        </p:txBody>
      </p:sp>
      <p:cxnSp>
        <p:nvCxnSpPr>
          <p:cNvPr id="11" name="Соединитель: изогнутый 10">
            <a:extLst>
              <a:ext uri="{FF2B5EF4-FFF2-40B4-BE49-F238E27FC236}">
                <a16:creationId xmlns:a16="http://schemas.microsoft.com/office/drawing/2014/main" id="{D8A09C17-6A74-47AE-9BD7-AE654D2730D2}"/>
              </a:ext>
            </a:extLst>
          </p:cNvPr>
          <p:cNvCxnSpPr>
            <a:cxnSpLocks/>
          </p:cNvCxnSpPr>
          <p:nvPr/>
        </p:nvCxnSpPr>
        <p:spPr>
          <a:xfrm rot="5400000">
            <a:off x="3964769" y="1505446"/>
            <a:ext cx="503388" cy="601518"/>
          </a:xfrm>
          <a:prstGeom prst="curvedConnector2">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75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B802F1-894E-4E72-B6DC-1656096F4D0F}"/>
              </a:ext>
            </a:extLst>
          </p:cNvPr>
          <p:cNvSpPr txBox="1"/>
          <p:nvPr/>
        </p:nvSpPr>
        <p:spPr>
          <a:xfrm>
            <a:off x="240145" y="114844"/>
            <a:ext cx="11501306" cy="461665"/>
          </a:xfrm>
          <a:prstGeom prst="rect">
            <a:avLst/>
          </a:prstGeom>
          <a:noFill/>
        </p:spPr>
        <p:txBody>
          <a:bodyPr wrap="square" rtlCol="0">
            <a:spAutoFit/>
          </a:bodyPr>
          <a:lstStyle/>
          <a:p>
            <a:pPr algn="ctr"/>
            <a:r>
              <a:rPr lang="en-US" sz="2400" dirty="0" err="1"/>
              <a:t>DynaObject</a:t>
            </a:r>
            <a:r>
              <a:rPr lang="en-US" sz="2400" dirty="0"/>
              <a:t> – </a:t>
            </a:r>
            <a:r>
              <a:rPr lang="ru-RU" sz="2400" dirty="0"/>
              <a:t>основной компонент библиотеки.</a:t>
            </a:r>
          </a:p>
        </p:txBody>
      </p:sp>
      <p:sp>
        <p:nvSpPr>
          <p:cNvPr id="5" name="TextBox 4">
            <a:extLst>
              <a:ext uri="{FF2B5EF4-FFF2-40B4-BE49-F238E27FC236}">
                <a16:creationId xmlns:a16="http://schemas.microsoft.com/office/drawing/2014/main" id="{5EC59C9B-27A2-411D-AC58-9E30BEFD82FC}"/>
              </a:ext>
            </a:extLst>
          </p:cNvPr>
          <p:cNvSpPr txBox="1"/>
          <p:nvPr/>
        </p:nvSpPr>
        <p:spPr>
          <a:xfrm>
            <a:off x="37878" y="576509"/>
            <a:ext cx="11703573" cy="5632311"/>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public interface </a:t>
            </a:r>
            <a:r>
              <a:rPr lang="en-US" sz="2400" dirty="0" err="1">
                <a:latin typeface="Courier New" panose="02070309020205020404" pitchFamily="49" charset="0"/>
                <a:cs typeface="Courier New" panose="02070309020205020404" pitchFamily="49" charset="0"/>
              </a:rPr>
              <a:t>IDynaObject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IDisposable</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Dictionary&lt;String, </a:t>
            </a:r>
            <a:r>
              <a:rPr lang="en-US" sz="2400" dirty="0" err="1">
                <a:latin typeface="Courier New" panose="02070309020205020404" pitchFamily="49" charset="0"/>
                <a:cs typeface="Courier New" panose="02070309020205020404" pitchFamily="49" charset="0"/>
              </a:rPr>
              <a:t>IDynaProp</a:t>
            </a:r>
            <a:r>
              <a:rPr lang="en-US" sz="2400" dirty="0">
                <a:latin typeface="Courier New" panose="02070309020205020404" pitchFamily="49" charset="0"/>
                <a:cs typeface="Courier New" panose="02070309020205020404" pitchFamily="49" charset="0"/>
              </a:rPr>
              <a:t>&gt; </a:t>
            </a:r>
            <a:r>
              <a:rPr lang="en-US" sz="2400" dirty="0" err="1">
                <a:latin typeface="Courier New" panose="02070309020205020404" pitchFamily="49" charset="0"/>
                <a:cs typeface="Courier New" panose="02070309020205020404" pitchFamily="49" charset="0"/>
              </a:rPr>
              <a:t>ParmDict</a:t>
            </a:r>
            <a:r>
              <a:rPr lang="en-US" sz="2400" dirty="0">
                <a:latin typeface="Courier New" panose="02070309020205020404" pitchFamily="49" charset="0"/>
                <a:cs typeface="Courier New" panose="02070309020205020404" pitchFamily="49" charset="0"/>
              </a:rPr>
              <a:t> { get; }</a:t>
            </a:r>
          </a:p>
          <a:p>
            <a:r>
              <a:rPr lang="en-US" sz="2400" dirty="0">
                <a:latin typeface="Courier New" panose="02070309020205020404" pitchFamily="49" charset="0"/>
                <a:cs typeface="Courier New" panose="02070309020205020404" pitchFamily="49" charset="0"/>
              </a:rPr>
              <a:t> Dictionary&lt;String, </a:t>
            </a:r>
            <a:r>
              <a:rPr lang="en-US" sz="2400" dirty="0" err="1">
                <a:latin typeface="Courier New" panose="02070309020205020404" pitchFamily="49" charset="0"/>
                <a:cs typeface="Courier New" panose="02070309020205020404" pitchFamily="49" charset="0"/>
              </a:rPr>
              <a:t>IDynaProp</a:t>
            </a:r>
            <a:r>
              <a:rPr lang="en-US" sz="2400" dirty="0">
                <a:latin typeface="Courier New" panose="02070309020205020404" pitchFamily="49" charset="0"/>
                <a:cs typeface="Courier New" panose="02070309020205020404" pitchFamily="49" charset="0"/>
              </a:rPr>
              <a:t>&gt; </a:t>
            </a:r>
            <a:r>
              <a:rPr lang="en-US" sz="2400" dirty="0" err="1">
                <a:latin typeface="Courier New" panose="02070309020205020404" pitchFamily="49" charset="0"/>
                <a:cs typeface="Courier New" panose="02070309020205020404" pitchFamily="49" charset="0"/>
              </a:rPr>
              <a:t>PropDict</a:t>
            </a:r>
            <a:r>
              <a:rPr lang="en-US" sz="2400" dirty="0">
                <a:latin typeface="Courier New" panose="02070309020205020404" pitchFamily="49" charset="0"/>
                <a:cs typeface="Courier New" panose="02070309020205020404" pitchFamily="49" charset="0"/>
              </a:rPr>
              <a:t> { get; }</a:t>
            </a:r>
          </a:p>
          <a:p>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60000"/>
                    <a:lumOff val="40000"/>
                  </a:schemeClr>
                </a:solidFill>
                <a:latin typeface="Courier New" panose="02070309020205020404" pitchFamily="49" charset="0"/>
                <a:cs typeface="Courier New" panose="02070309020205020404" pitchFamily="49" charset="0"/>
              </a:rPr>
              <a:t>//адаптеры чтения записи в потоки</a:t>
            </a:r>
          </a:p>
          <a:p>
            <a:r>
              <a:rPr lang="ru-RU"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IStreamReader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StreamReader</a:t>
            </a:r>
            <a:r>
              <a:rPr lang="en-US" sz="2400" dirty="0">
                <a:latin typeface="Courier New" panose="02070309020205020404" pitchFamily="49" charset="0"/>
                <a:cs typeface="Courier New" panose="02070309020205020404" pitchFamily="49" charset="0"/>
              </a:rPr>
              <a:t> { get;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IStreamWriter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StreamWriter</a:t>
            </a:r>
            <a:r>
              <a:rPr lang="en-US" sz="2400" dirty="0">
                <a:latin typeface="Courier New" panose="02070309020205020404" pitchFamily="49" charset="0"/>
                <a:cs typeface="Courier New" panose="02070309020205020404" pitchFamily="49" charset="0"/>
              </a:rPr>
              <a:t> { get; }</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ReadPropStream</a:t>
            </a:r>
            <a:r>
              <a:rPr lang="en-US" sz="2400" dirty="0">
                <a:latin typeface="Courier New" panose="02070309020205020404" pitchFamily="49" charset="0"/>
                <a:cs typeface="Courier New" panose="02070309020205020404" pitchFamily="49" charset="0"/>
              </a:rPr>
              <a:t>(Stream </a:t>
            </a:r>
            <a:r>
              <a:rPr lang="en-US" sz="2400" dirty="0" err="1">
                <a:latin typeface="Courier New" panose="02070309020205020404" pitchFamily="49" charset="0"/>
                <a:cs typeface="Courier New" panose="02070309020205020404" pitchFamily="49" charset="0"/>
              </a:rPr>
              <a:t>stream</a:t>
            </a:r>
            <a:r>
              <a:rPr lang="en-US" sz="2400" dirty="0">
                <a:latin typeface="Courier New" panose="02070309020205020404" pitchFamily="49" charset="0"/>
                <a:cs typeface="Courier New" panose="02070309020205020404" pitchFamily="49" charset="0"/>
              </a:rPr>
              <a:t>, string </a:t>
            </a:r>
            <a:r>
              <a:rPr lang="en-US" sz="2400" dirty="0" err="1">
                <a:latin typeface="Courier New" panose="02070309020205020404" pitchFamily="49" charset="0"/>
                <a:cs typeface="Courier New" panose="02070309020205020404" pitchFamily="49" charset="0"/>
              </a:rPr>
              <a:t>cmd</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a:solidFill>
                  <a:schemeClr val="accent4">
                    <a:lumMod val="60000"/>
                    <a:lumOff val="40000"/>
                  </a:schemeClr>
                </a:solidFill>
                <a:latin typeface="Courier New" panose="02070309020205020404" pitchFamily="49" charset="0"/>
                <a:cs typeface="Courier New" panose="02070309020205020404" pitchFamily="49" charset="0"/>
              </a:rPr>
              <a:t>//</a:t>
            </a:r>
            <a:r>
              <a:rPr lang="ru-RU" sz="2400" dirty="0">
                <a:solidFill>
                  <a:schemeClr val="accent4">
                    <a:lumMod val="60000"/>
                    <a:lumOff val="40000"/>
                  </a:schemeClr>
                </a:solidFill>
                <a:latin typeface="Courier New" panose="02070309020205020404" pitchFamily="49" charset="0"/>
                <a:cs typeface="Courier New" panose="02070309020205020404" pitchFamily="49" charset="0"/>
              </a:rPr>
              <a:t>исполняют запрос и пишут в поток</a:t>
            </a:r>
          </a:p>
          <a:p>
            <a:r>
              <a:rPr lang="ru-RU"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void </a:t>
            </a:r>
            <a:r>
              <a:rPr lang="en-US" sz="2400" dirty="0" err="1">
                <a:latin typeface="Courier New" panose="02070309020205020404" pitchFamily="49" charset="0"/>
                <a:cs typeface="Courier New" panose="02070309020205020404" pitchFamily="49" charset="0"/>
              </a:rPr>
              <a:t>SelectToStream</a:t>
            </a:r>
            <a:r>
              <a:rPr lang="en-US" sz="2400" dirty="0">
                <a:latin typeface="Courier New" panose="02070309020205020404" pitchFamily="49" charset="0"/>
                <a:cs typeface="Courier New" panose="02070309020205020404" pitchFamily="49" charset="0"/>
              </a:rPr>
              <a:t>(Stream stream);</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DetailToStream</a:t>
            </a:r>
            <a:r>
              <a:rPr lang="en-US" sz="2400" dirty="0">
                <a:latin typeface="Courier New" panose="02070309020205020404" pitchFamily="49" charset="0"/>
                <a:cs typeface="Courier New" panose="02070309020205020404" pitchFamily="49" charset="0"/>
              </a:rPr>
              <a:t>(Stream </a:t>
            </a:r>
            <a:r>
              <a:rPr lang="en-US" sz="2400" dirty="0" err="1">
                <a:latin typeface="Courier New" panose="02070309020205020404" pitchFamily="49" charset="0"/>
                <a:cs typeface="Courier New" panose="02070309020205020404" pitchFamily="49" charset="0"/>
              </a:rPr>
              <a:t>stream</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idn</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ActionToStream</a:t>
            </a:r>
            <a:r>
              <a:rPr lang="en-US" sz="2400" dirty="0">
                <a:latin typeface="Courier New" panose="02070309020205020404" pitchFamily="49" charset="0"/>
                <a:cs typeface="Courier New" panose="02070309020205020404" pitchFamily="49" charset="0"/>
              </a:rPr>
              <a:t>(Stream </a:t>
            </a:r>
            <a:r>
              <a:rPr lang="en-US" sz="2400" dirty="0" err="1">
                <a:latin typeface="Courier New" panose="02070309020205020404" pitchFamily="49" charset="0"/>
                <a:cs typeface="Courier New" panose="02070309020205020404" pitchFamily="49" charset="0"/>
              </a:rPr>
              <a:t>stream</a:t>
            </a:r>
            <a:r>
              <a:rPr lang="en-US" sz="2400" dirty="0">
                <a:latin typeface="Courier New" panose="02070309020205020404" pitchFamily="49" charset="0"/>
                <a:cs typeface="Courier New" panose="02070309020205020404" pitchFamily="49" charset="0"/>
              </a:rPr>
              <a:t>, string </a:t>
            </a:r>
            <a:r>
              <a:rPr lang="en-US" sz="2400" dirty="0" err="1">
                <a:latin typeface="Courier New" panose="02070309020205020404" pitchFamily="49" charset="0"/>
                <a:cs typeface="Courier New" panose="02070309020205020404" pitchFamily="49" charset="0"/>
              </a:rPr>
              <a:t>cmd</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вспомогательный метод </a:t>
            </a:r>
          </a:p>
          <a:p>
            <a:r>
              <a:rPr lang="ru-RU" sz="2400" dirty="0">
                <a:solidFill>
                  <a:schemeClr val="accent4">
                    <a:lumMod val="60000"/>
                    <a:lumOff val="40000"/>
                  </a:schemeClr>
                </a:solidFill>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GetInfo</a:t>
            </a:r>
            <a:r>
              <a:rPr lang="en-US" sz="2400" dirty="0">
                <a:latin typeface="Courier New" panose="02070309020205020404" pitchFamily="49" charset="0"/>
                <a:cs typeface="Courier New" panose="02070309020205020404" pitchFamily="49" charset="0"/>
              </a:rPr>
              <a:t>(string kind);</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2" name="Звезда: 12 точек 1">
            <a:extLst>
              <a:ext uri="{FF2B5EF4-FFF2-40B4-BE49-F238E27FC236}">
                <a16:creationId xmlns:a16="http://schemas.microsoft.com/office/drawing/2014/main" id="{811FDE4E-FD75-4CCB-935B-81E7E6BDC7D7}"/>
              </a:ext>
            </a:extLst>
          </p:cNvPr>
          <p:cNvSpPr/>
          <p:nvPr/>
        </p:nvSpPr>
        <p:spPr>
          <a:xfrm>
            <a:off x="9630507" y="2056230"/>
            <a:ext cx="1487054" cy="1403927"/>
          </a:xfrm>
          <a:prstGeom prst="star12">
            <a:avLst/>
          </a:prstGeom>
          <a:solidFill>
            <a:schemeClr val="tx2">
              <a:lumMod val="60000"/>
              <a:lumOff val="40000"/>
            </a:schemeClr>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Стрелка: круговая 5">
            <a:extLst>
              <a:ext uri="{FF2B5EF4-FFF2-40B4-BE49-F238E27FC236}">
                <a16:creationId xmlns:a16="http://schemas.microsoft.com/office/drawing/2014/main" id="{E1562C49-877E-4537-B968-9669E780F644}"/>
              </a:ext>
            </a:extLst>
          </p:cNvPr>
          <p:cNvSpPr/>
          <p:nvPr/>
        </p:nvSpPr>
        <p:spPr>
          <a:xfrm>
            <a:off x="9092488" y="1181661"/>
            <a:ext cx="2489200" cy="2451678"/>
          </a:xfrm>
          <a:prstGeom prst="circularArrow">
            <a:avLst/>
          </a:prstGeom>
          <a:solidFill>
            <a:schemeClr val="tx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7" name="Овал 6">
            <a:extLst>
              <a:ext uri="{FF2B5EF4-FFF2-40B4-BE49-F238E27FC236}">
                <a16:creationId xmlns:a16="http://schemas.microsoft.com/office/drawing/2014/main" id="{F54C7EC4-6AFA-4200-9026-7CE2D76A6CA8}"/>
              </a:ext>
            </a:extLst>
          </p:cNvPr>
          <p:cNvSpPr/>
          <p:nvPr/>
        </p:nvSpPr>
        <p:spPr>
          <a:xfrm>
            <a:off x="10087706" y="2513314"/>
            <a:ext cx="572654" cy="526473"/>
          </a:xfrm>
          <a:prstGeom prst="ellipse">
            <a:avLst/>
          </a:prstGeom>
          <a:solidFill>
            <a:schemeClr val="bg2"/>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Двойная волна 7">
            <a:extLst>
              <a:ext uri="{FF2B5EF4-FFF2-40B4-BE49-F238E27FC236}">
                <a16:creationId xmlns:a16="http://schemas.microsoft.com/office/drawing/2014/main" id="{F16705F5-F6B7-465F-B657-23F160262EDC}"/>
              </a:ext>
            </a:extLst>
          </p:cNvPr>
          <p:cNvSpPr/>
          <p:nvPr/>
        </p:nvSpPr>
        <p:spPr>
          <a:xfrm>
            <a:off x="8908204" y="3448224"/>
            <a:ext cx="527408" cy="1133764"/>
          </a:xfrm>
          <a:prstGeom prst="doubleWav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lumMod val="60000"/>
                    <a:lumOff val="40000"/>
                  </a:schemeClr>
                </a:solidFill>
              </a:rPr>
              <a:t>int</a:t>
            </a:r>
            <a:endParaRPr lang="ru-RU" dirty="0">
              <a:solidFill>
                <a:schemeClr val="accent1">
                  <a:lumMod val="60000"/>
                  <a:lumOff val="40000"/>
                </a:schemeClr>
              </a:solidFill>
            </a:endParaRPr>
          </a:p>
        </p:txBody>
      </p:sp>
      <p:sp>
        <p:nvSpPr>
          <p:cNvPr id="9" name="Двойная волна 8">
            <a:extLst>
              <a:ext uri="{FF2B5EF4-FFF2-40B4-BE49-F238E27FC236}">
                <a16:creationId xmlns:a16="http://schemas.microsoft.com/office/drawing/2014/main" id="{8D52A56B-7415-4D7A-8E8D-9B24A1062389}"/>
              </a:ext>
            </a:extLst>
          </p:cNvPr>
          <p:cNvSpPr/>
          <p:nvPr/>
        </p:nvSpPr>
        <p:spPr>
          <a:xfrm>
            <a:off x="9433301" y="3473640"/>
            <a:ext cx="1623290" cy="1133764"/>
          </a:xfrm>
          <a:prstGeom prst="doubleWav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string</a:t>
            </a:r>
            <a:endParaRPr lang="ru-RU" dirty="0">
              <a:solidFill>
                <a:schemeClr val="accent4">
                  <a:lumMod val="75000"/>
                </a:schemeClr>
              </a:solidFill>
            </a:endParaRPr>
          </a:p>
        </p:txBody>
      </p:sp>
      <p:sp>
        <p:nvSpPr>
          <p:cNvPr id="10" name="Двойная волна 9">
            <a:extLst>
              <a:ext uri="{FF2B5EF4-FFF2-40B4-BE49-F238E27FC236}">
                <a16:creationId xmlns:a16="http://schemas.microsoft.com/office/drawing/2014/main" id="{7EF5C6FC-8EC4-4E87-820F-0816A4A2DA8B}"/>
              </a:ext>
            </a:extLst>
          </p:cNvPr>
          <p:cNvSpPr/>
          <p:nvPr/>
        </p:nvSpPr>
        <p:spPr>
          <a:xfrm>
            <a:off x="11056592" y="3499056"/>
            <a:ext cx="1080654" cy="1133764"/>
          </a:xfrm>
          <a:prstGeom prst="doubleWav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60000"/>
                    <a:lumOff val="40000"/>
                  </a:schemeClr>
                </a:solidFill>
              </a:rPr>
              <a:t>double</a:t>
            </a:r>
            <a:endParaRPr lang="ru-RU" dirty="0">
              <a:solidFill>
                <a:schemeClr val="accent6">
                  <a:lumMod val="60000"/>
                  <a:lumOff val="40000"/>
                </a:schemeClr>
              </a:solidFill>
            </a:endParaRPr>
          </a:p>
        </p:txBody>
      </p:sp>
      <p:sp>
        <p:nvSpPr>
          <p:cNvPr id="11" name="Овал 10">
            <a:extLst>
              <a:ext uri="{FF2B5EF4-FFF2-40B4-BE49-F238E27FC236}">
                <a16:creationId xmlns:a16="http://schemas.microsoft.com/office/drawing/2014/main" id="{B9A8A1C2-5596-4EE2-808C-9CF061404C9F}"/>
              </a:ext>
            </a:extLst>
          </p:cNvPr>
          <p:cNvSpPr/>
          <p:nvPr/>
        </p:nvSpPr>
        <p:spPr>
          <a:xfrm>
            <a:off x="10281670" y="3505185"/>
            <a:ext cx="184727" cy="212436"/>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Овал 11">
            <a:extLst>
              <a:ext uri="{FF2B5EF4-FFF2-40B4-BE49-F238E27FC236}">
                <a16:creationId xmlns:a16="http://schemas.microsoft.com/office/drawing/2014/main" id="{E1453BDD-8F7D-4AF4-9010-C5076DA60E1A}"/>
              </a:ext>
            </a:extLst>
          </p:cNvPr>
          <p:cNvSpPr/>
          <p:nvPr/>
        </p:nvSpPr>
        <p:spPr>
          <a:xfrm>
            <a:off x="9068245" y="3681204"/>
            <a:ext cx="184727" cy="21243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Овал 12">
            <a:extLst>
              <a:ext uri="{FF2B5EF4-FFF2-40B4-BE49-F238E27FC236}">
                <a16:creationId xmlns:a16="http://schemas.microsoft.com/office/drawing/2014/main" id="{2FDAB440-EB87-49B0-9907-C286EDC38242}"/>
              </a:ext>
            </a:extLst>
          </p:cNvPr>
          <p:cNvSpPr/>
          <p:nvPr/>
        </p:nvSpPr>
        <p:spPr>
          <a:xfrm>
            <a:off x="10692688" y="3289862"/>
            <a:ext cx="184727" cy="21243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Овал 13">
            <a:extLst>
              <a:ext uri="{FF2B5EF4-FFF2-40B4-BE49-F238E27FC236}">
                <a16:creationId xmlns:a16="http://schemas.microsoft.com/office/drawing/2014/main" id="{16B5FF42-C7AC-4A0C-AAF9-6560C1AAC398}"/>
              </a:ext>
            </a:extLst>
          </p:cNvPr>
          <p:cNvSpPr/>
          <p:nvPr/>
        </p:nvSpPr>
        <p:spPr>
          <a:xfrm>
            <a:off x="10953616" y="3030295"/>
            <a:ext cx="184727" cy="2124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Номер слайда 22">
            <a:extLst>
              <a:ext uri="{FF2B5EF4-FFF2-40B4-BE49-F238E27FC236}">
                <a16:creationId xmlns:a16="http://schemas.microsoft.com/office/drawing/2014/main" id="{2966CDF2-5FB2-45BA-9398-89F65688982A}"/>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784965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9CB96A-FFDE-4661-B542-14BD7E0218E3}"/>
              </a:ext>
            </a:extLst>
          </p:cNvPr>
          <p:cNvSpPr txBox="1"/>
          <p:nvPr/>
        </p:nvSpPr>
        <p:spPr>
          <a:xfrm>
            <a:off x="167780" y="176531"/>
            <a:ext cx="8865384" cy="3477875"/>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public interface </a:t>
            </a:r>
            <a:r>
              <a:rPr lang="en-US" sz="2000" dirty="0" err="1">
                <a:latin typeface="Courier New" panose="02070309020205020404" pitchFamily="49" charset="0"/>
                <a:cs typeface="Courier New" panose="02070309020205020404" pitchFamily="49" charset="0"/>
              </a:rPr>
              <a:t>IDynaProp</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string </a:t>
            </a:r>
            <a:r>
              <a:rPr lang="en-US" sz="2000" dirty="0" err="1">
                <a:latin typeface="Courier New" panose="02070309020205020404" pitchFamily="49" charset="0"/>
                <a:cs typeface="Courier New" panose="02070309020205020404" pitchFamily="49" charset="0"/>
              </a:rPr>
              <a:t>GetName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DbType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GetDbType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Type </a:t>
            </a:r>
            <a:r>
              <a:rPr lang="en-US" sz="2000" dirty="0" err="1">
                <a:latin typeface="Courier New" panose="02070309020205020404" pitchFamily="49" charset="0"/>
                <a:cs typeface="Courier New" panose="02070309020205020404" pitchFamily="49" charset="0"/>
              </a:rPr>
              <a:t>GetPropType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GetSize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byte </a:t>
            </a:r>
            <a:r>
              <a:rPr lang="en-US" sz="2000" dirty="0" err="1">
                <a:latin typeface="Courier New" panose="02070309020205020404" pitchFamily="49" charset="0"/>
                <a:cs typeface="Courier New" panose="02070309020205020404" pitchFamily="49" charset="0"/>
              </a:rPr>
              <a:t>GetFlags</a:t>
            </a:r>
            <a:r>
              <a:rPr lang="en-US" sz="2000" dirty="0">
                <a:latin typeface="Courier New" panose="02070309020205020404" pitchFamily="49" charset="0"/>
                <a:cs typeface="Courier New" panose="02070309020205020404" pitchFamily="49" charset="0"/>
              </a:rPr>
              <a:t>();</a:t>
            </a:r>
          </a:p>
          <a:p>
            <a:r>
              <a:rPr lang="ru-RU"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Object Value { get; set;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Ordinal { get; set; }</a:t>
            </a:r>
            <a:endParaRPr lang="en-US" sz="2000" dirty="0">
              <a:solidFill>
                <a:schemeClr val="accent4">
                  <a:lumMod val="60000"/>
                  <a:lumOff val="40000"/>
                </a:schemeClr>
              </a:solidFill>
              <a:latin typeface="Courier New" panose="02070309020205020404" pitchFamily="49" charset="0"/>
              <a:cs typeface="Courier New" panose="02070309020205020404" pitchFamily="49" charset="0"/>
            </a:endParaRPr>
          </a:p>
          <a:p>
            <a:r>
              <a:rPr lang="ru-RU"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void </a:t>
            </a:r>
            <a:r>
              <a:rPr lang="en-US" sz="2000" dirty="0" err="1">
                <a:latin typeface="Courier New" panose="02070309020205020404" pitchFamily="49" charset="0"/>
                <a:cs typeface="Courier New" panose="02070309020205020404" pitchFamily="49" charset="0"/>
              </a:rPr>
              <a:t>WriteProp</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IDataRecord</a:t>
            </a:r>
            <a:r>
              <a:rPr lang="en-US" sz="2000" dirty="0">
                <a:latin typeface="Courier New" panose="02070309020205020404" pitchFamily="49" charset="0"/>
                <a:cs typeface="Courier New" panose="02070309020205020404" pitchFamily="49" charset="0"/>
              </a:rPr>
              <a:t> record, </a:t>
            </a:r>
            <a:r>
              <a:rPr lang="en-US" sz="2000" dirty="0" err="1">
                <a:latin typeface="Courier New" panose="02070309020205020404" pitchFamily="49" charset="0"/>
                <a:cs typeface="Courier New" panose="02070309020205020404" pitchFamily="49" charset="0"/>
              </a:rPr>
              <a:t>IPropWriter</a:t>
            </a:r>
            <a:r>
              <a:rPr lang="en-US" sz="2000" dirty="0">
                <a:latin typeface="Courier New" panose="02070309020205020404" pitchFamily="49" charset="0"/>
                <a:cs typeface="Courier New" panose="02070309020205020404" pitchFamily="49" charset="0"/>
              </a:rPr>
              <a:t> writer);</a:t>
            </a:r>
          </a:p>
          <a:p>
            <a:r>
              <a:rPr lang="en-US" sz="2000" dirty="0">
                <a:latin typeface="Courier New" panose="02070309020205020404" pitchFamily="49" charset="0"/>
                <a:cs typeface="Courier New" panose="02070309020205020404" pitchFamily="49" charset="0"/>
              </a:rPr>
              <a:t>}</a:t>
            </a:r>
            <a:endParaRPr lang="ru-RU" sz="2000" dirty="0">
              <a:latin typeface="Courier New" panose="02070309020205020404" pitchFamily="49" charset="0"/>
              <a:cs typeface="Courier New" panose="02070309020205020404" pitchFamily="49" charset="0"/>
            </a:endParaRPr>
          </a:p>
        </p:txBody>
      </p:sp>
      <p:sp>
        <p:nvSpPr>
          <p:cNvPr id="4" name="Овал 3">
            <a:extLst>
              <a:ext uri="{FF2B5EF4-FFF2-40B4-BE49-F238E27FC236}">
                <a16:creationId xmlns:a16="http://schemas.microsoft.com/office/drawing/2014/main" id="{6F2DB3F1-897B-42B0-B746-CE66C97976C8}"/>
              </a:ext>
            </a:extLst>
          </p:cNvPr>
          <p:cNvSpPr/>
          <p:nvPr/>
        </p:nvSpPr>
        <p:spPr>
          <a:xfrm>
            <a:off x="9818255" y="4159594"/>
            <a:ext cx="905164" cy="868218"/>
          </a:xfrm>
          <a:prstGeom prst="ellipse">
            <a:avLst/>
          </a:prstGeom>
          <a:solidFill>
            <a:schemeClr val="accent4">
              <a:lumMod val="60000"/>
              <a:lumOff val="40000"/>
            </a:schemeClr>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a:extLst>
              <a:ext uri="{FF2B5EF4-FFF2-40B4-BE49-F238E27FC236}">
                <a16:creationId xmlns:a16="http://schemas.microsoft.com/office/drawing/2014/main" id="{8EE7318A-C8C3-4C0F-810D-FF680DBFF854}"/>
              </a:ext>
            </a:extLst>
          </p:cNvPr>
          <p:cNvSpPr/>
          <p:nvPr/>
        </p:nvSpPr>
        <p:spPr>
          <a:xfrm>
            <a:off x="167779" y="3663425"/>
            <a:ext cx="11941093" cy="1323439"/>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public override void </a:t>
            </a:r>
            <a:r>
              <a:rPr lang="en-US" sz="2000" dirty="0" err="1">
                <a:latin typeface="Courier New" panose="02070309020205020404" pitchFamily="49" charset="0"/>
                <a:cs typeface="Courier New" panose="02070309020205020404" pitchFamily="49" charset="0"/>
              </a:rPr>
              <a:t>WriteProp</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IDataRecord</a:t>
            </a:r>
            <a:r>
              <a:rPr lang="en-US" sz="2000" dirty="0">
                <a:latin typeface="Courier New" panose="02070309020205020404" pitchFamily="49" charset="0"/>
                <a:cs typeface="Courier New" panose="02070309020205020404" pitchFamily="49" charset="0"/>
              </a:rPr>
              <a:t> record, </a:t>
            </a:r>
            <a:r>
              <a:rPr lang="en-US" sz="2000" dirty="0" err="1">
                <a:latin typeface="Courier New" panose="02070309020205020404" pitchFamily="49" charset="0"/>
                <a:cs typeface="Courier New" panose="02070309020205020404" pitchFamily="49" charset="0"/>
              </a:rPr>
              <a:t>IPropWriter</a:t>
            </a:r>
            <a:r>
              <a:rPr lang="en-US" sz="2000" dirty="0">
                <a:latin typeface="Courier New" panose="02070309020205020404" pitchFamily="49" charset="0"/>
                <a:cs typeface="Courier New" panose="02070309020205020404" pitchFamily="49" charset="0"/>
              </a:rPr>
              <a:t> writer)</a:t>
            </a: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writer.WriteProp</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GetName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record.</a:t>
            </a:r>
            <a:r>
              <a:rPr lang="en-US" sz="2000" dirty="0" err="1">
                <a:solidFill>
                  <a:srgbClr val="FFFF00"/>
                </a:solidFill>
                <a:latin typeface="Courier New" panose="02070309020205020404" pitchFamily="49" charset="0"/>
                <a:cs typeface="Courier New" panose="02070309020205020404" pitchFamily="49" charset="0"/>
              </a:rPr>
              <a:t>GetString</a:t>
            </a:r>
            <a:r>
              <a:rPr lang="en-US" sz="2000" dirty="0">
                <a:latin typeface="Courier New" panose="02070309020205020404" pitchFamily="49" charset="0"/>
                <a:cs typeface="Courier New" panose="02070309020205020404" pitchFamily="49" charset="0"/>
              </a:rPr>
              <a:t>(Ordinal));</a:t>
            </a:r>
          </a:p>
          <a:p>
            <a:r>
              <a:rPr lang="en-US" sz="2000" dirty="0">
                <a:latin typeface="Courier New" panose="02070309020205020404" pitchFamily="49" charset="0"/>
                <a:cs typeface="Courier New" panose="02070309020205020404" pitchFamily="49" charset="0"/>
              </a:rPr>
              <a:t>}</a:t>
            </a:r>
            <a:endParaRPr lang="ru-RU" sz="2000" dirty="0">
              <a:latin typeface="Courier New" panose="02070309020205020404" pitchFamily="49" charset="0"/>
              <a:cs typeface="Courier New" panose="02070309020205020404" pitchFamily="49" charset="0"/>
            </a:endParaRPr>
          </a:p>
        </p:txBody>
      </p:sp>
      <p:sp>
        <p:nvSpPr>
          <p:cNvPr id="7" name="Прямоугольник 6">
            <a:extLst>
              <a:ext uri="{FF2B5EF4-FFF2-40B4-BE49-F238E27FC236}">
                <a16:creationId xmlns:a16="http://schemas.microsoft.com/office/drawing/2014/main" id="{40860725-4AEC-46C4-893E-073E0DC816D2}"/>
              </a:ext>
            </a:extLst>
          </p:cNvPr>
          <p:cNvSpPr/>
          <p:nvPr/>
        </p:nvSpPr>
        <p:spPr>
          <a:xfrm>
            <a:off x="167780" y="5285622"/>
            <a:ext cx="11856440" cy="1323439"/>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public override void </a:t>
            </a:r>
            <a:r>
              <a:rPr lang="en-US" sz="2000" dirty="0" err="1">
                <a:latin typeface="Courier New" panose="02070309020205020404" pitchFamily="49" charset="0"/>
                <a:cs typeface="Courier New" panose="02070309020205020404" pitchFamily="49" charset="0"/>
              </a:rPr>
              <a:t>WriteProp</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IDataRecord</a:t>
            </a:r>
            <a:r>
              <a:rPr lang="en-US" sz="2000" dirty="0">
                <a:latin typeface="Courier New" panose="02070309020205020404" pitchFamily="49" charset="0"/>
                <a:cs typeface="Courier New" panose="02070309020205020404" pitchFamily="49" charset="0"/>
              </a:rPr>
              <a:t> record, </a:t>
            </a:r>
            <a:r>
              <a:rPr lang="en-US" sz="2000" dirty="0" err="1">
                <a:latin typeface="Courier New" panose="02070309020205020404" pitchFamily="49" charset="0"/>
                <a:cs typeface="Courier New" panose="02070309020205020404" pitchFamily="49" charset="0"/>
              </a:rPr>
              <a:t>IPropWriter</a:t>
            </a:r>
            <a:r>
              <a:rPr lang="en-US" sz="2000" dirty="0">
                <a:latin typeface="Courier New" panose="02070309020205020404" pitchFamily="49" charset="0"/>
                <a:cs typeface="Courier New" panose="02070309020205020404" pitchFamily="49" charset="0"/>
              </a:rPr>
              <a:t> writer)</a:t>
            </a: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writer.WriteProp</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GetName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reader.</a:t>
            </a:r>
            <a:r>
              <a:rPr lang="en-US" sz="2000" dirty="0" err="1">
                <a:solidFill>
                  <a:srgbClr val="FFFF00"/>
                </a:solidFill>
                <a:latin typeface="Courier New" panose="02070309020205020404" pitchFamily="49" charset="0"/>
                <a:cs typeface="Courier New" panose="02070309020205020404" pitchFamily="49" charset="0"/>
              </a:rPr>
              <a:t>GetDouble</a:t>
            </a:r>
            <a:r>
              <a:rPr lang="en-US" sz="2000" dirty="0">
                <a:latin typeface="Courier New" panose="02070309020205020404" pitchFamily="49" charset="0"/>
                <a:cs typeface="Courier New" panose="02070309020205020404" pitchFamily="49" charset="0"/>
              </a:rPr>
              <a:t>(Ordinal));</a:t>
            </a:r>
          </a:p>
          <a:p>
            <a:r>
              <a:rPr lang="en-US" sz="2000" dirty="0">
                <a:latin typeface="Courier New" panose="02070309020205020404" pitchFamily="49" charset="0"/>
                <a:cs typeface="Courier New" panose="02070309020205020404" pitchFamily="49" charset="0"/>
              </a:rPr>
              <a:t>}</a:t>
            </a:r>
            <a:endParaRPr lang="ru-RU" sz="2000" dirty="0">
              <a:latin typeface="Courier New" panose="02070309020205020404" pitchFamily="49" charset="0"/>
              <a:cs typeface="Courier New" panose="02070309020205020404" pitchFamily="49" charset="0"/>
            </a:endParaRPr>
          </a:p>
        </p:txBody>
      </p:sp>
      <p:sp>
        <p:nvSpPr>
          <p:cNvPr id="8" name="Овал 7">
            <a:extLst>
              <a:ext uri="{FF2B5EF4-FFF2-40B4-BE49-F238E27FC236}">
                <a16:creationId xmlns:a16="http://schemas.microsoft.com/office/drawing/2014/main" id="{8C687CC4-FD99-4A2F-B453-DF7275852BD1}"/>
              </a:ext>
            </a:extLst>
          </p:cNvPr>
          <p:cNvSpPr/>
          <p:nvPr/>
        </p:nvSpPr>
        <p:spPr>
          <a:xfrm>
            <a:off x="9818255" y="5740843"/>
            <a:ext cx="905164" cy="868218"/>
          </a:xfrm>
          <a:prstGeom prst="ellipse">
            <a:avLst/>
          </a:prstGeom>
          <a:solidFill>
            <a:schemeClr val="accent6">
              <a:lumMod val="60000"/>
              <a:lumOff val="40000"/>
            </a:schemeClr>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Стрелка: круговая 8">
            <a:extLst>
              <a:ext uri="{FF2B5EF4-FFF2-40B4-BE49-F238E27FC236}">
                <a16:creationId xmlns:a16="http://schemas.microsoft.com/office/drawing/2014/main" id="{3CC415CB-4017-4C51-9317-7D72B438DEB9}"/>
              </a:ext>
            </a:extLst>
          </p:cNvPr>
          <p:cNvSpPr/>
          <p:nvPr/>
        </p:nvSpPr>
        <p:spPr>
          <a:xfrm>
            <a:off x="7883236" y="1698897"/>
            <a:ext cx="2489200" cy="2451678"/>
          </a:xfrm>
          <a:prstGeom prst="circularArrow">
            <a:avLst/>
          </a:prstGeom>
          <a:solidFill>
            <a:schemeClr val="tx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10" name="Номер слайда 9">
            <a:extLst>
              <a:ext uri="{FF2B5EF4-FFF2-40B4-BE49-F238E27FC236}">
                <a16:creationId xmlns:a16="http://schemas.microsoft.com/office/drawing/2014/main" id="{47412852-9D77-4425-A5FC-7483C5B0F48A}"/>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49380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C034391-4D83-470E-AEC2-A919E4E13C9C}"/>
              </a:ext>
            </a:extLst>
          </p:cNvPr>
          <p:cNvSpPr txBox="1"/>
          <p:nvPr/>
        </p:nvSpPr>
        <p:spPr>
          <a:xfrm>
            <a:off x="229293" y="435081"/>
            <a:ext cx="11777979" cy="461665"/>
          </a:xfrm>
          <a:prstGeom prst="rect">
            <a:avLst/>
          </a:prstGeom>
          <a:noFill/>
        </p:spPr>
        <p:txBody>
          <a:bodyPr wrap="square" rtlCol="0">
            <a:spAutoFit/>
          </a:bodyPr>
          <a:lstStyle/>
          <a:p>
            <a:r>
              <a:rPr lang="ru-RU" sz="2400" dirty="0"/>
              <a:t>Операции записи простых свойств в поток.</a:t>
            </a:r>
          </a:p>
        </p:txBody>
      </p:sp>
      <p:sp>
        <p:nvSpPr>
          <p:cNvPr id="4" name="TextBox 3">
            <a:extLst>
              <a:ext uri="{FF2B5EF4-FFF2-40B4-BE49-F238E27FC236}">
                <a16:creationId xmlns:a16="http://schemas.microsoft.com/office/drawing/2014/main" id="{22319F27-DB5F-419F-BE34-5DCAFB59A0E4}"/>
              </a:ext>
            </a:extLst>
          </p:cNvPr>
          <p:cNvSpPr txBox="1"/>
          <p:nvPr/>
        </p:nvSpPr>
        <p:spPr>
          <a:xfrm>
            <a:off x="330894" y="1164641"/>
            <a:ext cx="10201013" cy="3416320"/>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public interface </a:t>
            </a:r>
            <a:r>
              <a:rPr lang="en-US" sz="2400" dirty="0" err="1">
                <a:latin typeface="Courier New" panose="02070309020205020404" pitchFamily="49" charset="0"/>
                <a:cs typeface="Courier New" panose="02070309020205020404" pitchFamily="49" charset="0"/>
              </a:rPr>
              <a:t>IPropWriter</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WriteProp</a:t>
            </a: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propName</a:t>
            </a:r>
            <a:r>
              <a:rPr lang="en-US" sz="2400" dirty="0">
                <a:latin typeface="Courier New" panose="02070309020205020404" pitchFamily="49" charset="0"/>
                <a:cs typeface="Courier New" panose="02070309020205020404" pitchFamily="49" charset="0"/>
              </a:rPr>
              <a:t>, String value);</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WriteProp</a:t>
            </a: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propName</a:t>
            </a:r>
            <a:r>
              <a:rPr lang="en-US" sz="2400" dirty="0">
                <a:latin typeface="Courier New" panose="02070309020205020404" pitchFamily="49" charset="0"/>
                <a:cs typeface="Courier New" panose="02070309020205020404" pitchFamily="49" charset="0"/>
              </a:rPr>
              <a:t>, Byte value);</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WriteProp</a:t>
            </a: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propName</a:t>
            </a:r>
            <a:r>
              <a:rPr lang="en-US" sz="2400" dirty="0">
                <a:latin typeface="Courier New" panose="02070309020205020404" pitchFamily="49" charset="0"/>
                <a:cs typeface="Courier New" panose="02070309020205020404" pitchFamily="49" charset="0"/>
              </a:rPr>
              <a:t>, Int16 value);</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WriteProp</a:t>
            </a: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propName</a:t>
            </a:r>
            <a:r>
              <a:rPr lang="en-US" sz="2400" dirty="0">
                <a:latin typeface="Courier New" panose="02070309020205020404" pitchFamily="49" charset="0"/>
                <a:cs typeface="Courier New" panose="02070309020205020404" pitchFamily="49" charset="0"/>
              </a:rPr>
              <a:t>, Int32 value);</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WriteProp</a:t>
            </a: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propName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DateTime</a:t>
            </a:r>
            <a:r>
              <a:rPr lang="en-US" sz="2400" dirty="0">
                <a:latin typeface="Courier New" panose="02070309020205020404" pitchFamily="49" charset="0"/>
                <a:cs typeface="Courier New" panose="02070309020205020404" pitchFamily="49" charset="0"/>
              </a:rPr>
              <a:t> value);</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WriteProp</a:t>
            </a: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propName</a:t>
            </a:r>
            <a:r>
              <a:rPr lang="en-US" sz="2400" dirty="0">
                <a:latin typeface="Courier New" panose="02070309020205020404" pitchFamily="49" charset="0"/>
                <a:cs typeface="Courier New" panose="02070309020205020404" pitchFamily="49" charset="0"/>
              </a:rPr>
              <a:t>, Double value);</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55ACB83D-1D7C-4988-B7E4-2A14CB1F0686}"/>
              </a:ext>
            </a:extLst>
          </p:cNvPr>
          <p:cNvSpPr txBox="1"/>
          <p:nvPr/>
        </p:nvSpPr>
        <p:spPr>
          <a:xfrm>
            <a:off x="229293" y="4848856"/>
            <a:ext cx="11559017" cy="830997"/>
          </a:xfrm>
          <a:prstGeom prst="rect">
            <a:avLst/>
          </a:prstGeom>
          <a:noFill/>
        </p:spPr>
        <p:txBody>
          <a:bodyPr wrap="square" rtlCol="0">
            <a:spAutoFit/>
          </a:bodyPr>
          <a:lstStyle/>
          <a:p>
            <a:r>
              <a:rPr lang="en-US" sz="2400" dirty="0"/>
              <a:t>Sealed </a:t>
            </a:r>
            <a:r>
              <a:rPr lang="ru-RU" sz="2400" dirty="0"/>
              <a:t>классы, реализующие </a:t>
            </a:r>
            <a:r>
              <a:rPr lang="en-US" sz="2400" dirty="0" err="1">
                <a:latin typeface="Courier New" panose="02070309020205020404" pitchFamily="49" charset="0"/>
                <a:cs typeface="Courier New" panose="02070309020205020404" pitchFamily="49" charset="0"/>
              </a:rPr>
              <a:t>IDynaProp</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StringProp</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ByteProp</a:t>
            </a:r>
            <a:r>
              <a:rPr lang="en-US" sz="2400" dirty="0">
                <a:latin typeface="Courier New" panose="02070309020205020404" pitchFamily="49" charset="0"/>
                <a:cs typeface="Courier New" panose="02070309020205020404" pitchFamily="49" charset="0"/>
              </a:rPr>
              <a:t>, Int16Prop, Int32Prop, </a:t>
            </a:r>
            <a:r>
              <a:rPr lang="en-US" sz="2400" dirty="0" err="1">
                <a:latin typeface="Courier New" panose="02070309020205020404" pitchFamily="49" charset="0"/>
                <a:cs typeface="Courier New" panose="02070309020205020404" pitchFamily="49" charset="0"/>
              </a:rPr>
              <a:t>DateProp</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DoubleProp</a:t>
            </a:r>
            <a:r>
              <a:rPr lang="en-US" sz="2400" dirty="0"/>
              <a:t>. </a:t>
            </a:r>
          </a:p>
        </p:txBody>
      </p:sp>
      <p:sp>
        <p:nvSpPr>
          <p:cNvPr id="2" name="Номер слайда 1">
            <a:extLst>
              <a:ext uri="{FF2B5EF4-FFF2-40B4-BE49-F238E27FC236}">
                <a16:creationId xmlns:a16="http://schemas.microsoft.com/office/drawing/2014/main" id="{F9CF7374-584D-49C7-99B5-9E5B3A9BCF77}"/>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426799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a:extLst>
              <a:ext uri="{FF2B5EF4-FFF2-40B4-BE49-F238E27FC236}">
                <a16:creationId xmlns:a16="http://schemas.microsoft.com/office/drawing/2014/main" id="{1DAE9218-B25A-4AB5-933B-9EB8D2A521AD}"/>
              </a:ext>
            </a:extLst>
          </p:cNvPr>
          <p:cNvPicPr>
            <a:picLocks noChangeAspect="1"/>
          </p:cNvPicPr>
          <p:nvPr/>
        </p:nvPicPr>
        <p:blipFill>
          <a:blip r:embed="rId2"/>
          <a:stretch>
            <a:fillRect/>
          </a:stretch>
        </p:blipFill>
        <p:spPr>
          <a:xfrm>
            <a:off x="2320289" y="1481657"/>
            <a:ext cx="7551420" cy="4655820"/>
          </a:xfrm>
          <a:prstGeom prst="rect">
            <a:avLst/>
          </a:prstGeom>
        </p:spPr>
      </p:pic>
      <p:sp>
        <p:nvSpPr>
          <p:cNvPr id="11" name="TextBox 10">
            <a:extLst>
              <a:ext uri="{FF2B5EF4-FFF2-40B4-BE49-F238E27FC236}">
                <a16:creationId xmlns:a16="http://schemas.microsoft.com/office/drawing/2014/main" id="{98379FD1-1B2F-423E-9FA8-58EBE20EC275}"/>
              </a:ext>
            </a:extLst>
          </p:cNvPr>
          <p:cNvSpPr txBox="1"/>
          <p:nvPr/>
        </p:nvSpPr>
        <p:spPr>
          <a:xfrm>
            <a:off x="2320289" y="595958"/>
            <a:ext cx="7551420" cy="461665"/>
          </a:xfrm>
          <a:prstGeom prst="rect">
            <a:avLst/>
          </a:prstGeom>
          <a:noFill/>
        </p:spPr>
        <p:txBody>
          <a:bodyPr wrap="square" rtlCol="0">
            <a:spAutoFit/>
          </a:bodyPr>
          <a:lstStyle/>
          <a:p>
            <a:pPr algn="ctr"/>
            <a:r>
              <a:rPr lang="ru-RU" sz="2400" dirty="0"/>
              <a:t>Промежуточное ПО. Брокер данных.</a:t>
            </a:r>
          </a:p>
        </p:txBody>
      </p:sp>
      <p:sp>
        <p:nvSpPr>
          <p:cNvPr id="2" name="Номер слайда 1">
            <a:extLst>
              <a:ext uri="{FF2B5EF4-FFF2-40B4-BE49-F238E27FC236}">
                <a16:creationId xmlns:a16="http://schemas.microsoft.com/office/drawing/2014/main" id="{3EED179C-B6F1-4B9E-B465-7E229D581C34}"/>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855410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8894B8D-2BF4-4A0D-B2A3-4870C1ED6ED0}"/>
              </a:ext>
            </a:extLst>
          </p:cNvPr>
          <p:cNvSpPr txBox="1"/>
          <p:nvPr/>
        </p:nvSpPr>
        <p:spPr>
          <a:xfrm>
            <a:off x="134224" y="241561"/>
            <a:ext cx="11956176" cy="5262979"/>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public interface </a:t>
            </a:r>
            <a:r>
              <a:rPr lang="en-US" sz="2400" dirty="0" err="1">
                <a:latin typeface="Courier New" panose="02070309020205020404" pitchFamily="49" charset="0"/>
                <a:cs typeface="Courier New" panose="02070309020205020404" pitchFamily="49" charset="0"/>
              </a:rPr>
              <a:t>IStreamWriter</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IPropWriter</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byte </a:t>
            </a:r>
            <a:r>
              <a:rPr lang="en-US" sz="2400" dirty="0" err="1">
                <a:latin typeface="Courier New" panose="02070309020205020404" pitchFamily="49" charset="0"/>
                <a:cs typeface="Courier New" panose="02070309020205020404" pitchFamily="49" charset="0"/>
              </a:rPr>
              <a:t>GetStreamType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void Open(Stream stream);</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PushArr</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PushObj</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PushArrProp</a:t>
            </a: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propName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PushObjProp</a:t>
            </a: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propName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void Pop();</a:t>
            </a:r>
          </a:p>
          <a:p>
            <a:r>
              <a:rPr lang="en-US" sz="2400" dirty="0">
                <a:latin typeface="Courier New" panose="02070309020205020404" pitchFamily="49" charset="0"/>
                <a:cs typeface="Courier New" panose="02070309020205020404" pitchFamily="49" charset="0"/>
              </a:rPr>
              <a:t> void Close();</a:t>
            </a:r>
          </a:p>
          <a:p>
            <a:r>
              <a:rPr lang="en-US" sz="2400" dirty="0">
                <a:latin typeface="Courier New" panose="02070309020205020404" pitchFamily="49" charset="0"/>
                <a:cs typeface="Courier New" panose="02070309020205020404" pitchFamily="49" charset="0"/>
              </a:rPr>
              <a:t> string Result { get; }</a:t>
            </a:r>
          </a:p>
          <a:p>
            <a:r>
              <a:rPr lang="en-US" sz="2400" dirty="0">
                <a:latin typeface="Courier New" panose="02070309020205020404" pitchFamily="49" charset="0"/>
                <a:cs typeface="Courier New" panose="02070309020205020404" pitchFamily="49" charset="0"/>
              </a:rPr>
              <a:t>}</a:t>
            </a:r>
          </a:p>
          <a:p>
            <a:endParaRPr lang="ru-RU" sz="2400" dirty="0">
              <a:latin typeface="Courier New" panose="02070309020205020404" pitchFamily="49" charset="0"/>
              <a:cs typeface="Courier New" panose="02070309020205020404" pitchFamily="49" charset="0"/>
            </a:endParaRPr>
          </a:p>
          <a:p>
            <a:r>
              <a:rPr lang="ru-RU" sz="2400" dirty="0">
                <a:latin typeface="Courier New" panose="02070309020205020404" pitchFamily="49" charset="0"/>
                <a:cs typeface="Courier New" panose="02070309020205020404" pitchFamily="49" charset="0"/>
              </a:rPr>
              <a:t>Реализации: </a:t>
            </a:r>
            <a:r>
              <a:rPr lang="en-US" sz="2400" dirty="0" err="1">
                <a:latin typeface="Courier New" panose="02070309020205020404" pitchFamily="49" charset="0"/>
                <a:cs typeface="Courier New" panose="02070309020205020404" pitchFamily="49" charset="0"/>
              </a:rPr>
              <a:t>BinStreamWriter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JsonStreamWriter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XmlStreamWriter</a:t>
            </a:r>
            <a:r>
              <a:rPr lang="en-US" sz="2400" dirty="0">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FD872403-9563-4395-8DA2-580D4DA01661}"/>
              </a:ext>
            </a:extLst>
          </p:cNvPr>
          <p:cNvSpPr txBox="1"/>
          <p:nvPr/>
        </p:nvSpPr>
        <p:spPr>
          <a:xfrm>
            <a:off x="244418" y="5572257"/>
            <a:ext cx="11400639" cy="830997"/>
          </a:xfrm>
          <a:prstGeom prst="rect">
            <a:avLst/>
          </a:prstGeom>
          <a:noFill/>
        </p:spPr>
        <p:txBody>
          <a:bodyPr wrap="square" rtlCol="0">
            <a:spAutoFit/>
          </a:bodyPr>
          <a:lstStyle/>
          <a:p>
            <a:r>
              <a:rPr lang="en-US" sz="2400" dirty="0">
                <a:solidFill>
                  <a:srgbClr val="FFFF00"/>
                </a:solidFill>
                <a:latin typeface="Courier New" panose="02070309020205020404" pitchFamily="49" charset="0"/>
                <a:cs typeface="Courier New" panose="02070309020205020404" pitchFamily="49" charset="0"/>
              </a:rPr>
              <a:t>{"selected":[{row},{row},…,{row}],</a:t>
            </a:r>
          </a:p>
          <a:p>
            <a:r>
              <a:rPr lang="en-US" sz="2400" dirty="0">
                <a:solidFill>
                  <a:srgbClr val="FFFF00"/>
                </a:solidFill>
                <a:latin typeface="Courier New" panose="02070309020205020404" pitchFamily="49" charset="0"/>
                <a:cs typeface="Courier New" panose="02070309020205020404" pitchFamily="49" charset="0"/>
              </a:rPr>
              <a:t> "message":"Ok","sel_time":"11:19","time_ms":15}</a:t>
            </a:r>
            <a:endParaRPr lang="ru-RU" sz="2400" dirty="0">
              <a:solidFill>
                <a:srgbClr val="FFFF00"/>
              </a:solidFill>
              <a:latin typeface="Courier New" panose="02070309020205020404" pitchFamily="49" charset="0"/>
              <a:cs typeface="Courier New" panose="02070309020205020404" pitchFamily="49" charset="0"/>
            </a:endParaRPr>
          </a:p>
        </p:txBody>
      </p:sp>
      <p:sp>
        <p:nvSpPr>
          <p:cNvPr id="2" name="Номер слайда 1">
            <a:extLst>
              <a:ext uri="{FF2B5EF4-FFF2-40B4-BE49-F238E27FC236}">
                <a16:creationId xmlns:a16="http://schemas.microsoft.com/office/drawing/2014/main" id="{F6A8798A-E307-46CF-89A7-3AC1880E7266}"/>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739528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1AE843-A4BE-429A-9C32-FB8327E467E7}"/>
              </a:ext>
            </a:extLst>
          </p:cNvPr>
          <p:cNvSpPr txBox="1"/>
          <p:nvPr/>
        </p:nvSpPr>
        <p:spPr>
          <a:xfrm>
            <a:off x="209724" y="335845"/>
            <a:ext cx="10947633" cy="6001643"/>
          </a:xfrm>
          <a:prstGeom prst="rect">
            <a:avLst/>
          </a:prstGeom>
          <a:noFill/>
        </p:spPr>
        <p:txBody>
          <a:bodyPr wrap="square" rtlCol="0">
            <a:spAutoFit/>
          </a:bodyPr>
          <a:lstStyle/>
          <a:p>
            <a:r>
              <a:rPr lang="en-US" sz="2400" dirty="0" err="1">
                <a:latin typeface="Courier New" panose="02070309020205020404" pitchFamily="49" charset="0"/>
                <a:cs typeface="Courier New" panose="02070309020205020404" pitchFamily="49" charset="0"/>
              </a:rPr>
              <a:t>StreamWriter.Open</a:t>
            </a:r>
            <a:r>
              <a:rPr lang="en-US" sz="2400" dirty="0">
                <a:latin typeface="Courier New" panose="02070309020205020404" pitchFamily="49" charset="0"/>
                <a:cs typeface="Courier New" panose="02070309020205020404" pitchFamily="49" charset="0"/>
              </a:rPr>
              <a:t>(stream);</a:t>
            </a:r>
          </a:p>
          <a:p>
            <a:r>
              <a:rPr lang="en-US" sz="2400" dirty="0" err="1">
                <a:latin typeface="Courier New" panose="02070309020205020404" pitchFamily="49" charset="0"/>
                <a:cs typeface="Courier New" panose="02070309020205020404" pitchFamily="49" charset="0"/>
              </a:rPr>
              <a:t>StreamWriter.PushObj</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StreamWriter.PushArrProp</a:t>
            </a:r>
            <a:r>
              <a:rPr lang="en-US" sz="2400" dirty="0">
                <a:latin typeface="Courier New" panose="02070309020205020404" pitchFamily="49" charset="0"/>
                <a:cs typeface="Courier New" panose="02070309020205020404" pitchFamily="49" charset="0"/>
              </a:rPr>
              <a:t>("</a:t>
            </a:r>
            <a:r>
              <a:rPr lang="en-US" sz="2400" dirty="0">
                <a:solidFill>
                  <a:srgbClr val="FFFF00"/>
                </a:solidFill>
                <a:latin typeface="Courier New" panose="02070309020205020404" pitchFamily="49" charset="0"/>
                <a:cs typeface="Courier New" panose="02070309020205020404" pitchFamily="49" charset="0"/>
              </a:rPr>
              <a:t>selected</a:t>
            </a:r>
            <a:r>
              <a:rPr lang="en-US" sz="2400" dirty="0">
                <a:latin typeface="Courier New" panose="02070309020205020404" pitchFamily="49" charset="0"/>
                <a:cs typeface="Courier New" panose="02070309020205020404" pitchFamily="49" charset="0"/>
              </a:rPr>
              <a:t>");</a:t>
            </a:r>
          </a:p>
          <a:p>
            <a:r>
              <a:rPr lang="en-US" sz="2400" dirty="0" err="1">
                <a:latin typeface="Courier New" panose="02070309020205020404" pitchFamily="49" charset="0"/>
                <a:cs typeface="Courier New" panose="02070309020205020404" pitchFamily="49" charset="0"/>
              </a:rPr>
              <a:t>DateTime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fst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DateTime.Now</a:t>
            </a:r>
            <a:r>
              <a:rPr lang="en-US" sz="2400" dirty="0">
                <a:latin typeface="Courier New" panose="02070309020205020404" pitchFamily="49" charset="0"/>
                <a:cs typeface="Courier New" panose="02070309020205020404" pitchFamily="49" charset="0"/>
              </a:rPr>
              <a:t>;</a:t>
            </a:r>
          </a:p>
          <a:p>
            <a:r>
              <a:rPr lang="en-US" sz="2400" dirty="0" err="1">
                <a:latin typeface="Courier New" panose="02070309020205020404" pitchFamily="49" charset="0"/>
                <a:cs typeface="Courier New" panose="02070309020205020404" pitchFamily="49" charset="0"/>
              </a:rPr>
              <a:t>selReader</a:t>
            </a:r>
            <a:r>
              <a:rPr lang="en-US" sz="2400" dirty="0">
                <a:latin typeface="Courier New" panose="02070309020205020404" pitchFamily="49" charset="0"/>
                <a:cs typeface="Courier New" panose="02070309020205020404" pitchFamily="49" charset="0"/>
              </a:rPr>
              <a:t> = Select();</a:t>
            </a:r>
          </a:p>
          <a:p>
            <a:r>
              <a:rPr lang="en-US" sz="2400" dirty="0">
                <a:latin typeface="Courier New" panose="02070309020205020404" pitchFamily="49" charset="0"/>
                <a:cs typeface="Courier New" panose="02070309020205020404" pitchFamily="49" charset="0"/>
              </a:rPr>
              <a:t>if (</a:t>
            </a:r>
            <a:r>
              <a:rPr lang="en-US" sz="2400" dirty="0" err="1">
                <a:latin typeface="Courier New" panose="02070309020205020404" pitchFamily="49" charset="0"/>
                <a:cs typeface="Courier New" panose="02070309020205020404" pitchFamily="49" charset="0"/>
              </a:rPr>
              <a:t>selReader</a:t>
            </a:r>
            <a:r>
              <a:rPr lang="en-US" sz="2400" dirty="0">
                <a:latin typeface="Courier New" panose="02070309020205020404" pitchFamily="49" charset="0"/>
                <a:cs typeface="Courier New" panose="02070309020205020404" pitchFamily="49" charset="0"/>
              </a:rPr>
              <a:t> != null)</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while (</a:t>
            </a:r>
            <a:r>
              <a:rPr lang="en-US" sz="2400" dirty="0" err="1">
                <a:latin typeface="Courier New" panose="02070309020205020404" pitchFamily="49" charset="0"/>
                <a:cs typeface="Courier New" panose="02070309020205020404" pitchFamily="49" charset="0"/>
              </a:rPr>
              <a:t>selReader.Read</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endParaRPr lang="ru-RU" sz="2400" dirty="0">
              <a:latin typeface="Courier New" panose="02070309020205020404" pitchFamily="49" charset="0"/>
              <a:cs typeface="Courier New" panose="02070309020205020404" pitchFamily="49" charset="0"/>
            </a:endParaRPr>
          </a:p>
          <a:p>
            <a:r>
              <a:rPr lang="ru-RU"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StreamWriter.PushObj</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en-US" sz="2400" dirty="0">
                <a:solidFill>
                  <a:srgbClr val="FFFF00"/>
                </a:solidFill>
                <a:latin typeface="Courier New" panose="02070309020205020404" pitchFamily="49" charset="0"/>
                <a:cs typeface="Courier New" panose="02070309020205020404" pitchFamily="49" charset="0"/>
              </a:rPr>
              <a:t>  </a:t>
            </a:r>
            <a:r>
              <a:rPr lang="en-US" sz="2400" dirty="0" err="1">
                <a:solidFill>
                  <a:srgbClr val="FFFF00"/>
                </a:solidFill>
                <a:latin typeface="Courier New" panose="02070309020205020404" pitchFamily="49" charset="0"/>
                <a:cs typeface="Courier New" panose="02070309020205020404" pitchFamily="49" charset="0"/>
              </a:rPr>
              <a:t>WriteRecord</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selReader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ReadList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StreamWriter</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ru-RU"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StreamWriter.Pop</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endParaRPr lang="ru-RU"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selReader.Close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StreamWriter.Pop</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3" name="Звезда: 12 точек 2">
            <a:extLst>
              <a:ext uri="{FF2B5EF4-FFF2-40B4-BE49-F238E27FC236}">
                <a16:creationId xmlns:a16="http://schemas.microsoft.com/office/drawing/2014/main" id="{81FB1B21-E308-49AF-B422-11AE6EE5B4B5}"/>
              </a:ext>
            </a:extLst>
          </p:cNvPr>
          <p:cNvSpPr/>
          <p:nvPr/>
        </p:nvSpPr>
        <p:spPr>
          <a:xfrm>
            <a:off x="9261053" y="3534048"/>
            <a:ext cx="1487054" cy="1403927"/>
          </a:xfrm>
          <a:prstGeom prst="star12">
            <a:avLst/>
          </a:prstGeom>
          <a:solidFill>
            <a:schemeClr val="tx2">
              <a:lumMod val="60000"/>
              <a:lumOff val="40000"/>
            </a:schemeClr>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 name="Овал 4">
            <a:extLst>
              <a:ext uri="{FF2B5EF4-FFF2-40B4-BE49-F238E27FC236}">
                <a16:creationId xmlns:a16="http://schemas.microsoft.com/office/drawing/2014/main" id="{18ED0EAE-EA53-4416-9B87-ECEDD41D6B02}"/>
              </a:ext>
            </a:extLst>
          </p:cNvPr>
          <p:cNvSpPr/>
          <p:nvPr/>
        </p:nvSpPr>
        <p:spPr>
          <a:xfrm>
            <a:off x="9718252" y="3991132"/>
            <a:ext cx="572654" cy="526473"/>
          </a:xfrm>
          <a:prstGeom prst="ellipse">
            <a:avLst/>
          </a:prstGeom>
          <a:solidFill>
            <a:schemeClr val="bg2"/>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a:extLst>
              <a:ext uri="{FF2B5EF4-FFF2-40B4-BE49-F238E27FC236}">
                <a16:creationId xmlns:a16="http://schemas.microsoft.com/office/drawing/2014/main" id="{99784C80-E7C5-4F82-B470-EFE978E74256}"/>
              </a:ext>
            </a:extLst>
          </p:cNvPr>
          <p:cNvSpPr/>
          <p:nvPr/>
        </p:nvSpPr>
        <p:spPr>
          <a:xfrm>
            <a:off x="9912216" y="4983003"/>
            <a:ext cx="184727" cy="212436"/>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a:extLst>
              <a:ext uri="{FF2B5EF4-FFF2-40B4-BE49-F238E27FC236}">
                <a16:creationId xmlns:a16="http://schemas.microsoft.com/office/drawing/2014/main" id="{E0E9A2C9-5B63-4717-9D78-026FBF049F47}"/>
              </a:ext>
            </a:extLst>
          </p:cNvPr>
          <p:cNvSpPr/>
          <p:nvPr/>
        </p:nvSpPr>
        <p:spPr>
          <a:xfrm>
            <a:off x="10323234" y="4767680"/>
            <a:ext cx="184727" cy="21243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a:extLst>
              <a:ext uri="{FF2B5EF4-FFF2-40B4-BE49-F238E27FC236}">
                <a16:creationId xmlns:a16="http://schemas.microsoft.com/office/drawing/2014/main" id="{3CDDDC36-B788-47FF-A96E-91D0145E8E0D}"/>
              </a:ext>
            </a:extLst>
          </p:cNvPr>
          <p:cNvSpPr/>
          <p:nvPr/>
        </p:nvSpPr>
        <p:spPr>
          <a:xfrm>
            <a:off x="10584162" y="4508113"/>
            <a:ext cx="184727" cy="2124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Номер слайда 1">
            <a:extLst>
              <a:ext uri="{FF2B5EF4-FFF2-40B4-BE49-F238E27FC236}">
                <a16:creationId xmlns:a16="http://schemas.microsoft.com/office/drawing/2014/main" id="{A6C0E8CF-ABC1-4F2F-8B5B-8175F2B8CE29}"/>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949619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010CDE03-6FE4-44DE-B33E-D7BA1B1625A4}"/>
              </a:ext>
            </a:extLst>
          </p:cNvPr>
          <p:cNvPicPr>
            <a:picLocks noChangeAspect="1"/>
          </p:cNvPicPr>
          <p:nvPr/>
        </p:nvPicPr>
        <p:blipFill>
          <a:blip r:embed="rId2"/>
          <a:stretch>
            <a:fillRect/>
          </a:stretch>
        </p:blipFill>
        <p:spPr>
          <a:xfrm>
            <a:off x="2105890" y="2476330"/>
            <a:ext cx="7098230" cy="3992754"/>
          </a:xfrm>
          <a:prstGeom prst="rect">
            <a:avLst/>
          </a:prstGeom>
        </p:spPr>
      </p:pic>
      <p:sp>
        <p:nvSpPr>
          <p:cNvPr id="5" name="TextBox 4">
            <a:extLst>
              <a:ext uri="{FF2B5EF4-FFF2-40B4-BE49-F238E27FC236}">
                <a16:creationId xmlns:a16="http://schemas.microsoft.com/office/drawing/2014/main" id="{1ADBDC9B-3C0A-4586-AC7B-6DFA054FBDAB}"/>
              </a:ext>
            </a:extLst>
          </p:cNvPr>
          <p:cNvSpPr txBox="1"/>
          <p:nvPr/>
        </p:nvSpPr>
        <p:spPr>
          <a:xfrm>
            <a:off x="145407" y="141774"/>
            <a:ext cx="11817293" cy="646331"/>
          </a:xfrm>
          <a:prstGeom prst="rect">
            <a:avLst/>
          </a:prstGeom>
          <a:noFill/>
        </p:spPr>
        <p:txBody>
          <a:bodyPr wrap="square" rtlCol="0">
            <a:spAutoFit/>
          </a:bodyPr>
          <a:lstStyle/>
          <a:p>
            <a:endParaRPr lang="ru-RU" dirty="0"/>
          </a:p>
          <a:p>
            <a:endParaRPr lang="ru-RU" dirty="0"/>
          </a:p>
        </p:txBody>
      </p:sp>
      <p:sp>
        <p:nvSpPr>
          <p:cNvPr id="2" name="Прямоугольник 1">
            <a:extLst>
              <a:ext uri="{FF2B5EF4-FFF2-40B4-BE49-F238E27FC236}">
                <a16:creationId xmlns:a16="http://schemas.microsoft.com/office/drawing/2014/main" id="{2A411853-4D2E-41FF-897B-3382A0DF0B4A}"/>
              </a:ext>
            </a:extLst>
          </p:cNvPr>
          <p:cNvSpPr/>
          <p:nvPr/>
        </p:nvSpPr>
        <p:spPr>
          <a:xfrm>
            <a:off x="1450690" y="154890"/>
            <a:ext cx="8408631" cy="2308324"/>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private void </a:t>
            </a:r>
            <a:r>
              <a:rPr lang="en-US" sz="2400" dirty="0" err="1">
                <a:latin typeface="Courier New" panose="02070309020205020404" pitchFamily="49" charset="0"/>
                <a:cs typeface="Courier New" panose="02070309020205020404" pitchFamily="49" charset="0"/>
              </a:rPr>
              <a:t>WriteRecord</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IDataRecord</a:t>
            </a:r>
            <a:r>
              <a:rPr lang="en-US" sz="2400" dirty="0">
                <a:latin typeface="Courier New" panose="02070309020205020404" pitchFamily="49" charset="0"/>
                <a:cs typeface="Courier New" panose="02070309020205020404" pitchFamily="49" charset="0"/>
              </a:rPr>
              <a:t> record,</a:t>
            </a:r>
            <a:r>
              <a:rPr lang="ru-RU"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List&lt;</a:t>
            </a:r>
            <a:r>
              <a:rPr lang="en-US" sz="2400" dirty="0" err="1">
                <a:latin typeface="Courier New" panose="02070309020205020404" pitchFamily="49" charset="0"/>
                <a:cs typeface="Courier New" panose="02070309020205020404" pitchFamily="49" charset="0"/>
              </a:rPr>
              <a:t>IDynaProp</a:t>
            </a:r>
            <a:r>
              <a:rPr lang="en-US" sz="2400" dirty="0">
                <a:latin typeface="Courier New" panose="02070309020205020404" pitchFamily="49" charset="0"/>
                <a:cs typeface="Courier New" panose="02070309020205020404" pitchFamily="49" charset="0"/>
              </a:rPr>
              <a:t>&gt; props, </a:t>
            </a:r>
            <a:r>
              <a:rPr lang="en-US" sz="2400" dirty="0" err="1">
                <a:latin typeface="Courier New" panose="02070309020205020404" pitchFamily="49" charset="0"/>
                <a:cs typeface="Courier New" panose="02070309020205020404" pitchFamily="49" charset="0"/>
              </a:rPr>
              <a:t>IPropWriter</a:t>
            </a:r>
            <a:r>
              <a:rPr lang="en-US" sz="2400" dirty="0">
                <a:latin typeface="Courier New" panose="02070309020205020404" pitchFamily="49" charset="0"/>
                <a:cs typeface="Courier New" panose="02070309020205020404" pitchFamily="49" charset="0"/>
              </a:rPr>
              <a:t> writer)</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foreach (</a:t>
            </a:r>
            <a:r>
              <a:rPr lang="en-US" sz="2400" dirty="0" err="1">
                <a:latin typeface="Courier New" panose="02070309020205020404" pitchFamily="49" charset="0"/>
                <a:cs typeface="Courier New" panose="02070309020205020404" pitchFamily="49" charset="0"/>
              </a:rPr>
              <a:t>var</a:t>
            </a:r>
            <a:r>
              <a:rPr lang="en-US" sz="2400" dirty="0">
                <a:latin typeface="Courier New" panose="02070309020205020404" pitchFamily="49" charset="0"/>
                <a:cs typeface="Courier New" panose="02070309020205020404" pitchFamily="49" charset="0"/>
              </a:rPr>
              <a:t> prop in props)</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prop.WriteProp</a:t>
            </a:r>
            <a:r>
              <a:rPr lang="en-US" sz="2400" dirty="0">
                <a:latin typeface="Courier New" panose="02070309020205020404" pitchFamily="49" charset="0"/>
                <a:cs typeface="Courier New" panose="02070309020205020404" pitchFamily="49" charset="0"/>
              </a:rPr>
              <a:t>(record, writer);</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8" name="Овал 7">
            <a:extLst>
              <a:ext uri="{FF2B5EF4-FFF2-40B4-BE49-F238E27FC236}">
                <a16:creationId xmlns:a16="http://schemas.microsoft.com/office/drawing/2014/main" id="{94213C26-EEF4-4181-920E-22AC6984180D}"/>
              </a:ext>
            </a:extLst>
          </p:cNvPr>
          <p:cNvSpPr/>
          <p:nvPr/>
        </p:nvSpPr>
        <p:spPr>
          <a:xfrm>
            <a:off x="8240686" y="5299529"/>
            <a:ext cx="184727" cy="212436"/>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a:extLst>
              <a:ext uri="{FF2B5EF4-FFF2-40B4-BE49-F238E27FC236}">
                <a16:creationId xmlns:a16="http://schemas.microsoft.com/office/drawing/2014/main" id="{DEB8F0D7-28AC-443D-8DD8-75FF9072D090}"/>
              </a:ext>
            </a:extLst>
          </p:cNvPr>
          <p:cNvSpPr/>
          <p:nvPr/>
        </p:nvSpPr>
        <p:spPr>
          <a:xfrm>
            <a:off x="9004703" y="5408323"/>
            <a:ext cx="184727" cy="21243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id="{4ECC049F-EDE3-47E5-9435-AE2BEC80C61B}"/>
              </a:ext>
            </a:extLst>
          </p:cNvPr>
          <p:cNvSpPr/>
          <p:nvPr/>
        </p:nvSpPr>
        <p:spPr>
          <a:xfrm>
            <a:off x="7450432" y="5195887"/>
            <a:ext cx="184727" cy="21243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a:extLst>
              <a:ext uri="{FF2B5EF4-FFF2-40B4-BE49-F238E27FC236}">
                <a16:creationId xmlns:a16="http://schemas.microsoft.com/office/drawing/2014/main" id="{DA3EF7BC-5E69-462F-A064-514E52CF11BA}"/>
              </a:ext>
            </a:extLst>
          </p:cNvPr>
          <p:cNvSpPr/>
          <p:nvPr/>
        </p:nvSpPr>
        <p:spPr>
          <a:xfrm>
            <a:off x="6839366" y="5098321"/>
            <a:ext cx="184727" cy="2124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Номер слайда 2">
            <a:extLst>
              <a:ext uri="{FF2B5EF4-FFF2-40B4-BE49-F238E27FC236}">
                <a16:creationId xmlns:a16="http://schemas.microsoft.com/office/drawing/2014/main" id="{DFFC4FDB-D799-40D8-B30A-EABBB6A9D70D}"/>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281380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DCF5B2-7611-4EC5-AB8D-2E3A8B99313A}"/>
              </a:ext>
            </a:extLst>
          </p:cNvPr>
          <p:cNvSpPr txBox="1"/>
          <p:nvPr/>
        </p:nvSpPr>
        <p:spPr>
          <a:xfrm>
            <a:off x="244418" y="570560"/>
            <a:ext cx="11610363" cy="4524315"/>
          </a:xfrm>
          <a:prstGeom prst="rect">
            <a:avLst/>
          </a:prstGeom>
          <a:noFill/>
        </p:spPr>
        <p:txBody>
          <a:bodyPr wrap="square" rtlCol="0">
            <a:spAutoFit/>
          </a:bodyPr>
          <a:lstStyle/>
          <a:p>
            <a:r>
              <a:rPr lang="en-US" sz="2400" dirty="0" err="1">
                <a:latin typeface="Courier New" panose="02070309020205020404" pitchFamily="49" charset="0"/>
                <a:cs typeface="Courier New" panose="02070309020205020404" pitchFamily="49" charset="0"/>
              </a:rPr>
              <a:t>DateTime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lst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DateTime.Now</a:t>
            </a:r>
            <a:r>
              <a:rPr lang="en-US" sz="2400" dirty="0">
                <a:latin typeface="Courier New" panose="02070309020205020404" pitchFamily="49" charset="0"/>
                <a:cs typeface="Courier New" panose="02070309020205020404" pitchFamily="49" charset="0"/>
              </a:rPr>
              <a:t>;</a:t>
            </a:r>
          </a:p>
          <a:p>
            <a:r>
              <a:rPr lang="en-US" sz="2400" dirty="0" err="1">
                <a:latin typeface="Courier New" panose="02070309020205020404" pitchFamily="49" charset="0"/>
                <a:cs typeface="Courier New" panose="02070309020205020404" pitchFamily="49" charset="0"/>
              </a:rPr>
              <a:t>TimeSpan</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ts</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lst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fst</a:t>
            </a:r>
            <a:r>
              <a:rPr lang="en-US" sz="2400" dirty="0">
                <a:latin typeface="Courier New" panose="02070309020205020404" pitchFamily="49" charset="0"/>
                <a:cs typeface="Courier New" panose="02070309020205020404" pitchFamily="49" charset="0"/>
              </a:rPr>
              <a:t>;</a:t>
            </a:r>
          </a:p>
          <a:p>
            <a:r>
              <a:rPr lang="en-US" sz="2400" dirty="0" err="1">
                <a:latin typeface="Courier New" panose="02070309020205020404" pitchFamily="49" charset="0"/>
                <a:cs typeface="Courier New" panose="02070309020205020404" pitchFamily="49" charset="0"/>
              </a:rPr>
              <a:t>StreamWriter.Pop</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ru-RU" sz="2400" dirty="0">
                <a:solidFill>
                  <a:schemeClr val="accent4">
                    <a:lumMod val="60000"/>
                    <a:lumOff val="40000"/>
                  </a:schemeClr>
                </a:solidFill>
                <a:latin typeface="Courier New" panose="02070309020205020404" pitchFamily="49" charset="0"/>
                <a:cs typeface="Courier New" panose="02070309020205020404" pitchFamily="49" charset="0"/>
              </a:rPr>
              <a:t>//В контексте объекта-контейнера</a:t>
            </a:r>
          </a:p>
          <a:p>
            <a:r>
              <a:rPr lang="en-US" sz="2400" dirty="0" err="1">
                <a:latin typeface="Courier New" panose="02070309020205020404" pitchFamily="49" charset="0"/>
                <a:cs typeface="Courier New" panose="02070309020205020404" pitchFamily="49" charset="0"/>
              </a:rPr>
              <a:t>StreamWriter.WriteProp</a:t>
            </a:r>
            <a:r>
              <a:rPr lang="en-US" sz="2400" dirty="0">
                <a:latin typeface="Courier New" panose="02070309020205020404" pitchFamily="49" charset="0"/>
                <a:cs typeface="Courier New" panose="02070309020205020404" pitchFamily="49" charset="0"/>
              </a:rPr>
              <a:t>("message", </a:t>
            </a:r>
            <a:r>
              <a:rPr lang="en-US" sz="2400" dirty="0" err="1">
                <a:latin typeface="Courier New" panose="02070309020205020404" pitchFamily="49" charset="0"/>
                <a:cs typeface="Courier New" panose="02070309020205020404" pitchFamily="49" charset="0"/>
              </a:rPr>
              <a:t>Query.Result</a:t>
            </a:r>
            <a:r>
              <a:rPr lang="en-US" sz="2400" dirty="0">
                <a:latin typeface="Courier New" panose="02070309020205020404" pitchFamily="49" charset="0"/>
                <a:cs typeface="Courier New" panose="02070309020205020404" pitchFamily="49" charset="0"/>
              </a:rPr>
              <a:t>);</a:t>
            </a:r>
          </a:p>
          <a:p>
            <a:r>
              <a:rPr lang="en-US" sz="2400" dirty="0" err="1">
                <a:latin typeface="Courier New" panose="02070309020205020404" pitchFamily="49" charset="0"/>
                <a:cs typeface="Courier New" panose="02070309020205020404" pitchFamily="49" charset="0"/>
              </a:rPr>
              <a:t>StreamWriter.WriteProp</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sel_time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lst.ToShortTimeString</a:t>
            </a:r>
            <a:r>
              <a:rPr lang="en-US" sz="2400" dirty="0">
                <a:latin typeface="Courier New" panose="02070309020205020404" pitchFamily="49" charset="0"/>
                <a:cs typeface="Courier New" panose="02070309020205020404" pitchFamily="49" charset="0"/>
              </a:rPr>
              <a:t>());</a:t>
            </a:r>
          </a:p>
          <a:p>
            <a:r>
              <a:rPr lang="en-US" sz="2400" dirty="0" err="1">
                <a:latin typeface="Courier New" panose="02070309020205020404" pitchFamily="49" charset="0"/>
                <a:cs typeface="Courier New" panose="02070309020205020404" pitchFamily="49" charset="0"/>
              </a:rPr>
              <a:t>StreamWriter.WriteProp</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time_ms</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ts.Milliseconds</a:t>
            </a:r>
            <a:r>
              <a:rPr lang="en-US" sz="2400" dirty="0">
                <a:latin typeface="Courier New" panose="02070309020205020404" pitchFamily="49" charset="0"/>
                <a:cs typeface="Courier New" panose="02070309020205020404" pitchFamily="49" charset="0"/>
              </a:rPr>
              <a:t>);</a:t>
            </a:r>
          </a:p>
          <a:p>
            <a:r>
              <a:rPr lang="en-US" sz="2400" dirty="0" err="1">
                <a:latin typeface="Courier New" panose="02070309020205020404" pitchFamily="49" charset="0"/>
                <a:cs typeface="Courier New" panose="02070309020205020404" pitchFamily="49" charset="0"/>
              </a:rPr>
              <a:t>StreamWriter.Pop</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StreamWriter.Close</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endParaRPr lang="en-US" sz="2400" dirty="0"/>
          </a:p>
          <a:p>
            <a:r>
              <a:rPr lang="ru-RU" sz="2400" dirty="0"/>
              <a:t>На выходе получаем </a:t>
            </a:r>
            <a:r>
              <a:rPr lang="ru-RU" sz="2400" dirty="0" err="1"/>
              <a:t>json</a:t>
            </a:r>
            <a:r>
              <a:rPr lang="ru-RU" sz="2400" dirty="0"/>
              <a:t>-файл следующего вида, где </a:t>
            </a:r>
            <a:r>
              <a:rPr lang="ru-RU" sz="2400" dirty="0">
                <a:solidFill>
                  <a:srgbClr val="FFFF00"/>
                </a:solidFill>
              </a:rPr>
              <a:t>{</a:t>
            </a:r>
            <a:r>
              <a:rPr lang="ru-RU" sz="2400" dirty="0" err="1">
                <a:solidFill>
                  <a:srgbClr val="FFFF00"/>
                </a:solidFill>
              </a:rPr>
              <a:t>row</a:t>
            </a:r>
            <a:r>
              <a:rPr lang="ru-RU" sz="2400" dirty="0">
                <a:solidFill>
                  <a:srgbClr val="FFFF00"/>
                </a:solidFill>
              </a:rPr>
              <a:t>} </a:t>
            </a:r>
            <a:r>
              <a:rPr lang="ru-RU" sz="2400" dirty="0"/>
              <a:t>- сокращение для записи строк:</a:t>
            </a:r>
          </a:p>
        </p:txBody>
      </p:sp>
      <p:sp>
        <p:nvSpPr>
          <p:cNvPr id="4" name="TextBox 3">
            <a:extLst>
              <a:ext uri="{FF2B5EF4-FFF2-40B4-BE49-F238E27FC236}">
                <a16:creationId xmlns:a16="http://schemas.microsoft.com/office/drawing/2014/main" id="{40192CC0-E1BD-420E-8190-68306D103B74}"/>
              </a:ext>
            </a:extLst>
          </p:cNvPr>
          <p:cNvSpPr txBox="1"/>
          <p:nvPr/>
        </p:nvSpPr>
        <p:spPr>
          <a:xfrm>
            <a:off x="244418" y="5572257"/>
            <a:ext cx="11400639" cy="830997"/>
          </a:xfrm>
          <a:prstGeom prst="rect">
            <a:avLst/>
          </a:prstGeom>
          <a:noFill/>
        </p:spPr>
        <p:txBody>
          <a:bodyPr wrap="square" rtlCol="0">
            <a:spAutoFit/>
          </a:bodyPr>
          <a:lstStyle/>
          <a:p>
            <a:r>
              <a:rPr lang="en-US" sz="2400" dirty="0">
                <a:solidFill>
                  <a:srgbClr val="FFFF00"/>
                </a:solidFill>
                <a:latin typeface="Courier New" panose="02070309020205020404" pitchFamily="49" charset="0"/>
                <a:cs typeface="Courier New" panose="02070309020205020404" pitchFamily="49" charset="0"/>
              </a:rPr>
              <a:t>{"selected":[{row},{row},…,{row}],"message":"Ok","sel_time":"11:19","time_ms":15}</a:t>
            </a:r>
            <a:endParaRPr lang="ru-RU" sz="2400" dirty="0">
              <a:solidFill>
                <a:srgbClr val="FFFF00"/>
              </a:solidFill>
              <a:latin typeface="Courier New" panose="02070309020205020404" pitchFamily="49" charset="0"/>
              <a:cs typeface="Courier New" panose="02070309020205020404" pitchFamily="49" charset="0"/>
            </a:endParaRPr>
          </a:p>
        </p:txBody>
      </p:sp>
      <p:sp>
        <p:nvSpPr>
          <p:cNvPr id="2" name="Номер слайда 1">
            <a:extLst>
              <a:ext uri="{FF2B5EF4-FFF2-40B4-BE49-F238E27FC236}">
                <a16:creationId xmlns:a16="http://schemas.microsoft.com/office/drawing/2014/main" id="{ADF935AB-2600-4740-AE44-4301C88AB6DC}"/>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625889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9FD2C0E0-D93D-48C8-812E-F209281177AE}"/>
              </a:ext>
            </a:extLst>
          </p:cNvPr>
          <p:cNvSpPr/>
          <p:nvPr/>
        </p:nvSpPr>
        <p:spPr>
          <a:xfrm>
            <a:off x="244679" y="245999"/>
            <a:ext cx="11702642" cy="1938992"/>
          </a:xfrm>
          <a:prstGeom prst="rect">
            <a:avLst/>
          </a:prstGeom>
        </p:spPr>
        <p:txBody>
          <a:bodyPr wrap="square">
            <a:spAutoFit/>
          </a:bodyPr>
          <a:lstStyle/>
          <a:p>
            <a:r>
              <a:rPr lang="en-US" sz="2400" dirty="0" err="1">
                <a:latin typeface="Courier New" panose="02070309020205020404" pitchFamily="49" charset="0"/>
                <a:cs typeface="Courier New" panose="02070309020205020404" pitchFamily="49" charset="0"/>
              </a:rPr>
              <a:t>config.Routes.MapHttpRoute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name: "</a:t>
            </a:r>
            <a:r>
              <a:rPr lang="en-US" sz="2400" dirty="0" err="1">
                <a:latin typeface="Courier New" panose="02070309020205020404" pitchFamily="49" charset="0"/>
                <a:cs typeface="Courier New" panose="02070309020205020404" pitchFamily="49" charset="0"/>
              </a:rPr>
              <a:t>DynaSelect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routeTemplate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api</a:t>
            </a:r>
            <a:r>
              <a:rPr lang="en-US" sz="2400" dirty="0">
                <a:latin typeface="Courier New" panose="02070309020205020404" pitchFamily="49" charset="0"/>
                <a:cs typeface="Courier New" panose="02070309020205020404" pitchFamily="49" charset="0"/>
              </a:rPr>
              <a:t>/Dyna/</a:t>
            </a:r>
            <a:r>
              <a:rPr lang="en-US" sz="2400" dirty="0" err="1">
                <a:latin typeface="Courier New" panose="02070309020205020404" pitchFamily="49" charset="0"/>
                <a:cs typeface="Courier New" panose="02070309020205020404" pitchFamily="49" charset="0"/>
              </a:rPr>
              <a:t>sel</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qry</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defaults: new { controller = "Dyna", action = "</a:t>
            </a:r>
            <a:r>
              <a:rPr lang="en-US" sz="2400" dirty="0" err="1">
                <a:solidFill>
                  <a:srgbClr val="FFFF00"/>
                </a:solidFill>
                <a:latin typeface="Courier New" panose="02070309020205020404" pitchFamily="49" charset="0"/>
                <a:cs typeface="Courier New" panose="02070309020205020404" pitchFamily="49" charset="0"/>
              </a:rPr>
              <a:t>SelectJson</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3" name="Прямоугольник 2">
            <a:extLst>
              <a:ext uri="{FF2B5EF4-FFF2-40B4-BE49-F238E27FC236}">
                <a16:creationId xmlns:a16="http://schemas.microsoft.com/office/drawing/2014/main" id="{B570CF0E-09C0-4654-91CC-A9BC423FF23B}"/>
              </a:ext>
            </a:extLst>
          </p:cNvPr>
          <p:cNvSpPr/>
          <p:nvPr/>
        </p:nvSpPr>
        <p:spPr>
          <a:xfrm>
            <a:off x="244679" y="2226186"/>
            <a:ext cx="11781066" cy="4154984"/>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HttpPost</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[Authorize]</a:t>
            </a:r>
          </a:p>
          <a:p>
            <a:r>
              <a:rPr lang="en-US" sz="2400" dirty="0">
                <a:latin typeface="Courier New" panose="02070309020205020404" pitchFamily="49" charset="0"/>
                <a:cs typeface="Courier New" panose="02070309020205020404" pitchFamily="49" charset="0"/>
              </a:rPr>
              <a:t>public </a:t>
            </a:r>
            <a:r>
              <a:rPr lang="en-US" sz="2400" dirty="0" err="1">
                <a:latin typeface="Courier New" panose="02070309020205020404" pitchFamily="49" charset="0"/>
                <a:cs typeface="Courier New" panose="02070309020205020404" pitchFamily="49" charset="0"/>
              </a:rPr>
              <a:t>IHttpActionResult</a:t>
            </a:r>
            <a:r>
              <a:rPr lang="en-US" sz="2400" dirty="0">
                <a:latin typeface="Courier New" panose="02070309020205020404" pitchFamily="49" charset="0"/>
                <a:cs typeface="Courier New" panose="02070309020205020404" pitchFamily="49" charset="0"/>
              </a:rPr>
              <a:t> </a:t>
            </a:r>
            <a:r>
              <a:rPr lang="en-US" sz="2400" dirty="0" err="1">
                <a:solidFill>
                  <a:srgbClr val="FFFF00"/>
                </a:solidFill>
                <a:latin typeface="Courier New" panose="02070309020205020404" pitchFamily="49" charset="0"/>
                <a:cs typeface="Courier New" panose="02070309020205020404" pitchFamily="49" charset="0"/>
              </a:rPr>
              <a:t>SelectJson</a:t>
            </a:r>
            <a:r>
              <a:rPr lang="en-US" sz="2400" dirty="0">
                <a:latin typeface="Courier New" panose="02070309020205020404" pitchFamily="49" charset="0"/>
                <a:cs typeface="Courier New" panose="02070309020205020404" pitchFamily="49" charset="0"/>
              </a:rPr>
              <a:t>(string </a:t>
            </a:r>
            <a:r>
              <a:rPr lang="en-US" sz="2400" dirty="0" err="1">
                <a:solidFill>
                  <a:srgbClr val="FFFF00"/>
                </a:solidFill>
                <a:latin typeface="Courier New" panose="02070309020205020404" pitchFamily="49" charset="0"/>
                <a:cs typeface="Courier New" panose="02070309020205020404" pitchFamily="49" charset="0"/>
              </a:rPr>
              <a:t>qry</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if (!</a:t>
            </a:r>
            <a:r>
              <a:rPr lang="en-US" sz="2400" dirty="0" err="1">
                <a:latin typeface="Courier New" panose="02070309020205020404" pitchFamily="49" charset="0"/>
                <a:cs typeface="Courier New" panose="02070309020205020404" pitchFamily="49" charset="0"/>
              </a:rPr>
              <a:t>dataMod.CheckAccess</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qry</a:t>
            </a:r>
            <a:r>
              <a:rPr lang="en-US" sz="2400" dirty="0">
                <a:latin typeface="Courier New" panose="02070309020205020404" pitchFamily="49" charset="0"/>
                <a:cs typeface="Courier New" panose="02070309020205020404" pitchFamily="49" charset="0"/>
              </a:rPr>
              <a:t>, </a:t>
            </a:r>
            <a:r>
              <a:rPr lang="en-US" sz="2400" dirty="0">
                <a:solidFill>
                  <a:schemeClr val="accent2">
                    <a:lumMod val="60000"/>
                    <a:lumOff val="40000"/>
                  </a:schemeClr>
                </a:solidFill>
                <a:latin typeface="Courier New" panose="02070309020205020404" pitchFamily="49" charset="0"/>
                <a:cs typeface="Courier New" panose="02070309020205020404" pitchFamily="49" charset="0"/>
              </a:rPr>
              <a:t>0</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User.Identity.Name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return </a:t>
            </a:r>
            <a:r>
              <a:rPr lang="en-US" sz="2400" dirty="0" err="1">
                <a:latin typeface="Courier New" panose="02070309020205020404" pitchFamily="49" charset="0"/>
                <a:cs typeface="Courier New" panose="02070309020205020404" pitchFamily="49" charset="0"/>
              </a:rPr>
              <a:t>BadRequest</a:t>
            </a:r>
            <a:r>
              <a:rPr lang="en-US" sz="2400" dirty="0">
                <a:latin typeface="Courier New" panose="02070309020205020404" pitchFamily="49" charset="0"/>
                <a:cs typeface="Courier New" panose="02070309020205020404" pitchFamily="49" charset="0"/>
              </a:rPr>
              <a:t>("</a:t>
            </a:r>
            <a:r>
              <a:rPr lang="ru-RU" sz="2400" dirty="0">
                <a:latin typeface="Courier New" panose="02070309020205020404" pitchFamily="49" charset="0"/>
                <a:cs typeface="Courier New" panose="02070309020205020404" pitchFamily="49" charset="0"/>
              </a:rPr>
              <a:t>У нет прав на </a:t>
            </a:r>
            <a:r>
              <a:rPr lang="ru-RU" sz="2400" dirty="0">
                <a:solidFill>
                  <a:schemeClr val="accent2">
                    <a:lumMod val="60000"/>
                    <a:lumOff val="40000"/>
                  </a:schemeClr>
                </a:solidFill>
                <a:latin typeface="Courier New" panose="02070309020205020404" pitchFamily="49" charset="0"/>
                <a:cs typeface="Courier New" panose="02070309020205020404" pitchFamily="49" charset="0"/>
              </a:rPr>
              <a:t>просмотр</a:t>
            </a:r>
            <a:r>
              <a:rPr lang="ru-RU" sz="2400" dirty="0">
                <a:latin typeface="Courier New" panose="02070309020205020404" pitchFamily="49" charset="0"/>
                <a:cs typeface="Courier New" panose="02070309020205020404" pitchFamily="49" charset="0"/>
              </a:rPr>
              <a:t> данных!");</a:t>
            </a:r>
          </a:p>
          <a:p>
            <a:r>
              <a:rPr lang="ru-RU"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IDynaObject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dataMod.GetDynaObject</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qry</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if (</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 null) return </a:t>
            </a:r>
            <a:r>
              <a:rPr lang="en-US" sz="2400" dirty="0" err="1">
                <a:latin typeface="Courier New" panose="02070309020205020404" pitchFamily="49" charset="0"/>
                <a:cs typeface="Courier New" panose="02070309020205020404" pitchFamily="49" charset="0"/>
              </a:rPr>
              <a:t>BadRequest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dataMod.lastError</a:t>
            </a:r>
            <a:r>
              <a:rPr lang="en-US" sz="2400" dirty="0">
                <a:latin typeface="Courier New" panose="02070309020205020404" pitchFamily="49" charset="0"/>
                <a:cs typeface="Courier New" panose="02070309020205020404" pitchFamily="49" charset="0"/>
              </a:rPr>
              <a:t>);</a:t>
            </a:r>
          </a:p>
          <a:p>
            <a:r>
              <a:rPr lang="en-US" sz="2400">
                <a:latin typeface="Courier New" panose="02070309020205020404" pitchFamily="49" charset="0"/>
                <a:cs typeface="Courier New" panose="02070309020205020404" pitchFamily="49" charset="0"/>
              </a:rPr>
              <a:t> Task</a:t>
            </a:r>
            <a:r>
              <a:rPr lang="en-US" sz="2400" dirty="0">
                <a:latin typeface="Courier New" panose="02070309020205020404" pitchFamily="49" charset="0"/>
                <a:cs typeface="Courier New" panose="02070309020205020404" pitchFamily="49" charset="0"/>
              </a:rPr>
              <a:t>&lt;Stream&gt; </a:t>
            </a:r>
            <a:r>
              <a:rPr lang="en-US" sz="2400" dirty="0" err="1">
                <a:latin typeface="Courier New" panose="02070309020205020404" pitchFamily="49" charset="0"/>
                <a:cs typeface="Courier New" panose="02070309020205020404" pitchFamily="49" charset="0"/>
              </a:rPr>
              <a:t>readTask</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Request.Content.ReadAsStreamAsync</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return new </a:t>
            </a:r>
            <a:r>
              <a:rPr lang="en-US" sz="2400" dirty="0" err="1">
                <a:latin typeface="Courier New" panose="02070309020205020404" pitchFamily="49" charset="0"/>
                <a:cs typeface="Courier New" panose="02070309020205020404" pitchFamily="49" charset="0"/>
              </a:rPr>
              <a:t>SelectJsonStreamResult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readTask</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4" name="Номер слайда 3">
            <a:extLst>
              <a:ext uri="{FF2B5EF4-FFF2-40B4-BE49-F238E27FC236}">
                <a16:creationId xmlns:a16="http://schemas.microsoft.com/office/drawing/2014/main" id="{A4BFB145-82FE-402E-A238-CFA7AB240F49}"/>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967531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2C258AF5-8C7D-482F-93B6-782C6D23B161}"/>
              </a:ext>
            </a:extLst>
          </p:cNvPr>
          <p:cNvSpPr/>
          <p:nvPr/>
        </p:nvSpPr>
        <p:spPr>
          <a:xfrm>
            <a:off x="244679" y="245999"/>
            <a:ext cx="11702642" cy="1938992"/>
          </a:xfrm>
          <a:prstGeom prst="rect">
            <a:avLst/>
          </a:prstGeom>
        </p:spPr>
        <p:txBody>
          <a:bodyPr wrap="square">
            <a:spAutoFit/>
          </a:bodyPr>
          <a:lstStyle/>
          <a:p>
            <a:r>
              <a:rPr lang="en-US" sz="2400" dirty="0" err="1">
                <a:latin typeface="Courier New" panose="02070309020205020404" pitchFamily="49" charset="0"/>
                <a:cs typeface="Courier New" panose="02070309020205020404" pitchFamily="49" charset="0"/>
              </a:rPr>
              <a:t>config.Routes.MapHttpRoute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name: "</a:t>
            </a:r>
            <a:r>
              <a:rPr lang="en-US" sz="2400" dirty="0" err="1">
                <a:latin typeface="Courier New" panose="02070309020205020404" pitchFamily="49" charset="0"/>
                <a:cs typeface="Courier New" panose="02070309020205020404" pitchFamily="49" charset="0"/>
              </a:rPr>
              <a:t>DynaDetail</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routeTemplate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api</a:t>
            </a:r>
            <a:r>
              <a:rPr lang="en-US" sz="2400" dirty="0">
                <a:latin typeface="Courier New" panose="02070309020205020404" pitchFamily="49" charset="0"/>
                <a:cs typeface="Courier New" panose="02070309020205020404" pitchFamily="49" charset="0"/>
              </a:rPr>
              <a:t>/Dyna/get/{</a:t>
            </a:r>
            <a:r>
              <a:rPr lang="en-US" sz="2400" dirty="0" err="1">
                <a:solidFill>
                  <a:srgbClr val="FFFF00"/>
                </a:solidFill>
                <a:latin typeface="Courier New" panose="02070309020205020404" pitchFamily="49" charset="0"/>
                <a:cs typeface="Courier New" panose="02070309020205020404" pitchFamily="49" charset="0"/>
              </a:rPr>
              <a:t>qry</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idn</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defaults: new { controller = "Dyna", action = "</a:t>
            </a:r>
            <a:r>
              <a:rPr lang="en-US" sz="2400" dirty="0" err="1">
                <a:solidFill>
                  <a:srgbClr val="FFFF00"/>
                </a:solidFill>
                <a:latin typeface="Courier New" panose="02070309020205020404" pitchFamily="49" charset="0"/>
                <a:cs typeface="Courier New" panose="02070309020205020404" pitchFamily="49" charset="0"/>
              </a:rPr>
              <a:t>DetailJson</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t>
            </a:r>
          </a:p>
        </p:txBody>
      </p:sp>
      <p:sp>
        <p:nvSpPr>
          <p:cNvPr id="4" name="Прямоугольник 3">
            <a:extLst>
              <a:ext uri="{FF2B5EF4-FFF2-40B4-BE49-F238E27FC236}">
                <a16:creationId xmlns:a16="http://schemas.microsoft.com/office/drawing/2014/main" id="{4A8771EC-8E1D-40FD-A581-0E8BED41CBC6}"/>
              </a:ext>
            </a:extLst>
          </p:cNvPr>
          <p:cNvSpPr/>
          <p:nvPr/>
        </p:nvSpPr>
        <p:spPr>
          <a:xfrm>
            <a:off x="244679" y="2226186"/>
            <a:ext cx="11781066" cy="4524315"/>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HttpGet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[Authorize]</a:t>
            </a:r>
          </a:p>
          <a:p>
            <a:r>
              <a:rPr lang="en-US" sz="2400" dirty="0">
                <a:latin typeface="Courier New" panose="02070309020205020404" pitchFamily="49" charset="0"/>
                <a:cs typeface="Courier New" panose="02070309020205020404" pitchFamily="49" charset="0"/>
              </a:rPr>
              <a:t>public </a:t>
            </a:r>
            <a:r>
              <a:rPr lang="en-US" sz="2400" dirty="0" err="1">
                <a:latin typeface="Courier New" panose="02070309020205020404" pitchFamily="49" charset="0"/>
                <a:cs typeface="Courier New" panose="02070309020205020404" pitchFamily="49" charset="0"/>
              </a:rPr>
              <a:t>IHttpActionResult</a:t>
            </a:r>
            <a:r>
              <a:rPr lang="en-US" sz="2400" dirty="0">
                <a:latin typeface="Courier New" panose="02070309020205020404" pitchFamily="49" charset="0"/>
                <a:cs typeface="Courier New" panose="02070309020205020404" pitchFamily="49" charset="0"/>
              </a:rPr>
              <a:t> </a:t>
            </a:r>
            <a:r>
              <a:rPr lang="en-US" sz="2400" dirty="0" err="1">
                <a:solidFill>
                  <a:srgbClr val="FFFF00"/>
                </a:solidFill>
                <a:latin typeface="Courier New" panose="02070309020205020404" pitchFamily="49" charset="0"/>
                <a:cs typeface="Courier New" panose="02070309020205020404" pitchFamily="49" charset="0"/>
              </a:rPr>
              <a:t>DetailJson</a:t>
            </a:r>
            <a:r>
              <a:rPr lang="en-US" sz="2400" dirty="0">
                <a:latin typeface="Courier New" panose="02070309020205020404" pitchFamily="49" charset="0"/>
                <a:cs typeface="Courier New" panose="02070309020205020404" pitchFamily="49" charset="0"/>
              </a:rPr>
              <a:t>(string </a:t>
            </a:r>
            <a:r>
              <a:rPr lang="en-US" sz="2400" dirty="0" err="1">
                <a:solidFill>
                  <a:srgbClr val="FFFF00"/>
                </a:solidFill>
                <a:latin typeface="Courier New" panose="02070309020205020404" pitchFamily="49" charset="0"/>
                <a:cs typeface="Courier New" panose="02070309020205020404" pitchFamily="49" charset="0"/>
              </a:rPr>
              <a:t>qry</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solidFill>
                  <a:srgbClr val="FFFF00"/>
                </a:solidFill>
                <a:latin typeface="Courier New" panose="02070309020205020404" pitchFamily="49" charset="0"/>
                <a:cs typeface="Courier New" panose="02070309020205020404" pitchFamily="49" charset="0"/>
              </a:rPr>
              <a:t>idn</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if (!</a:t>
            </a:r>
            <a:r>
              <a:rPr lang="en-US" sz="2400" dirty="0" err="1">
                <a:latin typeface="Courier New" panose="02070309020205020404" pitchFamily="49" charset="0"/>
                <a:cs typeface="Courier New" panose="02070309020205020404" pitchFamily="49" charset="0"/>
              </a:rPr>
              <a:t>dataMod.CheckAccess</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qry</a:t>
            </a:r>
            <a:r>
              <a:rPr lang="en-US" sz="2400" dirty="0">
                <a:latin typeface="Courier New" panose="02070309020205020404" pitchFamily="49" charset="0"/>
                <a:cs typeface="Courier New" panose="02070309020205020404" pitchFamily="49" charset="0"/>
              </a:rPr>
              <a:t>, </a:t>
            </a:r>
            <a:r>
              <a:rPr lang="en-US" sz="2400" dirty="0">
                <a:solidFill>
                  <a:schemeClr val="accent2">
                    <a:lumMod val="60000"/>
                    <a:lumOff val="40000"/>
                  </a:schemeClr>
                </a:solidFill>
                <a:latin typeface="Courier New" panose="02070309020205020404" pitchFamily="49" charset="0"/>
                <a:cs typeface="Courier New" panose="02070309020205020404" pitchFamily="49" charset="0"/>
              </a:rPr>
              <a:t>1</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User.Identity.Name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return </a:t>
            </a:r>
            <a:r>
              <a:rPr lang="en-US" sz="2400" dirty="0" err="1">
                <a:latin typeface="Courier New" panose="02070309020205020404" pitchFamily="49" charset="0"/>
                <a:cs typeface="Courier New" panose="02070309020205020404" pitchFamily="49" charset="0"/>
              </a:rPr>
              <a:t>BadRequest</a:t>
            </a:r>
            <a:r>
              <a:rPr lang="en-US" sz="2400" dirty="0">
                <a:latin typeface="Courier New" panose="02070309020205020404" pitchFamily="49" charset="0"/>
                <a:cs typeface="Courier New" panose="02070309020205020404" pitchFamily="49" charset="0"/>
              </a:rPr>
              <a:t>("</a:t>
            </a:r>
            <a:r>
              <a:rPr lang="ru-RU" sz="2400" dirty="0">
                <a:latin typeface="Courier New" panose="02070309020205020404" pitchFamily="49" charset="0"/>
                <a:cs typeface="Courier New" panose="02070309020205020404" pitchFamily="49" charset="0"/>
              </a:rPr>
              <a:t>У Вас нет прав на просмотр </a:t>
            </a:r>
            <a:r>
              <a:rPr lang="ru-RU" sz="2400" dirty="0">
                <a:solidFill>
                  <a:schemeClr val="accent2">
                    <a:lumMod val="60000"/>
                    <a:lumOff val="40000"/>
                  </a:schemeClr>
                </a:solidFill>
                <a:latin typeface="Courier New" panose="02070309020205020404" pitchFamily="49" charset="0"/>
                <a:cs typeface="Courier New" panose="02070309020205020404" pitchFamily="49" charset="0"/>
              </a:rPr>
              <a:t>детализации</a:t>
            </a:r>
            <a:r>
              <a:rPr lang="ru-RU" sz="2400" dirty="0">
                <a:latin typeface="Courier New" panose="02070309020205020404" pitchFamily="49" charset="0"/>
                <a:cs typeface="Courier New" panose="02070309020205020404" pitchFamily="49" charset="0"/>
              </a:rPr>
              <a:t>!");</a:t>
            </a:r>
          </a:p>
          <a:p>
            <a:r>
              <a:rPr lang="ru-RU" sz="2400" dirty="0">
                <a:latin typeface="Courier New" panose="02070309020205020404" pitchFamily="49" charset="0"/>
                <a:cs typeface="Courier New" panose="02070309020205020404" pitchFamily="49" charset="0"/>
              </a:rPr>
              <a:t> </a:t>
            </a:r>
          </a:p>
          <a:p>
            <a:r>
              <a:rPr lang="ru-RU"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IDynaObject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dataMod.GetDynaObject</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qry</a:t>
            </a:r>
            <a:r>
              <a:rPr lang="en-US" sz="2400" dirty="0">
                <a:latin typeface="Courier New" panose="02070309020205020404" pitchFamily="49" charset="0"/>
                <a:cs typeface="Courier New" panose="02070309020205020404" pitchFamily="49" charset="0"/>
              </a:rPr>
              <a:t>, true);</a:t>
            </a:r>
          </a:p>
          <a:p>
            <a:r>
              <a:rPr lang="en-US" sz="2400" dirty="0">
                <a:latin typeface="Courier New" panose="02070309020205020404" pitchFamily="49" charset="0"/>
                <a:cs typeface="Courier New" panose="02070309020205020404" pitchFamily="49" charset="0"/>
              </a:rPr>
              <a:t> if (</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 null) return </a:t>
            </a:r>
            <a:r>
              <a:rPr lang="en-US" sz="2400" dirty="0" err="1">
                <a:latin typeface="Courier New" panose="02070309020205020404" pitchFamily="49" charset="0"/>
                <a:cs typeface="Courier New" panose="02070309020205020404" pitchFamily="49" charset="0"/>
              </a:rPr>
              <a:t>BadRequest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dataMod.lastError</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endParaRPr lang="ru-RU" sz="2400" dirty="0">
              <a:latin typeface="Courier New" panose="02070309020205020404" pitchFamily="49" charset="0"/>
              <a:cs typeface="Courier New" panose="02070309020205020404" pitchFamily="49" charset="0"/>
            </a:endParaRPr>
          </a:p>
          <a:p>
            <a:r>
              <a:rPr lang="ru-RU"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return new </a:t>
            </a:r>
            <a:r>
              <a:rPr lang="en-US" sz="2400" dirty="0" err="1">
                <a:latin typeface="Courier New" panose="02070309020205020404" pitchFamily="49" charset="0"/>
                <a:cs typeface="Courier New" panose="02070309020205020404" pitchFamily="49" charset="0"/>
              </a:rPr>
              <a:t>DetailJsonStreamResult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a:t>
            </a:r>
            <a:r>
              <a:rPr lang="en-US" sz="2400" dirty="0" err="1">
                <a:solidFill>
                  <a:srgbClr val="FFFF00"/>
                </a:solidFill>
                <a:latin typeface="Courier New" panose="02070309020205020404" pitchFamily="49" charset="0"/>
                <a:cs typeface="Courier New" panose="02070309020205020404" pitchFamily="49" charset="0"/>
              </a:rPr>
              <a:t>idn</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5" name="Номер слайда 4">
            <a:extLst>
              <a:ext uri="{FF2B5EF4-FFF2-40B4-BE49-F238E27FC236}">
                <a16:creationId xmlns:a16="http://schemas.microsoft.com/office/drawing/2014/main" id="{B2697459-31D5-476F-950B-F2043ED89962}"/>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686648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702048A1-90BA-48CB-8EC1-96A30FCC7427}"/>
              </a:ext>
            </a:extLst>
          </p:cNvPr>
          <p:cNvSpPr/>
          <p:nvPr/>
        </p:nvSpPr>
        <p:spPr>
          <a:xfrm>
            <a:off x="244679" y="245999"/>
            <a:ext cx="11702642" cy="1938992"/>
          </a:xfrm>
          <a:prstGeom prst="rect">
            <a:avLst/>
          </a:prstGeom>
        </p:spPr>
        <p:txBody>
          <a:bodyPr wrap="square">
            <a:spAutoFit/>
          </a:bodyPr>
          <a:lstStyle/>
          <a:p>
            <a:r>
              <a:rPr lang="en-US" sz="2400" dirty="0" err="1">
                <a:latin typeface="Courier New" panose="02070309020205020404" pitchFamily="49" charset="0"/>
                <a:cs typeface="Courier New" panose="02070309020205020404" pitchFamily="49" charset="0"/>
              </a:rPr>
              <a:t>config.Routes.MapHttpRoute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name: "</a:t>
            </a:r>
            <a:r>
              <a:rPr lang="en-US" sz="2400" dirty="0" err="1">
                <a:latin typeface="Courier New" panose="02070309020205020404" pitchFamily="49" charset="0"/>
                <a:cs typeface="Courier New" panose="02070309020205020404" pitchFamily="49" charset="0"/>
              </a:rPr>
              <a:t>DynaAction</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routeTemplate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api</a:t>
            </a:r>
            <a:r>
              <a:rPr lang="en-US" sz="2400" dirty="0">
                <a:latin typeface="Courier New" panose="02070309020205020404" pitchFamily="49" charset="0"/>
                <a:cs typeface="Courier New" panose="02070309020205020404" pitchFamily="49" charset="0"/>
              </a:rPr>
              <a:t>/Dyna/{</a:t>
            </a:r>
            <a:r>
              <a:rPr lang="en-US" sz="2400" dirty="0" err="1">
                <a:latin typeface="Courier New" panose="02070309020205020404" pitchFamily="49" charset="0"/>
                <a:cs typeface="Courier New" panose="02070309020205020404" pitchFamily="49" charset="0"/>
              </a:rPr>
              <a:t>cmd</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qry</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defaults: new { controller = "Dyna", action = "</a:t>
            </a:r>
            <a:r>
              <a:rPr lang="en-US" sz="2400" dirty="0" err="1">
                <a:solidFill>
                  <a:srgbClr val="FFFF00"/>
                </a:solidFill>
                <a:latin typeface="Courier New" panose="02070309020205020404" pitchFamily="49" charset="0"/>
                <a:cs typeface="Courier New" panose="02070309020205020404" pitchFamily="49" charset="0"/>
              </a:rPr>
              <a:t>ActionJson</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4" name="Прямоугольник 3">
            <a:extLst>
              <a:ext uri="{FF2B5EF4-FFF2-40B4-BE49-F238E27FC236}">
                <a16:creationId xmlns:a16="http://schemas.microsoft.com/office/drawing/2014/main" id="{645C3D4A-1A23-40F9-9D53-59B659F8ACDF}"/>
              </a:ext>
            </a:extLst>
          </p:cNvPr>
          <p:cNvSpPr/>
          <p:nvPr/>
        </p:nvSpPr>
        <p:spPr>
          <a:xfrm>
            <a:off x="244679" y="2226186"/>
            <a:ext cx="11781066" cy="4524315"/>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HttpPost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[Authorize]</a:t>
            </a:r>
          </a:p>
          <a:p>
            <a:r>
              <a:rPr lang="en-US" sz="2400" dirty="0">
                <a:latin typeface="Courier New" panose="02070309020205020404" pitchFamily="49" charset="0"/>
                <a:cs typeface="Courier New" panose="02070309020205020404" pitchFamily="49" charset="0"/>
              </a:rPr>
              <a:t>public </a:t>
            </a:r>
            <a:r>
              <a:rPr lang="en-US" sz="2400" dirty="0" err="1">
                <a:latin typeface="Courier New" panose="02070309020205020404" pitchFamily="49" charset="0"/>
                <a:cs typeface="Courier New" panose="02070309020205020404" pitchFamily="49" charset="0"/>
              </a:rPr>
              <a:t>IHttpActionResult</a:t>
            </a:r>
            <a:r>
              <a:rPr lang="en-US" sz="2400" dirty="0">
                <a:latin typeface="Courier New" panose="02070309020205020404" pitchFamily="49" charset="0"/>
                <a:cs typeface="Courier New" panose="02070309020205020404" pitchFamily="49" charset="0"/>
              </a:rPr>
              <a:t> </a:t>
            </a:r>
            <a:r>
              <a:rPr lang="en-US" sz="2400" dirty="0" err="1">
                <a:solidFill>
                  <a:srgbClr val="FFFF00"/>
                </a:solidFill>
                <a:latin typeface="Courier New" panose="02070309020205020404" pitchFamily="49" charset="0"/>
                <a:cs typeface="Courier New" panose="02070309020205020404" pitchFamily="49" charset="0"/>
              </a:rPr>
              <a:t>ActionJson</a:t>
            </a:r>
            <a:r>
              <a:rPr lang="en-US" sz="2400" dirty="0">
                <a:latin typeface="Courier New" panose="02070309020205020404" pitchFamily="49" charset="0"/>
                <a:cs typeface="Courier New" panose="02070309020205020404" pitchFamily="49" charset="0"/>
              </a:rPr>
              <a:t>(string </a:t>
            </a:r>
            <a:r>
              <a:rPr lang="en-US" sz="2400" dirty="0" err="1">
                <a:solidFill>
                  <a:srgbClr val="FFFF00"/>
                </a:solidFill>
                <a:latin typeface="Courier New" panose="02070309020205020404" pitchFamily="49" charset="0"/>
                <a:cs typeface="Courier New" panose="02070309020205020404" pitchFamily="49" charset="0"/>
              </a:rPr>
              <a:t>cmd</a:t>
            </a:r>
            <a:r>
              <a:rPr lang="en-US" sz="2400" dirty="0">
                <a:latin typeface="Courier New" panose="02070309020205020404" pitchFamily="49" charset="0"/>
                <a:cs typeface="Courier New" panose="02070309020205020404" pitchFamily="49" charset="0"/>
              </a:rPr>
              <a:t>, string </a:t>
            </a:r>
            <a:r>
              <a:rPr lang="en-US" sz="2400" dirty="0" err="1">
                <a:solidFill>
                  <a:srgbClr val="FFFF00"/>
                </a:solidFill>
                <a:latin typeface="Courier New" panose="02070309020205020404" pitchFamily="49" charset="0"/>
                <a:cs typeface="Courier New" panose="02070309020205020404" pitchFamily="49" charset="0"/>
              </a:rPr>
              <a:t>qry</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if (!</a:t>
            </a:r>
            <a:r>
              <a:rPr lang="en-US" sz="2400" dirty="0" err="1">
                <a:latin typeface="Courier New" panose="02070309020205020404" pitchFamily="49" charset="0"/>
                <a:cs typeface="Courier New" panose="02070309020205020404" pitchFamily="49" charset="0"/>
              </a:rPr>
              <a:t>dataMod.CheckAccess</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qry</a:t>
            </a:r>
            <a:r>
              <a:rPr lang="en-US" sz="2400" dirty="0">
                <a:latin typeface="Courier New" panose="02070309020205020404" pitchFamily="49" charset="0"/>
                <a:cs typeface="Courier New" panose="02070309020205020404" pitchFamily="49" charset="0"/>
              </a:rPr>
              <a:t>, </a:t>
            </a:r>
            <a:r>
              <a:rPr lang="ru-RU" sz="2400" dirty="0">
                <a:solidFill>
                  <a:schemeClr val="accent2">
                    <a:lumMod val="60000"/>
                    <a:lumOff val="40000"/>
                  </a:schemeClr>
                </a:solidFill>
                <a:latin typeface="Courier New" panose="02070309020205020404" pitchFamily="49" charset="0"/>
                <a:cs typeface="Courier New" panose="02070309020205020404" pitchFamily="49" charset="0"/>
              </a:rPr>
              <a:t>2</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User.Identity.Name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return </a:t>
            </a:r>
            <a:r>
              <a:rPr lang="en-US" sz="2400" dirty="0" err="1">
                <a:latin typeface="Courier New" panose="02070309020205020404" pitchFamily="49" charset="0"/>
                <a:cs typeface="Courier New" panose="02070309020205020404" pitchFamily="49" charset="0"/>
              </a:rPr>
              <a:t>BadRequest</a:t>
            </a:r>
            <a:r>
              <a:rPr lang="en-US" sz="2400" dirty="0">
                <a:latin typeface="Courier New" panose="02070309020205020404" pitchFamily="49" charset="0"/>
                <a:cs typeface="Courier New" panose="02070309020205020404" pitchFamily="49" charset="0"/>
              </a:rPr>
              <a:t>("</a:t>
            </a:r>
            <a:r>
              <a:rPr lang="ru-RU" sz="2400" dirty="0">
                <a:latin typeface="Courier New" panose="02070309020205020404" pitchFamily="49" charset="0"/>
                <a:cs typeface="Courier New" panose="02070309020205020404" pitchFamily="49" charset="0"/>
              </a:rPr>
              <a:t>У Вас нет прав на </a:t>
            </a:r>
            <a:r>
              <a:rPr lang="ru-RU" sz="2400" dirty="0">
                <a:solidFill>
                  <a:schemeClr val="accent2">
                    <a:lumMod val="60000"/>
                    <a:lumOff val="40000"/>
                  </a:schemeClr>
                </a:solidFill>
                <a:latin typeface="Courier New" panose="02070309020205020404" pitchFamily="49" charset="0"/>
                <a:cs typeface="Courier New" panose="02070309020205020404" pitchFamily="49" charset="0"/>
              </a:rPr>
              <a:t>изменение</a:t>
            </a:r>
            <a:r>
              <a:rPr lang="ru-RU" sz="2400" dirty="0">
                <a:latin typeface="Courier New" panose="02070309020205020404" pitchFamily="49" charset="0"/>
                <a:cs typeface="Courier New" panose="02070309020205020404" pitchFamily="49" charset="0"/>
              </a:rPr>
              <a:t> данных!"); </a:t>
            </a:r>
          </a:p>
          <a:p>
            <a:r>
              <a:rPr lang="ru-RU"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IDynaObject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dataMod.GetDynaObject</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qry</a:t>
            </a:r>
            <a:r>
              <a:rPr lang="en-US" sz="2400" dirty="0">
                <a:latin typeface="Courier New" panose="02070309020205020404" pitchFamily="49" charset="0"/>
                <a:cs typeface="Courier New" panose="02070309020205020404" pitchFamily="49" charset="0"/>
              </a:rPr>
              <a:t>, true);</a:t>
            </a:r>
          </a:p>
          <a:p>
            <a:r>
              <a:rPr lang="en-US" sz="2400" dirty="0">
                <a:latin typeface="Courier New" panose="02070309020205020404" pitchFamily="49" charset="0"/>
                <a:cs typeface="Courier New" panose="02070309020205020404" pitchFamily="49" charset="0"/>
              </a:rPr>
              <a:t> if (</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 null) return </a:t>
            </a:r>
            <a:r>
              <a:rPr lang="en-US" sz="2400" dirty="0" err="1">
                <a:latin typeface="Courier New" panose="02070309020205020404" pitchFamily="49" charset="0"/>
                <a:cs typeface="Courier New" panose="02070309020205020404" pitchFamily="49" charset="0"/>
              </a:rPr>
              <a:t>BadRequest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dataMod.lastError</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Task&lt;Stream&gt; </a:t>
            </a:r>
            <a:r>
              <a:rPr lang="en-US" sz="2400" dirty="0" err="1">
                <a:latin typeface="Courier New" panose="02070309020205020404" pitchFamily="49" charset="0"/>
                <a:cs typeface="Courier New" panose="02070309020205020404" pitchFamily="49" charset="0"/>
              </a:rPr>
              <a:t>readTask</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Request.Content.ReadAsStreamAsync</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ru-RU"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return new </a:t>
            </a:r>
            <a:r>
              <a:rPr lang="en-US" sz="2400" dirty="0" err="1">
                <a:latin typeface="Courier New" panose="02070309020205020404" pitchFamily="49" charset="0"/>
                <a:cs typeface="Courier New" panose="02070309020205020404" pitchFamily="49" charset="0"/>
              </a:rPr>
              <a:t>ActionJsonStreamResult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readTask</a:t>
            </a:r>
            <a:r>
              <a:rPr lang="en-US" sz="2400" dirty="0">
                <a:latin typeface="Courier New" panose="02070309020205020404" pitchFamily="49" charset="0"/>
                <a:cs typeface="Courier New" panose="02070309020205020404" pitchFamily="49" charset="0"/>
              </a:rPr>
              <a:t>, </a:t>
            </a:r>
            <a:r>
              <a:rPr lang="en-US" sz="2400" dirty="0" err="1">
                <a:solidFill>
                  <a:srgbClr val="FFFF00"/>
                </a:solidFill>
                <a:latin typeface="Courier New" panose="02070309020205020404" pitchFamily="49" charset="0"/>
                <a:cs typeface="Courier New" panose="02070309020205020404" pitchFamily="49" charset="0"/>
              </a:rPr>
              <a:t>cmd</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2" name="Номер слайда 1">
            <a:extLst>
              <a:ext uri="{FF2B5EF4-FFF2-40B4-BE49-F238E27FC236}">
                <a16:creationId xmlns:a16="http://schemas.microsoft.com/office/drawing/2014/main" id="{99C95580-DB26-4D40-9029-DDA22CF95094}"/>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025899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4D3DB25F-3C9E-485F-9B57-E1A7F1C30F6E}"/>
              </a:ext>
            </a:extLst>
          </p:cNvPr>
          <p:cNvPicPr>
            <a:picLocks noChangeAspect="1"/>
          </p:cNvPicPr>
          <p:nvPr/>
        </p:nvPicPr>
        <p:blipFill>
          <a:blip r:embed="rId2"/>
          <a:stretch>
            <a:fillRect/>
          </a:stretch>
        </p:blipFill>
        <p:spPr>
          <a:xfrm>
            <a:off x="2401568" y="2091321"/>
            <a:ext cx="7772261" cy="4330652"/>
          </a:xfrm>
          <a:prstGeom prst="rect">
            <a:avLst/>
          </a:prstGeom>
        </p:spPr>
      </p:pic>
      <p:sp>
        <p:nvSpPr>
          <p:cNvPr id="5" name="Прямоугольник 4">
            <a:extLst>
              <a:ext uri="{FF2B5EF4-FFF2-40B4-BE49-F238E27FC236}">
                <a16:creationId xmlns:a16="http://schemas.microsoft.com/office/drawing/2014/main" id="{6495F7AC-566A-48AB-8A41-4FD3214998C8}"/>
              </a:ext>
            </a:extLst>
          </p:cNvPr>
          <p:cNvSpPr/>
          <p:nvPr/>
        </p:nvSpPr>
        <p:spPr>
          <a:xfrm>
            <a:off x="3261761" y="561861"/>
            <a:ext cx="6051876" cy="1200329"/>
          </a:xfrm>
          <a:prstGeom prst="rect">
            <a:avLst/>
          </a:prstGeom>
        </p:spPr>
        <p:txBody>
          <a:bodyPr wrap="square">
            <a:spAutoFit/>
          </a:bodyPr>
          <a:lstStyle/>
          <a:p>
            <a:r>
              <a:rPr lang="ru-RU" sz="2400" dirty="0"/>
              <a:t>Должно быть утомительно писать заглушки на десятки однообразных методов действий контроллеров?</a:t>
            </a:r>
          </a:p>
        </p:txBody>
      </p:sp>
      <p:sp>
        <p:nvSpPr>
          <p:cNvPr id="3" name="Номер слайда 2">
            <a:extLst>
              <a:ext uri="{FF2B5EF4-FFF2-40B4-BE49-F238E27FC236}">
                <a16:creationId xmlns:a16="http://schemas.microsoft.com/office/drawing/2014/main" id="{B553727A-0046-41CB-A579-FEDEEF798A58}"/>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85313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197C41CA-2111-416F-93E6-23B9DC2AA6B7}"/>
              </a:ext>
            </a:extLst>
          </p:cNvPr>
          <p:cNvSpPr/>
          <p:nvPr/>
        </p:nvSpPr>
        <p:spPr>
          <a:xfrm>
            <a:off x="628072" y="409139"/>
            <a:ext cx="9014691" cy="3970318"/>
          </a:xfrm>
          <a:prstGeom prst="rect">
            <a:avLst/>
          </a:prstGeom>
        </p:spPr>
        <p:txBody>
          <a:bodyPr wrap="square">
            <a:spAutoFit/>
          </a:bodyPr>
          <a:lstStyle/>
          <a:p>
            <a:pPr marL="342900" indent="-342900">
              <a:lnSpc>
                <a:spcPct val="150000"/>
              </a:lnSpc>
              <a:buFont typeface="Wingdings" panose="05000000000000000000" pitchFamily="2" charset="2"/>
              <a:buChar char="ü"/>
            </a:pPr>
            <a:r>
              <a:rPr lang="ru-RU" sz="2400" dirty="0"/>
              <a:t>Без классов сущностей модели</a:t>
            </a:r>
          </a:p>
          <a:p>
            <a:pPr marL="342900" indent="-342900">
              <a:lnSpc>
                <a:spcPct val="150000"/>
              </a:lnSpc>
              <a:buFont typeface="Wingdings" panose="05000000000000000000" pitchFamily="2" charset="2"/>
              <a:buChar char="ü"/>
            </a:pPr>
            <a:r>
              <a:rPr lang="ru-RU" sz="2400" dirty="0"/>
              <a:t>Контроллеры и методы действий</a:t>
            </a:r>
          </a:p>
          <a:p>
            <a:pPr marL="342900" indent="-342900">
              <a:lnSpc>
                <a:spcPct val="150000"/>
              </a:lnSpc>
              <a:buFont typeface="Wingdings" panose="05000000000000000000" pitchFamily="2" charset="2"/>
              <a:buChar char="ü"/>
            </a:pPr>
            <a:r>
              <a:rPr lang="ru-RU" sz="2400" dirty="0"/>
              <a:t>Отображение методов </a:t>
            </a:r>
            <a:r>
              <a:rPr lang="en-US" sz="2400" dirty="0"/>
              <a:t>HTTP </a:t>
            </a:r>
            <a:r>
              <a:rPr lang="ru-RU" sz="2400" dirty="0"/>
              <a:t>на действия</a:t>
            </a:r>
            <a:endParaRPr lang="en-US" sz="2400" dirty="0"/>
          </a:p>
          <a:p>
            <a:pPr marL="342900" indent="-342900">
              <a:lnSpc>
                <a:spcPct val="150000"/>
              </a:lnSpc>
              <a:buFont typeface="Wingdings" panose="05000000000000000000" pitchFamily="2" charset="2"/>
              <a:buChar char="ü"/>
            </a:pPr>
            <a:r>
              <a:rPr lang="ru-RU" sz="2400" dirty="0"/>
              <a:t>Без привязка моделей</a:t>
            </a:r>
          </a:p>
          <a:p>
            <a:pPr marL="342900" indent="-342900">
              <a:lnSpc>
                <a:spcPct val="150000"/>
              </a:lnSpc>
              <a:buFont typeface="Wingdings" panose="05000000000000000000" pitchFamily="2" charset="2"/>
              <a:buChar char="ü"/>
            </a:pPr>
            <a:r>
              <a:rPr lang="ru-RU" sz="2400" dirty="0"/>
              <a:t>Исполнение </a:t>
            </a:r>
            <a:r>
              <a:rPr lang="en-US" sz="2400" dirty="0"/>
              <a:t>SQL </a:t>
            </a:r>
            <a:r>
              <a:rPr lang="ru-RU" sz="2400" dirty="0"/>
              <a:t>процедур</a:t>
            </a:r>
          </a:p>
          <a:p>
            <a:pPr marL="342900" indent="-342900">
              <a:lnSpc>
                <a:spcPct val="150000"/>
              </a:lnSpc>
              <a:buFont typeface="Wingdings" panose="05000000000000000000" pitchFamily="2" charset="2"/>
              <a:buChar char="ü"/>
            </a:pPr>
            <a:r>
              <a:rPr lang="ru-RU" sz="2400" dirty="0"/>
              <a:t>Разделение ООП и функционального стиля</a:t>
            </a:r>
          </a:p>
          <a:p>
            <a:pPr marL="342900" indent="-342900">
              <a:lnSpc>
                <a:spcPct val="150000"/>
              </a:lnSpc>
              <a:buFont typeface="Wingdings" panose="05000000000000000000" pitchFamily="2" charset="2"/>
              <a:buChar char="ü"/>
            </a:pPr>
            <a:r>
              <a:rPr lang="ru-RU" sz="2400" dirty="0"/>
              <a:t>Потоковое чтение и запись данных</a:t>
            </a:r>
          </a:p>
        </p:txBody>
      </p:sp>
      <p:sp>
        <p:nvSpPr>
          <p:cNvPr id="3" name="Номер слайда 2">
            <a:extLst>
              <a:ext uri="{FF2B5EF4-FFF2-40B4-BE49-F238E27FC236}">
                <a16:creationId xmlns:a16="http://schemas.microsoft.com/office/drawing/2014/main" id="{248ED15C-95F5-4EB0-A44A-40F10A3F26F9}"/>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443598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404E7B-AC2E-4CB4-B42C-E79D2D1B789A}"/>
              </a:ext>
            </a:extLst>
          </p:cNvPr>
          <p:cNvSpPr txBox="1"/>
          <p:nvPr/>
        </p:nvSpPr>
        <p:spPr>
          <a:xfrm>
            <a:off x="260059" y="352338"/>
            <a:ext cx="11702642" cy="461665"/>
          </a:xfrm>
          <a:prstGeom prst="rect">
            <a:avLst/>
          </a:prstGeom>
          <a:noFill/>
        </p:spPr>
        <p:txBody>
          <a:bodyPr wrap="square" rtlCol="0">
            <a:spAutoFit/>
          </a:bodyPr>
          <a:lstStyle/>
          <a:p>
            <a:pPr algn="ctr"/>
            <a:r>
              <a:rPr lang="en-US" sz="2400" dirty="0" err="1"/>
              <a:t>DynaQuery</a:t>
            </a:r>
            <a:r>
              <a:rPr lang="en-US" sz="2400" dirty="0"/>
              <a:t> </a:t>
            </a:r>
            <a:r>
              <a:rPr lang="ru-RU" sz="2400" dirty="0"/>
              <a:t>для работы с </a:t>
            </a:r>
            <a:r>
              <a:rPr lang="en-US" sz="2400" dirty="0"/>
              <a:t>LINQ to Objects</a:t>
            </a:r>
            <a:endParaRPr lang="ru-RU" sz="2400" dirty="0"/>
          </a:p>
        </p:txBody>
      </p:sp>
      <p:sp>
        <p:nvSpPr>
          <p:cNvPr id="3" name="TextBox 2">
            <a:extLst>
              <a:ext uri="{FF2B5EF4-FFF2-40B4-BE49-F238E27FC236}">
                <a16:creationId xmlns:a16="http://schemas.microsoft.com/office/drawing/2014/main" id="{F762DB26-4E2B-4EF4-B6A1-55A292614491}"/>
              </a:ext>
            </a:extLst>
          </p:cNvPr>
          <p:cNvSpPr txBox="1"/>
          <p:nvPr/>
        </p:nvSpPr>
        <p:spPr>
          <a:xfrm>
            <a:off x="260059" y="1189744"/>
            <a:ext cx="11702642" cy="1569660"/>
          </a:xfrm>
          <a:prstGeom prst="rect">
            <a:avLst/>
          </a:prstGeom>
          <a:noFill/>
        </p:spPr>
        <p:txBody>
          <a:bodyPr wrap="square" rtlCol="0">
            <a:spAutoFit/>
          </a:bodyPr>
          <a:lstStyle/>
          <a:p>
            <a:r>
              <a:rPr lang="fr-FR" sz="2400" dirty="0">
                <a:solidFill>
                  <a:srgbClr val="FFFF00"/>
                </a:solidFill>
                <a:latin typeface="Courier New" panose="02070309020205020404" pitchFamily="49" charset="0"/>
                <a:cs typeface="Courier New" panose="02070309020205020404" pitchFamily="49" charset="0"/>
              </a:rPr>
              <a:t>DynaQuery&lt;T&gt; : </a:t>
            </a:r>
            <a:r>
              <a:rPr lang="ru-RU" sz="2400" dirty="0" err="1">
                <a:solidFill>
                  <a:srgbClr val="FFFF00"/>
                </a:solidFill>
                <a:latin typeface="Courier New" panose="02070309020205020404" pitchFamily="49" charset="0"/>
                <a:cs typeface="Courier New" panose="02070309020205020404" pitchFamily="49" charset="0"/>
              </a:rPr>
              <a:t>IEnumerable</a:t>
            </a:r>
            <a:r>
              <a:rPr lang="ru-RU" sz="2400" dirty="0">
                <a:solidFill>
                  <a:srgbClr val="FFFF00"/>
                </a:solidFill>
                <a:latin typeface="Courier New" panose="02070309020205020404" pitchFamily="49" charset="0"/>
                <a:cs typeface="Courier New" panose="02070309020205020404" pitchFamily="49" charset="0"/>
              </a:rPr>
              <a:t>&lt;T&gt;</a:t>
            </a:r>
            <a:r>
              <a:rPr lang="ru-RU" sz="2400" dirty="0">
                <a:latin typeface="Courier New" panose="02070309020205020404" pitchFamily="49" charset="0"/>
                <a:cs typeface="Courier New" panose="02070309020205020404" pitchFamily="49" charset="0"/>
              </a:rPr>
              <a:t>, </a:t>
            </a:r>
            <a:r>
              <a:rPr lang="ru-RU" sz="2400" dirty="0" err="1">
                <a:solidFill>
                  <a:srgbClr val="FFFF00"/>
                </a:solidFill>
                <a:latin typeface="Courier New" panose="02070309020205020404" pitchFamily="49" charset="0"/>
                <a:cs typeface="Courier New" panose="02070309020205020404" pitchFamily="49" charset="0"/>
              </a:rPr>
              <a:t>IEnumerator</a:t>
            </a:r>
            <a:r>
              <a:rPr lang="ru-RU" sz="2400" dirty="0">
                <a:solidFill>
                  <a:srgbClr val="FFFF00"/>
                </a:solidFill>
                <a:latin typeface="Courier New" panose="02070309020205020404" pitchFamily="49" charset="0"/>
                <a:cs typeface="Courier New" panose="02070309020205020404" pitchFamily="49" charset="0"/>
              </a:rPr>
              <a:t>&lt;T&gt;</a:t>
            </a:r>
            <a:r>
              <a:rPr lang="ru-RU" sz="2400" dirty="0">
                <a:latin typeface="Courier New" panose="02070309020205020404" pitchFamily="49" charset="0"/>
                <a:cs typeface="Courier New" panose="02070309020205020404" pitchFamily="49" charset="0"/>
              </a:rPr>
              <a:t>.</a:t>
            </a:r>
          </a:p>
          <a:p>
            <a:r>
              <a:rPr lang="en-US" sz="2400" dirty="0">
                <a:solidFill>
                  <a:srgbClr val="FFFF00"/>
                </a:solidFill>
                <a:latin typeface="Courier New" panose="02070309020205020404" pitchFamily="49" charset="0"/>
                <a:cs typeface="Courier New" panose="02070309020205020404" pitchFamily="49" charset="0"/>
              </a:rPr>
              <a:t>T Current;</a:t>
            </a:r>
            <a:endParaRPr lang="ru-RU" sz="2400" dirty="0">
              <a:solidFill>
                <a:srgbClr val="FFFF00"/>
              </a:solidFill>
              <a:latin typeface="Courier New" panose="02070309020205020404" pitchFamily="49" charset="0"/>
              <a:cs typeface="Courier New" panose="02070309020205020404" pitchFamily="49" charset="0"/>
            </a:endParaRPr>
          </a:p>
          <a:p>
            <a:r>
              <a:rPr lang="en-US" sz="2400" dirty="0">
                <a:solidFill>
                  <a:srgbClr val="FFFF00"/>
                </a:solidFill>
                <a:latin typeface="Courier New" panose="02070309020205020404" pitchFamily="49" charset="0"/>
                <a:cs typeface="Courier New" panose="02070309020205020404" pitchFamily="49" charset="0"/>
              </a:rPr>
              <a:t>bool </a:t>
            </a:r>
            <a:r>
              <a:rPr lang="en-US" sz="2400" dirty="0" err="1">
                <a:solidFill>
                  <a:srgbClr val="FFFF00"/>
                </a:solidFill>
                <a:latin typeface="Courier New" panose="02070309020205020404" pitchFamily="49" charset="0"/>
                <a:cs typeface="Courier New" panose="02070309020205020404" pitchFamily="49" charset="0"/>
              </a:rPr>
              <a:t>MoveNext</a:t>
            </a:r>
            <a:r>
              <a:rPr lang="en-US" sz="2400" dirty="0">
                <a:solidFill>
                  <a:srgbClr val="FFFF00"/>
                </a:solidFill>
                <a:latin typeface="Courier New" panose="02070309020205020404" pitchFamily="49" charset="0"/>
                <a:cs typeface="Courier New" panose="02070309020205020404" pitchFamily="49" charset="0"/>
              </a:rPr>
              <a:t>();</a:t>
            </a:r>
          </a:p>
          <a:p>
            <a:r>
              <a:rPr lang="en-US" sz="2400" dirty="0">
                <a:solidFill>
                  <a:srgbClr val="FFFF00"/>
                </a:solidFill>
                <a:latin typeface="Courier New" panose="02070309020205020404" pitchFamily="49" charset="0"/>
                <a:cs typeface="Courier New" panose="02070309020205020404" pitchFamily="49" charset="0"/>
              </a:rPr>
              <a:t>void Reset();</a:t>
            </a:r>
          </a:p>
        </p:txBody>
      </p:sp>
      <p:sp>
        <p:nvSpPr>
          <p:cNvPr id="6" name="TextBox 5">
            <a:extLst>
              <a:ext uri="{FF2B5EF4-FFF2-40B4-BE49-F238E27FC236}">
                <a16:creationId xmlns:a16="http://schemas.microsoft.com/office/drawing/2014/main" id="{CDB8EFD1-1572-49A2-87FA-D926A910D4B9}"/>
              </a:ext>
            </a:extLst>
          </p:cNvPr>
          <p:cNvSpPr txBox="1"/>
          <p:nvPr/>
        </p:nvSpPr>
        <p:spPr>
          <a:xfrm>
            <a:off x="260059" y="3227371"/>
            <a:ext cx="11190914" cy="3046988"/>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public class </a:t>
            </a:r>
            <a:r>
              <a:rPr lang="en-US" sz="2400" dirty="0" err="1">
                <a:latin typeface="Courier New" panose="02070309020205020404" pitchFamily="49" charset="0"/>
                <a:cs typeface="Courier New" panose="02070309020205020404" pitchFamily="49" charset="0"/>
              </a:rPr>
              <a:t>Invo</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public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public Int32 </a:t>
            </a:r>
            <a:r>
              <a:rPr lang="en-US" sz="2400" dirty="0" err="1">
                <a:latin typeface="Courier New" panose="02070309020205020404" pitchFamily="49" charset="0"/>
                <a:cs typeface="Courier New" panose="02070309020205020404" pitchFamily="49" charset="0"/>
              </a:rPr>
              <a:t>Idn</a:t>
            </a:r>
            <a:r>
              <a:rPr lang="en-US" sz="2400" dirty="0">
                <a:latin typeface="Courier New" panose="02070309020205020404" pitchFamily="49" charset="0"/>
                <a:cs typeface="Courier New" panose="02070309020205020404" pitchFamily="49" charset="0"/>
              </a:rPr>
              <a:t> { get; set; }</a:t>
            </a:r>
          </a:p>
          <a:p>
            <a:r>
              <a:rPr lang="en-US" sz="2400" dirty="0">
                <a:latin typeface="Courier New" panose="02070309020205020404" pitchFamily="49" charset="0"/>
                <a:cs typeface="Courier New" panose="02070309020205020404" pitchFamily="49" charset="0"/>
              </a:rPr>
              <a:t> public </a:t>
            </a:r>
            <a:r>
              <a:rPr lang="en-US" sz="2400" dirty="0" err="1">
                <a:latin typeface="Courier New" panose="02070309020205020404" pitchFamily="49" charset="0"/>
                <a:cs typeface="Courier New" panose="02070309020205020404" pitchFamily="49" charset="0"/>
              </a:rPr>
              <a:t>DateTime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DtInvo</a:t>
            </a:r>
            <a:r>
              <a:rPr lang="en-US" sz="2400" dirty="0">
                <a:latin typeface="Courier New" panose="02070309020205020404" pitchFamily="49" charset="0"/>
                <a:cs typeface="Courier New" panose="02070309020205020404" pitchFamily="49" charset="0"/>
              </a:rPr>
              <a:t> { get; set; }</a:t>
            </a:r>
          </a:p>
          <a:p>
            <a:r>
              <a:rPr lang="en-US" sz="2400" dirty="0">
                <a:latin typeface="Courier New" panose="02070309020205020404" pitchFamily="49" charset="0"/>
                <a:cs typeface="Courier New" panose="02070309020205020404" pitchFamily="49" charset="0"/>
              </a:rPr>
              <a:t> public double Val { get; set; }</a:t>
            </a:r>
          </a:p>
          <a:p>
            <a:r>
              <a:rPr lang="en-US" sz="2400" dirty="0">
                <a:latin typeface="Courier New" panose="02070309020205020404" pitchFamily="49" charset="0"/>
                <a:cs typeface="Courier New" panose="02070309020205020404" pitchFamily="49" charset="0"/>
              </a:rPr>
              <a:t> public string Note { get; set; }</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5" name="Номер слайда 4">
            <a:extLst>
              <a:ext uri="{FF2B5EF4-FFF2-40B4-BE49-F238E27FC236}">
                <a16:creationId xmlns:a16="http://schemas.microsoft.com/office/drawing/2014/main" id="{4DBACFF0-C004-4AED-A222-2A619F533949}"/>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248827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9F92AF-D455-4392-948C-700E333BC9F2}"/>
              </a:ext>
            </a:extLst>
          </p:cNvPr>
          <p:cNvSpPr txBox="1"/>
          <p:nvPr/>
        </p:nvSpPr>
        <p:spPr>
          <a:xfrm>
            <a:off x="268448" y="427839"/>
            <a:ext cx="11509695" cy="461665"/>
          </a:xfrm>
          <a:prstGeom prst="rect">
            <a:avLst/>
          </a:prstGeom>
          <a:noFill/>
        </p:spPr>
        <p:txBody>
          <a:bodyPr wrap="square" rtlCol="0">
            <a:spAutoFit/>
          </a:bodyPr>
          <a:lstStyle/>
          <a:p>
            <a:r>
              <a:rPr lang="ru-RU" sz="2400" dirty="0"/>
              <a:t>Стандартное использование </a:t>
            </a:r>
            <a:r>
              <a:rPr lang="en-US" sz="2400" dirty="0"/>
              <a:t>EF</a:t>
            </a:r>
            <a:r>
              <a:rPr lang="ru-RU" sz="2400" dirty="0"/>
              <a:t> в </a:t>
            </a:r>
            <a:r>
              <a:rPr lang="en-US" sz="2400" dirty="0"/>
              <a:t>WEB API </a:t>
            </a:r>
            <a:r>
              <a:rPr lang="ru-RU" sz="2400" dirty="0"/>
              <a:t>приложении</a:t>
            </a:r>
            <a:r>
              <a:rPr lang="en-US" sz="2400" dirty="0"/>
              <a:t>:</a:t>
            </a:r>
            <a:endParaRPr lang="ru-RU" sz="2400" dirty="0"/>
          </a:p>
        </p:txBody>
      </p:sp>
      <p:sp>
        <p:nvSpPr>
          <p:cNvPr id="3" name="TextBox 2">
            <a:extLst>
              <a:ext uri="{FF2B5EF4-FFF2-40B4-BE49-F238E27FC236}">
                <a16:creationId xmlns:a16="http://schemas.microsoft.com/office/drawing/2014/main" id="{55EF4352-CB04-4AB9-96A2-A8DBA397C773}"/>
              </a:ext>
            </a:extLst>
          </p:cNvPr>
          <p:cNvSpPr txBox="1"/>
          <p:nvPr/>
        </p:nvSpPr>
        <p:spPr>
          <a:xfrm>
            <a:off x="360727" y="956345"/>
            <a:ext cx="10729519" cy="5078313"/>
          </a:xfrm>
          <a:prstGeom prst="rect">
            <a:avLst/>
          </a:prstGeom>
          <a:noFill/>
        </p:spPr>
        <p:txBody>
          <a:bodyPr wrap="square" rtlCol="0">
            <a:spAutoFit/>
          </a:bodyPr>
          <a:lstStyle/>
          <a:p>
            <a:pPr marL="342900" indent="-342900">
              <a:lnSpc>
                <a:spcPct val="150000"/>
              </a:lnSpc>
              <a:buFont typeface="+mj-lt"/>
              <a:buAutoNum type="arabicPeriod"/>
            </a:pPr>
            <a:r>
              <a:rPr lang="ru-RU" sz="2400" dirty="0"/>
              <a:t>Классы сущностей модели</a:t>
            </a:r>
          </a:p>
          <a:p>
            <a:pPr marL="342900" indent="-342900">
              <a:lnSpc>
                <a:spcPct val="150000"/>
              </a:lnSpc>
              <a:buFont typeface="+mj-lt"/>
              <a:buAutoNum type="arabicPeriod"/>
            </a:pPr>
            <a:r>
              <a:rPr lang="ru-RU" sz="2400" dirty="0"/>
              <a:t>Контроллеры и методы действий</a:t>
            </a:r>
          </a:p>
          <a:p>
            <a:pPr marL="342900" indent="-342900">
              <a:lnSpc>
                <a:spcPct val="150000"/>
              </a:lnSpc>
              <a:buFont typeface="+mj-lt"/>
              <a:buAutoNum type="arabicPeriod"/>
            </a:pPr>
            <a:r>
              <a:rPr lang="ru-RU" sz="2400" dirty="0"/>
              <a:t>Отображение методов </a:t>
            </a:r>
            <a:r>
              <a:rPr lang="en-US" sz="2400" dirty="0"/>
              <a:t>HTTP </a:t>
            </a:r>
            <a:r>
              <a:rPr lang="ru-RU" sz="2400" dirty="0"/>
              <a:t>на действия</a:t>
            </a:r>
            <a:endParaRPr lang="en-US" sz="2400" dirty="0"/>
          </a:p>
          <a:p>
            <a:pPr marL="342900" indent="-342900">
              <a:lnSpc>
                <a:spcPct val="150000"/>
              </a:lnSpc>
              <a:buFont typeface="+mj-lt"/>
              <a:buAutoNum type="arabicPeriod"/>
            </a:pPr>
            <a:r>
              <a:rPr lang="ru-RU" sz="2400" dirty="0"/>
              <a:t>Привязка моделей</a:t>
            </a:r>
          </a:p>
          <a:p>
            <a:pPr marL="342900" indent="-342900">
              <a:lnSpc>
                <a:spcPct val="150000"/>
              </a:lnSpc>
              <a:buFont typeface="+mj-lt"/>
              <a:buAutoNum type="arabicPeriod"/>
            </a:pPr>
            <a:r>
              <a:rPr lang="ru-RU" sz="2400" dirty="0"/>
              <a:t>Исполнение </a:t>
            </a:r>
            <a:r>
              <a:rPr lang="en-US" sz="2400" dirty="0"/>
              <a:t>SQL </a:t>
            </a:r>
            <a:r>
              <a:rPr lang="ru-RU" sz="2400" dirty="0"/>
              <a:t>операторов</a:t>
            </a:r>
          </a:p>
          <a:p>
            <a:pPr marL="342900" indent="-342900">
              <a:lnSpc>
                <a:spcPct val="150000"/>
              </a:lnSpc>
              <a:buFont typeface="+mj-lt"/>
              <a:buAutoNum type="arabicPeriod"/>
            </a:pPr>
            <a:r>
              <a:rPr lang="ru-RU" sz="2400" dirty="0"/>
              <a:t>ООП и функциональный стиль</a:t>
            </a:r>
          </a:p>
          <a:p>
            <a:pPr marL="342900" indent="-342900">
              <a:lnSpc>
                <a:spcPct val="150000"/>
              </a:lnSpc>
              <a:buFont typeface="+mj-lt"/>
              <a:buAutoNum type="arabicPeriod"/>
            </a:pPr>
            <a:r>
              <a:rPr lang="ru-RU" sz="2400" dirty="0" err="1"/>
              <a:t>Сериализация</a:t>
            </a:r>
            <a:r>
              <a:rPr lang="ru-RU" sz="2400" dirty="0"/>
              <a:t> данных в поток</a:t>
            </a:r>
          </a:p>
          <a:p>
            <a:pPr marL="342900" indent="-342900">
              <a:lnSpc>
                <a:spcPct val="150000"/>
              </a:lnSpc>
              <a:buFont typeface="+mj-lt"/>
              <a:buAutoNum type="arabicPeriod"/>
            </a:pPr>
            <a:r>
              <a:rPr lang="en-US" sz="2400" dirty="0"/>
              <a:t>LINQ to Entities</a:t>
            </a:r>
            <a:endParaRPr lang="ru-RU" sz="2400" dirty="0"/>
          </a:p>
          <a:p>
            <a:pPr marL="342900" indent="-342900">
              <a:lnSpc>
                <a:spcPct val="150000"/>
              </a:lnSpc>
              <a:buFont typeface="+mj-lt"/>
              <a:buAutoNum type="arabicPeriod"/>
            </a:pPr>
            <a:r>
              <a:rPr lang="ru-RU" sz="2400" dirty="0"/>
              <a:t>Снижение скорости получения данных</a:t>
            </a:r>
          </a:p>
        </p:txBody>
      </p:sp>
      <p:sp>
        <p:nvSpPr>
          <p:cNvPr id="4" name="Номер слайда 3">
            <a:extLst>
              <a:ext uri="{FF2B5EF4-FFF2-40B4-BE49-F238E27FC236}">
                <a16:creationId xmlns:a16="http://schemas.microsoft.com/office/drawing/2014/main" id="{521D1D65-18DD-4345-AA4E-5294FA727044}"/>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03511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84A740-C088-40B0-B7DC-758070113740}"/>
              </a:ext>
            </a:extLst>
          </p:cNvPr>
          <p:cNvSpPr txBox="1"/>
          <p:nvPr/>
        </p:nvSpPr>
        <p:spPr>
          <a:xfrm>
            <a:off x="278235" y="291942"/>
            <a:ext cx="11518084" cy="6001643"/>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public class </a:t>
            </a:r>
            <a:r>
              <a:rPr lang="en-US" sz="2400" dirty="0" err="1">
                <a:latin typeface="Courier New" panose="02070309020205020404" pitchFamily="49" charset="0"/>
                <a:cs typeface="Courier New" panose="02070309020205020404" pitchFamily="49" charset="0"/>
              </a:rPr>
              <a:t>QueryInvo</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DynaQuery</a:t>
            </a:r>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&gt;</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public </a:t>
            </a:r>
            <a:r>
              <a:rPr lang="en-US" sz="2400" dirty="0" err="1">
                <a:latin typeface="Courier New" panose="02070309020205020404" pitchFamily="49" charset="0"/>
                <a:cs typeface="Courier New" panose="02070309020205020404" pitchFamily="49" charset="0"/>
              </a:rPr>
              <a:t>QueryInvo</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IDynaObject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a:t>
            </a:r>
            <a:r>
              <a:rPr lang="ru-RU"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base(</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a:solidFill>
                  <a:schemeClr val="accent4">
                    <a:lumMod val="60000"/>
                    <a:lumOff val="40000"/>
                  </a:schemeClr>
                </a:solidFill>
                <a:latin typeface="Courier New" panose="02070309020205020404" pitchFamily="49" charset="0"/>
                <a:cs typeface="Courier New" panose="02070309020205020404" pitchFamily="49" charset="0"/>
              </a:rPr>
              <a:t>//</a:t>
            </a:r>
            <a:r>
              <a:rPr lang="ru-RU" sz="2400" dirty="0">
                <a:solidFill>
                  <a:schemeClr val="accent4">
                    <a:lumMod val="60000"/>
                    <a:lumOff val="40000"/>
                  </a:schemeClr>
                </a:solidFill>
                <a:latin typeface="Courier New" panose="02070309020205020404" pitchFamily="49" charset="0"/>
                <a:cs typeface="Courier New" panose="02070309020205020404" pitchFamily="49" charset="0"/>
              </a:rPr>
              <a:t>автоматически отобразить </a:t>
            </a:r>
          </a:p>
          <a:p>
            <a:r>
              <a:rPr lang="ru-RU" sz="2400" dirty="0">
                <a:solidFill>
                  <a:schemeClr val="accent4">
                    <a:lumMod val="60000"/>
                    <a:lumOff val="40000"/>
                  </a:schemeClr>
                </a:solidFill>
                <a:latin typeface="Courier New" panose="02070309020205020404" pitchFamily="49" charset="0"/>
                <a:cs typeface="Courier New" panose="02070309020205020404" pitchFamily="49" charset="0"/>
              </a:rPr>
              <a:t>  //</a:t>
            </a:r>
            <a:r>
              <a:rPr lang="en-US" sz="2400" dirty="0">
                <a:solidFill>
                  <a:schemeClr val="accent4">
                    <a:lumMod val="60000"/>
                    <a:lumOff val="40000"/>
                  </a:schemeClr>
                </a:solidFill>
                <a:latin typeface="Courier New" panose="02070309020205020404" pitchFamily="49" charset="0"/>
                <a:cs typeface="Courier New" panose="02070309020205020404" pitchFamily="49" charset="0"/>
              </a:rPr>
              <a:t>select</a:t>
            </a:r>
            <a:r>
              <a:rPr lang="ru-RU" sz="2400" dirty="0">
                <a:solidFill>
                  <a:schemeClr val="accent4">
                    <a:lumMod val="60000"/>
                    <a:lumOff val="40000"/>
                  </a:schemeClr>
                </a:solidFill>
                <a:latin typeface="Courier New" panose="02070309020205020404" pitchFamily="49" charset="0"/>
                <a:cs typeface="Courier New" panose="02070309020205020404" pitchFamily="49" charset="0"/>
              </a:rPr>
              <a:t>-поля на свойства</a:t>
            </a:r>
          </a:p>
          <a:p>
            <a:r>
              <a:rPr lang="ru-RU"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AutoMapProps</a:t>
            </a:r>
            <a:r>
              <a:rPr lang="en-US" sz="2400" dirty="0">
                <a:latin typeface="Courier New" panose="02070309020205020404" pitchFamily="49" charset="0"/>
                <a:cs typeface="Courier New" panose="02070309020205020404" pitchFamily="49" charset="0"/>
              </a:rPr>
              <a:t>(3);</a:t>
            </a:r>
          </a:p>
          <a:p>
            <a:r>
              <a:rPr lang="ru-RU" sz="2400" dirty="0">
                <a:solidFill>
                  <a:schemeClr val="accent4">
                    <a:lumMod val="60000"/>
                    <a:lumOff val="40000"/>
                  </a:schemeClr>
                </a:solidFill>
                <a:latin typeface="Courier New" panose="02070309020205020404" pitchFamily="49" charset="0"/>
                <a:cs typeface="Courier New" panose="02070309020205020404" pitchFamily="49" charset="0"/>
              </a:rPr>
              <a:t>  </a:t>
            </a:r>
            <a:r>
              <a:rPr lang="en-US" sz="2400" dirty="0">
                <a:solidFill>
                  <a:schemeClr val="accent4">
                    <a:lumMod val="60000"/>
                    <a:lumOff val="40000"/>
                  </a:schemeClr>
                </a:solidFill>
                <a:latin typeface="Courier New" panose="02070309020205020404" pitchFamily="49" charset="0"/>
                <a:cs typeface="Courier New" panose="02070309020205020404" pitchFamily="49" charset="0"/>
              </a:rPr>
              <a:t>//</a:t>
            </a:r>
            <a:r>
              <a:rPr lang="ru-RU" sz="2400" dirty="0">
                <a:solidFill>
                  <a:schemeClr val="accent4">
                    <a:lumMod val="60000"/>
                    <a:lumOff val="40000"/>
                  </a:schemeClr>
                </a:solidFill>
                <a:latin typeface="Courier New" panose="02070309020205020404" pitchFamily="49" charset="0"/>
                <a:cs typeface="Courier New" panose="02070309020205020404" pitchFamily="49" charset="0"/>
              </a:rPr>
              <a:t>вручную - если имена отличаются</a:t>
            </a:r>
          </a:p>
          <a:p>
            <a:r>
              <a:rPr lang="ru-RU"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MapToCurrent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Dt_Invo</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DtInvo</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t>
            </a:r>
          </a:p>
          <a:p>
            <a:r>
              <a:rPr lang="ru-RU"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DataMod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dataMod</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DataMod.Current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IDynaObject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dataMod.GetDynaObject</a:t>
            </a:r>
            <a:r>
              <a:rPr lang="en-US" sz="2400" dirty="0">
                <a:latin typeface="Courier New" panose="02070309020205020404" pitchFamily="49" charset="0"/>
                <a:cs typeface="Courier New" panose="02070309020205020404" pitchFamily="49" charset="0"/>
              </a:rPr>
              <a:t>("</a:t>
            </a:r>
            <a:r>
              <a:rPr lang="en-US" sz="2400" dirty="0">
                <a:solidFill>
                  <a:srgbClr val="FFFF00"/>
                </a:solidFill>
                <a:latin typeface="Courier New" panose="02070309020205020404" pitchFamily="49" charset="0"/>
                <a:cs typeface="Courier New" panose="02070309020205020404" pitchFamily="49" charset="0"/>
              </a:rPr>
              <a:t>Invoice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dynaObject.ParmDict</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Dt_Fst</a:t>
            </a:r>
            <a:r>
              <a:rPr lang="en-US" sz="2400" dirty="0">
                <a:latin typeface="Courier New" panose="02070309020205020404" pitchFamily="49" charset="0"/>
                <a:cs typeface="Courier New" panose="02070309020205020404" pitchFamily="49" charset="0"/>
              </a:rPr>
              <a:t>"].Value = "</a:t>
            </a:r>
            <a:r>
              <a:rPr lang="en-US" sz="2400" dirty="0">
                <a:solidFill>
                  <a:srgbClr val="FFFF00"/>
                </a:solidFill>
                <a:latin typeface="Courier New" panose="02070309020205020404" pitchFamily="49" charset="0"/>
                <a:cs typeface="Courier New" panose="02070309020205020404" pitchFamily="49" charset="0"/>
              </a:rPr>
              <a:t>2017.01.01</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dynaObject.ParmDict</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Dt_Lst</a:t>
            </a:r>
            <a:r>
              <a:rPr lang="en-US" sz="2400" dirty="0">
                <a:latin typeface="Courier New" panose="02070309020205020404" pitchFamily="49" charset="0"/>
                <a:cs typeface="Courier New" panose="02070309020205020404" pitchFamily="49" charset="0"/>
              </a:rPr>
              <a:t>"].Value = "</a:t>
            </a:r>
            <a:r>
              <a:rPr lang="en-US" sz="2400" dirty="0">
                <a:solidFill>
                  <a:srgbClr val="FFFF00"/>
                </a:solidFill>
                <a:latin typeface="Courier New" panose="02070309020205020404" pitchFamily="49" charset="0"/>
                <a:cs typeface="Courier New" panose="02070309020205020404" pitchFamily="49" charset="0"/>
              </a:rPr>
              <a:t>2017.12.31</a:t>
            </a:r>
            <a:r>
              <a:rPr lang="en-US" sz="2400" dirty="0">
                <a:latin typeface="Courier New" panose="02070309020205020404" pitchFamily="49" charset="0"/>
                <a:cs typeface="Courier New" panose="02070309020205020404" pitchFamily="49" charset="0"/>
              </a:rPr>
              <a:t>";</a:t>
            </a:r>
          </a:p>
        </p:txBody>
      </p:sp>
      <p:cxnSp>
        <p:nvCxnSpPr>
          <p:cNvPr id="12" name="Прямая со стрелкой 11">
            <a:extLst>
              <a:ext uri="{FF2B5EF4-FFF2-40B4-BE49-F238E27FC236}">
                <a16:creationId xmlns:a16="http://schemas.microsoft.com/office/drawing/2014/main" id="{7C692D1B-A161-456C-BBBD-8219F7762571}"/>
              </a:ext>
            </a:extLst>
          </p:cNvPr>
          <p:cNvCxnSpPr/>
          <p:nvPr/>
        </p:nvCxnSpPr>
        <p:spPr>
          <a:xfrm flipV="1">
            <a:off x="4091709" y="1607127"/>
            <a:ext cx="2318327" cy="3371274"/>
          </a:xfrm>
          <a:prstGeom prst="straightConnector1">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Овал 12">
            <a:extLst>
              <a:ext uri="{FF2B5EF4-FFF2-40B4-BE49-F238E27FC236}">
                <a16:creationId xmlns:a16="http://schemas.microsoft.com/office/drawing/2014/main" id="{3232D824-B269-437A-A322-DC828A940AC6}"/>
              </a:ext>
            </a:extLst>
          </p:cNvPr>
          <p:cNvSpPr/>
          <p:nvPr/>
        </p:nvSpPr>
        <p:spPr>
          <a:xfrm>
            <a:off x="5730400" y="960582"/>
            <a:ext cx="1976583" cy="646545"/>
          </a:xfrm>
          <a:prstGeom prst="ellipse">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Овал 1">
            <a:extLst>
              <a:ext uri="{FF2B5EF4-FFF2-40B4-BE49-F238E27FC236}">
                <a16:creationId xmlns:a16="http://schemas.microsoft.com/office/drawing/2014/main" id="{C9044D0F-0BEB-409F-89A4-569209FE7CDD}"/>
              </a:ext>
            </a:extLst>
          </p:cNvPr>
          <p:cNvSpPr/>
          <p:nvPr/>
        </p:nvSpPr>
        <p:spPr>
          <a:xfrm>
            <a:off x="2687781" y="4978401"/>
            <a:ext cx="1976583" cy="646545"/>
          </a:xfrm>
          <a:prstGeom prst="ellipse">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Номер слайда 13">
            <a:extLst>
              <a:ext uri="{FF2B5EF4-FFF2-40B4-BE49-F238E27FC236}">
                <a16:creationId xmlns:a16="http://schemas.microsoft.com/office/drawing/2014/main" id="{14735AD7-613B-4006-A786-38D57B04304D}"/>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564284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259B4E-7508-4F86-8575-BE77FCE1F38B}"/>
              </a:ext>
            </a:extLst>
          </p:cNvPr>
          <p:cNvSpPr txBox="1"/>
          <p:nvPr/>
        </p:nvSpPr>
        <p:spPr>
          <a:xfrm>
            <a:off x="151766" y="286151"/>
            <a:ext cx="11643918" cy="4893647"/>
          </a:xfrm>
          <a:prstGeom prst="rect">
            <a:avLst/>
          </a:prstGeom>
          <a:noFill/>
        </p:spPr>
        <p:txBody>
          <a:bodyPr wrap="square" rtlCol="0">
            <a:spAutoFit/>
          </a:bodyPr>
          <a:lstStyle/>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QueryInvo</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queryInvo</a:t>
            </a:r>
            <a:r>
              <a:rPr lang="en-US" sz="2400" dirty="0">
                <a:latin typeface="Courier New" panose="02070309020205020404" pitchFamily="49" charset="0"/>
                <a:cs typeface="Courier New" panose="02070309020205020404" pitchFamily="49" charset="0"/>
              </a:rPr>
              <a:t> = new </a:t>
            </a:r>
            <a:r>
              <a:rPr lang="en-US" sz="2400" dirty="0" err="1">
                <a:latin typeface="Courier New" panose="02070309020205020404" pitchFamily="49" charset="0"/>
                <a:cs typeface="Courier New" panose="02070309020205020404" pitchFamily="49" charset="0"/>
              </a:rPr>
              <a:t>QueryInvo</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var</a:t>
            </a:r>
            <a:r>
              <a:rPr lang="en-US" sz="2400" dirty="0">
                <a:latin typeface="Courier New" panose="02070309020205020404" pitchFamily="49" charset="0"/>
                <a:cs typeface="Courier New" panose="02070309020205020404" pitchFamily="49" charset="0"/>
              </a:rPr>
              <a:t> query = </a:t>
            </a:r>
          </a:p>
          <a:p>
            <a:r>
              <a:rPr lang="en-US" sz="2400" dirty="0">
                <a:latin typeface="Courier New" panose="02070309020205020404" pitchFamily="49" charset="0"/>
                <a:cs typeface="Courier New" panose="02070309020205020404" pitchFamily="49" charset="0"/>
              </a:rPr>
              <a:t>     from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 in </a:t>
            </a:r>
            <a:r>
              <a:rPr lang="en-US" sz="2400" dirty="0" err="1">
                <a:latin typeface="Courier New" panose="02070309020205020404" pitchFamily="49" charset="0"/>
                <a:cs typeface="Courier New" panose="02070309020205020404" pitchFamily="49" charset="0"/>
              </a:rPr>
              <a:t>queryInvo</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where </a:t>
            </a:r>
            <a:r>
              <a:rPr lang="en-US" sz="2400" dirty="0" err="1">
                <a:latin typeface="Courier New" panose="02070309020205020404" pitchFamily="49" charset="0"/>
                <a:cs typeface="Courier New" panose="02070309020205020404" pitchFamily="49" charset="0"/>
              </a:rPr>
              <a:t>invo.Val</a:t>
            </a:r>
            <a:r>
              <a:rPr lang="en-US" sz="2400" dirty="0">
                <a:latin typeface="Courier New" panose="02070309020205020404" pitchFamily="49" charset="0"/>
                <a:cs typeface="Courier New" panose="02070309020205020404" pitchFamily="49" charset="0"/>
              </a:rPr>
              <a:t> &gt; 1000</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orderby</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invo.DtInvo</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select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ru-RU" sz="2400" dirty="0">
                <a:latin typeface="Courier New" panose="02070309020205020404" pitchFamily="49" charset="0"/>
                <a:cs typeface="Courier New" panose="02070309020205020404" pitchFamily="49" charset="0"/>
              </a:rPr>
              <a:t>Итерации по </a:t>
            </a:r>
            <a:r>
              <a:rPr lang="en-US" sz="2400" dirty="0" err="1">
                <a:solidFill>
                  <a:srgbClr val="FFFF00"/>
                </a:solidFill>
                <a:latin typeface="Courier New" panose="02070309020205020404" pitchFamily="49" charset="0"/>
                <a:cs typeface="Courier New" panose="02070309020205020404" pitchFamily="49" charset="0"/>
              </a:rPr>
              <a:t>IEnumarable</a:t>
            </a:r>
            <a:r>
              <a:rPr lang="en-US" sz="2400" dirty="0">
                <a:solidFill>
                  <a:srgbClr val="FFFF00"/>
                </a:solidFill>
                <a:latin typeface="Courier New" panose="02070309020205020404" pitchFamily="49" charset="0"/>
                <a:cs typeface="Courier New" panose="02070309020205020404" pitchFamily="49" charset="0"/>
              </a:rPr>
              <a:t>&lt;</a:t>
            </a:r>
            <a:r>
              <a:rPr lang="en-US" sz="2400" dirty="0" err="1">
                <a:solidFill>
                  <a:srgbClr val="FFFF00"/>
                </a:solidFill>
                <a:latin typeface="Courier New" panose="02070309020205020404" pitchFamily="49" charset="0"/>
                <a:cs typeface="Courier New" panose="02070309020205020404" pitchFamily="49" charset="0"/>
              </a:rPr>
              <a:t>Invo</a:t>
            </a:r>
            <a:r>
              <a:rPr lang="en-US" sz="2400" dirty="0">
                <a:solidFill>
                  <a:srgbClr val="FFFF00"/>
                </a:solidFill>
                <a:latin typeface="Courier New" panose="02070309020205020404" pitchFamily="49" charset="0"/>
                <a:cs typeface="Courier New" panose="02070309020205020404" pitchFamily="49" charset="0"/>
              </a:rPr>
              <a:t>&gt;</a:t>
            </a:r>
          </a:p>
          <a:p>
            <a:r>
              <a:rPr lang="en-US" sz="2400" dirty="0">
                <a:latin typeface="Courier New" panose="02070309020205020404" pitchFamily="49" charset="0"/>
                <a:cs typeface="Courier New" panose="02070309020205020404" pitchFamily="49" charset="0"/>
              </a:rPr>
              <a:t> foreach (</a:t>
            </a:r>
            <a:r>
              <a:rPr lang="en-US" sz="2400" dirty="0" err="1">
                <a:solidFill>
                  <a:srgbClr val="FFFF00"/>
                </a:solidFill>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 in query) </a:t>
            </a:r>
          </a:p>
          <a:p>
            <a:r>
              <a:rPr lang="en-US" sz="2400" dirty="0">
                <a:latin typeface="Courier New" panose="02070309020205020404" pitchFamily="49" charset="0"/>
                <a:cs typeface="Courier New" panose="02070309020205020404" pitchFamily="49" charset="0"/>
              </a:rPr>
              <a:t> {</a:t>
            </a:r>
          </a:p>
          <a:p>
            <a:r>
              <a:rPr lang="en-US" sz="2400" dirty="0">
                <a:solidFill>
                  <a:schemeClr val="accent6">
                    <a:lumMod val="20000"/>
                    <a:lumOff val="80000"/>
                  </a:schemeClr>
                </a:solidFill>
                <a:latin typeface="Courier New" panose="02070309020205020404" pitchFamily="49" charset="0"/>
                <a:cs typeface="Courier New" panose="02070309020205020404" pitchFamily="49" charset="0"/>
              </a:rPr>
              <a:t>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Console.WriteLine</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("{0} {1} {2} {3}", </a:t>
            </a:r>
            <a:endParaRPr lang="ru-RU" sz="2400" dirty="0">
              <a:solidFill>
                <a:schemeClr val="accent6">
                  <a:lumMod val="20000"/>
                  <a:lumOff val="80000"/>
                </a:schemeClr>
              </a:solidFill>
              <a:latin typeface="Courier New" panose="02070309020205020404" pitchFamily="49" charset="0"/>
              <a:cs typeface="Courier New" panose="02070309020205020404" pitchFamily="49" charset="0"/>
            </a:endParaRPr>
          </a:p>
          <a:p>
            <a:r>
              <a:rPr lang="ru-RU" sz="2400" dirty="0">
                <a:solidFill>
                  <a:schemeClr val="accent6">
                    <a:lumMod val="20000"/>
                    <a:lumOff val="80000"/>
                  </a:schemeClr>
                </a:solidFill>
                <a:latin typeface="Courier New" panose="02070309020205020404" pitchFamily="49" charset="0"/>
                <a:cs typeface="Courier New" panose="02070309020205020404" pitchFamily="49" charset="0"/>
              </a:rPr>
              <a:t>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invo.Idn</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invo.DtInvo</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invo.Val</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invo.Note</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endParaRPr lang="ru-RU" sz="2400" dirty="0">
              <a:latin typeface="Courier New" panose="02070309020205020404" pitchFamily="49" charset="0"/>
              <a:cs typeface="Courier New" panose="02070309020205020404" pitchFamily="49" charset="0"/>
            </a:endParaRPr>
          </a:p>
        </p:txBody>
      </p:sp>
      <p:sp>
        <p:nvSpPr>
          <p:cNvPr id="2" name="Номер слайда 1">
            <a:extLst>
              <a:ext uri="{FF2B5EF4-FFF2-40B4-BE49-F238E27FC236}">
                <a16:creationId xmlns:a16="http://schemas.microsoft.com/office/drawing/2014/main" id="{50C4AEF8-2ABC-4597-B1DB-A8784B0FF243}"/>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3234219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AE41D2-1BF5-4687-8B57-200A71B80F7C}"/>
              </a:ext>
            </a:extLst>
          </p:cNvPr>
          <p:cNvSpPr txBox="1"/>
          <p:nvPr/>
        </p:nvSpPr>
        <p:spPr>
          <a:xfrm>
            <a:off x="234892" y="455409"/>
            <a:ext cx="10989577" cy="4154984"/>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ALTER proc [</a:t>
            </a:r>
            <a:r>
              <a:rPr lang="en-US" sz="2400" dirty="0" err="1">
                <a:latin typeface="Courier New" panose="02070309020205020404" pitchFamily="49" charset="0"/>
                <a:cs typeface="Courier New" panose="02070309020205020404" pitchFamily="49" charset="0"/>
              </a:rPr>
              <a:t>dbo</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upd_InvoCut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Idn</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a:solidFill>
                  <a:srgbClr val="FFFF00"/>
                </a:solidFill>
                <a:latin typeface="Courier New" panose="02070309020205020404" pitchFamily="49" charset="0"/>
                <a:cs typeface="Courier New" panose="02070309020205020404" pitchFamily="49" charset="0"/>
              </a:rPr>
              <a:t>out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Dt_Invo</a:t>
            </a:r>
            <a:r>
              <a:rPr lang="en-US" sz="2400" dirty="0">
                <a:latin typeface="Courier New" panose="02070309020205020404" pitchFamily="49" charset="0"/>
                <a:cs typeface="Courier New" panose="02070309020205020404" pitchFamily="49" charset="0"/>
              </a:rPr>
              <a:t> date, @Val float </a:t>
            </a:r>
            <a:r>
              <a:rPr lang="en-US" sz="2400" dirty="0">
                <a:solidFill>
                  <a:srgbClr val="FFFF00"/>
                </a:solidFill>
                <a:latin typeface="Courier New" panose="02070309020205020404" pitchFamily="49" charset="0"/>
                <a:cs typeface="Courier New" panose="02070309020205020404" pitchFamily="49" charset="0"/>
              </a:rPr>
              <a:t>out</a:t>
            </a:r>
            <a:r>
              <a:rPr lang="en-US" sz="2400" dirty="0">
                <a:latin typeface="Courier New" panose="02070309020205020404" pitchFamily="49" charset="0"/>
                <a:cs typeface="Courier New" panose="02070309020205020404" pitchFamily="49" charset="0"/>
              </a:rPr>
              <a:t>, @Note varchar(100) </a:t>
            </a:r>
            <a:r>
              <a:rPr lang="en-US" sz="2400" dirty="0">
                <a:solidFill>
                  <a:srgbClr val="FFFF00"/>
                </a:solidFill>
                <a:latin typeface="Courier New" panose="02070309020205020404" pitchFamily="49" charset="0"/>
                <a:cs typeface="Courier New" panose="02070309020205020404" pitchFamily="49" charset="0"/>
              </a:rPr>
              <a:t>out</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as</a:t>
            </a:r>
          </a:p>
          <a:p>
            <a:r>
              <a:rPr lang="en-US" sz="2400" dirty="0">
                <a:latin typeface="Courier New" panose="02070309020205020404" pitchFamily="49" charset="0"/>
                <a:cs typeface="Courier New" panose="02070309020205020404" pitchFamily="49" charset="0"/>
              </a:rPr>
              <a:t>if @Val &lt; 0</a:t>
            </a:r>
          </a:p>
          <a:p>
            <a:r>
              <a:rPr lang="ru-RU"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select @Val = 0</a:t>
            </a:r>
            <a:r>
              <a:rPr lang="ru-RU"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@Note = '</a:t>
            </a:r>
            <a:r>
              <a:rPr lang="ru-RU" sz="2400" dirty="0">
                <a:latin typeface="Courier New" panose="02070309020205020404" pitchFamily="49" charset="0"/>
                <a:cs typeface="Courier New" panose="02070309020205020404" pitchFamily="49" charset="0"/>
              </a:rPr>
              <a:t>Начисление - не меньше 0!’</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else</a:t>
            </a:r>
          </a:p>
          <a:p>
            <a:r>
              <a:rPr lang="en-US" sz="2400" dirty="0">
                <a:latin typeface="Courier New" panose="02070309020205020404" pitchFamily="49" charset="0"/>
                <a:cs typeface="Courier New" panose="02070309020205020404" pitchFamily="49" charset="0"/>
              </a:rPr>
              <a:t> update </a:t>
            </a:r>
            <a:r>
              <a:rPr lang="en-US" sz="2400" dirty="0" err="1">
                <a:latin typeface="Courier New" panose="02070309020205020404" pitchFamily="49" charset="0"/>
                <a:cs typeface="Courier New" panose="02070309020205020404" pitchFamily="49" charset="0"/>
              </a:rPr>
              <a:t>dbo.T_InvoCut</a:t>
            </a:r>
            <a:r>
              <a:rPr lang="en-US" sz="2400" dirty="0">
                <a:latin typeface="Courier New" panose="02070309020205020404" pitchFamily="49" charset="0"/>
                <a:cs typeface="Courier New" panose="02070309020205020404" pitchFamily="49" charset="0"/>
              </a:rPr>
              <a:t> </a:t>
            </a:r>
            <a:endParaRPr lang="ru-RU" sz="2400" dirty="0">
              <a:latin typeface="Courier New" panose="02070309020205020404" pitchFamily="49" charset="0"/>
              <a:cs typeface="Courier New" panose="02070309020205020404" pitchFamily="49" charset="0"/>
            </a:endParaRPr>
          </a:p>
          <a:p>
            <a:r>
              <a:rPr lang="ru-RU"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set </a:t>
            </a:r>
            <a:r>
              <a:rPr lang="en-US" sz="2400" dirty="0" err="1">
                <a:latin typeface="Courier New" panose="02070309020205020404" pitchFamily="49" charset="0"/>
                <a:cs typeface="Courier New" panose="02070309020205020404" pitchFamily="49" charset="0"/>
              </a:rPr>
              <a:t>Dt_Invo</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Dt_Invo</a:t>
            </a:r>
            <a:r>
              <a:rPr lang="en-US" sz="2400" dirty="0">
                <a:latin typeface="Courier New" panose="02070309020205020404" pitchFamily="49" charset="0"/>
                <a:cs typeface="Courier New" panose="02070309020205020404" pitchFamily="49" charset="0"/>
              </a:rPr>
              <a:t>, Val=@Val, Note=@Note</a:t>
            </a:r>
            <a:r>
              <a:rPr lang="ru-RU" sz="2400" dirty="0">
                <a:latin typeface="Courier New" panose="02070309020205020404" pitchFamily="49" charset="0"/>
                <a:cs typeface="Courier New" panose="02070309020205020404" pitchFamily="49" charset="0"/>
              </a:rPr>
              <a:t> </a:t>
            </a:r>
          </a:p>
          <a:p>
            <a:r>
              <a:rPr lang="ru-RU"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where </a:t>
            </a:r>
            <a:r>
              <a:rPr lang="en-US" sz="2400" dirty="0" err="1">
                <a:latin typeface="Courier New" panose="02070309020205020404" pitchFamily="49" charset="0"/>
                <a:cs typeface="Courier New" panose="02070309020205020404" pitchFamily="49" charset="0"/>
              </a:rPr>
              <a:t>Idn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Idn</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return 0;</a:t>
            </a:r>
            <a:endParaRPr lang="ru-RU" sz="2400" dirty="0">
              <a:latin typeface="Courier New" panose="02070309020205020404" pitchFamily="49" charset="0"/>
              <a:cs typeface="Courier New" panose="02070309020205020404" pitchFamily="49" charset="0"/>
            </a:endParaRPr>
          </a:p>
        </p:txBody>
      </p:sp>
      <p:sp>
        <p:nvSpPr>
          <p:cNvPr id="2" name="Номер слайда 1">
            <a:extLst>
              <a:ext uri="{FF2B5EF4-FFF2-40B4-BE49-F238E27FC236}">
                <a16:creationId xmlns:a16="http://schemas.microsoft.com/office/drawing/2014/main" id="{4467F51D-1A65-4E91-8B48-73F1FDABF82D}"/>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839238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3C0F9A-A72A-4000-A644-A2E199F7C790}"/>
              </a:ext>
            </a:extLst>
          </p:cNvPr>
          <p:cNvSpPr txBox="1"/>
          <p:nvPr/>
        </p:nvSpPr>
        <p:spPr>
          <a:xfrm>
            <a:off x="185956" y="492939"/>
            <a:ext cx="11820088" cy="6001643"/>
          </a:xfrm>
          <a:prstGeom prst="rect">
            <a:avLst/>
          </a:prstGeom>
          <a:noFill/>
        </p:spPr>
        <p:txBody>
          <a:bodyPr wrap="square" rtlCol="0">
            <a:spAutoFit/>
          </a:bodyPr>
          <a:lstStyle/>
          <a:p>
            <a:r>
              <a:rPr lang="en-US" sz="2400" dirty="0" err="1">
                <a:latin typeface="Courier New" panose="02070309020205020404" pitchFamily="49" charset="0"/>
                <a:cs typeface="Courier New" panose="02070309020205020404" pitchFamily="49" charset="0"/>
              </a:rPr>
              <a:t>IDynaObject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dataMod.GetDynaObject</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InvoCut</a:t>
            </a:r>
            <a:r>
              <a:rPr lang="en-US" sz="2400" dirty="0">
                <a:latin typeface="Courier New" panose="02070309020205020404" pitchFamily="49" charset="0"/>
                <a:cs typeface="Courier New" panose="02070309020205020404" pitchFamily="49" charset="0"/>
              </a:rPr>
              <a:t>");</a:t>
            </a:r>
          </a:p>
          <a:p>
            <a:r>
              <a:rPr lang="en-US" sz="2400" dirty="0" err="1">
                <a:latin typeface="Courier New" panose="02070309020205020404" pitchFamily="49" charset="0"/>
                <a:cs typeface="Courier New" panose="02070309020205020404" pitchFamily="49" charset="0"/>
              </a:rPr>
              <a:t>QueryInvo</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queryInvo</a:t>
            </a:r>
            <a:r>
              <a:rPr lang="en-US" sz="2400" dirty="0">
                <a:latin typeface="Courier New" panose="02070309020205020404" pitchFamily="49" charset="0"/>
                <a:cs typeface="Courier New" panose="02070309020205020404" pitchFamily="49" charset="0"/>
              </a:rPr>
              <a:t> = new </a:t>
            </a:r>
            <a:r>
              <a:rPr lang="en-US" sz="2400" dirty="0" err="1">
                <a:latin typeface="Courier New" panose="02070309020205020404" pitchFamily="49" charset="0"/>
                <a:cs typeface="Courier New" panose="02070309020205020404" pitchFamily="49" charset="0"/>
              </a:rPr>
              <a:t>QueryInvo</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var</a:t>
            </a:r>
            <a:r>
              <a:rPr lang="en-US" sz="2400" dirty="0">
                <a:latin typeface="Courier New" panose="02070309020205020404" pitchFamily="49" charset="0"/>
                <a:cs typeface="Courier New" panose="02070309020205020404" pitchFamily="49" charset="0"/>
              </a:rPr>
              <a:t> query = </a:t>
            </a:r>
          </a:p>
          <a:p>
            <a:r>
              <a:rPr lang="en-US" sz="2400" dirty="0">
                <a:latin typeface="Courier New" panose="02070309020205020404" pitchFamily="49" charset="0"/>
                <a:cs typeface="Courier New" panose="02070309020205020404" pitchFamily="49" charset="0"/>
              </a:rPr>
              <a:t>    from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 in </a:t>
            </a:r>
            <a:r>
              <a:rPr lang="en-US" sz="2400" dirty="0" err="1">
                <a:latin typeface="Courier New" panose="02070309020205020404" pitchFamily="49" charset="0"/>
                <a:cs typeface="Courier New" panose="02070309020205020404" pitchFamily="49" charset="0"/>
              </a:rPr>
              <a:t>queryInvo</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where </a:t>
            </a:r>
            <a:r>
              <a:rPr lang="en-US" sz="2400" dirty="0" err="1">
                <a:latin typeface="Courier New" panose="02070309020205020404" pitchFamily="49" charset="0"/>
                <a:cs typeface="Courier New" panose="02070309020205020404" pitchFamily="49" charset="0"/>
              </a:rPr>
              <a:t>invo.Val</a:t>
            </a:r>
            <a:r>
              <a:rPr lang="en-US" sz="2400" dirty="0">
                <a:latin typeface="Courier New" panose="02070309020205020404" pitchFamily="49" charset="0"/>
                <a:cs typeface="Courier New" panose="02070309020205020404" pitchFamily="49" charset="0"/>
              </a:rPr>
              <a:t> &gt;= 1000</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orderby</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invo.DtInvo</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select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endParaRPr lang="ru-RU"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 first = </a:t>
            </a:r>
            <a:r>
              <a:rPr lang="en-US" sz="2400" dirty="0" err="1">
                <a:latin typeface="Courier New" panose="02070309020205020404" pitchFamily="49" charset="0"/>
                <a:cs typeface="Courier New" panose="02070309020205020404" pitchFamily="49" charset="0"/>
              </a:rPr>
              <a:t>query.First</a:t>
            </a:r>
            <a:r>
              <a:rPr lang="en-US" sz="2400" dirty="0">
                <a:latin typeface="Courier New" panose="02070309020205020404" pitchFamily="49" charset="0"/>
                <a:cs typeface="Courier New" panose="02070309020205020404" pitchFamily="49" charset="0"/>
              </a:rPr>
              <a:t>();</a:t>
            </a:r>
          </a:p>
          <a:p>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Console.WriteLine</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(“Old {0} Val:{1} {2} Note:{3}",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first.Idn</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first.DtInvo</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first.Val</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first.Note</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a:t>
            </a:r>
            <a:endParaRPr lang="ru-RU" sz="2400" dirty="0">
              <a:solidFill>
                <a:schemeClr val="accent6">
                  <a:lumMod val="20000"/>
                  <a:lumOff val="80000"/>
                </a:schemeClr>
              </a:solidFill>
              <a:latin typeface="Courier New" panose="02070309020205020404" pitchFamily="49" charset="0"/>
              <a:cs typeface="Courier New" panose="02070309020205020404" pitchFamily="49" charset="0"/>
            </a:endParaRPr>
          </a:p>
          <a:p>
            <a:endParaRPr lang="en-US" sz="2400" dirty="0">
              <a:solidFill>
                <a:schemeClr val="accent6">
                  <a:lumMod val="20000"/>
                  <a:lumOff val="80000"/>
                </a:schemeClr>
              </a:solidFill>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first.DtInvo</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DateTime.Parse</a:t>
            </a:r>
            <a:r>
              <a:rPr lang="en-US" sz="2400" dirty="0">
                <a:latin typeface="Courier New" panose="02070309020205020404" pitchFamily="49" charset="0"/>
                <a:cs typeface="Courier New" panose="02070309020205020404" pitchFamily="49" charset="0"/>
              </a:rPr>
              <a:t>("31.12.2012");</a:t>
            </a:r>
          </a:p>
          <a:p>
            <a:r>
              <a:rPr lang="en-US" sz="2400" dirty="0" err="1">
                <a:latin typeface="Courier New" panose="02070309020205020404" pitchFamily="49" charset="0"/>
                <a:cs typeface="Courier New" panose="02070309020205020404" pitchFamily="49" charset="0"/>
              </a:rPr>
              <a:t>first.Val</a:t>
            </a:r>
            <a:r>
              <a:rPr lang="en-US" sz="2400" dirty="0">
                <a:latin typeface="Courier New" panose="02070309020205020404" pitchFamily="49" charset="0"/>
                <a:cs typeface="Courier New" panose="02070309020205020404" pitchFamily="49" charset="0"/>
              </a:rPr>
              <a:t> = -1500;</a:t>
            </a:r>
          </a:p>
          <a:p>
            <a:r>
              <a:rPr lang="en-US" sz="2400" dirty="0" err="1">
                <a:latin typeface="Courier New" panose="02070309020205020404" pitchFamily="49" charset="0"/>
                <a:cs typeface="Courier New" panose="02070309020205020404" pitchFamily="49" charset="0"/>
              </a:rPr>
              <a:t>first.Note</a:t>
            </a:r>
            <a:r>
              <a:rPr lang="en-US" sz="2400" dirty="0">
                <a:latin typeface="Courier New" panose="02070309020205020404" pitchFamily="49" charset="0"/>
                <a:cs typeface="Courier New" panose="02070309020205020404" pitchFamily="49" charset="0"/>
              </a:rPr>
              <a:t> = "</a:t>
            </a:r>
            <a:r>
              <a:rPr lang="ru-RU" sz="2400" dirty="0">
                <a:latin typeface="Courier New" panose="02070309020205020404" pitchFamily="49" charset="0"/>
                <a:cs typeface="Courier New" panose="02070309020205020404" pitchFamily="49" charset="0"/>
              </a:rPr>
              <a:t>Данные изменены !";</a:t>
            </a:r>
          </a:p>
          <a:p>
            <a:r>
              <a:rPr lang="en-US" sz="2400" dirty="0" err="1">
                <a:latin typeface="Courier New" panose="02070309020205020404" pitchFamily="49" charset="0"/>
                <a:cs typeface="Courier New" panose="02070309020205020404" pitchFamily="49" charset="0"/>
              </a:rPr>
              <a:t>queryInvo.Update</a:t>
            </a:r>
            <a:r>
              <a:rPr lang="en-US" sz="2400" dirty="0">
                <a:latin typeface="Courier New" panose="02070309020205020404" pitchFamily="49" charset="0"/>
                <a:cs typeface="Courier New" panose="02070309020205020404" pitchFamily="49" charset="0"/>
              </a:rPr>
              <a:t>(first);</a:t>
            </a:r>
          </a:p>
        </p:txBody>
      </p:sp>
      <p:sp>
        <p:nvSpPr>
          <p:cNvPr id="3" name="Номер слайда 2">
            <a:extLst>
              <a:ext uri="{FF2B5EF4-FFF2-40B4-BE49-F238E27FC236}">
                <a16:creationId xmlns:a16="http://schemas.microsoft.com/office/drawing/2014/main" id="{E9912EDE-0752-4DA1-95C6-0B85A09668F0}"/>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406341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5C9528-8C02-4582-BD96-8BC2455A8E07}"/>
              </a:ext>
            </a:extLst>
          </p:cNvPr>
          <p:cNvSpPr txBox="1"/>
          <p:nvPr/>
        </p:nvSpPr>
        <p:spPr>
          <a:xfrm>
            <a:off x="234890" y="2637220"/>
            <a:ext cx="11752978" cy="2308324"/>
          </a:xfrm>
          <a:prstGeom prst="rect">
            <a:avLst/>
          </a:prstGeom>
          <a:noFill/>
        </p:spPr>
        <p:txBody>
          <a:bodyPr wrap="square" rtlCol="0">
            <a:spAutoFit/>
          </a:bodyPr>
          <a:lstStyle/>
          <a:p>
            <a:r>
              <a:rPr lang="en-US" sz="2400" dirty="0">
                <a:solidFill>
                  <a:srgbClr val="FFFF00"/>
                </a:solidFill>
                <a:latin typeface="Courier New" panose="02070309020205020404" pitchFamily="49" charset="0"/>
                <a:cs typeface="Courier New" panose="02070309020205020404" pitchFamily="49" charset="0"/>
              </a:rPr>
              <a:t>Old 503 31.12.2010 Val:1000 Note:</a:t>
            </a:r>
            <a:r>
              <a:rPr lang="ru-RU" sz="2400" dirty="0">
                <a:solidFill>
                  <a:srgbClr val="FFFF00"/>
                </a:solidFill>
                <a:latin typeface="Courier New" panose="02070309020205020404" pitchFamily="49" charset="0"/>
                <a:cs typeface="Courier New" panose="02070309020205020404" pitchFamily="49" charset="0"/>
              </a:rPr>
              <a:t>Начислено за работу</a:t>
            </a:r>
          </a:p>
          <a:p>
            <a:r>
              <a:rPr lang="en-US" sz="2400" dirty="0">
                <a:solidFill>
                  <a:srgbClr val="FFFF00"/>
                </a:solidFill>
                <a:latin typeface="Courier New" panose="02070309020205020404" pitchFamily="49" charset="0"/>
                <a:cs typeface="Courier New" panose="02070309020205020404" pitchFamily="49" charset="0"/>
              </a:rPr>
              <a:t>Id: 28, Name: </a:t>
            </a:r>
            <a:r>
              <a:rPr lang="en-US" sz="2400" dirty="0" err="1">
                <a:solidFill>
                  <a:srgbClr val="FFFF00"/>
                </a:solidFill>
                <a:latin typeface="Courier New" panose="02070309020205020404" pitchFamily="49" charset="0"/>
                <a:cs typeface="Courier New" panose="02070309020205020404" pitchFamily="49" charset="0"/>
              </a:rPr>
              <a:t>InvoCut</a:t>
            </a:r>
            <a:endParaRPr lang="en-US" sz="2400" dirty="0">
              <a:solidFill>
                <a:srgbClr val="FFFF00"/>
              </a:solidFill>
              <a:latin typeface="Courier New" panose="02070309020205020404" pitchFamily="49" charset="0"/>
              <a:cs typeface="Courier New" panose="02070309020205020404" pitchFamily="49" charset="0"/>
            </a:endParaRPr>
          </a:p>
          <a:p>
            <a:r>
              <a:rPr lang="en-US" sz="2400" dirty="0">
                <a:solidFill>
                  <a:srgbClr val="FFFF00"/>
                </a:solidFill>
                <a:latin typeface="Courier New" panose="02070309020205020404" pitchFamily="49" charset="0"/>
                <a:cs typeface="Courier New" panose="02070309020205020404" pitchFamily="49" charset="0"/>
              </a:rPr>
              <a:t>Prop: </a:t>
            </a:r>
            <a:r>
              <a:rPr lang="en-US" sz="2400" dirty="0" err="1">
                <a:solidFill>
                  <a:srgbClr val="FFFF00"/>
                </a:solidFill>
                <a:latin typeface="Courier New" panose="02070309020205020404" pitchFamily="49" charset="0"/>
                <a:cs typeface="Courier New" panose="02070309020205020404" pitchFamily="49" charset="0"/>
              </a:rPr>
              <a:t>Idn</a:t>
            </a:r>
            <a:r>
              <a:rPr lang="en-US" sz="2400" dirty="0">
                <a:solidFill>
                  <a:srgbClr val="FFFF00"/>
                </a:solidFill>
                <a:latin typeface="Courier New" panose="02070309020205020404" pitchFamily="49" charset="0"/>
                <a:cs typeface="Courier New" panose="02070309020205020404" pitchFamily="49" charset="0"/>
              </a:rPr>
              <a:t>, Value: 503 Prop: </a:t>
            </a:r>
            <a:r>
              <a:rPr lang="en-US" sz="2400" dirty="0" err="1">
                <a:solidFill>
                  <a:srgbClr val="FFFF00"/>
                </a:solidFill>
                <a:latin typeface="Courier New" panose="02070309020205020404" pitchFamily="49" charset="0"/>
                <a:cs typeface="Courier New" panose="02070309020205020404" pitchFamily="49" charset="0"/>
              </a:rPr>
              <a:t>Dt_Invo</a:t>
            </a:r>
            <a:r>
              <a:rPr lang="en-US" sz="2400" dirty="0">
                <a:solidFill>
                  <a:srgbClr val="FFFF00"/>
                </a:solidFill>
                <a:latin typeface="Courier New" panose="02070309020205020404" pitchFamily="49" charset="0"/>
                <a:cs typeface="Courier New" panose="02070309020205020404" pitchFamily="49" charset="0"/>
              </a:rPr>
              <a:t>, Value: 31.12.2012 Prop: Val, Value: 0 Prop: Note, Value: </a:t>
            </a:r>
            <a:r>
              <a:rPr lang="ru-RU" sz="2400" dirty="0">
                <a:solidFill>
                  <a:srgbClr val="FFFF00"/>
                </a:solidFill>
                <a:latin typeface="Courier New" panose="02070309020205020404" pitchFamily="49" charset="0"/>
                <a:cs typeface="Courier New" panose="02070309020205020404" pitchFamily="49" charset="0"/>
              </a:rPr>
              <a:t>Начисление - не меньше 0!</a:t>
            </a:r>
            <a:endParaRPr lang="en-US" sz="2400" dirty="0">
              <a:solidFill>
                <a:srgbClr val="FFFF00"/>
              </a:solidFill>
              <a:latin typeface="Courier New" panose="02070309020205020404" pitchFamily="49" charset="0"/>
              <a:cs typeface="Courier New" panose="02070309020205020404" pitchFamily="49" charset="0"/>
            </a:endParaRPr>
          </a:p>
          <a:p>
            <a:r>
              <a:rPr lang="en-US" sz="2400" dirty="0">
                <a:solidFill>
                  <a:srgbClr val="FFFF00"/>
                </a:solidFill>
                <a:latin typeface="Courier New" panose="02070309020205020404" pitchFamily="49" charset="0"/>
                <a:cs typeface="Courier New" panose="02070309020205020404" pitchFamily="49" charset="0"/>
              </a:rPr>
              <a:t>Result: Ok</a:t>
            </a:r>
          </a:p>
          <a:p>
            <a:r>
              <a:rPr lang="en-US" sz="2400" dirty="0">
                <a:solidFill>
                  <a:srgbClr val="FFFF00"/>
                </a:solidFill>
                <a:latin typeface="Courier New" panose="02070309020205020404" pitchFamily="49" charset="0"/>
                <a:cs typeface="Courier New" panose="02070309020205020404" pitchFamily="49" charset="0"/>
              </a:rPr>
              <a:t>New 503 31.12.2012 Val:0 Note:</a:t>
            </a:r>
            <a:r>
              <a:rPr lang="ru-RU" sz="2400" dirty="0">
                <a:solidFill>
                  <a:srgbClr val="FFFF00"/>
                </a:solidFill>
                <a:latin typeface="Courier New" panose="02070309020205020404" pitchFamily="49" charset="0"/>
                <a:cs typeface="Courier New" panose="02070309020205020404" pitchFamily="49" charset="0"/>
              </a:rPr>
              <a:t> Начисление - не меньше 0!</a:t>
            </a:r>
          </a:p>
        </p:txBody>
      </p:sp>
      <p:sp>
        <p:nvSpPr>
          <p:cNvPr id="5" name="TextBox 4">
            <a:extLst>
              <a:ext uri="{FF2B5EF4-FFF2-40B4-BE49-F238E27FC236}">
                <a16:creationId xmlns:a16="http://schemas.microsoft.com/office/drawing/2014/main" id="{EADEDDC0-9F25-4624-8AA6-79950A5A444F}"/>
              </a:ext>
            </a:extLst>
          </p:cNvPr>
          <p:cNvSpPr txBox="1"/>
          <p:nvPr/>
        </p:nvSpPr>
        <p:spPr>
          <a:xfrm>
            <a:off x="234890" y="443751"/>
            <a:ext cx="11752978" cy="1569660"/>
          </a:xfrm>
          <a:prstGeom prst="rect">
            <a:avLst/>
          </a:prstGeom>
          <a:noFill/>
        </p:spPr>
        <p:txBody>
          <a:bodyPr wrap="square" rtlCol="0">
            <a:spAutoFit/>
          </a:bodyPr>
          <a:lstStyle/>
          <a:p>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Console.WriteLine</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dynaObject.GetInfo</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("props"));</a:t>
            </a:r>
          </a:p>
          <a:p>
            <a:endParaRPr lang="ru-RU" sz="2400" dirty="0">
              <a:solidFill>
                <a:schemeClr val="accent4">
                  <a:lumMod val="60000"/>
                  <a:lumOff val="40000"/>
                </a:schemeClr>
              </a:solidFill>
              <a:latin typeface="Courier New" panose="02070309020205020404" pitchFamily="49" charset="0"/>
              <a:cs typeface="Courier New" panose="02070309020205020404" pitchFamily="49" charset="0"/>
            </a:endParaRPr>
          </a:p>
          <a:p>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Console.WriteLine</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(“New {0} {1} Val:{2} Note:{3}",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first.Idn</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first.DtInvo</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first.Val</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first.Note</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a:t>
            </a:r>
            <a:endParaRPr lang="ru-RU" sz="2400" dirty="0">
              <a:solidFill>
                <a:schemeClr val="accent6">
                  <a:lumMod val="20000"/>
                  <a:lumOff val="80000"/>
                </a:schemeClr>
              </a:solidFill>
              <a:latin typeface="Courier New" panose="02070309020205020404" pitchFamily="49" charset="0"/>
              <a:cs typeface="Courier New" panose="02070309020205020404" pitchFamily="49" charset="0"/>
            </a:endParaRPr>
          </a:p>
        </p:txBody>
      </p:sp>
      <p:sp>
        <p:nvSpPr>
          <p:cNvPr id="2" name="Прямоугольник 1">
            <a:extLst>
              <a:ext uri="{FF2B5EF4-FFF2-40B4-BE49-F238E27FC236}">
                <a16:creationId xmlns:a16="http://schemas.microsoft.com/office/drawing/2014/main" id="{B1D8AF2B-343D-48A8-91A4-EB6D6932BBB0}"/>
              </a:ext>
            </a:extLst>
          </p:cNvPr>
          <p:cNvSpPr/>
          <p:nvPr/>
        </p:nvSpPr>
        <p:spPr>
          <a:xfrm>
            <a:off x="234890" y="5281293"/>
            <a:ext cx="2820003" cy="576120"/>
          </a:xfrm>
          <a:prstGeom prst="rect">
            <a:avLst/>
          </a:prstGeom>
        </p:spPr>
        <p:txBody>
          <a:bodyPr wrap="none">
            <a:spAutoFit/>
          </a:bodyPr>
          <a:lstStyle/>
          <a:p>
            <a:pPr marL="285750" indent="-285750">
              <a:lnSpc>
                <a:spcPct val="150000"/>
              </a:lnSpc>
              <a:buFont typeface="Wingdings" panose="05000000000000000000" pitchFamily="2" charset="2"/>
              <a:buChar char="ü"/>
            </a:pPr>
            <a:r>
              <a:rPr lang="en-US" sz="2400" dirty="0"/>
              <a:t>LINQ to Objects</a:t>
            </a:r>
            <a:endParaRPr lang="ru-RU" sz="2400" dirty="0"/>
          </a:p>
        </p:txBody>
      </p:sp>
      <p:sp>
        <p:nvSpPr>
          <p:cNvPr id="3" name="Номер слайда 2">
            <a:extLst>
              <a:ext uri="{FF2B5EF4-FFF2-40B4-BE49-F238E27FC236}">
                <a16:creationId xmlns:a16="http://schemas.microsoft.com/office/drawing/2014/main" id="{B51F4957-9C6E-48DD-B032-891C34B09821}"/>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967999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E7783D88-446A-43FA-9BCF-8DE9E55AFA4F}"/>
              </a:ext>
            </a:extLst>
          </p:cNvPr>
          <p:cNvPicPr>
            <a:picLocks noChangeAspect="1"/>
          </p:cNvPicPr>
          <p:nvPr/>
        </p:nvPicPr>
        <p:blipFill>
          <a:blip r:embed="rId2"/>
          <a:stretch>
            <a:fillRect/>
          </a:stretch>
        </p:blipFill>
        <p:spPr>
          <a:xfrm>
            <a:off x="2424700" y="1862229"/>
            <a:ext cx="7482416" cy="4206782"/>
          </a:xfrm>
          <a:prstGeom prst="rect">
            <a:avLst/>
          </a:prstGeom>
        </p:spPr>
      </p:pic>
      <p:sp>
        <p:nvSpPr>
          <p:cNvPr id="6" name="Прямоугольник 5">
            <a:extLst>
              <a:ext uri="{FF2B5EF4-FFF2-40B4-BE49-F238E27FC236}">
                <a16:creationId xmlns:a16="http://schemas.microsoft.com/office/drawing/2014/main" id="{842CEA7E-0DBC-4D30-A70F-E44D72FE029D}"/>
              </a:ext>
            </a:extLst>
          </p:cNvPr>
          <p:cNvSpPr/>
          <p:nvPr/>
        </p:nvSpPr>
        <p:spPr>
          <a:xfrm>
            <a:off x="2354792" y="547311"/>
            <a:ext cx="7482415" cy="830997"/>
          </a:xfrm>
          <a:prstGeom prst="rect">
            <a:avLst/>
          </a:prstGeom>
        </p:spPr>
        <p:txBody>
          <a:bodyPr wrap="square">
            <a:spAutoFit/>
          </a:bodyPr>
          <a:lstStyle/>
          <a:p>
            <a:pPr algn="ctr"/>
            <a:r>
              <a:rPr lang="en-US" sz="2400" dirty="0" err="1"/>
              <a:t>DynaLib</a:t>
            </a:r>
            <a:r>
              <a:rPr lang="en-US" sz="2400" dirty="0"/>
              <a:t> vs EF</a:t>
            </a:r>
            <a:endParaRPr lang="ru-RU" sz="2400" dirty="0"/>
          </a:p>
          <a:p>
            <a:pPr algn="ctr"/>
            <a:r>
              <a:rPr lang="ru-RU" sz="2400" dirty="0"/>
              <a:t>Скорость загрузки данных и записи в поток. </a:t>
            </a:r>
            <a:endParaRPr lang="en-US" sz="2400" dirty="0"/>
          </a:p>
        </p:txBody>
      </p:sp>
      <p:sp>
        <p:nvSpPr>
          <p:cNvPr id="4" name="Номер слайда 3">
            <a:extLst>
              <a:ext uri="{FF2B5EF4-FFF2-40B4-BE49-F238E27FC236}">
                <a16:creationId xmlns:a16="http://schemas.microsoft.com/office/drawing/2014/main" id="{E2EFA253-9272-4CAD-BC6D-D461F49FFED9}"/>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759289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09BC0ED-0DE4-4FE9-A4C6-CD3C93912FD7}"/>
              </a:ext>
            </a:extLst>
          </p:cNvPr>
          <p:cNvSpPr/>
          <p:nvPr/>
        </p:nvSpPr>
        <p:spPr>
          <a:xfrm>
            <a:off x="192947" y="567436"/>
            <a:ext cx="11803310" cy="6001643"/>
          </a:xfrm>
          <a:prstGeom prst="rect">
            <a:avLst/>
          </a:prstGeom>
        </p:spPr>
        <p:txBody>
          <a:bodyPr wrap="square">
            <a:spAutoFit/>
          </a:bodyPr>
          <a:lstStyle/>
          <a:p>
            <a:r>
              <a:rPr lang="en-US" sz="2400" dirty="0" err="1">
                <a:latin typeface="Courier New" panose="02070309020205020404" pitchFamily="49" charset="0"/>
                <a:cs typeface="Courier New" panose="02070309020205020404" pitchFamily="49" charset="0"/>
              </a:rPr>
              <a:t>timeList.Clear</a:t>
            </a:r>
            <a:r>
              <a:rPr lang="en-US" sz="2400" dirty="0">
                <a:latin typeface="Courier New" panose="02070309020205020404" pitchFamily="49" charset="0"/>
                <a:cs typeface="Courier New" panose="02070309020205020404" pitchFamily="49" charset="0"/>
              </a:rPr>
              <a:t>();</a:t>
            </a:r>
            <a:endParaRPr lang="nn-NO" sz="2400" dirty="0">
              <a:latin typeface="Courier New" panose="02070309020205020404" pitchFamily="49" charset="0"/>
              <a:cs typeface="Courier New" panose="02070309020205020404" pitchFamily="49" charset="0"/>
            </a:endParaRPr>
          </a:p>
          <a:p>
            <a:r>
              <a:rPr lang="nn-NO" sz="2400" dirty="0">
                <a:latin typeface="Courier New" panose="02070309020205020404" pitchFamily="49" charset="0"/>
                <a:cs typeface="Courier New" panose="02070309020205020404" pitchFamily="49" charset="0"/>
              </a:rPr>
              <a:t>for (int i = 0; i &lt; max; i++)</a:t>
            </a:r>
          </a:p>
          <a:p>
            <a:r>
              <a:rPr lang="ru-RU"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TestM</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a:t>
            </a:r>
          </a:p>
          <a:p>
            <a:r>
              <a:rPr lang="ru-RU" sz="24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Console.WriteLine</a:t>
            </a:r>
            <a:r>
              <a:rPr lang="en-US" sz="2400" dirty="0">
                <a:latin typeface="Courier New" panose="02070309020205020404" pitchFamily="49" charset="0"/>
                <a:cs typeface="Courier New" panose="02070309020205020404" pitchFamily="49" charset="0"/>
              </a:rPr>
              <a:t>("Done M. </a:t>
            </a:r>
            <a:r>
              <a:rPr lang="ru-RU" sz="2400" dirty="0">
                <a:latin typeface="Courier New" panose="02070309020205020404" pitchFamily="49" charset="0"/>
                <a:cs typeface="Courier New" panose="02070309020205020404" pitchFamily="49" charset="0"/>
              </a:rPr>
              <a:t>Время {0} </a:t>
            </a:r>
            <a:r>
              <a:rPr lang="en-US" sz="2400" dirty="0" err="1">
                <a:latin typeface="Courier New" panose="02070309020205020404" pitchFamily="49" charset="0"/>
                <a:cs typeface="Courier New" panose="02070309020205020404" pitchFamily="49" charset="0"/>
              </a:rPr>
              <a:t>ms.</a:t>
            </a:r>
            <a:r>
              <a:rPr lang="en-US" sz="2400" dirty="0">
                <a:latin typeface="Courier New" panose="02070309020205020404" pitchFamily="49" charset="0"/>
                <a:cs typeface="Courier New" panose="02070309020205020404" pitchFamily="49" charset="0"/>
              </a:rPr>
              <a:t>", </a:t>
            </a:r>
            <a:r>
              <a:rPr lang="ru-RU"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timeList.Skip</a:t>
            </a:r>
            <a:r>
              <a:rPr lang="en-US" sz="2400" dirty="0">
                <a:latin typeface="Courier New" panose="02070309020205020404" pitchFamily="49" charset="0"/>
                <a:cs typeface="Courier New" panose="02070309020205020404" pitchFamily="49" charset="0"/>
              </a:rPr>
              <a:t>(1).Average());</a:t>
            </a:r>
          </a:p>
          <a:p>
            <a:r>
              <a:rPr lang="en-US" sz="2400" dirty="0">
                <a:latin typeface="Courier New" panose="02070309020205020404" pitchFamily="49" charset="0"/>
                <a:cs typeface="Courier New" panose="02070309020205020404" pitchFamily="49" charset="0"/>
              </a:rPr>
              <a:t>using (</a:t>
            </a:r>
            <a:r>
              <a:rPr lang="en-US" sz="2400" dirty="0" err="1">
                <a:latin typeface="Courier New" panose="02070309020205020404" pitchFamily="49" charset="0"/>
                <a:cs typeface="Courier New" panose="02070309020205020404" pitchFamily="49" charset="0"/>
              </a:rPr>
              <a:t>FileStream</a:t>
            </a:r>
            <a:r>
              <a:rPr lang="en-US" sz="2400" dirty="0">
                <a:latin typeface="Courier New" panose="02070309020205020404" pitchFamily="49" charset="0"/>
                <a:cs typeface="Courier New" panose="02070309020205020404" pitchFamily="49" charset="0"/>
              </a:rPr>
              <a:t> fs = new </a:t>
            </a:r>
            <a:r>
              <a:rPr lang="en-US" sz="2400" dirty="0" err="1">
                <a:latin typeface="Courier New" panose="02070309020205020404" pitchFamily="49" charset="0"/>
                <a:cs typeface="Courier New" panose="02070309020205020404" pitchFamily="49" charset="0"/>
              </a:rPr>
              <a:t>FileStream</a:t>
            </a:r>
            <a:r>
              <a:rPr lang="en-US" sz="2400" dirty="0">
                <a:latin typeface="Courier New" panose="02070309020205020404" pitchFamily="49" charset="0"/>
                <a:cs typeface="Courier New" panose="02070309020205020404" pitchFamily="49" charset="0"/>
              </a:rPr>
              <a:t>("TestM.txt", 	</a:t>
            </a:r>
            <a:r>
              <a:rPr lang="en-US" sz="2400" dirty="0" err="1">
                <a:latin typeface="Courier New" panose="02070309020205020404" pitchFamily="49" charset="0"/>
                <a:cs typeface="Courier New" panose="02070309020205020404" pitchFamily="49" charset="0"/>
              </a:rPr>
              <a:t>FileMode.Create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StreamWriter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sr</a:t>
            </a:r>
            <a:r>
              <a:rPr lang="en-US" sz="2400" dirty="0">
                <a:latin typeface="Courier New" panose="02070309020205020404" pitchFamily="49" charset="0"/>
                <a:cs typeface="Courier New" panose="02070309020205020404" pitchFamily="49" charset="0"/>
              </a:rPr>
              <a:t> = new </a:t>
            </a:r>
            <a:r>
              <a:rPr lang="en-US" sz="2400" dirty="0" err="1">
                <a:latin typeface="Courier New" panose="02070309020205020404" pitchFamily="49" charset="0"/>
                <a:cs typeface="Courier New" panose="02070309020205020404" pitchFamily="49" charset="0"/>
              </a:rPr>
              <a:t>StreamWriter</a:t>
            </a:r>
            <a:r>
              <a:rPr lang="en-US" sz="2400" dirty="0">
                <a:latin typeface="Courier New" panose="02070309020205020404" pitchFamily="49" charset="0"/>
                <a:cs typeface="Courier New" panose="02070309020205020404" pitchFamily="49" charset="0"/>
              </a:rPr>
              <a:t>(fs);</a:t>
            </a:r>
          </a:p>
          <a:p>
            <a:r>
              <a:rPr lang="en-US" sz="2400" dirty="0">
                <a:latin typeface="Courier New" panose="02070309020205020404" pitchFamily="49" charset="0"/>
                <a:cs typeface="Courier New" panose="02070309020205020404" pitchFamily="49" charset="0"/>
              </a:rPr>
              <a:t> foreach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t in </a:t>
            </a:r>
            <a:r>
              <a:rPr lang="en-US" sz="2400" dirty="0" err="1">
                <a:latin typeface="Courier New" panose="02070309020205020404" pitchFamily="49" charset="0"/>
                <a:cs typeface="Courier New" panose="02070309020205020404" pitchFamily="49" charset="0"/>
              </a:rPr>
              <a:t>timeList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sr.WriteLine</a:t>
            </a:r>
            <a:r>
              <a:rPr lang="en-US" sz="2400" dirty="0">
                <a:latin typeface="Courier New" panose="02070309020205020404" pitchFamily="49" charset="0"/>
                <a:cs typeface="Courier New" panose="02070309020205020404" pitchFamily="49" charset="0"/>
              </a:rPr>
              <a:t>("{0}", 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sr.Flush</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sr.Close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5" name="Номер слайда 4">
            <a:extLst>
              <a:ext uri="{FF2B5EF4-FFF2-40B4-BE49-F238E27FC236}">
                <a16:creationId xmlns:a16="http://schemas.microsoft.com/office/drawing/2014/main" id="{9AA45962-24EB-4C78-993A-AB0AED8462E0}"/>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41888374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51251C-57E3-4360-A241-A271DDD93D8B}"/>
              </a:ext>
            </a:extLst>
          </p:cNvPr>
          <p:cNvSpPr txBox="1"/>
          <p:nvPr/>
        </p:nvSpPr>
        <p:spPr>
          <a:xfrm>
            <a:off x="157293" y="184558"/>
            <a:ext cx="11877413" cy="637097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private static void </a:t>
            </a:r>
            <a:r>
              <a:rPr lang="en-US" sz="2400" dirty="0" err="1">
                <a:latin typeface="Courier New" panose="02070309020205020404" pitchFamily="49" charset="0"/>
                <a:cs typeface="Courier New" panose="02070309020205020404" pitchFamily="49" charset="0"/>
              </a:rPr>
              <a:t>TestM</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num</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using (</a:t>
            </a:r>
            <a:r>
              <a:rPr lang="en-US" sz="2400" dirty="0" err="1">
                <a:latin typeface="Courier New" panose="02070309020205020404" pitchFamily="49" charset="0"/>
                <a:cs typeface="Courier New" panose="02070309020205020404" pitchFamily="49" charset="0"/>
              </a:rPr>
              <a:t>var</a:t>
            </a:r>
            <a:r>
              <a:rPr lang="en-US" sz="2400" dirty="0">
                <a:latin typeface="Courier New" panose="02070309020205020404" pitchFamily="49" charset="0"/>
                <a:cs typeface="Courier New" panose="02070309020205020404" pitchFamily="49" charset="0"/>
              </a:rPr>
              <a:t> context = new </a:t>
            </a:r>
            <a:r>
              <a:rPr lang="en-US" sz="2400" dirty="0" err="1">
                <a:latin typeface="Courier New" panose="02070309020205020404" pitchFamily="49" charset="0"/>
                <a:cs typeface="Courier New" panose="02070309020205020404" pitchFamily="49" charset="0"/>
              </a:rPr>
              <a:t>TestModel</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Stopwatch </a:t>
            </a:r>
            <a:r>
              <a:rPr lang="en-US" sz="2400" dirty="0" err="1">
                <a:latin typeface="Courier New" panose="02070309020205020404" pitchFamily="49" charset="0"/>
                <a:cs typeface="Courier New" panose="02070309020205020404" pitchFamily="49" charset="0"/>
              </a:rPr>
              <a:t>stopWatch</a:t>
            </a:r>
            <a:r>
              <a:rPr lang="en-US" sz="2400" dirty="0">
                <a:latin typeface="Courier New" panose="02070309020205020404" pitchFamily="49" charset="0"/>
                <a:cs typeface="Courier New" panose="02070309020205020404" pitchFamily="49" charset="0"/>
              </a:rPr>
              <a:t> = new Stopwatch();</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stopWatch.Start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using (</a:t>
            </a:r>
            <a:r>
              <a:rPr lang="en-US" sz="2400" dirty="0" err="1">
                <a:latin typeface="Courier New" panose="02070309020205020404" pitchFamily="49" charset="0"/>
                <a:cs typeface="Courier New" panose="02070309020205020404" pitchFamily="49" charset="0"/>
              </a:rPr>
              <a:t>MemoryStream</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ms</a:t>
            </a:r>
            <a:r>
              <a:rPr lang="en-US" sz="2400" dirty="0">
                <a:latin typeface="Courier New" panose="02070309020205020404" pitchFamily="49" charset="0"/>
                <a:cs typeface="Courier New" panose="02070309020205020404" pitchFamily="49" charset="0"/>
              </a:rPr>
              <a:t> = new </a:t>
            </a:r>
            <a:r>
              <a:rPr lang="en-US" sz="2400" dirty="0" err="1">
                <a:latin typeface="Courier New" panose="02070309020205020404" pitchFamily="49" charset="0"/>
                <a:cs typeface="Courier New" panose="02070309020205020404" pitchFamily="49" charset="0"/>
              </a:rPr>
              <a:t>MemoryStream</a:t>
            </a:r>
            <a:r>
              <a:rPr lang="en-US" sz="2400" dirty="0">
                <a:latin typeface="Courier New" panose="02070309020205020404" pitchFamily="49" charset="0"/>
                <a:cs typeface="Courier New" panose="02070309020205020404" pitchFamily="49" charset="0"/>
              </a:rPr>
              <a:t>(1000000))</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DataContractJsonSerializer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ser</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new </a:t>
            </a:r>
            <a:r>
              <a:rPr lang="en-US" sz="2400" dirty="0" err="1">
                <a:latin typeface="Courier New" panose="02070309020205020404" pitchFamily="49" charset="0"/>
                <a:cs typeface="Courier New" panose="02070309020205020404" pitchFamily="49" charset="0"/>
              </a:rPr>
              <a:t>DataContractJsonSerializer</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typeof</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IEnumerable</a:t>
            </a:r>
            <a:r>
              <a:rPr lang="en-US" sz="2400" dirty="0">
                <a:solidFill>
                  <a:srgbClr val="FFFF00"/>
                </a:solidFill>
                <a:latin typeface="Courier New" panose="02070309020205020404" pitchFamily="49" charset="0"/>
                <a:cs typeface="Courier New" panose="02070309020205020404" pitchFamily="49" charset="0"/>
              </a:rPr>
              <a:t>&lt;</a:t>
            </a:r>
            <a:r>
              <a:rPr lang="en-US" sz="2400" dirty="0" err="1">
                <a:solidFill>
                  <a:srgbClr val="FFFF00"/>
                </a:solidFill>
                <a:latin typeface="Courier New" panose="02070309020205020404" pitchFamily="49" charset="0"/>
                <a:cs typeface="Courier New" panose="02070309020205020404" pitchFamily="49" charset="0"/>
              </a:rPr>
              <a:t>Invo</a:t>
            </a:r>
            <a:r>
              <a:rPr lang="en-US" sz="2400" dirty="0">
                <a:solidFill>
                  <a:srgbClr val="FFFF00"/>
                </a:solidFill>
                <a:latin typeface="Courier New" panose="02070309020205020404" pitchFamily="49" charset="0"/>
                <a:cs typeface="Courier New" panose="02070309020205020404" pitchFamily="49" charset="0"/>
              </a:rPr>
              <a:t>&gt;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ser.WriteObject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ms</a:t>
            </a:r>
            <a:r>
              <a:rPr lang="en-US" sz="2400" dirty="0">
                <a:latin typeface="Courier New" panose="02070309020205020404" pitchFamily="49" charset="0"/>
                <a:cs typeface="Courier New" panose="02070309020205020404" pitchFamily="49" charset="0"/>
              </a:rPr>
              <a:t>, </a:t>
            </a:r>
            <a:r>
              <a:rPr lang="en-US" sz="2400" dirty="0" err="1">
                <a:solidFill>
                  <a:srgbClr val="FFFF00"/>
                </a:solidFill>
                <a:latin typeface="Courier New" panose="02070309020205020404" pitchFamily="49" charset="0"/>
                <a:cs typeface="Courier New" panose="02070309020205020404" pitchFamily="49" charset="0"/>
              </a:rPr>
              <a:t>context.Invos</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stopWatch.Stop</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TimeSpan</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ts</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stopWatch.Elapsed</a:t>
            </a:r>
            <a:r>
              <a:rPr lang="en-US" sz="2400" dirty="0">
                <a:latin typeface="Courier New" panose="02070309020205020404" pitchFamily="49" charset="0"/>
                <a:cs typeface="Courier New" panose="02070309020205020404" pitchFamily="49" charset="0"/>
              </a:rPr>
              <a:t>;</a:t>
            </a:r>
            <a:r>
              <a:rPr lang="ru-RU"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Время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rgbClr val="FFFF00"/>
                </a:solidFill>
                <a:latin typeface="Courier New" panose="02070309020205020404" pitchFamily="49" charset="0"/>
                <a:cs typeface="Courier New" panose="02070309020205020404" pitchFamily="49" charset="0"/>
              </a:rPr>
              <a:t>78</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solidFill>
                  <a:schemeClr val="accent4">
                    <a:lumMod val="40000"/>
                    <a:lumOff val="60000"/>
                  </a:schemeClr>
                </a:solidFill>
                <a:latin typeface="Courier New" panose="02070309020205020404" pitchFamily="49" charset="0"/>
                <a:cs typeface="Courier New" panose="02070309020205020404" pitchFamily="49" charset="0"/>
              </a:rPr>
              <a:t>ms</a:t>
            </a:r>
            <a:endParaRPr lang="en-US" sz="2400" dirty="0">
              <a:solidFill>
                <a:schemeClr val="accent4">
                  <a:lumMod val="40000"/>
                  <a:lumOff val="60000"/>
                </a:schemeClr>
              </a:solidFill>
              <a:latin typeface="Courier New" panose="02070309020205020404" pitchFamily="49" charset="0"/>
              <a:cs typeface="Courier New" panose="02070309020205020404" pitchFamily="49" charset="0"/>
            </a:endParaRPr>
          </a:p>
          <a:p>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timeList.Add</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ts.Milliseconds</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3" name="Номер слайда 2">
            <a:extLst>
              <a:ext uri="{FF2B5EF4-FFF2-40B4-BE49-F238E27FC236}">
                <a16:creationId xmlns:a16="http://schemas.microsoft.com/office/drawing/2014/main" id="{D0CD5563-AABC-4582-813A-52D29DF9DF94}"/>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3196834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1FB2D-3FE0-4DF1-A8A7-FF13F1A56C2A}"/>
              </a:ext>
            </a:extLst>
          </p:cNvPr>
          <p:cNvSpPr txBox="1"/>
          <p:nvPr/>
        </p:nvSpPr>
        <p:spPr>
          <a:xfrm>
            <a:off x="314587" y="539106"/>
            <a:ext cx="11877413" cy="452431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private static void </a:t>
            </a:r>
            <a:r>
              <a:rPr lang="en-US" sz="2400" dirty="0" err="1">
                <a:latin typeface="Courier New" panose="02070309020205020404" pitchFamily="49" charset="0"/>
                <a:cs typeface="Courier New" panose="02070309020205020404" pitchFamily="49" charset="0"/>
              </a:rPr>
              <a:t>TestM</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num</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Stopwatch </a:t>
            </a:r>
            <a:r>
              <a:rPr lang="en-US" sz="2400" dirty="0" err="1">
                <a:latin typeface="Courier New" panose="02070309020205020404" pitchFamily="49" charset="0"/>
                <a:cs typeface="Courier New" panose="02070309020205020404" pitchFamily="49" charset="0"/>
              </a:rPr>
              <a:t>stopWatch</a:t>
            </a:r>
            <a:r>
              <a:rPr lang="en-US" sz="2400" dirty="0">
                <a:latin typeface="Courier New" panose="02070309020205020404" pitchFamily="49" charset="0"/>
                <a:cs typeface="Courier New" panose="02070309020205020404" pitchFamily="49" charset="0"/>
              </a:rPr>
              <a:t> = new Stopwatch();</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stopWatch.Start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Первоначальная загрузка из БД</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4569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записей</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IDynaObject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dataMod.GetDynaObject</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InvoCut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dynaObject.SelectToStream</a:t>
            </a:r>
            <a:r>
              <a:rPr lang="en-US" sz="2400" dirty="0">
                <a:latin typeface="Courier New" panose="02070309020205020404" pitchFamily="49" charset="0"/>
                <a:cs typeface="Courier New" panose="02070309020205020404" pitchFamily="49" charset="0"/>
              </a:rPr>
              <a:t>(null);</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stopWatch.Stop</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TimeSpan</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ts</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stopWatch.Elapsed</a:t>
            </a:r>
            <a:r>
              <a:rPr lang="en-US" sz="2400" dirty="0">
                <a:latin typeface="Courier New" panose="02070309020205020404" pitchFamily="49" charset="0"/>
                <a:cs typeface="Courier New" panose="02070309020205020404" pitchFamily="49" charset="0"/>
              </a:rPr>
              <a:t>;</a:t>
            </a:r>
            <a:r>
              <a:rPr lang="ru-RU"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Время </a:t>
            </a:r>
            <a:r>
              <a:rPr lang="en-US" sz="2400" dirty="0">
                <a:solidFill>
                  <a:srgbClr val="FFFF00"/>
                </a:solidFill>
                <a:latin typeface="Courier New" panose="02070309020205020404" pitchFamily="49" charset="0"/>
                <a:cs typeface="Courier New" panose="02070309020205020404" pitchFamily="49" charset="0"/>
              </a:rPr>
              <a:t>12</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solidFill>
                  <a:schemeClr val="accent4">
                    <a:lumMod val="40000"/>
                    <a:lumOff val="60000"/>
                  </a:schemeClr>
                </a:solidFill>
                <a:latin typeface="Courier New" panose="02070309020205020404" pitchFamily="49" charset="0"/>
                <a:cs typeface="Courier New" panose="02070309020205020404" pitchFamily="49" charset="0"/>
              </a:rPr>
              <a:t>ms</a:t>
            </a:r>
            <a:endParaRPr lang="en-US" sz="2400" dirty="0">
              <a:solidFill>
                <a:schemeClr val="accent4">
                  <a:lumMod val="40000"/>
                  <a:lumOff val="60000"/>
                </a:schemeClr>
              </a:solidFill>
              <a:latin typeface="Courier New" panose="02070309020205020404" pitchFamily="49" charset="0"/>
              <a:cs typeface="Courier New" panose="02070309020205020404" pitchFamily="49" charset="0"/>
            </a:endParaRPr>
          </a:p>
          <a:p>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timeList.Add</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ts.Milliseconds</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en-US" sz="2400" dirty="0">
                <a:solidFill>
                  <a:schemeClr val="accent6">
                    <a:lumMod val="20000"/>
                    <a:lumOff val="80000"/>
                  </a:schemeClr>
                </a:solidFill>
                <a:latin typeface="Courier New" panose="02070309020205020404" pitchFamily="49" charset="0"/>
                <a:cs typeface="Courier New" panose="02070309020205020404" pitchFamily="49" charset="0"/>
              </a:rPr>
              <a:t>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en-US" sz="2400" dirty="0" err="1">
                <a:solidFill>
                  <a:schemeClr val="accent4">
                    <a:lumMod val="40000"/>
                    <a:lumOff val="60000"/>
                  </a:schemeClr>
                </a:solidFill>
                <a:latin typeface="Courier New" panose="02070309020205020404" pitchFamily="49" charset="0"/>
                <a:cs typeface="Courier New" panose="02070309020205020404" pitchFamily="49" charset="0"/>
              </a:rPr>
              <a:t>dynaObject.StreamWriter.Result.Length</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3" name="Номер слайда 2">
            <a:extLst>
              <a:ext uri="{FF2B5EF4-FFF2-40B4-BE49-F238E27FC236}">
                <a16:creationId xmlns:a16="http://schemas.microsoft.com/office/drawing/2014/main" id="{9737A360-CFB0-4F78-B823-DA1FEC3A95B9}"/>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856160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Диаграмма 2">
            <a:extLst>
              <a:ext uri="{FF2B5EF4-FFF2-40B4-BE49-F238E27FC236}">
                <a16:creationId xmlns:a16="http://schemas.microsoft.com/office/drawing/2014/main" id="{58DCC6A0-BB47-4A01-A3DE-C26375A87204}"/>
              </a:ext>
            </a:extLst>
          </p:cNvPr>
          <p:cNvGraphicFramePr>
            <a:graphicFrameLocks/>
          </p:cNvGraphicFramePr>
          <p:nvPr>
            <p:extLst>
              <p:ext uri="{D42A27DB-BD31-4B8C-83A1-F6EECF244321}">
                <p14:modId xmlns:p14="http://schemas.microsoft.com/office/powerpoint/2010/main" val="2820941742"/>
              </p:ext>
            </p:extLst>
          </p:nvPr>
        </p:nvGraphicFramePr>
        <p:xfrm>
          <a:off x="1859581" y="642304"/>
          <a:ext cx="8053388" cy="6110288"/>
        </p:xfrm>
        <a:graphic>
          <a:graphicData uri="http://schemas.openxmlformats.org/drawingml/2006/chart">
            <c:chart xmlns:c="http://schemas.openxmlformats.org/drawingml/2006/chart" xmlns:r="http://schemas.openxmlformats.org/officeDocument/2006/relationships" r:id="rId2"/>
          </a:graphicData>
        </a:graphic>
      </p:graphicFrame>
      <p:sp>
        <p:nvSpPr>
          <p:cNvPr id="7" name="Прямоугольник 6">
            <a:extLst>
              <a:ext uri="{FF2B5EF4-FFF2-40B4-BE49-F238E27FC236}">
                <a16:creationId xmlns:a16="http://schemas.microsoft.com/office/drawing/2014/main" id="{6FCF73EE-9112-4C10-A959-F40665CCB288}"/>
              </a:ext>
            </a:extLst>
          </p:cNvPr>
          <p:cNvSpPr/>
          <p:nvPr/>
        </p:nvSpPr>
        <p:spPr>
          <a:xfrm>
            <a:off x="2133105" y="105408"/>
            <a:ext cx="4055919" cy="461665"/>
          </a:xfrm>
          <a:prstGeom prst="rect">
            <a:avLst/>
          </a:prstGeom>
        </p:spPr>
        <p:txBody>
          <a:bodyPr wrap="none">
            <a:spAutoFit/>
          </a:bodyPr>
          <a:lstStyle/>
          <a:p>
            <a:r>
              <a:rPr lang="ru-RU" sz="2400" dirty="0">
                <a:solidFill>
                  <a:srgbClr val="FFFF00"/>
                </a:solidFill>
                <a:latin typeface="Courier New" panose="02070309020205020404" pitchFamily="49" charset="0"/>
                <a:cs typeface="Courier New" panose="02070309020205020404" pitchFamily="49" charset="0"/>
              </a:rPr>
              <a:t>77.2</a:t>
            </a:r>
            <a:r>
              <a:rPr lang="en-US" sz="2400" dirty="0">
                <a:solidFill>
                  <a:srgbClr val="FFFF00"/>
                </a:solidFill>
                <a:latin typeface="Courier New" panose="02070309020205020404" pitchFamily="49" charset="0"/>
                <a:cs typeface="Courier New" panose="02070309020205020404" pitchFamily="49" charset="0"/>
              </a:rPr>
              <a:t>2 /</a:t>
            </a:r>
            <a:r>
              <a:rPr lang="ru-RU" sz="2400" dirty="0">
                <a:solidFill>
                  <a:srgbClr val="FFFF00"/>
                </a:solidFill>
                <a:latin typeface="Courier New" panose="02070309020205020404" pitchFamily="49" charset="0"/>
                <a:cs typeface="Courier New" panose="02070309020205020404" pitchFamily="49" charset="0"/>
              </a:rPr>
              <a:t> 12.3</a:t>
            </a:r>
            <a:r>
              <a:rPr lang="en-US" sz="2400" dirty="0">
                <a:solidFill>
                  <a:srgbClr val="FFFF00"/>
                </a:solidFill>
                <a:latin typeface="Courier New" panose="02070309020205020404" pitchFamily="49" charset="0"/>
                <a:cs typeface="Courier New" panose="02070309020205020404" pitchFamily="49" charset="0"/>
              </a:rPr>
              <a:t>8 ~</a:t>
            </a:r>
            <a:r>
              <a:rPr lang="ru-RU" sz="2400" dirty="0">
                <a:solidFill>
                  <a:srgbClr val="FFFF00"/>
                </a:solidFill>
                <a:latin typeface="Courier New" panose="02070309020205020404" pitchFamily="49" charset="0"/>
                <a:cs typeface="Courier New" panose="02070309020205020404" pitchFamily="49" charset="0"/>
              </a:rPr>
              <a:t> 6.2</a:t>
            </a:r>
            <a:r>
              <a:rPr lang="en-US" sz="2400" dirty="0">
                <a:solidFill>
                  <a:srgbClr val="FFFF00"/>
                </a:solidFill>
                <a:latin typeface="Courier New" panose="02070309020205020404" pitchFamily="49" charset="0"/>
                <a:cs typeface="Courier New" panose="02070309020205020404" pitchFamily="49" charset="0"/>
              </a:rPr>
              <a:t>4</a:t>
            </a:r>
            <a:r>
              <a:rPr lang="ru-RU" sz="2400" dirty="0">
                <a:solidFill>
                  <a:srgbClr val="FFFF00"/>
                </a:solidFill>
                <a:latin typeface="Courier New" panose="02070309020205020404" pitchFamily="49" charset="0"/>
                <a:cs typeface="Courier New" panose="02070309020205020404" pitchFamily="49" charset="0"/>
              </a:rPr>
              <a:t> </a:t>
            </a:r>
          </a:p>
        </p:txBody>
      </p:sp>
      <p:sp>
        <p:nvSpPr>
          <p:cNvPr id="8" name="Номер слайда 7">
            <a:extLst>
              <a:ext uri="{FF2B5EF4-FFF2-40B4-BE49-F238E27FC236}">
                <a16:creationId xmlns:a16="http://schemas.microsoft.com/office/drawing/2014/main" id="{A7B4711F-C183-4F7A-992A-2166E6FE9A3D}"/>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2770095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960ED-59AA-4E9F-93C5-CEF8DB212374}"/>
              </a:ext>
            </a:extLst>
          </p:cNvPr>
          <p:cNvSpPr txBox="1"/>
          <p:nvPr/>
        </p:nvSpPr>
        <p:spPr>
          <a:xfrm>
            <a:off x="124691" y="566571"/>
            <a:ext cx="11942617" cy="5078313"/>
          </a:xfrm>
          <a:prstGeom prst="rect">
            <a:avLst/>
          </a:prstGeom>
          <a:noFill/>
        </p:spPr>
        <p:txBody>
          <a:bodyPr wrap="square" rtlCol="0">
            <a:spAutoFit/>
          </a:bodyPr>
          <a:lstStyle/>
          <a:p>
            <a:r>
              <a:rPr lang="en-US" sz="2400" dirty="0">
                <a:solidFill>
                  <a:schemeClr val="accent2">
                    <a:lumMod val="20000"/>
                    <a:lumOff val="80000"/>
                  </a:schemeClr>
                </a:solidFill>
              </a:rPr>
              <a:t>https://github.com/Kobdik/DynaRepo</a:t>
            </a:r>
            <a:r>
              <a:rPr lang="ru-RU" sz="2400" dirty="0"/>
              <a:t> </a:t>
            </a:r>
          </a:p>
          <a:p>
            <a:endParaRPr lang="ru-RU" dirty="0"/>
          </a:p>
          <a:p>
            <a:endParaRPr lang="ru-RU" dirty="0"/>
          </a:p>
          <a:p>
            <a:endParaRPr lang="ru-RU" sz="24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using </a:t>
            </a:r>
            <a:r>
              <a:rPr lang="en-US" sz="2000" dirty="0" err="1">
                <a:latin typeface="Courier New" panose="02070309020205020404" pitchFamily="49" charset="0"/>
                <a:cs typeface="Courier New" panose="02070309020205020404" pitchFamily="49" charset="0"/>
              </a:rPr>
              <a:t>Kobdik.Common</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using </a:t>
            </a:r>
            <a:r>
              <a:rPr lang="en-US" sz="2000" dirty="0" err="1">
                <a:latin typeface="Courier New" panose="02070309020205020404" pitchFamily="49" charset="0"/>
                <a:cs typeface="Courier New" panose="02070309020205020404" pitchFamily="49" charset="0"/>
              </a:rPr>
              <a:t>Kobdik.DataModule</a:t>
            </a:r>
            <a:r>
              <a:rPr lang="en-US" sz="2000" dirty="0">
                <a:latin typeface="Courier New" panose="02070309020205020404" pitchFamily="49" charset="0"/>
                <a:cs typeface="Courier New" panose="02070309020205020404" pitchFamily="49" charset="0"/>
              </a:rPr>
              <a:t>;</a:t>
            </a:r>
          </a:p>
          <a:p>
            <a:endParaRPr lang="ru-RU"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static </a:t>
            </a:r>
            <a:r>
              <a:rPr lang="en-US" sz="2000" dirty="0" err="1">
                <a:latin typeface="Courier New" panose="02070309020205020404" pitchFamily="49" charset="0"/>
                <a:cs typeface="Courier New" panose="02070309020205020404" pitchFamily="49" charset="0"/>
              </a:rPr>
              <a:t>DataMod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dataMod</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DataMod.Current</a:t>
            </a:r>
            <a:r>
              <a:rPr lang="en-US" sz="2000" dirty="0">
                <a:latin typeface="Courier New" panose="02070309020205020404" pitchFamily="49" charset="0"/>
                <a:cs typeface="Courier New" panose="02070309020205020404" pitchFamily="49" charset="0"/>
              </a:rPr>
              <a:t>();</a:t>
            </a:r>
            <a:endParaRPr lang="ru-RU" sz="2000" dirty="0">
              <a:latin typeface="Courier New" panose="02070309020205020404" pitchFamily="49" charset="0"/>
              <a:cs typeface="Courier New" panose="02070309020205020404" pitchFamily="49" charset="0"/>
            </a:endParaRPr>
          </a:p>
          <a:p>
            <a:endParaRPr lang="ru-RU" sz="2000" dirty="0">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IDynaRecord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dynaRecord</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dataMod.GetDynaRecord</a:t>
            </a:r>
            <a:r>
              <a:rPr lang="en-US" sz="2000" dirty="0">
                <a:latin typeface="Courier New" panose="02070309020205020404" pitchFamily="49" charset="0"/>
                <a:cs typeface="Courier New" panose="02070309020205020404" pitchFamily="49" charset="0"/>
              </a:rPr>
              <a:t>("</a:t>
            </a:r>
            <a:r>
              <a:rPr lang="en-US" sz="2000" dirty="0">
                <a:solidFill>
                  <a:srgbClr val="FFFF00"/>
                </a:solidFill>
                <a:latin typeface="Courier New" panose="02070309020205020404" pitchFamily="49" charset="0"/>
                <a:cs typeface="Courier New" panose="02070309020205020404" pitchFamily="49" charset="0"/>
              </a:rPr>
              <a:t>Invoice</a:t>
            </a:r>
            <a:r>
              <a:rPr lang="en-US" sz="2000" dirty="0">
                <a:latin typeface="Courier New" panose="02070309020205020404" pitchFamily="49" charset="0"/>
                <a:cs typeface="Courier New" panose="02070309020205020404" pitchFamily="49" charset="0"/>
              </a:rPr>
              <a:t>");</a:t>
            </a:r>
            <a:endParaRPr lang="ru-RU" sz="2000" dirty="0">
              <a:latin typeface="Courier New" panose="02070309020205020404" pitchFamily="49" charset="0"/>
              <a:cs typeface="Courier New" panose="02070309020205020404" pitchFamily="49" charset="0"/>
            </a:endParaRPr>
          </a:p>
          <a:p>
            <a:endParaRPr lang="ru-RU"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using (</a:t>
            </a:r>
            <a:r>
              <a:rPr lang="en-US" sz="2000" dirty="0" err="1">
                <a:latin typeface="Courier New" panose="02070309020205020404" pitchFamily="49" charset="0"/>
                <a:cs typeface="Courier New" panose="02070309020205020404" pitchFamily="49" charset="0"/>
              </a:rPr>
              <a:t>FileStream</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rfs</a:t>
            </a:r>
            <a:r>
              <a:rPr lang="en-US" sz="2000" dirty="0">
                <a:latin typeface="Courier New" panose="02070309020205020404" pitchFamily="49" charset="0"/>
                <a:cs typeface="Courier New" panose="02070309020205020404" pitchFamily="49" charset="0"/>
              </a:rPr>
              <a:t> = new </a:t>
            </a:r>
            <a:r>
              <a:rPr lang="en-US" sz="2000" dirty="0" err="1">
                <a:latin typeface="Courier New" panose="02070309020205020404" pitchFamily="49" charset="0"/>
                <a:cs typeface="Courier New" panose="02070309020205020404" pitchFamily="49" charset="0"/>
              </a:rPr>
              <a:t>FileStream</a:t>
            </a:r>
            <a:r>
              <a:rPr lang="en-US" sz="2000" dirty="0">
                <a:latin typeface="Courier New" panose="02070309020205020404" pitchFamily="49" charset="0"/>
                <a:cs typeface="Courier New" panose="02070309020205020404" pitchFamily="49" charset="0"/>
              </a:rPr>
              <a:t>("</a:t>
            </a:r>
            <a:r>
              <a:rPr lang="en-US" sz="2000" dirty="0" err="1">
                <a:solidFill>
                  <a:srgbClr val="FFFF00"/>
                </a:solidFill>
                <a:latin typeface="Courier New" panose="02070309020205020404" pitchFamily="49" charset="0"/>
                <a:cs typeface="Courier New" panose="02070309020205020404" pitchFamily="49" charset="0"/>
              </a:rPr>
              <a:t>Invoice_Params.json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FileMode.Open</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000" dirty="0">
                <a:solidFill>
                  <a:schemeClr val="accent4">
                    <a:lumMod val="40000"/>
                    <a:lumOff val="60000"/>
                  </a:schemeClr>
                </a:solidFill>
                <a:latin typeface="Courier New" panose="02070309020205020404" pitchFamily="49" charset="0"/>
                <a:cs typeface="Courier New" panose="02070309020205020404" pitchFamily="49" charset="0"/>
              </a:rPr>
              <a:t>считываем параметры из входного потока</a:t>
            </a:r>
          </a:p>
          <a:p>
            <a:r>
              <a:rPr lang="ru-RU"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dynaRecord.ReadPropStream</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rfs</a:t>
            </a:r>
            <a:r>
              <a:rPr lang="en-US" sz="2000" dirty="0">
                <a:latin typeface="Courier New" panose="02070309020205020404" pitchFamily="49" charset="0"/>
                <a:cs typeface="Courier New" panose="02070309020205020404" pitchFamily="49" charset="0"/>
              </a:rPr>
              <a:t>, "</a:t>
            </a:r>
            <a:r>
              <a:rPr lang="en-US" sz="2000" dirty="0" err="1">
                <a:solidFill>
                  <a:srgbClr val="FFFF00"/>
                </a:solidFill>
                <a:latin typeface="Courier New" panose="02070309020205020404" pitchFamily="49" charset="0"/>
                <a:cs typeface="Courier New" panose="02070309020205020404" pitchFamily="49" charset="0"/>
              </a:rPr>
              <a:t>sel</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endParaRPr lang="ru-RU" sz="2000" dirty="0">
              <a:latin typeface="Courier New" panose="02070309020205020404" pitchFamily="49" charset="0"/>
              <a:cs typeface="Courier New" panose="02070309020205020404" pitchFamily="49" charset="0"/>
            </a:endParaRPr>
          </a:p>
        </p:txBody>
      </p:sp>
      <p:sp>
        <p:nvSpPr>
          <p:cNvPr id="2" name="Номер слайда 1">
            <a:extLst>
              <a:ext uri="{FF2B5EF4-FFF2-40B4-BE49-F238E27FC236}">
                <a16:creationId xmlns:a16="http://schemas.microsoft.com/office/drawing/2014/main" id="{687B5F76-C27B-4449-9868-1AED293AA55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447899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3C5E09E1-360D-4779-A420-CFB97862F85C}"/>
              </a:ext>
            </a:extLst>
          </p:cNvPr>
          <p:cNvSpPr/>
          <p:nvPr/>
        </p:nvSpPr>
        <p:spPr>
          <a:xfrm>
            <a:off x="349541" y="554595"/>
            <a:ext cx="11492917" cy="5262979"/>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private static void TestR1(</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num</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using (</a:t>
            </a:r>
            <a:r>
              <a:rPr lang="en-US" sz="2400" dirty="0" err="1">
                <a:latin typeface="Courier New" panose="02070309020205020404" pitchFamily="49" charset="0"/>
                <a:cs typeface="Courier New" panose="02070309020205020404" pitchFamily="49" charset="0"/>
              </a:rPr>
              <a:t>var</a:t>
            </a:r>
            <a:r>
              <a:rPr lang="en-US" sz="2400" dirty="0">
                <a:latin typeface="Courier New" panose="02070309020205020404" pitchFamily="49" charset="0"/>
                <a:cs typeface="Courier New" panose="02070309020205020404" pitchFamily="49" charset="0"/>
              </a:rPr>
              <a:t> context = new </a:t>
            </a:r>
            <a:r>
              <a:rPr lang="en-US" sz="2400" dirty="0" err="1">
                <a:latin typeface="Courier New" panose="02070309020205020404" pitchFamily="49" charset="0"/>
                <a:cs typeface="Courier New" panose="02070309020205020404" pitchFamily="49" charset="0"/>
              </a:rPr>
              <a:t>TestModel</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count = 0;</a:t>
            </a:r>
          </a:p>
          <a:p>
            <a:r>
              <a:rPr lang="en-US" sz="2400" dirty="0">
                <a:latin typeface="Courier New" panose="02070309020205020404" pitchFamily="49" charset="0"/>
                <a:cs typeface="Courier New" panose="02070309020205020404" pitchFamily="49" charset="0"/>
              </a:rPr>
              <a:t>  double </a:t>
            </a:r>
            <a:r>
              <a:rPr lang="en-US" sz="2400" dirty="0" err="1">
                <a:latin typeface="Courier New" panose="02070309020205020404" pitchFamily="49" charset="0"/>
                <a:cs typeface="Courier New" panose="02070309020205020404" pitchFamily="49" charset="0"/>
              </a:rPr>
              <a:t>sum_gt</a:t>
            </a:r>
            <a:r>
              <a:rPr lang="en-US" sz="2400" dirty="0">
                <a:latin typeface="Courier New" panose="02070309020205020404" pitchFamily="49" charset="0"/>
                <a:cs typeface="Courier New" panose="02070309020205020404" pitchFamily="49" charset="0"/>
              </a:rPr>
              <a:t> = 0;</a:t>
            </a:r>
          </a:p>
          <a:p>
            <a:r>
              <a:rPr lang="en-US" sz="2400" dirty="0">
                <a:latin typeface="Courier New" panose="02070309020205020404" pitchFamily="49" charset="0"/>
                <a:cs typeface="Courier New" panose="02070309020205020404" pitchFamily="49" charset="0"/>
              </a:rPr>
              <a:t>  Stopwatch </a:t>
            </a:r>
            <a:r>
              <a:rPr lang="en-US" sz="2400" dirty="0" err="1">
                <a:latin typeface="Courier New" panose="02070309020205020404" pitchFamily="49" charset="0"/>
                <a:cs typeface="Courier New" panose="02070309020205020404" pitchFamily="49" charset="0"/>
              </a:rPr>
              <a:t>stopWatch</a:t>
            </a:r>
            <a:r>
              <a:rPr lang="en-US" sz="2400" dirty="0">
                <a:latin typeface="Courier New" panose="02070309020205020404" pitchFamily="49" charset="0"/>
                <a:cs typeface="Courier New" panose="02070309020205020404" pitchFamily="49" charset="0"/>
              </a:rPr>
              <a:t> = new Stopwatch();</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stopWatch.Start</a:t>
            </a:r>
            <a:r>
              <a:rPr lang="en-US" sz="2400" dirty="0">
                <a:latin typeface="Courier New" panose="02070309020205020404" pitchFamily="49" charset="0"/>
                <a:cs typeface="Courier New" panose="02070309020205020404" pitchFamily="49" charset="0"/>
              </a:rPr>
              <a:t>();</a:t>
            </a:r>
          </a:p>
          <a:p>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Первоначальная загрузка из БД</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var</a:t>
            </a:r>
            <a:r>
              <a:rPr lang="en-US" sz="2400" dirty="0">
                <a:latin typeface="Courier New" panose="02070309020205020404" pitchFamily="49" charset="0"/>
                <a:cs typeface="Courier New" panose="02070309020205020404" pitchFamily="49" charset="0"/>
              </a:rPr>
              <a:t> query = </a:t>
            </a:r>
          </a:p>
          <a:p>
            <a:r>
              <a:rPr lang="en-US" sz="2400" dirty="0">
                <a:latin typeface="Courier New" panose="02070309020205020404" pitchFamily="49" charset="0"/>
                <a:cs typeface="Courier New" panose="02070309020205020404" pitchFamily="49" charset="0"/>
              </a:rPr>
              <a:t>      from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 in </a:t>
            </a:r>
            <a:r>
              <a:rPr lang="en-US" sz="2400" dirty="0" err="1">
                <a:solidFill>
                  <a:srgbClr val="FFFF00"/>
                </a:solidFill>
                <a:latin typeface="Courier New" panose="02070309020205020404" pitchFamily="49" charset="0"/>
                <a:cs typeface="Courier New" panose="02070309020205020404" pitchFamily="49" charset="0"/>
              </a:rPr>
              <a:t>context.Invos</a:t>
            </a:r>
            <a:endParaRPr lang="en-US" sz="2400" dirty="0">
              <a:solidFill>
                <a:srgbClr val="FFFF00"/>
              </a:solidFill>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where </a:t>
            </a:r>
            <a:r>
              <a:rPr lang="en-US" sz="2400" dirty="0" err="1">
                <a:latin typeface="Courier New" panose="02070309020205020404" pitchFamily="49" charset="0"/>
                <a:cs typeface="Courier New" panose="02070309020205020404" pitchFamily="49" charset="0"/>
              </a:rPr>
              <a:t>invo.Val</a:t>
            </a:r>
            <a:r>
              <a:rPr lang="en-US" sz="2400" dirty="0">
                <a:latin typeface="Courier New" panose="02070309020205020404" pitchFamily="49" charset="0"/>
                <a:cs typeface="Courier New" panose="02070309020205020404" pitchFamily="49" charset="0"/>
              </a:rPr>
              <a:t> &gt; 0</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orderby</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invo.Dt_Invo</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select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a:t>
            </a:r>
          </a:p>
        </p:txBody>
      </p:sp>
      <p:sp>
        <p:nvSpPr>
          <p:cNvPr id="4" name="Номер слайда 3">
            <a:extLst>
              <a:ext uri="{FF2B5EF4-FFF2-40B4-BE49-F238E27FC236}">
                <a16:creationId xmlns:a16="http://schemas.microsoft.com/office/drawing/2014/main" id="{CC2290E2-A502-4161-B05F-248342AEA140}"/>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181722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2D7DF60A-4D82-40F4-81E4-B2C67249938B}"/>
              </a:ext>
            </a:extLst>
          </p:cNvPr>
          <p:cNvSpPr/>
          <p:nvPr/>
        </p:nvSpPr>
        <p:spPr>
          <a:xfrm>
            <a:off x="295564" y="417153"/>
            <a:ext cx="11600872" cy="4154984"/>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  //LINQ to Entities</a:t>
            </a:r>
          </a:p>
          <a:p>
            <a:r>
              <a:rPr lang="en-US" sz="2400" dirty="0">
                <a:latin typeface="Courier New" panose="02070309020205020404" pitchFamily="49" charset="0"/>
                <a:cs typeface="Courier New" panose="02070309020205020404" pitchFamily="49" charset="0"/>
              </a:rPr>
              <a:t>  foreach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 in query)</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count++;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sum_gt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invo.Val</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stopWatch.Stop</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TimeSpan</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ts</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stopWatch.Elapsed</a:t>
            </a:r>
            <a:r>
              <a:rPr lang="en-US" sz="2400" dirty="0">
                <a:latin typeface="Courier New" panose="02070309020205020404" pitchFamily="49" charset="0"/>
                <a:cs typeface="Courier New" panose="02070309020205020404" pitchFamily="49" charset="0"/>
              </a:rPr>
              <a:t>;</a:t>
            </a:r>
            <a:r>
              <a:rPr lang="ru-RU"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Время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rgbClr val="FFFF00"/>
                </a:solidFill>
                <a:latin typeface="Courier New" panose="02070309020205020404" pitchFamily="49" charset="0"/>
                <a:cs typeface="Courier New" panose="02070309020205020404" pitchFamily="49" charset="0"/>
              </a:rPr>
              <a:t>7</a:t>
            </a:r>
            <a:r>
              <a:rPr lang="en-US" sz="2400" dirty="0">
                <a:solidFill>
                  <a:srgbClr val="FFFF00"/>
                </a:solidFill>
                <a:latin typeface="Courier New" panose="02070309020205020404" pitchFamily="49" charset="0"/>
                <a:cs typeface="Courier New" panose="02070309020205020404" pitchFamily="49" charset="0"/>
              </a:rPr>
              <a:t>7.2</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solidFill>
                  <a:schemeClr val="accent4">
                    <a:lumMod val="40000"/>
                    <a:lumOff val="60000"/>
                  </a:schemeClr>
                </a:solidFill>
                <a:latin typeface="Courier New" panose="02070309020205020404" pitchFamily="49" charset="0"/>
                <a:cs typeface="Courier New" panose="02070309020205020404" pitchFamily="49" charset="0"/>
              </a:rPr>
              <a:t>ms</a:t>
            </a:r>
            <a:endParaRPr lang="en-US" sz="2400" dirty="0">
              <a:solidFill>
                <a:schemeClr val="accent4">
                  <a:lumMod val="40000"/>
                  <a:lumOff val="60000"/>
                </a:schemeClr>
              </a:solidFill>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timeList.Add</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ts.Milliseconds</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689407F4-C0B7-4DF1-A008-266AE6D2F966}"/>
              </a:ext>
            </a:extLst>
          </p:cNvPr>
          <p:cNvSpPr txBox="1"/>
          <p:nvPr/>
        </p:nvSpPr>
        <p:spPr>
          <a:xfrm>
            <a:off x="295564" y="4572137"/>
            <a:ext cx="8885382" cy="1846659"/>
          </a:xfrm>
          <a:prstGeom prst="rect">
            <a:avLst/>
          </a:prstGeom>
          <a:noFill/>
        </p:spPr>
        <p:txBody>
          <a:bodyPr wrap="square" rtlCol="0">
            <a:spAutoFit/>
          </a:bodyPr>
          <a:lstStyle/>
          <a:p>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Время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a:solidFill>
                  <a:srgbClr val="FFFF00"/>
                </a:solidFill>
                <a:latin typeface="Courier New" panose="02070309020205020404" pitchFamily="49" charset="0"/>
                <a:cs typeface="Courier New" panose="02070309020205020404" pitchFamily="49" charset="0"/>
              </a:rPr>
              <a:t>14.6</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solidFill>
                  <a:schemeClr val="accent4">
                    <a:lumMod val="40000"/>
                    <a:lumOff val="60000"/>
                  </a:schemeClr>
                </a:solidFill>
                <a:latin typeface="Courier New" panose="02070309020205020404" pitchFamily="49" charset="0"/>
                <a:cs typeface="Courier New" panose="02070309020205020404" pitchFamily="49" charset="0"/>
              </a:rPr>
              <a:t>ms</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для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R1.</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 </a:t>
            </a:r>
            <a:r>
              <a:rPr lang="en-US" sz="2400" dirty="0">
                <a:solidFill>
                  <a:srgbClr val="FFFF00"/>
                </a:solidFill>
                <a:latin typeface="Courier New" panose="02070309020205020404" pitchFamily="49" charset="0"/>
                <a:cs typeface="Courier New" panose="02070309020205020404" pitchFamily="49" charset="0"/>
              </a:rPr>
              <a:t>126 917</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записей</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сек</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p>
          <a:p>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Время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a:solidFill>
                  <a:srgbClr val="FFFF00"/>
                </a:solidFill>
                <a:latin typeface="Courier New" panose="02070309020205020404" pitchFamily="49" charset="0"/>
                <a:cs typeface="Courier New" panose="02070309020205020404" pitchFamily="49" charset="0"/>
              </a:rPr>
              <a:t>66.6</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solidFill>
                  <a:schemeClr val="accent4">
                    <a:lumMod val="40000"/>
                    <a:lumOff val="60000"/>
                  </a:schemeClr>
                </a:solidFill>
                <a:latin typeface="Courier New" panose="02070309020205020404" pitchFamily="49" charset="0"/>
                <a:cs typeface="Courier New" panose="02070309020205020404" pitchFamily="49" charset="0"/>
              </a:rPr>
              <a:t>ms</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для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R4</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rgbClr val="FFFF00"/>
                </a:solidFill>
                <a:latin typeface="Courier New" panose="02070309020205020404" pitchFamily="49" charset="0"/>
                <a:cs typeface="Courier New" panose="02070309020205020404" pitchFamily="49" charset="0"/>
              </a:rPr>
              <a:t>115</a:t>
            </a:r>
            <a:r>
              <a:rPr lang="en-US" sz="2400" dirty="0">
                <a:solidFill>
                  <a:srgbClr val="FFFF00"/>
                </a:solidFill>
                <a:latin typeface="Courier New" panose="02070309020205020404" pitchFamily="49" charset="0"/>
                <a:cs typeface="Courier New" panose="02070309020205020404" pitchFamily="49" charset="0"/>
              </a:rPr>
              <a:t> </a:t>
            </a:r>
            <a:r>
              <a:rPr lang="ru-RU" sz="2400" dirty="0">
                <a:solidFill>
                  <a:srgbClr val="FFFF00"/>
                </a:solidFill>
                <a:latin typeface="Courier New" panose="02070309020205020404" pitchFamily="49" charset="0"/>
                <a:cs typeface="Courier New" panose="02070309020205020404" pitchFamily="49" charset="0"/>
              </a:rPr>
              <a:t>28</a:t>
            </a:r>
            <a:r>
              <a:rPr lang="en-US" sz="2400" dirty="0">
                <a:solidFill>
                  <a:srgbClr val="FFFF00"/>
                </a:solidFill>
                <a:latin typeface="Courier New" panose="02070309020205020404" pitchFamily="49" charset="0"/>
                <a:cs typeface="Courier New" panose="02070309020205020404" pitchFamily="49" charset="0"/>
              </a:rPr>
              <a:t>3</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записей</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сек</a:t>
            </a:r>
            <a:endParaRPr lang="ru-RU" sz="2400" dirty="0">
              <a:latin typeface="Courier New" panose="02070309020205020404" pitchFamily="49" charset="0"/>
              <a:cs typeface="Courier New" panose="02070309020205020404" pitchFamily="49" charset="0"/>
            </a:endParaRPr>
          </a:p>
          <a:p>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Время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en-US" sz="2400" dirty="0">
                <a:solidFill>
                  <a:srgbClr val="FFFF00"/>
                </a:solidFill>
                <a:latin typeface="Courier New" panose="02070309020205020404" pitchFamily="49" charset="0"/>
                <a:cs typeface="Courier New" panose="02070309020205020404" pitchFamily="49" charset="0"/>
              </a:rPr>
              <a:t>133.6</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solidFill>
                  <a:schemeClr val="accent4">
                    <a:lumMod val="40000"/>
                    <a:lumOff val="60000"/>
                  </a:schemeClr>
                </a:solidFill>
                <a:latin typeface="Courier New" panose="02070309020205020404" pitchFamily="49" charset="0"/>
                <a:cs typeface="Courier New" panose="02070309020205020404" pitchFamily="49" charset="0"/>
              </a:rPr>
              <a:t>ms</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для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R8</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rgbClr val="FFFF00"/>
                </a:solidFill>
                <a:latin typeface="Courier New" panose="02070309020205020404" pitchFamily="49" charset="0"/>
                <a:cs typeface="Courier New" panose="02070309020205020404" pitchFamily="49" charset="0"/>
              </a:rPr>
              <a:t>110</a:t>
            </a:r>
            <a:r>
              <a:rPr lang="en-US" sz="2400" dirty="0">
                <a:solidFill>
                  <a:srgbClr val="FFFF00"/>
                </a:solidFill>
                <a:latin typeface="Courier New" panose="02070309020205020404" pitchFamily="49" charset="0"/>
                <a:cs typeface="Courier New" panose="02070309020205020404" pitchFamily="49" charset="0"/>
              </a:rPr>
              <a:t> </a:t>
            </a:r>
            <a:r>
              <a:rPr lang="ru-RU" sz="2400" dirty="0">
                <a:solidFill>
                  <a:srgbClr val="FFFF00"/>
                </a:solidFill>
                <a:latin typeface="Courier New" panose="02070309020205020404" pitchFamily="49" charset="0"/>
                <a:cs typeface="Courier New" panose="02070309020205020404" pitchFamily="49" charset="0"/>
              </a:rPr>
              <a:t>50</a:t>
            </a:r>
            <a:r>
              <a:rPr lang="en-US" sz="2400" dirty="0">
                <a:solidFill>
                  <a:srgbClr val="FFFF00"/>
                </a:solidFill>
                <a:latin typeface="Courier New" panose="02070309020205020404" pitchFamily="49" charset="0"/>
                <a:cs typeface="Courier New" panose="02070309020205020404" pitchFamily="49" charset="0"/>
              </a:rPr>
              <a:t>2</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записей</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сек</a:t>
            </a:r>
            <a:endParaRPr lang="ru-RU" sz="2400" dirty="0">
              <a:latin typeface="Courier New" panose="02070309020205020404" pitchFamily="49" charset="0"/>
              <a:cs typeface="Courier New" panose="02070309020205020404" pitchFamily="49" charset="0"/>
            </a:endParaRPr>
          </a:p>
          <a:p>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Время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en-US" sz="2400" dirty="0">
                <a:solidFill>
                  <a:srgbClr val="FFFF00"/>
                </a:solidFill>
                <a:latin typeface="Courier New" panose="02070309020205020404" pitchFamily="49" charset="0"/>
                <a:cs typeface="Courier New" panose="02070309020205020404" pitchFamily="49" charset="0"/>
              </a:rPr>
              <a:t>282.3</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solidFill>
                  <a:schemeClr val="accent4">
                    <a:lumMod val="40000"/>
                    <a:lumOff val="60000"/>
                  </a:schemeClr>
                </a:solidFill>
                <a:latin typeface="Courier New" panose="02070309020205020404" pitchFamily="49" charset="0"/>
                <a:cs typeface="Courier New" panose="02070309020205020404" pitchFamily="49" charset="0"/>
              </a:rPr>
              <a:t>ms</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для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R16</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 </a:t>
            </a:r>
            <a:r>
              <a:rPr lang="ru-RU" sz="2400" dirty="0">
                <a:solidFill>
                  <a:srgbClr val="FFFF00"/>
                </a:solidFill>
                <a:latin typeface="Courier New" panose="02070309020205020404" pitchFamily="49" charset="0"/>
                <a:cs typeface="Courier New" panose="02070309020205020404" pitchFamily="49" charset="0"/>
              </a:rPr>
              <a:t>105</a:t>
            </a:r>
            <a:r>
              <a:rPr lang="en-US" sz="2400" dirty="0">
                <a:solidFill>
                  <a:srgbClr val="FFFF00"/>
                </a:solidFill>
                <a:latin typeface="Courier New" panose="02070309020205020404" pitchFamily="49" charset="0"/>
                <a:cs typeface="Courier New" panose="02070309020205020404" pitchFamily="49" charset="0"/>
              </a:rPr>
              <a:t> </a:t>
            </a:r>
            <a:r>
              <a:rPr lang="ru-RU" sz="2400" dirty="0">
                <a:solidFill>
                  <a:srgbClr val="FFFF00"/>
                </a:solidFill>
                <a:latin typeface="Courier New" panose="02070309020205020404" pitchFamily="49" charset="0"/>
                <a:cs typeface="Courier New" panose="02070309020205020404" pitchFamily="49" charset="0"/>
              </a:rPr>
              <a:t>47</a:t>
            </a:r>
            <a:r>
              <a:rPr lang="en-US" sz="2400" dirty="0">
                <a:solidFill>
                  <a:srgbClr val="FFFF00"/>
                </a:solidFill>
                <a:latin typeface="Courier New" panose="02070309020205020404" pitchFamily="49" charset="0"/>
                <a:cs typeface="Courier New" panose="02070309020205020404" pitchFamily="49" charset="0"/>
              </a:rPr>
              <a:t>0</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записей</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сек</a:t>
            </a:r>
            <a:endParaRPr lang="ru-RU" sz="2400" dirty="0">
              <a:latin typeface="Courier New" panose="02070309020205020404" pitchFamily="49" charset="0"/>
              <a:cs typeface="Courier New" panose="02070309020205020404" pitchFamily="49" charset="0"/>
            </a:endParaRPr>
          </a:p>
          <a:p>
            <a:endParaRPr lang="ru-RU" dirty="0"/>
          </a:p>
        </p:txBody>
      </p:sp>
      <p:sp>
        <p:nvSpPr>
          <p:cNvPr id="3" name="Номер слайда 2">
            <a:extLst>
              <a:ext uri="{FF2B5EF4-FFF2-40B4-BE49-F238E27FC236}">
                <a16:creationId xmlns:a16="http://schemas.microsoft.com/office/drawing/2014/main" id="{1ABFE6AC-1ECB-4CFC-8609-27A3BC018315}"/>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2118885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4BF2B38-F5A0-426C-AF8E-5AA719E5EFEE}"/>
              </a:ext>
            </a:extLst>
          </p:cNvPr>
          <p:cNvSpPr/>
          <p:nvPr/>
        </p:nvSpPr>
        <p:spPr>
          <a:xfrm>
            <a:off x="430635" y="567751"/>
            <a:ext cx="11330730" cy="5262979"/>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private static void </a:t>
            </a:r>
            <a:r>
              <a:rPr lang="en-US" sz="2400" dirty="0" err="1">
                <a:latin typeface="Courier New" panose="02070309020205020404" pitchFamily="49" charset="0"/>
                <a:cs typeface="Courier New" panose="02070309020205020404" pitchFamily="49" charset="0"/>
              </a:rPr>
              <a:t>TestQ</a:t>
            </a:r>
            <a:r>
              <a:rPr lang="en-US" sz="2400" dirty="0">
                <a:latin typeface="Courier New" panose="02070309020205020404" pitchFamily="49" charset="0"/>
                <a:cs typeface="Courier New" panose="02070309020205020404" pitchFamily="49" charset="0"/>
              </a:rPr>
              <a:t>(string </a:t>
            </a:r>
            <a:r>
              <a:rPr lang="en-US" sz="2400" dirty="0" err="1">
                <a:solidFill>
                  <a:srgbClr val="FFFF00"/>
                </a:solidFill>
                <a:latin typeface="Courier New" panose="02070309020205020404" pitchFamily="49" charset="0"/>
                <a:cs typeface="Courier New" panose="02070309020205020404" pitchFamily="49" charset="0"/>
              </a:rPr>
              <a:t>queryName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num</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IDynaObject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dataMod.GetDynaObject</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queryName</a:t>
            </a:r>
            <a:r>
              <a:rPr lang="en-US" sz="2400" dirty="0">
                <a:latin typeface="Courier New" panose="02070309020205020404" pitchFamily="49" charset="0"/>
                <a:cs typeface="Courier New" panose="02070309020205020404" pitchFamily="49" charset="0"/>
              </a:rPr>
              <a:t>);</a:t>
            </a:r>
          </a:p>
          <a:p>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Запрос без параметров</a:t>
            </a:r>
          </a:p>
          <a:p>
            <a:r>
              <a:rPr lang="ru-RU"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QueryInvo</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queryInvo</a:t>
            </a:r>
            <a:r>
              <a:rPr lang="en-US" sz="2400" dirty="0">
                <a:latin typeface="Courier New" panose="02070309020205020404" pitchFamily="49" charset="0"/>
                <a:cs typeface="Courier New" panose="02070309020205020404" pitchFamily="49" charset="0"/>
              </a:rPr>
              <a:t> = new </a:t>
            </a:r>
            <a:r>
              <a:rPr lang="en-US" sz="2400" dirty="0" err="1">
                <a:latin typeface="Courier New" panose="02070309020205020404" pitchFamily="49" charset="0"/>
                <a:cs typeface="Courier New" panose="02070309020205020404" pitchFamily="49" charset="0"/>
              </a:rPr>
              <a:t>QueryInvo</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count = 0;</a:t>
            </a:r>
          </a:p>
          <a:p>
            <a:r>
              <a:rPr lang="en-US" sz="2400" dirty="0">
                <a:latin typeface="Courier New" panose="02070309020205020404" pitchFamily="49" charset="0"/>
                <a:cs typeface="Courier New" panose="02070309020205020404" pitchFamily="49" charset="0"/>
              </a:rPr>
              <a:t> double </a:t>
            </a:r>
            <a:r>
              <a:rPr lang="en-US" sz="2400" dirty="0" err="1">
                <a:latin typeface="Courier New" panose="02070309020205020404" pitchFamily="49" charset="0"/>
                <a:cs typeface="Courier New" panose="02070309020205020404" pitchFamily="49" charset="0"/>
              </a:rPr>
              <a:t>sum_gt</a:t>
            </a:r>
            <a:r>
              <a:rPr lang="en-US" sz="2400" dirty="0">
                <a:latin typeface="Courier New" panose="02070309020205020404" pitchFamily="49" charset="0"/>
                <a:cs typeface="Courier New" panose="02070309020205020404" pitchFamily="49" charset="0"/>
              </a:rPr>
              <a:t> = 0;</a:t>
            </a:r>
          </a:p>
          <a:p>
            <a:r>
              <a:rPr lang="en-US" sz="2400" dirty="0">
                <a:latin typeface="Courier New" panose="02070309020205020404" pitchFamily="49" charset="0"/>
                <a:cs typeface="Courier New" panose="02070309020205020404" pitchFamily="49" charset="0"/>
              </a:rPr>
              <a:t> Stopwatch </a:t>
            </a:r>
            <a:r>
              <a:rPr lang="en-US" sz="2400" dirty="0" err="1">
                <a:latin typeface="Courier New" panose="02070309020205020404" pitchFamily="49" charset="0"/>
                <a:cs typeface="Courier New" panose="02070309020205020404" pitchFamily="49" charset="0"/>
              </a:rPr>
              <a:t>stopWatch</a:t>
            </a:r>
            <a:r>
              <a:rPr lang="en-US" sz="2400" dirty="0">
                <a:latin typeface="Courier New" panose="02070309020205020404" pitchFamily="49" charset="0"/>
                <a:cs typeface="Courier New" panose="02070309020205020404" pitchFamily="49" charset="0"/>
              </a:rPr>
              <a:t> = new Stopwatch();</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stopWatch.Start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var</a:t>
            </a:r>
            <a:r>
              <a:rPr lang="en-US" sz="2400" dirty="0">
                <a:latin typeface="Courier New" panose="02070309020205020404" pitchFamily="49" charset="0"/>
                <a:cs typeface="Courier New" panose="02070309020205020404" pitchFamily="49" charset="0"/>
              </a:rPr>
              <a:t> query = </a:t>
            </a:r>
          </a:p>
          <a:p>
            <a:r>
              <a:rPr lang="en-US" sz="2400" dirty="0">
                <a:latin typeface="Courier New" panose="02070309020205020404" pitchFamily="49" charset="0"/>
                <a:cs typeface="Courier New" panose="02070309020205020404" pitchFamily="49" charset="0"/>
              </a:rPr>
              <a:t>     from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 in </a:t>
            </a:r>
            <a:r>
              <a:rPr lang="en-US" sz="2400" dirty="0" err="1">
                <a:latin typeface="Courier New" panose="02070309020205020404" pitchFamily="49" charset="0"/>
                <a:cs typeface="Courier New" panose="02070309020205020404" pitchFamily="49" charset="0"/>
              </a:rPr>
              <a:t>queryInvo</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where </a:t>
            </a:r>
            <a:r>
              <a:rPr lang="en-US" sz="2400" dirty="0" err="1">
                <a:latin typeface="Courier New" panose="02070309020205020404" pitchFamily="49" charset="0"/>
                <a:cs typeface="Courier New" panose="02070309020205020404" pitchFamily="49" charset="0"/>
              </a:rPr>
              <a:t>invo.Val</a:t>
            </a:r>
            <a:r>
              <a:rPr lang="en-US" sz="2400" dirty="0">
                <a:latin typeface="Courier New" panose="02070309020205020404" pitchFamily="49" charset="0"/>
                <a:cs typeface="Courier New" panose="02070309020205020404" pitchFamily="49" charset="0"/>
              </a:rPr>
              <a:t> &gt; 0</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orderby</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invo.DtInvo</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select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5" name="Номер слайда 4">
            <a:extLst>
              <a:ext uri="{FF2B5EF4-FFF2-40B4-BE49-F238E27FC236}">
                <a16:creationId xmlns:a16="http://schemas.microsoft.com/office/drawing/2014/main" id="{A7DF8311-E090-493E-A824-388BBB75D30A}"/>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8868514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C0EB4960-2333-4BC0-A7F8-DEB921AC918D}"/>
              </a:ext>
            </a:extLst>
          </p:cNvPr>
          <p:cNvSpPr/>
          <p:nvPr/>
        </p:nvSpPr>
        <p:spPr>
          <a:xfrm>
            <a:off x="220909" y="234892"/>
            <a:ext cx="11750180" cy="3785652"/>
          </a:xfrm>
          <a:prstGeom prst="rect">
            <a:avLst/>
          </a:prstGeom>
        </p:spPr>
        <p:txBody>
          <a:bodyPr wrap="square">
            <a:spAutoFit/>
          </a:bodyPr>
          <a:lstStyle/>
          <a:p>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//LINQ to Objects</a:t>
            </a:r>
          </a:p>
          <a:p>
            <a:r>
              <a:rPr lang="en-US" sz="2400" dirty="0">
                <a:latin typeface="Courier New" panose="02070309020205020404" pitchFamily="49" charset="0"/>
                <a:cs typeface="Courier New" panose="02070309020205020404" pitchFamily="49" charset="0"/>
              </a:rPr>
              <a:t> foreach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 in query) </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count++;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sum_gt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invo.Val</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stopWatch.Stop</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TimeSpan</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ts</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stopWatch.Elapsed</a:t>
            </a:r>
            <a:r>
              <a:rPr lang="en-US" sz="2400" dirty="0">
                <a:latin typeface="Courier New" panose="02070309020205020404" pitchFamily="49" charset="0"/>
                <a:cs typeface="Courier New" panose="02070309020205020404" pitchFamily="49" charset="0"/>
              </a:rPr>
              <a:t>;</a:t>
            </a:r>
            <a:endParaRPr lang="en-US" sz="2400" dirty="0">
              <a:solidFill>
                <a:schemeClr val="accent4">
                  <a:lumMod val="40000"/>
                  <a:lumOff val="60000"/>
                </a:schemeClr>
              </a:solidFill>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timeList.Add</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ts.Milliseconds</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2" name="TextBox 1">
            <a:extLst>
              <a:ext uri="{FF2B5EF4-FFF2-40B4-BE49-F238E27FC236}">
                <a16:creationId xmlns:a16="http://schemas.microsoft.com/office/drawing/2014/main" id="{A7039AA9-187D-47DB-81D0-6C963FAA067B}"/>
              </a:ext>
            </a:extLst>
          </p:cNvPr>
          <p:cNvSpPr txBox="1"/>
          <p:nvPr/>
        </p:nvSpPr>
        <p:spPr>
          <a:xfrm>
            <a:off x="220909" y="4230254"/>
            <a:ext cx="11629346" cy="1846659"/>
          </a:xfrm>
          <a:prstGeom prst="rect">
            <a:avLst/>
          </a:prstGeom>
          <a:noFill/>
        </p:spPr>
        <p:txBody>
          <a:bodyPr wrap="square" rtlCol="0">
            <a:spAutoFit/>
          </a:bodyPr>
          <a:lstStyle/>
          <a:p>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Время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a:solidFill>
                  <a:srgbClr val="FFFF00"/>
                </a:solidFill>
                <a:latin typeface="Courier New" panose="02070309020205020404" pitchFamily="49" charset="0"/>
                <a:cs typeface="Courier New" panose="02070309020205020404" pitchFamily="49" charset="0"/>
              </a:rPr>
              <a:t>14.6</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solidFill>
                  <a:schemeClr val="accent4">
                    <a:lumMod val="40000"/>
                    <a:lumOff val="60000"/>
                  </a:schemeClr>
                </a:solidFill>
                <a:latin typeface="Courier New" panose="02070309020205020404" pitchFamily="49" charset="0"/>
                <a:cs typeface="Courier New" panose="02070309020205020404" pitchFamily="49" charset="0"/>
              </a:rPr>
              <a:t>ms</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для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R1.</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 </a:t>
            </a:r>
            <a:r>
              <a:rPr lang="en-US" sz="2400" dirty="0">
                <a:solidFill>
                  <a:srgbClr val="FFFF00"/>
                </a:solidFill>
                <a:latin typeface="Courier New" panose="02070309020205020404" pitchFamily="49" charset="0"/>
                <a:cs typeface="Courier New" panose="02070309020205020404" pitchFamily="49" charset="0"/>
              </a:rPr>
              <a:t>313 751</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записей</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сек, в 2.47 раз</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p>
          <a:p>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Время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a:solidFill>
                  <a:srgbClr val="FFFF00"/>
                </a:solidFill>
                <a:latin typeface="Courier New" panose="02070309020205020404" pitchFamily="49" charset="0"/>
                <a:cs typeface="Courier New" panose="02070309020205020404" pitchFamily="49" charset="0"/>
              </a:rPr>
              <a:t>66.6</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solidFill>
                  <a:schemeClr val="accent4">
                    <a:lumMod val="40000"/>
                    <a:lumOff val="60000"/>
                  </a:schemeClr>
                </a:solidFill>
                <a:latin typeface="Courier New" panose="02070309020205020404" pitchFamily="49" charset="0"/>
                <a:cs typeface="Courier New" panose="02070309020205020404" pitchFamily="49" charset="0"/>
              </a:rPr>
              <a:t>ms</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для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R4</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rgbClr val="FFFF00"/>
                </a:solidFill>
                <a:latin typeface="Courier New" panose="02070309020205020404" pitchFamily="49" charset="0"/>
                <a:cs typeface="Courier New" panose="02070309020205020404" pitchFamily="49" charset="0"/>
              </a:rPr>
              <a:t>274</a:t>
            </a:r>
            <a:r>
              <a:rPr lang="en-US" sz="2400" dirty="0">
                <a:solidFill>
                  <a:srgbClr val="FFFF00"/>
                </a:solidFill>
                <a:latin typeface="Courier New" panose="02070309020205020404" pitchFamily="49" charset="0"/>
                <a:cs typeface="Courier New" panose="02070309020205020404" pitchFamily="49" charset="0"/>
              </a:rPr>
              <a:t> </a:t>
            </a:r>
            <a:r>
              <a:rPr lang="ru-RU" sz="2400" dirty="0">
                <a:solidFill>
                  <a:srgbClr val="FFFF00"/>
                </a:solidFill>
                <a:latin typeface="Courier New" panose="02070309020205020404" pitchFamily="49" charset="0"/>
                <a:cs typeface="Courier New" panose="02070309020205020404" pitchFamily="49" charset="0"/>
              </a:rPr>
              <a:t>57</a:t>
            </a:r>
            <a:r>
              <a:rPr lang="en-US" sz="2400" dirty="0">
                <a:solidFill>
                  <a:srgbClr val="FFFF00"/>
                </a:solidFill>
                <a:latin typeface="Courier New" panose="02070309020205020404" pitchFamily="49" charset="0"/>
                <a:cs typeface="Courier New" panose="02070309020205020404" pitchFamily="49" charset="0"/>
              </a:rPr>
              <a:t>9</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записей</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сек, в 2.38 раз</a:t>
            </a:r>
            <a:endParaRPr lang="ru-RU" sz="2400" dirty="0">
              <a:latin typeface="Courier New" panose="02070309020205020404" pitchFamily="49" charset="0"/>
              <a:cs typeface="Courier New" panose="02070309020205020404" pitchFamily="49" charset="0"/>
            </a:endParaRPr>
          </a:p>
          <a:p>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Время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en-US" sz="2400" dirty="0">
                <a:solidFill>
                  <a:srgbClr val="FFFF00"/>
                </a:solidFill>
                <a:latin typeface="Courier New" panose="02070309020205020404" pitchFamily="49" charset="0"/>
                <a:cs typeface="Courier New" panose="02070309020205020404" pitchFamily="49" charset="0"/>
              </a:rPr>
              <a:t>133.6</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solidFill>
                  <a:schemeClr val="accent4">
                    <a:lumMod val="40000"/>
                    <a:lumOff val="60000"/>
                  </a:schemeClr>
                </a:solidFill>
                <a:latin typeface="Courier New" panose="02070309020205020404" pitchFamily="49" charset="0"/>
                <a:cs typeface="Courier New" panose="02070309020205020404" pitchFamily="49" charset="0"/>
              </a:rPr>
              <a:t>ms</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для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R8</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rgbClr val="FFFF00"/>
                </a:solidFill>
                <a:latin typeface="Courier New" panose="02070309020205020404" pitchFamily="49" charset="0"/>
                <a:cs typeface="Courier New" panose="02070309020205020404" pitchFamily="49" charset="0"/>
              </a:rPr>
              <a:t>27</a:t>
            </a:r>
            <a:r>
              <a:rPr lang="en-US" sz="2400" dirty="0">
                <a:solidFill>
                  <a:srgbClr val="FFFF00"/>
                </a:solidFill>
                <a:latin typeface="Courier New" panose="02070309020205020404" pitchFamily="49" charset="0"/>
                <a:cs typeface="Courier New" panose="02070309020205020404" pitchFamily="49" charset="0"/>
              </a:rPr>
              <a:t>3 </a:t>
            </a:r>
            <a:r>
              <a:rPr lang="ru-RU" sz="2400" dirty="0">
                <a:solidFill>
                  <a:srgbClr val="FFFF00"/>
                </a:solidFill>
                <a:latin typeface="Courier New" panose="02070309020205020404" pitchFamily="49" charset="0"/>
                <a:cs typeface="Courier New" panose="02070309020205020404" pitchFamily="49" charset="0"/>
              </a:rPr>
              <a:t>48</a:t>
            </a:r>
            <a:r>
              <a:rPr lang="en-US" sz="2400" dirty="0">
                <a:solidFill>
                  <a:srgbClr val="FFFF00"/>
                </a:solidFill>
                <a:latin typeface="Courier New" panose="02070309020205020404" pitchFamily="49" charset="0"/>
                <a:cs typeface="Courier New" panose="02070309020205020404" pitchFamily="49" charset="0"/>
              </a:rPr>
              <a:t>8</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записей</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сек, в 2.47 раз</a:t>
            </a:r>
            <a:endParaRPr lang="ru-RU" sz="2400" dirty="0">
              <a:latin typeface="Courier New" panose="02070309020205020404" pitchFamily="49" charset="0"/>
              <a:cs typeface="Courier New" panose="02070309020205020404" pitchFamily="49" charset="0"/>
            </a:endParaRPr>
          </a:p>
          <a:p>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Время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en-US" sz="2400" dirty="0">
                <a:solidFill>
                  <a:srgbClr val="FFFF00"/>
                </a:solidFill>
                <a:latin typeface="Courier New" panose="02070309020205020404" pitchFamily="49" charset="0"/>
                <a:cs typeface="Courier New" panose="02070309020205020404" pitchFamily="49" charset="0"/>
              </a:rPr>
              <a:t>282.3</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solidFill>
                  <a:schemeClr val="accent4">
                    <a:lumMod val="40000"/>
                    <a:lumOff val="60000"/>
                  </a:schemeClr>
                </a:solidFill>
                <a:latin typeface="Courier New" panose="02070309020205020404" pitchFamily="49" charset="0"/>
                <a:cs typeface="Courier New" panose="02070309020205020404" pitchFamily="49" charset="0"/>
              </a:rPr>
              <a:t>ms</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для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R16</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 </a:t>
            </a:r>
            <a:r>
              <a:rPr lang="ru-RU" sz="2400" dirty="0">
                <a:solidFill>
                  <a:srgbClr val="FFFF00"/>
                </a:solidFill>
                <a:latin typeface="Courier New" panose="02070309020205020404" pitchFamily="49" charset="0"/>
                <a:cs typeface="Courier New" panose="02070309020205020404" pitchFamily="49" charset="0"/>
              </a:rPr>
              <a:t>259</a:t>
            </a:r>
            <a:r>
              <a:rPr lang="en-US" sz="2400" dirty="0">
                <a:solidFill>
                  <a:srgbClr val="FFFF00"/>
                </a:solidFill>
                <a:latin typeface="Courier New" panose="02070309020205020404" pitchFamily="49" charset="0"/>
                <a:cs typeface="Courier New" panose="02070309020205020404" pitchFamily="49" charset="0"/>
              </a:rPr>
              <a:t> </a:t>
            </a:r>
            <a:r>
              <a:rPr lang="ru-RU" sz="2400" dirty="0">
                <a:solidFill>
                  <a:srgbClr val="FFFF00"/>
                </a:solidFill>
                <a:latin typeface="Courier New" panose="02070309020205020404" pitchFamily="49" charset="0"/>
                <a:cs typeface="Courier New" panose="02070309020205020404" pitchFamily="49" charset="0"/>
              </a:rPr>
              <a:t>00</a:t>
            </a:r>
            <a:r>
              <a:rPr lang="en-US" sz="2400" dirty="0">
                <a:solidFill>
                  <a:srgbClr val="FFFF00"/>
                </a:solidFill>
                <a:latin typeface="Courier New" panose="02070309020205020404" pitchFamily="49" charset="0"/>
                <a:cs typeface="Courier New" panose="02070309020205020404" pitchFamily="49" charset="0"/>
              </a:rPr>
              <a:t>4</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записей</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сек, в 2.46 раз</a:t>
            </a:r>
            <a:endParaRPr lang="ru-RU" sz="2400" dirty="0">
              <a:latin typeface="Courier New" panose="02070309020205020404" pitchFamily="49" charset="0"/>
              <a:cs typeface="Courier New" panose="02070309020205020404" pitchFamily="49" charset="0"/>
            </a:endParaRPr>
          </a:p>
          <a:p>
            <a:endParaRPr lang="ru-RU" dirty="0"/>
          </a:p>
        </p:txBody>
      </p:sp>
      <p:sp>
        <p:nvSpPr>
          <p:cNvPr id="4" name="Номер слайда 3">
            <a:extLst>
              <a:ext uri="{FF2B5EF4-FFF2-40B4-BE49-F238E27FC236}">
                <a16:creationId xmlns:a16="http://schemas.microsoft.com/office/drawing/2014/main" id="{91AD46C3-3818-4EE1-90B2-B382E2A0E4E1}"/>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27675299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C4FEEE-05BC-4FB0-84B2-970E50AB5EC1}"/>
              </a:ext>
            </a:extLst>
          </p:cNvPr>
          <p:cNvSpPr txBox="1"/>
          <p:nvPr/>
        </p:nvSpPr>
        <p:spPr>
          <a:xfrm>
            <a:off x="4934356" y="110836"/>
            <a:ext cx="3703782" cy="369332"/>
          </a:xfrm>
          <a:prstGeom prst="rect">
            <a:avLst/>
          </a:prstGeom>
          <a:noFill/>
        </p:spPr>
        <p:txBody>
          <a:bodyPr wrap="square" rtlCol="0">
            <a:spAutoFit/>
          </a:bodyPr>
          <a:lstStyle/>
          <a:p>
            <a:r>
              <a:rPr lang="ru-RU" dirty="0"/>
              <a:t>Выборка </a:t>
            </a:r>
            <a:r>
              <a:rPr lang="en-US" dirty="0"/>
              <a:t>R4 – 18 276 </a:t>
            </a:r>
            <a:r>
              <a:rPr lang="ru-RU" dirty="0"/>
              <a:t>записей</a:t>
            </a:r>
          </a:p>
        </p:txBody>
      </p:sp>
      <p:graphicFrame>
        <p:nvGraphicFramePr>
          <p:cNvPr id="5" name="Диаграмма 4">
            <a:extLst>
              <a:ext uri="{FF2B5EF4-FFF2-40B4-BE49-F238E27FC236}">
                <a16:creationId xmlns:a16="http://schemas.microsoft.com/office/drawing/2014/main" id="{235C76F9-84A3-4AB1-9542-2201CB32D44D}"/>
              </a:ext>
            </a:extLst>
          </p:cNvPr>
          <p:cNvGraphicFramePr>
            <a:graphicFrameLocks/>
          </p:cNvGraphicFramePr>
          <p:nvPr>
            <p:extLst>
              <p:ext uri="{D42A27DB-BD31-4B8C-83A1-F6EECF244321}">
                <p14:modId xmlns:p14="http://schemas.microsoft.com/office/powerpoint/2010/main" val="3268364370"/>
              </p:ext>
            </p:extLst>
          </p:nvPr>
        </p:nvGraphicFramePr>
        <p:xfrm>
          <a:off x="2528596" y="452210"/>
          <a:ext cx="8053388" cy="611028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6396F6C-1B9E-42F9-B80C-BCA046578D58}"/>
              </a:ext>
            </a:extLst>
          </p:cNvPr>
          <p:cNvSpPr txBox="1"/>
          <p:nvPr/>
        </p:nvSpPr>
        <p:spPr>
          <a:xfrm>
            <a:off x="285516" y="1515610"/>
            <a:ext cx="2595418" cy="369332"/>
          </a:xfrm>
          <a:prstGeom prst="rect">
            <a:avLst/>
          </a:prstGeom>
          <a:noFill/>
        </p:spPr>
        <p:txBody>
          <a:bodyPr wrap="square" rtlCol="0">
            <a:spAutoFit/>
          </a:bodyPr>
          <a:lstStyle/>
          <a:p>
            <a:r>
              <a:rPr lang="ru-RU" dirty="0"/>
              <a:t>Среднее </a:t>
            </a:r>
            <a:r>
              <a:rPr lang="ru-RU" dirty="0">
                <a:solidFill>
                  <a:srgbClr val="FFFF00"/>
                </a:solidFill>
              </a:rPr>
              <a:t>158,53</a:t>
            </a:r>
            <a:r>
              <a:rPr lang="ru-RU" dirty="0"/>
              <a:t> </a:t>
            </a:r>
            <a:r>
              <a:rPr lang="en-US" dirty="0" err="1"/>
              <a:t>ms</a:t>
            </a:r>
            <a:endParaRPr lang="ru-RU" dirty="0"/>
          </a:p>
        </p:txBody>
      </p:sp>
      <p:sp>
        <p:nvSpPr>
          <p:cNvPr id="7" name="TextBox 6">
            <a:extLst>
              <a:ext uri="{FF2B5EF4-FFF2-40B4-BE49-F238E27FC236}">
                <a16:creationId xmlns:a16="http://schemas.microsoft.com/office/drawing/2014/main" id="{BB6DBCFE-DF72-4BA7-8469-4A6FCE4BCFAF}"/>
              </a:ext>
            </a:extLst>
          </p:cNvPr>
          <p:cNvSpPr txBox="1"/>
          <p:nvPr/>
        </p:nvSpPr>
        <p:spPr>
          <a:xfrm>
            <a:off x="168204" y="4106410"/>
            <a:ext cx="2595418" cy="369332"/>
          </a:xfrm>
          <a:prstGeom prst="rect">
            <a:avLst/>
          </a:prstGeom>
          <a:noFill/>
        </p:spPr>
        <p:txBody>
          <a:bodyPr wrap="square" rtlCol="0">
            <a:spAutoFit/>
          </a:bodyPr>
          <a:lstStyle/>
          <a:p>
            <a:r>
              <a:rPr lang="ru-RU" dirty="0"/>
              <a:t>Среднее </a:t>
            </a:r>
            <a:r>
              <a:rPr lang="en-US" dirty="0">
                <a:solidFill>
                  <a:srgbClr val="FFFF00"/>
                </a:solidFill>
              </a:rPr>
              <a:t>66</a:t>
            </a:r>
            <a:r>
              <a:rPr lang="ru-RU" dirty="0">
                <a:solidFill>
                  <a:srgbClr val="FFFF00"/>
                </a:solidFill>
              </a:rPr>
              <a:t>,5</a:t>
            </a:r>
            <a:r>
              <a:rPr lang="en-US" dirty="0">
                <a:solidFill>
                  <a:srgbClr val="FFFF00"/>
                </a:solidFill>
              </a:rPr>
              <a:t>6</a:t>
            </a:r>
            <a:r>
              <a:rPr lang="ru-RU" dirty="0"/>
              <a:t> </a:t>
            </a:r>
            <a:r>
              <a:rPr lang="en-US" dirty="0" err="1"/>
              <a:t>ms</a:t>
            </a:r>
            <a:endParaRPr lang="ru-RU" dirty="0"/>
          </a:p>
        </p:txBody>
      </p:sp>
      <p:sp>
        <p:nvSpPr>
          <p:cNvPr id="8" name="Номер слайда 7">
            <a:extLst>
              <a:ext uri="{FF2B5EF4-FFF2-40B4-BE49-F238E27FC236}">
                <a16:creationId xmlns:a16="http://schemas.microsoft.com/office/drawing/2014/main" id="{6884FBF0-BC19-4EC5-B216-701493406CB1}"/>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3267334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Диаграмма 8">
            <a:extLst>
              <a:ext uri="{FF2B5EF4-FFF2-40B4-BE49-F238E27FC236}">
                <a16:creationId xmlns:a16="http://schemas.microsoft.com/office/drawing/2014/main" id="{6F637627-2E9E-4259-8AD9-537AA7CE729F}"/>
              </a:ext>
            </a:extLst>
          </p:cNvPr>
          <p:cNvGraphicFramePr>
            <a:graphicFrameLocks/>
          </p:cNvGraphicFramePr>
          <p:nvPr>
            <p:extLst>
              <p:ext uri="{D42A27DB-BD31-4B8C-83A1-F6EECF244321}">
                <p14:modId xmlns:p14="http://schemas.microsoft.com/office/powerpoint/2010/main" val="2070826406"/>
              </p:ext>
            </p:extLst>
          </p:nvPr>
        </p:nvGraphicFramePr>
        <p:xfrm>
          <a:off x="95250" y="942974"/>
          <a:ext cx="12001499" cy="497205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CD116B01-0831-4511-9342-88AC9C042064}"/>
              </a:ext>
            </a:extLst>
          </p:cNvPr>
          <p:cNvSpPr txBox="1"/>
          <p:nvPr/>
        </p:nvSpPr>
        <p:spPr>
          <a:xfrm>
            <a:off x="129309" y="258618"/>
            <a:ext cx="11914909" cy="461665"/>
          </a:xfrm>
          <a:prstGeom prst="rect">
            <a:avLst/>
          </a:prstGeom>
          <a:noFill/>
        </p:spPr>
        <p:txBody>
          <a:bodyPr wrap="square" rtlCol="0">
            <a:spAutoFit/>
          </a:bodyPr>
          <a:lstStyle/>
          <a:p>
            <a:pPr algn="ctr"/>
            <a:r>
              <a:rPr lang="ru-RU" sz="2400" dirty="0"/>
              <a:t>Средние значения затраченного времени от размера выборки</a:t>
            </a:r>
          </a:p>
        </p:txBody>
      </p:sp>
      <p:sp>
        <p:nvSpPr>
          <p:cNvPr id="4" name="Номер слайда 3">
            <a:extLst>
              <a:ext uri="{FF2B5EF4-FFF2-40B4-BE49-F238E27FC236}">
                <a16:creationId xmlns:a16="http://schemas.microsoft.com/office/drawing/2014/main" id="{644DD269-2E76-4338-B2BC-66404ECBC4C5}"/>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3855848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972505-7D1F-4203-AB2D-975AB784221D}"/>
              </a:ext>
            </a:extLst>
          </p:cNvPr>
          <p:cNvSpPr txBox="1"/>
          <p:nvPr/>
        </p:nvSpPr>
        <p:spPr>
          <a:xfrm>
            <a:off x="604007" y="248756"/>
            <a:ext cx="10293292" cy="461665"/>
          </a:xfrm>
          <a:prstGeom prst="rect">
            <a:avLst/>
          </a:prstGeom>
          <a:noFill/>
        </p:spPr>
        <p:txBody>
          <a:bodyPr wrap="square" rtlCol="0">
            <a:spAutoFit/>
          </a:bodyPr>
          <a:lstStyle/>
          <a:p>
            <a:pPr algn="ctr"/>
            <a:r>
              <a:rPr lang="ru-RU" sz="2400" dirty="0"/>
              <a:t>Количество загружаемых записей от времени</a:t>
            </a:r>
          </a:p>
        </p:txBody>
      </p:sp>
      <p:graphicFrame>
        <p:nvGraphicFramePr>
          <p:cNvPr id="4" name="Диаграмма 3">
            <a:extLst>
              <a:ext uri="{FF2B5EF4-FFF2-40B4-BE49-F238E27FC236}">
                <a16:creationId xmlns:a16="http://schemas.microsoft.com/office/drawing/2014/main" id="{39995835-49F0-4515-9E0E-28E9961DFFBD}"/>
              </a:ext>
            </a:extLst>
          </p:cNvPr>
          <p:cNvGraphicFramePr>
            <a:graphicFrameLocks/>
          </p:cNvGraphicFramePr>
          <p:nvPr>
            <p:extLst>
              <p:ext uri="{D42A27DB-BD31-4B8C-83A1-F6EECF244321}">
                <p14:modId xmlns:p14="http://schemas.microsoft.com/office/powerpoint/2010/main" val="1026158463"/>
              </p:ext>
            </p:extLst>
          </p:nvPr>
        </p:nvGraphicFramePr>
        <p:xfrm>
          <a:off x="57150" y="942974"/>
          <a:ext cx="12077699" cy="5143790"/>
        </p:xfrm>
        <a:graphic>
          <a:graphicData uri="http://schemas.openxmlformats.org/drawingml/2006/chart">
            <c:chart xmlns:c="http://schemas.openxmlformats.org/drawingml/2006/chart" xmlns:r="http://schemas.openxmlformats.org/officeDocument/2006/relationships" r:id="rId2"/>
          </a:graphicData>
        </a:graphic>
      </p:graphicFrame>
      <p:sp>
        <p:nvSpPr>
          <p:cNvPr id="5" name="Номер слайда 4">
            <a:extLst>
              <a:ext uri="{FF2B5EF4-FFF2-40B4-BE49-F238E27FC236}">
                <a16:creationId xmlns:a16="http://schemas.microsoft.com/office/drawing/2014/main" id="{31309417-6402-4A3D-B27B-240C4B08CF01}"/>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14760902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D5C117A5-2298-4C34-8A94-574AA676B7F1}"/>
              </a:ext>
            </a:extLst>
          </p:cNvPr>
          <p:cNvSpPr/>
          <p:nvPr/>
        </p:nvSpPr>
        <p:spPr>
          <a:xfrm>
            <a:off x="1163781" y="1069746"/>
            <a:ext cx="9421091" cy="5078313"/>
          </a:xfrm>
          <a:prstGeom prst="rect">
            <a:avLst/>
          </a:prstGeom>
        </p:spPr>
        <p:txBody>
          <a:bodyPr wrap="square">
            <a:spAutoFit/>
          </a:bodyPr>
          <a:lstStyle/>
          <a:p>
            <a:pPr marL="342900" indent="-342900">
              <a:lnSpc>
                <a:spcPct val="150000"/>
              </a:lnSpc>
              <a:buFont typeface="Wingdings" panose="05000000000000000000" pitchFamily="2" charset="2"/>
              <a:buChar char="ü"/>
            </a:pPr>
            <a:r>
              <a:rPr lang="ru-RU" sz="2400" dirty="0"/>
              <a:t>Нет зависимости от сущностей модели</a:t>
            </a:r>
          </a:p>
          <a:p>
            <a:pPr marL="342900" indent="-342900">
              <a:lnSpc>
                <a:spcPct val="150000"/>
              </a:lnSpc>
              <a:buFont typeface="Wingdings" panose="05000000000000000000" pitchFamily="2" charset="2"/>
              <a:buChar char="ü"/>
            </a:pPr>
            <a:r>
              <a:rPr lang="ru-RU" sz="2400" dirty="0"/>
              <a:t>Контроллеры и методы действий</a:t>
            </a:r>
          </a:p>
          <a:p>
            <a:pPr marL="342900" indent="-342900">
              <a:lnSpc>
                <a:spcPct val="150000"/>
              </a:lnSpc>
              <a:buFont typeface="Wingdings" panose="05000000000000000000" pitchFamily="2" charset="2"/>
              <a:buChar char="ü"/>
            </a:pPr>
            <a:r>
              <a:rPr lang="ru-RU" sz="2400" dirty="0"/>
              <a:t>Отображение методов </a:t>
            </a:r>
            <a:r>
              <a:rPr lang="en-US" sz="2400" dirty="0"/>
              <a:t>HTTP</a:t>
            </a:r>
          </a:p>
          <a:p>
            <a:pPr marL="342900" indent="-342900">
              <a:lnSpc>
                <a:spcPct val="150000"/>
              </a:lnSpc>
              <a:buFont typeface="Wingdings" panose="05000000000000000000" pitchFamily="2" charset="2"/>
              <a:buChar char="ü"/>
            </a:pPr>
            <a:r>
              <a:rPr lang="ru-RU" sz="2400" dirty="0"/>
              <a:t>Без привязка моделей</a:t>
            </a:r>
          </a:p>
          <a:p>
            <a:pPr marL="342900" indent="-342900">
              <a:lnSpc>
                <a:spcPct val="150000"/>
              </a:lnSpc>
              <a:buFont typeface="Wingdings" panose="05000000000000000000" pitchFamily="2" charset="2"/>
              <a:buChar char="ü"/>
            </a:pPr>
            <a:r>
              <a:rPr lang="ru-RU" sz="2400" dirty="0"/>
              <a:t>Исполнение хранимых процедур</a:t>
            </a:r>
          </a:p>
          <a:p>
            <a:pPr marL="342900" indent="-342900">
              <a:lnSpc>
                <a:spcPct val="150000"/>
              </a:lnSpc>
              <a:buFont typeface="Wingdings" panose="05000000000000000000" pitchFamily="2" charset="2"/>
              <a:buChar char="ü"/>
            </a:pPr>
            <a:r>
              <a:rPr lang="ru-RU" sz="2400" dirty="0"/>
              <a:t>Разграничение ООП и функционального стиля</a:t>
            </a:r>
          </a:p>
          <a:p>
            <a:pPr marL="342900" indent="-342900">
              <a:lnSpc>
                <a:spcPct val="150000"/>
              </a:lnSpc>
              <a:buFont typeface="Wingdings" panose="05000000000000000000" pitchFamily="2" charset="2"/>
              <a:buChar char="ü"/>
            </a:pPr>
            <a:r>
              <a:rPr lang="ru-RU" sz="2400" dirty="0"/>
              <a:t>Запись данных в поток</a:t>
            </a:r>
          </a:p>
          <a:p>
            <a:pPr marL="342900" indent="-342900">
              <a:lnSpc>
                <a:spcPct val="150000"/>
              </a:lnSpc>
              <a:buFont typeface="Wingdings" panose="05000000000000000000" pitchFamily="2" charset="2"/>
              <a:buChar char="ü"/>
            </a:pPr>
            <a:r>
              <a:rPr lang="en-US" sz="2400" dirty="0"/>
              <a:t>LINQ to</a:t>
            </a:r>
            <a:r>
              <a:rPr lang="ru-RU" sz="2400" dirty="0"/>
              <a:t> </a:t>
            </a:r>
            <a:r>
              <a:rPr lang="en-US" sz="2400" dirty="0"/>
              <a:t>Objects</a:t>
            </a:r>
            <a:endParaRPr lang="ru-RU" sz="2400" dirty="0"/>
          </a:p>
          <a:p>
            <a:pPr marL="342900" indent="-342900">
              <a:lnSpc>
                <a:spcPct val="150000"/>
              </a:lnSpc>
              <a:buFont typeface="Wingdings" panose="05000000000000000000" pitchFamily="2" charset="2"/>
              <a:buChar char="ü"/>
            </a:pPr>
            <a:r>
              <a:rPr lang="ru-RU" sz="2400" dirty="0"/>
              <a:t>Высокая скорость работы с данными</a:t>
            </a:r>
          </a:p>
        </p:txBody>
      </p:sp>
      <p:sp>
        <p:nvSpPr>
          <p:cNvPr id="5" name="Номер слайда 4">
            <a:extLst>
              <a:ext uri="{FF2B5EF4-FFF2-40B4-BE49-F238E27FC236}">
                <a16:creationId xmlns:a16="http://schemas.microsoft.com/office/drawing/2014/main" id="{C5978130-D64C-4919-B061-56672A68770A}"/>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39305611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1386BB-0008-4E6C-A4B6-959898733408}"/>
              </a:ext>
            </a:extLst>
          </p:cNvPr>
          <p:cNvSpPr txBox="1"/>
          <p:nvPr/>
        </p:nvSpPr>
        <p:spPr>
          <a:xfrm>
            <a:off x="341745" y="1372461"/>
            <a:ext cx="11436398" cy="461665"/>
          </a:xfrm>
          <a:prstGeom prst="rect">
            <a:avLst/>
          </a:prstGeom>
          <a:noFill/>
        </p:spPr>
        <p:txBody>
          <a:bodyPr wrap="square" rtlCol="0">
            <a:spAutoFit/>
          </a:bodyPr>
          <a:lstStyle/>
          <a:p>
            <a:pPr algn="ctr"/>
            <a:r>
              <a:rPr lang="en-US" sz="2400" dirty="0">
                <a:solidFill>
                  <a:srgbClr val="FFFF00"/>
                </a:solidFill>
              </a:rPr>
              <a:t>https://github.com/Kobdik/DynaRepo</a:t>
            </a:r>
            <a:endParaRPr lang="ru-RU" sz="2400" dirty="0">
              <a:solidFill>
                <a:srgbClr val="FFFF00"/>
              </a:solidFill>
            </a:endParaRPr>
          </a:p>
        </p:txBody>
      </p:sp>
      <p:sp>
        <p:nvSpPr>
          <p:cNvPr id="3" name="Прямоугольник 2">
            <a:extLst>
              <a:ext uri="{FF2B5EF4-FFF2-40B4-BE49-F238E27FC236}">
                <a16:creationId xmlns:a16="http://schemas.microsoft.com/office/drawing/2014/main" id="{CC7BBFEB-D09D-4098-9C7B-88E116EB15EF}"/>
              </a:ext>
            </a:extLst>
          </p:cNvPr>
          <p:cNvSpPr/>
          <p:nvPr/>
        </p:nvSpPr>
        <p:spPr>
          <a:xfrm>
            <a:off x="3177035" y="2292989"/>
            <a:ext cx="5118709" cy="461665"/>
          </a:xfrm>
          <a:prstGeom prst="rect">
            <a:avLst/>
          </a:prstGeom>
        </p:spPr>
        <p:txBody>
          <a:bodyPr wrap="none">
            <a:spAutoFit/>
          </a:bodyPr>
          <a:lstStyle/>
          <a:p>
            <a:r>
              <a:rPr lang="ru-RU" sz="2400" dirty="0" err="1"/>
              <a:t>Кобдиков</a:t>
            </a:r>
            <a:r>
              <a:rPr lang="ru-RU" sz="2400" dirty="0"/>
              <a:t> </a:t>
            </a:r>
            <a:r>
              <a:rPr lang="ru-RU" sz="2400" dirty="0" err="1"/>
              <a:t>Тулеген</a:t>
            </a:r>
            <a:r>
              <a:rPr lang="ru-RU" sz="2400" dirty="0"/>
              <a:t>, </a:t>
            </a:r>
            <a:r>
              <a:rPr lang="en-US" sz="2400" dirty="0">
                <a:solidFill>
                  <a:srgbClr val="FFFF00"/>
                </a:solidFill>
              </a:rPr>
              <a:t>ndi89@mail.ru</a:t>
            </a:r>
            <a:endParaRPr lang="ru-RU" sz="2400" dirty="0">
              <a:solidFill>
                <a:srgbClr val="FFFF00"/>
              </a:solidFill>
            </a:endParaRPr>
          </a:p>
        </p:txBody>
      </p:sp>
      <p:sp>
        <p:nvSpPr>
          <p:cNvPr id="4" name="Номер слайда 3">
            <a:extLst>
              <a:ext uri="{FF2B5EF4-FFF2-40B4-BE49-F238E27FC236}">
                <a16:creationId xmlns:a16="http://schemas.microsoft.com/office/drawing/2014/main" id="{6762E31C-1792-445B-91AC-9DF6E07B7008}"/>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3262584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B0E9417D-A47D-4626-BFDD-92C928FC085B}"/>
              </a:ext>
            </a:extLst>
          </p:cNvPr>
          <p:cNvPicPr>
            <a:picLocks noChangeAspect="1"/>
          </p:cNvPicPr>
          <p:nvPr/>
        </p:nvPicPr>
        <p:blipFill>
          <a:blip r:embed="rId2"/>
          <a:stretch>
            <a:fillRect/>
          </a:stretch>
        </p:blipFill>
        <p:spPr>
          <a:xfrm>
            <a:off x="4577592" y="2907167"/>
            <a:ext cx="5928219" cy="3827687"/>
          </a:xfrm>
          <a:prstGeom prst="rect">
            <a:avLst/>
          </a:prstGeom>
        </p:spPr>
      </p:pic>
      <p:sp>
        <p:nvSpPr>
          <p:cNvPr id="2" name="Прямоугольник 1">
            <a:extLst>
              <a:ext uri="{FF2B5EF4-FFF2-40B4-BE49-F238E27FC236}">
                <a16:creationId xmlns:a16="http://schemas.microsoft.com/office/drawing/2014/main" id="{2A70F6FD-C3EC-4341-A6CA-520F9F24B66A}"/>
              </a:ext>
            </a:extLst>
          </p:cNvPr>
          <p:cNvSpPr/>
          <p:nvPr/>
        </p:nvSpPr>
        <p:spPr>
          <a:xfrm>
            <a:off x="167781" y="251147"/>
            <a:ext cx="11923549" cy="1938992"/>
          </a:xfrm>
          <a:prstGeom prst="rect">
            <a:avLst/>
          </a:prstGeom>
        </p:spPr>
        <p:txBody>
          <a:bodyPr wrap="square">
            <a:spAutoFit/>
          </a:bodyPr>
          <a:lstStyle/>
          <a:p>
            <a:endParaRPr lang="ru-RU" sz="2000" dirty="0">
              <a:latin typeface="Courier New" panose="02070309020205020404" pitchFamily="49" charset="0"/>
              <a:cs typeface="Courier New" panose="02070309020205020404" pitchFamily="49" charset="0"/>
            </a:endParaRPr>
          </a:p>
          <a:p>
            <a:r>
              <a:rPr lang="en-US" sz="2000" dirty="0">
                <a:solidFill>
                  <a:schemeClr val="accent4">
                    <a:lumMod val="40000"/>
                    <a:lumOff val="60000"/>
                  </a:schemeClr>
                </a:solidFill>
                <a:latin typeface="Courier New" panose="02070309020205020404" pitchFamily="49" charset="0"/>
                <a:cs typeface="Courier New" panose="02070309020205020404" pitchFamily="49" charset="0"/>
              </a:rPr>
              <a:t>//select-</a:t>
            </a:r>
            <a:r>
              <a:rPr lang="ru-RU" sz="2000" dirty="0">
                <a:solidFill>
                  <a:schemeClr val="accent4">
                    <a:lumMod val="40000"/>
                    <a:lumOff val="60000"/>
                  </a:schemeClr>
                </a:solidFill>
                <a:latin typeface="Courier New" panose="02070309020205020404" pitchFamily="49" charset="0"/>
                <a:cs typeface="Courier New" panose="02070309020205020404" pitchFamily="49" charset="0"/>
              </a:rPr>
              <a:t>запрос</a:t>
            </a:r>
            <a:r>
              <a:rPr lang="en-US" sz="2000" dirty="0">
                <a:solidFill>
                  <a:schemeClr val="accent4">
                    <a:lumMod val="40000"/>
                    <a:lumOff val="60000"/>
                  </a:schemeClr>
                </a:solidFill>
                <a:latin typeface="Courier New" panose="02070309020205020404" pitchFamily="49" charset="0"/>
                <a:cs typeface="Courier New" panose="02070309020205020404" pitchFamily="49" charset="0"/>
              </a:rPr>
              <a:t> c</a:t>
            </a:r>
            <a:r>
              <a:rPr lang="ru-RU" sz="2000" dirty="0">
                <a:solidFill>
                  <a:schemeClr val="accent4">
                    <a:lumMod val="40000"/>
                    <a:lumOff val="60000"/>
                  </a:schemeClr>
                </a:solidFill>
                <a:latin typeface="Courier New" panose="02070309020205020404" pitchFamily="49" charset="0"/>
                <a:cs typeface="Courier New" panose="02070309020205020404" pitchFamily="49" charset="0"/>
              </a:rPr>
              <a:t> имитацией выгрузки в </a:t>
            </a:r>
            <a:r>
              <a:rPr lang="en-US" sz="2000" dirty="0" err="1">
                <a:solidFill>
                  <a:schemeClr val="accent4">
                    <a:lumMod val="40000"/>
                    <a:lumOff val="60000"/>
                  </a:schemeClr>
                </a:solidFill>
                <a:latin typeface="Courier New" panose="02070309020205020404" pitchFamily="49" charset="0"/>
                <a:cs typeface="Courier New" panose="02070309020205020404" pitchFamily="49" charset="0"/>
              </a:rPr>
              <a:t>json</a:t>
            </a:r>
            <a:r>
              <a:rPr lang="en-US" sz="20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000" dirty="0">
                <a:solidFill>
                  <a:schemeClr val="accent4">
                    <a:lumMod val="40000"/>
                    <a:lumOff val="60000"/>
                  </a:schemeClr>
                </a:solidFill>
                <a:latin typeface="Courier New" panose="02070309020205020404" pitchFamily="49" charset="0"/>
                <a:cs typeface="Courier New" panose="02070309020205020404" pitchFamily="49" charset="0"/>
              </a:rPr>
              <a:t>поток</a:t>
            </a:r>
          </a:p>
          <a:p>
            <a:r>
              <a:rPr lang="en-US" sz="2000" dirty="0">
                <a:latin typeface="Courier New" panose="02070309020205020404" pitchFamily="49" charset="0"/>
                <a:cs typeface="Courier New" panose="02070309020205020404" pitchFamily="49" charset="0"/>
              </a:rPr>
              <a:t>using (</a:t>
            </a:r>
            <a:r>
              <a:rPr lang="en-US" sz="2000" dirty="0" err="1">
                <a:latin typeface="Courier New" panose="02070309020205020404" pitchFamily="49" charset="0"/>
                <a:cs typeface="Courier New" panose="02070309020205020404" pitchFamily="49" charset="0"/>
              </a:rPr>
              <a:t>FileStream</a:t>
            </a:r>
            <a:r>
              <a:rPr lang="en-US" sz="2000" dirty="0">
                <a:latin typeface="Courier New" panose="02070309020205020404" pitchFamily="49" charset="0"/>
                <a:cs typeface="Courier New" panose="02070309020205020404" pitchFamily="49" charset="0"/>
              </a:rPr>
              <a:t> fs = new</a:t>
            </a:r>
            <a:r>
              <a:rPr lang="ru-RU"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FileStream</a:t>
            </a:r>
            <a:r>
              <a:rPr lang="en-US" sz="2000" dirty="0">
                <a:latin typeface="Courier New" panose="02070309020205020404" pitchFamily="49" charset="0"/>
                <a:cs typeface="Courier New" panose="02070309020205020404" pitchFamily="49" charset="0"/>
              </a:rPr>
              <a:t>("</a:t>
            </a:r>
            <a:r>
              <a:rPr lang="en-US" sz="2000" dirty="0" err="1">
                <a:solidFill>
                  <a:srgbClr val="FFFF00"/>
                </a:solidFill>
                <a:latin typeface="Courier New" panose="02070309020205020404" pitchFamily="49" charset="0"/>
                <a:cs typeface="Courier New" panose="02070309020205020404" pitchFamily="49" charset="0"/>
              </a:rPr>
              <a:t>Invoice.json</a:t>
            </a:r>
            <a:r>
              <a:rPr lang="en-US" sz="2000" dirty="0">
                <a:latin typeface="Courier New" panose="02070309020205020404" pitchFamily="49" charset="0"/>
                <a:cs typeface="Courier New" panose="02070309020205020404" pitchFamily="49" charset="0"/>
              </a:rPr>
              <a:t>",</a:t>
            </a:r>
            <a:r>
              <a:rPr lang="ru-RU"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FileMode.Create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dynaRecord.SelectToStream</a:t>
            </a:r>
            <a:r>
              <a:rPr lang="en-US" sz="2000" dirty="0">
                <a:latin typeface="Courier New" panose="02070309020205020404" pitchFamily="49" charset="0"/>
                <a:cs typeface="Courier New" panose="02070309020205020404" pitchFamily="49" charset="0"/>
              </a:rPr>
              <a:t>(fs, </a:t>
            </a:r>
            <a:r>
              <a:rPr lang="en-US" sz="2000" dirty="0" err="1">
                <a:latin typeface="Courier New" panose="02070309020205020404" pitchFamily="49" charset="0"/>
                <a:cs typeface="Courier New" panose="02070309020205020404" pitchFamily="49" charset="0"/>
              </a:rPr>
              <a:t>CommandBehavior.SequentialAccess</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endParaRPr lang="ru-RU" sz="20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EA15F0A9-786C-4C1B-AAB1-D3AAA7A3FF74}"/>
              </a:ext>
            </a:extLst>
          </p:cNvPr>
          <p:cNvSpPr txBox="1"/>
          <p:nvPr/>
        </p:nvSpPr>
        <p:spPr>
          <a:xfrm>
            <a:off x="167781" y="2416168"/>
            <a:ext cx="5768745" cy="830997"/>
          </a:xfrm>
          <a:prstGeom prst="rect">
            <a:avLst/>
          </a:prstGeom>
          <a:noFill/>
        </p:spPr>
        <p:txBody>
          <a:bodyPr wrap="square" rtlCol="0">
            <a:spAutoFit/>
          </a:bodyPr>
          <a:lstStyle/>
          <a:p>
            <a:r>
              <a:rPr lang="ru-RU" sz="2400" dirty="0">
                <a:latin typeface="Courier New" panose="02070309020205020404" pitchFamily="49" charset="0"/>
                <a:cs typeface="Courier New" panose="02070309020205020404" pitchFamily="49" charset="0"/>
              </a:rPr>
              <a:t>Данные выборки куда-то утекли, даже не рефлексируя </a:t>
            </a:r>
            <a:r>
              <a:rPr lang="en-US" sz="2400" dirty="0">
                <a:latin typeface="Courier New" panose="02070309020205020404" pitchFamily="49" charset="0"/>
                <a:cs typeface="Courier New" panose="02070309020205020404" pitchFamily="49" charset="0"/>
              </a:rPr>
              <a:t>:</a:t>
            </a:r>
            <a:r>
              <a:rPr lang="ru-RU" sz="2400" dirty="0">
                <a:latin typeface="Courier New" panose="02070309020205020404" pitchFamily="49" charset="0"/>
                <a:cs typeface="Courier New" panose="02070309020205020404" pitchFamily="49" charset="0"/>
              </a:rPr>
              <a:t>)</a:t>
            </a:r>
          </a:p>
        </p:txBody>
      </p:sp>
      <p:sp>
        <p:nvSpPr>
          <p:cNvPr id="3" name="Номер слайда 2">
            <a:extLst>
              <a:ext uri="{FF2B5EF4-FFF2-40B4-BE49-F238E27FC236}">
                <a16:creationId xmlns:a16="http://schemas.microsoft.com/office/drawing/2014/main" id="{067EAF7F-5626-4810-B02B-B13BD309DD9D}"/>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338444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EADA33B4-7C8A-47CA-ADEF-263291F343A5}"/>
              </a:ext>
            </a:extLst>
          </p:cNvPr>
          <p:cNvSpPr/>
          <p:nvPr/>
        </p:nvSpPr>
        <p:spPr>
          <a:xfrm>
            <a:off x="3450673" y="810306"/>
            <a:ext cx="5182998" cy="1862419"/>
          </a:xfrm>
          <a:prstGeom prst="round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err="1">
                <a:solidFill>
                  <a:schemeClr val="bg1"/>
                </a:solidFill>
                <a:latin typeface="Courier New" panose="02070309020205020404" pitchFamily="49" charset="0"/>
                <a:cs typeface="Courier New" panose="02070309020205020404" pitchFamily="49" charset="0"/>
              </a:rPr>
              <a:t>T_QryDict</a:t>
            </a:r>
            <a:r>
              <a:rPr lang="en-US" u="sng" dirty="0">
                <a:solidFill>
                  <a:schemeClr val="bg1"/>
                </a:solidFill>
                <a:latin typeface="Courier New" panose="02070309020205020404" pitchFamily="49" charset="0"/>
                <a:cs typeface="Courier New" panose="02070309020205020404" pitchFamily="49" charset="0"/>
              </a:rPr>
              <a:t>	</a:t>
            </a:r>
            <a:r>
              <a:rPr lang="ru-RU" u="sng" dirty="0">
                <a:solidFill>
                  <a:schemeClr val="bg1"/>
                </a:solidFill>
                <a:latin typeface="Courier New" panose="02070309020205020404" pitchFamily="49" charset="0"/>
                <a:cs typeface="Courier New" panose="02070309020205020404" pitchFamily="49" charset="0"/>
              </a:rPr>
              <a:t>таблица описания запросов</a:t>
            </a:r>
          </a:p>
          <a:p>
            <a:r>
              <a:rPr lang="en-US" dirty="0">
                <a:solidFill>
                  <a:schemeClr val="bg1"/>
                </a:solidFill>
                <a:latin typeface="Courier New" panose="02070309020205020404" pitchFamily="49" charset="0"/>
                <a:cs typeface="Courier New" panose="02070309020205020404" pitchFamily="49" charset="0"/>
              </a:rPr>
              <a:t>String	</a:t>
            </a:r>
            <a:r>
              <a:rPr lang="en-US" b="1" dirty="0" err="1">
                <a:solidFill>
                  <a:schemeClr val="bg1"/>
                </a:solidFill>
                <a:latin typeface="Courier New" panose="02070309020205020404" pitchFamily="49" charset="0"/>
                <a:cs typeface="Courier New" panose="02070309020205020404" pitchFamily="49" charset="0"/>
              </a:rPr>
              <a:t>Qry_Name</a:t>
            </a:r>
            <a:r>
              <a:rPr lang="en-US" dirty="0">
                <a:solidFill>
                  <a:schemeClr val="bg1"/>
                </a:solidFill>
                <a:latin typeface="Courier New" panose="02070309020205020404" pitchFamily="49" charset="0"/>
                <a:cs typeface="Courier New" panose="02070309020205020404" pitchFamily="49" charset="0"/>
              </a:rPr>
              <a:t>	</a:t>
            </a:r>
            <a:r>
              <a:rPr lang="ru-RU" dirty="0">
                <a:solidFill>
                  <a:schemeClr val="bg1"/>
                </a:solidFill>
                <a:latin typeface="Courier New" panose="02070309020205020404" pitchFamily="49" charset="0"/>
                <a:cs typeface="Courier New" panose="02070309020205020404" pitchFamily="49" charset="0"/>
              </a:rPr>
              <a:t>имя запроса</a:t>
            </a:r>
          </a:p>
          <a:p>
            <a:r>
              <a:rPr lang="en-US" dirty="0">
                <a:solidFill>
                  <a:schemeClr val="bg1"/>
                </a:solidFill>
                <a:latin typeface="Courier New" panose="02070309020205020404" pitchFamily="49" charset="0"/>
                <a:cs typeface="Courier New" panose="02070309020205020404" pitchFamily="49" charset="0"/>
              </a:rPr>
              <a:t>String	</a:t>
            </a:r>
            <a:r>
              <a:rPr lang="en-US" b="1" dirty="0" err="1">
                <a:solidFill>
                  <a:schemeClr val="bg1"/>
                </a:solidFill>
                <a:latin typeface="Courier New" panose="02070309020205020404" pitchFamily="49" charset="0"/>
                <a:cs typeface="Courier New" panose="02070309020205020404" pitchFamily="49" charset="0"/>
              </a:rPr>
              <a:t>Qry_Head</a:t>
            </a:r>
            <a:r>
              <a:rPr lang="en-US" dirty="0">
                <a:solidFill>
                  <a:schemeClr val="bg1"/>
                </a:solidFill>
                <a:latin typeface="Courier New" panose="02070309020205020404" pitchFamily="49" charset="0"/>
                <a:cs typeface="Courier New" panose="02070309020205020404" pitchFamily="49" charset="0"/>
              </a:rPr>
              <a:t>	</a:t>
            </a:r>
            <a:r>
              <a:rPr lang="ru-RU" dirty="0">
                <a:solidFill>
                  <a:schemeClr val="bg1"/>
                </a:solidFill>
                <a:latin typeface="Courier New" panose="02070309020205020404" pitchFamily="49" charset="0"/>
                <a:cs typeface="Courier New" panose="02070309020205020404" pitchFamily="49" charset="0"/>
              </a:rPr>
              <a:t>заголовок</a:t>
            </a:r>
          </a:p>
          <a:p>
            <a:r>
              <a:rPr lang="en-US" dirty="0">
                <a:solidFill>
                  <a:schemeClr val="bg1"/>
                </a:solidFill>
                <a:latin typeface="Courier New" panose="02070309020205020404" pitchFamily="49" charset="0"/>
                <a:cs typeface="Courier New" panose="02070309020205020404" pitchFamily="49" charset="0"/>
              </a:rPr>
              <a:t>String	</a:t>
            </a:r>
            <a:r>
              <a:rPr lang="en-US" b="1" dirty="0" err="1">
                <a:solidFill>
                  <a:schemeClr val="bg1"/>
                </a:solidFill>
                <a:latin typeface="Courier New" panose="02070309020205020404" pitchFamily="49" charset="0"/>
                <a:cs typeface="Courier New" panose="02070309020205020404" pitchFamily="49" charset="0"/>
              </a:rPr>
              <a:t>Fld_Dict</a:t>
            </a:r>
            <a:r>
              <a:rPr lang="en-US" dirty="0">
                <a:solidFill>
                  <a:schemeClr val="bg1"/>
                </a:solidFill>
                <a:latin typeface="Courier New" panose="02070309020205020404" pitchFamily="49" charset="0"/>
                <a:cs typeface="Courier New" panose="02070309020205020404" pitchFamily="49" charset="0"/>
              </a:rPr>
              <a:t>	</a:t>
            </a:r>
            <a:r>
              <a:rPr lang="ru-RU" dirty="0">
                <a:solidFill>
                  <a:schemeClr val="bg1"/>
                </a:solidFill>
                <a:latin typeface="Courier New" panose="02070309020205020404" pitchFamily="49" charset="0"/>
                <a:cs typeface="Courier New" panose="02070309020205020404" pitchFamily="49" charset="0"/>
              </a:rPr>
              <a:t>описание полей</a:t>
            </a:r>
          </a:p>
        </p:txBody>
      </p:sp>
      <p:sp>
        <p:nvSpPr>
          <p:cNvPr id="4" name="Прямоугольник: скругленные углы 3">
            <a:extLst>
              <a:ext uri="{FF2B5EF4-FFF2-40B4-BE49-F238E27FC236}">
                <a16:creationId xmlns:a16="http://schemas.microsoft.com/office/drawing/2014/main" id="{AD1C455E-8829-45C0-AF73-64D64E7645E7}"/>
              </a:ext>
            </a:extLst>
          </p:cNvPr>
          <p:cNvSpPr/>
          <p:nvPr/>
        </p:nvSpPr>
        <p:spPr>
          <a:xfrm>
            <a:off x="3450673" y="2889307"/>
            <a:ext cx="5290654" cy="3770676"/>
          </a:xfrm>
          <a:prstGeom prst="round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err="1">
                <a:solidFill>
                  <a:schemeClr val="bg1"/>
                </a:solidFill>
                <a:latin typeface="Courier New" panose="02070309020205020404" pitchFamily="49" charset="0"/>
                <a:cs typeface="Courier New" panose="02070309020205020404" pitchFamily="49" charset="0"/>
              </a:rPr>
              <a:t>T_FldDict</a:t>
            </a:r>
            <a:r>
              <a:rPr lang="en-US" u="sng" dirty="0">
                <a:solidFill>
                  <a:schemeClr val="bg1"/>
                </a:solidFill>
                <a:latin typeface="Courier New" panose="02070309020205020404" pitchFamily="49" charset="0"/>
                <a:cs typeface="Courier New" panose="02070309020205020404" pitchFamily="49" charset="0"/>
              </a:rPr>
              <a:t>	</a:t>
            </a:r>
            <a:r>
              <a:rPr lang="ru-RU" u="sng" dirty="0">
                <a:solidFill>
                  <a:schemeClr val="bg1"/>
                </a:solidFill>
                <a:latin typeface="Courier New" panose="02070309020205020404" pitchFamily="49" charset="0"/>
                <a:cs typeface="Courier New" panose="02070309020205020404" pitchFamily="49" charset="0"/>
              </a:rPr>
              <a:t>таблица колонок запросов</a:t>
            </a:r>
          </a:p>
          <a:p>
            <a:r>
              <a:rPr lang="en-US" dirty="0">
                <a:solidFill>
                  <a:schemeClr val="bg1"/>
                </a:solidFill>
                <a:latin typeface="Courier New" panose="02070309020205020404" pitchFamily="49" charset="0"/>
                <a:cs typeface="Courier New" panose="02070309020205020404" pitchFamily="49" charset="0"/>
              </a:rPr>
              <a:t>String	</a:t>
            </a:r>
            <a:r>
              <a:rPr lang="en-US" b="1" dirty="0" err="1">
                <a:solidFill>
                  <a:schemeClr val="bg1"/>
                </a:solidFill>
                <a:latin typeface="Courier New" panose="02070309020205020404" pitchFamily="49" charset="0"/>
                <a:cs typeface="Courier New" panose="02070309020205020404" pitchFamily="49" charset="0"/>
              </a:rPr>
              <a:t>Qry_Name</a:t>
            </a:r>
            <a:r>
              <a:rPr lang="en-US" dirty="0">
                <a:solidFill>
                  <a:schemeClr val="bg1"/>
                </a:solidFill>
                <a:latin typeface="Courier New" panose="02070309020205020404" pitchFamily="49" charset="0"/>
                <a:cs typeface="Courier New" panose="02070309020205020404" pitchFamily="49" charset="0"/>
              </a:rPr>
              <a:t> 	</a:t>
            </a:r>
            <a:r>
              <a:rPr lang="ru-RU" dirty="0">
                <a:solidFill>
                  <a:schemeClr val="bg1"/>
                </a:solidFill>
                <a:latin typeface="Courier New" panose="02070309020205020404" pitchFamily="49" charset="0"/>
                <a:cs typeface="Courier New" panose="02070309020205020404" pitchFamily="49" charset="0"/>
              </a:rPr>
              <a:t>имя запроса</a:t>
            </a:r>
          </a:p>
          <a:p>
            <a:r>
              <a:rPr lang="en-US" dirty="0">
                <a:solidFill>
                  <a:schemeClr val="bg1"/>
                </a:solidFill>
                <a:latin typeface="Courier New" panose="02070309020205020404" pitchFamily="49" charset="0"/>
                <a:cs typeface="Courier New" panose="02070309020205020404" pitchFamily="49" charset="0"/>
              </a:rPr>
              <a:t>String	</a:t>
            </a:r>
            <a:r>
              <a:rPr lang="en-US" b="1" dirty="0" err="1">
                <a:solidFill>
                  <a:schemeClr val="bg1"/>
                </a:solidFill>
                <a:latin typeface="Courier New" panose="02070309020205020404" pitchFamily="49" charset="0"/>
                <a:cs typeface="Courier New" panose="02070309020205020404" pitchFamily="49" charset="0"/>
              </a:rPr>
              <a:t>Fld_Name</a:t>
            </a:r>
            <a:r>
              <a:rPr lang="en-US" dirty="0">
                <a:solidFill>
                  <a:schemeClr val="bg1"/>
                </a:solidFill>
                <a:latin typeface="Courier New" panose="02070309020205020404" pitchFamily="49" charset="0"/>
                <a:cs typeface="Courier New" panose="02070309020205020404" pitchFamily="49" charset="0"/>
              </a:rPr>
              <a:t>	</a:t>
            </a:r>
            <a:r>
              <a:rPr lang="ru-RU" dirty="0">
                <a:solidFill>
                  <a:schemeClr val="bg1"/>
                </a:solidFill>
                <a:latin typeface="Courier New" panose="02070309020205020404" pitchFamily="49" charset="0"/>
                <a:cs typeface="Courier New" panose="02070309020205020404" pitchFamily="49" charset="0"/>
              </a:rPr>
              <a:t>имя колонки</a:t>
            </a:r>
          </a:p>
          <a:p>
            <a:r>
              <a:rPr lang="en-US" dirty="0">
                <a:solidFill>
                  <a:schemeClr val="bg1"/>
                </a:solidFill>
                <a:latin typeface="Courier New" panose="02070309020205020404" pitchFamily="49" charset="0"/>
                <a:cs typeface="Courier New" panose="02070309020205020404" pitchFamily="49" charset="0"/>
              </a:rPr>
              <a:t>String	</a:t>
            </a:r>
            <a:r>
              <a:rPr lang="en-US" b="1" dirty="0" err="1">
                <a:solidFill>
                  <a:schemeClr val="bg1"/>
                </a:solidFill>
                <a:latin typeface="Courier New" panose="02070309020205020404" pitchFamily="49" charset="0"/>
                <a:cs typeface="Courier New" panose="02070309020205020404" pitchFamily="49" charset="0"/>
              </a:rPr>
              <a:t>Fld_Head</a:t>
            </a:r>
            <a:r>
              <a:rPr lang="en-US" dirty="0">
                <a:solidFill>
                  <a:schemeClr val="bg1"/>
                </a:solidFill>
                <a:latin typeface="Courier New" panose="02070309020205020404" pitchFamily="49" charset="0"/>
                <a:cs typeface="Courier New" panose="02070309020205020404" pitchFamily="49" charset="0"/>
              </a:rPr>
              <a:t>	</a:t>
            </a:r>
            <a:r>
              <a:rPr lang="ru-RU" dirty="0">
                <a:solidFill>
                  <a:schemeClr val="bg1"/>
                </a:solidFill>
                <a:latin typeface="Courier New" panose="02070309020205020404" pitchFamily="49" charset="0"/>
                <a:cs typeface="Courier New" panose="02070309020205020404" pitchFamily="49" charset="0"/>
              </a:rPr>
              <a:t>заголовок</a:t>
            </a:r>
          </a:p>
          <a:p>
            <a:r>
              <a:rPr lang="en-US" dirty="0">
                <a:solidFill>
                  <a:schemeClr val="bg1"/>
                </a:solidFill>
                <a:latin typeface="Courier New" panose="02070309020205020404" pitchFamily="49" charset="0"/>
                <a:cs typeface="Courier New" panose="02070309020205020404" pitchFamily="49" charset="0"/>
              </a:rPr>
              <a:t>Int32	</a:t>
            </a:r>
            <a:r>
              <a:rPr lang="en-US" b="1" dirty="0" err="1">
                <a:solidFill>
                  <a:schemeClr val="bg1"/>
                </a:solidFill>
                <a:latin typeface="Courier New" panose="02070309020205020404" pitchFamily="49" charset="0"/>
                <a:cs typeface="Courier New" panose="02070309020205020404" pitchFamily="49" charset="0"/>
              </a:rPr>
              <a:t>Fld_Type</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DbType</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enum</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Int32	</a:t>
            </a:r>
            <a:r>
              <a:rPr lang="en-US" b="1" dirty="0" err="1">
                <a:solidFill>
                  <a:schemeClr val="bg1"/>
                </a:solidFill>
                <a:latin typeface="Courier New" panose="02070309020205020404" pitchFamily="49" charset="0"/>
                <a:cs typeface="Courier New" panose="02070309020205020404" pitchFamily="49" charset="0"/>
              </a:rPr>
              <a:t>Fld_Size</a:t>
            </a:r>
            <a:r>
              <a:rPr lang="en-US" dirty="0">
                <a:solidFill>
                  <a:schemeClr val="bg1"/>
                </a:solidFill>
                <a:latin typeface="Courier New" panose="02070309020205020404" pitchFamily="49" charset="0"/>
                <a:cs typeface="Courier New" panose="02070309020205020404" pitchFamily="49" charset="0"/>
              </a:rPr>
              <a:t>	</a:t>
            </a:r>
            <a:r>
              <a:rPr lang="ru-RU" dirty="0">
                <a:solidFill>
                  <a:schemeClr val="bg1"/>
                </a:solidFill>
                <a:latin typeface="Courier New" panose="02070309020205020404" pitchFamily="49" charset="0"/>
                <a:cs typeface="Courier New" panose="02070309020205020404" pitchFamily="49" charset="0"/>
              </a:rPr>
              <a:t>размер поля</a:t>
            </a:r>
          </a:p>
          <a:p>
            <a:r>
              <a:rPr lang="en-US" dirty="0">
                <a:solidFill>
                  <a:schemeClr val="bg1"/>
                </a:solidFill>
                <a:latin typeface="Courier New" panose="02070309020205020404" pitchFamily="49" charset="0"/>
                <a:cs typeface="Courier New" panose="02070309020205020404" pitchFamily="49" charset="0"/>
              </a:rPr>
              <a:t>String	</a:t>
            </a:r>
            <a:r>
              <a:rPr lang="en-US" b="1" dirty="0">
                <a:solidFill>
                  <a:schemeClr val="bg1"/>
                </a:solidFill>
                <a:latin typeface="Courier New" panose="02070309020205020404" pitchFamily="49" charset="0"/>
                <a:cs typeface="Courier New" panose="02070309020205020404" pitchFamily="49" charset="0"/>
              </a:rPr>
              <a:t>Note</a:t>
            </a:r>
            <a:r>
              <a:rPr lang="en-US" dirty="0">
                <a:solidFill>
                  <a:schemeClr val="bg1"/>
                </a:solidFill>
                <a:latin typeface="Courier New" panose="02070309020205020404" pitchFamily="49" charset="0"/>
                <a:cs typeface="Courier New" panose="02070309020205020404" pitchFamily="49" charset="0"/>
              </a:rPr>
              <a:t>		</a:t>
            </a:r>
            <a:r>
              <a:rPr lang="ru-RU" dirty="0">
                <a:solidFill>
                  <a:schemeClr val="bg1"/>
                </a:solidFill>
                <a:latin typeface="Courier New" panose="02070309020205020404" pitchFamily="49" charset="0"/>
                <a:cs typeface="Courier New" panose="02070309020205020404" pitchFamily="49" charset="0"/>
              </a:rPr>
              <a:t>пояснения</a:t>
            </a:r>
          </a:p>
          <a:p>
            <a:r>
              <a:rPr lang="en-US" dirty="0">
                <a:solidFill>
                  <a:schemeClr val="bg1"/>
                </a:solidFill>
                <a:latin typeface="Courier New" panose="02070309020205020404" pitchFamily="49" charset="0"/>
                <a:cs typeface="Courier New" panose="02070309020205020404" pitchFamily="49" charset="0"/>
              </a:rPr>
              <a:t>Int32	</a:t>
            </a:r>
            <a:r>
              <a:rPr lang="en-US" b="1" dirty="0" err="1">
                <a:solidFill>
                  <a:schemeClr val="bg1"/>
                </a:solidFill>
                <a:latin typeface="Courier New" panose="02070309020205020404" pitchFamily="49" charset="0"/>
                <a:cs typeface="Courier New" panose="02070309020205020404" pitchFamily="49" charset="0"/>
              </a:rPr>
              <a:t>Inp</a:t>
            </a:r>
            <a:r>
              <a:rPr lang="ru-RU" b="1" dirty="0">
                <a:solidFill>
                  <a:schemeClr val="bg1"/>
                </a:solidFill>
                <a:latin typeface="Courier New" panose="02070309020205020404" pitchFamily="49" charset="0"/>
                <a:cs typeface="Courier New" panose="02070309020205020404" pitchFamily="49" charset="0"/>
              </a:rPr>
              <a:t>_</a:t>
            </a:r>
            <a:r>
              <a:rPr lang="en-US" b="1" dirty="0">
                <a:solidFill>
                  <a:schemeClr val="bg1"/>
                </a:solidFill>
                <a:latin typeface="Courier New" panose="02070309020205020404" pitchFamily="49" charset="0"/>
                <a:cs typeface="Courier New" panose="02070309020205020404" pitchFamily="49" charset="0"/>
              </a:rPr>
              <a:t>Mask</a:t>
            </a:r>
            <a:r>
              <a:rPr lang="ru-RU" dirty="0">
                <a:solidFill>
                  <a:schemeClr val="bg1"/>
                </a:solidFill>
                <a:latin typeface="Courier New" panose="02070309020205020404" pitchFamily="49" charset="0"/>
                <a:cs typeface="Courier New" panose="02070309020205020404" pitchFamily="49" charset="0"/>
              </a:rPr>
              <a:t>	битовая маска</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Int32	</a:t>
            </a:r>
            <a:r>
              <a:rPr lang="en-US" b="1" dirty="0">
                <a:solidFill>
                  <a:schemeClr val="bg1"/>
                </a:solidFill>
                <a:latin typeface="Courier New" panose="02070309020205020404" pitchFamily="49" charset="0"/>
                <a:cs typeface="Courier New" panose="02070309020205020404" pitchFamily="49" charset="0"/>
              </a:rPr>
              <a:t>Out</a:t>
            </a:r>
            <a:r>
              <a:rPr lang="ru-RU" b="1" dirty="0">
                <a:solidFill>
                  <a:schemeClr val="bg1"/>
                </a:solidFill>
                <a:latin typeface="Courier New" panose="02070309020205020404" pitchFamily="49" charset="0"/>
                <a:cs typeface="Courier New" panose="02070309020205020404" pitchFamily="49" charset="0"/>
              </a:rPr>
              <a:t>_</a:t>
            </a:r>
            <a:r>
              <a:rPr lang="en-US" b="1" dirty="0">
                <a:solidFill>
                  <a:schemeClr val="bg1"/>
                </a:solidFill>
                <a:latin typeface="Courier New" panose="02070309020205020404" pitchFamily="49" charset="0"/>
                <a:cs typeface="Courier New" panose="02070309020205020404" pitchFamily="49" charset="0"/>
              </a:rPr>
              <a:t>Mask</a:t>
            </a:r>
            <a:r>
              <a:rPr lang="ru-RU" dirty="0">
                <a:solidFill>
                  <a:schemeClr val="bg1"/>
                </a:solidFill>
                <a:latin typeface="Courier New" panose="02070309020205020404" pitchFamily="49" charset="0"/>
                <a:cs typeface="Courier New" panose="02070309020205020404" pitchFamily="49" charset="0"/>
              </a:rPr>
              <a:t>	битовая маска</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String	</a:t>
            </a:r>
            <a:r>
              <a:rPr lang="en-US" b="1" dirty="0" err="1">
                <a:solidFill>
                  <a:schemeClr val="bg1"/>
                </a:solidFill>
                <a:latin typeface="Courier New" panose="02070309020205020404" pitchFamily="49" charset="0"/>
                <a:cs typeface="Courier New" panose="02070309020205020404" pitchFamily="49" charset="0"/>
              </a:rPr>
              <a:t>Def_Val</a:t>
            </a:r>
            <a:r>
              <a:rPr lang="en-US" dirty="0">
                <a:solidFill>
                  <a:schemeClr val="bg1"/>
                </a:solidFill>
                <a:latin typeface="Courier New" panose="02070309020205020404" pitchFamily="49" charset="0"/>
                <a:cs typeface="Courier New" panose="02070309020205020404" pitchFamily="49" charset="0"/>
              </a:rPr>
              <a:t>	default-</a:t>
            </a:r>
            <a:r>
              <a:rPr lang="ru-RU" dirty="0">
                <a:solidFill>
                  <a:schemeClr val="bg1"/>
                </a:solidFill>
                <a:latin typeface="Courier New" panose="02070309020205020404" pitchFamily="49" charset="0"/>
                <a:cs typeface="Courier New" panose="02070309020205020404" pitchFamily="49" charset="0"/>
              </a:rPr>
              <a:t>значение</a:t>
            </a:r>
          </a:p>
          <a:p>
            <a:endParaRPr lang="en-US" dirty="0">
              <a:solidFill>
                <a:schemeClr val="bg1"/>
              </a:solidFill>
            </a:endParaRPr>
          </a:p>
        </p:txBody>
      </p:sp>
      <p:cxnSp>
        <p:nvCxnSpPr>
          <p:cNvPr id="45" name="Прямая соединительная линия 44">
            <a:extLst>
              <a:ext uri="{FF2B5EF4-FFF2-40B4-BE49-F238E27FC236}">
                <a16:creationId xmlns:a16="http://schemas.microsoft.com/office/drawing/2014/main" id="{C44F9F20-C521-40F3-9040-6216973D49C9}"/>
              </a:ext>
            </a:extLst>
          </p:cNvPr>
          <p:cNvCxnSpPr>
            <a:cxnSpLocks/>
          </p:cNvCxnSpPr>
          <p:nvPr/>
        </p:nvCxnSpPr>
        <p:spPr>
          <a:xfrm flipH="1">
            <a:off x="2910980" y="2122415"/>
            <a:ext cx="53969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a:extLst>
              <a:ext uri="{FF2B5EF4-FFF2-40B4-BE49-F238E27FC236}">
                <a16:creationId xmlns:a16="http://schemas.microsoft.com/office/drawing/2014/main" id="{8203D47E-E069-461E-B2FC-629E072B2654}"/>
              </a:ext>
            </a:extLst>
          </p:cNvPr>
          <p:cNvCxnSpPr>
            <a:cxnSpLocks/>
          </p:cNvCxnSpPr>
          <p:nvPr/>
        </p:nvCxnSpPr>
        <p:spPr>
          <a:xfrm>
            <a:off x="2910980" y="2122415"/>
            <a:ext cx="0" cy="153518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a:extLst>
              <a:ext uri="{FF2B5EF4-FFF2-40B4-BE49-F238E27FC236}">
                <a16:creationId xmlns:a16="http://schemas.microsoft.com/office/drawing/2014/main" id="{3BFBCB4B-84A3-4447-867F-B059FCB59AFB}"/>
              </a:ext>
            </a:extLst>
          </p:cNvPr>
          <p:cNvCxnSpPr>
            <a:cxnSpLocks/>
          </p:cNvCxnSpPr>
          <p:nvPr/>
        </p:nvCxnSpPr>
        <p:spPr>
          <a:xfrm>
            <a:off x="2910980" y="3657600"/>
            <a:ext cx="704675"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A0FC487-91A0-41B9-9CC5-B901A3DFF440}"/>
              </a:ext>
            </a:extLst>
          </p:cNvPr>
          <p:cNvSpPr txBox="1"/>
          <p:nvPr/>
        </p:nvSpPr>
        <p:spPr>
          <a:xfrm>
            <a:off x="268448" y="198017"/>
            <a:ext cx="11752977" cy="523220"/>
          </a:xfrm>
          <a:prstGeom prst="rect">
            <a:avLst/>
          </a:prstGeom>
          <a:noFill/>
        </p:spPr>
        <p:txBody>
          <a:bodyPr wrap="square" rtlCol="0">
            <a:spAutoFit/>
          </a:bodyPr>
          <a:lstStyle/>
          <a:p>
            <a:pPr algn="ctr"/>
            <a:r>
              <a:rPr lang="en-US" sz="2800" dirty="0"/>
              <a:t>Dictionary First</a:t>
            </a:r>
            <a:endParaRPr lang="ru-RU" sz="2800" dirty="0"/>
          </a:p>
        </p:txBody>
      </p:sp>
      <p:sp>
        <p:nvSpPr>
          <p:cNvPr id="3" name="Номер слайда 2">
            <a:extLst>
              <a:ext uri="{FF2B5EF4-FFF2-40B4-BE49-F238E27FC236}">
                <a16:creationId xmlns:a16="http://schemas.microsoft.com/office/drawing/2014/main" id="{808248C1-9FEB-4B7A-B8DB-D150D90C2081}"/>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151211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Таблица 7">
            <a:extLst>
              <a:ext uri="{FF2B5EF4-FFF2-40B4-BE49-F238E27FC236}">
                <a16:creationId xmlns:a16="http://schemas.microsoft.com/office/drawing/2014/main" id="{8E1CEB01-6AB2-41D9-8155-2BC6AF29D3A9}"/>
              </a:ext>
            </a:extLst>
          </p:cNvPr>
          <p:cNvGraphicFramePr>
            <a:graphicFrameLocks noGrp="1"/>
          </p:cNvGraphicFramePr>
          <p:nvPr>
            <p:extLst>
              <p:ext uri="{D42A27DB-BD31-4B8C-83A1-F6EECF244321}">
                <p14:modId xmlns:p14="http://schemas.microsoft.com/office/powerpoint/2010/main" val="3682022375"/>
              </p:ext>
            </p:extLst>
          </p:nvPr>
        </p:nvGraphicFramePr>
        <p:xfrm>
          <a:off x="478172" y="1877975"/>
          <a:ext cx="7620176" cy="2615565"/>
        </p:xfrm>
        <a:graphic>
          <a:graphicData uri="http://schemas.openxmlformats.org/drawingml/2006/table">
            <a:tbl>
              <a:tblPr/>
              <a:tblGrid>
                <a:gridCol w="1955160">
                  <a:extLst>
                    <a:ext uri="{9D8B030D-6E8A-4147-A177-3AD203B41FA5}">
                      <a16:colId xmlns:a16="http://schemas.microsoft.com/office/drawing/2014/main" val="3515466110"/>
                    </a:ext>
                  </a:extLst>
                </a:gridCol>
                <a:gridCol w="3430573">
                  <a:extLst>
                    <a:ext uri="{9D8B030D-6E8A-4147-A177-3AD203B41FA5}">
                      <a16:colId xmlns:a16="http://schemas.microsoft.com/office/drawing/2014/main" val="2699222735"/>
                    </a:ext>
                  </a:extLst>
                </a:gridCol>
                <a:gridCol w="2234443">
                  <a:extLst>
                    <a:ext uri="{9D8B030D-6E8A-4147-A177-3AD203B41FA5}">
                      <a16:colId xmlns:a16="http://schemas.microsoft.com/office/drawing/2014/main" val="2362975315"/>
                    </a:ext>
                  </a:extLst>
                </a:gridCol>
              </a:tblGrid>
              <a:tr h="232451">
                <a:tc>
                  <a:txBody>
                    <a:bodyPr/>
                    <a:lstStyle/>
                    <a:p>
                      <a:pPr algn="ctr" fontAlgn="ctr"/>
                      <a:r>
                        <a:rPr lang="en-US" sz="1800" b="1" i="0" u="none" strike="noStrike">
                          <a:solidFill>
                            <a:srgbClr val="24292E"/>
                          </a:solidFill>
                          <a:effectLst/>
                          <a:latin typeface="Segoe UI" panose="020B0502040204020203" pitchFamily="34" charset="0"/>
                        </a:rPr>
                        <a:t>Qry_Name</a:t>
                      </a:r>
                    </a:p>
                  </a:txBody>
                  <a:tcPr marL="9525" marR="9525" marT="9525"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ctr" fontAlgn="ctr"/>
                      <a:r>
                        <a:rPr lang="en-US" sz="1800" b="1" i="0" u="none" strike="noStrike" dirty="0" err="1">
                          <a:solidFill>
                            <a:srgbClr val="24292E"/>
                          </a:solidFill>
                          <a:effectLst/>
                          <a:latin typeface="Segoe UI" panose="020B0502040204020203" pitchFamily="34" charset="0"/>
                        </a:rPr>
                        <a:t>Qry_Head</a:t>
                      </a:r>
                      <a:endParaRPr lang="en-US" sz="1800" b="1" i="0" u="none" strike="noStrike" dirty="0">
                        <a:solidFill>
                          <a:srgbClr val="24292E"/>
                        </a:solidFill>
                        <a:effectLst/>
                        <a:latin typeface="Segoe UI" panose="020B0502040204020203" pitchFamily="34" charset="0"/>
                      </a:endParaRPr>
                    </a:p>
                  </a:txBody>
                  <a:tcPr marL="9525" marR="9525" marT="9525"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ctr" fontAlgn="ctr"/>
                      <a:r>
                        <a:rPr lang="en-US" sz="1800" b="1" i="0" u="none" strike="noStrike" dirty="0" err="1">
                          <a:solidFill>
                            <a:srgbClr val="24292E"/>
                          </a:solidFill>
                          <a:effectLst/>
                          <a:latin typeface="Segoe UI" panose="020B0502040204020203" pitchFamily="34" charset="0"/>
                        </a:rPr>
                        <a:t>Fld_Dict</a:t>
                      </a:r>
                      <a:endParaRPr lang="en-US" sz="1800" b="1" i="0" u="none" strike="noStrike" dirty="0">
                        <a:solidFill>
                          <a:srgbClr val="24292E"/>
                        </a:solidFill>
                        <a:effectLst/>
                        <a:latin typeface="Segoe UI" panose="020B0502040204020203" pitchFamily="34" charset="0"/>
                      </a:endParaRPr>
                    </a:p>
                  </a:txBody>
                  <a:tcPr marL="9525" marR="9525" marT="9525"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307816390"/>
                  </a:ext>
                </a:extLst>
              </a:tr>
              <a:tr h="302186">
                <a:tc>
                  <a:txBody>
                    <a:bodyPr/>
                    <a:lstStyle/>
                    <a:p>
                      <a:pPr algn="l" fontAlgn="ctr"/>
                      <a:r>
                        <a:rPr lang="en-US" sz="1800" b="0" i="0" u="none" strike="noStrike" dirty="0" err="1">
                          <a:solidFill>
                            <a:srgbClr val="24292E"/>
                          </a:solidFill>
                          <a:effectLst/>
                          <a:latin typeface="Segoe UI" panose="020B0502040204020203" pitchFamily="34" charset="0"/>
                        </a:rPr>
                        <a:t>Invo</a:t>
                      </a:r>
                      <a:endParaRPr lang="en-US" sz="1800" b="0" i="0" u="none" strike="noStrike" dirty="0">
                        <a:solidFill>
                          <a:srgbClr val="24292E"/>
                        </a:solidFill>
                        <a:effectLst/>
                        <a:latin typeface="Segoe UI" panose="020B0502040204020203" pitchFamily="34" charset="0"/>
                      </a:endParaRPr>
                    </a:p>
                  </a:txBody>
                  <a:tcPr marL="85725" marR="9525" marT="57150" marB="5715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ru-RU" sz="1800" b="0" i="0" u="none" strike="noStrike" dirty="0">
                          <a:solidFill>
                            <a:srgbClr val="24292E"/>
                          </a:solidFill>
                          <a:effectLst/>
                          <a:latin typeface="Segoe UI" panose="020B0502040204020203" pitchFamily="34" charset="0"/>
                        </a:rPr>
                        <a:t>Счета</a:t>
                      </a:r>
                      <a:r>
                        <a:rPr lang="en-US" sz="1800" b="0" i="0" u="none" strike="noStrike" dirty="0">
                          <a:solidFill>
                            <a:srgbClr val="24292E"/>
                          </a:solidFill>
                          <a:effectLst/>
                          <a:latin typeface="Segoe UI" panose="020B0502040204020203" pitchFamily="34" charset="0"/>
                        </a:rPr>
                        <a:t> </a:t>
                      </a:r>
                      <a:r>
                        <a:rPr lang="ru-RU" sz="1800" b="0" i="0" u="none" strike="noStrike" dirty="0">
                          <a:solidFill>
                            <a:srgbClr val="24292E"/>
                          </a:solidFill>
                          <a:effectLst/>
                          <a:latin typeface="Segoe UI" panose="020B0502040204020203" pitchFamily="34" charset="0"/>
                        </a:rPr>
                        <a:t>(поле</a:t>
                      </a:r>
                      <a:r>
                        <a:rPr lang="en-US" sz="1800" b="0" i="0" u="none" strike="noStrike" dirty="0">
                          <a:solidFill>
                            <a:srgbClr val="24292E"/>
                          </a:solidFill>
                          <a:effectLst/>
                          <a:latin typeface="Segoe UI" panose="020B0502040204020203" pitchFamily="34" charset="0"/>
                        </a:rPr>
                        <a:t> Note - Text</a:t>
                      </a:r>
                      <a:r>
                        <a:rPr lang="ru-RU" sz="1800" b="0" i="0" u="none" strike="noStrike" dirty="0">
                          <a:solidFill>
                            <a:srgbClr val="24292E"/>
                          </a:solidFill>
                          <a:effectLst/>
                          <a:latin typeface="Segoe UI" panose="020B0502040204020203" pitchFamily="34" charset="0"/>
                        </a:rPr>
                        <a:t>)</a:t>
                      </a:r>
                    </a:p>
                  </a:txBody>
                  <a:tcPr marL="85725" marR="9525" marT="57150" marB="5715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en-US" sz="1800" b="0" i="0" u="none" strike="noStrike" dirty="0" err="1">
                          <a:solidFill>
                            <a:srgbClr val="24292E"/>
                          </a:solidFill>
                          <a:effectLst/>
                          <a:latin typeface="Segoe UI" panose="020B0502040204020203" pitchFamily="34" charset="0"/>
                        </a:rPr>
                        <a:t>Invo</a:t>
                      </a:r>
                      <a:endParaRPr lang="ru-RU" sz="1800" b="0" i="0" u="none" strike="noStrike" dirty="0">
                        <a:solidFill>
                          <a:srgbClr val="24292E"/>
                        </a:solidFill>
                        <a:effectLst/>
                        <a:latin typeface="Segoe UI" panose="020B0502040204020203" pitchFamily="34" charset="0"/>
                      </a:endParaRPr>
                    </a:p>
                  </a:txBody>
                  <a:tcPr marL="85725" marR="9525" marT="57150" marB="5715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56109863"/>
                  </a:ext>
                </a:extLst>
              </a:tr>
              <a:tr h="302186">
                <a:tc>
                  <a:txBody>
                    <a:bodyPr/>
                    <a:lstStyle/>
                    <a:p>
                      <a:pPr algn="l" fontAlgn="ctr"/>
                      <a:r>
                        <a:rPr lang="en-US" sz="1800" b="0" i="0" u="none" strike="noStrike" dirty="0">
                          <a:solidFill>
                            <a:srgbClr val="24292E"/>
                          </a:solidFill>
                          <a:effectLst/>
                          <a:latin typeface="Segoe UI" panose="020B0502040204020203" pitchFamily="34" charset="0"/>
                        </a:rPr>
                        <a:t>Invoice</a:t>
                      </a:r>
                    </a:p>
                  </a:txBody>
                  <a:tcPr marL="85725" marR="9525" marT="57150" marB="5715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ru-RU" sz="1800" b="0" i="0" u="none" strike="noStrike" dirty="0">
                          <a:solidFill>
                            <a:srgbClr val="24292E"/>
                          </a:solidFill>
                          <a:effectLst/>
                          <a:latin typeface="Segoe UI" panose="020B0502040204020203" pitchFamily="34" charset="0"/>
                        </a:rPr>
                        <a:t>Счета</a:t>
                      </a:r>
                    </a:p>
                  </a:txBody>
                  <a:tcPr marL="85725" marR="9525" marT="57150" marB="5715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en-US" sz="1800" b="0" i="0" u="none" strike="noStrike" dirty="0">
                          <a:solidFill>
                            <a:srgbClr val="24292E"/>
                          </a:solidFill>
                          <a:effectLst/>
                          <a:latin typeface="Segoe UI" panose="020B0502040204020203" pitchFamily="34" charset="0"/>
                        </a:rPr>
                        <a:t>Invoice</a:t>
                      </a:r>
                      <a:endParaRPr lang="ru-RU" sz="1800" b="0" i="0" u="none" strike="noStrike" dirty="0">
                        <a:solidFill>
                          <a:srgbClr val="24292E"/>
                        </a:solidFill>
                        <a:effectLst/>
                        <a:latin typeface="Segoe UI" panose="020B0502040204020203" pitchFamily="34" charset="0"/>
                      </a:endParaRPr>
                    </a:p>
                  </a:txBody>
                  <a:tcPr marL="85725" marR="9525" marT="57150" marB="5715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87466719"/>
                  </a:ext>
                </a:extLst>
              </a:tr>
              <a:tr h="302186">
                <a:tc>
                  <a:txBody>
                    <a:bodyPr/>
                    <a:lstStyle/>
                    <a:p>
                      <a:pPr algn="l" fontAlgn="ctr"/>
                      <a:r>
                        <a:rPr lang="en-US" sz="1800" b="0" i="0" u="none" strike="noStrike" dirty="0" err="1">
                          <a:solidFill>
                            <a:srgbClr val="24292E"/>
                          </a:solidFill>
                          <a:effectLst/>
                          <a:latin typeface="Segoe UI" panose="020B0502040204020203" pitchFamily="34" charset="0"/>
                        </a:rPr>
                        <a:t>InvoCut</a:t>
                      </a:r>
                      <a:endParaRPr lang="en-US" sz="1800" b="0" i="0" u="none" strike="noStrike" dirty="0">
                        <a:solidFill>
                          <a:srgbClr val="24292E"/>
                        </a:solidFill>
                        <a:effectLst/>
                        <a:latin typeface="Segoe UI" panose="020B0502040204020203" pitchFamily="34" charset="0"/>
                      </a:endParaRPr>
                    </a:p>
                  </a:txBody>
                  <a:tcPr marL="85725" marR="9525" marT="57150" marB="5715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ru-RU" sz="1800" b="0" i="0" u="none" strike="noStrike" dirty="0">
                          <a:solidFill>
                            <a:srgbClr val="24292E"/>
                          </a:solidFill>
                          <a:effectLst/>
                          <a:latin typeface="Segoe UI" panose="020B0502040204020203" pitchFamily="34" charset="0"/>
                        </a:rPr>
                        <a:t>Счета(усеченный запрос)</a:t>
                      </a:r>
                    </a:p>
                  </a:txBody>
                  <a:tcPr marL="85725" marR="9525" marT="57150" marB="5715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en-US" sz="1800" b="0" i="0" u="none" strike="noStrike" dirty="0" err="1">
                          <a:solidFill>
                            <a:srgbClr val="24292E"/>
                          </a:solidFill>
                          <a:effectLst/>
                          <a:latin typeface="Segoe UI" panose="020B0502040204020203" pitchFamily="34" charset="0"/>
                        </a:rPr>
                        <a:t>InvoCut</a:t>
                      </a:r>
                      <a:endParaRPr lang="ru-RU" sz="1800" b="0" i="0" u="none" strike="noStrike" dirty="0">
                        <a:solidFill>
                          <a:srgbClr val="24292E"/>
                        </a:solidFill>
                        <a:effectLst/>
                        <a:latin typeface="Segoe UI" panose="020B0502040204020203" pitchFamily="34" charset="0"/>
                      </a:endParaRPr>
                    </a:p>
                  </a:txBody>
                  <a:tcPr marL="85725" marR="9525" marT="57150" marB="5715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737518074"/>
                  </a:ext>
                </a:extLst>
              </a:tr>
              <a:tr h="302186">
                <a:tc>
                  <a:txBody>
                    <a:bodyPr/>
                    <a:lstStyle/>
                    <a:p>
                      <a:pPr algn="l" fontAlgn="ctr"/>
                      <a:r>
                        <a:rPr lang="en-US" sz="1800" b="0" i="0" u="none" strike="noStrike" dirty="0">
                          <a:solidFill>
                            <a:srgbClr val="24292E"/>
                          </a:solidFill>
                          <a:effectLst/>
                          <a:latin typeface="Segoe UI" panose="020B0502040204020203" pitchFamily="34" charset="0"/>
                        </a:rPr>
                        <a:t>InvoR04</a:t>
                      </a:r>
                    </a:p>
                  </a:txBody>
                  <a:tcPr marL="85725" marR="9525" marT="57150" marB="5715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ru-RU" sz="1800" b="0" i="0" u="none" strike="noStrike" dirty="0">
                          <a:solidFill>
                            <a:srgbClr val="24292E"/>
                          </a:solidFill>
                          <a:effectLst/>
                          <a:latin typeface="Segoe UI" panose="020B0502040204020203" pitchFamily="34" charset="0"/>
                        </a:rPr>
                        <a:t>4  кратная реплика </a:t>
                      </a:r>
                      <a:r>
                        <a:rPr lang="en-US" sz="1800" b="0" i="0" u="none" strike="noStrike" dirty="0" err="1">
                          <a:solidFill>
                            <a:srgbClr val="24292E"/>
                          </a:solidFill>
                          <a:effectLst/>
                          <a:latin typeface="Segoe UI" panose="020B0502040204020203" pitchFamily="34" charset="0"/>
                        </a:rPr>
                        <a:t>InvoCut</a:t>
                      </a:r>
                      <a:endParaRPr lang="ru-RU" sz="1800" b="0" i="0" u="none" strike="noStrike" dirty="0">
                        <a:solidFill>
                          <a:srgbClr val="24292E"/>
                        </a:solidFill>
                        <a:effectLst/>
                        <a:latin typeface="Segoe UI" panose="020B0502040204020203" pitchFamily="34" charset="0"/>
                      </a:endParaRPr>
                    </a:p>
                  </a:txBody>
                  <a:tcPr marL="85725" marR="9525" marT="57150" marB="5715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en-US" sz="1800" b="0" i="0" u="none" strike="noStrike" dirty="0" err="1">
                          <a:solidFill>
                            <a:srgbClr val="24292E"/>
                          </a:solidFill>
                          <a:effectLst/>
                          <a:latin typeface="Segoe UI" panose="020B0502040204020203" pitchFamily="34" charset="0"/>
                        </a:rPr>
                        <a:t>InvoCut</a:t>
                      </a:r>
                      <a:endParaRPr lang="ru-RU" sz="1800" b="0" i="0" u="none" strike="noStrike" dirty="0">
                        <a:solidFill>
                          <a:srgbClr val="24292E"/>
                        </a:solidFill>
                        <a:effectLst/>
                        <a:latin typeface="Segoe UI" panose="020B0502040204020203" pitchFamily="34" charset="0"/>
                      </a:endParaRPr>
                    </a:p>
                  </a:txBody>
                  <a:tcPr marL="85725" marR="9525" marT="57150" marB="5715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836594189"/>
                  </a:ext>
                </a:extLst>
              </a:tr>
              <a:tr h="302186">
                <a:tc>
                  <a:txBody>
                    <a:bodyPr/>
                    <a:lstStyle/>
                    <a:p>
                      <a:pPr algn="l" fontAlgn="ctr"/>
                      <a:r>
                        <a:rPr lang="en-US" sz="1800" b="0" i="0" u="none" strike="noStrike" dirty="0">
                          <a:solidFill>
                            <a:srgbClr val="24292E"/>
                          </a:solidFill>
                          <a:effectLst/>
                          <a:latin typeface="Segoe UI" panose="020B0502040204020203" pitchFamily="34" charset="0"/>
                        </a:rPr>
                        <a:t>InvoR08</a:t>
                      </a:r>
                    </a:p>
                  </a:txBody>
                  <a:tcPr marL="85725" marR="9525" marT="57150" marB="5715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ru-RU" sz="1800" b="0" i="0" u="none" strike="noStrike" dirty="0">
                          <a:solidFill>
                            <a:srgbClr val="24292E"/>
                          </a:solidFill>
                          <a:effectLst/>
                          <a:latin typeface="Segoe UI" panose="020B0502040204020203" pitchFamily="34" charset="0"/>
                        </a:rPr>
                        <a:t>8  кратная реплика </a:t>
                      </a:r>
                      <a:r>
                        <a:rPr lang="en-US" sz="1800" b="0" i="0" u="none" strike="noStrike" dirty="0" err="1">
                          <a:solidFill>
                            <a:srgbClr val="24292E"/>
                          </a:solidFill>
                          <a:effectLst/>
                          <a:latin typeface="Segoe UI" panose="020B0502040204020203" pitchFamily="34" charset="0"/>
                        </a:rPr>
                        <a:t>InvoCut</a:t>
                      </a:r>
                      <a:endParaRPr lang="ru-RU" sz="1800" b="0" i="0" u="none" strike="noStrike" dirty="0">
                        <a:solidFill>
                          <a:srgbClr val="24292E"/>
                        </a:solidFill>
                        <a:effectLst/>
                        <a:latin typeface="Segoe UI" panose="020B0502040204020203" pitchFamily="34" charset="0"/>
                      </a:endParaRPr>
                    </a:p>
                  </a:txBody>
                  <a:tcPr marL="85725" marR="9525" marT="57150" marB="5715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en-US" sz="1800" b="0" i="0" u="none" strike="noStrike" dirty="0" err="1">
                          <a:solidFill>
                            <a:srgbClr val="24292E"/>
                          </a:solidFill>
                          <a:effectLst/>
                          <a:latin typeface="Segoe UI" panose="020B0502040204020203" pitchFamily="34" charset="0"/>
                        </a:rPr>
                        <a:t>InvoCut</a:t>
                      </a:r>
                      <a:endParaRPr lang="ru-RU" sz="1800" b="0" i="0" u="none" strike="noStrike" dirty="0">
                        <a:solidFill>
                          <a:srgbClr val="24292E"/>
                        </a:solidFill>
                        <a:effectLst/>
                        <a:latin typeface="Segoe UI" panose="020B0502040204020203" pitchFamily="34" charset="0"/>
                      </a:endParaRPr>
                    </a:p>
                  </a:txBody>
                  <a:tcPr marL="85725" marR="9525" marT="57150" marB="5715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347303188"/>
                  </a:ext>
                </a:extLst>
              </a:tr>
              <a:tr h="302186">
                <a:tc>
                  <a:txBody>
                    <a:bodyPr/>
                    <a:lstStyle/>
                    <a:p>
                      <a:pPr algn="l" fontAlgn="ctr"/>
                      <a:r>
                        <a:rPr lang="en-US" sz="1800" b="0" i="0" u="none" strike="noStrike" dirty="0">
                          <a:solidFill>
                            <a:srgbClr val="24292E"/>
                          </a:solidFill>
                          <a:effectLst/>
                          <a:latin typeface="Segoe UI" panose="020B0502040204020203" pitchFamily="34" charset="0"/>
                        </a:rPr>
                        <a:t>InvoR16</a:t>
                      </a:r>
                    </a:p>
                  </a:txBody>
                  <a:tcPr marL="85725" marR="9525" marT="57150" marB="5715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800" b="0" i="0" u="none" strike="noStrike" dirty="0">
                          <a:solidFill>
                            <a:srgbClr val="24292E"/>
                          </a:solidFill>
                          <a:effectLst/>
                          <a:latin typeface="Segoe UI" panose="020B0502040204020203" pitchFamily="34" charset="0"/>
                        </a:rPr>
                        <a:t>16</a:t>
                      </a:r>
                      <a:r>
                        <a:rPr lang="ru-RU" sz="1800" b="0" i="0" u="none" strike="noStrike" dirty="0">
                          <a:solidFill>
                            <a:srgbClr val="24292E"/>
                          </a:solidFill>
                          <a:effectLst/>
                          <a:latin typeface="Segoe UI" panose="020B0502040204020203" pitchFamily="34" charset="0"/>
                        </a:rPr>
                        <a:t> кратная реплика </a:t>
                      </a:r>
                      <a:r>
                        <a:rPr lang="en-US" sz="1800" b="0" i="0" u="none" strike="noStrike" dirty="0" err="1">
                          <a:solidFill>
                            <a:srgbClr val="24292E"/>
                          </a:solidFill>
                          <a:effectLst/>
                          <a:latin typeface="Segoe UI" panose="020B0502040204020203" pitchFamily="34" charset="0"/>
                        </a:rPr>
                        <a:t>InvoCut</a:t>
                      </a:r>
                      <a:endParaRPr lang="ru-RU" sz="1800" b="0" i="0" u="none" strike="noStrike" dirty="0">
                        <a:solidFill>
                          <a:srgbClr val="24292E"/>
                        </a:solidFill>
                        <a:effectLst/>
                        <a:latin typeface="Segoe UI" panose="020B0502040204020203" pitchFamily="34" charset="0"/>
                      </a:endParaRPr>
                    </a:p>
                  </a:txBody>
                  <a:tcPr marL="85725" marR="9525" marT="57150" marB="5715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en-US" sz="1800" b="0" i="0" u="none" strike="noStrike" dirty="0" err="1">
                          <a:solidFill>
                            <a:srgbClr val="24292E"/>
                          </a:solidFill>
                          <a:effectLst/>
                          <a:latin typeface="Segoe UI" panose="020B0502040204020203" pitchFamily="34" charset="0"/>
                        </a:rPr>
                        <a:t>InvoCut</a:t>
                      </a:r>
                      <a:endParaRPr lang="ru-RU" sz="1800" b="0" i="0" u="none" strike="noStrike" dirty="0">
                        <a:solidFill>
                          <a:srgbClr val="24292E"/>
                        </a:solidFill>
                        <a:effectLst/>
                        <a:latin typeface="Segoe UI" panose="020B0502040204020203" pitchFamily="34" charset="0"/>
                      </a:endParaRPr>
                    </a:p>
                  </a:txBody>
                  <a:tcPr marL="85725" marR="9525" marT="57150" marB="5715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843745806"/>
                  </a:ext>
                </a:extLst>
              </a:tr>
            </a:tbl>
          </a:graphicData>
        </a:graphic>
      </p:graphicFrame>
      <p:sp>
        <p:nvSpPr>
          <p:cNvPr id="9" name="TextBox 8">
            <a:extLst>
              <a:ext uri="{FF2B5EF4-FFF2-40B4-BE49-F238E27FC236}">
                <a16:creationId xmlns:a16="http://schemas.microsoft.com/office/drawing/2014/main" id="{DE890121-7C0B-4732-BAC0-003A83954DB6}"/>
              </a:ext>
            </a:extLst>
          </p:cNvPr>
          <p:cNvSpPr txBox="1"/>
          <p:nvPr/>
        </p:nvSpPr>
        <p:spPr>
          <a:xfrm>
            <a:off x="465219" y="1190611"/>
            <a:ext cx="9530354" cy="461665"/>
          </a:xfrm>
          <a:prstGeom prst="rect">
            <a:avLst/>
          </a:prstGeom>
          <a:noFill/>
        </p:spPr>
        <p:txBody>
          <a:bodyPr wrap="square" rtlCol="0">
            <a:spAutoFit/>
          </a:bodyPr>
          <a:lstStyle/>
          <a:p>
            <a:r>
              <a:rPr lang="ru-RU" sz="2400" dirty="0" err="1"/>
              <a:t>T_QryDict</a:t>
            </a:r>
            <a:r>
              <a:rPr lang="ru-RU" sz="2400" dirty="0"/>
              <a:t> - таблица описания запросов:</a:t>
            </a:r>
          </a:p>
        </p:txBody>
      </p:sp>
      <p:sp>
        <p:nvSpPr>
          <p:cNvPr id="3" name="Номер слайда 2">
            <a:extLst>
              <a:ext uri="{FF2B5EF4-FFF2-40B4-BE49-F238E27FC236}">
                <a16:creationId xmlns:a16="http://schemas.microsoft.com/office/drawing/2014/main" id="{1A03A35B-20F4-4F8B-940A-5B4DFC145AED}"/>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618936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713CB7-F19B-46DA-8452-CCF51D6DA1AB}"/>
              </a:ext>
            </a:extLst>
          </p:cNvPr>
          <p:cNvSpPr txBox="1"/>
          <p:nvPr/>
        </p:nvSpPr>
        <p:spPr>
          <a:xfrm>
            <a:off x="627647" y="378767"/>
            <a:ext cx="10964413" cy="461665"/>
          </a:xfrm>
          <a:prstGeom prst="rect">
            <a:avLst/>
          </a:prstGeom>
          <a:noFill/>
        </p:spPr>
        <p:txBody>
          <a:bodyPr wrap="square" rtlCol="0">
            <a:spAutoFit/>
          </a:bodyPr>
          <a:lstStyle/>
          <a:p>
            <a:pPr algn="ctr"/>
            <a:r>
              <a:rPr lang="ru-RU" sz="2400" dirty="0"/>
              <a:t>T_</a:t>
            </a:r>
            <a:r>
              <a:rPr lang="en-US" sz="2400" dirty="0" err="1"/>
              <a:t>Fld</a:t>
            </a:r>
            <a:r>
              <a:rPr lang="ru-RU" sz="2400" dirty="0" err="1"/>
              <a:t>Dict</a:t>
            </a:r>
            <a:r>
              <a:rPr lang="ru-RU" sz="2400" dirty="0"/>
              <a:t> - таблица описания полей запросов:</a:t>
            </a:r>
          </a:p>
        </p:txBody>
      </p:sp>
      <p:graphicFrame>
        <p:nvGraphicFramePr>
          <p:cNvPr id="3" name="Таблица 2">
            <a:extLst>
              <a:ext uri="{FF2B5EF4-FFF2-40B4-BE49-F238E27FC236}">
                <a16:creationId xmlns:a16="http://schemas.microsoft.com/office/drawing/2014/main" id="{E78029D5-4F4F-4C89-9947-924734259B3C}"/>
              </a:ext>
            </a:extLst>
          </p:cNvPr>
          <p:cNvGraphicFramePr>
            <a:graphicFrameLocks noGrp="1"/>
          </p:cNvGraphicFramePr>
          <p:nvPr>
            <p:extLst>
              <p:ext uri="{D42A27DB-BD31-4B8C-83A1-F6EECF244321}">
                <p14:modId xmlns:p14="http://schemas.microsoft.com/office/powerpoint/2010/main" val="2281660616"/>
              </p:ext>
            </p:extLst>
          </p:nvPr>
        </p:nvGraphicFramePr>
        <p:xfrm>
          <a:off x="142875" y="931618"/>
          <a:ext cx="11942906" cy="2597320"/>
        </p:xfrm>
        <a:graphic>
          <a:graphicData uri="http://schemas.openxmlformats.org/drawingml/2006/table">
            <a:tbl>
              <a:tblPr/>
              <a:tblGrid>
                <a:gridCol w="1149030">
                  <a:extLst>
                    <a:ext uri="{9D8B030D-6E8A-4147-A177-3AD203B41FA5}">
                      <a16:colId xmlns:a16="http://schemas.microsoft.com/office/drawing/2014/main" val="4141345781"/>
                    </a:ext>
                  </a:extLst>
                </a:gridCol>
                <a:gridCol w="1249959">
                  <a:extLst>
                    <a:ext uri="{9D8B030D-6E8A-4147-A177-3AD203B41FA5}">
                      <a16:colId xmlns:a16="http://schemas.microsoft.com/office/drawing/2014/main" val="81354914"/>
                    </a:ext>
                  </a:extLst>
                </a:gridCol>
                <a:gridCol w="1702965">
                  <a:extLst>
                    <a:ext uri="{9D8B030D-6E8A-4147-A177-3AD203B41FA5}">
                      <a16:colId xmlns:a16="http://schemas.microsoft.com/office/drawing/2014/main" val="1320938472"/>
                    </a:ext>
                  </a:extLst>
                </a:gridCol>
                <a:gridCol w="1124125">
                  <a:extLst>
                    <a:ext uri="{9D8B030D-6E8A-4147-A177-3AD203B41FA5}">
                      <a16:colId xmlns:a16="http://schemas.microsoft.com/office/drawing/2014/main" val="576120364"/>
                    </a:ext>
                  </a:extLst>
                </a:gridCol>
                <a:gridCol w="1182848">
                  <a:extLst>
                    <a:ext uri="{9D8B030D-6E8A-4147-A177-3AD203B41FA5}">
                      <a16:colId xmlns:a16="http://schemas.microsoft.com/office/drawing/2014/main" val="54895476"/>
                    </a:ext>
                  </a:extLst>
                </a:gridCol>
                <a:gridCol w="1082180">
                  <a:extLst>
                    <a:ext uri="{9D8B030D-6E8A-4147-A177-3AD203B41FA5}">
                      <a16:colId xmlns:a16="http://schemas.microsoft.com/office/drawing/2014/main" val="344562191"/>
                    </a:ext>
                  </a:extLst>
                </a:gridCol>
                <a:gridCol w="1149291">
                  <a:extLst>
                    <a:ext uri="{9D8B030D-6E8A-4147-A177-3AD203B41FA5}">
                      <a16:colId xmlns:a16="http://schemas.microsoft.com/office/drawing/2014/main" val="2954662234"/>
                    </a:ext>
                  </a:extLst>
                </a:gridCol>
                <a:gridCol w="3302508">
                  <a:extLst>
                    <a:ext uri="{9D8B030D-6E8A-4147-A177-3AD203B41FA5}">
                      <a16:colId xmlns:a16="http://schemas.microsoft.com/office/drawing/2014/main" val="3612447188"/>
                    </a:ext>
                  </a:extLst>
                </a:gridCol>
              </a:tblGrid>
              <a:tr h="150063">
                <a:tc>
                  <a:txBody>
                    <a:bodyPr/>
                    <a:lstStyle/>
                    <a:p>
                      <a:pPr algn="ctr" fontAlgn="ctr"/>
                      <a:r>
                        <a:rPr lang="en-US" sz="1600" b="1" i="0" u="none" strike="noStrike" dirty="0" err="1">
                          <a:solidFill>
                            <a:srgbClr val="24292E"/>
                          </a:solidFill>
                          <a:effectLst/>
                          <a:latin typeface="Courier New" panose="02070309020205020404" pitchFamily="49" charset="0"/>
                          <a:cs typeface="Courier New" panose="02070309020205020404" pitchFamily="49" charset="0"/>
                        </a:rPr>
                        <a:t>Qry_Name</a:t>
                      </a:r>
                      <a:endParaRPr lang="en-US" sz="1600" b="1" i="0" u="none" strike="noStrike" dirty="0">
                        <a:solidFill>
                          <a:srgbClr val="24292E"/>
                        </a:solidFill>
                        <a:effectLst/>
                        <a:latin typeface="Courier New" panose="02070309020205020404" pitchFamily="49" charset="0"/>
                        <a:cs typeface="Courier New" panose="02070309020205020404" pitchFamily="49" charset="0"/>
                      </a:endParaRPr>
                    </a:p>
                  </a:txBody>
                  <a:tcPr marL="6520" marR="6520" marT="6520"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ctr" fontAlgn="ctr"/>
                      <a:r>
                        <a:rPr lang="en-US" sz="1600" b="1" i="0" u="none" strike="noStrike" dirty="0" err="1">
                          <a:solidFill>
                            <a:srgbClr val="24292E"/>
                          </a:solidFill>
                          <a:effectLst/>
                          <a:latin typeface="Courier New" panose="02070309020205020404" pitchFamily="49" charset="0"/>
                          <a:cs typeface="Courier New" panose="02070309020205020404" pitchFamily="49" charset="0"/>
                        </a:rPr>
                        <a:t>Fld_Name</a:t>
                      </a:r>
                      <a:endParaRPr lang="en-US" sz="1600" b="1" i="0" u="none" strike="noStrike" dirty="0">
                        <a:solidFill>
                          <a:srgbClr val="24292E"/>
                        </a:solidFill>
                        <a:effectLst/>
                        <a:latin typeface="Courier New" panose="02070309020205020404" pitchFamily="49" charset="0"/>
                        <a:cs typeface="Courier New" panose="02070309020205020404" pitchFamily="49" charset="0"/>
                      </a:endParaRPr>
                    </a:p>
                  </a:txBody>
                  <a:tcPr marL="6520" marR="6520" marT="6520"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ctr" fontAlgn="ctr"/>
                      <a:r>
                        <a:rPr lang="en-US" sz="1600" b="1" i="0" u="none" strike="noStrike" dirty="0" err="1">
                          <a:solidFill>
                            <a:srgbClr val="24292E"/>
                          </a:solidFill>
                          <a:effectLst/>
                          <a:latin typeface="Courier New" panose="02070309020205020404" pitchFamily="49" charset="0"/>
                          <a:cs typeface="Courier New" panose="02070309020205020404" pitchFamily="49" charset="0"/>
                        </a:rPr>
                        <a:t>Fld_Head</a:t>
                      </a:r>
                      <a:endParaRPr lang="en-US" sz="1600" b="1" i="0" u="none" strike="noStrike" dirty="0">
                        <a:solidFill>
                          <a:srgbClr val="24292E"/>
                        </a:solidFill>
                        <a:effectLst/>
                        <a:latin typeface="Courier New" panose="02070309020205020404" pitchFamily="49" charset="0"/>
                        <a:cs typeface="Courier New" panose="02070309020205020404" pitchFamily="49" charset="0"/>
                      </a:endParaRPr>
                    </a:p>
                  </a:txBody>
                  <a:tcPr marL="6520" marR="6520" marT="6520"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ctr" fontAlgn="ctr"/>
                      <a:r>
                        <a:rPr lang="en-US" sz="1600" b="1" i="0" u="none" strike="noStrike" dirty="0" err="1">
                          <a:solidFill>
                            <a:srgbClr val="24292E"/>
                          </a:solidFill>
                          <a:effectLst/>
                          <a:latin typeface="Courier New" panose="02070309020205020404" pitchFamily="49" charset="0"/>
                          <a:cs typeface="Courier New" panose="02070309020205020404" pitchFamily="49" charset="0"/>
                        </a:rPr>
                        <a:t>Fld_Type</a:t>
                      </a:r>
                      <a:endParaRPr lang="en-US" sz="1600" b="1" i="0" u="none" strike="noStrike" dirty="0">
                        <a:solidFill>
                          <a:srgbClr val="24292E"/>
                        </a:solidFill>
                        <a:effectLst/>
                        <a:latin typeface="Courier New" panose="02070309020205020404" pitchFamily="49" charset="0"/>
                        <a:cs typeface="Courier New" panose="02070309020205020404" pitchFamily="49" charset="0"/>
                      </a:endParaRPr>
                    </a:p>
                  </a:txBody>
                  <a:tcPr marL="6520" marR="6520" marT="6520"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ctr" fontAlgn="ctr"/>
                      <a:r>
                        <a:rPr lang="en-US" sz="1600" b="1" i="0" u="none" strike="noStrike" dirty="0" err="1">
                          <a:solidFill>
                            <a:srgbClr val="24292E"/>
                          </a:solidFill>
                          <a:effectLst/>
                          <a:latin typeface="Courier New" panose="02070309020205020404" pitchFamily="49" charset="0"/>
                          <a:cs typeface="Courier New" panose="02070309020205020404" pitchFamily="49" charset="0"/>
                        </a:rPr>
                        <a:t>Fld_Size</a:t>
                      </a:r>
                      <a:endParaRPr lang="en-US" sz="1600" b="1" i="0" u="none" strike="noStrike" dirty="0">
                        <a:solidFill>
                          <a:srgbClr val="24292E"/>
                        </a:solidFill>
                        <a:effectLst/>
                        <a:latin typeface="Courier New" panose="02070309020205020404" pitchFamily="49" charset="0"/>
                        <a:cs typeface="Courier New" panose="02070309020205020404" pitchFamily="49" charset="0"/>
                      </a:endParaRPr>
                    </a:p>
                  </a:txBody>
                  <a:tcPr marL="6520" marR="6520" marT="6520"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ctr" fontAlgn="ctr"/>
                      <a:r>
                        <a:rPr lang="en-US" sz="1600" b="1" i="0" u="none" strike="noStrike" dirty="0" err="1">
                          <a:solidFill>
                            <a:srgbClr val="24292E"/>
                          </a:solidFill>
                          <a:effectLst/>
                          <a:latin typeface="Courier New" panose="02070309020205020404" pitchFamily="49" charset="0"/>
                          <a:cs typeface="Courier New" panose="02070309020205020404" pitchFamily="49" charset="0"/>
                        </a:rPr>
                        <a:t>InpMask</a:t>
                      </a:r>
                      <a:endParaRPr lang="en-US" sz="1600" b="1" i="0" u="none" strike="noStrike" dirty="0">
                        <a:solidFill>
                          <a:srgbClr val="24292E"/>
                        </a:solidFill>
                        <a:effectLst/>
                        <a:latin typeface="Courier New" panose="02070309020205020404" pitchFamily="49" charset="0"/>
                        <a:cs typeface="Courier New" panose="02070309020205020404" pitchFamily="49" charset="0"/>
                      </a:endParaRPr>
                    </a:p>
                  </a:txBody>
                  <a:tcPr marL="6520" marR="6520" marT="6520"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ctr" fontAlgn="ctr"/>
                      <a:r>
                        <a:rPr lang="en-US" sz="1600" b="1" i="0" u="none" strike="noStrike" dirty="0" err="1">
                          <a:solidFill>
                            <a:srgbClr val="24292E"/>
                          </a:solidFill>
                          <a:effectLst/>
                          <a:latin typeface="Courier New" panose="02070309020205020404" pitchFamily="49" charset="0"/>
                          <a:cs typeface="Courier New" panose="02070309020205020404" pitchFamily="49" charset="0"/>
                        </a:rPr>
                        <a:t>OutMask</a:t>
                      </a:r>
                      <a:endParaRPr lang="en-US" sz="1600" b="1" i="0" u="none" strike="noStrike" dirty="0">
                        <a:solidFill>
                          <a:srgbClr val="24292E"/>
                        </a:solidFill>
                        <a:effectLst/>
                        <a:latin typeface="Courier New" panose="02070309020205020404" pitchFamily="49" charset="0"/>
                        <a:cs typeface="Courier New" panose="02070309020205020404" pitchFamily="49" charset="0"/>
                      </a:endParaRPr>
                    </a:p>
                  </a:txBody>
                  <a:tcPr marL="6520" marR="6520" marT="6520"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ctr" fontAlgn="ctr"/>
                      <a:r>
                        <a:rPr lang="en-US" sz="1600" b="1" i="0" u="none" strike="noStrike" dirty="0">
                          <a:solidFill>
                            <a:srgbClr val="24292E"/>
                          </a:solidFill>
                          <a:effectLst/>
                          <a:latin typeface="Courier New" panose="02070309020205020404" pitchFamily="49" charset="0"/>
                          <a:cs typeface="Courier New" panose="02070309020205020404" pitchFamily="49" charset="0"/>
                        </a:rPr>
                        <a:t>Note</a:t>
                      </a:r>
                    </a:p>
                  </a:txBody>
                  <a:tcPr marL="6520" marR="6520" marT="6520"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454288126"/>
                  </a:ext>
                </a:extLst>
              </a:tr>
              <a:tr h="258361">
                <a:tc>
                  <a:txBody>
                    <a:bodyPr/>
                    <a:lstStyle/>
                    <a:p>
                      <a:pPr algn="l" fontAlgn="ctr"/>
                      <a:r>
                        <a:rPr lang="en-US" sz="1600" b="0" i="0" u="none" strike="noStrike" dirty="0" err="1">
                          <a:solidFill>
                            <a:srgbClr val="24292E"/>
                          </a:solidFill>
                          <a:effectLst/>
                          <a:latin typeface="Courier New" panose="02070309020205020404" pitchFamily="49" charset="0"/>
                          <a:cs typeface="Courier New" panose="02070309020205020404" pitchFamily="49" charset="0"/>
                        </a:rPr>
                        <a:t>Invo</a:t>
                      </a:r>
                      <a:endParaRPr lang="ru-RU" sz="1600" b="0" i="0" u="none" strike="noStrike" dirty="0">
                        <a:solidFill>
                          <a:srgbClr val="24292E"/>
                        </a:solidFill>
                        <a:effectLst/>
                        <a:latin typeface="Courier New" panose="02070309020205020404" pitchFamily="49" charset="0"/>
                        <a:cs typeface="Courier New" panose="02070309020205020404" pitchFamily="49" charset="0"/>
                      </a:endParaRP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en-US" sz="1600" b="0" i="0" u="none" strike="noStrike" dirty="0" err="1">
                          <a:solidFill>
                            <a:srgbClr val="24292E"/>
                          </a:solidFill>
                          <a:effectLst/>
                          <a:latin typeface="Courier New" panose="02070309020205020404" pitchFamily="49" charset="0"/>
                          <a:cs typeface="Courier New" panose="02070309020205020404" pitchFamily="49" charset="0"/>
                        </a:rPr>
                        <a:t>Idn</a:t>
                      </a:r>
                      <a:endParaRPr lang="en-US" sz="1600" b="0" i="0" u="none" strike="noStrike" dirty="0">
                        <a:solidFill>
                          <a:srgbClr val="24292E"/>
                        </a:solidFill>
                        <a:effectLst/>
                        <a:latin typeface="Courier New" panose="02070309020205020404" pitchFamily="49" charset="0"/>
                        <a:cs typeface="Courier New" panose="02070309020205020404" pitchFamily="49" charset="0"/>
                      </a:endParaRP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ru-RU" sz="1600" b="0" i="0" u="none" strike="noStrike" dirty="0">
                          <a:solidFill>
                            <a:srgbClr val="24292E"/>
                          </a:solidFill>
                          <a:effectLst/>
                          <a:latin typeface="Courier New" panose="02070309020205020404" pitchFamily="49" charset="0"/>
                          <a:cs typeface="Courier New" panose="02070309020205020404" pitchFamily="49" charset="0"/>
                        </a:rPr>
                        <a:t>Код записи</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ru-RU" sz="1600" b="0" i="0" u="none" strike="noStrike" dirty="0">
                          <a:solidFill>
                            <a:srgbClr val="24292E"/>
                          </a:solidFill>
                          <a:effectLst/>
                          <a:latin typeface="Courier New" panose="02070309020205020404" pitchFamily="49" charset="0"/>
                          <a:cs typeface="Courier New" panose="02070309020205020404" pitchFamily="49" charset="0"/>
                        </a:rPr>
                        <a:t>56</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ru-RU" sz="1600" b="0" i="0" u="none" strike="noStrike" dirty="0">
                          <a:solidFill>
                            <a:srgbClr val="24292E"/>
                          </a:solidFill>
                          <a:effectLst/>
                          <a:latin typeface="Courier New" panose="02070309020205020404" pitchFamily="49" charset="0"/>
                          <a:cs typeface="Courier New" panose="02070309020205020404" pitchFamily="49" charset="0"/>
                        </a:rPr>
                        <a:t>4</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10</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7</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b="0" i="0" u="none" strike="noStrike" kern="1200" dirty="0" err="1">
                          <a:solidFill>
                            <a:srgbClr val="24292E"/>
                          </a:solidFill>
                          <a:effectLst/>
                          <a:latin typeface="Courier New" panose="02070309020205020404" pitchFamily="49" charset="0"/>
                          <a:ea typeface="+mn-ea"/>
                          <a:cs typeface="Courier New" panose="02070309020205020404" pitchFamily="49" charset="0"/>
                        </a:rPr>
                        <a:t>det,upd</a:t>
                      </a:r>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 / </a:t>
                      </a:r>
                      <a:r>
                        <a:rPr lang="en-US" sz="1600" b="0" i="0" u="none" strike="noStrike" kern="1200" dirty="0" err="1">
                          <a:solidFill>
                            <a:srgbClr val="24292E"/>
                          </a:solidFill>
                          <a:effectLst/>
                          <a:latin typeface="Courier New" panose="02070309020205020404" pitchFamily="49" charset="0"/>
                          <a:ea typeface="+mn-ea"/>
                          <a:cs typeface="Courier New" panose="02070309020205020404" pitchFamily="49" charset="0"/>
                        </a:rPr>
                        <a:t>sel,det,ins</a:t>
                      </a:r>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 </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820556474"/>
                  </a:ext>
                </a:extLst>
              </a:tr>
              <a:tr h="25836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600" b="0" i="0" u="none" strike="noStrike" dirty="0" err="1">
                          <a:solidFill>
                            <a:srgbClr val="24292E"/>
                          </a:solidFill>
                          <a:effectLst/>
                          <a:latin typeface="Courier New" panose="02070309020205020404" pitchFamily="49" charset="0"/>
                          <a:cs typeface="Courier New" panose="02070309020205020404" pitchFamily="49" charset="0"/>
                        </a:rPr>
                        <a:t>Invo</a:t>
                      </a:r>
                      <a:endParaRPr lang="ru-RU" sz="1600" b="0" i="0" u="none" strike="noStrike" dirty="0">
                        <a:solidFill>
                          <a:srgbClr val="24292E"/>
                        </a:solidFill>
                        <a:effectLst/>
                        <a:latin typeface="Courier New" panose="02070309020205020404" pitchFamily="49" charset="0"/>
                        <a:cs typeface="Courier New" panose="02070309020205020404" pitchFamily="49" charset="0"/>
                      </a:endParaRP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600" b="0" i="0" u="none" strike="noStrike" dirty="0" err="1">
                          <a:solidFill>
                            <a:srgbClr val="24292E"/>
                          </a:solidFill>
                          <a:effectLst/>
                          <a:latin typeface="Courier New" panose="02070309020205020404" pitchFamily="49" charset="0"/>
                          <a:cs typeface="Courier New" panose="02070309020205020404" pitchFamily="49" charset="0"/>
                        </a:rPr>
                        <a:t>Dt_Invo</a:t>
                      </a:r>
                      <a:endParaRPr lang="en-US" sz="1600" b="0" i="0" u="none" strike="noStrike" dirty="0">
                        <a:solidFill>
                          <a:srgbClr val="24292E"/>
                        </a:solidFill>
                        <a:effectLst/>
                        <a:latin typeface="Courier New" panose="02070309020205020404" pitchFamily="49" charset="0"/>
                        <a:cs typeface="Courier New" panose="02070309020205020404" pitchFamily="49" charset="0"/>
                      </a:endParaRP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ru-RU" sz="1600" b="0" i="0" u="none" strike="noStrike" dirty="0">
                          <a:solidFill>
                            <a:srgbClr val="24292E"/>
                          </a:solidFill>
                          <a:effectLst/>
                          <a:latin typeface="Courier New" panose="02070309020205020404" pitchFamily="49" charset="0"/>
                          <a:cs typeface="Courier New" panose="02070309020205020404" pitchFamily="49" charset="0"/>
                        </a:rPr>
                        <a:t>Контрагент</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ru-RU" sz="1600" b="0" i="0" u="none" strike="noStrike" dirty="0">
                          <a:solidFill>
                            <a:srgbClr val="24292E"/>
                          </a:solidFill>
                          <a:effectLst/>
                          <a:latin typeface="Courier New" panose="02070309020205020404" pitchFamily="49" charset="0"/>
                          <a:cs typeface="Courier New" panose="02070309020205020404" pitchFamily="49" charset="0"/>
                        </a:rPr>
                        <a:t>52</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ru-RU" sz="1600" b="0" i="0" u="none" strike="noStrike" dirty="0">
                          <a:solidFill>
                            <a:srgbClr val="24292E"/>
                          </a:solidFill>
                          <a:effectLst/>
                          <a:latin typeface="Courier New" panose="02070309020205020404" pitchFamily="49" charset="0"/>
                          <a:cs typeface="Courier New" panose="02070309020205020404" pitchFamily="49" charset="0"/>
                        </a:rPr>
                        <a:t>2</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12</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3</a:t>
                      </a:r>
                      <a:endPar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b="0" i="0" u="none" strike="noStrike" kern="1200" dirty="0" err="1">
                          <a:solidFill>
                            <a:srgbClr val="24292E"/>
                          </a:solidFill>
                          <a:effectLst/>
                          <a:latin typeface="Courier New" panose="02070309020205020404" pitchFamily="49" charset="0"/>
                          <a:ea typeface="+mn-ea"/>
                          <a:cs typeface="Courier New" panose="02070309020205020404" pitchFamily="49" charset="0"/>
                        </a:rPr>
                        <a:t>ins,upd</a:t>
                      </a:r>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 / </a:t>
                      </a:r>
                      <a:r>
                        <a:rPr lang="en-US" sz="1600" b="0" i="0" u="none" strike="noStrike" kern="1200" dirty="0" err="1">
                          <a:solidFill>
                            <a:srgbClr val="24292E"/>
                          </a:solidFill>
                          <a:effectLst/>
                          <a:latin typeface="Courier New" panose="02070309020205020404" pitchFamily="49" charset="0"/>
                          <a:ea typeface="+mn-ea"/>
                          <a:cs typeface="Courier New" panose="02070309020205020404" pitchFamily="49" charset="0"/>
                        </a:rPr>
                        <a:t>sel,det</a:t>
                      </a:r>
                      <a:endPar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67202315"/>
                  </a:ext>
                </a:extLst>
              </a:tr>
              <a:tr h="25836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600" b="0" i="0" u="none" strike="noStrike" dirty="0" err="1">
                          <a:solidFill>
                            <a:srgbClr val="24292E"/>
                          </a:solidFill>
                          <a:effectLst/>
                          <a:latin typeface="Courier New" panose="02070309020205020404" pitchFamily="49" charset="0"/>
                          <a:cs typeface="Courier New" panose="02070309020205020404" pitchFamily="49" charset="0"/>
                        </a:rPr>
                        <a:t>Invo</a:t>
                      </a:r>
                      <a:endParaRPr lang="ru-RU" sz="1600" b="0" i="0" u="none" strike="noStrike" dirty="0">
                        <a:solidFill>
                          <a:srgbClr val="24292E"/>
                        </a:solidFill>
                        <a:effectLst/>
                        <a:latin typeface="Courier New" panose="02070309020205020404" pitchFamily="49" charset="0"/>
                        <a:cs typeface="Courier New" panose="02070309020205020404" pitchFamily="49" charset="0"/>
                      </a:endParaRP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en-US" sz="1600" b="0" i="0" u="none" strike="noStrike" dirty="0">
                          <a:solidFill>
                            <a:srgbClr val="24292E"/>
                          </a:solidFill>
                          <a:effectLst/>
                          <a:latin typeface="Courier New" panose="02070309020205020404" pitchFamily="49" charset="0"/>
                          <a:cs typeface="Courier New" panose="02070309020205020404" pitchFamily="49" charset="0"/>
                        </a:rPr>
                        <a:t>Val</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ru-RU" sz="1600" b="0" i="0" u="none" strike="noStrike" dirty="0">
                          <a:solidFill>
                            <a:srgbClr val="24292E"/>
                          </a:solidFill>
                          <a:effectLst/>
                          <a:latin typeface="Courier New" panose="02070309020205020404" pitchFamily="49" charset="0"/>
                          <a:cs typeface="Courier New" panose="02070309020205020404" pitchFamily="49" charset="0"/>
                        </a:rPr>
                        <a:t>Начислено</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ru-RU" sz="1600" b="0" i="0" u="none" strike="noStrike" dirty="0">
                          <a:solidFill>
                            <a:srgbClr val="24292E"/>
                          </a:solidFill>
                          <a:effectLst/>
                          <a:latin typeface="Courier New" panose="02070309020205020404" pitchFamily="49" charset="0"/>
                          <a:cs typeface="Courier New" panose="02070309020205020404" pitchFamily="49" charset="0"/>
                        </a:rPr>
                        <a:t>62</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ru-RU" sz="1600" b="0" i="0" u="none" strike="noStrike" dirty="0">
                          <a:solidFill>
                            <a:srgbClr val="24292E"/>
                          </a:solidFill>
                          <a:effectLst/>
                          <a:latin typeface="Courier New" panose="02070309020205020404" pitchFamily="49" charset="0"/>
                          <a:cs typeface="Courier New" panose="02070309020205020404" pitchFamily="49" charset="0"/>
                        </a:rPr>
                        <a:t>8</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12</a:t>
                      </a:r>
                      <a:endPar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3</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b="0" i="0" u="none" strike="noStrike" kern="1200" dirty="0" err="1">
                          <a:solidFill>
                            <a:srgbClr val="24292E"/>
                          </a:solidFill>
                          <a:effectLst/>
                          <a:latin typeface="Courier New" panose="02070309020205020404" pitchFamily="49" charset="0"/>
                          <a:ea typeface="+mn-ea"/>
                          <a:cs typeface="Courier New" panose="02070309020205020404" pitchFamily="49" charset="0"/>
                        </a:rPr>
                        <a:t>ins,upd</a:t>
                      </a:r>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 / </a:t>
                      </a:r>
                      <a:r>
                        <a:rPr lang="en-US" sz="1600" b="0" i="0" u="none" strike="noStrike" kern="1200" dirty="0" err="1">
                          <a:solidFill>
                            <a:srgbClr val="24292E"/>
                          </a:solidFill>
                          <a:effectLst/>
                          <a:latin typeface="Courier New" panose="02070309020205020404" pitchFamily="49" charset="0"/>
                          <a:ea typeface="+mn-ea"/>
                          <a:cs typeface="Courier New" panose="02070309020205020404" pitchFamily="49" charset="0"/>
                        </a:rPr>
                        <a:t>sel,det</a:t>
                      </a:r>
                      <a:endPar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683524842"/>
                  </a:ext>
                </a:extLst>
              </a:tr>
              <a:tr h="25836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600" b="0" i="0" u="none" strike="noStrike" dirty="0" err="1">
                          <a:solidFill>
                            <a:srgbClr val="24292E"/>
                          </a:solidFill>
                          <a:effectLst/>
                          <a:latin typeface="Courier New" panose="02070309020205020404" pitchFamily="49" charset="0"/>
                          <a:cs typeface="Courier New" panose="02070309020205020404" pitchFamily="49" charset="0"/>
                        </a:rPr>
                        <a:t>Invo</a:t>
                      </a:r>
                      <a:endParaRPr lang="ru-RU" sz="1600" b="0" i="0" u="none" strike="noStrike" dirty="0">
                        <a:solidFill>
                          <a:srgbClr val="24292E"/>
                        </a:solidFill>
                        <a:effectLst/>
                        <a:latin typeface="Courier New" panose="02070309020205020404" pitchFamily="49" charset="0"/>
                        <a:cs typeface="Courier New" panose="02070309020205020404" pitchFamily="49" charset="0"/>
                      </a:endParaRP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en-US" sz="1600" b="0" i="0" u="none" strike="noStrike" dirty="0">
                          <a:solidFill>
                            <a:srgbClr val="24292E"/>
                          </a:solidFill>
                          <a:effectLst/>
                          <a:latin typeface="Courier New" panose="02070309020205020404" pitchFamily="49" charset="0"/>
                          <a:cs typeface="Courier New" panose="02070309020205020404" pitchFamily="49" charset="0"/>
                        </a:rPr>
                        <a:t>Note</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ru-RU" sz="1600" b="0" i="0" u="none" strike="noStrike" dirty="0">
                          <a:solidFill>
                            <a:srgbClr val="24292E"/>
                          </a:solidFill>
                          <a:effectLst/>
                          <a:latin typeface="Courier New" panose="02070309020205020404" pitchFamily="49" charset="0"/>
                          <a:cs typeface="Courier New" panose="02070309020205020404" pitchFamily="49" charset="0"/>
                        </a:rPr>
                        <a:t>Примечание</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ru-RU" sz="1600" b="0" i="0" u="none" strike="noStrike" dirty="0">
                          <a:solidFill>
                            <a:srgbClr val="24292E"/>
                          </a:solidFill>
                          <a:effectLst/>
                          <a:latin typeface="Courier New" panose="02070309020205020404" pitchFamily="49" charset="0"/>
                          <a:cs typeface="Courier New" panose="02070309020205020404" pitchFamily="49" charset="0"/>
                        </a:rPr>
                        <a:t>167</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ru-RU" sz="1600" b="0" i="0" u="none" strike="noStrike" dirty="0">
                          <a:solidFill>
                            <a:srgbClr val="24292E"/>
                          </a:solidFill>
                          <a:effectLst/>
                          <a:latin typeface="Courier New" panose="02070309020205020404" pitchFamily="49" charset="0"/>
                          <a:cs typeface="Courier New" panose="02070309020205020404" pitchFamily="49" charset="0"/>
                        </a:rPr>
                        <a:t>100</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2</a:t>
                      </a:r>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8</a:t>
                      </a:r>
                      <a:endPar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3</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ins,upd,c16 / </a:t>
                      </a:r>
                      <a:r>
                        <a:rPr lang="en-US" sz="1600" b="0" i="0" u="none" strike="noStrike" kern="1200" dirty="0" err="1">
                          <a:solidFill>
                            <a:srgbClr val="24292E"/>
                          </a:solidFill>
                          <a:effectLst/>
                          <a:latin typeface="Courier New" panose="02070309020205020404" pitchFamily="49" charset="0"/>
                          <a:ea typeface="+mn-ea"/>
                          <a:cs typeface="Courier New" panose="02070309020205020404" pitchFamily="49" charset="0"/>
                        </a:rPr>
                        <a:t>sel,det</a:t>
                      </a:r>
                      <a:endPar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527015712"/>
                  </a:ext>
                </a:extLst>
              </a:tr>
              <a:tr h="25836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600" b="0" i="0" u="none" strike="noStrike" dirty="0" err="1">
                          <a:solidFill>
                            <a:srgbClr val="24292E"/>
                          </a:solidFill>
                          <a:effectLst/>
                          <a:latin typeface="Courier New" panose="02070309020205020404" pitchFamily="49" charset="0"/>
                          <a:cs typeface="Courier New" panose="02070309020205020404" pitchFamily="49" charset="0"/>
                        </a:rPr>
                        <a:t>Invo</a:t>
                      </a:r>
                      <a:endParaRPr lang="ru-RU" sz="1600" b="0" i="0" u="none" strike="noStrike" dirty="0">
                        <a:solidFill>
                          <a:srgbClr val="24292E"/>
                        </a:solidFill>
                        <a:effectLst/>
                        <a:latin typeface="Courier New" panose="02070309020205020404" pitchFamily="49" charset="0"/>
                        <a:cs typeface="Courier New" panose="02070309020205020404" pitchFamily="49" charset="0"/>
                      </a:endParaRP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Message</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Сообщение</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167</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50</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28</a:t>
                      </a:r>
                      <a:endPar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28</a:t>
                      </a:r>
                      <a:endPar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ins,upd,c16 / ins,upd,c16</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847703124"/>
                  </a:ext>
                </a:extLst>
              </a:tr>
              <a:tr h="258361">
                <a:tc>
                  <a:txBody>
                    <a:bodyPr/>
                    <a:lstStyle/>
                    <a:p>
                      <a:pPr algn="l" fontAlgn="ctr"/>
                      <a:r>
                        <a:rPr lang="en-US" sz="1600" b="0" i="0" u="none" strike="noStrike" dirty="0" err="1">
                          <a:solidFill>
                            <a:srgbClr val="24292E"/>
                          </a:solidFill>
                          <a:effectLst/>
                          <a:latin typeface="Courier New" panose="02070309020205020404" pitchFamily="49" charset="0"/>
                          <a:cs typeface="Courier New" panose="02070309020205020404" pitchFamily="49" charset="0"/>
                        </a:rPr>
                        <a:t>Invo</a:t>
                      </a:r>
                      <a:endParaRPr lang="ru-RU" sz="1600" b="0" i="0" u="none" strike="noStrike" dirty="0">
                        <a:solidFill>
                          <a:srgbClr val="24292E"/>
                        </a:solidFill>
                        <a:effectLst/>
                        <a:latin typeface="Courier New" panose="02070309020205020404" pitchFamily="49" charset="0"/>
                        <a:cs typeface="Courier New" panose="02070309020205020404" pitchFamily="49" charset="0"/>
                      </a:endParaRP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b="0" i="0" u="none" strike="noStrike" kern="1200" dirty="0" err="1">
                          <a:solidFill>
                            <a:srgbClr val="24292E"/>
                          </a:solidFill>
                          <a:effectLst/>
                          <a:latin typeface="Courier New" panose="02070309020205020404" pitchFamily="49" charset="0"/>
                          <a:ea typeface="+mn-ea"/>
                          <a:cs typeface="Courier New" panose="02070309020205020404" pitchFamily="49" charset="0"/>
                        </a:rPr>
                        <a:t>Dt_Fst</a:t>
                      </a:r>
                      <a:endPar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Начал</a:t>
                      </a:r>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a:t>
                      </a:r>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 дата</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40</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3</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1</a:t>
                      </a:r>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7</a:t>
                      </a:r>
                      <a:endPar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0</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sel,c16 / </a:t>
                      </a:r>
                      <a:r>
                        <a:rPr lang="en-US" sz="1600" b="0" i="0" u="none" strike="noStrike" kern="1200" dirty="0" err="1">
                          <a:solidFill>
                            <a:srgbClr val="24292E"/>
                          </a:solidFill>
                          <a:effectLst/>
                          <a:latin typeface="Courier New" panose="02070309020205020404" pitchFamily="49" charset="0"/>
                          <a:ea typeface="+mn-ea"/>
                          <a:cs typeface="Courier New" panose="02070309020205020404" pitchFamily="49" charset="0"/>
                        </a:rPr>
                        <a:t>nul</a:t>
                      </a:r>
                      <a:endPar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82341767"/>
                  </a:ext>
                </a:extLst>
              </a:tr>
              <a:tr h="25836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24292E"/>
                          </a:solidFill>
                          <a:effectLst/>
                          <a:uLnTx/>
                          <a:uFillTx/>
                          <a:latin typeface="Courier New" panose="02070309020205020404" pitchFamily="49" charset="0"/>
                          <a:ea typeface="+mn-ea"/>
                          <a:cs typeface="Courier New" panose="02070309020205020404" pitchFamily="49" charset="0"/>
                        </a:rPr>
                        <a:t>Invo</a:t>
                      </a:r>
                      <a:endParaRPr kumimoji="0" lang="ru-RU" sz="1600" b="0" i="0" u="none" strike="noStrike" kern="1200" cap="none" spc="0" normalizeH="0" baseline="0" noProof="0" dirty="0">
                        <a:ln>
                          <a:noFill/>
                        </a:ln>
                        <a:solidFill>
                          <a:srgbClr val="24292E"/>
                        </a:solidFill>
                        <a:effectLst/>
                        <a:uLnTx/>
                        <a:uFillTx/>
                        <a:latin typeface="Courier New" panose="02070309020205020404" pitchFamily="49" charset="0"/>
                        <a:ea typeface="+mn-ea"/>
                        <a:cs typeface="Courier New" panose="02070309020205020404" pitchFamily="49" charset="0"/>
                      </a:endParaRP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b="0" i="0" u="none" strike="noStrike" kern="1200" dirty="0" err="1">
                          <a:solidFill>
                            <a:srgbClr val="24292E"/>
                          </a:solidFill>
                          <a:effectLst/>
                          <a:latin typeface="Courier New" panose="02070309020205020404" pitchFamily="49" charset="0"/>
                          <a:ea typeface="+mn-ea"/>
                          <a:cs typeface="Courier New" panose="02070309020205020404" pitchFamily="49" charset="0"/>
                        </a:rPr>
                        <a:t>Dt_Lst</a:t>
                      </a:r>
                      <a:endPar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ru-RU" sz="1600" b="0" i="0" u="none" strike="noStrike" kern="1200" dirty="0" err="1">
                          <a:solidFill>
                            <a:srgbClr val="24292E"/>
                          </a:solidFill>
                          <a:effectLst/>
                          <a:latin typeface="Courier New" panose="02070309020205020404" pitchFamily="49" charset="0"/>
                          <a:ea typeface="+mn-ea"/>
                          <a:cs typeface="Courier New" panose="02070309020205020404" pitchFamily="49" charset="0"/>
                        </a:rPr>
                        <a:t>Конеч</a:t>
                      </a:r>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 дата</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40</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ru-RU" sz="1600" b="0" i="0" u="none" strike="noStrike" kern="1200">
                          <a:solidFill>
                            <a:srgbClr val="24292E"/>
                          </a:solidFill>
                          <a:effectLst/>
                          <a:latin typeface="Courier New" panose="02070309020205020404" pitchFamily="49" charset="0"/>
                          <a:ea typeface="+mn-ea"/>
                          <a:cs typeface="Courier New" panose="02070309020205020404" pitchFamily="49" charset="0"/>
                        </a:rPr>
                        <a:t>3</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1</a:t>
                      </a:r>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7</a:t>
                      </a:r>
                      <a:endPar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0</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sel,c16 / </a:t>
                      </a:r>
                      <a:r>
                        <a:rPr lang="en-US" sz="1600" b="0" i="0" u="none" strike="noStrike" kern="1200" dirty="0" err="1">
                          <a:solidFill>
                            <a:srgbClr val="24292E"/>
                          </a:solidFill>
                          <a:effectLst/>
                          <a:latin typeface="Courier New" panose="02070309020205020404" pitchFamily="49" charset="0"/>
                          <a:ea typeface="+mn-ea"/>
                          <a:cs typeface="Courier New" panose="02070309020205020404" pitchFamily="49" charset="0"/>
                        </a:rPr>
                        <a:t>nul</a:t>
                      </a:r>
                      <a:endPar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649714915"/>
                  </a:ext>
                </a:extLst>
              </a:tr>
            </a:tbl>
          </a:graphicData>
        </a:graphic>
      </p:graphicFrame>
      <p:sp>
        <p:nvSpPr>
          <p:cNvPr id="6" name="Номер слайда 5">
            <a:extLst>
              <a:ext uri="{FF2B5EF4-FFF2-40B4-BE49-F238E27FC236}">
                <a16:creationId xmlns:a16="http://schemas.microsoft.com/office/drawing/2014/main" id="{E00078E5-DD13-4EA9-B84B-69F6E7D525FA}"/>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26495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65EAEC-811E-4E2E-BE1F-BE6292C59CC1}"/>
              </a:ext>
            </a:extLst>
          </p:cNvPr>
          <p:cNvSpPr txBox="1"/>
          <p:nvPr/>
        </p:nvSpPr>
        <p:spPr>
          <a:xfrm>
            <a:off x="613793" y="2469072"/>
            <a:ext cx="10964413" cy="461665"/>
          </a:xfrm>
          <a:prstGeom prst="rect">
            <a:avLst/>
          </a:prstGeom>
          <a:noFill/>
        </p:spPr>
        <p:txBody>
          <a:bodyPr wrap="square" rtlCol="0">
            <a:spAutoFit/>
          </a:bodyPr>
          <a:lstStyle/>
          <a:p>
            <a:pPr algn="ctr"/>
            <a:r>
              <a:rPr lang="en-US" sz="2400" dirty="0" err="1">
                <a:solidFill>
                  <a:schemeClr val="accent2">
                    <a:lumMod val="20000"/>
                    <a:lumOff val="80000"/>
                  </a:schemeClr>
                </a:solidFill>
              </a:rPr>
              <a:t>sel</a:t>
            </a:r>
            <a:r>
              <a:rPr lang="ru-RU" sz="2400" dirty="0"/>
              <a:t> - 1, </a:t>
            </a:r>
            <a:r>
              <a:rPr lang="en-US" sz="2400" dirty="0">
                <a:solidFill>
                  <a:schemeClr val="accent2">
                    <a:lumMod val="20000"/>
                    <a:lumOff val="80000"/>
                  </a:schemeClr>
                </a:solidFill>
              </a:rPr>
              <a:t>d</a:t>
            </a:r>
            <a:r>
              <a:rPr lang="ru-RU" sz="2400" dirty="0">
                <a:solidFill>
                  <a:schemeClr val="accent2">
                    <a:lumMod val="20000"/>
                    <a:lumOff val="80000"/>
                  </a:schemeClr>
                </a:solidFill>
              </a:rPr>
              <a:t>e</a:t>
            </a:r>
            <a:r>
              <a:rPr lang="en-US" sz="2400" dirty="0">
                <a:solidFill>
                  <a:schemeClr val="accent2">
                    <a:lumMod val="20000"/>
                    <a:lumOff val="80000"/>
                  </a:schemeClr>
                </a:solidFill>
              </a:rPr>
              <a:t>t</a:t>
            </a:r>
            <a:r>
              <a:rPr lang="ru-RU" sz="2400" dirty="0"/>
              <a:t> - 2, </a:t>
            </a:r>
            <a:r>
              <a:rPr lang="en-US" sz="2400" dirty="0">
                <a:solidFill>
                  <a:schemeClr val="accent2">
                    <a:lumMod val="20000"/>
                    <a:lumOff val="80000"/>
                  </a:schemeClr>
                </a:solidFill>
              </a:rPr>
              <a:t>ins</a:t>
            </a:r>
            <a:r>
              <a:rPr lang="ru-RU" sz="2400" dirty="0"/>
              <a:t> - 4, </a:t>
            </a:r>
            <a:r>
              <a:rPr lang="en-US" sz="2400" dirty="0" err="1">
                <a:solidFill>
                  <a:schemeClr val="accent2">
                    <a:lumMod val="20000"/>
                    <a:lumOff val="80000"/>
                  </a:schemeClr>
                </a:solidFill>
              </a:rPr>
              <a:t>upd</a:t>
            </a:r>
            <a:r>
              <a:rPr lang="ru-RU" sz="2400" dirty="0"/>
              <a:t> - 8, </a:t>
            </a:r>
            <a:r>
              <a:rPr lang="en-US" sz="2400" dirty="0">
                <a:solidFill>
                  <a:schemeClr val="accent2">
                    <a:lumMod val="20000"/>
                    <a:lumOff val="80000"/>
                  </a:schemeClr>
                </a:solidFill>
              </a:rPr>
              <a:t>c16</a:t>
            </a:r>
            <a:r>
              <a:rPr lang="ru-RU" sz="2400" dirty="0"/>
              <a:t> - 16, </a:t>
            </a:r>
            <a:r>
              <a:rPr lang="en-US" sz="2400" dirty="0">
                <a:solidFill>
                  <a:schemeClr val="accent2">
                    <a:lumMod val="20000"/>
                    <a:lumOff val="80000"/>
                  </a:schemeClr>
                </a:solidFill>
              </a:rPr>
              <a:t>c32</a:t>
            </a:r>
            <a:r>
              <a:rPr lang="ru-RU" sz="2400" dirty="0"/>
              <a:t> - </a:t>
            </a:r>
            <a:r>
              <a:rPr lang="en-US" sz="2400" dirty="0"/>
              <a:t>32</a:t>
            </a:r>
            <a:r>
              <a:rPr lang="ru-RU" sz="2400" dirty="0"/>
              <a:t>, </a:t>
            </a:r>
            <a:r>
              <a:rPr lang="en-US" sz="2400" dirty="0">
                <a:solidFill>
                  <a:schemeClr val="accent2">
                    <a:lumMod val="20000"/>
                    <a:lumOff val="80000"/>
                  </a:schemeClr>
                </a:solidFill>
              </a:rPr>
              <a:t>c64</a:t>
            </a:r>
            <a:r>
              <a:rPr lang="ru-RU" sz="2400" dirty="0"/>
              <a:t> - </a:t>
            </a:r>
            <a:r>
              <a:rPr lang="en-US" sz="2400" dirty="0"/>
              <a:t>64</a:t>
            </a:r>
            <a:r>
              <a:rPr lang="ru-RU" sz="2400" dirty="0"/>
              <a:t>. </a:t>
            </a:r>
          </a:p>
        </p:txBody>
      </p:sp>
      <p:pic>
        <p:nvPicPr>
          <p:cNvPr id="3" name="Рисунок 2">
            <a:extLst>
              <a:ext uri="{FF2B5EF4-FFF2-40B4-BE49-F238E27FC236}">
                <a16:creationId xmlns:a16="http://schemas.microsoft.com/office/drawing/2014/main" id="{872B29D6-3DC3-43F4-BD91-978E49EEA73B}"/>
              </a:ext>
            </a:extLst>
          </p:cNvPr>
          <p:cNvPicPr>
            <a:picLocks noChangeAspect="1"/>
          </p:cNvPicPr>
          <p:nvPr/>
        </p:nvPicPr>
        <p:blipFill>
          <a:blip r:embed="rId2"/>
          <a:stretch>
            <a:fillRect/>
          </a:stretch>
        </p:blipFill>
        <p:spPr>
          <a:xfrm>
            <a:off x="613793" y="3720548"/>
            <a:ext cx="10964414" cy="1884739"/>
          </a:xfrm>
          <a:prstGeom prst="rect">
            <a:avLst/>
          </a:prstGeom>
        </p:spPr>
      </p:pic>
      <p:sp>
        <p:nvSpPr>
          <p:cNvPr id="4" name="TextBox 3">
            <a:extLst>
              <a:ext uri="{FF2B5EF4-FFF2-40B4-BE49-F238E27FC236}">
                <a16:creationId xmlns:a16="http://schemas.microsoft.com/office/drawing/2014/main" id="{B97E1541-B042-42B5-8399-72C26C833F83}"/>
              </a:ext>
            </a:extLst>
          </p:cNvPr>
          <p:cNvSpPr txBox="1"/>
          <p:nvPr/>
        </p:nvSpPr>
        <p:spPr>
          <a:xfrm>
            <a:off x="613793" y="1043709"/>
            <a:ext cx="10839298" cy="461665"/>
          </a:xfrm>
          <a:prstGeom prst="rect">
            <a:avLst/>
          </a:prstGeom>
          <a:noFill/>
        </p:spPr>
        <p:txBody>
          <a:bodyPr wrap="square" rtlCol="0">
            <a:spAutoFit/>
          </a:bodyPr>
          <a:lstStyle/>
          <a:p>
            <a:pPr algn="ctr"/>
            <a:r>
              <a:rPr lang="ru-RU" sz="2400" dirty="0"/>
              <a:t>Набор битовых флагов</a:t>
            </a:r>
          </a:p>
        </p:txBody>
      </p:sp>
      <p:sp>
        <p:nvSpPr>
          <p:cNvPr id="5" name="Номер слайда 4">
            <a:extLst>
              <a:ext uri="{FF2B5EF4-FFF2-40B4-BE49-F238E27FC236}">
                <a16:creationId xmlns:a16="http://schemas.microsoft.com/office/drawing/2014/main" id="{1F60A5AC-D322-4BBC-BD73-45726910DF82}"/>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910226860"/>
      </p:ext>
    </p:extLst>
  </p:cSld>
  <p:clrMapOvr>
    <a:masterClrMapping/>
  </p:clrMapOvr>
</p:sld>
</file>

<file path=ppt/theme/theme1.xml><?xml version="1.0" encoding="utf-8"?>
<a:theme xmlns:a="http://schemas.openxmlformats.org/drawingml/2006/main" name="Сектор">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3156</TotalTime>
  <Words>3271</Words>
  <Application>Microsoft Office PowerPoint</Application>
  <PresentationFormat>Широкоэкранный</PresentationFormat>
  <Paragraphs>674</Paragraphs>
  <Slides>48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48</vt:i4>
      </vt:variant>
    </vt:vector>
  </HeadingPairs>
  <TitlesOfParts>
    <vt:vector size="55" baseType="lpstr">
      <vt:lpstr>Calibri</vt:lpstr>
      <vt:lpstr>Century Gothic</vt:lpstr>
      <vt:lpstr>Courier New</vt:lpstr>
      <vt:lpstr>Segoe UI</vt:lpstr>
      <vt:lpstr>Wingdings</vt:lpstr>
      <vt:lpstr>Wingdings 3</vt:lpstr>
      <vt:lpstr>Сектор</vt:lpstr>
      <vt:lpstr>DynaLib</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DynaLib</dc:title>
  <dc:creator>Tulegen Kobdikov</dc:creator>
  <cp:lastModifiedBy>Tulegen Kobdikov</cp:lastModifiedBy>
  <cp:revision>280</cp:revision>
  <cp:lastPrinted>2018-03-14T18:16:40Z</cp:lastPrinted>
  <dcterms:created xsi:type="dcterms:W3CDTF">2018-03-11T17:31:32Z</dcterms:created>
  <dcterms:modified xsi:type="dcterms:W3CDTF">2018-04-01T09:16:46Z</dcterms:modified>
</cp:coreProperties>
</file>