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6" r:id="rId6"/>
    <p:sldId id="275" r:id="rId7"/>
    <p:sldId id="268" r:id="rId8"/>
    <p:sldId id="271" r:id="rId9"/>
    <p:sldId id="274" r:id="rId10"/>
    <p:sldId id="272" r:id="rId11"/>
    <p:sldId id="273" r:id="rId12"/>
    <p:sldId id="267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22F64-9356-48D3-8B89-2302DC2C1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178A8-79F3-40CF-ACA7-6C19BC95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C219-3293-4995-B9BB-C4F4FAB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9485-BC2E-4E6B-AFBE-E7BB2882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66744-D890-4DC9-B026-7764030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BF47F-39AC-4C57-B4A9-D7BE44D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3EB7B-F369-4607-9FD2-71EC89ED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66F07-169C-4CA5-A024-C3A94C4E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F397B-F8E9-4B94-A537-F323F72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A8189-8EC0-449C-B111-D9D6C752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584D0-8C5F-41BF-904E-A91EC205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5E58A-CFF1-4AC0-A1BC-BA6A55907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2E75-6868-446C-8A43-37A1F9A3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50B78-930A-4673-9511-310F1D0C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87B9A-9C77-41C2-81D8-1D947CD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C92E-2003-44D3-B864-68B9C95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7D9B2-6A06-49D0-A5AA-F1587B93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36BC7-EBD9-4609-9ED7-707F6E4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376A-AEF5-402E-B4FE-26927D2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DEF43-8EEB-46A3-BC46-19383EB5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386F-C455-4D8C-99CD-806CAD8C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D0704-96F7-425D-A544-A580B239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674E7-F36E-4481-B6CE-3B454BD5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C55A9-53AD-41D7-A35A-7E9073A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ACCC-5601-4A0F-B68A-7161CD54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69D19-74A5-4B13-8A3B-99A434A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C774-F033-4C40-9A16-87C8F130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A0832-487B-42E8-823D-E9F6F960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51F44-7E13-4991-AF16-EF7E9A2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1425D-521C-41D7-A383-005B9211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59578-65A8-4EDA-A390-A073325E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836F-A59D-467E-B70D-F8BD871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5B18E-8C4A-462D-BB5E-194961ED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B6915-3D73-4576-86F6-42054D978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662410-5DA8-428B-BE36-30E2615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5334A-3AA0-4713-A5C2-3F58D67C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F52D9-01F4-40F5-B1A0-C70C01B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8D967-BDB1-4CA0-BC55-A2D8D43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A906B-252B-48B5-8A6F-E2AF62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1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3BB3-8979-4CEE-ADB1-D7173F72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86DE3D-4F84-4AFD-BA91-4E16627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26452-64D6-4EAA-8F11-CB23D78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A6810-E0A3-480F-B42A-91583FF3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6C7C5-D185-4D84-AF95-BA312E3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6D52F-5CD3-4FFE-94A0-A061F6A1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98256-9F8B-4F0E-A745-1ACB174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5CB6-3FC4-49ED-B419-23CFC75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2421A-A5A6-4883-9248-00E3C2A8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DDC48-147E-4A56-9772-E209823D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97244-6EEB-424F-986C-F3EF4C1B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0C032-1E8F-4252-A055-E81D737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10903-F4F0-4A4D-B86D-3E8069C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03C0-037D-495F-A81A-49BEBB0B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FB8CB-8DCF-41CD-89EA-163CA3D6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CF16B-0C2C-4990-8BE2-A517A0A7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3F4CC-E287-4A18-BC7B-452873AE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1C472-2319-439F-981D-DF5B5BBF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6177E-158F-4238-9BAF-3272B830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C14CF-3FC4-4B5B-A07C-E4142B2D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981B-5770-4F39-8C2C-71A0AEB0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57470-3B97-47A1-A146-B2779081F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4679-203C-4A62-B496-2B59A61A766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4832-71DC-4E1E-BC04-441EF81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DB6CD-BCD8-4799-9649-5C8B18934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9945-1F8C-4CB1-92FE-CEA6DA722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0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D42DD0-33AF-4360-A688-1658B5D2DC9E}"/>
              </a:ext>
            </a:extLst>
          </p:cNvPr>
          <p:cNvSpPr/>
          <p:nvPr/>
        </p:nvSpPr>
        <p:spPr>
          <a:xfrm>
            <a:off x="479649" y="2103437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基于材料图谱推荐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663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1458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基于距离的翻译模型：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使用基于距离的评分函数评估三元组的概率。典型方法有：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5BA701-FC92-4FB8-81E6-A30F192BB3A6}"/>
              </a:ext>
            </a:extLst>
          </p:cNvPr>
          <p:cNvSpPr/>
          <p:nvPr/>
        </p:nvSpPr>
        <p:spPr>
          <a:xfrm>
            <a:off x="4899441" y="5718314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66853-6F28-404F-8901-07EB5889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28" y="2940368"/>
            <a:ext cx="10096500" cy="23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1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199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基于语义的匹配模型：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使用基于相似度的评分函数评估三元组的概率。典型方法有：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SME, NTN, MLP, NAM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BFD67-A67D-43BB-8FBF-400D0BBE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72" y="3021204"/>
            <a:ext cx="9461500" cy="2360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774E82-D6EC-4340-B43A-B98C6B6D6B5E}"/>
              </a:ext>
            </a:extLst>
          </p:cNvPr>
          <p:cNvSpPr/>
          <p:nvPr/>
        </p:nvSpPr>
        <p:spPr>
          <a:xfrm>
            <a:off x="781963" y="5759728"/>
            <a:ext cx="1083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构造一个二分类模型，将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输入到网络中，如果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真实存在，则应该得到接近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的概率，如果不存在，应该得到接近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121709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材料图谱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679E49-DDF7-489E-B1FB-007AF0BFDE53}"/>
              </a:ext>
            </a:extLst>
          </p:cNvPr>
          <p:cNvSpPr/>
          <p:nvPr/>
        </p:nvSpPr>
        <p:spPr>
          <a:xfrm>
            <a:off x="2615979" y="2767336"/>
            <a:ext cx="1039126" cy="666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原材料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D032B-35AC-488F-96A4-47FD3260E4FE}"/>
              </a:ext>
            </a:extLst>
          </p:cNvPr>
          <p:cNvSpPr/>
          <p:nvPr/>
        </p:nvSpPr>
        <p:spPr>
          <a:xfrm>
            <a:off x="4716838" y="4271622"/>
            <a:ext cx="1039126" cy="47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文献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D96A5E23-95C3-42B4-BAD8-69AF74E28B85}"/>
              </a:ext>
            </a:extLst>
          </p:cNvPr>
          <p:cNvSpPr/>
          <p:nvPr/>
        </p:nvSpPr>
        <p:spPr>
          <a:xfrm>
            <a:off x="4770236" y="2666211"/>
            <a:ext cx="932330" cy="868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样品</a:t>
            </a:r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E30D5BF3-E23A-4E9E-B806-C84B07906DE5}"/>
              </a:ext>
            </a:extLst>
          </p:cNvPr>
          <p:cNvSpPr/>
          <p:nvPr/>
        </p:nvSpPr>
        <p:spPr>
          <a:xfrm>
            <a:off x="6817697" y="2767336"/>
            <a:ext cx="932330" cy="86840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813F89-A223-453F-8C83-A4D7E133FDB5}"/>
              </a:ext>
            </a:extLst>
          </p:cNvPr>
          <p:cNvSpPr/>
          <p:nvPr/>
        </p:nvSpPr>
        <p:spPr>
          <a:xfrm>
            <a:off x="8751345" y="1670121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2B7930-6C1D-4C3C-B6A5-E824E9ECE4FF}"/>
              </a:ext>
            </a:extLst>
          </p:cNvPr>
          <p:cNvSpPr/>
          <p:nvPr/>
        </p:nvSpPr>
        <p:spPr>
          <a:xfrm>
            <a:off x="8751345" y="2841386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体外表征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F4C36B-F69D-41B9-A049-7CEF4F0B1E15}"/>
              </a:ext>
            </a:extLst>
          </p:cNvPr>
          <p:cNvSpPr/>
          <p:nvPr/>
        </p:nvSpPr>
        <p:spPr>
          <a:xfrm>
            <a:off x="8751345" y="4012651"/>
            <a:ext cx="825532" cy="825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体内表征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7EE051-A0E8-4DDC-A21E-F11118BD5795}"/>
              </a:ext>
            </a:extLst>
          </p:cNvPr>
          <p:cNvCxnSpPr>
            <a:stCxn id="6" idx="6"/>
            <a:endCxn id="10" idx="1"/>
          </p:cNvCxnSpPr>
          <p:nvPr/>
        </p:nvCxnSpPr>
        <p:spPr>
          <a:xfrm>
            <a:off x="3655105" y="3100415"/>
            <a:ext cx="11151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A4DDAF-2D71-4DAF-883D-96BE32EC623B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236401" y="3534619"/>
            <a:ext cx="0" cy="7370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FF4A81-0928-4ACF-A784-4284E52BA557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702566" y="3099037"/>
            <a:ext cx="1115132" cy="1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AB3F51-AE9B-4032-B3D1-15FFF20CCA67}"/>
              </a:ext>
            </a:extLst>
          </p:cNvPr>
          <p:cNvCxnSpPr>
            <a:cxnSpLocks/>
            <a:stCxn id="11" idx="5"/>
            <a:endCxn id="13" idx="2"/>
          </p:cNvCxnSpPr>
          <p:nvPr/>
        </p:nvCxnSpPr>
        <p:spPr>
          <a:xfrm flipV="1">
            <a:off x="7750026" y="2082887"/>
            <a:ext cx="1001319" cy="1016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D6B3F1-E225-44AB-AE33-DF807E8B1571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7750026" y="3099037"/>
            <a:ext cx="1001319" cy="155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45272D-0CCE-48CD-8F89-E40DF896576F}"/>
              </a:ext>
            </a:extLst>
          </p:cNvPr>
          <p:cNvCxnSpPr>
            <a:cxnSpLocks/>
            <a:stCxn id="11" idx="5"/>
            <a:endCxn id="15" idx="2"/>
          </p:cNvCxnSpPr>
          <p:nvPr/>
        </p:nvCxnSpPr>
        <p:spPr>
          <a:xfrm>
            <a:off x="7750026" y="3099037"/>
            <a:ext cx="1001319" cy="1326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FDD2EB0-9F49-4CE8-9A00-08FEFBE1632C}"/>
              </a:ext>
            </a:extLst>
          </p:cNvPr>
          <p:cNvSpPr txBox="1"/>
          <p:nvPr/>
        </p:nvSpPr>
        <p:spPr>
          <a:xfrm>
            <a:off x="3861099" y="280528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ABD7E-798A-484F-BA0E-BE4DA1C1202A}"/>
              </a:ext>
            </a:extLst>
          </p:cNvPr>
          <p:cNvSpPr txBox="1"/>
          <p:nvPr/>
        </p:nvSpPr>
        <p:spPr>
          <a:xfrm>
            <a:off x="5290196" y="3638855"/>
            <a:ext cx="17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源自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037BA6-19B4-4AD0-82A3-D489D9E1194F}"/>
              </a:ext>
            </a:extLst>
          </p:cNvPr>
          <p:cNvSpPr txBox="1"/>
          <p:nvPr/>
        </p:nvSpPr>
        <p:spPr>
          <a:xfrm>
            <a:off x="5884395" y="281229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制备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C285C0-AFB0-4317-AD8A-4AB272A00FBC}"/>
              </a:ext>
            </a:extLst>
          </p:cNvPr>
          <p:cNvSpPr txBox="1"/>
          <p:nvPr/>
        </p:nvSpPr>
        <p:spPr>
          <a:xfrm rot="18816845">
            <a:off x="7740594" y="2359536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2E2064-477B-4741-BAA7-0D3B6279CF25}"/>
              </a:ext>
            </a:extLst>
          </p:cNvPr>
          <p:cNvSpPr txBox="1"/>
          <p:nvPr/>
        </p:nvSpPr>
        <p:spPr>
          <a:xfrm rot="548670">
            <a:off x="8009419" y="290407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415A9A-15D6-4939-B63E-2D5D7AFEEF72}"/>
              </a:ext>
            </a:extLst>
          </p:cNvPr>
          <p:cNvSpPr txBox="1"/>
          <p:nvPr/>
        </p:nvSpPr>
        <p:spPr>
          <a:xfrm rot="3175624">
            <a:off x="8032505" y="3583873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7BBD7E-32E3-460D-A884-A45EC972ACE3}"/>
              </a:ext>
            </a:extLst>
          </p:cNvPr>
          <p:cNvSpPr txBox="1"/>
          <p:nvPr/>
        </p:nvSpPr>
        <p:spPr>
          <a:xfrm>
            <a:off x="1002332" y="4940455"/>
            <a:ext cx="1051559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节点：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原材料，样品，新材料，文献，理化表征，体外表征，体内表征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合成（原材料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样品），制备（样品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新材料），源自（样品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文献），具备（新材料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体内表征）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值得注意：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节点和关系均会具备自身特有的属性值。</a:t>
            </a:r>
          </a:p>
        </p:txBody>
      </p:sp>
    </p:spTree>
    <p:extLst>
      <p:ext uri="{BB962C8B-B14F-4D97-AF65-F5344CB8AC3E}">
        <p14:creationId xmlns:p14="http://schemas.microsoft.com/office/powerpoint/2010/main" val="421559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3E2FEB-DCB0-45FB-BB75-B96BEBE9C6FF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1047751" y="3690225"/>
            <a:ext cx="970906" cy="13130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9B1A2483-680F-41A0-A461-6D78D5F1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9" y="3350974"/>
            <a:ext cx="580952" cy="704762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BA37FF36-642B-4246-A265-9C218B9428AA}"/>
              </a:ext>
            </a:extLst>
          </p:cNvPr>
          <p:cNvSpPr/>
          <p:nvPr/>
        </p:nvSpPr>
        <p:spPr>
          <a:xfrm>
            <a:off x="3884674" y="2391896"/>
            <a:ext cx="763132" cy="76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2BE936-7BE7-4D66-9CEF-EC688076BB39}"/>
              </a:ext>
            </a:extLst>
          </p:cNvPr>
          <p:cNvSpPr txBox="1"/>
          <p:nvPr/>
        </p:nvSpPr>
        <p:spPr>
          <a:xfrm>
            <a:off x="1144732" y="3395578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感兴趣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A42308-1DBB-4590-B0E8-33DC69F8B8D1}"/>
              </a:ext>
            </a:extLst>
          </p:cNvPr>
          <p:cNvCxnSpPr>
            <a:cxnSpLocks/>
            <a:stCxn id="78" idx="5"/>
            <a:endCxn id="39" idx="2"/>
          </p:cNvCxnSpPr>
          <p:nvPr/>
        </p:nvCxnSpPr>
        <p:spPr>
          <a:xfrm flipV="1">
            <a:off x="2897072" y="2773462"/>
            <a:ext cx="987602" cy="916763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AB85922-E733-4E2A-94BB-286230834165}"/>
              </a:ext>
            </a:extLst>
          </p:cNvPr>
          <p:cNvSpPr txBox="1"/>
          <p:nvPr/>
        </p:nvSpPr>
        <p:spPr>
          <a:xfrm rot="18989745">
            <a:off x="2893717" y="299653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78" name="五边形 77">
            <a:extLst>
              <a:ext uri="{FF2B5EF4-FFF2-40B4-BE49-F238E27FC236}">
                <a16:creationId xmlns:a16="http://schemas.microsoft.com/office/drawing/2014/main" id="{85EF2537-DC79-4685-B5E9-4403800DE7DE}"/>
              </a:ext>
            </a:extLst>
          </p:cNvPr>
          <p:cNvSpPr/>
          <p:nvPr/>
        </p:nvSpPr>
        <p:spPr>
          <a:xfrm>
            <a:off x="2018656" y="3391855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A9EBD5-E680-4B15-A664-BFE10A7B98C7}"/>
              </a:ext>
            </a:extLst>
          </p:cNvPr>
          <p:cNvSpPr/>
          <p:nvPr/>
        </p:nvSpPr>
        <p:spPr>
          <a:xfrm>
            <a:off x="3900688" y="3362909"/>
            <a:ext cx="763133" cy="76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体外表征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21980E-6126-4669-ADDD-95398624BAB9}"/>
              </a:ext>
            </a:extLst>
          </p:cNvPr>
          <p:cNvCxnSpPr>
            <a:cxnSpLocks/>
            <a:stCxn id="78" idx="5"/>
            <a:endCxn id="27" idx="2"/>
          </p:cNvCxnSpPr>
          <p:nvPr/>
        </p:nvCxnSpPr>
        <p:spPr>
          <a:xfrm>
            <a:off x="2897072" y="3690225"/>
            <a:ext cx="1003616" cy="54251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9453C89-BD5F-46AF-B129-F64AE5910247}"/>
              </a:ext>
            </a:extLst>
          </p:cNvPr>
          <p:cNvSpPr txBox="1"/>
          <p:nvPr/>
        </p:nvSpPr>
        <p:spPr>
          <a:xfrm rot="334343">
            <a:off x="3094726" y="3406729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3D4D64B-B2A9-48B7-904E-507AE62D17DE}"/>
              </a:ext>
            </a:extLst>
          </p:cNvPr>
          <p:cNvSpPr/>
          <p:nvPr/>
        </p:nvSpPr>
        <p:spPr>
          <a:xfrm>
            <a:off x="3919311" y="4310697"/>
            <a:ext cx="763133" cy="763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体内表征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CC2F348-9FF1-454A-95FC-7F90086682E4}"/>
              </a:ext>
            </a:extLst>
          </p:cNvPr>
          <p:cNvCxnSpPr>
            <a:cxnSpLocks/>
            <a:stCxn id="78" idx="5"/>
            <a:endCxn id="37" idx="2"/>
          </p:cNvCxnSpPr>
          <p:nvPr/>
        </p:nvCxnSpPr>
        <p:spPr>
          <a:xfrm>
            <a:off x="2897072" y="3690225"/>
            <a:ext cx="1022239" cy="1002039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3BF8A2A-19E4-4731-8EC9-DD34526D8BF5}"/>
              </a:ext>
            </a:extLst>
          </p:cNvPr>
          <p:cNvSpPr txBox="1"/>
          <p:nvPr/>
        </p:nvSpPr>
        <p:spPr>
          <a:xfrm rot="2794952">
            <a:off x="3199875" y="4044040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F476514-8276-469F-86E2-47CDFA4B4889}"/>
              </a:ext>
            </a:extLst>
          </p:cNvPr>
          <p:cNvSpPr/>
          <p:nvPr/>
        </p:nvSpPr>
        <p:spPr>
          <a:xfrm>
            <a:off x="3994965" y="5258486"/>
            <a:ext cx="652842" cy="652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样品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7148E55-E0E9-463B-B484-09AD53C9ED65}"/>
              </a:ext>
            </a:extLst>
          </p:cNvPr>
          <p:cNvCxnSpPr>
            <a:cxnSpLocks/>
            <a:stCxn id="78" idx="5"/>
            <a:endCxn id="52" idx="2"/>
          </p:cNvCxnSpPr>
          <p:nvPr/>
        </p:nvCxnSpPr>
        <p:spPr>
          <a:xfrm>
            <a:off x="2897072" y="3690225"/>
            <a:ext cx="1097893" cy="1894682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547C689-A704-4D8A-B598-F0A3832E8AA0}"/>
              </a:ext>
            </a:extLst>
          </p:cNvPr>
          <p:cNvSpPr txBox="1"/>
          <p:nvPr/>
        </p:nvSpPr>
        <p:spPr>
          <a:xfrm rot="3654966">
            <a:off x="3000151" y="4645147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C05A76E-52CA-4469-BB55-5B9E610F6F0E}"/>
              </a:ext>
            </a:extLst>
          </p:cNvPr>
          <p:cNvCxnSpPr>
            <a:cxnSpLocks/>
            <a:stCxn id="64" idx="1"/>
            <a:endCxn id="39" idx="6"/>
          </p:cNvCxnSpPr>
          <p:nvPr/>
        </p:nvCxnSpPr>
        <p:spPr>
          <a:xfrm flipH="1">
            <a:off x="4647806" y="2755531"/>
            <a:ext cx="1088528" cy="17931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五边形 63">
            <a:extLst>
              <a:ext uri="{FF2B5EF4-FFF2-40B4-BE49-F238E27FC236}">
                <a16:creationId xmlns:a16="http://schemas.microsoft.com/office/drawing/2014/main" id="{69FEB411-ADBB-403A-87F0-FD596A10A49B}"/>
              </a:ext>
            </a:extLst>
          </p:cNvPr>
          <p:cNvSpPr/>
          <p:nvPr/>
        </p:nvSpPr>
        <p:spPr>
          <a:xfrm>
            <a:off x="5736333" y="2458211"/>
            <a:ext cx="875327" cy="77839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AE766CF-3FD8-4D0E-A9E5-9BFE368D3105}"/>
              </a:ext>
            </a:extLst>
          </p:cNvPr>
          <p:cNvCxnSpPr>
            <a:cxnSpLocks/>
            <a:stCxn id="68" idx="1"/>
            <a:endCxn id="27" idx="6"/>
          </p:cNvCxnSpPr>
          <p:nvPr/>
        </p:nvCxnSpPr>
        <p:spPr>
          <a:xfrm flipH="1">
            <a:off x="4663821" y="3734546"/>
            <a:ext cx="1087764" cy="9930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>
            <a:extLst>
              <a:ext uri="{FF2B5EF4-FFF2-40B4-BE49-F238E27FC236}">
                <a16:creationId xmlns:a16="http://schemas.microsoft.com/office/drawing/2014/main" id="{F3B9ED6A-F6A3-468E-B57C-A57A23EB500C}"/>
              </a:ext>
            </a:extLst>
          </p:cNvPr>
          <p:cNvSpPr/>
          <p:nvPr/>
        </p:nvSpPr>
        <p:spPr>
          <a:xfrm>
            <a:off x="5751584" y="3437225"/>
            <a:ext cx="875328" cy="77839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05895-7F8C-49AC-A7BE-201D588A0637}"/>
              </a:ext>
            </a:extLst>
          </p:cNvPr>
          <p:cNvCxnSpPr>
            <a:cxnSpLocks/>
            <a:stCxn id="71" idx="1"/>
            <a:endCxn id="37" idx="6"/>
          </p:cNvCxnSpPr>
          <p:nvPr/>
        </p:nvCxnSpPr>
        <p:spPr>
          <a:xfrm flipH="1">
            <a:off x="4682444" y="4689258"/>
            <a:ext cx="1022935" cy="3006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五边形 70">
            <a:extLst>
              <a:ext uri="{FF2B5EF4-FFF2-40B4-BE49-F238E27FC236}">
                <a16:creationId xmlns:a16="http://schemas.microsoft.com/office/drawing/2014/main" id="{1FBEA2FA-BD94-4D49-9668-E53194B7F8A4}"/>
              </a:ext>
            </a:extLst>
          </p:cNvPr>
          <p:cNvSpPr/>
          <p:nvPr/>
        </p:nvSpPr>
        <p:spPr>
          <a:xfrm>
            <a:off x="5705378" y="4390888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706122-ECD3-4F8E-8218-532F23AB68B4}"/>
              </a:ext>
            </a:extLst>
          </p:cNvPr>
          <p:cNvCxnSpPr>
            <a:cxnSpLocks/>
            <a:stCxn id="77" idx="1"/>
            <a:endCxn id="52" idx="6"/>
          </p:cNvCxnSpPr>
          <p:nvPr/>
        </p:nvCxnSpPr>
        <p:spPr>
          <a:xfrm flipH="1">
            <a:off x="4647807" y="5576635"/>
            <a:ext cx="1141706" cy="8272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五边形 76">
            <a:extLst>
              <a:ext uri="{FF2B5EF4-FFF2-40B4-BE49-F238E27FC236}">
                <a16:creationId xmlns:a16="http://schemas.microsoft.com/office/drawing/2014/main" id="{9C2409D5-AE98-4B0B-A749-18F47EBD268D}"/>
              </a:ext>
            </a:extLst>
          </p:cNvPr>
          <p:cNvSpPr/>
          <p:nvPr/>
        </p:nvSpPr>
        <p:spPr>
          <a:xfrm>
            <a:off x="5789512" y="5278265"/>
            <a:ext cx="878417" cy="7811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3E2FEB-DCB0-45FB-BB75-B96BEBE9C6FF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>
            <a:off x="8229048" y="3278252"/>
            <a:ext cx="1962922" cy="8846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9B1A2483-680F-41A0-A461-6D78D5F1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96" y="2925871"/>
            <a:ext cx="580952" cy="7047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BA37FF36-642B-4246-A265-9C218B9428AA}"/>
              </a:ext>
            </a:extLst>
          </p:cNvPr>
          <p:cNvSpPr/>
          <p:nvPr/>
        </p:nvSpPr>
        <p:spPr>
          <a:xfrm>
            <a:off x="10240480" y="4392696"/>
            <a:ext cx="779148" cy="77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理化表征</a:t>
            </a:r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D41CF918-9A91-49BC-8AE2-5FA08ACF872B}"/>
              </a:ext>
            </a:extLst>
          </p:cNvPr>
          <p:cNvSpPr/>
          <p:nvPr/>
        </p:nvSpPr>
        <p:spPr>
          <a:xfrm>
            <a:off x="7496668" y="4467260"/>
            <a:ext cx="876171" cy="7791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  <p:sp>
        <p:nvSpPr>
          <p:cNvPr id="35" name="文本框 40">
            <a:extLst>
              <a:ext uri="{FF2B5EF4-FFF2-40B4-BE49-F238E27FC236}">
                <a16:creationId xmlns:a16="http://schemas.microsoft.com/office/drawing/2014/main" id="{2F2BE936-7BE7-4D66-9CEF-EC688076BB39}"/>
              </a:ext>
            </a:extLst>
          </p:cNvPr>
          <p:cNvSpPr txBox="1"/>
          <p:nvPr/>
        </p:nvSpPr>
        <p:spPr>
          <a:xfrm>
            <a:off x="8832884" y="2968307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感兴趣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BA42308-1DBB-4590-B0E8-33DC69F8B8D1}"/>
              </a:ext>
            </a:extLst>
          </p:cNvPr>
          <p:cNvCxnSpPr>
            <a:cxnSpLocks/>
            <a:stCxn id="49" idx="3"/>
            <a:endCxn id="33" idx="0"/>
          </p:cNvCxnSpPr>
          <p:nvPr/>
        </p:nvCxnSpPr>
        <p:spPr>
          <a:xfrm flipH="1">
            <a:off x="10630054" y="3768639"/>
            <a:ext cx="1" cy="624057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A9B5C5-0195-424F-A593-595AECA088E4}"/>
              </a:ext>
            </a:extLst>
          </p:cNvPr>
          <p:cNvCxnSpPr>
            <a:cxnSpLocks/>
            <a:stCxn id="34" idx="5"/>
            <a:endCxn id="33" idx="2"/>
          </p:cNvCxnSpPr>
          <p:nvPr/>
        </p:nvCxnSpPr>
        <p:spPr>
          <a:xfrm>
            <a:off x="8372838" y="4764867"/>
            <a:ext cx="1867642" cy="17403"/>
          </a:xfrm>
          <a:prstGeom prst="straightConnector1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9E5AA6-9EBA-4B1E-8C6A-465E45699C4C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934754" y="3630633"/>
            <a:ext cx="3818" cy="83662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0">
            <a:extLst>
              <a:ext uri="{FF2B5EF4-FFF2-40B4-BE49-F238E27FC236}">
                <a16:creationId xmlns:a16="http://schemas.microsoft.com/office/drawing/2014/main" id="{0BF48DA7-11CD-4682-9314-E4099AD0E6F2}"/>
              </a:ext>
            </a:extLst>
          </p:cNvPr>
          <p:cNvSpPr txBox="1"/>
          <p:nvPr/>
        </p:nvSpPr>
        <p:spPr>
          <a:xfrm>
            <a:off x="7412934" y="3704050"/>
            <a:ext cx="779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感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兴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趣</a:t>
            </a:r>
          </a:p>
        </p:txBody>
      </p:sp>
      <p:sp>
        <p:nvSpPr>
          <p:cNvPr id="47" name="文本框 61">
            <a:extLst>
              <a:ext uri="{FF2B5EF4-FFF2-40B4-BE49-F238E27FC236}">
                <a16:creationId xmlns:a16="http://schemas.microsoft.com/office/drawing/2014/main" id="{4AB85922-E733-4E2A-94BB-286230834165}"/>
              </a:ext>
            </a:extLst>
          </p:cNvPr>
          <p:cNvSpPr txBox="1"/>
          <p:nvPr/>
        </p:nvSpPr>
        <p:spPr>
          <a:xfrm>
            <a:off x="10354027" y="3789200"/>
            <a:ext cx="7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具</a:t>
            </a:r>
            <a:endParaRPr lang="en-US" altLang="zh-CN" dirty="0"/>
          </a:p>
          <a:p>
            <a:r>
              <a:rPr lang="zh-CN" altLang="en-US" dirty="0"/>
              <a:t>备</a:t>
            </a:r>
          </a:p>
        </p:txBody>
      </p:sp>
      <p:sp>
        <p:nvSpPr>
          <p:cNvPr id="48" name="文本框 62">
            <a:extLst>
              <a:ext uri="{FF2B5EF4-FFF2-40B4-BE49-F238E27FC236}">
                <a16:creationId xmlns:a16="http://schemas.microsoft.com/office/drawing/2014/main" id="{98DB4DBD-BF1E-461F-9698-E57FD5DAA37E}"/>
              </a:ext>
            </a:extLst>
          </p:cNvPr>
          <p:cNvSpPr txBox="1"/>
          <p:nvPr/>
        </p:nvSpPr>
        <p:spPr>
          <a:xfrm>
            <a:off x="8820935" y="4782270"/>
            <a:ext cx="7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</a:p>
        </p:txBody>
      </p:sp>
      <p:sp>
        <p:nvSpPr>
          <p:cNvPr id="49" name="五边形 48">
            <a:extLst>
              <a:ext uri="{FF2B5EF4-FFF2-40B4-BE49-F238E27FC236}">
                <a16:creationId xmlns:a16="http://schemas.microsoft.com/office/drawing/2014/main" id="{85EF2537-DC79-4685-B5E9-4403800DE7DE}"/>
              </a:ext>
            </a:extLst>
          </p:cNvPr>
          <p:cNvSpPr/>
          <p:nvPr/>
        </p:nvSpPr>
        <p:spPr>
          <a:xfrm>
            <a:off x="10191969" y="2989491"/>
            <a:ext cx="876171" cy="7791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新材料</a:t>
            </a:r>
          </a:p>
        </p:txBody>
      </p:sp>
    </p:spTree>
    <p:extLst>
      <p:ext uri="{BB962C8B-B14F-4D97-AF65-F5344CB8AC3E}">
        <p14:creationId xmlns:p14="http://schemas.microsoft.com/office/powerpoint/2010/main" val="6636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107B66-9B79-4D33-892E-356954D25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416"/>
          <a:stretch/>
        </p:blipFill>
        <p:spPr>
          <a:xfrm>
            <a:off x="1166571" y="1677988"/>
            <a:ext cx="3004930" cy="4630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9E87D7-3666-4A96-82F9-6CCD7572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2"/>
          <a:stretch/>
        </p:blipFill>
        <p:spPr>
          <a:xfrm>
            <a:off x="4694025" y="1677988"/>
            <a:ext cx="2803950" cy="4630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698F42-01C4-42ED-89A7-F32EB87DE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47"/>
          <a:stretch/>
        </p:blipFill>
        <p:spPr>
          <a:xfrm>
            <a:off x="7931877" y="1677988"/>
            <a:ext cx="3119230" cy="46305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F04C09-6808-4478-8117-3ADD6F94AC28}"/>
              </a:ext>
            </a:extLst>
          </p:cNvPr>
          <p:cNvSpPr/>
          <p:nvPr/>
        </p:nvSpPr>
        <p:spPr>
          <a:xfrm>
            <a:off x="4754597" y="3101560"/>
            <a:ext cx="1902856" cy="919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材料分类</a:t>
            </a:r>
          </a:p>
        </p:txBody>
      </p:sp>
    </p:spTree>
    <p:extLst>
      <p:ext uri="{BB962C8B-B14F-4D97-AF65-F5344CB8AC3E}">
        <p14:creationId xmlns:p14="http://schemas.microsoft.com/office/powerpoint/2010/main" val="9245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数据模板</a:t>
            </a:r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E9C12AFC-B869-4208-9C83-136C3FE8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17" y="2217019"/>
            <a:ext cx="11027962" cy="39976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62FF20-A50F-427A-9446-8DABCC07A8BD}"/>
              </a:ext>
            </a:extLst>
          </p:cNvPr>
          <p:cNvSpPr txBox="1"/>
          <p:nvPr/>
        </p:nvSpPr>
        <p:spPr>
          <a:xfrm>
            <a:off x="838200" y="1813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通用文献信息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DB51B0-6654-4CAA-BC6A-C8313CFFCE5F}"/>
              </a:ext>
            </a:extLst>
          </p:cNvPr>
          <p:cNvSpPr txBox="1"/>
          <p:nvPr/>
        </p:nvSpPr>
        <p:spPr>
          <a:xfrm>
            <a:off x="683209" y="60641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模板信息未完待续！</a:t>
            </a:r>
          </a:p>
        </p:txBody>
      </p:sp>
    </p:spTree>
    <p:extLst>
      <p:ext uri="{BB962C8B-B14F-4D97-AF65-F5344CB8AC3E}">
        <p14:creationId xmlns:p14="http://schemas.microsoft.com/office/powerpoint/2010/main" val="31507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材料数据（原始）关系梳理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BAE73D-ACA6-4ED3-AE3C-E13EF805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543128"/>
            <a:ext cx="11140691" cy="51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材料图谱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7BBD7E-32E3-460D-A884-A45EC972ACE3}"/>
              </a:ext>
            </a:extLst>
          </p:cNvPr>
          <p:cNvSpPr txBox="1"/>
          <p:nvPr/>
        </p:nvSpPr>
        <p:spPr>
          <a:xfrm>
            <a:off x="1192832" y="4873627"/>
            <a:ext cx="1051559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节点：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原材料，样品，新材料，文献，理化表征，体外表征，体内表征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合成（原材料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样品），制备（样品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新材料），源自（样品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文献），具备（新材料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体外表征，新材料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体内表征）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值得注意：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节点和关系均会具备自身特有的属性值。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070103-F951-4FD2-8A90-6552A88A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52" y="1764390"/>
            <a:ext cx="6212485" cy="28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22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知识图谱，异构信息网络以及图区别在哪里？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相同点：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知识图谱、异构信息网络、图本质相同，均可由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不同点：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知识图谱和异构信息网络均包含丰富的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，但知识图谱具备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的概念（解决语义歧义）以及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知识推理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的能力，而图不具备以上特点。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7F147D0-47DB-418F-8DA0-538087F441C0}"/>
              </a:ext>
            </a:extLst>
          </p:cNvPr>
          <p:cNvSpPr/>
          <p:nvPr/>
        </p:nvSpPr>
        <p:spPr>
          <a:xfrm>
            <a:off x="509829" y="5546271"/>
            <a:ext cx="1130412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DC91B-040B-4431-A5D2-878F0A45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9" y="3854449"/>
            <a:ext cx="3462231" cy="2109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986F86-2E05-424D-992F-4B63FAD8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27" y="3489471"/>
            <a:ext cx="3766639" cy="260808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A3443F-A0CD-4AA5-98EE-4DF949F0E146}"/>
              </a:ext>
            </a:extLst>
          </p:cNvPr>
          <p:cNvSpPr/>
          <p:nvPr/>
        </p:nvSpPr>
        <p:spPr>
          <a:xfrm>
            <a:off x="1339396" y="6028449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知识图谱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4B0174-4CC9-4726-8763-5FAE5B7C3AED}"/>
              </a:ext>
            </a:extLst>
          </p:cNvPr>
          <p:cNvSpPr/>
          <p:nvPr/>
        </p:nvSpPr>
        <p:spPr>
          <a:xfrm>
            <a:off x="5685435" y="602875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文献信息网络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0565A-B00B-4DA7-BC90-C42938154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14" y="3665625"/>
            <a:ext cx="2438095" cy="200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019A658-49A6-4D80-AEC8-2B8FDAA2C157}"/>
              </a:ext>
            </a:extLst>
          </p:cNvPr>
          <p:cNvSpPr/>
          <p:nvPr/>
        </p:nvSpPr>
        <p:spPr>
          <a:xfrm>
            <a:off x="9728425" y="602844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276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基于知识图谱做推荐的优势在哪里？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精确性：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知识图谱为材料数据引入了更多的语义关系，可以深层次地发现用户兴趣。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多样性：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通过知识图谱中不同的关系链接种类，有利于推荐结果的发散。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可解释性：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知识图谱可以连接用户的历史记录和推荐结果，从而提高用户对推荐结果的满意度和接受度。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4B2527FE-D6C0-44FE-830F-87D884D3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8" y="4125712"/>
            <a:ext cx="2781012" cy="175067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DA36222C-E2FC-45C2-B3B2-A8522305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36" y="3850399"/>
            <a:ext cx="3869672" cy="23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09829" y="1619232"/>
            <a:ext cx="11304121" cy="399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知识图谱与推荐系统相结合的方法可以分为如下几类：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基于特征：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抽取与推荐内容相关的属性作为特征，利用传统模型挖掘。例如，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模型等。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未引入关系特征。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基于路径：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将知识图谱视为异构信息网络，然后利用基于元路径，元结构，元图等方法挖掘。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元路径等比较直观。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需要领域知识。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特征学习（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Knowledge Graph Embedding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为知识图谱的实体和关系学习得到一个低维向量，同时保持原有的结构或语义信息。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F2F97C-C756-4E86-884C-51253615DDC3}"/>
              </a:ext>
            </a:extLst>
          </p:cNvPr>
          <p:cNvSpPr/>
          <p:nvPr/>
        </p:nvSpPr>
        <p:spPr>
          <a:xfrm>
            <a:off x="581249" y="164309"/>
            <a:ext cx="11232701" cy="132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9AAD6B-8C61-479B-991E-2BC8931223F6}"/>
              </a:ext>
            </a:extLst>
          </p:cNvPr>
          <p:cNvCxnSpPr/>
          <p:nvPr/>
        </p:nvCxnSpPr>
        <p:spPr>
          <a:xfrm>
            <a:off x="2252869" y="1139686"/>
            <a:ext cx="75537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ED47A562-4622-41B7-BF1E-EC207AEC01BE}"/>
              </a:ext>
            </a:extLst>
          </p:cNvPr>
          <p:cNvSpPr txBox="1">
            <a:spLocks/>
          </p:cNvSpPr>
          <p:nvPr/>
        </p:nvSpPr>
        <p:spPr>
          <a:xfrm>
            <a:off x="1339396" y="89004"/>
            <a:ext cx="8856466" cy="1031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基于知识图谱推荐算法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FA67FD-B413-490B-866D-670530775FC2}"/>
              </a:ext>
            </a:extLst>
          </p:cNvPr>
          <p:cNvSpPr txBox="1"/>
          <p:nvPr/>
        </p:nvSpPr>
        <p:spPr>
          <a:xfrm>
            <a:off x="581248" y="1565177"/>
            <a:ext cx="11232701" cy="111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基于路径：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将知识图谱视为异构信息网络，然后利用基于元路径，元结构，元图等方法挖掘。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元路径等比较直观。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需要领域知识。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973B7E-6B0D-4E7D-847E-D672F59A45C5}"/>
              </a:ext>
            </a:extLst>
          </p:cNvPr>
          <p:cNvSpPr/>
          <p:nvPr/>
        </p:nvSpPr>
        <p:spPr>
          <a:xfrm>
            <a:off x="914400" y="2751620"/>
            <a:ext cx="10899549" cy="382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Sun YZ, Han JW, Yan XF, Yu PS, Wu TY.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PathSim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 path-based top-K similarity search in heterogeneous information networks. Proc. of the VLDB Endowment, 2011,4(11):992−1003.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Zhao H , Yao Q , Li J , et al. Meta-Graph Based Recommendation Fusion over Heterogeneous Information Networks[C]//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Sigkdd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Knowledge Discovery &amp; Data Mining. ACM, 2017.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Huang Z, Zheng Y, Cheng R, Sun 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Mamoulis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Li X. Meta structure: computing relevance in large heterogeneous information networks. In: SIGKDD, 1595–1604 , 2016.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Shi, C., Zhang, Z., Luo, P., Yu, P.S., Yue, Y., Wu, B.: Semantic path based personalized recommendation on weighted heterogeneous information networks. In: CIKM, pp. 453–462 (2015)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Yu, X., Ren, X., Sun, Y., Gu, Q., Sturt, B., Khandelwal, U.,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Norick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Han, J.: Personalized entity recommendation: a heterogeneous information network approach. In: WSDM, pp. 283– 292 (2014) </a:t>
            </a:r>
          </a:p>
        </p:txBody>
      </p:sp>
    </p:spTree>
    <p:extLst>
      <p:ext uri="{BB962C8B-B14F-4D97-AF65-F5344CB8AC3E}">
        <p14:creationId xmlns:p14="http://schemas.microsoft.com/office/powerpoint/2010/main" val="37167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tqezfa">
      <a:majorFont>
        <a:latin typeface="+mn-lt" panose="020F0302020204030204"/>
        <a:ea typeface="+mn-ea"/>
        <a:cs typeface=""/>
      </a:majorFont>
      <a:minorFont>
        <a:latin typeface="+mn-lt" panose="020F0502020204030204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911</Words>
  <Application>Microsoft Office PowerPoint</Application>
  <PresentationFormat>宽屏</PresentationFormat>
  <Paragraphs>83</Paragraphs>
  <Slides>13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MgeData数据模板</dc:title>
  <dc:creator>泳旭 侯</dc:creator>
  <cp:lastModifiedBy>侯 泳旭</cp:lastModifiedBy>
  <cp:revision>50</cp:revision>
  <dcterms:created xsi:type="dcterms:W3CDTF">2018-12-19T07:02:36Z</dcterms:created>
  <dcterms:modified xsi:type="dcterms:W3CDTF">2018-12-26T06:53:34Z</dcterms:modified>
</cp:coreProperties>
</file>