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0F33D-9C4A-4DD3-B32A-F4D4F2D2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1DF20-8026-4CE5-9DC0-1AA73DA23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10A8D-5E12-445C-9FFA-EEEA8B69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2CC91-8977-4D59-AC31-6A8F6EC8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97963-827E-49E0-ACFC-7FB7EDE5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7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305BD-4954-4372-BBE2-D429F691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A430E-494E-4AFF-B4A0-0118E154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0560C-4B93-43E6-B536-B79B45B3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39AD-58A8-4351-88C7-026E1F51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4F38-8636-4DCD-B1BF-E7FC6CAD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7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D9AA7-7A5B-4FEB-8DFC-B994558B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4E7BA-D275-45C2-837C-2DF9763B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C6F60-CBAE-4F34-B5DE-080869E7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1B4DA-4686-4C0E-8AB6-D0D973DE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4F036-9F0D-4896-B2FF-7594C683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2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85041-2A26-439A-89D3-0B3A6BAE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E5512-A999-42FB-901D-3E1CCA6A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D1A47-E7F2-45CA-BB73-8DE5A66A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1822D-25B0-4876-AC20-DF73859C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7E980-BCC0-4A0F-B530-3CB8072C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4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C2FA9-AD67-416A-853C-01A010B8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92179-0E2A-46C0-96FB-D876D754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08CD5-155A-4A52-9076-2011DC47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EF3D7-F5F4-40AB-9254-C4D230E2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D2A4A-0DFE-4F54-BE30-43A28AA5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0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80DB7-B68B-4186-81D5-ECD2EF71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1F024-0098-41AF-AC83-DE950D851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3DA25-2875-40F9-AF98-3692545EA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8E830-D087-44A7-8CE3-F008871D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C8264-BD23-46B2-9DFB-D3B65AAA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1186B-F2EE-4690-ADF0-29E01602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9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46686-5F54-4BD0-9E74-22A86104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B79CA-8DC1-4358-85DF-F46B575F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BF844-0D57-4D32-A576-682C5777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D92D7-5F30-467B-ACB5-0F7E4E9B5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C84155-8B2D-49B1-A6B7-907DBB883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C001B3-E9E8-444B-821E-B30435D9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FD01F-0793-4121-8394-48742661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8491A3-63BA-457B-BB9C-47F02397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0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DCC9-F43E-415F-B2D9-5FE08E93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002FE8-F381-435C-9419-05588750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872B5F-9925-4742-9337-EE7629D0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5953B-EFC7-48F3-8FB3-C1F67A9B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6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9C6A22-5EA4-400C-ACAB-6C7ED8F7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77959-FC05-4C9F-81FE-0637CA90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07147-25F4-4178-9F1D-AAE82ED0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5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4A300-4893-4C84-A4BF-F5C81B88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1119C-73D2-4A74-AE12-3EB243EB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7BE78-DA8D-497B-9B7B-60FC3477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81AB6-46B4-477A-92CA-15122A59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71FA7-FF51-4EE5-B98C-5690CA44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FAC9E-02F4-400C-9623-93E56A10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A15FD-1CC3-474F-B0FD-4B2C6C37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93A17-27AF-42FA-A3BE-D0B8D83AD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8D18-92EB-4FDF-99C7-32AD8B13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E50D4-388E-474B-9937-6019D7FC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6DC52-BE96-4EBC-846C-0741580E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B6E0C-C0D0-465E-AD83-CB8A8906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1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78E2C3-2C95-49FE-9536-AD59DC55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64FFB-37BC-414A-8A6A-3ED3B9690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918D9-7BF5-45C3-8D6C-9495B1308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A4052-5602-4ED5-A781-0DDDB46148A3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7D745-01A5-4C8E-AC06-AE93819A2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FFF0-430E-4375-B84B-8C498CF54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F2E2-98E9-4690-847A-AB63C10B7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4A9F-2E80-483D-8029-0D87FFEA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栈空间分配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C7433-E8CF-44DA-8CFF-536C24673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7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E99CE-A84F-464A-AAD1-A628FF4D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栈指针的移动过程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25457-0D67-4779-85F7-55BAD9F8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两个重要寄存器：</a:t>
            </a:r>
            <a:r>
              <a:rPr lang="en-US" altLang="zh-CN" dirty="0" err="1"/>
              <a:t>sp</a:t>
            </a:r>
            <a:r>
              <a:rPr lang="en-US" altLang="zh-CN" dirty="0"/>
              <a:t>(</a:t>
            </a:r>
            <a:r>
              <a:rPr lang="zh-CN" altLang="en-US" dirty="0"/>
              <a:t>栈顶指针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fp</a:t>
            </a:r>
            <a:r>
              <a:rPr lang="en-US" altLang="zh-CN" dirty="0"/>
              <a:t>(</a:t>
            </a:r>
            <a:r>
              <a:rPr lang="zh-CN" altLang="en-US" dirty="0"/>
              <a:t>栈帧指针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存在函数调用时，</a:t>
            </a:r>
            <a:r>
              <a:rPr lang="en-US" altLang="zh-CN" dirty="0" err="1"/>
              <a:t>fp</a:t>
            </a:r>
            <a:r>
              <a:rPr lang="zh-CN" altLang="en-US" dirty="0"/>
              <a:t>移到了</a:t>
            </a:r>
            <a:r>
              <a:rPr lang="en-US" altLang="zh-CN" dirty="0" err="1"/>
              <a:t>lr</a:t>
            </a:r>
            <a:r>
              <a:rPr lang="zh-CN" altLang="en-US" dirty="0"/>
              <a:t>的位置，因此可以作为基址寄存器进行寻址。</a:t>
            </a:r>
            <a:endParaRPr lang="en-US" altLang="zh-CN" dirty="0"/>
          </a:p>
          <a:p>
            <a:r>
              <a:rPr lang="zh-CN" altLang="en-US" dirty="0"/>
              <a:t>不存在函数调用时，</a:t>
            </a:r>
            <a:r>
              <a:rPr lang="en-US" altLang="zh-CN" dirty="0" err="1"/>
              <a:t>fp</a:t>
            </a:r>
            <a:r>
              <a:rPr lang="zh-CN" altLang="en-US" dirty="0"/>
              <a:t>不进行移动，但这时栈顶指针不会因为函数的调用而改变，较为稳定，因此可以以栈顶指针作为基址从上往下进行栈分配。</a:t>
            </a:r>
            <a:endParaRPr lang="en-US" altLang="zh-CN" dirty="0"/>
          </a:p>
          <a:p>
            <a:r>
              <a:rPr lang="zh-CN" altLang="en-US" dirty="0"/>
              <a:t>当然，理论上来讲可以只使用</a:t>
            </a:r>
            <a:r>
              <a:rPr lang="en-US" altLang="zh-CN" dirty="0" err="1"/>
              <a:t>sp</a:t>
            </a:r>
            <a:r>
              <a:rPr lang="zh-CN" altLang="en-US" dirty="0"/>
              <a:t>进行栈分配，但是要困难很多。</a:t>
            </a:r>
          </a:p>
        </p:txBody>
      </p:sp>
    </p:spTree>
    <p:extLst>
      <p:ext uri="{BB962C8B-B14F-4D97-AF65-F5344CB8AC3E}">
        <p14:creationId xmlns:p14="http://schemas.microsoft.com/office/powerpoint/2010/main" val="30163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CB31-AC97-4B2F-9FC5-98E2A331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存在函数调用时的分配策略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B1D03-7666-4A97-9D6D-7503B4C5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930"/>
          </a:xfrm>
        </p:spPr>
        <p:txBody>
          <a:bodyPr>
            <a:normAutofit/>
          </a:bodyPr>
          <a:lstStyle/>
          <a:p>
            <a:r>
              <a:rPr lang="zh-CN" altLang="en-US" dirty="0"/>
              <a:t>首先</a:t>
            </a:r>
            <a:r>
              <a:rPr lang="en-US" altLang="zh-CN" dirty="0" err="1"/>
              <a:t>fp</a:t>
            </a:r>
            <a:r>
              <a:rPr lang="zh-CN" altLang="en-US" dirty="0"/>
              <a:t>指向</a:t>
            </a:r>
            <a:r>
              <a:rPr lang="en-US" altLang="zh-CN" dirty="0" err="1"/>
              <a:t>lr</a:t>
            </a:r>
            <a:r>
              <a:rPr lang="zh-CN" altLang="en-US" dirty="0"/>
              <a:t>，往下</a:t>
            </a:r>
            <a:r>
              <a:rPr lang="en-US" altLang="zh-CN" dirty="0" err="1"/>
              <a:t>used_reg.second.size</a:t>
            </a:r>
            <a:r>
              <a:rPr lang="en-US" altLang="zh-CN" dirty="0"/>
              <a:t>()</a:t>
            </a:r>
            <a:r>
              <a:rPr lang="zh-CN" altLang="en-US" dirty="0"/>
              <a:t>个单元都属于“其他被调用方保存寄存器”，需要预留位置。</a:t>
            </a:r>
            <a:endParaRPr lang="en-US" altLang="zh-CN" dirty="0"/>
          </a:p>
          <a:p>
            <a:r>
              <a:rPr lang="zh-CN" altLang="en-US" dirty="0"/>
              <a:t>从第</a:t>
            </a:r>
            <a:r>
              <a:rPr lang="en-US" altLang="zh-CN" dirty="0" err="1"/>
              <a:t>used_reg.second.size</a:t>
            </a:r>
            <a:r>
              <a:rPr lang="en-US" altLang="zh-CN" dirty="0"/>
              <a:t>()+1</a:t>
            </a:r>
            <a:r>
              <a:rPr lang="zh-CN" altLang="en-US" dirty="0"/>
              <a:t>个单元开始，存储函数的参数。参数个数由</a:t>
            </a:r>
            <a:r>
              <a:rPr lang="en-US" altLang="zh-CN" dirty="0"/>
              <a:t>fun-&gt;</a:t>
            </a:r>
            <a:r>
              <a:rPr lang="en-US" altLang="zh-CN" dirty="0" err="1"/>
              <a:t>get_num_of_args</a:t>
            </a:r>
            <a:r>
              <a:rPr lang="en-US" altLang="zh-CN" dirty="0"/>
              <a:t>()</a:t>
            </a:r>
            <a:r>
              <a:rPr lang="zh-CN" altLang="en-US" dirty="0"/>
              <a:t>得到，当它超过</a:t>
            </a:r>
            <a:r>
              <a:rPr lang="en-US" altLang="zh-CN" dirty="0"/>
              <a:t>4</a:t>
            </a:r>
            <a:r>
              <a:rPr lang="zh-CN" altLang="en-US" dirty="0"/>
              <a:t>时多余的参数入栈。需要同时入</a:t>
            </a:r>
            <a:r>
              <a:rPr lang="en-US" altLang="zh-CN" dirty="0" err="1"/>
              <a:t>arg_on_stack</a:t>
            </a:r>
            <a:r>
              <a:rPr lang="zh-CN" altLang="en-US" dirty="0"/>
              <a:t>和</a:t>
            </a:r>
            <a:r>
              <a:rPr lang="en-US" altLang="zh-CN" dirty="0" err="1"/>
              <a:t>stack_map</a:t>
            </a:r>
            <a:r>
              <a:rPr lang="zh-CN" altLang="en-US" dirty="0"/>
              <a:t>，之前听说不用动</a:t>
            </a:r>
            <a:r>
              <a:rPr lang="en-US" altLang="zh-CN" dirty="0" err="1"/>
              <a:t>stack_map</a:t>
            </a:r>
            <a:r>
              <a:rPr lang="zh-CN" altLang="en-US" dirty="0"/>
              <a:t>，但发现这样不行</a:t>
            </a:r>
            <a:r>
              <a:rPr lang="en-US" altLang="zh-CN" dirty="0"/>
              <a:t>(segmentation fault)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fp</a:t>
            </a:r>
            <a:r>
              <a:rPr lang="zh-CN" altLang="en-US" dirty="0"/>
              <a:t>上方首先是溢出到栈的寄存器，遍历</a:t>
            </a:r>
            <a:r>
              <a:rPr lang="en-US" altLang="zh-CN" dirty="0"/>
              <a:t>_</a:t>
            </a:r>
            <a:r>
              <a:rPr lang="en-US" altLang="zh-CN" dirty="0" err="1"/>
              <a:t>reg_map</a:t>
            </a:r>
            <a:r>
              <a:rPr lang="zh-CN" altLang="en-US" dirty="0"/>
              <a:t>，对于每一个元素，如果</a:t>
            </a:r>
            <a:r>
              <a:rPr lang="en-US" altLang="zh-CN" dirty="0"/>
              <a:t>-&gt;second-&gt;</a:t>
            </a:r>
            <a:r>
              <a:rPr lang="en-US" altLang="zh-CN" dirty="0" err="1"/>
              <a:t>reg_num</a:t>
            </a:r>
            <a:r>
              <a:rPr lang="zh-CN" altLang="en-US" dirty="0"/>
              <a:t>为</a:t>
            </a:r>
            <a:r>
              <a:rPr lang="en-US" altLang="zh-CN" dirty="0"/>
              <a:t>-1</a:t>
            </a:r>
            <a:r>
              <a:rPr lang="zh-CN" altLang="en-US" dirty="0"/>
              <a:t>，说明溢出，需要将其插入</a:t>
            </a:r>
            <a:r>
              <a:rPr lang="en-US" altLang="zh-CN" dirty="0" err="1"/>
              <a:t>stack_map</a:t>
            </a:r>
            <a:r>
              <a:rPr lang="zh-CN" altLang="en-US" dirty="0"/>
              <a:t>，并增加</a:t>
            </a:r>
            <a:r>
              <a:rPr lang="en-US" altLang="zh-CN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40106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CB31-AC97-4B2F-9FC5-98E2A331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存在函数调用时的分配策略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B1D03-7666-4A97-9D6D-7503B4C5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930"/>
          </a:xfrm>
        </p:spPr>
        <p:txBody>
          <a:bodyPr>
            <a:normAutofit/>
          </a:bodyPr>
          <a:lstStyle/>
          <a:p>
            <a:r>
              <a:rPr lang="zh-CN" altLang="en-US" dirty="0"/>
              <a:t>然后是</a:t>
            </a:r>
            <a:r>
              <a:rPr lang="en-US" altLang="zh-CN" dirty="0" err="1"/>
              <a:t>alloca</a:t>
            </a:r>
            <a:r>
              <a:rPr lang="zh-CN" altLang="en-US" dirty="0"/>
              <a:t>进行分配的局部数组，依次检查函数内的每条指令，如果是数组分配，则得到大小、算出偏移后压栈，并增加</a:t>
            </a:r>
            <a:r>
              <a:rPr lang="en-US" altLang="zh-CN" dirty="0"/>
              <a:t>size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最后是临时寄存器和被调用方保存的寄存器，增加</a:t>
            </a:r>
            <a:r>
              <a:rPr lang="en-US" altLang="zh-CN" dirty="0"/>
              <a:t>size</a:t>
            </a:r>
            <a:r>
              <a:rPr lang="zh-CN" altLang="en-US" dirty="0"/>
              <a:t>预留位置即可。</a:t>
            </a:r>
          </a:p>
        </p:txBody>
      </p:sp>
    </p:spTree>
    <p:extLst>
      <p:ext uri="{BB962C8B-B14F-4D97-AF65-F5344CB8AC3E}">
        <p14:creationId xmlns:p14="http://schemas.microsoft.com/office/powerpoint/2010/main" val="39921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CB31-AC97-4B2F-9FC5-98E2A331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不存在函数调用时的分配策略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B1D03-7666-4A97-9D6D-7503B4C5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930"/>
          </a:xfrm>
        </p:spPr>
        <p:txBody>
          <a:bodyPr>
            <a:normAutofit/>
          </a:bodyPr>
          <a:lstStyle/>
          <a:p>
            <a:r>
              <a:rPr lang="zh-CN" altLang="en-US" dirty="0"/>
              <a:t>从栈顶开始，从上往下：</a:t>
            </a:r>
            <a:endParaRPr lang="en-US" altLang="zh-CN" dirty="0"/>
          </a:p>
          <a:p>
            <a:r>
              <a:rPr lang="zh-CN" altLang="en-US" dirty="0"/>
              <a:t>首先判断是否需要分配临时寄存器，如果需要，则预留</a:t>
            </a:r>
            <a:r>
              <a:rPr lang="en-US" altLang="zh-CN" dirty="0"/>
              <a:t>size</a:t>
            </a:r>
          </a:p>
          <a:p>
            <a:r>
              <a:rPr lang="zh-CN" altLang="en-US" dirty="0"/>
              <a:t>分配局部变量占用的栈和溢出到栈的寄存器（这两者顺序无所谓）</a:t>
            </a:r>
            <a:endParaRPr lang="en-US" altLang="zh-CN" dirty="0"/>
          </a:p>
          <a:p>
            <a:r>
              <a:rPr lang="zh-CN" altLang="en-US" dirty="0"/>
              <a:t>预留被调用方保存的寄存器，之后的栈分配都应加上相应的偏移</a:t>
            </a:r>
            <a:endParaRPr lang="en-US" altLang="zh-CN" dirty="0"/>
          </a:p>
          <a:p>
            <a:r>
              <a:rPr lang="zh-CN" altLang="en-US" dirty="0"/>
              <a:t>分配函数参数，靠近栈顶的应该是第五个参数</a:t>
            </a:r>
          </a:p>
        </p:txBody>
      </p:sp>
    </p:spTree>
    <p:extLst>
      <p:ext uri="{BB962C8B-B14F-4D97-AF65-F5344CB8AC3E}">
        <p14:creationId xmlns:p14="http://schemas.microsoft.com/office/powerpoint/2010/main" val="8673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CB31-AC97-4B2F-9FC5-98E2A331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实验的主要难点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B1D03-7666-4A97-9D6D-7503B4C5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930"/>
          </a:xfrm>
        </p:spPr>
        <p:txBody>
          <a:bodyPr>
            <a:normAutofit/>
          </a:bodyPr>
          <a:lstStyle/>
          <a:p>
            <a:r>
              <a:rPr lang="zh-CN" altLang="en-US" dirty="0"/>
              <a:t>对栈分配机制的理解：主要是基址寄存器的选择</a:t>
            </a:r>
            <a:endParaRPr lang="en-US" altLang="zh-CN" dirty="0"/>
          </a:p>
          <a:p>
            <a:r>
              <a:rPr lang="zh-CN" altLang="en-US" dirty="0"/>
              <a:t>在存在寄存器溢出到栈的情况时失败</a:t>
            </a:r>
            <a:r>
              <a:rPr lang="en-US" altLang="zh-CN" dirty="0"/>
              <a:t>——</a:t>
            </a:r>
            <a:r>
              <a:rPr lang="zh-CN" altLang="en-US" dirty="0"/>
              <a:t>即使没有函数调用也要保存临时寄存器！这个寄存器是</a:t>
            </a:r>
            <a:r>
              <a:rPr lang="en-US" altLang="zh-CN" dirty="0" err="1"/>
              <a:t>sp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0580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28CEC-D397-4628-A9D1-F7E2F842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CF2C2-9E48-4173-BBBF-2B6185DD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altLang="zh-CN" dirty="0"/>
              <a:t>int testParam16(int a0, int a1, int a2, int a3,</a:t>
            </a:r>
            <a:br>
              <a:rPr lang="pt-BR" altLang="zh-CN" dirty="0"/>
            </a:br>
            <a:r>
              <a:rPr lang="pt-BR" altLang="zh-CN" dirty="0"/>
              <a:t>        int a4, int a5, int a6, int a7,</a:t>
            </a:r>
            <a:br>
              <a:rPr lang="pt-BR" altLang="zh-CN" dirty="0"/>
            </a:br>
            <a:r>
              <a:rPr lang="pt-BR" altLang="zh-CN" dirty="0"/>
              <a:t>        int a8, int a9, int a10, int a11,</a:t>
            </a:r>
            <a:br>
              <a:rPr lang="pt-BR" altLang="zh-CN" dirty="0"/>
            </a:br>
            <a:r>
              <a:rPr lang="pt-BR" altLang="zh-CN" dirty="0"/>
              <a:t>        int a12, int a13, int a14, int a15) {</a:t>
            </a:r>
            <a:br>
              <a:rPr lang="pt-BR" altLang="zh-CN" dirty="0"/>
            </a:br>
            <a:r>
              <a:rPr lang="pt-BR" altLang="zh-CN" dirty="0"/>
              <a:t>    return a0 + a1 + a2 + a3 + a4 + a5 + a6 + a7 -</a:t>
            </a:r>
            <a:br>
              <a:rPr lang="pt-BR" altLang="zh-CN" dirty="0"/>
            </a:br>
            <a:r>
              <a:rPr lang="pt-BR" altLang="zh-CN" dirty="0"/>
              <a:t>            a8 + a9 + a10 + a11 + a12 + a13 + a14 + a15;</a:t>
            </a:r>
            <a:br>
              <a:rPr lang="pt-BR" altLang="zh-CN" dirty="0"/>
            </a:br>
            <a:r>
              <a:rPr lang="pt-BR" altLang="zh-CN" dirty="0"/>
              <a:t>}</a:t>
            </a:r>
            <a:br>
              <a:rPr lang="pt-BR" altLang="zh-CN" dirty="0"/>
            </a:br>
            <a:br>
              <a:rPr lang="pt-BR" altLang="zh-CN" dirty="0"/>
            </a:br>
            <a:r>
              <a:rPr lang="pt-BR" altLang="zh-CN" dirty="0"/>
              <a:t>int main() {</a:t>
            </a:r>
            <a:br>
              <a:rPr lang="pt-BR" altLang="zh-CN" dirty="0"/>
            </a:br>
            <a:r>
              <a:rPr lang="pt-BR" altLang="zh-CN" dirty="0"/>
              <a:t>    int a0;</a:t>
            </a:r>
            <a:br>
              <a:rPr lang="pt-BR" altLang="zh-CN" dirty="0"/>
            </a:br>
            <a:r>
              <a:rPr lang="pt-BR" altLang="zh-CN" dirty="0"/>
              <a:t>    int a1;</a:t>
            </a:r>
            <a:br>
              <a:rPr lang="pt-BR" altLang="zh-CN" dirty="0"/>
            </a:br>
            <a:r>
              <a:rPr lang="pt-BR" altLang="zh-CN" dirty="0"/>
              <a:t>    int a2;</a:t>
            </a:r>
            <a:br>
              <a:rPr lang="pt-BR" altLang="zh-CN" dirty="0"/>
            </a:br>
            <a:r>
              <a:rPr lang="pt-BR" altLang="zh-CN" dirty="0"/>
              <a:t>    int a3;</a:t>
            </a:r>
            <a:br>
              <a:rPr lang="pt-BR" altLang="zh-CN" dirty="0"/>
            </a:br>
            <a:r>
              <a:rPr lang="pt-BR" altLang="zh-CN" dirty="0"/>
              <a:t>    int a4;</a:t>
            </a:r>
            <a:br>
              <a:rPr lang="pt-BR" altLang="zh-CN" dirty="0"/>
            </a:br>
            <a:r>
              <a:rPr lang="pt-BR" altLang="zh-CN" dirty="0"/>
              <a:t>    int a5;</a:t>
            </a:r>
            <a:br>
              <a:rPr lang="pt-BR" altLang="zh-CN" dirty="0"/>
            </a:br>
            <a:r>
              <a:rPr lang="pt-BR" altLang="zh-CN" dirty="0"/>
              <a:t>    int a6;</a:t>
            </a:r>
            <a:br>
              <a:rPr lang="pt-BR" altLang="zh-CN" dirty="0"/>
            </a:br>
            <a:r>
              <a:rPr lang="pt-BR" altLang="zh-CN" dirty="0"/>
              <a:t>    int a7;</a:t>
            </a:r>
            <a:br>
              <a:rPr lang="pt-BR" altLang="zh-CN" dirty="0"/>
            </a:br>
            <a:r>
              <a:rPr lang="pt-BR" altLang="zh-CN" dirty="0"/>
              <a:t>    int a8;</a:t>
            </a:r>
            <a:br>
              <a:rPr lang="pt-BR" altLang="zh-CN" dirty="0"/>
            </a:br>
            <a:r>
              <a:rPr lang="pt-BR" altLang="zh-CN" dirty="0"/>
              <a:t>    int a9;</a:t>
            </a:r>
            <a:br>
              <a:rPr lang="pt-BR" altLang="zh-CN" dirty="0"/>
            </a:br>
            <a:r>
              <a:rPr lang="pt-BR" altLang="zh-CN" dirty="0"/>
              <a:t>    int a10;</a:t>
            </a:r>
            <a:br>
              <a:rPr lang="pt-BR" altLang="zh-CN" dirty="0"/>
            </a:br>
            <a:r>
              <a:rPr lang="pt-BR" altLang="zh-CN" dirty="0"/>
              <a:t>    int a11;</a:t>
            </a:r>
            <a:br>
              <a:rPr lang="pt-BR" altLang="zh-CN" dirty="0"/>
            </a:br>
            <a:r>
              <a:rPr lang="pt-BR" altLang="zh-CN" dirty="0"/>
              <a:t>    int a12;</a:t>
            </a:r>
            <a:br>
              <a:rPr lang="pt-BR" altLang="zh-CN" dirty="0"/>
            </a:br>
            <a:r>
              <a:rPr lang="pt-BR" altLang="zh-CN" dirty="0"/>
              <a:t>    int a13;</a:t>
            </a:r>
            <a:br>
              <a:rPr lang="pt-BR" altLang="zh-CN" dirty="0"/>
            </a:br>
            <a:r>
              <a:rPr lang="pt-BR" altLang="zh-CN" dirty="0"/>
              <a:t>    int a14;</a:t>
            </a:r>
            <a:br>
              <a:rPr lang="pt-BR" altLang="zh-CN" dirty="0"/>
            </a:br>
            <a:r>
              <a:rPr lang="pt-BR" altLang="zh-CN" dirty="0"/>
              <a:t>    int a15;</a:t>
            </a:r>
            <a:br>
              <a:rPr lang="pt-BR" altLang="zh-CN" dirty="0"/>
            </a:br>
            <a:r>
              <a:rPr lang="pt-BR" altLang="zh-CN" dirty="0"/>
              <a:t>    a0 = 0;</a:t>
            </a:r>
            <a:br>
              <a:rPr lang="pt-BR" altLang="zh-CN" dirty="0"/>
            </a:br>
            <a:r>
              <a:rPr lang="pt-BR" altLang="zh-CN" dirty="0"/>
              <a:t>    a1 = 1;</a:t>
            </a:r>
            <a:br>
              <a:rPr lang="pt-BR" altLang="zh-CN" dirty="0"/>
            </a:br>
            <a:r>
              <a:rPr lang="pt-BR" altLang="zh-CN" dirty="0"/>
              <a:t>    a2 = 2;</a:t>
            </a:r>
            <a:br>
              <a:rPr lang="pt-BR" altLang="zh-CN" dirty="0"/>
            </a:br>
            <a:r>
              <a:rPr lang="pt-BR" altLang="zh-CN" dirty="0"/>
              <a:t>    a3 = 3;</a:t>
            </a:r>
            <a:br>
              <a:rPr lang="pt-BR" altLang="zh-CN" dirty="0"/>
            </a:br>
            <a:r>
              <a:rPr lang="pt-BR" altLang="zh-CN" dirty="0"/>
              <a:t>    a4 = 4;</a:t>
            </a:r>
            <a:br>
              <a:rPr lang="pt-BR" altLang="zh-CN" dirty="0"/>
            </a:br>
            <a:r>
              <a:rPr lang="pt-BR" altLang="zh-CN" dirty="0"/>
              <a:t>    a5 = 5;</a:t>
            </a:r>
            <a:br>
              <a:rPr lang="pt-BR" altLang="zh-CN" dirty="0"/>
            </a:br>
            <a:r>
              <a:rPr lang="pt-BR" altLang="zh-CN" dirty="0"/>
              <a:t>    a6 = 6;</a:t>
            </a:r>
            <a:br>
              <a:rPr lang="pt-BR" altLang="zh-CN" dirty="0"/>
            </a:br>
            <a:r>
              <a:rPr lang="pt-BR" altLang="zh-CN" dirty="0"/>
              <a:t>    a7 = 7;</a:t>
            </a:r>
            <a:br>
              <a:rPr lang="pt-BR" altLang="zh-CN" dirty="0"/>
            </a:br>
            <a:r>
              <a:rPr lang="pt-BR" altLang="zh-CN" dirty="0"/>
              <a:t>    a8 = 8;</a:t>
            </a:r>
            <a:br>
              <a:rPr lang="pt-BR" altLang="zh-CN" dirty="0"/>
            </a:br>
            <a:r>
              <a:rPr lang="pt-BR" altLang="zh-CN" dirty="0"/>
              <a:t>    a9 = 9;</a:t>
            </a:r>
            <a:br>
              <a:rPr lang="pt-BR" altLang="zh-CN" dirty="0"/>
            </a:br>
            <a:r>
              <a:rPr lang="pt-BR" altLang="zh-CN" dirty="0"/>
              <a:t>    a10 = 0;</a:t>
            </a:r>
            <a:br>
              <a:rPr lang="pt-BR" altLang="zh-CN" dirty="0"/>
            </a:br>
            <a:r>
              <a:rPr lang="pt-BR" altLang="zh-CN" dirty="0"/>
              <a:t>    a11 = 1;</a:t>
            </a:r>
            <a:br>
              <a:rPr lang="pt-BR" altLang="zh-CN" dirty="0"/>
            </a:br>
            <a:r>
              <a:rPr lang="pt-BR" altLang="zh-CN" dirty="0"/>
              <a:t>    a12 = 2;</a:t>
            </a:r>
            <a:br>
              <a:rPr lang="pt-BR" altLang="zh-CN" dirty="0"/>
            </a:br>
            <a:r>
              <a:rPr lang="pt-BR" altLang="zh-CN" dirty="0"/>
              <a:t>    a13 = 3;</a:t>
            </a:r>
            <a:br>
              <a:rPr lang="pt-BR" altLang="zh-CN" dirty="0"/>
            </a:br>
            <a:r>
              <a:rPr lang="pt-BR" altLang="zh-CN" dirty="0"/>
              <a:t>    a14 = 4;</a:t>
            </a:r>
            <a:br>
              <a:rPr lang="pt-BR" altLang="zh-CN" dirty="0"/>
            </a:br>
            <a:r>
              <a:rPr lang="pt-BR" altLang="zh-CN" dirty="0"/>
              <a:t>    a15 = 5;</a:t>
            </a:r>
            <a:br>
              <a:rPr lang="pt-BR" altLang="zh-CN" dirty="0"/>
            </a:br>
            <a:r>
              <a:rPr lang="pt-BR" altLang="zh-CN" dirty="0"/>
              <a:t>    a0 = testParam16(a0, a1, a2, a3,</a:t>
            </a:r>
            <a:br>
              <a:rPr lang="pt-BR" altLang="zh-CN" dirty="0"/>
            </a:br>
            <a:r>
              <a:rPr lang="pt-BR" altLang="zh-CN" dirty="0"/>
              <a:t>            a4, a5, a6, a7,</a:t>
            </a:r>
            <a:br>
              <a:rPr lang="pt-BR" altLang="zh-CN" dirty="0"/>
            </a:br>
            <a:r>
              <a:rPr lang="pt-BR" altLang="zh-CN" dirty="0"/>
              <a:t>            a8, a9, a10, a11,</a:t>
            </a:r>
            <a:br>
              <a:rPr lang="pt-BR" altLang="zh-CN" dirty="0"/>
            </a:br>
            <a:r>
              <a:rPr lang="pt-BR" altLang="zh-CN" dirty="0"/>
              <a:t>            a12, a13, a14, a15);</a:t>
            </a:r>
            <a:br>
              <a:rPr lang="pt-BR" altLang="zh-CN" dirty="0"/>
            </a:br>
            <a:r>
              <a:rPr lang="pt-BR" altLang="zh-CN" dirty="0"/>
              <a:t>    putint(a0);</a:t>
            </a:r>
            <a:br>
              <a:rPr lang="pt-BR" altLang="zh-CN" dirty="0"/>
            </a:br>
            <a:r>
              <a:rPr lang="pt-BR" altLang="zh-CN" dirty="0"/>
              <a:t>    return 0;</a:t>
            </a:r>
            <a:br>
              <a:rPr lang="pt-BR" altLang="zh-CN" dirty="0"/>
            </a:br>
            <a:r>
              <a:rPr lang="pt-BR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3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A8B3B-1DED-4A12-9488-6BC3D04D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一部分的汇编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7FAB08-1FDF-4AD2-802D-48CD4F3AC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00" y="1788554"/>
            <a:ext cx="380870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33F8FC-227F-4924-B708-C4FB2BDC4D9B}"/>
              </a:ext>
            </a:extLst>
          </p:cNvPr>
          <p:cNvSpPr txBox="1"/>
          <p:nvPr/>
        </p:nvSpPr>
        <p:spPr>
          <a:xfrm>
            <a:off x="6734432" y="1977081"/>
            <a:ext cx="42754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Str r1,[</a:t>
            </a:r>
            <a:r>
              <a:rPr lang="en-US" altLang="zh-CN" sz="4000" dirty="0" err="1"/>
              <a:t>sp</a:t>
            </a:r>
            <a:r>
              <a:rPr lang="en-US" altLang="zh-CN" sz="4000" dirty="0"/>
              <a:t>]</a:t>
            </a:r>
            <a:r>
              <a:rPr lang="zh-CN" altLang="en-US" sz="4000" dirty="0"/>
              <a:t>得知</a:t>
            </a:r>
            <a:r>
              <a:rPr lang="en-US" altLang="zh-CN" sz="4000" dirty="0" err="1"/>
              <a:t>sp</a:t>
            </a:r>
            <a:r>
              <a:rPr lang="zh-CN" altLang="en-US" sz="4000" dirty="0"/>
              <a:t>是临时寄存器，</a:t>
            </a:r>
            <a:endParaRPr lang="en-US" altLang="zh-CN" sz="4000" dirty="0"/>
          </a:p>
          <a:p>
            <a:r>
              <a:rPr lang="zh-CN" altLang="en-US" sz="4000" dirty="0"/>
              <a:t>但由于没有为其分配空间，在开头的</a:t>
            </a:r>
            <a:r>
              <a:rPr lang="en-US" altLang="zh-CN" sz="4000" dirty="0"/>
              <a:t>str r0, [</a:t>
            </a:r>
            <a:r>
              <a:rPr lang="en-US" altLang="zh-CN" sz="4000" dirty="0" err="1"/>
              <a:t>sp</a:t>
            </a:r>
            <a:r>
              <a:rPr lang="en-US" altLang="zh-CN" sz="4000" dirty="0"/>
              <a:t>]</a:t>
            </a:r>
            <a:r>
              <a:rPr lang="zh-CN" altLang="en-US" sz="4000" dirty="0"/>
              <a:t>错误地把</a:t>
            </a:r>
            <a:r>
              <a:rPr lang="en-US" altLang="zh-CN" sz="4000" dirty="0" err="1"/>
              <a:t>sp</a:t>
            </a:r>
            <a:r>
              <a:rPr lang="zh-CN" altLang="en-US" sz="4000" dirty="0"/>
              <a:t>分配给了</a:t>
            </a:r>
            <a:r>
              <a:rPr lang="en-US" altLang="zh-CN" sz="4000" dirty="0"/>
              <a:t>r0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2398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1000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栈空间分配</vt:lpstr>
      <vt:lpstr>栈指针的移动过程</vt:lpstr>
      <vt:lpstr>存在函数调用时的分配策略</vt:lpstr>
      <vt:lpstr>存在函数调用时的分配策略</vt:lpstr>
      <vt:lpstr>不存在函数调用时的分配策略</vt:lpstr>
      <vt:lpstr>实验的主要难点</vt:lpstr>
      <vt:lpstr>代码示例</vt:lpstr>
      <vt:lpstr>一部分的汇编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栈空间分配</dc:title>
  <dc:creator>亦昶 徐</dc:creator>
  <cp:lastModifiedBy>亦昶 徐</cp:lastModifiedBy>
  <cp:revision>6</cp:revision>
  <dcterms:created xsi:type="dcterms:W3CDTF">2023-01-14T10:00:13Z</dcterms:created>
  <dcterms:modified xsi:type="dcterms:W3CDTF">2023-01-14T11:33:20Z</dcterms:modified>
</cp:coreProperties>
</file>