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D06D3-F368-40F7-ABB0-74B1CC1C9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841866-C28A-407C-B640-52A20B56F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38DF0-A371-4AA5-A480-BA4ED609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FDDA-5B1C-43E4-813F-12780913EF97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05FAA-3733-4231-87AD-81FD6158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3C262-2857-4FE1-8544-0FE06CB4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9C46-82AA-4499-8FDB-20942FFF1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60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4E064-B8DC-4E86-808F-DE9A420E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D497B0-E4C5-4483-8196-A3E5008A1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232B8-5FB2-4F1F-9E4D-8CEA4E36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FDDA-5B1C-43E4-813F-12780913EF97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6BFC8-2EE7-4B5C-976A-02A17FB3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D50E2-6F7F-4858-911D-908C7A60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9C46-82AA-4499-8FDB-20942FFF1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05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210197-DD56-4DDE-9E93-46F11E4AB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69CFAC-4DF2-42A4-A143-45D957AE0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2310B-D0FE-435C-ABF7-4A7FE9A8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FDDA-5B1C-43E4-813F-12780913EF97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52361-D5D2-490A-8796-EC964AC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CA464-15F4-40C2-9F79-92857C30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9C46-82AA-4499-8FDB-20942FFF1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CBD27-D2EF-4E54-8378-8CA4A0E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A2D64-FF6D-40F7-BA95-25DEBCBA8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87E93-6636-4659-84C7-96D00D93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FDDA-5B1C-43E4-813F-12780913EF97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3DDCD-B21B-4E35-899C-97AA11EA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9511D-6AF3-4974-9863-BB6A22F5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9C46-82AA-4499-8FDB-20942FFF1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1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D8429-3D15-41B0-B302-D52B22BC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C171A3-C56C-4A63-8FE0-0FF58B284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135CF-4023-4E92-A799-D85BD49E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FDDA-5B1C-43E4-813F-12780913EF97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88D01-19DD-4524-89C7-00AD1687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EA9C0-C08E-4BD4-B89D-AB5D1C2F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9C46-82AA-4499-8FDB-20942FFF1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59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70AB6-53D5-4CEE-83D8-B3763687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869E7-5985-412B-A677-BE2F25FF2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172793-8AF1-4530-9582-DBF5B265F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4A4AF-9630-4097-A1E1-C8DDE9C0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FDDA-5B1C-43E4-813F-12780913EF97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604034-58D8-44C0-BD68-463554D3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B94A8-41FB-4BC4-9609-8B05FA72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9C46-82AA-4499-8FDB-20942FFF1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0E1CE-1C86-4562-988B-3F25E0FE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6D4F89-F91A-486A-A618-E57AE94E0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EBB081-6324-4FBC-8D04-CDD99BEFA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6A7D7D-51BC-4278-9555-5F7A95B00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D96567-A352-4CE8-ADEA-DD5658832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69E67F-0F26-4F09-9FAB-3120F892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FDDA-5B1C-43E4-813F-12780913EF97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EA64EC-5884-4FCB-BDE5-AAC17E9C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78709-6FBD-49AD-A6D9-96A74556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9C46-82AA-4499-8FDB-20942FFF1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9A670-38C3-4C64-B2E1-29D60ED9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EE44BE-FFCB-4F2C-A4E7-925B860B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FDDA-5B1C-43E4-813F-12780913EF97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EBF0F0-D5A4-4370-983A-AEBC1CD9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B46EC3-F0B0-4DBC-BB7A-286136F7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9C46-82AA-4499-8FDB-20942FFF1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6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A89A8E-84C3-49A8-A230-72E0A901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FDDA-5B1C-43E4-813F-12780913EF97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334A46-F882-4A16-91A0-6B03E927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B87264-55F4-470C-A8CC-A983668F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9C46-82AA-4499-8FDB-20942FFF1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2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475C1-5269-4AE1-A5E8-2F3D4DCF1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04F6C-FC65-4BD8-BE07-6575BD993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4675F0-FF98-43D0-9891-73D1FA3EE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6BD523-7E70-4DE8-BA63-827E0D96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FDDA-5B1C-43E4-813F-12780913EF97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D2BF75-6386-463E-9506-AB1D6193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59E09A-CDBB-4DA9-A88C-FA494DB9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9C46-82AA-4499-8FDB-20942FFF1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2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3635D-4278-4B0B-978F-4AC48A153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41EB8E-B299-4070-86BB-916EBE351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3E2C4B-CA74-4607-8896-9DB2A68D9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6388C6-6198-4487-926C-98B62278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FDDA-5B1C-43E4-813F-12780913EF97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2FA61F-B4CC-4994-BD69-264378DE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32525-50E0-4DB8-8E80-47BD8C87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9C46-82AA-4499-8FDB-20942FFF1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2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126BBE-BE67-4044-A17E-4C8AC485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699351-DC68-4E5A-B7C9-42C61B626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29928-EB65-4832-9C97-7B403239A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DFDDA-5B1C-43E4-813F-12780913EF97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B9A6F-8DDF-4A30-9825-605C727EC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E768E-20B6-48C1-85BD-C4BDD04D8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E9C46-82AA-4499-8FDB-20942FFF1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31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42D5E-C953-48ED-9C47-892AA73A0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网络系统实验</a:t>
            </a:r>
            <a:r>
              <a:rPr lang="en-US" altLang="zh-CN" dirty="0"/>
              <a:t>-</a:t>
            </a:r>
            <a:r>
              <a:rPr lang="zh-CN" altLang="en-US" dirty="0"/>
              <a:t>综合实验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366C44-A72C-41DA-929D-E667D5B05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PB20000156</a:t>
            </a:r>
          </a:p>
          <a:p>
            <a:r>
              <a:rPr lang="zh-CN" altLang="en-US" dirty="0"/>
              <a:t>徐亦昶</a:t>
            </a:r>
          </a:p>
        </p:txBody>
      </p:sp>
    </p:spTree>
    <p:extLst>
      <p:ext uri="{BB962C8B-B14F-4D97-AF65-F5344CB8AC3E}">
        <p14:creationId xmlns:p14="http://schemas.microsoft.com/office/powerpoint/2010/main" val="2732620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3BD62-7FBF-4A91-ACBF-D50D112C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Network</a:t>
            </a:r>
            <a:r>
              <a:rPr lang="zh-CN" altLang="en-US" dirty="0"/>
              <a:t>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14004C-B266-4F50-9043-F50521BDA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376" y="1904428"/>
            <a:ext cx="7095247" cy="4482622"/>
          </a:xfrm>
        </p:spPr>
      </p:pic>
    </p:spTree>
    <p:extLst>
      <p:ext uri="{BB962C8B-B14F-4D97-AF65-F5344CB8AC3E}">
        <p14:creationId xmlns:p14="http://schemas.microsoft.com/office/powerpoint/2010/main" val="384857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6E452-8440-4012-A8E6-A590F6AB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B7BDA-8C0D-4F5D-A5FC-BE168267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假设有三个路由器，分别是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。具体结构如下：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8E3516-25CD-4230-92F3-2E96E3C9A67C}"/>
              </a:ext>
            </a:extLst>
          </p:cNvPr>
          <p:cNvSpPr/>
          <p:nvPr/>
        </p:nvSpPr>
        <p:spPr>
          <a:xfrm>
            <a:off x="3678226" y="3774478"/>
            <a:ext cx="948776" cy="419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3DF653-7D19-4329-8BF4-8D8D0B0F013E}"/>
              </a:ext>
            </a:extLst>
          </p:cNvPr>
          <p:cNvSpPr txBox="1"/>
          <p:nvPr/>
        </p:nvSpPr>
        <p:spPr>
          <a:xfrm>
            <a:off x="4009439" y="3799505"/>
            <a:ext cx="28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AA9C55-A214-4101-8056-3DF4BE99E6ED}"/>
              </a:ext>
            </a:extLst>
          </p:cNvPr>
          <p:cNvSpPr/>
          <p:nvPr/>
        </p:nvSpPr>
        <p:spPr>
          <a:xfrm>
            <a:off x="6883210" y="3009613"/>
            <a:ext cx="948776" cy="419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2A6D20-4121-4CAB-83A9-B3C51B50681E}"/>
              </a:ext>
            </a:extLst>
          </p:cNvPr>
          <p:cNvSpPr txBox="1"/>
          <p:nvPr/>
        </p:nvSpPr>
        <p:spPr>
          <a:xfrm>
            <a:off x="7214423" y="3034640"/>
            <a:ext cx="28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42DC32-735B-47E7-86CE-09A42EC9E7E4}"/>
              </a:ext>
            </a:extLst>
          </p:cNvPr>
          <p:cNvSpPr/>
          <p:nvPr/>
        </p:nvSpPr>
        <p:spPr>
          <a:xfrm>
            <a:off x="6883210" y="4745026"/>
            <a:ext cx="948776" cy="419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23C377-74A4-4159-A176-3D7F79221174}"/>
              </a:ext>
            </a:extLst>
          </p:cNvPr>
          <p:cNvSpPr txBox="1"/>
          <p:nvPr/>
        </p:nvSpPr>
        <p:spPr>
          <a:xfrm>
            <a:off x="7214423" y="4770053"/>
            <a:ext cx="28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098877B-9E10-447C-90CC-1872EF4EBD0F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627002" y="3219307"/>
            <a:ext cx="2256208" cy="764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705ADA7-9C4A-49F9-B3AE-16E6270A99B0}"/>
              </a:ext>
            </a:extLst>
          </p:cNvPr>
          <p:cNvCxnSpPr>
            <a:stCxn id="4" idx="2"/>
            <a:endCxn id="9" idx="1"/>
          </p:cNvCxnSpPr>
          <p:nvPr/>
        </p:nvCxnSpPr>
        <p:spPr>
          <a:xfrm>
            <a:off x="4152614" y="4193865"/>
            <a:ext cx="2730596" cy="760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6BF173C-050C-433A-A348-45A4BB6B201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7357598" y="3429000"/>
            <a:ext cx="0" cy="13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98F7A84-0E17-4D8D-9FF5-9F938D8EA1F6}"/>
              </a:ext>
            </a:extLst>
          </p:cNvPr>
          <p:cNvSpPr txBox="1"/>
          <p:nvPr/>
        </p:nvSpPr>
        <p:spPr>
          <a:xfrm>
            <a:off x="7357598" y="3810601"/>
            <a:ext cx="68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8222FF2-B2C0-4AD6-9D83-A4208E101A2D}"/>
              </a:ext>
            </a:extLst>
          </p:cNvPr>
          <p:cNvSpPr txBox="1"/>
          <p:nvPr/>
        </p:nvSpPr>
        <p:spPr>
          <a:xfrm>
            <a:off x="5670312" y="3396734"/>
            <a:ext cx="68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E30E4C2-DAAA-49D4-9405-12AE2042B061}"/>
              </a:ext>
            </a:extLst>
          </p:cNvPr>
          <p:cNvSpPr txBox="1"/>
          <p:nvPr/>
        </p:nvSpPr>
        <p:spPr>
          <a:xfrm>
            <a:off x="5408770" y="4610416"/>
            <a:ext cx="68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0" name="云形 29">
            <a:extLst>
              <a:ext uri="{FF2B5EF4-FFF2-40B4-BE49-F238E27FC236}">
                <a16:creationId xmlns:a16="http://schemas.microsoft.com/office/drawing/2014/main" id="{55DD4815-688C-43B7-8E61-BCEC2BCFEFA4}"/>
              </a:ext>
            </a:extLst>
          </p:cNvPr>
          <p:cNvSpPr/>
          <p:nvPr/>
        </p:nvSpPr>
        <p:spPr>
          <a:xfrm>
            <a:off x="1886956" y="3984172"/>
            <a:ext cx="1248130" cy="7608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net_A</a:t>
            </a:r>
            <a:endParaRPr lang="zh-CN" altLang="en-US" dirty="0"/>
          </a:p>
        </p:txBody>
      </p:sp>
      <p:sp>
        <p:nvSpPr>
          <p:cNvPr id="31" name="云形 30">
            <a:extLst>
              <a:ext uri="{FF2B5EF4-FFF2-40B4-BE49-F238E27FC236}">
                <a16:creationId xmlns:a16="http://schemas.microsoft.com/office/drawing/2014/main" id="{01C7EB68-E94B-49B5-9FFD-1A479EAA9F71}"/>
              </a:ext>
            </a:extLst>
          </p:cNvPr>
          <p:cNvSpPr/>
          <p:nvPr/>
        </p:nvSpPr>
        <p:spPr>
          <a:xfrm>
            <a:off x="6780428" y="5606910"/>
            <a:ext cx="1248130" cy="7608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net_C</a:t>
            </a:r>
            <a:endParaRPr lang="zh-CN" altLang="en-US" dirty="0"/>
          </a:p>
        </p:txBody>
      </p:sp>
      <p:sp>
        <p:nvSpPr>
          <p:cNvPr id="32" name="云形 31">
            <a:extLst>
              <a:ext uri="{FF2B5EF4-FFF2-40B4-BE49-F238E27FC236}">
                <a16:creationId xmlns:a16="http://schemas.microsoft.com/office/drawing/2014/main" id="{3F5BE69D-35A7-4846-871B-9CE13E31E766}"/>
              </a:ext>
            </a:extLst>
          </p:cNvPr>
          <p:cNvSpPr/>
          <p:nvPr/>
        </p:nvSpPr>
        <p:spPr>
          <a:xfrm>
            <a:off x="8515353" y="2859514"/>
            <a:ext cx="1248130" cy="7608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net_B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AB8DFE8-CE72-434B-B3D1-F325A23CCB85}"/>
              </a:ext>
            </a:extLst>
          </p:cNvPr>
          <p:cNvCxnSpPr>
            <a:stCxn id="30" idx="0"/>
            <a:endCxn id="4" idx="1"/>
          </p:cNvCxnSpPr>
          <p:nvPr/>
        </p:nvCxnSpPr>
        <p:spPr>
          <a:xfrm flipV="1">
            <a:off x="3134046" y="3984172"/>
            <a:ext cx="544180" cy="380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C2CA6BA-D23C-4CF6-9B38-C7B4E75824DE}"/>
              </a:ext>
            </a:extLst>
          </p:cNvPr>
          <p:cNvCxnSpPr>
            <a:stCxn id="9" idx="2"/>
            <a:endCxn id="31" idx="3"/>
          </p:cNvCxnSpPr>
          <p:nvPr/>
        </p:nvCxnSpPr>
        <p:spPr>
          <a:xfrm>
            <a:off x="7357598" y="5164413"/>
            <a:ext cx="46895" cy="48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7D29B8-9E68-4EE2-9478-C4264A868E4B}"/>
              </a:ext>
            </a:extLst>
          </p:cNvPr>
          <p:cNvCxnSpPr>
            <a:stCxn id="7" idx="3"/>
            <a:endCxn id="32" idx="2"/>
          </p:cNvCxnSpPr>
          <p:nvPr/>
        </p:nvCxnSpPr>
        <p:spPr>
          <a:xfrm>
            <a:off x="7831986" y="3219307"/>
            <a:ext cx="687239" cy="2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0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44C5A-BA31-4A52-9C1D-640CD680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0CC7A-B29E-49FB-907E-29EFE68B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如下代码建立起网络：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F5A04B-EF17-478B-86FC-FF327B1D3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864" y="2748704"/>
            <a:ext cx="3634272" cy="31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2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A3A5A-37F8-472E-B4A3-6BEB97AC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E6640-7D14-4C38-BEAD-E8E429FE2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初始路由表如下：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AA2F5C-D509-4157-9241-77119A5F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065" y="2551553"/>
            <a:ext cx="6121870" cy="316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75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F2D5D-7593-48AB-8893-F8ABE542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2F6CE-BEC7-4FB3-B4D4-84EC0A054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network.update_until_converge</a:t>
            </a:r>
            <a:r>
              <a:rPr lang="en-US" altLang="zh-CN" dirty="0"/>
              <a:t>()</a:t>
            </a:r>
            <a:r>
              <a:rPr lang="zh-CN" altLang="en-US" dirty="0"/>
              <a:t>，可以使用距离向量算法直到网络收敛，同时打印出每一步迭代后的路由表。测得第三次迭代时确认收敛，此时的路由表如下：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F5016B-7057-42CB-ADDC-470931545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405" y="3217711"/>
            <a:ext cx="3683189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36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4A958-750D-4039-B4AE-8D6F687D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6F34F-A0BC-4372-97B8-7254F56A6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接下来，将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的传输开销改为</a:t>
            </a:r>
            <a:r>
              <a:rPr lang="en-US" altLang="zh-CN" dirty="0"/>
              <a:t>3</a:t>
            </a:r>
            <a:r>
              <a:rPr lang="zh-CN" altLang="en-US" dirty="0"/>
              <a:t>，再次使用距离向量算法直到收敛。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3758E0-C310-4A3F-A290-07E4A0B8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16" y="2675197"/>
            <a:ext cx="7956162" cy="10838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B2D2F22-6D04-41C7-9D36-AEB8C8865BDB}"/>
              </a:ext>
            </a:extLst>
          </p:cNvPr>
          <p:cNvSpPr/>
          <p:nvPr/>
        </p:nvSpPr>
        <p:spPr>
          <a:xfrm>
            <a:off x="5039513" y="4214490"/>
            <a:ext cx="948776" cy="419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582B0B-B3E3-465A-BF29-6EC4C1FB08B6}"/>
              </a:ext>
            </a:extLst>
          </p:cNvPr>
          <p:cNvSpPr txBox="1"/>
          <p:nvPr/>
        </p:nvSpPr>
        <p:spPr>
          <a:xfrm>
            <a:off x="5370726" y="4239517"/>
            <a:ext cx="28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B4B572-072F-4DD8-81A4-B5FE0D8570D7}"/>
              </a:ext>
            </a:extLst>
          </p:cNvPr>
          <p:cNvSpPr/>
          <p:nvPr/>
        </p:nvSpPr>
        <p:spPr>
          <a:xfrm>
            <a:off x="8244497" y="3449625"/>
            <a:ext cx="948776" cy="419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D1312F-ADF4-46C1-90C3-D3348E5D01AA}"/>
              </a:ext>
            </a:extLst>
          </p:cNvPr>
          <p:cNvSpPr txBox="1"/>
          <p:nvPr/>
        </p:nvSpPr>
        <p:spPr>
          <a:xfrm>
            <a:off x="8575710" y="3474652"/>
            <a:ext cx="28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4230DB-1BBA-4650-94A1-1B650190982B}"/>
              </a:ext>
            </a:extLst>
          </p:cNvPr>
          <p:cNvSpPr/>
          <p:nvPr/>
        </p:nvSpPr>
        <p:spPr>
          <a:xfrm>
            <a:off x="8244497" y="5185038"/>
            <a:ext cx="948776" cy="419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9CFFEF-98A2-46AE-B1A1-7F343EC1B9A5}"/>
              </a:ext>
            </a:extLst>
          </p:cNvPr>
          <p:cNvSpPr txBox="1"/>
          <p:nvPr/>
        </p:nvSpPr>
        <p:spPr>
          <a:xfrm>
            <a:off x="8575710" y="5210065"/>
            <a:ext cx="28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F19F047-E086-4A91-A8E8-021DB9E732FF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988289" y="3659319"/>
            <a:ext cx="2256208" cy="764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5666E11-5535-43C0-B10E-B3C5EAB74D36}"/>
              </a:ext>
            </a:extLst>
          </p:cNvPr>
          <p:cNvCxnSpPr>
            <a:stCxn id="6" idx="2"/>
            <a:endCxn id="10" idx="1"/>
          </p:cNvCxnSpPr>
          <p:nvPr/>
        </p:nvCxnSpPr>
        <p:spPr>
          <a:xfrm>
            <a:off x="5513901" y="4633877"/>
            <a:ext cx="2730596" cy="760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6C08F1D-40D0-4A66-AB9B-05EDB3FCEDFE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8718885" y="3869012"/>
            <a:ext cx="0" cy="13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63A2CB0-BB83-42DD-9FD3-0A889E7DFAEE}"/>
              </a:ext>
            </a:extLst>
          </p:cNvPr>
          <p:cNvSpPr txBox="1"/>
          <p:nvPr/>
        </p:nvSpPr>
        <p:spPr>
          <a:xfrm>
            <a:off x="8718885" y="4250613"/>
            <a:ext cx="68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6DD8CE-2D06-4B8F-9956-DCC3AC16412D}"/>
              </a:ext>
            </a:extLst>
          </p:cNvPr>
          <p:cNvSpPr txBox="1"/>
          <p:nvPr/>
        </p:nvSpPr>
        <p:spPr>
          <a:xfrm>
            <a:off x="6844507" y="3473368"/>
            <a:ext cx="683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trike="sngStrike" dirty="0"/>
              <a:t>21</a:t>
            </a:r>
          </a:p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EDA144-4A6A-44EF-B048-919C74E27FB1}"/>
              </a:ext>
            </a:extLst>
          </p:cNvPr>
          <p:cNvSpPr txBox="1"/>
          <p:nvPr/>
        </p:nvSpPr>
        <p:spPr>
          <a:xfrm>
            <a:off x="6770057" y="5050428"/>
            <a:ext cx="68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云形 17">
            <a:extLst>
              <a:ext uri="{FF2B5EF4-FFF2-40B4-BE49-F238E27FC236}">
                <a16:creationId xmlns:a16="http://schemas.microsoft.com/office/drawing/2014/main" id="{AB69E1EB-F064-49E5-B34C-0DB70D672E5C}"/>
              </a:ext>
            </a:extLst>
          </p:cNvPr>
          <p:cNvSpPr/>
          <p:nvPr/>
        </p:nvSpPr>
        <p:spPr>
          <a:xfrm>
            <a:off x="3248243" y="4424184"/>
            <a:ext cx="1248130" cy="7608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net_A</a:t>
            </a:r>
            <a:endParaRPr lang="zh-CN" altLang="en-US" dirty="0"/>
          </a:p>
        </p:txBody>
      </p:sp>
      <p:sp>
        <p:nvSpPr>
          <p:cNvPr id="19" name="云形 18">
            <a:extLst>
              <a:ext uri="{FF2B5EF4-FFF2-40B4-BE49-F238E27FC236}">
                <a16:creationId xmlns:a16="http://schemas.microsoft.com/office/drawing/2014/main" id="{4A710A99-DE8D-4B5B-8010-7361F45F8201}"/>
              </a:ext>
            </a:extLst>
          </p:cNvPr>
          <p:cNvSpPr/>
          <p:nvPr/>
        </p:nvSpPr>
        <p:spPr>
          <a:xfrm>
            <a:off x="8141715" y="6046922"/>
            <a:ext cx="1248130" cy="7608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net_C</a:t>
            </a:r>
            <a:endParaRPr lang="zh-CN" altLang="en-US" dirty="0"/>
          </a:p>
        </p:txBody>
      </p:sp>
      <p:sp>
        <p:nvSpPr>
          <p:cNvPr id="20" name="云形 19">
            <a:extLst>
              <a:ext uri="{FF2B5EF4-FFF2-40B4-BE49-F238E27FC236}">
                <a16:creationId xmlns:a16="http://schemas.microsoft.com/office/drawing/2014/main" id="{75BDA6D7-BA89-4F38-B41D-FFB49B8732A5}"/>
              </a:ext>
            </a:extLst>
          </p:cNvPr>
          <p:cNvSpPr/>
          <p:nvPr/>
        </p:nvSpPr>
        <p:spPr>
          <a:xfrm>
            <a:off x="9876640" y="3299526"/>
            <a:ext cx="1248130" cy="76085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net_B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634DA4A-C50D-4A28-9F66-C759B78EB3E7}"/>
              </a:ext>
            </a:extLst>
          </p:cNvPr>
          <p:cNvCxnSpPr>
            <a:stCxn id="18" idx="0"/>
            <a:endCxn id="6" idx="1"/>
          </p:cNvCxnSpPr>
          <p:nvPr/>
        </p:nvCxnSpPr>
        <p:spPr>
          <a:xfrm flipV="1">
            <a:off x="4495333" y="4424184"/>
            <a:ext cx="544180" cy="380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4E71038-2BFE-45D8-8571-9CDFE810CE8A}"/>
              </a:ext>
            </a:extLst>
          </p:cNvPr>
          <p:cNvCxnSpPr>
            <a:stCxn id="10" idx="2"/>
            <a:endCxn id="19" idx="3"/>
          </p:cNvCxnSpPr>
          <p:nvPr/>
        </p:nvCxnSpPr>
        <p:spPr>
          <a:xfrm>
            <a:off x="8718885" y="5604425"/>
            <a:ext cx="46895" cy="48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A46F9FA-DF84-47C0-8DDB-3F772BBA377F}"/>
              </a:ext>
            </a:extLst>
          </p:cNvPr>
          <p:cNvCxnSpPr>
            <a:stCxn id="8" idx="3"/>
            <a:endCxn id="20" idx="2"/>
          </p:cNvCxnSpPr>
          <p:nvPr/>
        </p:nvCxnSpPr>
        <p:spPr>
          <a:xfrm>
            <a:off x="9193273" y="3659319"/>
            <a:ext cx="687239" cy="2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500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29DAF-B23D-43BF-95C2-5BD69A51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测试结果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7C5DC-DA26-4A61-82AE-AF909153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第三次迭代时确定网络收敛，此时有多处表项发生变化。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AC30CE-5531-47D6-B76E-914CE3B66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022" y="2752405"/>
            <a:ext cx="4373956" cy="355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69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B1C2D-E89B-497C-BD2E-96007CF3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测试结果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D2709-9F4A-4D1B-83A3-B54DAA765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再将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之间通信开销修改为</a:t>
            </a:r>
            <a:r>
              <a:rPr lang="en-US" altLang="zh-CN" dirty="0"/>
              <a:t>10</a:t>
            </a:r>
            <a:r>
              <a:rPr lang="zh-CN" altLang="en-US" dirty="0"/>
              <a:t>，第六次迭代时确定收敛。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516814-D717-426A-A466-DDA28AB65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628" y="2541138"/>
            <a:ext cx="4864744" cy="401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1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0D7CC-E9C0-4C4E-83C6-2FF8BE24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Lab5</a:t>
            </a:r>
            <a:r>
              <a:rPr lang="zh-CN" altLang="en-US" dirty="0"/>
              <a:t>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F4BCA-FF52-472D-8098-B8677F2E9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segment_received</a:t>
            </a:r>
            <a:r>
              <a:rPr lang="zh-CN" altLang="en-US" dirty="0"/>
              <a:t>函数收到包后的详细流程</a:t>
            </a:r>
            <a:endParaRPr lang="en-US" altLang="zh-CN" dirty="0"/>
          </a:p>
          <a:p>
            <a:r>
              <a:rPr lang="en-US" altLang="zh-CN" dirty="0"/>
              <a:t>RST</a:t>
            </a:r>
            <a:r>
              <a:rPr lang="zh-CN" altLang="en-US" dirty="0"/>
              <a:t>包的发送及连接的结束</a:t>
            </a:r>
            <a:endParaRPr lang="en-US" altLang="zh-CN" dirty="0"/>
          </a:p>
          <a:p>
            <a:r>
              <a:rPr lang="zh-CN" altLang="en-US" dirty="0"/>
              <a:t>实验常见问题</a:t>
            </a:r>
            <a:endParaRPr lang="en-US" altLang="zh-CN" dirty="0"/>
          </a:p>
          <a:p>
            <a:r>
              <a:rPr lang="en-US" altLang="zh-CN" dirty="0"/>
              <a:t>Lab4</a:t>
            </a:r>
            <a:r>
              <a:rPr lang="zh-CN" altLang="en-US" dirty="0"/>
              <a:t>测试样例改进建议</a:t>
            </a:r>
          </a:p>
        </p:txBody>
      </p:sp>
    </p:spTree>
    <p:extLst>
      <p:ext uri="{BB962C8B-B14F-4D97-AF65-F5344CB8AC3E}">
        <p14:creationId xmlns:p14="http://schemas.microsoft.com/office/powerpoint/2010/main" val="1721039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86A26-3BAE-45E0-B4DA-CA66808A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segment_received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13617-6922-4CAA-88D2-45A81E8C8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417"/>
            <a:ext cx="10515600" cy="517701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我认为详细的流程应该写在文档中，压力测试阶段很多错误无法调试。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_active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，应该直接返回。</a:t>
            </a:r>
            <a:endParaRPr lang="en-US" altLang="zh-CN" dirty="0"/>
          </a:p>
          <a:p>
            <a:r>
              <a:rPr lang="zh-CN" altLang="en-US" dirty="0"/>
              <a:t>如果当前已发送</a:t>
            </a:r>
            <a:r>
              <a:rPr lang="en-US" altLang="zh-CN" dirty="0"/>
              <a:t>SYN</a:t>
            </a:r>
            <a:r>
              <a:rPr lang="zh-CN" altLang="en-US" dirty="0"/>
              <a:t>但未确认，且接收到的是</a:t>
            </a:r>
            <a:r>
              <a:rPr lang="en-US" altLang="zh-CN" dirty="0"/>
              <a:t>payload</a:t>
            </a:r>
            <a:r>
              <a:rPr lang="zh-CN" altLang="en-US" dirty="0"/>
              <a:t>不为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  <a:r>
              <a:rPr lang="en-US" altLang="zh-CN" dirty="0"/>
              <a:t>ACK</a:t>
            </a:r>
            <a:r>
              <a:rPr lang="zh-CN" altLang="en-US" dirty="0"/>
              <a:t>包，</a:t>
            </a:r>
            <a:r>
              <a:rPr lang="zh-CN" altLang="en-US" b="1" dirty="0"/>
              <a:t>在序列号正确的时候</a:t>
            </a:r>
            <a:r>
              <a:rPr lang="zh-CN" altLang="en-US" dirty="0"/>
              <a:t>应该直接返回。</a:t>
            </a:r>
            <a:endParaRPr lang="en-US" altLang="zh-CN" dirty="0"/>
          </a:p>
          <a:p>
            <a:r>
              <a:rPr lang="zh-CN" altLang="en-US" dirty="0"/>
              <a:t>如果已发送</a:t>
            </a:r>
            <a:r>
              <a:rPr lang="en-US" altLang="zh-CN" dirty="0"/>
              <a:t>SYN</a:t>
            </a:r>
            <a:r>
              <a:rPr lang="zh-CN" altLang="en-US" dirty="0"/>
              <a:t>且包为</a:t>
            </a:r>
            <a:r>
              <a:rPr lang="en-US" altLang="zh-CN" dirty="0"/>
              <a:t>ACK</a:t>
            </a:r>
            <a:r>
              <a:rPr lang="zh-CN" altLang="en-US" dirty="0"/>
              <a:t>，则发送器接收包</a:t>
            </a:r>
            <a:endParaRPr lang="en-US" altLang="zh-CN" dirty="0"/>
          </a:p>
          <a:p>
            <a:r>
              <a:rPr lang="zh-CN" altLang="en-US" dirty="0"/>
              <a:t>接收器接收包</a:t>
            </a:r>
            <a:endParaRPr lang="en-US" altLang="zh-CN" dirty="0"/>
          </a:p>
          <a:p>
            <a:r>
              <a:rPr lang="zh-CN" altLang="en-US" dirty="0"/>
              <a:t>如果收到</a:t>
            </a:r>
            <a:r>
              <a:rPr lang="en-US" altLang="zh-CN" dirty="0"/>
              <a:t>SYN</a:t>
            </a:r>
            <a:r>
              <a:rPr lang="zh-CN" altLang="en-US" dirty="0"/>
              <a:t>且未建立连接，则使用</a:t>
            </a:r>
            <a:r>
              <a:rPr lang="en-US" altLang="zh-CN" dirty="0"/>
              <a:t>connect()</a:t>
            </a:r>
            <a:r>
              <a:rPr lang="zh-CN" altLang="en-US" dirty="0"/>
              <a:t>对</a:t>
            </a:r>
            <a:r>
              <a:rPr lang="en-US" altLang="zh-CN" dirty="0"/>
              <a:t>sender</a:t>
            </a:r>
            <a:r>
              <a:rPr lang="zh-CN" altLang="en-US" dirty="0"/>
              <a:t>进行连接（</a:t>
            </a:r>
            <a:r>
              <a:rPr lang="en-US" altLang="zh-CN" dirty="0"/>
              <a:t>receiver</a:t>
            </a:r>
            <a:r>
              <a:rPr lang="zh-CN" altLang="en-US" dirty="0"/>
              <a:t>已经在上一步接收到包，处于连接状态）</a:t>
            </a:r>
            <a:endParaRPr lang="en-US" altLang="zh-CN" dirty="0"/>
          </a:p>
          <a:p>
            <a:r>
              <a:rPr lang="zh-CN" altLang="en-US" dirty="0"/>
              <a:t>如果收到</a:t>
            </a:r>
            <a:r>
              <a:rPr lang="en-US" altLang="zh-CN" dirty="0"/>
              <a:t>RST</a:t>
            </a:r>
            <a:r>
              <a:rPr lang="zh-CN" altLang="en-US" dirty="0"/>
              <a:t>：在未完全建立连接（已发送</a:t>
            </a:r>
            <a:r>
              <a:rPr lang="en-US" altLang="zh-CN" dirty="0"/>
              <a:t>SYN</a:t>
            </a:r>
            <a:r>
              <a:rPr lang="zh-CN" altLang="en-US" dirty="0"/>
              <a:t>但未收到</a:t>
            </a:r>
            <a:r>
              <a:rPr lang="en-US" altLang="zh-CN" dirty="0"/>
              <a:t>SYNACK</a:t>
            </a:r>
            <a:r>
              <a:rPr lang="zh-CN" altLang="en-US" dirty="0"/>
              <a:t>），</a:t>
            </a:r>
            <a:r>
              <a:rPr lang="zh-CN" altLang="en-US" b="1" dirty="0"/>
              <a:t>且收到的数据包没有</a:t>
            </a:r>
            <a:r>
              <a:rPr lang="en-US" altLang="zh-CN" b="1" dirty="0"/>
              <a:t>ACK</a:t>
            </a:r>
            <a:r>
              <a:rPr lang="zh-CN" altLang="en-US" dirty="0"/>
              <a:t>的时候直接返回。注意考虑</a:t>
            </a:r>
            <a:r>
              <a:rPr lang="en-US" altLang="zh-CN" dirty="0"/>
              <a:t>ACK+RST</a:t>
            </a:r>
            <a:r>
              <a:rPr lang="zh-CN" altLang="en-US" dirty="0"/>
              <a:t>的情况，应该视作先收到</a:t>
            </a:r>
            <a:r>
              <a:rPr lang="en-US" altLang="zh-CN" dirty="0"/>
              <a:t>ACK</a:t>
            </a:r>
            <a:r>
              <a:rPr lang="zh-CN" altLang="en-US" dirty="0"/>
              <a:t>再收到</a:t>
            </a:r>
            <a:r>
              <a:rPr lang="en-US" altLang="zh-CN" dirty="0"/>
              <a:t>RST</a:t>
            </a:r>
            <a:r>
              <a:rPr lang="zh-CN" altLang="en-US" dirty="0"/>
              <a:t>，按后面正常流程处理。</a:t>
            </a:r>
            <a:endParaRPr lang="en-US" altLang="zh-CN" dirty="0"/>
          </a:p>
          <a:p>
            <a:r>
              <a:rPr lang="zh-CN" altLang="en-US" dirty="0"/>
              <a:t>其他情况下收到</a:t>
            </a:r>
            <a:r>
              <a:rPr lang="en-US" altLang="zh-CN" dirty="0"/>
              <a:t>RST</a:t>
            </a:r>
            <a:r>
              <a:rPr lang="zh-CN" altLang="en-US" dirty="0"/>
              <a:t>，不干净地关闭连接，但无需发送</a:t>
            </a:r>
            <a:r>
              <a:rPr lang="en-US" altLang="zh-CN" dirty="0"/>
              <a:t>RST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93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B7EBF-F74F-4B14-911D-10C59AB9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选题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ACF61-5B7D-4FDC-BD33-CF826367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RIP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详解一次实验</a:t>
            </a:r>
          </a:p>
        </p:txBody>
      </p:sp>
    </p:spTree>
    <p:extLst>
      <p:ext uri="{BB962C8B-B14F-4D97-AF65-F5344CB8AC3E}">
        <p14:creationId xmlns:p14="http://schemas.microsoft.com/office/powerpoint/2010/main" val="3333751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D64A7-B020-4330-90D6-E4657B7E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segment_received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C7360-0893-4B7F-8189-8648C5F0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如果之前</a:t>
            </a:r>
            <a:r>
              <a:rPr lang="en-US" altLang="zh-CN" dirty="0"/>
              <a:t>_sender</a:t>
            </a:r>
            <a:r>
              <a:rPr lang="zh-CN" altLang="en-US" dirty="0"/>
              <a:t>收到</a:t>
            </a:r>
            <a:r>
              <a:rPr lang="en-US" altLang="zh-CN" dirty="0"/>
              <a:t>ACK</a:t>
            </a:r>
            <a:r>
              <a:rPr lang="zh-CN" altLang="en-US" dirty="0"/>
              <a:t>或</a:t>
            </a:r>
            <a:r>
              <a:rPr lang="en-US" altLang="zh-CN" dirty="0"/>
              <a:t>receiver</a:t>
            </a:r>
            <a:r>
              <a:rPr lang="zh-CN" altLang="en-US" dirty="0"/>
              <a:t>收到数据包后返回</a:t>
            </a:r>
            <a:r>
              <a:rPr lang="en-US" altLang="zh-CN" dirty="0"/>
              <a:t>false</a:t>
            </a:r>
            <a:r>
              <a:rPr lang="zh-CN" altLang="en-US" dirty="0"/>
              <a:t>，需要发送空包。如果</a:t>
            </a:r>
            <a:r>
              <a:rPr lang="en-US" altLang="zh-CN" dirty="0"/>
              <a:t>seg</a:t>
            </a:r>
            <a:r>
              <a:rPr lang="zh-CN" altLang="en-US" dirty="0"/>
              <a:t>有</a:t>
            </a:r>
            <a:r>
              <a:rPr lang="en-US" altLang="zh-CN" dirty="0"/>
              <a:t>payload</a:t>
            </a:r>
            <a:r>
              <a:rPr lang="zh-CN" altLang="en-US" dirty="0"/>
              <a:t>，需要发送</a:t>
            </a:r>
            <a:r>
              <a:rPr lang="en-US" altLang="zh-CN" dirty="0"/>
              <a:t>ACK</a:t>
            </a:r>
            <a:r>
              <a:rPr lang="zh-CN" altLang="en-US" dirty="0"/>
              <a:t>，但</a:t>
            </a:r>
            <a:r>
              <a:rPr lang="en-US" altLang="zh-CN" dirty="0"/>
              <a:t>ACK</a:t>
            </a:r>
            <a:r>
              <a:rPr lang="zh-CN" altLang="en-US" dirty="0"/>
              <a:t>会在数据包发送的时候自动赋值，所以也按发送空包处理。</a:t>
            </a:r>
            <a:endParaRPr lang="en-US" altLang="zh-CN" dirty="0"/>
          </a:p>
          <a:p>
            <a:r>
              <a:rPr lang="zh-CN" altLang="en-US" dirty="0"/>
              <a:t>如果有空包需要发送且</a:t>
            </a:r>
            <a:r>
              <a:rPr lang="en-US" altLang="zh-CN" dirty="0"/>
              <a:t>_receiver</a:t>
            </a:r>
            <a:r>
              <a:rPr lang="zh-CN" altLang="en-US" dirty="0"/>
              <a:t>已建立连接，但</a:t>
            </a:r>
            <a:r>
              <a:rPr lang="en-US" altLang="zh-CN" dirty="0"/>
              <a:t>_sender</a:t>
            </a:r>
            <a:r>
              <a:rPr lang="zh-CN" altLang="en-US" dirty="0"/>
              <a:t>待发送数据为空，则让</a:t>
            </a:r>
            <a:r>
              <a:rPr lang="en-US" altLang="zh-CN" dirty="0"/>
              <a:t>_sender</a:t>
            </a:r>
            <a:r>
              <a:rPr lang="zh-CN" altLang="en-US" dirty="0"/>
              <a:t>发送一个空包。</a:t>
            </a:r>
            <a:endParaRPr lang="en-US" altLang="zh-CN" dirty="0"/>
          </a:p>
          <a:p>
            <a:r>
              <a:rPr lang="zh-CN" altLang="en-US" dirty="0"/>
              <a:t>处理</a:t>
            </a:r>
            <a:r>
              <a:rPr lang="en-US" altLang="zh-CN" dirty="0"/>
              <a:t>_sender</a:t>
            </a:r>
            <a:r>
              <a:rPr lang="zh-CN" altLang="en-US" dirty="0"/>
              <a:t>中的所有待发送数据包并发送。注意此时处理</a:t>
            </a:r>
            <a:r>
              <a:rPr lang="en-US" altLang="zh-CN" dirty="0" err="1"/>
              <a:t>ackno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 err="1"/>
              <a:t>clean_shutdown</a:t>
            </a:r>
            <a:r>
              <a:rPr lang="zh-CN" altLang="en-US" dirty="0"/>
              <a:t>，这个函数会自动在时机合适的时候断开连接。</a:t>
            </a:r>
          </a:p>
        </p:txBody>
      </p:sp>
    </p:spTree>
    <p:extLst>
      <p:ext uri="{BB962C8B-B14F-4D97-AF65-F5344CB8AC3E}">
        <p14:creationId xmlns:p14="http://schemas.microsoft.com/office/powerpoint/2010/main" val="3633495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BB4C0-ABEA-4B55-8ACD-706C8A77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RST</a:t>
            </a:r>
            <a:r>
              <a:rPr lang="zh-CN" altLang="en-US" dirty="0"/>
              <a:t>的发送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384E9-02C3-404E-A2A1-7F326D9EC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发送时机：连接器调用析构函数或超过最大重传次数</a:t>
            </a:r>
            <a:endParaRPr lang="en-US" altLang="zh-CN" dirty="0"/>
          </a:p>
          <a:p>
            <a:r>
              <a:rPr lang="zh-CN" altLang="en-US" dirty="0"/>
              <a:t>发送</a:t>
            </a:r>
            <a:r>
              <a:rPr lang="en-US" altLang="zh-CN" dirty="0"/>
              <a:t>RST</a:t>
            </a:r>
            <a:r>
              <a:rPr lang="zh-CN" altLang="en-US" dirty="0"/>
              <a:t>前，观察</a:t>
            </a:r>
            <a:r>
              <a:rPr lang="en-US" altLang="zh-CN" dirty="0"/>
              <a:t>_sender</a:t>
            </a:r>
            <a:r>
              <a:rPr lang="zh-CN" altLang="en-US" dirty="0"/>
              <a:t>是否有数据包没发送，如果有，则发送</a:t>
            </a:r>
            <a:r>
              <a:rPr lang="en-US" altLang="zh-CN" dirty="0"/>
              <a:t>_sender</a:t>
            </a:r>
            <a:r>
              <a:rPr lang="zh-CN" altLang="en-US" dirty="0"/>
              <a:t>的第一个数据包并打上标签。否则让</a:t>
            </a:r>
            <a:r>
              <a:rPr lang="en-US" altLang="zh-CN" dirty="0"/>
              <a:t>_sender</a:t>
            </a:r>
            <a:r>
              <a:rPr lang="zh-CN" altLang="en-US" dirty="0"/>
              <a:t>发送空包。主要是为了避免不必要的带宽。经过测试，这对于加速压力测试很有帮助。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A28C69-E229-41A0-96D6-BCAFBFBE0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22" y="4123370"/>
            <a:ext cx="4733022" cy="23049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7A477B-4492-416A-9CEA-098DFB59D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058" y="3894236"/>
            <a:ext cx="4733021" cy="281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87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55441-B498-4557-BA2D-129F146E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实验常见问题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7D140-4FEF-4DAD-8E0D-C32FE8592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注意：除自定义成员函数和</a:t>
            </a:r>
            <a:r>
              <a:rPr lang="en-US" altLang="zh-CN" dirty="0"/>
              <a:t>connect()</a:t>
            </a:r>
            <a:r>
              <a:rPr lang="zh-CN" altLang="en-US" dirty="0"/>
              <a:t>，任何涉及到数据传输的成员函数都需要在结尾调用</a:t>
            </a:r>
            <a:r>
              <a:rPr lang="en-US" altLang="zh-CN" dirty="0" err="1"/>
              <a:t>send_all</a:t>
            </a:r>
            <a:r>
              <a:rPr lang="zh-CN" altLang="en-US" dirty="0"/>
              <a:t>和</a:t>
            </a:r>
            <a:r>
              <a:rPr lang="en-US" altLang="zh-CN" dirty="0" err="1"/>
              <a:t>clean_shutdown</a:t>
            </a:r>
            <a:r>
              <a:rPr lang="zh-CN" altLang="en-US" dirty="0"/>
              <a:t>。第一个函数用来发送</a:t>
            </a:r>
            <a:r>
              <a:rPr lang="en-US" altLang="zh-CN" dirty="0"/>
              <a:t>_sender</a:t>
            </a:r>
            <a:r>
              <a:rPr lang="zh-CN" altLang="en-US" dirty="0"/>
              <a:t>中的所有数据。对于</a:t>
            </a:r>
            <a:r>
              <a:rPr lang="en-US" altLang="zh-CN" dirty="0"/>
              <a:t>connect()</a:t>
            </a:r>
            <a:r>
              <a:rPr lang="zh-CN" altLang="en-US" dirty="0"/>
              <a:t>，只需调用</a:t>
            </a:r>
            <a:r>
              <a:rPr lang="en-US" altLang="zh-CN" dirty="0" err="1"/>
              <a:t>send_all</a:t>
            </a:r>
            <a:r>
              <a:rPr lang="en-US" altLang="zh-CN" dirty="0"/>
              <a:t>()</a:t>
            </a:r>
            <a:r>
              <a:rPr lang="zh-CN" altLang="en-US" dirty="0"/>
              <a:t>发送</a:t>
            </a:r>
            <a:r>
              <a:rPr lang="en-US" altLang="zh-CN" dirty="0"/>
              <a:t>SYN</a:t>
            </a:r>
            <a:r>
              <a:rPr lang="zh-CN" altLang="en-US" dirty="0"/>
              <a:t>请求。例如：如果在</a:t>
            </a:r>
            <a:r>
              <a:rPr lang="en-US" altLang="zh-CN" dirty="0" err="1"/>
              <a:t>end_input_stream</a:t>
            </a:r>
            <a:r>
              <a:rPr lang="zh-CN" altLang="en-US" dirty="0"/>
              <a:t>结尾没有发空包，则</a:t>
            </a:r>
            <a:r>
              <a:rPr lang="en-US" altLang="zh-CN" dirty="0" err="1"/>
              <a:t>t_active_close</a:t>
            </a:r>
            <a:r>
              <a:rPr lang="zh-CN" altLang="en-US" dirty="0"/>
              <a:t>会失败，具体表现是在</a:t>
            </a:r>
            <a:r>
              <a:rPr lang="en-US" altLang="zh-CN" dirty="0"/>
              <a:t>close Action</a:t>
            </a:r>
            <a:r>
              <a:rPr lang="zh-CN" altLang="en-US" dirty="0"/>
              <a:t>后，希望发空包但没有发。</a:t>
            </a:r>
            <a:endParaRPr lang="en-US" altLang="zh-CN" dirty="0"/>
          </a:p>
          <a:p>
            <a:r>
              <a:rPr lang="zh-CN" altLang="en-US" dirty="0"/>
              <a:t>当数据包的</a:t>
            </a:r>
            <a:r>
              <a:rPr lang="en-US" altLang="zh-CN" dirty="0" err="1"/>
              <a:t>seqno</a:t>
            </a:r>
            <a:r>
              <a:rPr lang="zh-CN" altLang="en-US" dirty="0"/>
              <a:t>不合理时，需要发送空包。这一点在文档里没有提，需要对接收模块进行修改：</a:t>
            </a:r>
            <a:r>
              <a:rPr lang="en-US" altLang="zh-CN" dirty="0" err="1"/>
              <a:t>seqno</a:t>
            </a:r>
            <a:r>
              <a:rPr lang="zh-CN" altLang="en-US" dirty="0"/>
              <a:t>不在窗口范围内时要返回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segment_received</a:t>
            </a:r>
            <a:r>
              <a:rPr lang="zh-CN" altLang="en-US" dirty="0"/>
              <a:t>和</a:t>
            </a:r>
            <a:r>
              <a:rPr lang="en-US" altLang="zh-CN" dirty="0"/>
              <a:t>tick</a:t>
            </a:r>
            <a:r>
              <a:rPr lang="zh-CN" altLang="en-US" dirty="0"/>
              <a:t>函数不需要调用</a:t>
            </a:r>
            <a:r>
              <a:rPr lang="en-US" altLang="zh-CN" dirty="0"/>
              <a:t>_</a:t>
            </a:r>
            <a:r>
              <a:rPr lang="en-US" altLang="zh-CN" dirty="0" err="1"/>
              <a:t>sender.fill_window</a:t>
            </a:r>
            <a:r>
              <a:rPr lang="en-US" altLang="zh-CN" dirty="0"/>
              <a:t>()</a:t>
            </a:r>
            <a:r>
              <a:rPr lang="zh-CN" altLang="en-US" dirty="0"/>
              <a:t>，只需要处理</a:t>
            </a:r>
            <a:r>
              <a:rPr lang="en-US" altLang="zh-CN" dirty="0"/>
              <a:t>_sender</a:t>
            </a:r>
            <a:r>
              <a:rPr lang="zh-CN" altLang="en-US" dirty="0"/>
              <a:t>已有的待发送数据。例如，在</a:t>
            </a:r>
            <a:r>
              <a:rPr lang="en-US" altLang="zh-CN" dirty="0" err="1"/>
              <a:t>segment_received</a:t>
            </a:r>
            <a:r>
              <a:rPr lang="zh-CN" altLang="en-US" dirty="0"/>
              <a:t>结尾调用</a:t>
            </a:r>
            <a:r>
              <a:rPr lang="en-US" altLang="zh-CN" dirty="0" err="1"/>
              <a:t>fill_window</a:t>
            </a:r>
            <a:r>
              <a:rPr lang="zh-CN" altLang="en-US" dirty="0"/>
              <a:t>后，</a:t>
            </a:r>
            <a:r>
              <a:rPr lang="en-US" altLang="zh-CN" dirty="0" err="1"/>
              <a:t>t_ack_rst</a:t>
            </a:r>
            <a:r>
              <a:rPr lang="zh-CN" altLang="en-US" dirty="0"/>
              <a:t>会失败。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receiver</a:t>
            </a:r>
            <a:r>
              <a:rPr lang="zh-CN" altLang="en-US" dirty="0"/>
              <a:t>里面尽可能多地用</a:t>
            </a:r>
            <a:r>
              <a:rPr lang="en-US" altLang="zh-CN" dirty="0"/>
              <a:t>wrap</a:t>
            </a:r>
            <a:r>
              <a:rPr lang="zh-CN" altLang="en-US" dirty="0"/>
              <a:t>，防止数据溢出导致出错。</a:t>
            </a:r>
          </a:p>
        </p:txBody>
      </p:sp>
    </p:spTree>
    <p:extLst>
      <p:ext uri="{BB962C8B-B14F-4D97-AF65-F5344CB8AC3E}">
        <p14:creationId xmlns:p14="http://schemas.microsoft.com/office/powerpoint/2010/main" val="3862376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171D0-52D0-4B1B-B8FB-7999159A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Lab4</a:t>
            </a:r>
            <a:r>
              <a:rPr lang="zh-CN" altLang="en-US" dirty="0"/>
              <a:t>测试样例改进建议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28274-CC92-4EE2-B47C-805144894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连续发送空包时，</a:t>
            </a:r>
            <a:r>
              <a:rPr lang="en-US" altLang="zh-CN" dirty="0" err="1"/>
              <a:t>seqno</a:t>
            </a:r>
            <a:r>
              <a:rPr lang="zh-CN" altLang="en-US" dirty="0"/>
              <a:t>应该是不变的。</a:t>
            </a:r>
            <a:endParaRPr lang="en-US" altLang="zh-CN" dirty="0"/>
          </a:p>
          <a:p>
            <a:r>
              <a:rPr lang="zh-CN" altLang="en-US" dirty="0"/>
              <a:t>完善关于</a:t>
            </a:r>
            <a:r>
              <a:rPr lang="en-US" altLang="zh-CN" dirty="0" err="1"/>
              <a:t>TCPReceiver</a:t>
            </a:r>
            <a:r>
              <a:rPr lang="en-US" altLang="zh-CN" dirty="0"/>
              <a:t>::</a:t>
            </a:r>
            <a:r>
              <a:rPr lang="en-US" altLang="zh-CN" dirty="0" err="1"/>
              <a:t>segment_received</a:t>
            </a:r>
            <a:r>
              <a:rPr lang="zh-CN" altLang="en-US" dirty="0"/>
              <a:t>返回值的测试。返回</a:t>
            </a:r>
            <a:r>
              <a:rPr lang="en-US" altLang="zh-CN" dirty="0"/>
              <a:t>false</a:t>
            </a:r>
            <a:r>
              <a:rPr lang="zh-CN" altLang="en-US" dirty="0"/>
              <a:t>的几个情形：</a:t>
            </a:r>
            <a:endParaRPr lang="en-US" altLang="zh-CN" dirty="0"/>
          </a:p>
          <a:p>
            <a:pPr lvl="1"/>
            <a:r>
              <a:rPr lang="en-US" altLang="zh-CN" dirty="0"/>
              <a:t>SYN</a:t>
            </a:r>
            <a:r>
              <a:rPr lang="zh-CN" altLang="en-US" dirty="0"/>
              <a:t>未收到前收到非</a:t>
            </a:r>
            <a:r>
              <a:rPr lang="en-US" altLang="zh-CN" dirty="0"/>
              <a:t>SYN</a:t>
            </a:r>
            <a:r>
              <a:rPr lang="zh-CN" altLang="en-US" dirty="0"/>
              <a:t>包</a:t>
            </a:r>
            <a:endParaRPr lang="en-US" altLang="zh-CN" dirty="0"/>
          </a:p>
          <a:p>
            <a:pPr lvl="1"/>
            <a:r>
              <a:rPr lang="en-US" altLang="zh-CN" dirty="0" err="1"/>
              <a:t>stream_out</a:t>
            </a:r>
            <a:r>
              <a:rPr lang="en-US" altLang="zh-CN" dirty="0"/>
              <a:t>().</a:t>
            </a:r>
            <a:r>
              <a:rPr lang="en-US" altLang="zh-CN" dirty="0" err="1"/>
              <a:t>input_ended</a:t>
            </a:r>
            <a:r>
              <a:rPr lang="en-US" altLang="zh-CN" dirty="0"/>
              <a:t>()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时，收到序列号不合法或非空的数据包</a:t>
            </a:r>
            <a:endParaRPr lang="en-US" altLang="zh-CN" dirty="0"/>
          </a:p>
          <a:p>
            <a:pPr lvl="1"/>
            <a:r>
              <a:rPr lang="zh-CN" altLang="en-US" dirty="0"/>
              <a:t>对于非</a:t>
            </a:r>
            <a:r>
              <a:rPr lang="en-US" altLang="zh-CN" dirty="0"/>
              <a:t>SYN</a:t>
            </a:r>
            <a:r>
              <a:rPr lang="zh-CN" altLang="en-US" dirty="0"/>
              <a:t>包：长度不为</a:t>
            </a:r>
            <a:r>
              <a:rPr lang="en-US" altLang="zh-CN" dirty="0"/>
              <a:t>0</a:t>
            </a:r>
            <a:r>
              <a:rPr lang="zh-CN" altLang="en-US" dirty="0"/>
              <a:t>且不在接收范围内，或长度为</a:t>
            </a:r>
            <a:r>
              <a:rPr lang="en-US" altLang="zh-CN" dirty="0"/>
              <a:t>0</a:t>
            </a:r>
            <a:r>
              <a:rPr lang="zh-CN" altLang="en-US" dirty="0"/>
              <a:t>但接受窗口非空。注意对“接受范围”左边界的判断：长度不为</a:t>
            </a:r>
            <a:r>
              <a:rPr lang="en-US" altLang="zh-CN" dirty="0"/>
              <a:t>0</a:t>
            </a:r>
            <a:r>
              <a:rPr lang="zh-CN" altLang="en-US" dirty="0"/>
              <a:t>的时候，要求</a:t>
            </a:r>
            <a:r>
              <a:rPr lang="en-US" altLang="zh-CN" dirty="0" err="1"/>
              <a:t>seqno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 &gt; _</a:t>
            </a:r>
            <a:r>
              <a:rPr lang="en-US" altLang="zh-CN" dirty="0" err="1"/>
              <a:t>ackno</a:t>
            </a:r>
            <a:r>
              <a:rPr lang="zh-CN" altLang="en-US" dirty="0"/>
              <a:t>，而</a:t>
            </a:r>
            <a:r>
              <a:rPr lang="en-US" altLang="zh-CN" dirty="0" err="1"/>
              <a:t>len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时，仅要求</a:t>
            </a:r>
            <a:r>
              <a:rPr lang="en-US" altLang="zh-CN" dirty="0" err="1"/>
              <a:t>seqno</a:t>
            </a:r>
            <a:r>
              <a:rPr lang="en-US" altLang="zh-CN" dirty="0"/>
              <a:t> + </a:t>
            </a:r>
            <a:r>
              <a:rPr lang="en-US" altLang="zh-CN" dirty="0" err="1"/>
              <a:t>len</a:t>
            </a:r>
            <a:r>
              <a:rPr lang="en-US" altLang="zh-CN" dirty="0"/>
              <a:t> &gt;= _</a:t>
            </a:r>
            <a:r>
              <a:rPr lang="en-US" altLang="zh-CN" dirty="0" err="1"/>
              <a:t>ackno</a:t>
            </a:r>
            <a:endParaRPr lang="en-US" altLang="zh-CN" dirty="0"/>
          </a:p>
          <a:p>
            <a:r>
              <a:rPr lang="zh-CN" altLang="en-US" dirty="0"/>
              <a:t>注意到</a:t>
            </a:r>
            <a:r>
              <a:rPr lang="en-US" altLang="zh-CN" dirty="0"/>
              <a:t>_sender</a:t>
            </a:r>
            <a:r>
              <a:rPr lang="zh-CN" altLang="en-US" dirty="0"/>
              <a:t>中没有对发送窗口的正确性检测，应该在测试样例加上。</a:t>
            </a:r>
            <a:endParaRPr lang="en-US" altLang="zh-CN" dirty="0"/>
          </a:p>
          <a:p>
            <a:r>
              <a:rPr lang="zh-CN" altLang="en-US" dirty="0"/>
              <a:t>增加对</a:t>
            </a:r>
            <a:r>
              <a:rPr lang="en-US" altLang="zh-CN" dirty="0"/>
              <a:t>_sender</a:t>
            </a:r>
            <a:r>
              <a:rPr lang="zh-CN" altLang="en-US" dirty="0"/>
              <a:t>和</a:t>
            </a:r>
            <a:r>
              <a:rPr lang="en-US" altLang="zh-CN" dirty="0"/>
              <a:t>_receiver</a:t>
            </a:r>
            <a:r>
              <a:rPr lang="zh-CN" altLang="en-US" dirty="0"/>
              <a:t>的压力测试，模拟在</a:t>
            </a:r>
            <a:r>
              <a:rPr lang="en-US" altLang="zh-CN" dirty="0"/>
              <a:t>connection</a:t>
            </a:r>
            <a:r>
              <a:rPr lang="zh-CN" altLang="en-US" dirty="0"/>
              <a:t>测试样例中会遇到的所有情形。</a:t>
            </a:r>
          </a:p>
        </p:txBody>
      </p:sp>
    </p:spTree>
    <p:extLst>
      <p:ext uri="{BB962C8B-B14F-4D97-AF65-F5344CB8AC3E}">
        <p14:creationId xmlns:p14="http://schemas.microsoft.com/office/powerpoint/2010/main" val="253371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5D6C7-2830-4473-97C4-AF244999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Exp7-RadixTree</a:t>
            </a:r>
            <a:r>
              <a:rPr lang="zh-CN" altLang="en-US" dirty="0"/>
              <a:t>详解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95EA8-9515-473F-BADB-E2E702848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本次实验较为容易，因此重点在于</a:t>
            </a:r>
            <a:r>
              <a:rPr lang="en-US" altLang="zh-CN" dirty="0" err="1"/>
              <a:t>RadixTree</a:t>
            </a:r>
            <a:r>
              <a:rPr lang="zh-CN" altLang="en-US" dirty="0"/>
              <a:t>的实现。发现实验文档中未给出伪代码，会在此给出。</a:t>
            </a:r>
            <a:endParaRPr lang="en-US" altLang="zh-CN" dirty="0"/>
          </a:p>
          <a:p>
            <a:r>
              <a:rPr lang="zh-CN" altLang="en-US" dirty="0"/>
              <a:t>进行本次实验时，我先单独写了一个</a:t>
            </a:r>
            <a:r>
              <a:rPr lang="en-US" altLang="zh-CN" dirty="0" err="1"/>
              <a:t>RadixTree</a:t>
            </a:r>
            <a:r>
              <a:rPr lang="zh-CN" altLang="en-US" dirty="0"/>
              <a:t>插入和搜索的程序，最后再将其移入了实验框架。</a:t>
            </a:r>
            <a:endParaRPr lang="en-US" altLang="zh-CN" dirty="0"/>
          </a:p>
          <a:p>
            <a:r>
              <a:rPr lang="zh-CN" altLang="en-US" dirty="0"/>
              <a:t>清楚起见，将首先按照单独写的</a:t>
            </a:r>
            <a:r>
              <a:rPr lang="en-US" altLang="zh-CN" dirty="0" err="1"/>
              <a:t>RadixTree</a:t>
            </a:r>
            <a:r>
              <a:rPr lang="zh-CN" altLang="en-US" dirty="0"/>
              <a:t>测试程序讲起。</a:t>
            </a:r>
          </a:p>
        </p:txBody>
      </p:sp>
    </p:spTree>
    <p:extLst>
      <p:ext uri="{BB962C8B-B14F-4D97-AF65-F5344CB8AC3E}">
        <p14:creationId xmlns:p14="http://schemas.microsoft.com/office/powerpoint/2010/main" val="4202584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61499-25AB-4F7C-A2A4-946B4D07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873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节点构造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AFF65-F7EF-4C54-8143-B1836A6E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path</a:t>
            </a:r>
            <a:r>
              <a:rPr lang="zh-CN" altLang="en-US" dirty="0"/>
              <a:t>：当前节点表示的子串</a:t>
            </a:r>
            <a:endParaRPr lang="en-US" altLang="zh-CN" dirty="0"/>
          </a:p>
          <a:p>
            <a:r>
              <a:rPr lang="en-US" altLang="zh-CN" dirty="0" err="1"/>
              <a:t>has_value</a:t>
            </a:r>
            <a:r>
              <a:rPr lang="zh-CN" altLang="en-US" dirty="0"/>
              <a:t>：是否有路由表项</a:t>
            </a:r>
            <a:endParaRPr lang="en-US" altLang="zh-CN" dirty="0"/>
          </a:p>
          <a:p>
            <a:r>
              <a:rPr lang="en-US" altLang="zh-CN" dirty="0"/>
              <a:t>value</a:t>
            </a:r>
            <a:r>
              <a:rPr lang="zh-CN" altLang="en-US" dirty="0"/>
              <a:t>：路由表项，仅当</a:t>
            </a:r>
            <a:r>
              <a:rPr lang="en-US" altLang="zh-CN" dirty="0" err="1"/>
              <a:t>has_value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时才有意义。为了更方便地兼容进实验框架，我们把它的类型设置为</a:t>
            </a:r>
            <a:r>
              <a:rPr lang="en-US" altLang="zh-CN" dirty="0" err="1"/>
              <a:t>RouterItem</a:t>
            </a:r>
            <a:r>
              <a:rPr lang="zh-CN" altLang="en-US" dirty="0"/>
              <a:t>，</a:t>
            </a:r>
            <a:r>
              <a:rPr lang="en-US" altLang="zh-CN" dirty="0" err="1"/>
              <a:t>RouterItem</a:t>
            </a:r>
            <a:r>
              <a:rPr lang="zh-CN" altLang="en-US" dirty="0"/>
              <a:t>在示例代码中仅包含</a:t>
            </a:r>
            <a:r>
              <a:rPr lang="en-US" altLang="zh-CN" dirty="0"/>
              <a:t>int</a:t>
            </a:r>
            <a:r>
              <a:rPr lang="zh-CN" altLang="en-US" dirty="0"/>
              <a:t>型成员</a:t>
            </a:r>
            <a:r>
              <a:rPr lang="en-US" altLang="zh-CN" dirty="0"/>
              <a:t>interface</a:t>
            </a:r>
            <a:r>
              <a:rPr lang="zh-CN" altLang="en-US" dirty="0"/>
              <a:t>，迁移进实验框架后可以改变其结构。</a:t>
            </a:r>
            <a:endParaRPr lang="en-US" altLang="zh-CN" dirty="0"/>
          </a:p>
          <a:p>
            <a:r>
              <a:rPr lang="en-US" altLang="zh-CN" dirty="0"/>
              <a:t>children</a:t>
            </a:r>
            <a:r>
              <a:rPr lang="zh-CN" altLang="en-US" dirty="0"/>
              <a:t>：向量，元素是指向节点孩子的智能指针。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56F480-9E56-4F27-A11F-3A31ACC5C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287" y="4991004"/>
            <a:ext cx="3397425" cy="18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73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4B78D-444F-4FE5-AEE1-CBFFE4A0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RadixTree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07D08-AE5D-4934-A969-9F8E20F10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std::</a:t>
            </a:r>
            <a:r>
              <a:rPr lang="en-US" altLang="zh-CN" dirty="0" err="1"/>
              <a:t>unique_ptr</a:t>
            </a:r>
            <a:r>
              <a:rPr lang="en-US" altLang="zh-CN" dirty="0"/>
              <a:t>&lt;Node&gt; root</a:t>
            </a:r>
            <a:r>
              <a:rPr lang="zh-CN" altLang="en-US" dirty="0"/>
              <a:t>：根节点。</a:t>
            </a:r>
            <a:endParaRPr lang="en-US" altLang="zh-CN" dirty="0"/>
          </a:p>
          <a:p>
            <a:r>
              <a:rPr lang="en-US" altLang="zh-CN" dirty="0" err="1"/>
              <a:t>RouterItem</a:t>
            </a:r>
            <a:r>
              <a:rPr lang="en-US" altLang="zh-CN" dirty="0"/>
              <a:t> </a:t>
            </a:r>
            <a:r>
              <a:rPr lang="en-US" altLang="zh-CN" dirty="0" err="1"/>
              <a:t>default_item</a:t>
            </a:r>
            <a:r>
              <a:rPr lang="zh-CN" altLang="en-US" dirty="0"/>
              <a:t>：默认表项，对应路由表中的</a:t>
            </a:r>
            <a:r>
              <a:rPr lang="en-US" altLang="zh-CN" dirty="0"/>
              <a:t>”others”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RadixTree</a:t>
            </a:r>
            <a:r>
              <a:rPr lang="en-US" altLang="zh-CN" dirty="0"/>
              <a:t>()</a:t>
            </a:r>
            <a:r>
              <a:rPr lang="zh-CN" altLang="en-US" dirty="0"/>
              <a:t>：构造函数，生成根节点。</a:t>
            </a:r>
            <a:endParaRPr lang="en-US" altLang="zh-CN" dirty="0"/>
          </a:p>
          <a:p>
            <a:r>
              <a:rPr lang="en-US" altLang="zh-CN" dirty="0"/>
              <a:t>search(const string&amp; path)</a:t>
            </a:r>
            <a:r>
              <a:rPr lang="zh-CN" altLang="en-US" dirty="0"/>
              <a:t>：对一个字符串进行匹配，返回匹配到的</a:t>
            </a:r>
            <a:r>
              <a:rPr lang="en-US" altLang="zh-CN" dirty="0" err="1"/>
              <a:t>RouterItem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insert(const string&amp; path, const </a:t>
            </a:r>
            <a:r>
              <a:rPr lang="en-US" altLang="zh-CN" dirty="0" err="1"/>
              <a:t>RouterItem</a:t>
            </a:r>
            <a:r>
              <a:rPr lang="en-US" altLang="zh-CN" dirty="0"/>
              <a:t>&amp; value)</a:t>
            </a:r>
            <a:r>
              <a:rPr lang="zh-CN" altLang="en-US" dirty="0"/>
              <a:t>：路径</a:t>
            </a:r>
            <a:r>
              <a:rPr lang="en-US" altLang="zh-CN" dirty="0"/>
              <a:t>path</a:t>
            </a:r>
            <a:r>
              <a:rPr lang="zh-CN" altLang="en-US" dirty="0"/>
              <a:t>下插入</a:t>
            </a:r>
            <a:r>
              <a:rPr lang="en-US" altLang="zh-CN" dirty="0"/>
              <a:t>value</a:t>
            </a:r>
            <a:r>
              <a:rPr lang="zh-CN" altLang="en-US" dirty="0"/>
              <a:t>项。</a:t>
            </a:r>
            <a:endParaRPr lang="en-US" altLang="zh-CN" dirty="0"/>
          </a:p>
          <a:p>
            <a:r>
              <a:rPr lang="en-US" altLang="zh-CN" dirty="0" err="1"/>
              <a:t>printTree</a:t>
            </a:r>
            <a:r>
              <a:rPr lang="en-US" altLang="zh-CN" dirty="0"/>
              <a:t>()</a:t>
            </a:r>
            <a:r>
              <a:rPr lang="zh-CN" altLang="en-US" dirty="0"/>
              <a:t>：打印</a:t>
            </a:r>
            <a:r>
              <a:rPr lang="en-US" altLang="zh-CN" dirty="0" err="1"/>
              <a:t>RadixTree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nl-NL" altLang="zh-CN" dirty="0"/>
              <a:t>printNode(const Node* node, const string&amp; indent)</a:t>
            </a:r>
            <a:r>
              <a:rPr lang="zh-CN" altLang="en-US" dirty="0"/>
              <a:t>：从节点</a:t>
            </a:r>
            <a:r>
              <a:rPr lang="en-US" altLang="zh-CN" dirty="0"/>
              <a:t>node</a:t>
            </a:r>
            <a:r>
              <a:rPr lang="zh-CN" altLang="en-US" dirty="0"/>
              <a:t>开始递归打印，</a:t>
            </a:r>
            <a:r>
              <a:rPr lang="en-US" altLang="zh-CN" dirty="0"/>
              <a:t>indent</a:t>
            </a:r>
            <a:r>
              <a:rPr lang="zh-CN" altLang="en-US" dirty="0"/>
              <a:t>代表缩进。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1366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7E0FE-1E5A-49E3-B38A-AD4ACA45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查找（伪代码）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0EEA60F-BAEE-4651-AD9C-B4E710CAA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6937" y="1690688"/>
            <a:ext cx="6358126" cy="4629233"/>
          </a:xfrm>
        </p:spPr>
      </p:pic>
    </p:spTree>
    <p:extLst>
      <p:ext uri="{BB962C8B-B14F-4D97-AF65-F5344CB8AC3E}">
        <p14:creationId xmlns:p14="http://schemas.microsoft.com/office/powerpoint/2010/main" val="1891205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D0C01-ECE0-499B-9462-03FA62DE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查找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470B04-7992-433E-888A-05E2F0173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468" y="1835832"/>
            <a:ext cx="9989063" cy="4330923"/>
          </a:xfrm>
        </p:spPr>
      </p:pic>
    </p:spTree>
    <p:extLst>
      <p:ext uri="{BB962C8B-B14F-4D97-AF65-F5344CB8AC3E}">
        <p14:creationId xmlns:p14="http://schemas.microsoft.com/office/powerpoint/2010/main" val="4086865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543AA-DEF5-4B00-8B66-30FAAFBF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插入</a:t>
            </a:r>
            <a:r>
              <a:rPr lang="en-US" altLang="zh-CN" dirty="0"/>
              <a:t>(path, value)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0241E-7E0A-4D65-AC5D-417D2FDF3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寻找最长公共前缀，得到与公共前缀节点不同的剩余路径和公共前缀对应节点</a:t>
            </a:r>
            <a:r>
              <a:rPr lang="en-US" altLang="zh-CN" dirty="0"/>
              <a:t>node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如果待插入路径和最长公共前缀完全匹配，则直接对该节点赋值</a:t>
            </a:r>
            <a:endParaRPr lang="en-US" altLang="zh-CN" dirty="0"/>
          </a:p>
          <a:p>
            <a:r>
              <a:rPr lang="zh-CN" altLang="en-US" dirty="0"/>
              <a:t>否则，找到第一个和待查找路径有公共前缀的</a:t>
            </a:r>
            <a:r>
              <a:rPr lang="en-US" altLang="zh-CN" dirty="0"/>
              <a:t>node</a:t>
            </a:r>
            <a:r>
              <a:rPr lang="zh-CN" altLang="en-US" dirty="0"/>
              <a:t>的孩子</a:t>
            </a:r>
            <a:r>
              <a:rPr lang="en-US" altLang="zh-CN" dirty="0"/>
              <a:t>child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将这个孩子和剩余路径的最长公共前缀作为一个新节点向下分裂，分成两个孙子。</a:t>
            </a:r>
            <a:endParaRPr lang="en-US" altLang="zh-CN" dirty="0"/>
          </a:p>
          <a:p>
            <a:r>
              <a:rPr lang="zh-CN" altLang="en-US" dirty="0"/>
              <a:t>第一个孙子由</a:t>
            </a:r>
            <a:r>
              <a:rPr lang="en-US" altLang="zh-CN" dirty="0"/>
              <a:t>child</a:t>
            </a:r>
            <a:r>
              <a:rPr lang="zh-CN" altLang="en-US" dirty="0"/>
              <a:t>中剩余路径组成，相当于原来的</a:t>
            </a:r>
            <a:r>
              <a:rPr lang="en-US" altLang="zh-CN" dirty="0"/>
              <a:t>child path</a:t>
            </a:r>
            <a:r>
              <a:rPr lang="zh-CN" altLang="en-US" dirty="0"/>
              <a:t>属性去掉了公共前缀。</a:t>
            </a:r>
            <a:endParaRPr lang="en-US" altLang="zh-CN" dirty="0"/>
          </a:p>
          <a:p>
            <a:r>
              <a:rPr lang="zh-CN" altLang="en-US" dirty="0"/>
              <a:t>第二个孙子代表新插入的剩余的路径，赋值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如果未找到和待查找路径有公共前缀的</a:t>
            </a:r>
            <a:r>
              <a:rPr lang="en-US" altLang="zh-CN" dirty="0"/>
              <a:t>node</a:t>
            </a:r>
            <a:r>
              <a:rPr lang="zh-CN" altLang="en-US" dirty="0"/>
              <a:t>的孩子，则</a:t>
            </a:r>
            <a:r>
              <a:rPr lang="en-US" altLang="zh-CN" dirty="0"/>
              <a:t>node</a:t>
            </a:r>
            <a:r>
              <a:rPr lang="zh-CN" altLang="en-US" dirty="0"/>
              <a:t>下创建新节点，路径为剩余路径，值为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09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63B2D-D24E-4573-8468-A2315BCB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RIP</a:t>
            </a:r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D8B59-59D8-4123-A399-AD451576D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由于原始框架比较复杂，增加路由选择协议后需要大改，因此本算法单独实现。可以在算法得到结果后在实验框架内对路由表进行赋值。</a:t>
            </a:r>
            <a:endParaRPr lang="en-US" altLang="zh-CN" dirty="0"/>
          </a:p>
          <a:p>
            <a:r>
              <a:rPr lang="zh-CN" altLang="en-US" dirty="0"/>
              <a:t>逻辑结构符合实际，即路由器只能通过接口传输的数据知道有关其他路由器的信息，路由器间的线被抽象为类，模拟数据的传输。</a:t>
            </a:r>
            <a:endParaRPr lang="en-US" altLang="zh-CN" dirty="0"/>
          </a:p>
          <a:p>
            <a:r>
              <a:rPr lang="zh-CN" altLang="en-US" dirty="0"/>
              <a:t>支持路由器、线路的增加和修改。</a:t>
            </a:r>
          </a:p>
        </p:txBody>
      </p:sp>
    </p:spTree>
    <p:extLst>
      <p:ext uri="{BB962C8B-B14F-4D97-AF65-F5344CB8AC3E}">
        <p14:creationId xmlns:p14="http://schemas.microsoft.com/office/powerpoint/2010/main" val="1281085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34F81-20C6-4EE2-BFA7-41E50269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最长公共前缀的查找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1AB2B-59B9-4273-9410-8A93F8553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25102A-85EE-4A13-89BA-A2C384DFF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119" y="1941295"/>
            <a:ext cx="8007762" cy="4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34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E0752-B156-46DA-B571-D1FEF6BA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95408-B9C4-4B41-B7A1-780EEC5E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使用了路由器实验中的一个测试样例来进行测试。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F42B02-07B3-4D53-8852-944698F7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668" y="3116186"/>
            <a:ext cx="6102664" cy="24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27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62273-7A23-4BDC-B4D6-56B8B59D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测试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D8A038-2924-46FE-AA4B-C0AFF66E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252" y="2453414"/>
            <a:ext cx="3797495" cy="3054507"/>
          </a:xfrm>
        </p:spPr>
      </p:pic>
    </p:spTree>
    <p:extLst>
      <p:ext uri="{BB962C8B-B14F-4D97-AF65-F5344CB8AC3E}">
        <p14:creationId xmlns:p14="http://schemas.microsoft.com/office/powerpoint/2010/main" val="371651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3D384-5195-4D3A-BB41-166D39A7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应用到实验框架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83D3F-AEE2-416D-B951-207C5942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首先，对</a:t>
            </a:r>
            <a:r>
              <a:rPr lang="en-US" altLang="zh-CN" dirty="0" err="1"/>
              <a:t>RouterItem</a:t>
            </a:r>
            <a:r>
              <a:rPr lang="zh-CN" altLang="en-US" dirty="0"/>
              <a:t>做一点小小的改变，增加下一跳地址。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add_route</a:t>
            </a:r>
            <a:r>
              <a:rPr lang="zh-CN" altLang="en-US" dirty="0"/>
              <a:t>函数会变得非常简单：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其中需要使用</a:t>
            </a:r>
            <a:r>
              <a:rPr lang="en-US" altLang="zh-CN" dirty="0" err="1"/>
              <a:t>getBinaryString</a:t>
            </a:r>
            <a:r>
              <a:rPr lang="zh-CN" altLang="en-US" dirty="0"/>
              <a:t>，给定一个</a:t>
            </a:r>
            <a:r>
              <a:rPr lang="en-US" altLang="zh-CN" dirty="0"/>
              <a:t>IP</a:t>
            </a:r>
            <a:r>
              <a:rPr lang="zh-CN" altLang="en-US" dirty="0"/>
              <a:t>地址和前缀长度，得到对应的二进制字符串。比较简单因此从略。</a:t>
            </a:r>
            <a:endParaRPr lang="en-US" altLang="zh-CN" dirty="0"/>
          </a:p>
          <a:p>
            <a:r>
              <a:rPr lang="zh-CN" altLang="en-US" dirty="0"/>
              <a:t>查找：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E0E291-91F6-4CDD-9228-DBC0EA87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527" y="2479465"/>
            <a:ext cx="2844946" cy="7302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D2E345-5F53-4E21-91E2-5651EF2B4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042" y="3863593"/>
            <a:ext cx="5073911" cy="5969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255CCB-64E0-433C-AC9E-69075C4DF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728" y="5480554"/>
            <a:ext cx="4686541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88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126EE-B43F-4D96-A1C0-26601187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测试结果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A0255-22C5-4FEA-B1CC-13DDDEA1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</a:t>
            </a:r>
            <a:r>
              <a:rPr lang="en-US" altLang="zh-CN" dirty="0"/>
              <a:t>5s</a:t>
            </a:r>
            <a:r>
              <a:rPr lang="zh-CN" altLang="en-US" dirty="0"/>
              <a:t>提到了</a:t>
            </a:r>
            <a:r>
              <a:rPr lang="en-US" altLang="zh-CN" dirty="0"/>
              <a:t>0.01s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Network_simulator</a:t>
            </a:r>
            <a:r>
              <a:rPr lang="zh-CN" altLang="en-US" dirty="0"/>
              <a:t>完全通过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76D572-AC75-40FB-B729-4884307E2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2862234"/>
            <a:ext cx="6020109" cy="11684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1FE952-38F0-49EC-93A0-6C00E2CE9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35" y="1568513"/>
            <a:ext cx="5850989" cy="492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7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534F3-B0E4-4730-AA93-0FBFA55A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项目结构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29476-1CBD-4584-A468-33AE73334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Interface.* </a:t>
            </a:r>
            <a:r>
              <a:rPr lang="zh-CN" altLang="en-US" dirty="0"/>
              <a:t>定义接口类，实现数据的发送和接收</a:t>
            </a:r>
            <a:endParaRPr lang="en-US" altLang="zh-CN" dirty="0"/>
          </a:p>
          <a:p>
            <a:r>
              <a:rPr lang="en-US" altLang="zh-CN" dirty="0"/>
              <a:t>Network.* </a:t>
            </a:r>
            <a:r>
              <a:rPr lang="zh-CN" altLang="en-US" dirty="0"/>
              <a:t>定义整个网络，包含所有路由器、接口和线</a:t>
            </a:r>
            <a:endParaRPr lang="en-US" altLang="zh-CN" dirty="0"/>
          </a:p>
          <a:p>
            <a:r>
              <a:rPr lang="en-US" altLang="zh-CN" dirty="0"/>
              <a:t>Pipe.* </a:t>
            </a:r>
            <a:r>
              <a:rPr lang="zh-CN" altLang="en-US" dirty="0"/>
              <a:t>路由器间的连线，负责两个接口之间的数据传输</a:t>
            </a:r>
            <a:endParaRPr lang="en-US" altLang="zh-CN" dirty="0"/>
          </a:p>
          <a:p>
            <a:r>
              <a:rPr lang="en-US" altLang="zh-CN" dirty="0"/>
              <a:t>Router.* </a:t>
            </a:r>
            <a:r>
              <a:rPr lang="zh-CN" altLang="en-US" dirty="0"/>
              <a:t>路由器类，负责数据的处理</a:t>
            </a:r>
            <a:endParaRPr lang="en-US" altLang="zh-CN" dirty="0"/>
          </a:p>
          <a:p>
            <a:r>
              <a:rPr lang="en-US" altLang="zh-CN" dirty="0"/>
              <a:t>main.cpp </a:t>
            </a:r>
            <a:r>
              <a:rPr lang="zh-CN" altLang="en-US" dirty="0"/>
              <a:t>主程序，运行测试脚本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17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77A38-598F-47D6-9FD7-34EFCB22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Interface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E4819-DB25-4501-8848-C4C3EC0E9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包含接口将要发送出去的距离向量和接收到的距离向量、接口对应的路由器名。可以实现的功能有发送距离向量（数据缓存到存储将要发送出去的距离向量的变量）、接收距离向量（数据缓存到存储接收到的距离向量的变量）、清除发送缓存和接收缓存。它们会被上层的</a:t>
            </a:r>
            <a:r>
              <a:rPr lang="en-US" altLang="zh-CN" dirty="0"/>
              <a:t>Pipe</a:t>
            </a:r>
            <a:r>
              <a:rPr lang="zh-CN" altLang="en-US" dirty="0"/>
              <a:t>类和</a:t>
            </a:r>
            <a:r>
              <a:rPr lang="en-US" altLang="zh-CN" dirty="0"/>
              <a:t>Router</a:t>
            </a:r>
            <a:r>
              <a:rPr lang="zh-CN" altLang="en-US" dirty="0"/>
              <a:t>类调用。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6F67E5-CBCC-4D01-8C62-D73276499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693" y="3901421"/>
            <a:ext cx="7756613" cy="25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7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2B7E-72FF-4DC8-95DF-73A4B00F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Pipe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626C5-9B74-439A-90E9-0225DEE4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表示连接两个接口的通信信道，包含三个成员变量，分别是两个接口的指针和信道长度（可以理解成传输时间开销）。成员函数</a:t>
            </a:r>
            <a:r>
              <a:rPr lang="en-US" altLang="zh-CN" dirty="0"/>
              <a:t>transfer</a:t>
            </a:r>
            <a:r>
              <a:rPr lang="zh-CN" altLang="en-US" dirty="0"/>
              <a:t>用于接口之间数据的双向通信。每次调用</a:t>
            </a:r>
            <a:r>
              <a:rPr lang="en-US" altLang="zh-CN" dirty="0"/>
              <a:t>transfer</a:t>
            </a:r>
            <a:r>
              <a:rPr lang="zh-CN" altLang="en-US" dirty="0"/>
              <a:t>函数，接口</a:t>
            </a:r>
            <a:r>
              <a:rPr lang="en-US" altLang="zh-CN" dirty="0"/>
              <a:t>1</a:t>
            </a:r>
            <a:r>
              <a:rPr lang="zh-CN" altLang="en-US" dirty="0"/>
              <a:t>发送的数据会被转移到接口</a:t>
            </a:r>
            <a:r>
              <a:rPr lang="en-US" altLang="zh-CN" dirty="0"/>
              <a:t>2</a:t>
            </a:r>
            <a:r>
              <a:rPr lang="zh-CN" altLang="en-US" dirty="0"/>
              <a:t>的接收缓存，接口</a:t>
            </a:r>
            <a:r>
              <a:rPr lang="en-US" altLang="zh-CN" dirty="0"/>
              <a:t>2</a:t>
            </a:r>
            <a:r>
              <a:rPr lang="zh-CN" altLang="en-US" dirty="0"/>
              <a:t>的发送数据会被转移到接口</a:t>
            </a:r>
            <a:r>
              <a:rPr lang="en-US" altLang="zh-CN" dirty="0"/>
              <a:t>1</a:t>
            </a:r>
            <a:r>
              <a:rPr lang="zh-CN" altLang="en-US" dirty="0"/>
              <a:t>的接收缓存，同时它们的发送缓存会被清空。</a:t>
            </a:r>
            <a:endParaRPr lang="en-US" altLang="zh-CN" dirty="0"/>
          </a:p>
          <a:p>
            <a:r>
              <a:rPr lang="zh-CN" altLang="en-US" dirty="0"/>
              <a:t>数据发送时，距离向量的距离会自动加上该信道的传输开销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40F683-FC05-46ED-8BDC-B155997B4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183" y="4355159"/>
            <a:ext cx="3147633" cy="226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1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5038C-B23A-4BF2-B79B-BD9EADAE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Router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4D12E-8EE8-40CD-9C61-B70BFB6DE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成员变量</a:t>
            </a:r>
            <a:endParaRPr lang="en-US" altLang="zh-CN" dirty="0"/>
          </a:p>
          <a:p>
            <a:pPr lvl="1"/>
            <a:r>
              <a:rPr lang="en-US" altLang="zh-CN" dirty="0"/>
              <a:t>interfaces</a:t>
            </a:r>
            <a:r>
              <a:rPr lang="zh-CN" altLang="en-US" dirty="0"/>
              <a:t>：无序集合，路由器接口的指针</a:t>
            </a:r>
            <a:endParaRPr lang="en-US" altLang="zh-CN" dirty="0"/>
          </a:p>
          <a:p>
            <a:pPr lvl="1"/>
            <a:r>
              <a:rPr lang="en-US" altLang="zh-CN" dirty="0"/>
              <a:t>name</a:t>
            </a:r>
            <a:r>
              <a:rPr lang="zh-CN" altLang="en-US" dirty="0"/>
              <a:t>：路由器名称</a:t>
            </a:r>
            <a:endParaRPr lang="en-US" altLang="zh-CN" dirty="0"/>
          </a:p>
          <a:p>
            <a:pPr lvl="1"/>
            <a:r>
              <a:rPr lang="en-US" altLang="zh-CN" dirty="0"/>
              <a:t>table</a:t>
            </a:r>
            <a:r>
              <a:rPr lang="zh-CN" altLang="en-US" dirty="0"/>
              <a:t>：路由表，键为目标网络名，值为</a:t>
            </a:r>
            <a:r>
              <a:rPr lang="en-US" altLang="zh-CN" dirty="0"/>
              <a:t>(</a:t>
            </a:r>
            <a:r>
              <a:rPr lang="zh-CN" altLang="en-US" dirty="0"/>
              <a:t>距离，下一跳发送接口</a:t>
            </a:r>
            <a:r>
              <a:rPr lang="en-US" altLang="zh-CN" dirty="0"/>
              <a:t>)</a:t>
            </a:r>
            <a:r>
              <a:rPr lang="zh-CN" altLang="en-US" dirty="0"/>
              <a:t>对</a:t>
            </a:r>
            <a:endParaRPr lang="en-US" altLang="zh-CN" dirty="0"/>
          </a:p>
          <a:p>
            <a:r>
              <a:rPr lang="zh-CN" altLang="en-US" dirty="0"/>
              <a:t>成员函数</a:t>
            </a:r>
            <a:endParaRPr lang="en-US" altLang="zh-CN" dirty="0"/>
          </a:p>
          <a:p>
            <a:pPr lvl="1"/>
            <a:r>
              <a:rPr lang="en-US" altLang="zh-CN" dirty="0" err="1"/>
              <a:t>add_subnet</a:t>
            </a:r>
            <a:r>
              <a:rPr lang="en-US" altLang="zh-CN" dirty="0"/>
              <a:t>(string name)</a:t>
            </a:r>
            <a:r>
              <a:rPr lang="zh-CN" altLang="en-US" dirty="0"/>
              <a:t>：为路由器增加一个子网</a:t>
            </a:r>
            <a:endParaRPr lang="en-US" altLang="zh-CN" dirty="0"/>
          </a:p>
          <a:p>
            <a:pPr lvl="1"/>
            <a:r>
              <a:rPr lang="en-US" altLang="zh-CN" dirty="0" err="1"/>
              <a:t>process_message</a:t>
            </a:r>
            <a:r>
              <a:rPr lang="en-US" altLang="zh-CN" dirty="0"/>
              <a:t>()</a:t>
            </a:r>
            <a:r>
              <a:rPr lang="zh-CN" altLang="en-US" dirty="0"/>
              <a:t>：处理接收到的信息，更新路由表，返回路由表是否改变</a:t>
            </a:r>
            <a:endParaRPr lang="en-US" altLang="zh-CN" dirty="0"/>
          </a:p>
          <a:p>
            <a:pPr lvl="1"/>
            <a:r>
              <a:rPr lang="en-US" altLang="zh-CN" dirty="0"/>
              <a:t>refresh()</a:t>
            </a:r>
            <a:r>
              <a:rPr lang="zh-CN" altLang="en-US" dirty="0"/>
              <a:t>：从所有接口往出发送路由表中的距离向量</a:t>
            </a:r>
            <a:endParaRPr lang="en-US" altLang="zh-CN" dirty="0"/>
          </a:p>
          <a:p>
            <a:pPr lvl="1"/>
            <a:r>
              <a:rPr lang="en-US" altLang="zh-CN" dirty="0"/>
              <a:t>inform(string </a:t>
            </a:r>
            <a:r>
              <a:rPr lang="en-US" altLang="zh-CN" dirty="0" err="1"/>
              <a:t>dest</a:t>
            </a:r>
            <a:r>
              <a:rPr lang="en-US" altLang="zh-CN" dirty="0"/>
              <a:t>, int </a:t>
            </a:r>
            <a:r>
              <a:rPr lang="en-US" altLang="zh-CN" dirty="0" err="1"/>
              <a:t>dist</a:t>
            </a:r>
            <a:r>
              <a:rPr lang="en-US" altLang="zh-CN" dirty="0"/>
              <a:t>)</a:t>
            </a:r>
            <a:r>
              <a:rPr lang="zh-CN" altLang="en-US" dirty="0"/>
              <a:t>：从所有接口发送通向</a:t>
            </a:r>
            <a:r>
              <a:rPr lang="en-US" altLang="zh-CN" dirty="0" err="1"/>
              <a:t>dest</a:t>
            </a:r>
            <a:r>
              <a:rPr lang="zh-CN" altLang="en-US" dirty="0"/>
              <a:t>，距离为</a:t>
            </a:r>
            <a:r>
              <a:rPr lang="en-US" altLang="zh-CN" dirty="0" err="1"/>
              <a:t>dist</a:t>
            </a:r>
            <a:r>
              <a:rPr lang="zh-CN" altLang="en-US" dirty="0"/>
              <a:t>的距离向量</a:t>
            </a:r>
          </a:p>
        </p:txBody>
      </p:sp>
    </p:spTree>
    <p:extLst>
      <p:ext uri="{BB962C8B-B14F-4D97-AF65-F5344CB8AC3E}">
        <p14:creationId xmlns:p14="http://schemas.microsoft.com/office/powerpoint/2010/main" val="345539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301EC-C201-4F45-9EB0-0B81C3AB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Router.process_message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5072C-7AC4-4EEA-8D3F-26A046A9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距离向量的处理规则如下：</a:t>
            </a:r>
            <a:endParaRPr lang="en-US" altLang="zh-CN" dirty="0"/>
          </a:p>
          <a:p>
            <a:pPr lvl="1"/>
            <a:r>
              <a:rPr lang="zh-CN" altLang="en-US" dirty="0"/>
              <a:t>如果表中没有，则直接添加</a:t>
            </a:r>
            <a:endParaRPr lang="en-US" altLang="zh-CN" dirty="0"/>
          </a:p>
          <a:p>
            <a:pPr lvl="1"/>
            <a:r>
              <a:rPr lang="zh-CN" altLang="en-US" dirty="0"/>
              <a:t>如果表中存在但距离比当前距离向量的小，则更新表，包括距离和下一跳对应接口</a:t>
            </a:r>
            <a:endParaRPr lang="en-US" altLang="zh-CN" dirty="0"/>
          </a:p>
          <a:p>
            <a:pPr lvl="1"/>
            <a:r>
              <a:rPr lang="zh-CN" altLang="en-US" dirty="0"/>
              <a:t>如果表中存在且接口和距离向量来源相同，无论距离向量是否更小，都更新表</a:t>
            </a:r>
            <a:endParaRPr lang="en-US" altLang="zh-CN" dirty="0"/>
          </a:p>
          <a:p>
            <a:pPr lvl="1"/>
            <a:r>
              <a:rPr lang="zh-CN" altLang="en-US" dirty="0"/>
              <a:t>只要表被更新就返回</a:t>
            </a:r>
            <a:r>
              <a:rPr lang="en-US" altLang="zh-CN" dirty="0"/>
              <a:t>true</a:t>
            </a:r>
            <a:r>
              <a:rPr lang="zh-CN" altLang="en-US" dirty="0"/>
              <a:t>，否则返回</a:t>
            </a:r>
            <a:r>
              <a:rPr lang="en-US" altLang="zh-CN" dirty="0"/>
              <a:t>false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F79421-4DFA-4C9D-BB46-488EE9671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56" y="4524654"/>
            <a:ext cx="9474687" cy="21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7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3BD62-7FBF-4A91-ACBF-D50D112C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Network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043D1-C76D-4249-8782-4D6B372B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成员变量</a:t>
            </a:r>
            <a:endParaRPr lang="en-US" altLang="zh-CN" dirty="0"/>
          </a:p>
          <a:p>
            <a:pPr lvl="1"/>
            <a:r>
              <a:rPr lang="en-US" altLang="zh-CN" dirty="0"/>
              <a:t>routers</a:t>
            </a:r>
            <a:r>
              <a:rPr lang="zh-CN" altLang="en-US" dirty="0"/>
              <a:t>：包含网络内路由器的集合</a:t>
            </a:r>
            <a:endParaRPr lang="en-US" altLang="zh-CN" dirty="0"/>
          </a:p>
          <a:p>
            <a:pPr lvl="1"/>
            <a:r>
              <a:rPr lang="en-US" altLang="zh-CN" dirty="0"/>
              <a:t>pipes</a:t>
            </a:r>
            <a:r>
              <a:rPr lang="zh-CN" altLang="en-US" dirty="0"/>
              <a:t>：包含网络中路由器间信道的集合</a:t>
            </a:r>
            <a:endParaRPr lang="en-US" altLang="zh-CN" dirty="0"/>
          </a:p>
          <a:p>
            <a:pPr lvl="1"/>
            <a:r>
              <a:rPr lang="en-US" altLang="zh-CN" dirty="0" err="1"/>
              <a:t>router_map</a:t>
            </a:r>
            <a:r>
              <a:rPr lang="zh-CN" altLang="en-US" dirty="0"/>
              <a:t>：名字到路由器类的映射</a:t>
            </a:r>
            <a:endParaRPr lang="en-US" altLang="zh-CN" dirty="0"/>
          </a:p>
          <a:p>
            <a:pPr lvl="1"/>
            <a:r>
              <a:rPr lang="en-US" altLang="zh-CN" dirty="0" err="1"/>
              <a:t>names_pipe_map</a:t>
            </a:r>
            <a:r>
              <a:rPr lang="zh-CN" altLang="en-US" dirty="0"/>
              <a:t>：可以根据路由器名字找到连接这两个路由器的信道，用于修改通信开销</a:t>
            </a:r>
            <a:endParaRPr lang="en-US" altLang="zh-CN" dirty="0"/>
          </a:p>
          <a:p>
            <a:pPr lvl="1"/>
            <a:r>
              <a:rPr lang="en-US" altLang="zh-CN" dirty="0" err="1"/>
              <a:t>interface_router_map</a:t>
            </a:r>
            <a:r>
              <a:rPr lang="zh-CN" altLang="en-US" dirty="0"/>
              <a:t>：找到接口下一跳的路由器名，仅打印路由表用</a:t>
            </a:r>
            <a:endParaRPr lang="en-US" altLang="zh-CN" dirty="0"/>
          </a:p>
          <a:p>
            <a:r>
              <a:rPr lang="zh-CN" altLang="en-US" dirty="0"/>
              <a:t>成员函数</a:t>
            </a:r>
            <a:endParaRPr lang="en-US" altLang="zh-CN" dirty="0"/>
          </a:p>
          <a:p>
            <a:pPr lvl="1"/>
            <a:r>
              <a:rPr lang="en-US" altLang="zh-CN" dirty="0"/>
              <a:t>refresh()</a:t>
            </a:r>
            <a:r>
              <a:rPr lang="zh-CN" altLang="en-US" dirty="0"/>
              <a:t>：所有路由器重新发送距离向量</a:t>
            </a:r>
            <a:endParaRPr lang="en-US" altLang="zh-CN" dirty="0"/>
          </a:p>
          <a:p>
            <a:pPr lvl="1"/>
            <a:r>
              <a:rPr lang="en-US" altLang="zh-CN" dirty="0"/>
              <a:t>update()</a:t>
            </a:r>
            <a:r>
              <a:rPr lang="zh-CN" altLang="en-US" dirty="0"/>
              <a:t>：所有路由器处理接收到的距离向量并更新路由表，返回</a:t>
            </a:r>
            <a:r>
              <a:rPr lang="en-US" altLang="zh-CN" dirty="0"/>
              <a:t>true</a:t>
            </a:r>
            <a:r>
              <a:rPr lang="zh-CN" altLang="en-US" dirty="0"/>
              <a:t>当且仅当有更新</a:t>
            </a:r>
            <a:endParaRPr lang="en-US" altLang="zh-CN" dirty="0"/>
          </a:p>
          <a:p>
            <a:pPr lvl="1"/>
            <a:r>
              <a:rPr lang="en-US" altLang="zh-CN" dirty="0" err="1"/>
              <a:t>print_tables</a:t>
            </a:r>
            <a:r>
              <a:rPr lang="en-US" altLang="zh-CN" dirty="0"/>
              <a:t>()</a:t>
            </a:r>
            <a:r>
              <a:rPr lang="zh-CN" altLang="en-US" dirty="0"/>
              <a:t>：打印路由表</a:t>
            </a:r>
            <a:endParaRPr lang="en-US" altLang="zh-CN" dirty="0"/>
          </a:p>
          <a:p>
            <a:pPr lvl="1"/>
            <a:r>
              <a:rPr lang="en-US" altLang="zh-CN" dirty="0" err="1"/>
              <a:t>add_router</a:t>
            </a:r>
            <a:r>
              <a:rPr lang="en-US" altLang="zh-CN" dirty="0"/>
              <a:t>(string name)</a:t>
            </a:r>
            <a:r>
              <a:rPr lang="zh-CN" altLang="en-US" dirty="0"/>
              <a:t>：增加路由器</a:t>
            </a:r>
            <a:endParaRPr lang="en-US" altLang="zh-CN" dirty="0"/>
          </a:p>
          <a:p>
            <a:pPr lvl="1"/>
            <a:r>
              <a:rPr lang="en-US" altLang="zh-CN" dirty="0" err="1"/>
              <a:t>add_subnet</a:t>
            </a:r>
            <a:r>
              <a:rPr lang="en-US" altLang="zh-CN" dirty="0"/>
              <a:t>(string router, string subnet)</a:t>
            </a:r>
            <a:r>
              <a:rPr lang="zh-CN" altLang="en-US" dirty="0"/>
              <a:t>：给某个路由器增加子网</a:t>
            </a:r>
            <a:endParaRPr lang="en-US" altLang="zh-CN" dirty="0"/>
          </a:p>
          <a:p>
            <a:pPr lvl="1"/>
            <a:r>
              <a:rPr lang="en-US" altLang="zh-CN" dirty="0" err="1"/>
              <a:t>add_link</a:t>
            </a:r>
            <a:r>
              <a:rPr lang="en-US" altLang="zh-CN" dirty="0"/>
              <a:t>(string router1, string router2, int cost)</a:t>
            </a:r>
            <a:r>
              <a:rPr lang="zh-CN" altLang="en-US" dirty="0"/>
              <a:t>：两个路由器间接线</a:t>
            </a:r>
            <a:endParaRPr lang="en-US" altLang="zh-CN" dirty="0"/>
          </a:p>
          <a:p>
            <a:pPr lvl="1"/>
            <a:r>
              <a:rPr lang="en-US" altLang="zh-CN" dirty="0" err="1"/>
              <a:t>modify_link</a:t>
            </a:r>
            <a:r>
              <a:rPr lang="en-US" altLang="zh-CN" dirty="0"/>
              <a:t>(string router1, string router2, int cost)</a:t>
            </a:r>
            <a:r>
              <a:rPr lang="zh-CN" altLang="en-US" dirty="0"/>
              <a:t>：修改信道传输开销</a:t>
            </a:r>
            <a:endParaRPr lang="en-US" altLang="zh-CN" dirty="0"/>
          </a:p>
          <a:p>
            <a:pPr lvl="1"/>
            <a:r>
              <a:rPr lang="en-US" altLang="zh-CN" dirty="0" err="1"/>
              <a:t>update_until_converge</a:t>
            </a:r>
            <a:r>
              <a:rPr lang="en-US" altLang="zh-CN" dirty="0"/>
              <a:t>()</a:t>
            </a:r>
            <a:r>
              <a:rPr lang="zh-CN" altLang="en-US" dirty="0"/>
              <a:t>：使用距离向量算法更新路由表，直到收敛</a:t>
            </a:r>
          </a:p>
        </p:txBody>
      </p:sp>
    </p:spTree>
    <p:extLst>
      <p:ext uri="{BB962C8B-B14F-4D97-AF65-F5344CB8AC3E}">
        <p14:creationId xmlns:p14="http://schemas.microsoft.com/office/powerpoint/2010/main" val="69854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2184</Words>
  <Application>Microsoft Office PowerPoint</Application>
  <PresentationFormat>宽屏</PresentationFormat>
  <Paragraphs>169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等线</vt:lpstr>
      <vt:lpstr>等线 Light</vt:lpstr>
      <vt:lpstr>Arial</vt:lpstr>
      <vt:lpstr>Office 主题​​</vt:lpstr>
      <vt:lpstr>网络系统实验-综合实验</vt:lpstr>
      <vt:lpstr>选题</vt:lpstr>
      <vt:lpstr>RIP实验</vt:lpstr>
      <vt:lpstr>项目结构</vt:lpstr>
      <vt:lpstr>Interface类</vt:lpstr>
      <vt:lpstr>Pipe类</vt:lpstr>
      <vt:lpstr>Router类</vt:lpstr>
      <vt:lpstr>Router.process_message()</vt:lpstr>
      <vt:lpstr>Network类</vt:lpstr>
      <vt:lpstr>Network类</vt:lpstr>
      <vt:lpstr>测试</vt:lpstr>
      <vt:lpstr>测试</vt:lpstr>
      <vt:lpstr>测试</vt:lpstr>
      <vt:lpstr>测试</vt:lpstr>
      <vt:lpstr>测试</vt:lpstr>
      <vt:lpstr>测试结果</vt:lpstr>
      <vt:lpstr>测试结果</vt:lpstr>
      <vt:lpstr>Lab5讲解</vt:lpstr>
      <vt:lpstr>segment_received</vt:lpstr>
      <vt:lpstr>segment_received</vt:lpstr>
      <vt:lpstr>RST的发送</vt:lpstr>
      <vt:lpstr>实验常见问题</vt:lpstr>
      <vt:lpstr>Lab4测试样例改进建议</vt:lpstr>
      <vt:lpstr>Exp7-RadixTree详解</vt:lpstr>
      <vt:lpstr>节点构造</vt:lpstr>
      <vt:lpstr>RadixTree类</vt:lpstr>
      <vt:lpstr>查找（伪代码）</vt:lpstr>
      <vt:lpstr>查找</vt:lpstr>
      <vt:lpstr>插入(path, value)</vt:lpstr>
      <vt:lpstr>最长公共前缀的查找</vt:lpstr>
      <vt:lpstr>测试</vt:lpstr>
      <vt:lpstr>测试</vt:lpstr>
      <vt:lpstr>应用到实验框架</vt:lpstr>
      <vt:lpstr>测试结果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亦昶 徐</dc:creator>
  <cp:lastModifiedBy>亦昶 徐</cp:lastModifiedBy>
  <cp:revision>49</cp:revision>
  <dcterms:created xsi:type="dcterms:W3CDTF">2023-06-07T13:23:15Z</dcterms:created>
  <dcterms:modified xsi:type="dcterms:W3CDTF">2023-06-08T08:26:41Z</dcterms:modified>
</cp:coreProperties>
</file>