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0" r:id="rId5"/>
    <p:sldId id="259" r:id="rId6"/>
    <p:sldId id="261" r:id="rId7"/>
    <p:sldId id="262" r:id="rId8"/>
    <p:sldId id="330" r:id="rId9"/>
    <p:sldId id="263" r:id="rId10"/>
    <p:sldId id="264" r:id="rId11"/>
    <p:sldId id="331" r:id="rId12"/>
    <p:sldId id="265" r:id="rId13"/>
    <p:sldId id="266" r:id="rId14"/>
    <p:sldId id="267" r:id="rId15"/>
    <p:sldId id="268" r:id="rId16"/>
    <p:sldId id="269" r:id="rId17"/>
    <p:sldId id="270" r:id="rId18"/>
    <p:sldId id="272" r:id="rId19"/>
    <p:sldId id="271" r:id="rId20"/>
    <p:sldId id="273" r:id="rId21"/>
    <p:sldId id="274" r:id="rId22"/>
    <p:sldId id="275" r:id="rId23"/>
    <p:sldId id="276" r:id="rId24"/>
    <p:sldId id="332"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9" r:id="rId46"/>
    <p:sldId id="297" r:id="rId47"/>
    <p:sldId id="298"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F4B8F-52DF-4F12-B391-361083618E8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0202F6-5B9D-41E6-8059-EE48D08D6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2BEE294-4C8C-43B8-B7E6-1DB55C64640F}"/>
              </a:ext>
            </a:extLst>
          </p:cNvPr>
          <p:cNvSpPr>
            <a:spLocks noGrp="1"/>
          </p:cNvSpPr>
          <p:nvPr>
            <p:ph type="dt" sz="half" idx="10"/>
          </p:nvPr>
        </p:nvSpPr>
        <p:spPr/>
        <p:txBody>
          <a:bodyPr/>
          <a:lstStyle/>
          <a:p>
            <a:fld id="{D2D89EFF-AB3E-41A5-9D6E-BDCAF9542B1E}" type="datetimeFigureOut">
              <a:rPr lang="zh-CN" altLang="en-US" smtClean="0"/>
              <a:t>2021/12/27</a:t>
            </a:fld>
            <a:endParaRPr lang="zh-CN" altLang="en-US"/>
          </a:p>
        </p:txBody>
      </p:sp>
      <p:sp>
        <p:nvSpPr>
          <p:cNvPr id="5" name="页脚占位符 4">
            <a:extLst>
              <a:ext uri="{FF2B5EF4-FFF2-40B4-BE49-F238E27FC236}">
                <a16:creationId xmlns:a16="http://schemas.microsoft.com/office/drawing/2014/main" id="{8BEAE038-387B-4839-9D94-F019C3B0D0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481082-82C1-4C57-A9C1-CE4757B88480}"/>
              </a:ext>
            </a:extLst>
          </p:cNvPr>
          <p:cNvSpPr>
            <a:spLocks noGrp="1"/>
          </p:cNvSpPr>
          <p:nvPr>
            <p:ph type="sldNum" sz="quarter" idx="12"/>
          </p:nvPr>
        </p:nvSpPr>
        <p:spPr/>
        <p:txBody>
          <a:bodyPr/>
          <a:lstStyle/>
          <a:p>
            <a:fld id="{5FF7CEFA-DC63-48B1-BEA2-EED83801730E}" type="slidenum">
              <a:rPr lang="zh-CN" altLang="en-US" smtClean="0"/>
              <a:t>‹#›</a:t>
            </a:fld>
            <a:endParaRPr lang="zh-CN" altLang="en-US"/>
          </a:p>
        </p:txBody>
      </p:sp>
    </p:spTree>
    <p:extLst>
      <p:ext uri="{BB962C8B-B14F-4D97-AF65-F5344CB8AC3E}">
        <p14:creationId xmlns:p14="http://schemas.microsoft.com/office/powerpoint/2010/main" val="6325817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BA936-4C38-4C7A-90CF-6CFF2CF43AB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DE27A0-2A12-4456-BA9B-38378BF9785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7D4511-E73A-4ABB-8E71-7167D82BF26D}"/>
              </a:ext>
            </a:extLst>
          </p:cNvPr>
          <p:cNvSpPr>
            <a:spLocks noGrp="1"/>
          </p:cNvSpPr>
          <p:nvPr>
            <p:ph type="dt" sz="half" idx="10"/>
          </p:nvPr>
        </p:nvSpPr>
        <p:spPr/>
        <p:txBody>
          <a:bodyPr/>
          <a:lstStyle/>
          <a:p>
            <a:fld id="{D2D89EFF-AB3E-41A5-9D6E-BDCAF9542B1E}" type="datetimeFigureOut">
              <a:rPr lang="zh-CN" altLang="en-US" smtClean="0"/>
              <a:t>2021/12/27</a:t>
            </a:fld>
            <a:endParaRPr lang="zh-CN" altLang="en-US"/>
          </a:p>
        </p:txBody>
      </p:sp>
      <p:sp>
        <p:nvSpPr>
          <p:cNvPr id="5" name="页脚占位符 4">
            <a:extLst>
              <a:ext uri="{FF2B5EF4-FFF2-40B4-BE49-F238E27FC236}">
                <a16:creationId xmlns:a16="http://schemas.microsoft.com/office/drawing/2014/main" id="{6E154619-6B5E-447A-84E3-D309F9FF2F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8BC0B6-460A-4B14-B5E7-765E64A90704}"/>
              </a:ext>
            </a:extLst>
          </p:cNvPr>
          <p:cNvSpPr>
            <a:spLocks noGrp="1"/>
          </p:cNvSpPr>
          <p:nvPr>
            <p:ph type="sldNum" sz="quarter" idx="12"/>
          </p:nvPr>
        </p:nvSpPr>
        <p:spPr/>
        <p:txBody>
          <a:bodyPr/>
          <a:lstStyle/>
          <a:p>
            <a:fld id="{5FF7CEFA-DC63-48B1-BEA2-EED83801730E}" type="slidenum">
              <a:rPr lang="zh-CN" altLang="en-US" smtClean="0"/>
              <a:t>‹#›</a:t>
            </a:fld>
            <a:endParaRPr lang="zh-CN" altLang="en-US"/>
          </a:p>
        </p:txBody>
      </p:sp>
    </p:spTree>
    <p:extLst>
      <p:ext uri="{BB962C8B-B14F-4D97-AF65-F5344CB8AC3E}">
        <p14:creationId xmlns:p14="http://schemas.microsoft.com/office/powerpoint/2010/main" val="67792308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C43414-5598-43E8-9446-865C4EB24F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E46C310-9210-4DFF-96A3-F6098A1B23A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C4E636-B91E-4900-A194-8B7450B31733}"/>
              </a:ext>
            </a:extLst>
          </p:cNvPr>
          <p:cNvSpPr>
            <a:spLocks noGrp="1"/>
          </p:cNvSpPr>
          <p:nvPr>
            <p:ph type="dt" sz="half" idx="10"/>
          </p:nvPr>
        </p:nvSpPr>
        <p:spPr/>
        <p:txBody>
          <a:bodyPr/>
          <a:lstStyle/>
          <a:p>
            <a:fld id="{D2D89EFF-AB3E-41A5-9D6E-BDCAF9542B1E}" type="datetimeFigureOut">
              <a:rPr lang="zh-CN" altLang="en-US" smtClean="0"/>
              <a:t>2021/12/27</a:t>
            </a:fld>
            <a:endParaRPr lang="zh-CN" altLang="en-US"/>
          </a:p>
        </p:txBody>
      </p:sp>
      <p:sp>
        <p:nvSpPr>
          <p:cNvPr id="5" name="页脚占位符 4">
            <a:extLst>
              <a:ext uri="{FF2B5EF4-FFF2-40B4-BE49-F238E27FC236}">
                <a16:creationId xmlns:a16="http://schemas.microsoft.com/office/drawing/2014/main" id="{F3E6F9C2-B02F-43CC-B724-0765824768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CEA5EE-AE94-43AA-AB65-36FD9C786814}"/>
              </a:ext>
            </a:extLst>
          </p:cNvPr>
          <p:cNvSpPr>
            <a:spLocks noGrp="1"/>
          </p:cNvSpPr>
          <p:nvPr>
            <p:ph type="sldNum" sz="quarter" idx="12"/>
          </p:nvPr>
        </p:nvSpPr>
        <p:spPr/>
        <p:txBody>
          <a:bodyPr/>
          <a:lstStyle/>
          <a:p>
            <a:fld id="{5FF7CEFA-DC63-48B1-BEA2-EED83801730E}" type="slidenum">
              <a:rPr lang="zh-CN" altLang="en-US" smtClean="0"/>
              <a:t>‹#›</a:t>
            </a:fld>
            <a:endParaRPr lang="zh-CN" altLang="en-US"/>
          </a:p>
        </p:txBody>
      </p:sp>
    </p:spTree>
    <p:extLst>
      <p:ext uri="{BB962C8B-B14F-4D97-AF65-F5344CB8AC3E}">
        <p14:creationId xmlns:p14="http://schemas.microsoft.com/office/powerpoint/2010/main" val="21674228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29E2E-68BC-4DDE-9AA6-B802CDA946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7B60DD-D397-4822-9816-1545E63F1D0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9E5A09-9912-4DE8-B0AC-86B10A241347}"/>
              </a:ext>
            </a:extLst>
          </p:cNvPr>
          <p:cNvSpPr>
            <a:spLocks noGrp="1"/>
          </p:cNvSpPr>
          <p:nvPr>
            <p:ph type="dt" sz="half" idx="10"/>
          </p:nvPr>
        </p:nvSpPr>
        <p:spPr/>
        <p:txBody>
          <a:bodyPr/>
          <a:lstStyle/>
          <a:p>
            <a:fld id="{D2D89EFF-AB3E-41A5-9D6E-BDCAF9542B1E}" type="datetimeFigureOut">
              <a:rPr lang="zh-CN" altLang="en-US" smtClean="0"/>
              <a:t>2021/12/27</a:t>
            </a:fld>
            <a:endParaRPr lang="zh-CN" altLang="en-US"/>
          </a:p>
        </p:txBody>
      </p:sp>
      <p:sp>
        <p:nvSpPr>
          <p:cNvPr id="5" name="页脚占位符 4">
            <a:extLst>
              <a:ext uri="{FF2B5EF4-FFF2-40B4-BE49-F238E27FC236}">
                <a16:creationId xmlns:a16="http://schemas.microsoft.com/office/drawing/2014/main" id="{ED9FDCD2-CDD4-4E3F-9362-4B9057838C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878A2A-DD62-44F2-992C-7F28767BF71B}"/>
              </a:ext>
            </a:extLst>
          </p:cNvPr>
          <p:cNvSpPr>
            <a:spLocks noGrp="1"/>
          </p:cNvSpPr>
          <p:nvPr>
            <p:ph type="sldNum" sz="quarter" idx="12"/>
          </p:nvPr>
        </p:nvSpPr>
        <p:spPr/>
        <p:txBody>
          <a:bodyPr/>
          <a:lstStyle/>
          <a:p>
            <a:fld id="{5FF7CEFA-DC63-48B1-BEA2-EED83801730E}" type="slidenum">
              <a:rPr lang="zh-CN" altLang="en-US" smtClean="0"/>
              <a:t>‹#›</a:t>
            </a:fld>
            <a:endParaRPr lang="zh-CN" altLang="en-US"/>
          </a:p>
        </p:txBody>
      </p:sp>
    </p:spTree>
    <p:extLst>
      <p:ext uri="{BB962C8B-B14F-4D97-AF65-F5344CB8AC3E}">
        <p14:creationId xmlns:p14="http://schemas.microsoft.com/office/powerpoint/2010/main" val="717712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0C9C4-F85E-4B71-9106-4BC5F202FB6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E3481F-761A-4706-97A0-7B6AAC8AEB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10B8306-CD27-467A-ABA3-E3E39F38893E}"/>
              </a:ext>
            </a:extLst>
          </p:cNvPr>
          <p:cNvSpPr>
            <a:spLocks noGrp="1"/>
          </p:cNvSpPr>
          <p:nvPr>
            <p:ph type="dt" sz="half" idx="10"/>
          </p:nvPr>
        </p:nvSpPr>
        <p:spPr/>
        <p:txBody>
          <a:bodyPr/>
          <a:lstStyle/>
          <a:p>
            <a:fld id="{D2D89EFF-AB3E-41A5-9D6E-BDCAF9542B1E}" type="datetimeFigureOut">
              <a:rPr lang="zh-CN" altLang="en-US" smtClean="0"/>
              <a:t>2021/12/27</a:t>
            </a:fld>
            <a:endParaRPr lang="zh-CN" altLang="en-US"/>
          </a:p>
        </p:txBody>
      </p:sp>
      <p:sp>
        <p:nvSpPr>
          <p:cNvPr id="5" name="页脚占位符 4">
            <a:extLst>
              <a:ext uri="{FF2B5EF4-FFF2-40B4-BE49-F238E27FC236}">
                <a16:creationId xmlns:a16="http://schemas.microsoft.com/office/drawing/2014/main" id="{601281B4-4D1B-47B4-A61F-B7356F36FF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8CE452-2101-403D-9456-3A92199560B1}"/>
              </a:ext>
            </a:extLst>
          </p:cNvPr>
          <p:cNvSpPr>
            <a:spLocks noGrp="1"/>
          </p:cNvSpPr>
          <p:nvPr>
            <p:ph type="sldNum" sz="quarter" idx="12"/>
          </p:nvPr>
        </p:nvSpPr>
        <p:spPr/>
        <p:txBody>
          <a:bodyPr/>
          <a:lstStyle/>
          <a:p>
            <a:fld id="{5FF7CEFA-DC63-48B1-BEA2-EED83801730E}" type="slidenum">
              <a:rPr lang="zh-CN" altLang="en-US" smtClean="0"/>
              <a:t>‹#›</a:t>
            </a:fld>
            <a:endParaRPr lang="zh-CN" altLang="en-US"/>
          </a:p>
        </p:txBody>
      </p:sp>
    </p:spTree>
    <p:extLst>
      <p:ext uri="{BB962C8B-B14F-4D97-AF65-F5344CB8AC3E}">
        <p14:creationId xmlns:p14="http://schemas.microsoft.com/office/powerpoint/2010/main" val="291227531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31A39-59B4-4D8A-8661-B3366E25055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E7C79F-1FDA-4F07-AC8F-3652006FA44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5042937-D3D1-431A-97A3-6BD35CD1CBF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958DFAA-B053-4C67-8F2D-28C1C1AE0859}"/>
              </a:ext>
            </a:extLst>
          </p:cNvPr>
          <p:cNvSpPr>
            <a:spLocks noGrp="1"/>
          </p:cNvSpPr>
          <p:nvPr>
            <p:ph type="dt" sz="half" idx="10"/>
          </p:nvPr>
        </p:nvSpPr>
        <p:spPr/>
        <p:txBody>
          <a:bodyPr/>
          <a:lstStyle/>
          <a:p>
            <a:fld id="{D2D89EFF-AB3E-41A5-9D6E-BDCAF9542B1E}" type="datetimeFigureOut">
              <a:rPr lang="zh-CN" altLang="en-US" smtClean="0"/>
              <a:t>2021/12/27</a:t>
            </a:fld>
            <a:endParaRPr lang="zh-CN" altLang="en-US"/>
          </a:p>
        </p:txBody>
      </p:sp>
      <p:sp>
        <p:nvSpPr>
          <p:cNvPr id="6" name="页脚占位符 5">
            <a:extLst>
              <a:ext uri="{FF2B5EF4-FFF2-40B4-BE49-F238E27FC236}">
                <a16:creationId xmlns:a16="http://schemas.microsoft.com/office/drawing/2014/main" id="{08976019-7749-4950-BF1E-1235522DA7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773D67-C784-46ED-9F1C-41329289C8C7}"/>
              </a:ext>
            </a:extLst>
          </p:cNvPr>
          <p:cNvSpPr>
            <a:spLocks noGrp="1"/>
          </p:cNvSpPr>
          <p:nvPr>
            <p:ph type="sldNum" sz="quarter" idx="12"/>
          </p:nvPr>
        </p:nvSpPr>
        <p:spPr/>
        <p:txBody>
          <a:bodyPr/>
          <a:lstStyle/>
          <a:p>
            <a:fld id="{5FF7CEFA-DC63-48B1-BEA2-EED83801730E}" type="slidenum">
              <a:rPr lang="zh-CN" altLang="en-US" smtClean="0"/>
              <a:t>‹#›</a:t>
            </a:fld>
            <a:endParaRPr lang="zh-CN" altLang="en-US"/>
          </a:p>
        </p:txBody>
      </p:sp>
    </p:spTree>
    <p:extLst>
      <p:ext uri="{BB962C8B-B14F-4D97-AF65-F5344CB8AC3E}">
        <p14:creationId xmlns:p14="http://schemas.microsoft.com/office/powerpoint/2010/main" val="280690492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5E724-BD21-4D7F-BF03-C17579745D8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392028A-FC07-49F6-9742-7E4D5379DD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31F1AF2-8B05-4BE0-B06C-669C85CC4E4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CAD70AD-47B2-4B76-A1D5-E3C64B5072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5F4E476-8A64-427F-A172-6691FEB6ED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AE3977-3C30-4EF3-A013-56C3CA311588}"/>
              </a:ext>
            </a:extLst>
          </p:cNvPr>
          <p:cNvSpPr>
            <a:spLocks noGrp="1"/>
          </p:cNvSpPr>
          <p:nvPr>
            <p:ph type="dt" sz="half" idx="10"/>
          </p:nvPr>
        </p:nvSpPr>
        <p:spPr/>
        <p:txBody>
          <a:bodyPr/>
          <a:lstStyle/>
          <a:p>
            <a:fld id="{D2D89EFF-AB3E-41A5-9D6E-BDCAF9542B1E}" type="datetimeFigureOut">
              <a:rPr lang="zh-CN" altLang="en-US" smtClean="0"/>
              <a:t>2021/12/27</a:t>
            </a:fld>
            <a:endParaRPr lang="zh-CN" altLang="en-US"/>
          </a:p>
        </p:txBody>
      </p:sp>
      <p:sp>
        <p:nvSpPr>
          <p:cNvPr id="8" name="页脚占位符 7">
            <a:extLst>
              <a:ext uri="{FF2B5EF4-FFF2-40B4-BE49-F238E27FC236}">
                <a16:creationId xmlns:a16="http://schemas.microsoft.com/office/drawing/2014/main" id="{3524BB02-20D9-4EF6-B96E-C5E2527A6C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529A012-5BDB-4017-9267-25598CAE6D8A}"/>
              </a:ext>
            </a:extLst>
          </p:cNvPr>
          <p:cNvSpPr>
            <a:spLocks noGrp="1"/>
          </p:cNvSpPr>
          <p:nvPr>
            <p:ph type="sldNum" sz="quarter" idx="12"/>
          </p:nvPr>
        </p:nvSpPr>
        <p:spPr/>
        <p:txBody>
          <a:bodyPr/>
          <a:lstStyle/>
          <a:p>
            <a:fld id="{5FF7CEFA-DC63-48B1-BEA2-EED83801730E}" type="slidenum">
              <a:rPr lang="zh-CN" altLang="en-US" smtClean="0"/>
              <a:t>‹#›</a:t>
            </a:fld>
            <a:endParaRPr lang="zh-CN" altLang="en-US"/>
          </a:p>
        </p:txBody>
      </p:sp>
    </p:spTree>
    <p:extLst>
      <p:ext uri="{BB962C8B-B14F-4D97-AF65-F5344CB8AC3E}">
        <p14:creationId xmlns:p14="http://schemas.microsoft.com/office/powerpoint/2010/main" val="39264456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5A6EC-3EE6-41F0-9EF4-02CE5BAE79E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048D4D-3AB2-40B1-B1A4-5B427B54E513}"/>
              </a:ext>
            </a:extLst>
          </p:cNvPr>
          <p:cNvSpPr>
            <a:spLocks noGrp="1"/>
          </p:cNvSpPr>
          <p:nvPr>
            <p:ph type="dt" sz="half" idx="10"/>
          </p:nvPr>
        </p:nvSpPr>
        <p:spPr/>
        <p:txBody>
          <a:bodyPr/>
          <a:lstStyle/>
          <a:p>
            <a:fld id="{D2D89EFF-AB3E-41A5-9D6E-BDCAF9542B1E}" type="datetimeFigureOut">
              <a:rPr lang="zh-CN" altLang="en-US" smtClean="0"/>
              <a:t>2021/12/27</a:t>
            </a:fld>
            <a:endParaRPr lang="zh-CN" altLang="en-US"/>
          </a:p>
        </p:txBody>
      </p:sp>
      <p:sp>
        <p:nvSpPr>
          <p:cNvPr id="4" name="页脚占位符 3">
            <a:extLst>
              <a:ext uri="{FF2B5EF4-FFF2-40B4-BE49-F238E27FC236}">
                <a16:creationId xmlns:a16="http://schemas.microsoft.com/office/drawing/2014/main" id="{E6CCE5AD-0346-4073-8154-0EF77AEB77E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5411D2F-F109-4796-B8BA-5E4A1D108DE1}"/>
              </a:ext>
            </a:extLst>
          </p:cNvPr>
          <p:cNvSpPr>
            <a:spLocks noGrp="1"/>
          </p:cNvSpPr>
          <p:nvPr>
            <p:ph type="sldNum" sz="quarter" idx="12"/>
          </p:nvPr>
        </p:nvSpPr>
        <p:spPr/>
        <p:txBody>
          <a:bodyPr/>
          <a:lstStyle/>
          <a:p>
            <a:fld id="{5FF7CEFA-DC63-48B1-BEA2-EED83801730E}" type="slidenum">
              <a:rPr lang="zh-CN" altLang="en-US" smtClean="0"/>
              <a:t>‹#›</a:t>
            </a:fld>
            <a:endParaRPr lang="zh-CN" altLang="en-US"/>
          </a:p>
        </p:txBody>
      </p:sp>
    </p:spTree>
    <p:extLst>
      <p:ext uri="{BB962C8B-B14F-4D97-AF65-F5344CB8AC3E}">
        <p14:creationId xmlns:p14="http://schemas.microsoft.com/office/powerpoint/2010/main" val="371415667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73E5AA-75CE-4B90-B8F1-EF22582CBC2E}"/>
              </a:ext>
            </a:extLst>
          </p:cNvPr>
          <p:cNvSpPr>
            <a:spLocks noGrp="1"/>
          </p:cNvSpPr>
          <p:nvPr>
            <p:ph type="dt" sz="half" idx="10"/>
          </p:nvPr>
        </p:nvSpPr>
        <p:spPr/>
        <p:txBody>
          <a:bodyPr/>
          <a:lstStyle/>
          <a:p>
            <a:fld id="{D2D89EFF-AB3E-41A5-9D6E-BDCAF9542B1E}" type="datetimeFigureOut">
              <a:rPr lang="zh-CN" altLang="en-US" smtClean="0"/>
              <a:t>2021/12/27</a:t>
            </a:fld>
            <a:endParaRPr lang="zh-CN" altLang="en-US"/>
          </a:p>
        </p:txBody>
      </p:sp>
      <p:sp>
        <p:nvSpPr>
          <p:cNvPr id="3" name="页脚占位符 2">
            <a:extLst>
              <a:ext uri="{FF2B5EF4-FFF2-40B4-BE49-F238E27FC236}">
                <a16:creationId xmlns:a16="http://schemas.microsoft.com/office/drawing/2014/main" id="{846256D4-230C-4829-BB38-5F1EB4FD87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FAD9C61-9E57-4DFA-B07E-529516EC0DEA}"/>
              </a:ext>
            </a:extLst>
          </p:cNvPr>
          <p:cNvSpPr>
            <a:spLocks noGrp="1"/>
          </p:cNvSpPr>
          <p:nvPr>
            <p:ph type="sldNum" sz="quarter" idx="12"/>
          </p:nvPr>
        </p:nvSpPr>
        <p:spPr/>
        <p:txBody>
          <a:bodyPr/>
          <a:lstStyle/>
          <a:p>
            <a:fld id="{5FF7CEFA-DC63-48B1-BEA2-EED83801730E}" type="slidenum">
              <a:rPr lang="zh-CN" altLang="en-US" smtClean="0"/>
              <a:t>‹#›</a:t>
            </a:fld>
            <a:endParaRPr lang="zh-CN" altLang="en-US"/>
          </a:p>
        </p:txBody>
      </p:sp>
    </p:spTree>
    <p:extLst>
      <p:ext uri="{BB962C8B-B14F-4D97-AF65-F5344CB8AC3E}">
        <p14:creationId xmlns:p14="http://schemas.microsoft.com/office/powerpoint/2010/main" val="30045482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C9421-7B1C-45A9-A983-35698E5E7F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E1DD96-C3A2-476A-A54C-A9DEF9840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4330D0E-D132-492D-B379-997FBED1A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25A740-CBC0-4DD0-8588-596E4BC02AA4}"/>
              </a:ext>
            </a:extLst>
          </p:cNvPr>
          <p:cNvSpPr>
            <a:spLocks noGrp="1"/>
          </p:cNvSpPr>
          <p:nvPr>
            <p:ph type="dt" sz="half" idx="10"/>
          </p:nvPr>
        </p:nvSpPr>
        <p:spPr/>
        <p:txBody>
          <a:bodyPr/>
          <a:lstStyle/>
          <a:p>
            <a:fld id="{D2D89EFF-AB3E-41A5-9D6E-BDCAF9542B1E}" type="datetimeFigureOut">
              <a:rPr lang="zh-CN" altLang="en-US" smtClean="0"/>
              <a:t>2021/12/27</a:t>
            </a:fld>
            <a:endParaRPr lang="zh-CN" altLang="en-US"/>
          </a:p>
        </p:txBody>
      </p:sp>
      <p:sp>
        <p:nvSpPr>
          <p:cNvPr id="6" name="页脚占位符 5">
            <a:extLst>
              <a:ext uri="{FF2B5EF4-FFF2-40B4-BE49-F238E27FC236}">
                <a16:creationId xmlns:a16="http://schemas.microsoft.com/office/drawing/2014/main" id="{433C9D7A-CADD-4E4C-A2B8-BF04AEE1B9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72DBFD-E65A-4582-A00F-23C67642DB86}"/>
              </a:ext>
            </a:extLst>
          </p:cNvPr>
          <p:cNvSpPr>
            <a:spLocks noGrp="1"/>
          </p:cNvSpPr>
          <p:nvPr>
            <p:ph type="sldNum" sz="quarter" idx="12"/>
          </p:nvPr>
        </p:nvSpPr>
        <p:spPr/>
        <p:txBody>
          <a:bodyPr/>
          <a:lstStyle/>
          <a:p>
            <a:fld id="{5FF7CEFA-DC63-48B1-BEA2-EED83801730E}" type="slidenum">
              <a:rPr lang="zh-CN" altLang="en-US" smtClean="0"/>
              <a:t>‹#›</a:t>
            </a:fld>
            <a:endParaRPr lang="zh-CN" altLang="en-US"/>
          </a:p>
        </p:txBody>
      </p:sp>
    </p:spTree>
    <p:extLst>
      <p:ext uri="{BB962C8B-B14F-4D97-AF65-F5344CB8AC3E}">
        <p14:creationId xmlns:p14="http://schemas.microsoft.com/office/powerpoint/2010/main" val="17078709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72A22-BAC9-448C-BC54-8C67DBB9DC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1BB01B-1C96-462C-854F-9634EC7B4D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5BE8E9-7CAD-4D66-A3EB-897575DDF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9A4C35-727E-43A2-9D3D-3511EA8CF5AB}"/>
              </a:ext>
            </a:extLst>
          </p:cNvPr>
          <p:cNvSpPr>
            <a:spLocks noGrp="1"/>
          </p:cNvSpPr>
          <p:nvPr>
            <p:ph type="dt" sz="half" idx="10"/>
          </p:nvPr>
        </p:nvSpPr>
        <p:spPr/>
        <p:txBody>
          <a:bodyPr/>
          <a:lstStyle/>
          <a:p>
            <a:fld id="{D2D89EFF-AB3E-41A5-9D6E-BDCAF9542B1E}" type="datetimeFigureOut">
              <a:rPr lang="zh-CN" altLang="en-US" smtClean="0"/>
              <a:t>2021/12/27</a:t>
            </a:fld>
            <a:endParaRPr lang="zh-CN" altLang="en-US"/>
          </a:p>
        </p:txBody>
      </p:sp>
      <p:sp>
        <p:nvSpPr>
          <p:cNvPr id="6" name="页脚占位符 5">
            <a:extLst>
              <a:ext uri="{FF2B5EF4-FFF2-40B4-BE49-F238E27FC236}">
                <a16:creationId xmlns:a16="http://schemas.microsoft.com/office/drawing/2014/main" id="{14FDD410-48E8-44A0-9269-6A666CE9A1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60D44C-DF47-4FF1-8A04-7D5C92A7278D}"/>
              </a:ext>
            </a:extLst>
          </p:cNvPr>
          <p:cNvSpPr>
            <a:spLocks noGrp="1"/>
          </p:cNvSpPr>
          <p:nvPr>
            <p:ph type="sldNum" sz="quarter" idx="12"/>
          </p:nvPr>
        </p:nvSpPr>
        <p:spPr/>
        <p:txBody>
          <a:bodyPr/>
          <a:lstStyle/>
          <a:p>
            <a:fld id="{5FF7CEFA-DC63-48B1-BEA2-EED83801730E}" type="slidenum">
              <a:rPr lang="zh-CN" altLang="en-US" smtClean="0"/>
              <a:t>‹#›</a:t>
            </a:fld>
            <a:endParaRPr lang="zh-CN" altLang="en-US"/>
          </a:p>
        </p:txBody>
      </p:sp>
    </p:spTree>
    <p:extLst>
      <p:ext uri="{BB962C8B-B14F-4D97-AF65-F5344CB8AC3E}">
        <p14:creationId xmlns:p14="http://schemas.microsoft.com/office/powerpoint/2010/main" val="33446933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38E2F13-964A-48CA-8895-9732D285AD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ABDEBB-85EC-441C-86DA-F71F2EFD33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9AB242-A7FA-4CA5-A353-0B40C122E7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89EFF-AB3E-41A5-9D6E-BDCAF9542B1E}" type="datetimeFigureOut">
              <a:rPr lang="zh-CN" altLang="en-US" smtClean="0"/>
              <a:t>2021/12/27</a:t>
            </a:fld>
            <a:endParaRPr lang="zh-CN" altLang="en-US"/>
          </a:p>
        </p:txBody>
      </p:sp>
      <p:sp>
        <p:nvSpPr>
          <p:cNvPr id="5" name="页脚占位符 4">
            <a:extLst>
              <a:ext uri="{FF2B5EF4-FFF2-40B4-BE49-F238E27FC236}">
                <a16:creationId xmlns:a16="http://schemas.microsoft.com/office/drawing/2014/main" id="{71BD1EEF-58CA-4AEB-9F11-03EBD7C54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45F482-5D7C-470E-A762-A05D8B258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7CEFA-DC63-48B1-BEA2-EED83801730E}" type="slidenum">
              <a:rPr lang="zh-CN" altLang="en-US" smtClean="0"/>
              <a:t>‹#›</a:t>
            </a:fld>
            <a:endParaRPr lang="zh-CN" altLang="en-US"/>
          </a:p>
        </p:txBody>
      </p:sp>
    </p:spTree>
    <p:extLst>
      <p:ext uri="{BB962C8B-B14F-4D97-AF65-F5344CB8AC3E}">
        <p14:creationId xmlns:p14="http://schemas.microsoft.com/office/powerpoint/2010/main" val="55771534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landau/arpspoo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nmap.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Kobe972/perfect-piano" TargetMode="External"/><Relationship Id="rId2" Type="http://schemas.openxmlformats.org/officeDocument/2006/relationships/hyperlink" Target="https://github.com/Kobe972/sudoku"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home.ustc.edu.cn/~xuyichang/share/DIY_TEXAS_POKER/download.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ustclug/hackergame2018-writeups/blob/master/official/heicore/README.md"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202.38.93.111:1088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w3school.com.cn/"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202.38.93.111:12899/" TargetMode="External"/><Relationship Id="rId2" Type="http://schemas.openxmlformats.org/officeDocument/2006/relationships/hyperlink" Target="http://home.ustc.edu.cn/~xuyichang"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github.com/Kobe972/ustc_course_selector" TargetMode="External"/><Relationship Id="rId2" Type="http://schemas.openxmlformats.org/officeDocument/2006/relationships/hyperlink" Target="https://github.com/Kobe972/USTC-ncov-AutoReport" TargetMode="External"/><Relationship Id="rId1" Type="http://schemas.openxmlformats.org/officeDocument/2006/relationships/slideLayout" Target="../slideLayouts/slideLayout2.xml"/><Relationship Id="rId5" Type="http://schemas.openxmlformats.org/officeDocument/2006/relationships/hyperlink" Target="https://github.com/Kobe972/ustc-ebook" TargetMode="External"/><Relationship Id="rId4" Type="http://schemas.openxmlformats.org/officeDocument/2006/relationships/hyperlink" Target="https://github.com/Kobe972/ustc-course-spider"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github.com/shekyan/slowhttptest.git"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sqlmap.org/"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github.com/Kobe972/ustc-eboo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D5F614-B20B-4AF3-A5C7-7BC2CE1EE6DB}"/>
              </a:ext>
            </a:extLst>
          </p:cNvPr>
          <p:cNvSpPr>
            <a:spLocks noGrp="1"/>
          </p:cNvSpPr>
          <p:nvPr>
            <p:ph type="ctrTitle"/>
          </p:nvPr>
        </p:nvSpPr>
        <p:spPr/>
        <p:txBody>
          <a:bodyPr/>
          <a:lstStyle/>
          <a:p>
            <a:r>
              <a:rPr lang="zh-CN" altLang="en-US" dirty="0"/>
              <a:t>计算机网络</a:t>
            </a:r>
            <a:r>
              <a:rPr lang="en-US" altLang="zh-CN" dirty="0"/>
              <a:t>/</a:t>
            </a:r>
            <a:r>
              <a:rPr lang="zh-CN" altLang="en-US" dirty="0"/>
              <a:t>网络编程</a:t>
            </a:r>
          </a:p>
        </p:txBody>
      </p:sp>
      <p:sp>
        <p:nvSpPr>
          <p:cNvPr id="3" name="副标题 2">
            <a:extLst>
              <a:ext uri="{FF2B5EF4-FFF2-40B4-BE49-F238E27FC236}">
                <a16:creationId xmlns:a16="http://schemas.microsoft.com/office/drawing/2014/main" id="{8F37F2FA-087E-4755-8469-6A421CAD4BCB}"/>
              </a:ext>
            </a:extLst>
          </p:cNvPr>
          <p:cNvSpPr>
            <a:spLocks noGrp="1"/>
          </p:cNvSpPr>
          <p:nvPr>
            <p:ph type="subTitle" idx="1"/>
          </p:nvPr>
        </p:nvSpPr>
        <p:spPr>
          <a:xfrm>
            <a:off x="1524000" y="4079875"/>
            <a:ext cx="9144000" cy="1655762"/>
          </a:xfrm>
        </p:spPr>
        <p:txBody>
          <a:bodyPr/>
          <a:lstStyle/>
          <a:p>
            <a:r>
              <a:rPr lang="zh-CN" altLang="en-US" dirty="0"/>
              <a:t>徐亦昶</a:t>
            </a:r>
            <a:endParaRPr lang="en-US" altLang="zh-CN" dirty="0"/>
          </a:p>
          <a:p>
            <a:r>
              <a:rPr lang="en-US" altLang="zh-CN" dirty="0"/>
              <a:t>PB20000156</a:t>
            </a:r>
            <a:endParaRPr lang="zh-CN" altLang="en-US" dirty="0"/>
          </a:p>
        </p:txBody>
      </p:sp>
    </p:spTree>
    <p:extLst>
      <p:ext uri="{BB962C8B-B14F-4D97-AF65-F5344CB8AC3E}">
        <p14:creationId xmlns:p14="http://schemas.microsoft.com/office/powerpoint/2010/main" val="27574326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1692E-96F3-4313-B704-703585A20E05}"/>
              </a:ext>
            </a:extLst>
          </p:cNvPr>
          <p:cNvSpPr>
            <a:spLocks noGrp="1"/>
          </p:cNvSpPr>
          <p:nvPr>
            <p:ph type="title"/>
          </p:nvPr>
        </p:nvSpPr>
        <p:spPr/>
        <p:txBody>
          <a:bodyPr/>
          <a:lstStyle/>
          <a:p>
            <a:pPr algn="ctr"/>
            <a:r>
              <a:rPr lang="en-US" altLang="zh-CN" dirty="0"/>
              <a:t>ARP</a:t>
            </a:r>
            <a:r>
              <a:rPr lang="zh-CN" altLang="en-US" dirty="0"/>
              <a:t>欺骗攻击</a:t>
            </a:r>
            <a:r>
              <a:rPr lang="en-US" altLang="zh-CN" dirty="0"/>
              <a:t>(Linux)</a:t>
            </a:r>
            <a:endParaRPr lang="zh-CN" altLang="en-US" dirty="0"/>
          </a:p>
        </p:txBody>
      </p:sp>
      <p:sp>
        <p:nvSpPr>
          <p:cNvPr id="3" name="内容占位符 2">
            <a:extLst>
              <a:ext uri="{FF2B5EF4-FFF2-40B4-BE49-F238E27FC236}">
                <a16:creationId xmlns:a16="http://schemas.microsoft.com/office/drawing/2014/main" id="{2F01FC6C-7C86-418F-B029-A45FE67537BD}"/>
              </a:ext>
            </a:extLst>
          </p:cNvPr>
          <p:cNvSpPr>
            <a:spLocks noGrp="1"/>
          </p:cNvSpPr>
          <p:nvPr>
            <p:ph idx="1"/>
          </p:nvPr>
        </p:nvSpPr>
        <p:spPr/>
        <p:txBody>
          <a:bodyPr/>
          <a:lstStyle/>
          <a:p>
            <a:r>
              <a:rPr lang="zh-CN" altLang="en-US" dirty="0"/>
              <a:t>使用</a:t>
            </a:r>
            <a:r>
              <a:rPr lang="en-US" altLang="zh-CN" dirty="0"/>
              <a:t>ifconfig</a:t>
            </a:r>
            <a:r>
              <a:rPr lang="zh-CN" altLang="en-US" dirty="0"/>
              <a:t>查找主机</a:t>
            </a:r>
            <a:r>
              <a:rPr lang="en-US" altLang="zh-CN" dirty="0"/>
              <a:t>IP</a:t>
            </a:r>
            <a:r>
              <a:rPr lang="zh-CN" altLang="en-US" dirty="0"/>
              <a:t>和网卡名。</a:t>
            </a:r>
            <a:endParaRPr lang="en-US" altLang="zh-CN" dirty="0"/>
          </a:p>
          <a:p>
            <a:r>
              <a:rPr lang="zh-CN" altLang="en-US" dirty="0"/>
              <a:t>开启</a:t>
            </a:r>
            <a:r>
              <a:rPr lang="en-US" altLang="zh-CN" dirty="0"/>
              <a:t>IP</a:t>
            </a:r>
            <a:r>
              <a:rPr lang="zh-CN" altLang="en-US" dirty="0"/>
              <a:t>转发，使攻击者主机可以充当路由器功能，否则欺骗成功后，目标主机会断网：</a:t>
            </a:r>
            <a:r>
              <a:rPr lang="en-US" altLang="zh-CN" dirty="0" err="1"/>
              <a:t>sudo</a:t>
            </a:r>
            <a:r>
              <a:rPr lang="en-US" altLang="zh-CN" dirty="0"/>
              <a:t> echo 1 &gt; /proc/sys/net/ipv4/</a:t>
            </a:r>
            <a:r>
              <a:rPr lang="en-US" altLang="zh-CN" dirty="0" err="1"/>
              <a:t>ip_forward</a:t>
            </a:r>
            <a:endParaRPr lang="en-US" altLang="zh-CN" dirty="0"/>
          </a:p>
          <a:p>
            <a:r>
              <a:rPr lang="zh-CN" altLang="en-US" dirty="0"/>
              <a:t>使用</a:t>
            </a:r>
            <a:r>
              <a:rPr lang="en-US" altLang="zh-CN" dirty="0" err="1"/>
              <a:t>arpspoof</a:t>
            </a:r>
            <a:r>
              <a:rPr lang="zh-CN" altLang="en-US" dirty="0"/>
              <a:t>命令进行欺骗：</a:t>
            </a:r>
            <a:r>
              <a:rPr lang="en-US" altLang="zh-CN" dirty="0" err="1"/>
              <a:t>arpspoof</a:t>
            </a:r>
            <a:r>
              <a:rPr lang="en-US" altLang="zh-CN" dirty="0"/>
              <a:t> –</a:t>
            </a:r>
            <a:r>
              <a:rPr lang="en-US" altLang="zh-CN" dirty="0" err="1"/>
              <a:t>i</a:t>
            </a:r>
            <a:r>
              <a:rPr lang="en-US" altLang="zh-CN" dirty="0"/>
              <a:t> &lt;</a:t>
            </a:r>
            <a:r>
              <a:rPr lang="zh-CN" altLang="en-US" dirty="0"/>
              <a:t>网卡名</a:t>
            </a:r>
            <a:r>
              <a:rPr lang="en-US" altLang="zh-CN" dirty="0"/>
              <a:t>&gt; -t &lt;</a:t>
            </a:r>
            <a:r>
              <a:rPr lang="zh-CN" altLang="en-US" dirty="0"/>
              <a:t>欺骗目标的</a:t>
            </a:r>
            <a:r>
              <a:rPr lang="en-US" altLang="zh-CN" dirty="0"/>
              <a:t>IP&gt; &lt;</a:t>
            </a:r>
            <a:r>
              <a:rPr lang="zh-CN" altLang="en-US" dirty="0"/>
              <a:t>要把哪个</a:t>
            </a:r>
            <a:r>
              <a:rPr lang="en-US" altLang="zh-CN" dirty="0"/>
              <a:t>IP</a:t>
            </a:r>
            <a:r>
              <a:rPr lang="zh-CN" altLang="en-US" dirty="0"/>
              <a:t>对应的</a:t>
            </a:r>
            <a:r>
              <a:rPr lang="en-US" altLang="zh-CN" dirty="0"/>
              <a:t>MAC</a:t>
            </a:r>
            <a:r>
              <a:rPr lang="zh-CN" altLang="en-US" dirty="0"/>
              <a:t>修改为本机</a:t>
            </a:r>
            <a:r>
              <a:rPr lang="en-US" altLang="zh-CN" dirty="0"/>
              <a:t>MAC&gt;</a:t>
            </a:r>
            <a:r>
              <a:rPr lang="zh-CN" altLang="en-US" dirty="0"/>
              <a:t>。如果第一次使用，可以直接用</a:t>
            </a:r>
            <a:r>
              <a:rPr lang="en-US" altLang="zh-CN" dirty="0" err="1"/>
              <a:t>sudo</a:t>
            </a:r>
            <a:r>
              <a:rPr lang="en-US" altLang="zh-CN" dirty="0"/>
              <a:t> apt install </a:t>
            </a:r>
            <a:r>
              <a:rPr lang="en-US" altLang="zh-CN" dirty="0" err="1"/>
              <a:t>arpspoof</a:t>
            </a:r>
            <a:r>
              <a:rPr lang="zh-CN" altLang="en-US" dirty="0"/>
              <a:t>进行安装。</a:t>
            </a:r>
            <a:endParaRPr lang="en-US" altLang="zh-CN" dirty="0"/>
          </a:p>
          <a:p>
            <a:r>
              <a:rPr lang="zh-CN" altLang="en-US" dirty="0"/>
              <a:t>使用</a:t>
            </a:r>
            <a:r>
              <a:rPr lang="en-US" altLang="zh-CN" dirty="0"/>
              <a:t>Wireshark</a:t>
            </a:r>
            <a:r>
              <a:rPr lang="zh-CN" altLang="en-US" dirty="0"/>
              <a:t>抓包。</a:t>
            </a:r>
            <a:endParaRPr lang="en-US" altLang="zh-CN" dirty="0"/>
          </a:p>
        </p:txBody>
      </p:sp>
    </p:spTree>
    <p:extLst>
      <p:ext uri="{BB962C8B-B14F-4D97-AF65-F5344CB8AC3E}">
        <p14:creationId xmlns:p14="http://schemas.microsoft.com/office/powerpoint/2010/main" val="11527487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8C861-2A12-4C3F-B649-BC38A61304D5}"/>
              </a:ext>
            </a:extLst>
          </p:cNvPr>
          <p:cNvSpPr>
            <a:spLocks noGrp="1"/>
          </p:cNvSpPr>
          <p:nvPr>
            <p:ph type="title"/>
          </p:nvPr>
        </p:nvSpPr>
        <p:spPr/>
        <p:txBody>
          <a:bodyPr/>
          <a:lstStyle/>
          <a:p>
            <a:pPr algn="ctr"/>
            <a:r>
              <a:rPr lang="zh-CN" altLang="en-US" dirty="0"/>
              <a:t>备注：</a:t>
            </a:r>
            <a:r>
              <a:rPr lang="en-US" altLang="zh-CN" dirty="0"/>
              <a:t>windows</a:t>
            </a:r>
            <a:r>
              <a:rPr lang="zh-CN" altLang="en-US" dirty="0"/>
              <a:t>开启</a:t>
            </a:r>
            <a:r>
              <a:rPr lang="en-US" altLang="zh-CN" dirty="0" err="1"/>
              <a:t>ip</a:t>
            </a:r>
            <a:r>
              <a:rPr lang="en-US" altLang="zh-CN" dirty="0"/>
              <a:t>-forward</a:t>
            </a:r>
            <a:r>
              <a:rPr lang="zh-CN" altLang="en-US" dirty="0"/>
              <a:t>功能</a:t>
            </a:r>
          </a:p>
        </p:txBody>
      </p:sp>
      <p:sp>
        <p:nvSpPr>
          <p:cNvPr id="3" name="内容占位符 2">
            <a:extLst>
              <a:ext uri="{FF2B5EF4-FFF2-40B4-BE49-F238E27FC236}">
                <a16:creationId xmlns:a16="http://schemas.microsoft.com/office/drawing/2014/main" id="{05EEB108-75AD-445F-BFB5-B2653C6B989E}"/>
              </a:ext>
            </a:extLst>
          </p:cNvPr>
          <p:cNvSpPr>
            <a:spLocks noGrp="1"/>
          </p:cNvSpPr>
          <p:nvPr>
            <p:ph idx="1"/>
          </p:nvPr>
        </p:nvSpPr>
        <p:spPr/>
        <p:txBody>
          <a:bodyPr/>
          <a:lstStyle/>
          <a:p>
            <a:r>
              <a:rPr lang="zh-CN" altLang="en-US" dirty="0"/>
              <a:t>注册表</a:t>
            </a:r>
            <a:r>
              <a:rPr lang="en-US" altLang="zh-CN" dirty="0"/>
              <a:t>HKEY_LOCAL_MACHINE” &gt; SYSTEM &gt; </a:t>
            </a:r>
            <a:r>
              <a:rPr lang="en-US" altLang="zh-CN" dirty="0" err="1"/>
              <a:t>CurrentControlSet</a:t>
            </a:r>
            <a:r>
              <a:rPr lang="en-US" altLang="zh-CN" dirty="0"/>
              <a:t> &gt;Services&gt; </a:t>
            </a:r>
            <a:r>
              <a:rPr lang="en-US" altLang="zh-CN" dirty="0" err="1"/>
              <a:t>Tcpip</a:t>
            </a:r>
            <a:r>
              <a:rPr lang="en-US" altLang="zh-CN" dirty="0"/>
              <a:t> &gt;Parameters &gt; IP Enable Router</a:t>
            </a:r>
            <a:r>
              <a:rPr lang="zh-CN" altLang="en-US" dirty="0"/>
              <a:t>修改为</a:t>
            </a:r>
            <a:r>
              <a:rPr lang="en-US" altLang="zh-CN" dirty="0"/>
              <a:t>1</a:t>
            </a:r>
          </a:p>
          <a:p>
            <a:r>
              <a:rPr lang="zh-CN" altLang="en-US" dirty="0"/>
              <a:t>打开</a:t>
            </a:r>
            <a:r>
              <a:rPr lang="en-US" altLang="zh-CN" dirty="0" err="1"/>
              <a:t>services.msc</a:t>
            </a:r>
            <a:r>
              <a:rPr lang="zh-CN" altLang="en-US" dirty="0"/>
              <a:t>，找到</a:t>
            </a:r>
            <a:r>
              <a:rPr lang="en-US" altLang="zh-CN" dirty="0"/>
              <a:t>Routing and Remote Access service</a:t>
            </a:r>
            <a:r>
              <a:rPr lang="zh-CN" altLang="en-US" dirty="0"/>
              <a:t>服务将其设置为自动</a:t>
            </a:r>
          </a:p>
        </p:txBody>
      </p:sp>
    </p:spTree>
    <p:extLst>
      <p:ext uri="{BB962C8B-B14F-4D97-AF65-F5344CB8AC3E}">
        <p14:creationId xmlns:p14="http://schemas.microsoft.com/office/powerpoint/2010/main" val="21677135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924A9-A205-4E1D-951C-3315E8B4B418}"/>
              </a:ext>
            </a:extLst>
          </p:cNvPr>
          <p:cNvSpPr>
            <a:spLocks noGrp="1"/>
          </p:cNvSpPr>
          <p:nvPr>
            <p:ph type="title"/>
          </p:nvPr>
        </p:nvSpPr>
        <p:spPr/>
        <p:txBody>
          <a:bodyPr/>
          <a:lstStyle/>
          <a:p>
            <a:pPr algn="ctr"/>
            <a:r>
              <a:rPr lang="en-US" altLang="zh-CN" dirty="0"/>
              <a:t>Wireshark</a:t>
            </a:r>
            <a:r>
              <a:rPr lang="zh-CN" altLang="en-US" dirty="0"/>
              <a:t>使用示例</a:t>
            </a:r>
          </a:p>
        </p:txBody>
      </p:sp>
      <p:sp>
        <p:nvSpPr>
          <p:cNvPr id="3" name="内容占位符 2">
            <a:extLst>
              <a:ext uri="{FF2B5EF4-FFF2-40B4-BE49-F238E27FC236}">
                <a16:creationId xmlns:a16="http://schemas.microsoft.com/office/drawing/2014/main" id="{47AF664D-3A24-4E70-BF2D-348BD481254C}"/>
              </a:ext>
            </a:extLst>
          </p:cNvPr>
          <p:cNvSpPr>
            <a:spLocks noGrp="1"/>
          </p:cNvSpPr>
          <p:nvPr>
            <p:ph idx="1"/>
          </p:nvPr>
        </p:nvSpPr>
        <p:spPr/>
        <p:txBody>
          <a:bodyPr/>
          <a:lstStyle/>
          <a:p>
            <a:r>
              <a:rPr lang="en-US" altLang="zh-CN" dirty="0"/>
              <a:t>https://www.wireshark.org/</a:t>
            </a:r>
            <a:endParaRPr lang="zh-CN" altLang="en-US" dirty="0"/>
          </a:p>
        </p:txBody>
      </p:sp>
    </p:spTree>
    <p:extLst>
      <p:ext uri="{BB962C8B-B14F-4D97-AF65-F5344CB8AC3E}">
        <p14:creationId xmlns:p14="http://schemas.microsoft.com/office/powerpoint/2010/main" val="20478138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61F4C-C7D6-45CB-9336-1F347C3041DA}"/>
              </a:ext>
            </a:extLst>
          </p:cNvPr>
          <p:cNvSpPr>
            <a:spLocks noGrp="1"/>
          </p:cNvSpPr>
          <p:nvPr>
            <p:ph type="title"/>
          </p:nvPr>
        </p:nvSpPr>
        <p:spPr/>
        <p:txBody>
          <a:bodyPr/>
          <a:lstStyle/>
          <a:p>
            <a:pPr algn="ctr"/>
            <a:r>
              <a:rPr lang="en-US" altLang="zh-CN" dirty="0"/>
              <a:t>ARP</a:t>
            </a:r>
            <a:r>
              <a:rPr lang="zh-CN" altLang="en-US" dirty="0"/>
              <a:t>欺骗攻击</a:t>
            </a:r>
            <a:r>
              <a:rPr lang="en-US" altLang="zh-CN" dirty="0"/>
              <a:t>(Windows)</a:t>
            </a:r>
            <a:endParaRPr lang="zh-CN" altLang="en-US" dirty="0"/>
          </a:p>
        </p:txBody>
      </p:sp>
      <p:sp>
        <p:nvSpPr>
          <p:cNvPr id="3" name="内容占位符 2">
            <a:extLst>
              <a:ext uri="{FF2B5EF4-FFF2-40B4-BE49-F238E27FC236}">
                <a16:creationId xmlns:a16="http://schemas.microsoft.com/office/drawing/2014/main" id="{36F88347-1C18-4C86-B24A-8C2CCBDAC08E}"/>
              </a:ext>
            </a:extLst>
          </p:cNvPr>
          <p:cNvSpPr>
            <a:spLocks noGrp="1"/>
          </p:cNvSpPr>
          <p:nvPr>
            <p:ph idx="1"/>
          </p:nvPr>
        </p:nvSpPr>
        <p:spPr>
          <a:xfrm>
            <a:off x="838200" y="1825624"/>
            <a:ext cx="10515600" cy="4743851"/>
          </a:xfrm>
        </p:spPr>
        <p:txBody>
          <a:bodyPr>
            <a:normAutofit/>
          </a:bodyPr>
          <a:lstStyle/>
          <a:p>
            <a:r>
              <a:rPr lang="zh-CN" altLang="en-US" dirty="0"/>
              <a:t>花絮：某次使用电三楼</a:t>
            </a:r>
            <a:r>
              <a:rPr lang="en-US" altLang="zh-CN" dirty="0"/>
              <a:t>406</a:t>
            </a:r>
            <a:r>
              <a:rPr lang="zh-CN" altLang="en-US" dirty="0"/>
              <a:t>的</a:t>
            </a:r>
            <a:r>
              <a:rPr lang="en-US" altLang="zh-CN" dirty="0" err="1"/>
              <a:t>wifi</a:t>
            </a:r>
            <a:r>
              <a:rPr lang="zh-CN" altLang="en-US" dirty="0"/>
              <a:t>时，发现可以查询到网络上所有主机的</a:t>
            </a:r>
            <a:r>
              <a:rPr lang="en-US" altLang="zh-CN" dirty="0"/>
              <a:t>MAC</a:t>
            </a:r>
            <a:r>
              <a:rPr lang="zh-CN" altLang="en-US" dirty="0"/>
              <a:t>地址，并且查询到的</a:t>
            </a:r>
            <a:r>
              <a:rPr lang="en-US" altLang="zh-CN" dirty="0"/>
              <a:t>MAC</a:t>
            </a:r>
            <a:r>
              <a:rPr lang="zh-CN" altLang="en-US" dirty="0"/>
              <a:t>互不相同（意味着它们是有效的），于是随机挑选了一位幸运观众进行</a:t>
            </a:r>
            <a:r>
              <a:rPr lang="en-US" altLang="zh-CN" dirty="0"/>
              <a:t>ARP</a:t>
            </a:r>
            <a:r>
              <a:rPr lang="zh-CN" altLang="en-US" dirty="0"/>
              <a:t>欺骗攻击的实验。</a:t>
            </a:r>
            <a:endParaRPr lang="en-US" altLang="zh-CN" dirty="0"/>
          </a:p>
          <a:p>
            <a:r>
              <a:rPr lang="zh-CN" altLang="en-US" dirty="0"/>
              <a:t>查找网络上所有的</a:t>
            </a:r>
            <a:r>
              <a:rPr lang="en-US" altLang="zh-CN" dirty="0"/>
              <a:t>IP</a:t>
            </a:r>
            <a:r>
              <a:rPr lang="zh-CN" altLang="en-US" dirty="0"/>
              <a:t>地址：</a:t>
            </a:r>
            <a:r>
              <a:rPr lang="en-US" altLang="zh-CN" dirty="0" err="1"/>
              <a:t>nmap</a:t>
            </a:r>
            <a:r>
              <a:rPr lang="en-US" altLang="zh-CN" dirty="0"/>
              <a:t> –</a:t>
            </a:r>
            <a:r>
              <a:rPr lang="en-US" altLang="zh-CN" dirty="0" err="1"/>
              <a:t>sP</a:t>
            </a:r>
            <a:r>
              <a:rPr lang="en-US" altLang="zh-CN" dirty="0"/>
              <a:t> 172.16.182.116/22</a:t>
            </a:r>
          </a:p>
          <a:p>
            <a:r>
              <a:rPr lang="zh-CN" altLang="en-US" dirty="0"/>
              <a:t>在搜索到的列表中选取目标</a:t>
            </a:r>
            <a:r>
              <a:rPr lang="en-US" altLang="zh-CN" dirty="0"/>
              <a:t>IP(172.16.184.120)</a:t>
            </a:r>
            <a:r>
              <a:rPr lang="zh-CN" altLang="en-US" dirty="0"/>
              <a:t>。</a:t>
            </a:r>
            <a:endParaRPr lang="en-US" altLang="zh-CN" dirty="0"/>
          </a:p>
          <a:p>
            <a:r>
              <a:rPr lang="en-US" altLang="zh-CN" dirty="0" err="1"/>
              <a:t>nmap</a:t>
            </a:r>
            <a:r>
              <a:rPr lang="en-US" altLang="zh-CN" dirty="0"/>
              <a:t> –O 172.16.184.120</a:t>
            </a:r>
            <a:r>
              <a:rPr lang="zh-CN" altLang="en-US" dirty="0"/>
              <a:t>搜索目标</a:t>
            </a:r>
            <a:r>
              <a:rPr lang="en-US" altLang="zh-CN" dirty="0"/>
              <a:t>IP</a:t>
            </a:r>
            <a:r>
              <a:rPr lang="zh-CN" altLang="en-US" dirty="0"/>
              <a:t>的系统（没有匹配的系统，大概率该设备是手机）。这一步对后面的攻击作用不大，但如果能成功搜索到系统，则更容易抓取到有用的信息。</a:t>
            </a:r>
            <a:endParaRPr lang="en-US" altLang="zh-CN" dirty="0"/>
          </a:p>
          <a:p>
            <a:r>
              <a:rPr lang="en-US" altLang="zh-CN" dirty="0">
                <a:hlinkClick r:id="rId2"/>
              </a:rPr>
              <a:t>https://github.com/alandau/arpspoof</a:t>
            </a:r>
            <a:r>
              <a:rPr lang="zh-CN" altLang="en-US" dirty="0"/>
              <a:t>下载</a:t>
            </a:r>
            <a:r>
              <a:rPr lang="en-US" altLang="zh-CN" dirty="0"/>
              <a:t>windows</a:t>
            </a:r>
            <a:r>
              <a:rPr lang="zh-CN" altLang="en-US" dirty="0"/>
              <a:t>版的</a:t>
            </a:r>
            <a:r>
              <a:rPr lang="en-US" altLang="zh-CN" dirty="0" err="1"/>
              <a:t>arpspoof</a:t>
            </a:r>
            <a:r>
              <a:rPr lang="zh-CN" altLang="en-US" dirty="0"/>
              <a:t>，并添加到环境变量。</a:t>
            </a:r>
          </a:p>
        </p:txBody>
      </p:sp>
    </p:spTree>
    <p:extLst>
      <p:ext uri="{BB962C8B-B14F-4D97-AF65-F5344CB8AC3E}">
        <p14:creationId xmlns:p14="http://schemas.microsoft.com/office/powerpoint/2010/main" val="17283705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A180FC-CF9F-44DD-84A1-95A78D9CA001}"/>
              </a:ext>
            </a:extLst>
          </p:cNvPr>
          <p:cNvSpPr>
            <a:spLocks noGrp="1"/>
          </p:cNvSpPr>
          <p:nvPr>
            <p:ph type="title"/>
          </p:nvPr>
        </p:nvSpPr>
        <p:spPr/>
        <p:txBody>
          <a:bodyPr/>
          <a:lstStyle/>
          <a:p>
            <a:pPr algn="ctr"/>
            <a:r>
              <a:rPr lang="en-US" altLang="zh-CN" dirty="0"/>
              <a:t>ARP</a:t>
            </a:r>
            <a:r>
              <a:rPr lang="zh-CN" altLang="en-US" dirty="0"/>
              <a:t>欺骗攻击</a:t>
            </a:r>
            <a:r>
              <a:rPr lang="en-US" altLang="zh-CN" dirty="0"/>
              <a:t>(Windows)</a:t>
            </a:r>
            <a:endParaRPr lang="zh-CN" altLang="en-US" dirty="0"/>
          </a:p>
        </p:txBody>
      </p:sp>
      <p:sp>
        <p:nvSpPr>
          <p:cNvPr id="3" name="内容占位符 2">
            <a:extLst>
              <a:ext uri="{FF2B5EF4-FFF2-40B4-BE49-F238E27FC236}">
                <a16:creationId xmlns:a16="http://schemas.microsoft.com/office/drawing/2014/main" id="{8454390F-A363-41FB-8649-B12E7639766B}"/>
              </a:ext>
            </a:extLst>
          </p:cNvPr>
          <p:cNvSpPr>
            <a:spLocks noGrp="1"/>
          </p:cNvSpPr>
          <p:nvPr>
            <p:ph idx="1"/>
          </p:nvPr>
        </p:nvSpPr>
        <p:spPr/>
        <p:txBody>
          <a:bodyPr/>
          <a:lstStyle/>
          <a:p>
            <a:r>
              <a:rPr lang="zh-CN" altLang="en-US" dirty="0"/>
              <a:t>使用命令</a:t>
            </a:r>
            <a:r>
              <a:rPr lang="en-US" altLang="zh-CN" dirty="0" err="1"/>
              <a:t>arpspoof</a:t>
            </a:r>
            <a:r>
              <a:rPr lang="en-US" altLang="zh-CN" dirty="0"/>
              <a:t> 172.16.184.120</a:t>
            </a:r>
            <a:r>
              <a:rPr lang="zh-CN" altLang="en-US" dirty="0"/>
              <a:t>进行欺骗。</a:t>
            </a:r>
            <a:endParaRPr lang="en-US" altLang="zh-CN" dirty="0"/>
          </a:p>
          <a:p>
            <a:r>
              <a:rPr lang="zh-CN" altLang="en-US" dirty="0"/>
              <a:t>打开</a:t>
            </a:r>
            <a:r>
              <a:rPr lang="en-US" altLang="zh-CN" dirty="0"/>
              <a:t>Wireshark</a:t>
            </a:r>
            <a:r>
              <a:rPr lang="zh-CN" altLang="en-US" dirty="0"/>
              <a:t>，输入过滤条件</a:t>
            </a:r>
            <a:r>
              <a:rPr lang="en-US" altLang="zh-CN" dirty="0" err="1"/>
              <a:t>ip.addr</a:t>
            </a:r>
            <a:r>
              <a:rPr lang="en-US" altLang="zh-CN" dirty="0"/>
              <a:t>== 172.16.184.120 and http</a:t>
            </a:r>
            <a:r>
              <a:rPr lang="zh-CN" altLang="en-US" dirty="0"/>
              <a:t>抓取主机</a:t>
            </a:r>
            <a:r>
              <a:rPr lang="en-US" altLang="zh-CN" dirty="0"/>
              <a:t>172.16.184.120</a:t>
            </a:r>
            <a:r>
              <a:rPr lang="zh-CN" altLang="en-US" dirty="0"/>
              <a:t>的</a:t>
            </a:r>
            <a:r>
              <a:rPr lang="en-US" altLang="zh-CN" dirty="0"/>
              <a:t>http</a:t>
            </a:r>
            <a:r>
              <a:rPr lang="zh-CN" altLang="en-US" dirty="0"/>
              <a:t>数据包。</a:t>
            </a:r>
            <a:endParaRPr lang="en-US" altLang="zh-CN" dirty="0"/>
          </a:p>
          <a:p>
            <a:r>
              <a:rPr lang="zh-CN" altLang="en-US" dirty="0"/>
              <a:t>下载数据包，找到感兴趣的</a:t>
            </a:r>
            <a:r>
              <a:rPr lang="en-US" altLang="zh-CN" dirty="0"/>
              <a:t>URL</a:t>
            </a:r>
            <a:r>
              <a:rPr lang="zh-CN" altLang="en-US" dirty="0"/>
              <a:t>用浏览器查看。本例中下载了目标用户在听的歌。</a:t>
            </a:r>
          </a:p>
        </p:txBody>
      </p:sp>
    </p:spTree>
    <p:extLst>
      <p:ext uri="{BB962C8B-B14F-4D97-AF65-F5344CB8AC3E}">
        <p14:creationId xmlns:p14="http://schemas.microsoft.com/office/powerpoint/2010/main" val="18793815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484E1-52D7-4156-B0F9-8731527DB977}"/>
              </a:ext>
            </a:extLst>
          </p:cNvPr>
          <p:cNvSpPr>
            <a:spLocks noGrp="1"/>
          </p:cNvSpPr>
          <p:nvPr>
            <p:ph type="title"/>
          </p:nvPr>
        </p:nvSpPr>
        <p:spPr/>
        <p:txBody>
          <a:bodyPr/>
          <a:lstStyle/>
          <a:p>
            <a:pPr algn="ctr"/>
            <a:r>
              <a:rPr lang="en-US" altLang="zh-CN" dirty="0"/>
              <a:t>IP</a:t>
            </a:r>
            <a:r>
              <a:rPr lang="zh-CN" altLang="en-US" dirty="0"/>
              <a:t>地址</a:t>
            </a:r>
          </a:p>
        </p:txBody>
      </p:sp>
      <p:sp>
        <p:nvSpPr>
          <p:cNvPr id="3" name="内容占位符 2">
            <a:extLst>
              <a:ext uri="{FF2B5EF4-FFF2-40B4-BE49-F238E27FC236}">
                <a16:creationId xmlns:a16="http://schemas.microsoft.com/office/drawing/2014/main" id="{44940CA4-C20B-4272-BD9F-02C5A3EDC5D7}"/>
              </a:ext>
            </a:extLst>
          </p:cNvPr>
          <p:cNvSpPr>
            <a:spLocks noGrp="1"/>
          </p:cNvSpPr>
          <p:nvPr>
            <p:ph idx="1"/>
          </p:nvPr>
        </p:nvSpPr>
        <p:spPr/>
        <p:txBody>
          <a:bodyPr>
            <a:normAutofit/>
          </a:bodyPr>
          <a:lstStyle/>
          <a:p>
            <a:r>
              <a:rPr lang="zh-CN" altLang="en-US" dirty="0"/>
              <a:t>互联网上的主机被映射为一组</a:t>
            </a:r>
            <a:r>
              <a:rPr lang="en-US" altLang="zh-CN" dirty="0"/>
              <a:t>32</a:t>
            </a:r>
            <a:r>
              <a:rPr lang="zh-CN" altLang="en-US" dirty="0"/>
              <a:t>位的</a:t>
            </a:r>
            <a:r>
              <a:rPr lang="en-US" altLang="zh-CN" dirty="0"/>
              <a:t>IP</a:t>
            </a:r>
            <a:r>
              <a:rPr lang="zh-CN" altLang="en-US" dirty="0"/>
              <a:t>地址</a:t>
            </a:r>
            <a:endParaRPr lang="en-US" altLang="zh-CN" dirty="0"/>
          </a:p>
          <a:p>
            <a:r>
              <a:rPr lang="zh-CN" altLang="en-US" dirty="0"/>
              <a:t>每个</a:t>
            </a:r>
            <a:r>
              <a:rPr lang="en-US" altLang="zh-CN" dirty="0"/>
              <a:t>IP</a:t>
            </a:r>
            <a:r>
              <a:rPr lang="zh-CN" altLang="en-US" dirty="0"/>
              <a:t>地址又可以被映射为域名，通过</a:t>
            </a:r>
            <a:r>
              <a:rPr lang="en-US" altLang="zh-CN" dirty="0"/>
              <a:t>DNS</a:t>
            </a:r>
            <a:r>
              <a:rPr lang="zh-CN" altLang="en-US" dirty="0"/>
              <a:t>可以把域名解析成对应的</a:t>
            </a:r>
            <a:r>
              <a:rPr lang="en-US" altLang="zh-CN" dirty="0"/>
              <a:t>IP</a:t>
            </a:r>
            <a:r>
              <a:rPr lang="zh-CN" altLang="en-US" dirty="0"/>
              <a:t>地址</a:t>
            </a:r>
            <a:endParaRPr lang="en-US" altLang="zh-CN" dirty="0"/>
          </a:p>
          <a:p>
            <a:r>
              <a:rPr lang="en-US" altLang="zh-CN" dirty="0"/>
              <a:t>IP</a:t>
            </a:r>
            <a:r>
              <a:rPr lang="zh-CN" altLang="en-US" dirty="0"/>
              <a:t>有两种版本：</a:t>
            </a:r>
            <a:r>
              <a:rPr lang="en-US" altLang="zh-CN" dirty="0"/>
              <a:t>IPv4</a:t>
            </a:r>
            <a:r>
              <a:rPr lang="zh-CN" altLang="en-US" dirty="0"/>
              <a:t>和</a:t>
            </a:r>
            <a:r>
              <a:rPr lang="en-US" altLang="zh-CN" dirty="0"/>
              <a:t>IPv6</a:t>
            </a:r>
            <a:r>
              <a:rPr lang="zh-CN" altLang="en-US" dirty="0"/>
              <a:t>，其中前者</a:t>
            </a:r>
            <a:r>
              <a:rPr lang="en-US" altLang="zh-CN" dirty="0"/>
              <a:t>32</a:t>
            </a:r>
            <a:r>
              <a:rPr lang="zh-CN" altLang="en-US" dirty="0"/>
              <a:t>位，后者</a:t>
            </a:r>
            <a:r>
              <a:rPr lang="en-US" altLang="zh-CN" dirty="0"/>
              <a:t>128</a:t>
            </a:r>
            <a:r>
              <a:rPr lang="zh-CN" altLang="en-US" dirty="0"/>
              <a:t>位，这里主要讲解</a:t>
            </a:r>
            <a:r>
              <a:rPr lang="en-US" altLang="zh-CN" dirty="0"/>
              <a:t>IPv4</a:t>
            </a:r>
          </a:p>
          <a:p>
            <a:r>
              <a:rPr lang="en-US" altLang="zh-CN" dirty="0"/>
              <a:t>IPv4</a:t>
            </a:r>
            <a:r>
              <a:rPr lang="zh-CN" altLang="en-US" dirty="0"/>
              <a:t>的</a:t>
            </a:r>
            <a:r>
              <a:rPr lang="en-US" altLang="zh-CN" dirty="0"/>
              <a:t>32</a:t>
            </a:r>
            <a:r>
              <a:rPr lang="zh-CN" altLang="en-US" dirty="0"/>
              <a:t>位被分为</a:t>
            </a:r>
            <a:r>
              <a:rPr lang="en-US" altLang="zh-CN" dirty="0"/>
              <a:t>4</a:t>
            </a:r>
            <a:r>
              <a:rPr lang="zh-CN" altLang="en-US" dirty="0"/>
              <a:t>部分，每部分</a:t>
            </a:r>
            <a:r>
              <a:rPr lang="en-US" altLang="zh-CN" dirty="0"/>
              <a:t>1</a:t>
            </a:r>
            <a:r>
              <a:rPr lang="zh-CN" altLang="en-US" dirty="0"/>
              <a:t>个字节。可以将这四部分用</a:t>
            </a:r>
            <a:r>
              <a:rPr lang="en-US" altLang="zh-CN" dirty="0"/>
              <a:t>4</a:t>
            </a:r>
            <a:r>
              <a:rPr lang="zh-CN" altLang="en-US" dirty="0"/>
              <a:t>个</a:t>
            </a:r>
            <a:r>
              <a:rPr lang="en-US" altLang="zh-CN" dirty="0"/>
              <a:t>0</a:t>
            </a:r>
            <a:r>
              <a:rPr lang="zh-CN" altLang="en-US" dirty="0"/>
              <a:t>到</a:t>
            </a:r>
            <a:r>
              <a:rPr lang="en-US" altLang="zh-CN" dirty="0"/>
              <a:t>255</a:t>
            </a:r>
            <a:r>
              <a:rPr lang="zh-CN" altLang="en-US" dirty="0"/>
              <a:t>的十进制数表示，中间用点隔开，如</a:t>
            </a:r>
            <a:r>
              <a:rPr lang="en-US" altLang="zh-CN" dirty="0"/>
              <a:t>192.168.0.101</a:t>
            </a:r>
          </a:p>
          <a:p>
            <a:r>
              <a:rPr lang="en-US" altLang="zh-CN" dirty="0"/>
              <a:t>TCP/IP</a:t>
            </a:r>
            <a:r>
              <a:rPr lang="zh-CN" altLang="en-US" dirty="0"/>
              <a:t>为任意整数数据项定义了统一的网络字节顺序（大端字节顺序），如</a:t>
            </a:r>
            <a:r>
              <a:rPr lang="en-US" altLang="zh-CN" dirty="0"/>
              <a:t>IP</a:t>
            </a:r>
            <a:r>
              <a:rPr lang="zh-CN" altLang="en-US" dirty="0"/>
              <a:t>地址，然而主机可以以任意一种方式存储。</a:t>
            </a:r>
          </a:p>
        </p:txBody>
      </p:sp>
    </p:spTree>
    <p:extLst>
      <p:ext uri="{BB962C8B-B14F-4D97-AF65-F5344CB8AC3E}">
        <p14:creationId xmlns:p14="http://schemas.microsoft.com/office/powerpoint/2010/main" val="20438079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B2903-75C3-4CD1-9B66-FA9893A9F647}"/>
              </a:ext>
            </a:extLst>
          </p:cNvPr>
          <p:cNvSpPr>
            <a:spLocks noGrp="1"/>
          </p:cNvSpPr>
          <p:nvPr>
            <p:ph type="title"/>
          </p:nvPr>
        </p:nvSpPr>
        <p:spPr/>
        <p:txBody>
          <a:bodyPr/>
          <a:lstStyle/>
          <a:p>
            <a:pPr algn="ctr"/>
            <a:r>
              <a:rPr lang="en-US" altLang="zh-CN" dirty="0"/>
              <a:t>IP</a:t>
            </a:r>
            <a:r>
              <a:rPr lang="zh-CN" altLang="en-US" dirty="0"/>
              <a:t>地址</a:t>
            </a:r>
          </a:p>
        </p:txBody>
      </p:sp>
      <p:sp>
        <p:nvSpPr>
          <p:cNvPr id="3" name="内容占位符 2">
            <a:extLst>
              <a:ext uri="{FF2B5EF4-FFF2-40B4-BE49-F238E27FC236}">
                <a16:creationId xmlns:a16="http://schemas.microsoft.com/office/drawing/2014/main" id="{633214C1-3E8F-4645-9309-EF4929C8DDDA}"/>
              </a:ext>
            </a:extLst>
          </p:cNvPr>
          <p:cNvSpPr>
            <a:spLocks noGrp="1"/>
          </p:cNvSpPr>
          <p:nvPr>
            <p:ph idx="1"/>
          </p:nvPr>
        </p:nvSpPr>
        <p:spPr/>
        <p:txBody>
          <a:bodyPr/>
          <a:lstStyle/>
          <a:p>
            <a:r>
              <a:rPr lang="en-US" altLang="zh-CN" dirty="0"/>
              <a:t>C</a:t>
            </a:r>
            <a:r>
              <a:rPr lang="zh-CN" altLang="en-US" dirty="0"/>
              <a:t>语言提供了如下几种函数进行网络字节顺序和主机字节顺序的转化。</a:t>
            </a:r>
            <a:endParaRPr lang="en-US" altLang="zh-CN" sz="1800" dirty="0"/>
          </a:p>
          <a:p>
            <a:pPr marL="0" indent="0">
              <a:buNone/>
            </a:pPr>
            <a:r>
              <a:rPr lang="en-US" altLang="zh-CN" sz="1800" dirty="0">
                <a:solidFill>
                  <a:srgbClr val="00B050"/>
                </a:solidFill>
                <a:latin typeface="Yu Gothic UI Semibold" panose="020B0700000000000000" pitchFamily="34" charset="-128"/>
                <a:ea typeface="Yu Gothic UI Semibold" panose="020B0700000000000000" pitchFamily="34" charset="-128"/>
              </a:rPr>
              <a:t>#include &lt;</a:t>
            </a:r>
            <a:r>
              <a:rPr lang="en-US" altLang="zh-CN" sz="1800" dirty="0" err="1">
                <a:solidFill>
                  <a:srgbClr val="00B050"/>
                </a:solidFill>
                <a:latin typeface="Yu Gothic UI Semibold" panose="020B0700000000000000" pitchFamily="34" charset="-128"/>
                <a:ea typeface="Yu Gothic UI Semibold" panose="020B0700000000000000" pitchFamily="34" charset="-128"/>
              </a:rPr>
              <a:t>arpa</a:t>
            </a:r>
            <a:r>
              <a:rPr lang="en-US" altLang="zh-CN" sz="1800" dirty="0">
                <a:solidFill>
                  <a:srgbClr val="00B050"/>
                </a:solidFill>
                <a:latin typeface="Yu Gothic UI Semibold" panose="020B0700000000000000" pitchFamily="34" charset="-128"/>
                <a:ea typeface="Yu Gothic UI Semibold" panose="020B0700000000000000" pitchFamily="34" charset="-128"/>
              </a:rPr>
              <a:t>/</a:t>
            </a:r>
            <a:r>
              <a:rPr lang="en-US" altLang="zh-CN" sz="1800" dirty="0" err="1">
                <a:solidFill>
                  <a:srgbClr val="00B050"/>
                </a:solidFill>
                <a:latin typeface="Yu Gothic UI Semibold" panose="020B0700000000000000" pitchFamily="34" charset="-128"/>
                <a:ea typeface="Yu Gothic UI Semibold" panose="020B0700000000000000" pitchFamily="34" charset="-128"/>
              </a:rPr>
              <a:t>inet.h</a:t>
            </a:r>
            <a:r>
              <a:rPr lang="en-US" altLang="zh-CN" sz="1800" dirty="0">
                <a:solidFill>
                  <a:srgbClr val="00B050"/>
                </a:solidFill>
                <a:latin typeface="Yu Gothic UI Semibold" panose="020B0700000000000000" pitchFamily="34" charset="-128"/>
                <a:ea typeface="Yu Gothic UI Semibold" panose="020B0700000000000000" pitchFamily="34" charset="-128"/>
              </a:rPr>
              <a:t>&gt;</a:t>
            </a:r>
          </a:p>
          <a:p>
            <a:pPr marL="0" indent="0">
              <a:buNone/>
            </a:pPr>
            <a:r>
              <a:rPr lang="en-US" altLang="zh-CN" sz="1800" dirty="0">
                <a:latin typeface="Yu Gothic UI Semibold" panose="020B0700000000000000" pitchFamily="34" charset="-128"/>
                <a:ea typeface="Yu Gothic UI Semibold" panose="020B0700000000000000" pitchFamily="34" charset="-128"/>
              </a:rPr>
              <a:t>uint32_t </a:t>
            </a:r>
            <a:r>
              <a:rPr lang="en-US" altLang="zh-CN" sz="1800" dirty="0" err="1">
                <a:latin typeface="Yu Gothic UI Semibold" panose="020B0700000000000000" pitchFamily="34" charset="-128"/>
                <a:ea typeface="Yu Gothic UI Semibold" panose="020B0700000000000000" pitchFamily="34" charset="-128"/>
              </a:rPr>
              <a:t>htonl</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a:latin typeface="Yu Gothic UI Semibold" panose="020B0700000000000000" pitchFamily="34" charset="-128"/>
                <a:ea typeface="Yu Gothic UI Semibold" panose="020B0700000000000000" pitchFamily="34" charset="-128"/>
              </a:rPr>
              <a:t>uint32_t </a:t>
            </a:r>
            <a:r>
              <a:rPr lang="en-US" altLang="zh-CN" sz="1800" dirty="0" err="1">
                <a:latin typeface="Yu Gothic UI Semibold" panose="020B0700000000000000" pitchFamily="34" charset="-128"/>
                <a:ea typeface="Yu Gothic UI Semibold" panose="020B0700000000000000" pitchFamily="34" charset="-128"/>
              </a:rPr>
              <a:t>hostlong</a:t>
            </a:r>
            <a:r>
              <a:rPr lang="en-US" altLang="zh-CN" sz="1800" dirty="0">
                <a:solidFill>
                  <a:srgbClr val="FF0000"/>
                </a:solidFill>
                <a:latin typeface="Yu Gothic UI Semibold" panose="020B0700000000000000" pitchFamily="34" charset="-128"/>
                <a:ea typeface="Yu Gothic UI Semibold" panose="020B0700000000000000" pitchFamily="34" charset="-128"/>
              </a:rPr>
              <a:t>);</a:t>
            </a:r>
          </a:p>
          <a:p>
            <a:pPr marL="0" indent="0">
              <a:buNone/>
            </a:pPr>
            <a:r>
              <a:rPr lang="en-US" altLang="zh-CN" sz="1800" dirty="0">
                <a:latin typeface="Yu Gothic UI Semibold" panose="020B0700000000000000" pitchFamily="34" charset="-128"/>
                <a:ea typeface="Yu Gothic UI Semibold" panose="020B0700000000000000" pitchFamily="34" charset="-128"/>
              </a:rPr>
              <a:t>uint16_t </a:t>
            </a:r>
            <a:r>
              <a:rPr lang="en-US" altLang="zh-CN" sz="1800" dirty="0" err="1">
                <a:latin typeface="Yu Gothic UI Semibold" panose="020B0700000000000000" pitchFamily="34" charset="-128"/>
                <a:ea typeface="Yu Gothic UI Semibold" panose="020B0700000000000000" pitchFamily="34" charset="-128"/>
              </a:rPr>
              <a:t>htons</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a:latin typeface="Yu Gothic UI Semibold" panose="020B0700000000000000" pitchFamily="34" charset="-128"/>
                <a:ea typeface="Yu Gothic UI Semibold" panose="020B0700000000000000" pitchFamily="34" charset="-128"/>
              </a:rPr>
              <a:t>uint16_t </a:t>
            </a:r>
            <a:r>
              <a:rPr lang="en-US" altLang="zh-CN" sz="1800" dirty="0" err="1">
                <a:latin typeface="Yu Gothic UI Semibold" panose="020B0700000000000000" pitchFamily="34" charset="-128"/>
                <a:ea typeface="Yu Gothic UI Semibold" panose="020B0700000000000000" pitchFamily="34" charset="-128"/>
              </a:rPr>
              <a:t>hostshort</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a:latin typeface="Yu Gothic UI Semibold" panose="020B0700000000000000" pitchFamily="34" charset="-128"/>
                <a:ea typeface="Yu Gothic UI Semibold" panose="020B0700000000000000" pitchFamily="34" charset="-128"/>
              </a:rPr>
              <a:t> </a:t>
            </a:r>
            <a:r>
              <a:rPr lang="en-US" altLang="zh-CN" sz="1800" dirty="0">
                <a:solidFill>
                  <a:srgbClr val="0070C0"/>
                </a:solidFill>
                <a:latin typeface="Yu Gothic UI Semibold" panose="020B0700000000000000" pitchFamily="34" charset="-128"/>
                <a:ea typeface="Yu Gothic UI Semibold" panose="020B0700000000000000" pitchFamily="34" charset="-128"/>
              </a:rPr>
              <a:t>//</a:t>
            </a:r>
            <a:r>
              <a:rPr lang="zh-CN" altLang="en-US" sz="1800" dirty="0">
                <a:solidFill>
                  <a:srgbClr val="0070C0"/>
                </a:solidFill>
                <a:latin typeface="Yu Gothic UI Semibold" panose="020B0700000000000000" pitchFamily="34" charset="-128"/>
                <a:ea typeface="Yu Gothic UI Semibold" panose="020B0700000000000000" pitchFamily="34" charset="-128"/>
              </a:rPr>
              <a:t>返回：按照网络字节顺序的值。</a:t>
            </a:r>
            <a:endParaRPr lang="en-US" altLang="zh-CN" sz="1800" dirty="0">
              <a:solidFill>
                <a:srgbClr val="0070C0"/>
              </a:solidFill>
              <a:latin typeface="Yu Gothic UI Semibold" panose="020B0700000000000000" pitchFamily="34" charset="-128"/>
              <a:ea typeface="Yu Gothic UI Semibold" panose="020B0700000000000000" pitchFamily="34" charset="-128"/>
            </a:endParaRPr>
          </a:p>
          <a:p>
            <a:pPr marL="0" indent="0">
              <a:buNone/>
            </a:pPr>
            <a:r>
              <a:rPr lang="en-US" altLang="zh-CN" sz="1800" dirty="0">
                <a:latin typeface="Yu Gothic UI Semibold" panose="020B0700000000000000" pitchFamily="34" charset="-128"/>
                <a:ea typeface="Yu Gothic UI Semibold" panose="020B0700000000000000" pitchFamily="34" charset="-128"/>
              </a:rPr>
              <a:t>uint32_t </a:t>
            </a:r>
            <a:r>
              <a:rPr lang="en-US" altLang="zh-CN" sz="1800" dirty="0" err="1">
                <a:latin typeface="Yu Gothic UI Semibold" panose="020B0700000000000000" pitchFamily="34" charset="-128"/>
                <a:ea typeface="Yu Gothic UI Semibold" panose="020B0700000000000000" pitchFamily="34" charset="-128"/>
              </a:rPr>
              <a:t>ntohl</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a:latin typeface="Yu Gothic UI Semibold" panose="020B0700000000000000" pitchFamily="34" charset="-128"/>
                <a:ea typeface="Yu Gothic UI Semibold" panose="020B0700000000000000" pitchFamily="34" charset="-128"/>
              </a:rPr>
              <a:t>uint32_t </a:t>
            </a:r>
            <a:r>
              <a:rPr lang="en-US" altLang="zh-CN" sz="1800" dirty="0" err="1">
                <a:latin typeface="Yu Gothic UI Semibold" panose="020B0700000000000000" pitchFamily="34" charset="-128"/>
                <a:ea typeface="Yu Gothic UI Semibold" panose="020B0700000000000000" pitchFamily="34" charset="-128"/>
              </a:rPr>
              <a:t>netlong</a:t>
            </a:r>
            <a:r>
              <a:rPr lang="en-US" altLang="zh-CN" sz="1800" dirty="0">
                <a:solidFill>
                  <a:srgbClr val="FF0000"/>
                </a:solidFill>
                <a:latin typeface="Yu Gothic UI Semibold" panose="020B0700000000000000" pitchFamily="34" charset="-128"/>
                <a:ea typeface="Yu Gothic UI Semibold" panose="020B0700000000000000" pitchFamily="34" charset="-128"/>
              </a:rPr>
              <a:t>);</a:t>
            </a:r>
          </a:p>
          <a:p>
            <a:pPr marL="0" indent="0">
              <a:buNone/>
            </a:pPr>
            <a:r>
              <a:rPr lang="en-US" altLang="zh-CN" sz="1800" dirty="0">
                <a:latin typeface="Yu Gothic UI Semibold" panose="020B0700000000000000" pitchFamily="34" charset="-128"/>
                <a:ea typeface="Yu Gothic UI Semibold" panose="020B0700000000000000" pitchFamily="34" charset="-128"/>
              </a:rPr>
              <a:t>uint16_t </a:t>
            </a:r>
            <a:r>
              <a:rPr lang="en-US" altLang="zh-CN" sz="1800" dirty="0" err="1">
                <a:latin typeface="Yu Gothic UI Semibold" panose="020B0700000000000000" pitchFamily="34" charset="-128"/>
                <a:ea typeface="Yu Gothic UI Semibold" panose="020B0700000000000000" pitchFamily="34" charset="-128"/>
              </a:rPr>
              <a:t>ntohs</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a:latin typeface="Yu Gothic UI Semibold" panose="020B0700000000000000" pitchFamily="34" charset="-128"/>
                <a:ea typeface="Yu Gothic UI Semibold" panose="020B0700000000000000" pitchFamily="34" charset="-128"/>
              </a:rPr>
              <a:t>uint16_t </a:t>
            </a:r>
            <a:r>
              <a:rPr lang="en-US" altLang="zh-CN" sz="1800" dirty="0" err="1">
                <a:latin typeface="Yu Gothic UI Semibold" panose="020B0700000000000000" pitchFamily="34" charset="-128"/>
                <a:ea typeface="Yu Gothic UI Semibold" panose="020B0700000000000000" pitchFamily="34" charset="-128"/>
              </a:rPr>
              <a:t>netshort</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a:latin typeface="Yu Gothic UI Semibold" panose="020B0700000000000000" pitchFamily="34" charset="-128"/>
                <a:ea typeface="Yu Gothic UI Semibold" panose="020B0700000000000000" pitchFamily="34" charset="-128"/>
              </a:rPr>
              <a:t> </a:t>
            </a:r>
            <a:r>
              <a:rPr lang="en-US" altLang="zh-CN" sz="1800" dirty="0">
                <a:solidFill>
                  <a:srgbClr val="0070C0"/>
                </a:solidFill>
                <a:latin typeface="Yu Gothic UI Semibold" panose="020B0700000000000000" pitchFamily="34" charset="-128"/>
                <a:ea typeface="Yu Gothic UI Semibold" panose="020B0700000000000000" pitchFamily="34" charset="-128"/>
              </a:rPr>
              <a:t>//</a:t>
            </a:r>
            <a:r>
              <a:rPr lang="zh-CN" altLang="en-US" sz="1800" dirty="0">
                <a:solidFill>
                  <a:srgbClr val="0070C0"/>
                </a:solidFill>
                <a:latin typeface="Yu Gothic UI Semibold" panose="020B0700000000000000" pitchFamily="34" charset="-128"/>
                <a:ea typeface="Yu Gothic UI Semibold" panose="020B0700000000000000" pitchFamily="34" charset="-128"/>
              </a:rPr>
              <a:t>返回：按照主机字节顺序的值。</a:t>
            </a:r>
            <a:endParaRPr lang="en-US" altLang="zh-CN" sz="1800" dirty="0">
              <a:solidFill>
                <a:srgbClr val="0070C0"/>
              </a:solidFill>
              <a:latin typeface="Yu Gothic UI Semibold" panose="020B0700000000000000" pitchFamily="34" charset="-128"/>
              <a:ea typeface="Yu Gothic UI Semibold" panose="020B0700000000000000" pitchFamily="34" charset="-128"/>
            </a:endParaRPr>
          </a:p>
          <a:p>
            <a:r>
              <a:rPr lang="zh-CN" altLang="en-US" dirty="0"/>
              <a:t>注意没有对应的处理</a:t>
            </a:r>
            <a:r>
              <a:rPr lang="en-US" altLang="zh-CN" dirty="0"/>
              <a:t>64</a:t>
            </a:r>
            <a:r>
              <a:rPr lang="zh-CN" altLang="en-US" dirty="0"/>
              <a:t>位值的函数。</a:t>
            </a:r>
            <a:endParaRPr lang="en-US" altLang="zh-CN" dirty="0"/>
          </a:p>
        </p:txBody>
      </p:sp>
    </p:spTree>
    <p:extLst>
      <p:ext uri="{BB962C8B-B14F-4D97-AF65-F5344CB8AC3E}">
        <p14:creationId xmlns:p14="http://schemas.microsoft.com/office/powerpoint/2010/main" val="25115617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0FC18-012E-47A1-9FBE-D49164AF4131}"/>
              </a:ext>
            </a:extLst>
          </p:cNvPr>
          <p:cNvSpPr>
            <a:spLocks noGrp="1"/>
          </p:cNvSpPr>
          <p:nvPr>
            <p:ph type="title"/>
          </p:nvPr>
        </p:nvSpPr>
        <p:spPr/>
        <p:txBody>
          <a:bodyPr/>
          <a:lstStyle/>
          <a:p>
            <a:pPr algn="ctr"/>
            <a:r>
              <a:rPr lang="en-US" altLang="zh-CN" dirty="0"/>
              <a:t>IP</a:t>
            </a:r>
            <a:r>
              <a:rPr lang="zh-CN" altLang="en-US" dirty="0"/>
              <a:t>地址</a:t>
            </a:r>
          </a:p>
        </p:txBody>
      </p:sp>
      <p:sp>
        <p:nvSpPr>
          <p:cNvPr id="3" name="内容占位符 2">
            <a:extLst>
              <a:ext uri="{FF2B5EF4-FFF2-40B4-BE49-F238E27FC236}">
                <a16:creationId xmlns:a16="http://schemas.microsoft.com/office/drawing/2014/main" id="{CBBE170F-D435-40E7-9F15-B091F2F5070F}"/>
              </a:ext>
            </a:extLst>
          </p:cNvPr>
          <p:cNvSpPr>
            <a:spLocks noGrp="1"/>
          </p:cNvSpPr>
          <p:nvPr>
            <p:ph idx="1"/>
          </p:nvPr>
        </p:nvSpPr>
        <p:spPr/>
        <p:txBody>
          <a:bodyPr/>
          <a:lstStyle/>
          <a:p>
            <a:r>
              <a:rPr lang="zh-CN" altLang="en-US" dirty="0"/>
              <a:t>可以使用</a:t>
            </a:r>
            <a:r>
              <a:rPr lang="en-US" altLang="zh-CN" dirty="0" err="1"/>
              <a:t>inet_pton</a:t>
            </a:r>
            <a:r>
              <a:rPr lang="zh-CN" altLang="en-US" dirty="0"/>
              <a:t>和</a:t>
            </a:r>
            <a:r>
              <a:rPr lang="en-US" altLang="zh-CN" dirty="0" err="1"/>
              <a:t>inet_ntop</a:t>
            </a:r>
            <a:r>
              <a:rPr lang="zh-CN" altLang="en-US" dirty="0"/>
              <a:t>来实现</a:t>
            </a:r>
            <a:r>
              <a:rPr lang="en-US" altLang="zh-CN" dirty="0"/>
              <a:t>IP</a:t>
            </a:r>
            <a:r>
              <a:rPr lang="zh-CN" altLang="en-US" dirty="0"/>
              <a:t>地址和点分十进制串之间的转换（头文件和上一页一样）。</a:t>
            </a:r>
            <a:endParaRPr lang="en-US" altLang="zh-CN" dirty="0"/>
          </a:p>
          <a:p>
            <a:pPr marL="0" indent="0">
              <a:buNone/>
            </a:pPr>
            <a:r>
              <a:rPr lang="en-US" altLang="zh-CN" sz="1800" b="1" dirty="0">
                <a:latin typeface="Yu Gothic UI Semibold" panose="020B0700000000000000" pitchFamily="34" charset="-128"/>
                <a:ea typeface="Yu Gothic UI Semibold" panose="020B0700000000000000" pitchFamily="34" charset="-128"/>
              </a:rPr>
              <a:t>int</a:t>
            </a:r>
            <a:r>
              <a:rPr lang="en-US" altLang="zh-CN" sz="1800" dirty="0">
                <a:latin typeface="Yu Gothic UI Semibold" panose="020B0700000000000000" pitchFamily="34" charset="-128"/>
                <a:ea typeface="Yu Gothic UI Semibold" panose="020B0700000000000000" pitchFamily="34" charset="-128"/>
              </a:rPr>
              <a:t> </a:t>
            </a:r>
            <a:r>
              <a:rPr lang="en-US" altLang="zh-CN" sz="1800" dirty="0" err="1">
                <a:latin typeface="Yu Gothic UI Semibold" panose="020B0700000000000000" pitchFamily="34" charset="-128"/>
                <a:ea typeface="Yu Gothic UI Semibold" panose="020B0700000000000000" pitchFamily="34" charset="-128"/>
              </a:rPr>
              <a:t>inet_pton</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a:latin typeface="Yu Gothic UI Semibold" panose="020B0700000000000000" pitchFamily="34" charset="-128"/>
                <a:ea typeface="Yu Gothic UI Semibold" panose="020B0700000000000000" pitchFamily="34" charset="-128"/>
              </a:rPr>
              <a:t>AF_INET</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a:latin typeface="Yu Gothic UI Semibold" panose="020B0700000000000000" pitchFamily="34" charset="-128"/>
                <a:ea typeface="Yu Gothic UI Semibold" panose="020B0700000000000000" pitchFamily="34" charset="-128"/>
              </a:rPr>
              <a:t> </a:t>
            </a:r>
            <a:r>
              <a:rPr lang="en-US" altLang="zh-CN" sz="1800" b="1" dirty="0">
                <a:latin typeface="Yu Gothic UI Semibold" panose="020B0700000000000000" pitchFamily="34" charset="-128"/>
                <a:ea typeface="Yu Gothic UI Semibold" panose="020B0700000000000000" pitchFamily="34" charset="-128"/>
              </a:rPr>
              <a:t>const</a:t>
            </a:r>
            <a:r>
              <a:rPr lang="en-US" altLang="zh-CN" sz="1800" dirty="0">
                <a:latin typeface="Yu Gothic UI Semibold" panose="020B0700000000000000" pitchFamily="34" charset="-128"/>
                <a:ea typeface="Yu Gothic UI Semibold" panose="020B0700000000000000" pitchFamily="34" charset="-128"/>
              </a:rPr>
              <a:t> </a:t>
            </a:r>
            <a:r>
              <a:rPr lang="en-US" altLang="zh-CN" sz="1800" b="1" dirty="0">
                <a:latin typeface="Yu Gothic UI Semibold" panose="020B0700000000000000" pitchFamily="34" charset="-128"/>
                <a:ea typeface="Yu Gothic UI Semibold" panose="020B0700000000000000" pitchFamily="34" charset="-128"/>
              </a:rPr>
              <a:t>char</a:t>
            </a:r>
            <a:r>
              <a:rPr lang="en-US" altLang="zh-CN" sz="1800" dirty="0">
                <a:latin typeface="Yu Gothic UI Semibold" panose="020B0700000000000000" pitchFamily="34" charset="-128"/>
                <a:ea typeface="Yu Gothic UI Semibold" panose="020B0700000000000000" pitchFamily="34" charset="-128"/>
              </a:rPr>
              <a:t> </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err="1">
                <a:latin typeface="Yu Gothic UI Semibold" panose="020B0700000000000000" pitchFamily="34" charset="-128"/>
                <a:ea typeface="Yu Gothic UI Semibold" panose="020B0700000000000000" pitchFamily="34" charset="-128"/>
              </a:rPr>
              <a:t>src</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a:latin typeface="Yu Gothic UI Semibold" panose="020B0700000000000000" pitchFamily="34" charset="-128"/>
                <a:ea typeface="Yu Gothic UI Semibold" panose="020B0700000000000000" pitchFamily="34" charset="-128"/>
              </a:rPr>
              <a:t> </a:t>
            </a:r>
            <a:r>
              <a:rPr lang="en-US" altLang="zh-CN" sz="1800" b="1" dirty="0">
                <a:latin typeface="Yu Gothic UI Semibold" panose="020B0700000000000000" pitchFamily="34" charset="-128"/>
                <a:ea typeface="Yu Gothic UI Semibold" panose="020B0700000000000000" pitchFamily="34" charset="-128"/>
              </a:rPr>
              <a:t>void</a:t>
            </a:r>
            <a:r>
              <a:rPr lang="en-US" altLang="zh-CN" sz="1800" dirty="0">
                <a:latin typeface="Yu Gothic UI Semibold" panose="020B0700000000000000" pitchFamily="34" charset="-128"/>
                <a:ea typeface="Yu Gothic UI Semibold" panose="020B0700000000000000" pitchFamily="34" charset="-128"/>
              </a:rPr>
              <a:t> </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err="1">
                <a:latin typeface="Yu Gothic UI Semibold" panose="020B0700000000000000" pitchFamily="34" charset="-128"/>
                <a:ea typeface="Yu Gothic UI Semibold" panose="020B0700000000000000" pitchFamily="34" charset="-128"/>
              </a:rPr>
              <a:t>dst</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a:latin typeface="Yu Gothic UI Semibold" panose="020B0700000000000000" pitchFamily="34" charset="-128"/>
                <a:ea typeface="Yu Gothic UI Semibold" panose="020B0700000000000000" pitchFamily="34" charset="-128"/>
              </a:rPr>
              <a:t> </a:t>
            </a:r>
            <a:r>
              <a:rPr lang="en-US" altLang="zh-CN" sz="1800" dirty="0">
                <a:solidFill>
                  <a:schemeClr val="accent1"/>
                </a:solidFill>
                <a:latin typeface="Yu Gothic UI Semibold" panose="020B0700000000000000" pitchFamily="34" charset="-128"/>
                <a:ea typeface="Yu Gothic UI Semibold" panose="020B0700000000000000" pitchFamily="34" charset="-128"/>
              </a:rPr>
              <a:t>//</a:t>
            </a:r>
            <a:r>
              <a:rPr lang="zh-CN" altLang="en-US" sz="1800" dirty="0">
                <a:solidFill>
                  <a:schemeClr val="accent1"/>
                </a:solidFill>
                <a:latin typeface="Yu Gothic UI Semibold" panose="020B0700000000000000" pitchFamily="34" charset="-128"/>
                <a:ea typeface="Yu Gothic UI Semibold" panose="020B0700000000000000" pitchFamily="34" charset="-128"/>
              </a:rPr>
              <a:t>返回：若成功则为</a:t>
            </a:r>
            <a:r>
              <a:rPr lang="en-US" altLang="zh-CN" sz="1800" dirty="0">
                <a:solidFill>
                  <a:schemeClr val="accent1"/>
                </a:solidFill>
                <a:latin typeface="Yu Gothic UI Semibold" panose="020B0700000000000000" pitchFamily="34" charset="-128"/>
                <a:ea typeface="Yu Gothic UI Semibold" panose="020B0700000000000000" pitchFamily="34" charset="-128"/>
              </a:rPr>
              <a:t>1</a:t>
            </a:r>
            <a:r>
              <a:rPr lang="zh-CN" altLang="en-US" sz="1800" dirty="0">
                <a:solidFill>
                  <a:schemeClr val="accent1"/>
                </a:solidFill>
                <a:latin typeface="Yu Gothic UI Semibold" panose="020B0700000000000000" pitchFamily="34" charset="-128"/>
                <a:ea typeface="Yu Gothic UI Semibold" panose="020B0700000000000000" pitchFamily="34" charset="-128"/>
              </a:rPr>
              <a:t>，若</a:t>
            </a:r>
            <a:r>
              <a:rPr lang="en-US" altLang="zh-CN" sz="1800" dirty="0" err="1">
                <a:solidFill>
                  <a:schemeClr val="accent1"/>
                </a:solidFill>
                <a:latin typeface="Yu Gothic UI Semibold" panose="020B0700000000000000" pitchFamily="34" charset="-128"/>
                <a:ea typeface="Yu Gothic UI Semibold" panose="020B0700000000000000" pitchFamily="34" charset="-128"/>
              </a:rPr>
              <a:t>src</a:t>
            </a:r>
            <a:r>
              <a:rPr lang="zh-CN" altLang="en-US" sz="1800" dirty="0">
                <a:solidFill>
                  <a:schemeClr val="accent1"/>
                </a:solidFill>
                <a:latin typeface="Yu Gothic UI Semibold" panose="020B0700000000000000" pitchFamily="34" charset="-128"/>
                <a:ea typeface="Yu Gothic UI Semibold" panose="020B0700000000000000" pitchFamily="34" charset="-128"/>
              </a:rPr>
              <a:t>为非法点分十进制地址则为</a:t>
            </a:r>
            <a:r>
              <a:rPr lang="en-US" altLang="zh-CN" sz="1800" dirty="0">
                <a:solidFill>
                  <a:schemeClr val="accent1"/>
                </a:solidFill>
                <a:latin typeface="Yu Gothic UI Semibold" panose="020B0700000000000000" pitchFamily="34" charset="-128"/>
                <a:ea typeface="Yu Gothic UI Semibold" panose="020B0700000000000000" pitchFamily="34" charset="-128"/>
              </a:rPr>
              <a:t>0</a:t>
            </a:r>
            <a:r>
              <a:rPr lang="zh-CN" altLang="en-US" sz="1800" dirty="0">
                <a:solidFill>
                  <a:schemeClr val="accent1"/>
                </a:solidFill>
                <a:latin typeface="Yu Gothic UI Semibold" panose="020B0700000000000000" pitchFamily="34" charset="-128"/>
                <a:ea typeface="Yu Gothic UI Semibold" panose="020B0700000000000000" pitchFamily="34" charset="-128"/>
              </a:rPr>
              <a:t>，若出错则为</a:t>
            </a:r>
            <a:r>
              <a:rPr lang="en-US" altLang="zh-CN" sz="1800" dirty="0">
                <a:solidFill>
                  <a:schemeClr val="accent1"/>
                </a:solidFill>
                <a:latin typeface="Yu Gothic UI Semibold" panose="020B0700000000000000" pitchFamily="34" charset="-128"/>
                <a:ea typeface="Yu Gothic UI Semibold" panose="020B0700000000000000" pitchFamily="34" charset="-128"/>
              </a:rPr>
              <a:t>-1</a:t>
            </a:r>
            <a:r>
              <a:rPr lang="zh-CN" altLang="en-US" sz="1800" dirty="0">
                <a:solidFill>
                  <a:schemeClr val="accent1"/>
                </a:solidFill>
                <a:latin typeface="Yu Gothic UI Semibold" panose="020B0700000000000000" pitchFamily="34" charset="-128"/>
                <a:ea typeface="Yu Gothic UI Semibold" panose="020B0700000000000000" pitchFamily="34" charset="-128"/>
              </a:rPr>
              <a:t>。</a:t>
            </a:r>
            <a:endParaRPr lang="en-US" altLang="zh-CN" sz="1800" dirty="0">
              <a:solidFill>
                <a:schemeClr val="accent1"/>
              </a:solidFill>
              <a:latin typeface="Yu Gothic UI Semibold" panose="020B0700000000000000" pitchFamily="34" charset="-128"/>
              <a:ea typeface="Yu Gothic UI Semibold" panose="020B0700000000000000" pitchFamily="34" charset="-128"/>
            </a:endParaRPr>
          </a:p>
          <a:p>
            <a:pPr marL="0" indent="0">
              <a:buNone/>
            </a:pPr>
            <a:r>
              <a:rPr lang="en-US" altLang="zh-CN" sz="1800" b="1" dirty="0">
                <a:latin typeface="Yu Gothic UI Semibold" panose="020B0700000000000000" pitchFamily="34" charset="-128"/>
                <a:ea typeface="Yu Gothic UI Semibold" panose="020B0700000000000000" pitchFamily="34" charset="-128"/>
              </a:rPr>
              <a:t>const</a:t>
            </a:r>
            <a:r>
              <a:rPr lang="en-US" altLang="zh-CN" sz="1800" dirty="0">
                <a:latin typeface="Yu Gothic UI Semibold" panose="020B0700000000000000" pitchFamily="34" charset="-128"/>
                <a:ea typeface="Yu Gothic UI Semibold" panose="020B0700000000000000" pitchFamily="34" charset="-128"/>
              </a:rPr>
              <a:t> </a:t>
            </a:r>
            <a:r>
              <a:rPr lang="en-US" altLang="zh-CN" sz="1800" b="1" dirty="0">
                <a:latin typeface="Yu Gothic UI Semibold" panose="020B0700000000000000" pitchFamily="34" charset="-128"/>
                <a:ea typeface="Yu Gothic UI Semibold" panose="020B0700000000000000" pitchFamily="34" charset="-128"/>
              </a:rPr>
              <a:t>char</a:t>
            </a:r>
            <a:r>
              <a:rPr lang="en-US" altLang="zh-CN" sz="1800" dirty="0">
                <a:latin typeface="Yu Gothic UI Semibold" panose="020B0700000000000000" pitchFamily="34" charset="-128"/>
                <a:ea typeface="Yu Gothic UI Semibold" panose="020B0700000000000000" pitchFamily="34" charset="-128"/>
              </a:rPr>
              <a:t> </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err="1">
                <a:latin typeface="Yu Gothic UI Semibold" panose="020B0700000000000000" pitchFamily="34" charset="-128"/>
                <a:ea typeface="Yu Gothic UI Semibold" panose="020B0700000000000000" pitchFamily="34" charset="-128"/>
              </a:rPr>
              <a:t>inet_ntop</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a:latin typeface="Yu Gothic UI Semibold" panose="020B0700000000000000" pitchFamily="34" charset="-128"/>
                <a:ea typeface="Yu Gothic UI Semibold" panose="020B0700000000000000" pitchFamily="34" charset="-128"/>
              </a:rPr>
              <a:t>AF_INET</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a:latin typeface="Yu Gothic UI Semibold" panose="020B0700000000000000" pitchFamily="34" charset="-128"/>
                <a:ea typeface="Yu Gothic UI Semibold" panose="020B0700000000000000" pitchFamily="34" charset="-128"/>
              </a:rPr>
              <a:t> </a:t>
            </a:r>
            <a:r>
              <a:rPr lang="en-US" altLang="zh-CN" sz="1800" b="1" dirty="0">
                <a:latin typeface="Yu Gothic UI Semibold" panose="020B0700000000000000" pitchFamily="34" charset="-128"/>
                <a:ea typeface="Yu Gothic UI Semibold" panose="020B0700000000000000" pitchFamily="34" charset="-128"/>
              </a:rPr>
              <a:t>const</a:t>
            </a:r>
            <a:r>
              <a:rPr lang="en-US" altLang="zh-CN" sz="1800" dirty="0">
                <a:latin typeface="Yu Gothic UI Semibold" panose="020B0700000000000000" pitchFamily="34" charset="-128"/>
                <a:ea typeface="Yu Gothic UI Semibold" panose="020B0700000000000000" pitchFamily="34" charset="-128"/>
              </a:rPr>
              <a:t> </a:t>
            </a:r>
            <a:r>
              <a:rPr lang="en-US" altLang="zh-CN" sz="1800" b="1" dirty="0">
                <a:latin typeface="Yu Gothic UI Semibold" panose="020B0700000000000000" pitchFamily="34" charset="-128"/>
                <a:ea typeface="Yu Gothic UI Semibold" panose="020B0700000000000000" pitchFamily="34" charset="-128"/>
              </a:rPr>
              <a:t>void</a:t>
            </a:r>
            <a:r>
              <a:rPr lang="en-US" altLang="zh-CN" sz="1800" dirty="0">
                <a:latin typeface="Yu Gothic UI Semibold" panose="020B0700000000000000" pitchFamily="34" charset="-128"/>
                <a:ea typeface="Yu Gothic UI Semibold" panose="020B0700000000000000" pitchFamily="34" charset="-128"/>
              </a:rPr>
              <a:t> </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err="1">
                <a:latin typeface="Yu Gothic UI Semibold" panose="020B0700000000000000" pitchFamily="34" charset="-128"/>
                <a:ea typeface="Yu Gothic UI Semibold" panose="020B0700000000000000" pitchFamily="34" charset="-128"/>
              </a:rPr>
              <a:t>src</a:t>
            </a:r>
            <a:r>
              <a:rPr lang="en-US" altLang="zh-CN" sz="1800" dirty="0">
                <a:solidFill>
                  <a:srgbClr val="FF0000"/>
                </a:solidFill>
                <a:latin typeface="Yu Gothic UI Semibold" panose="020B0700000000000000" pitchFamily="34" charset="-128"/>
                <a:ea typeface="Yu Gothic UI Semibold" panose="020B0700000000000000" pitchFamily="34" charset="-128"/>
              </a:rPr>
              <a:t>, </a:t>
            </a:r>
            <a:r>
              <a:rPr lang="en-US" altLang="zh-CN" sz="1800" b="1" dirty="0">
                <a:latin typeface="Yu Gothic UI Semibold" panose="020B0700000000000000" pitchFamily="34" charset="-128"/>
                <a:ea typeface="Yu Gothic UI Semibold" panose="020B0700000000000000" pitchFamily="34" charset="-128"/>
              </a:rPr>
              <a:t>char</a:t>
            </a:r>
            <a:r>
              <a:rPr lang="en-US" altLang="zh-CN" sz="1800" dirty="0">
                <a:latin typeface="Yu Gothic UI Semibold" panose="020B0700000000000000" pitchFamily="34" charset="-128"/>
                <a:ea typeface="Yu Gothic UI Semibold" panose="020B0700000000000000" pitchFamily="34" charset="-128"/>
              </a:rPr>
              <a:t> </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err="1">
                <a:latin typeface="Yu Gothic UI Semibold" panose="020B0700000000000000" pitchFamily="34" charset="-128"/>
                <a:ea typeface="Yu Gothic UI Semibold" panose="020B0700000000000000" pitchFamily="34" charset="-128"/>
              </a:rPr>
              <a:t>dst</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a:latin typeface="Yu Gothic UI Semibold" panose="020B0700000000000000" pitchFamily="34" charset="-128"/>
                <a:ea typeface="Yu Gothic UI Semibold" panose="020B0700000000000000" pitchFamily="34" charset="-128"/>
              </a:rPr>
              <a:t> </a:t>
            </a:r>
            <a:r>
              <a:rPr lang="en-US" altLang="zh-CN" sz="1800" dirty="0" err="1">
                <a:latin typeface="Yu Gothic UI Semibold" panose="020B0700000000000000" pitchFamily="34" charset="-128"/>
                <a:ea typeface="Yu Gothic UI Semibold" panose="020B0700000000000000" pitchFamily="34" charset="-128"/>
              </a:rPr>
              <a:t>socklen_t</a:t>
            </a:r>
            <a:r>
              <a:rPr lang="en-US" altLang="zh-CN" sz="1800" dirty="0">
                <a:latin typeface="Yu Gothic UI Semibold" panose="020B0700000000000000" pitchFamily="34" charset="-128"/>
                <a:ea typeface="Yu Gothic UI Semibold" panose="020B0700000000000000" pitchFamily="34" charset="-128"/>
              </a:rPr>
              <a:t> size</a:t>
            </a:r>
            <a:r>
              <a:rPr lang="en-US" altLang="zh-CN" sz="1800" dirty="0">
                <a:solidFill>
                  <a:srgbClr val="FF0000"/>
                </a:solidFill>
                <a:latin typeface="Yu Gothic UI Semibold" panose="020B0700000000000000" pitchFamily="34" charset="-128"/>
                <a:ea typeface="Yu Gothic UI Semibold" panose="020B0700000000000000" pitchFamily="34" charset="-128"/>
              </a:rPr>
              <a:t>);</a:t>
            </a:r>
            <a:r>
              <a:rPr lang="en-US" altLang="zh-CN" sz="1800" dirty="0">
                <a:latin typeface="Yu Gothic UI Semibold" panose="020B0700000000000000" pitchFamily="34" charset="-128"/>
                <a:ea typeface="Yu Gothic UI Semibold" panose="020B0700000000000000" pitchFamily="34" charset="-128"/>
              </a:rPr>
              <a:t> </a:t>
            </a:r>
            <a:r>
              <a:rPr lang="en-US" altLang="zh-CN" sz="1800" dirty="0">
                <a:solidFill>
                  <a:schemeClr val="accent1"/>
                </a:solidFill>
                <a:latin typeface="Yu Gothic UI Semibold" panose="020B0700000000000000" pitchFamily="34" charset="-128"/>
                <a:ea typeface="Yu Gothic UI Semibold" panose="020B0700000000000000" pitchFamily="34" charset="-128"/>
              </a:rPr>
              <a:t>//</a:t>
            </a:r>
            <a:r>
              <a:rPr lang="zh-CN" altLang="en-US" sz="1800" dirty="0">
                <a:solidFill>
                  <a:schemeClr val="accent1"/>
                </a:solidFill>
                <a:latin typeface="Yu Gothic UI Semibold" panose="020B0700000000000000" pitchFamily="34" charset="-128"/>
                <a:ea typeface="Yu Gothic UI Semibold" panose="020B0700000000000000" pitchFamily="34" charset="-128"/>
              </a:rPr>
              <a:t>返回：若成功则指向点分十进制字符串的指针，若出错则为</a:t>
            </a:r>
            <a:r>
              <a:rPr lang="en-US" altLang="zh-CN" sz="1800" dirty="0">
                <a:solidFill>
                  <a:schemeClr val="accent1"/>
                </a:solidFill>
                <a:latin typeface="Yu Gothic UI Semibold" panose="020B0700000000000000" pitchFamily="34" charset="-128"/>
                <a:ea typeface="Yu Gothic UI Semibold" panose="020B0700000000000000" pitchFamily="34" charset="-128"/>
              </a:rPr>
              <a:t>NULL</a:t>
            </a:r>
            <a:r>
              <a:rPr lang="zh-CN" altLang="en-US" sz="1800" dirty="0">
                <a:solidFill>
                  <a:schemeClr val="accent1"/>
                </a:solidFill>
                <a:latin typeface="Yu Gothic UI Semibold" panose="020B0700000000000000" pitchFamily="34" charset="-128"/>
                <a:ea typeface="Yu Gothic UI Semibold" panose="020B0700000000000000" pitchFamily="34" charset="-128"/>
              </a:rPr>
              <a:t>。</a:t>
            </a:r>
            <a:endParaRPr lang="en-US" altLang="zh-CN" sz="1800" dirty="0">
              <a:solidFill>
                <a:schemeClr val="accent1"/>
              </a:solidFill>
              <a:latin typeface="Yu Gothic UI Semibold" panose="020B0700000000000000" pitchFamily="34" charset="-128"/>
              <a:ea typeface="Yu Gothic UI Semibold" panose="020B0700000000000000" pitchFamily="34" charset="-128"/>
            </a:endParaRPr>
          </a:p>
          <a:p>
            <a:r>
              <a:rPr lang="zh-CN" altLang="en-US" dirty="0"/>
              <a:t>把</a:t>
            </a:r>
            <a:r>
              <a:rPr lang="en-US" altLang="zh-CN" dirty="0"/>
              <a:t>AF_INET</a:t>
            </a:r>
            <a:r>
              <a:rPr lang="zh-CN" altLang="en-US" dirty="0"/>
              <a:t>改为</a:t>
            </a:r>
            <a:r>
              <a:rPr lang="en-US" altLang="zh-CN" dirty="0"/>
              <a:t>AF_INET6</a:t>
            </a:r>
            <a:r>
              <a:rPr lang="zh-CN" altLang="en-US" dirty="0"/>
              <a:t>即可处理</a:t>
            </a:r>
            <a:r>
              <a:rPr lang="en-US" altLang="zh-CN" dirty="0"/>
              <a:t>IPv6</a:t>
            </a:r>
            <a:r>
              <a:rPr lang="zh-CN" altLang="en-US" dirty="0"/>
              <a:t>地址。</a:t>
            </a:r>
          </a:p>
        </p:txBody>
      </p:sp>
    </p:spTree>
    <p:extLst>
      <p:ext uri="{BB962C8B-B14F-4D97-AF65-F5344CB8AC3E}">
        <p14:creationId xmlns:p14="http://schemas.microsoft.com/office/powerpoint/2010/main" val="29037326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9EAB9-DEE6-4EED-B634-4767413FBA4B}"/>
              </a:ext>
            </a:extLst>
          </p:cNvPr>
          <p:cNvSpPr>
            <a:spLocks noGrp="1"/>
          </p:cNvSpPr>
          <p:nvPr>
            <p:ph type="title"/>
          </p:nvPr>
        </p:nvSpPr>
        <p:spPr/>
        <p:txBody>
          <a:bodyPr/>
          <a:lstStyle/>
          <a:p>
            <a:pPr algn="ctr"/>
            <a:r>
              <a:rPr lang="zh-CN" altLang="en-US" dirty="0"/>
              <a:t>子网掩码</a:t>
            </a:r>
          </a:p>
        </p:txBody>
      </p:sp>
      <p:sp>
        <p:nvSpPr>
          <p:cNvPr id="3" name="内容占位符 2">
            <a:extLst>
              <a:ext uri="{FF2B5EF4-FFF2-40B4-BE49-F238E27FC236}">
                <a16:creationId xmlns:a16="http://schemas.microsoft.com/office/drawing/2014/main" id="{8266C283-5050-4823-B71C-0B182348711F}"/>
              </a:ext>
            </a:extLst>
          </p:cNvPr>
          <p:cNvSpPr>
            <a:spLocks noGrp="1"/>
          </p:cNvSpPr>
          <p:nvPr>
            <p:ph idx="1"/>
          </p:nvPr>
        </p:nvSpPr>
        <p:spPr/>
        <p:txBody>
          <a:bodyPr/>
          <a:lstStyle/>
          <a:p>
            <a:r>
              <a:rPr lang="zh-CN" altLang="en-US" dirty="0"/>
              <a:t>子网掩码可以理解成</a:t>
            </a:r>
            <a:r>
              <a:rPr lang="en-US" altLang="zh-CN" dirty="0"/>
              <a:t>32</a:t>
            </a:r>
            <a:r>
              <a:rPr lang="zh-CN" altLang="en-US" dirty="0"/>
              <a:t>个二进制位，如果两个</a:t>
            </a:r>
            <a:r>
              <a:rPr lang="en-US" altLang="zh-CN" dirty="0"/>
              <a:t>IP</a:t>
            </a:r>
            <a:r>
              <a:rPr lang="zh-CN" altLang="en-US" dirty="0"/>
              <a:t>和掩码</a:t>
            </a:r>
            <a:r>
              <a:rPr lang="en-US" altLang="zh-CN" dirty="0"/>
              <a:t>AND</a:t>
            </a:r>
            <a:r>
              <a:rPr lang="zh-CN" altLang="en-US" dirty="0"/>
              <a:t>后相同，则说明它们在同一个网段中。</a:t>
            </a:r>
            <a:endParaRPr lang="en-US" altLang="zh-CN" dirty="0"/>
          </a:p>
          <a:p>
            <a:r>
              <a:rPr lang="zh-CN" altLang="en-US" dirty="0"/>
              <a:t>子网掩码也可用点分十进制表示，如</a:t>
            </a:r>
            <a:r>
              <a:rPr lang="en-US" altLang="zh-CN" dirty="0"/>
              <a:t>255.255.255.0</a:t>
            </a:r>
            <a:r>
              <a:rPr lang="zh-CN" altLang="en-US" dirty="0"/>
              <a:t>，表示</a:t>
            </a:r>
            <a:r>
              <a:rPr lang="en-US" altLang="zh-CN" dirty="0"/>
              <a:t>24</a:t>
            </a:r>
            <a:r>
              <a:rPr lang="zh-CN" altLang="en-US" dirty="0"/>
              <a:t>位掩码。</a:t>
            </a:r>
            <a:endParaRPr lang="en-US" altLang="zh-CN" dirty="0"/>
          </a:p>
          <a:p>
            <a:r>
              <a:rPr lang="zh-CN" altLang="en-US" dirty="0"/>
              <a:t>可以用</a:t>
            </a:r>
            <a:r>
              <a:rPr lang="en-US" altLang="zh-CN" dirty="0"/>
              <a:t>IP/</a:t>
            </a:r>
            <a:r>
              <a:rPr lang="zh-CN" altLang="en-US" dirty="0"/>
              <a:t>掩码位来准确描述</a:t>
            </a:r>
            <a:r>
              <a:rPr lang="en-US" altLang="zh-CN" dirty="0"/>
              <a:t>IP</a:t>
            </a:r>
            <a:r>
              <a:rPr lang="zh-CN" altLang="en-US" dirty="0"/>
              <a:t>地址，如</a:t>
            </a:r>
            <a:r>
              <a:rPr lang="en-US" altLang="zh-CN" dirty="0"/>
              <a:t>192.168.1.101/24</a:t>
            </a:r>
            <a:r>
              <a:rPr lang="zh-CN" altLang="en-US" dirty="0"/>
              <a:t>表示掩码为</a:t>
            </a:r>
            <a:r>
              <a:rPr lang="en-US" altLang="zh-CN" dirty="0"/>
              <a:t>24</a:t>
            </a:r>
            <a:r>
              <a:rPr lang="zh-CN" altLang="en-US" dirty="0"/>
              <a:t>位的</a:t>
            </a:r>
            <a:r>
              <a:rPr lang="en-US" altLang="zh-CN" dirty="0"/>
              <a:t>IP</a:t>
            </a:r>
            <a:r>
              <a:rPr lang="zh-CN" altLang="en-US" dirty="0"/>
              <a:t>地址</a:t>
            </a:r>
            <a:r>
              <a:rPr lang="en-US" altLang="zh-CN" dirty="0"/>
              <a:t>192.168.1.101</a:t>
            </a:r>
            <a:r>
              <a:rPr lang="zh-CN" altLang="en-US" dirty="0"/>
              <a:t>。</a:t>
            </a:r>
          </a:p>
        </p:txBody>
      </p:sp>
    </p:spTree>
    <p:extLst>
      <p:ext uri="{BB962C8B-B14F-4D97-AF65-F5344CB8AC3E}">
        <p14:creationId xmlns:p14="http://schemas.microsoft.com/office/powerpoint/2010/main" val="335905800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12A4C-431B-4B04-B15B-DBD120B95CF3}"/>
              </a:ext>
            </a:extLst>
          </p:cNvPr>
          <p:cNvSpPr>
            <a:spLocks noGrp="1"/>
          </p:cNvSpPr>
          <p:nvPr>
            <p:ph type="title"/>
          </p:nvPr>
        </p:nvSpPr>
        <p:spPr/>
        <p:txBody>
          <a:bodyPr/>
          <a:lstStyle/>
          <a:p>
            <a:pPr algn="ctr"/>
            <a:r>
              <a:rPr lang="en-US" altLang="zh-CN" dirty="0"/>
              <a:t>IP</a:t>
            </a:r>
            <a:r>
              <a:rPr lang="zh-CN" altLang="en-US" dirty="0"/>
              <a:t>扫描工具：</a:t>
            </a:r>
            <a:r>
              <a:rPr lang="en-US" altLang="zh-CN" dirty="0" err="1"/>
              <a:t>nmap</a:t>
            </a:r>
            <a:endParaRPr lang="zh-CN" altLang="en-US" dirty="0"/>
          </a:p>
        </p:txBody>
      </p:sp>
      <p:sp>
        <p:nvSpPr>
          <p:cNvPr id="3" name="内容占位符 2">
            <a:extLst>
              <a:ext uri="{FF2B5EF4-FFF2-40B4-BE49-F238E27FC236}">
                <a16:creationId xmlns:a16="http://schemas.microsoft.com/office/drawing/2014/main" id="{4F5E354A-EE63-4CA3-A45D-430F04405E93}"/>
              </a:ext>
            </a:extLst>
          </p:cNvPr>
          <p:cNvSpPr>
            <a:spLocks noGrp="1"/>
          </p:cNvSpPr>
          <p:nvPr>
            <p:ph idx="1"/>
          </p:nvPr>
        </p:nvSpPr>
        <p:spPr/>
        <p:txBody>
          <a:bodyPr>
            <a:normAutofit lnSpcReduction="10000"/>
          </a:bodyPr>
          <a:lstStyle/>
          <a:p>
            <a:r>
              <a:rPr lang="zh-CN" altLang="en-US" dirty="0"/>
              <a:t>下载地址：</a:t>
            </a:r>
            <a:r>
              <a:rPr lang="en-US" altLang="zh-CN" dirty="0">
                <a:hlinkClick r:id="rId2"/>
              </a:rPr>
              <a:t>https://nmap.org/</a:t>
            </a:r>
            <a:endParaRPr lang="en-US" altLang="zh-CN" dirty="0"/>
          </a:p>
          <a:p>
            <a:r>
              <a:rPr lang="zh-CN" altLang="en-US" dirty="0"/>
              <a:t>用</a:t>
            </a:r>
            <a:r>
              <a:rPr lang="en-US" altLang="zh-CN" dirty="0" err="1"/>
              <a:t>nmap</a:t>
            </a:r>
            <a:r>
              <a:rPr lang="zh-CN" altLang="en-US" dirty="0"/>
              <a:t>扫描特定</a:t>
            </a:r>
            <a:r>
              <a:rPr lang="en-US" altLang="zh-CN" dirty="0"/>
              <a:t>IP</a:t>
            </a:r>
            <a:r>
              <a:rPr lang="zh-CN" altLang="en-US" dirty="0"/>
              <a:t>：</a:t>
            </a:r>
            <a:r>
              <a:rPr lang="en-US" altLang="zh-CN" dirty="0" err="1"/>
              <a:t>nmap</a:t>
            </a:r>
            <a:r>
              <a:rPr lang="en-US" altLang="zh-CN" dirty="0"/>
              <a:t> &lt;target </a:t>
            </a:r>
            <a:r>
              <a:rPr lang="en-US" altLang="zh-CN" dirty="0" err="1"/>
              <a:t>ip</a:t>
            </a:r>
            <a:r>
              <a:rPr lang="en-US" altLang="zh-CN" dirty="0"/>
              <a:t>&gt;</a:t>
            </a:r>
          </a:p>
          <a:p>
            <a:r>
              <a:rPr lang="zh-CN" altLang="en-US" dirty="0"/>
              <a:t>用</a:t>
            </a:r>
            <a:r>
              <a:rPr lang="en-US" altLang="zh-CN" dirty="0"/>
              <a:t>-</a:t>
            </a:r>
            <a:r>
              <a:rPr lang="en-US" altLang="zh-CN" dirty="0" err="1"/>
              <a:t>sP</a:t>
            </a:r>
            <a:r>
              <a:rPr lang="zh-CN" altLang="en-US" dirty="0"/>
              <a:t>对目标</a:t>
            </a:r>
            <a:r>
              <a:rPr lang="en-US" altLang="zh-CN" dirty="0"/>
              <a:t>IP</a:t>
            </a:r>
            <a:r>
              <a:rPr lang="zh-CN" altLang="en-US" dirty="0"/>
              <a:t>进行</a:t>
            </a:r>
            <a:r>
              <a:rPr lang="en-US" altLang="zh-CN" dirty="0"/>
              <a:t>ping</a:t>
            </a:r>
            <a:r>
              <a:rPr lang="zh-CN" altLang="en-US" dirty="0"/>
              <a:t>扫描，在</a:t>
            </a:r>
            <a:r>
              <a:rPr lang="en-US" altLang="zh-CN" dirty="0"/>
              <a:t>IP</a:t>
            </a:r>
            <a:r>
              <a:rPr lang="zh-CN" altLang="en-US" dirty="0"/>
              <a:t>后加掩码信息可以扫描网段中所有</a:t>
            </a:r>
            <a:r>
              <a:rPr lang="en-US" altLang="zh-CN" dirty="0"/>
              <a:t>IP</a:t>
            </a:r>
            <a:r>
              <a:rPr lang="zh-CN" altLang="en-US" dirty="0"/>
              <a:t>，如</a:t>
            </a:r>
            <a:r>
              <a:rPr lang="en-US" altLang="zh-CN" dirty="0" err="1"/>
              <a:t>nmap</a:t>
            </a:r>
            <a:r>
              <a:rPr lang="en-US" altLang="zh-CN" dirty="0"/>
              <a:t> –</a:t>
            </a:r>
            <a:r>
              <a:rPr lang="en-US" altLang="zh-CN" dirty="0" err="1"/>
              <a:t>sP</a:t>
            </a:r>
            <a:r>
              <a:rPr lang="en-US" altLang="zh-CN" dirty="0"/>
              <a:t> 192.168.0.101/24</a:t>
            </a:r>
            <a:r>
              <a:rPr lang="zh-CN" altLang="en-US" dirty="0"/>
              <a:t>。</a:t>
            </a:r>
            <a:endParaRPr lang="en-US" altLang="zh-CN" dirty="0"/>
          </a:p>
          <a:p>
            <a:r>
              <a:rPr lang="en-US" altLang="zh-CN" dirty="0"/>
              <a:t>-</a:t>
            </a:r>
            <a:r>
              <a:rPr lang="en-US" altLang="zh-CN" dirty="0" err="1"/>
              <a:t>vv</a:t>
            </a:r>
            <a:r>
              <a:rPr lang="zh-CN" altLang="en-US" dirty="0"/>
              <a:t>对结果进行详细输出。</a:t>
            </a:r>
            <a:endParaRPr lang="en-US" altLang="zh-CN" dirty="0"/>
          </a:p>
          <a:p>
            <a:r>
              <a:rPr lang="zh-CN" altLang="en-US" dirty="0"/>
              <a:t>自行设置端口：</a:t>
            </a:r>
            <a:r>
              <a:rPr lang="en-US" altLang="zh-CN" dirty="0" err="1"/>
              <a:t>nmap</a:t>
            </a:r>
            <a:r>
              <a:rPr lang="en-US" altLang="zh-CN" dirty="0"/>
              <a:t> –p&lt;port1-port2&gt; &lt;target </a:t>
            </a:r>
            <a:r>
              <a:rPr lang="en-US" altLang="zh-CN" dirty="0" err="1"/>
              <a:t>ip</a:t>
            </a:r>
            <a:r>
              <a:rPr lang="en-US" altLang="zh-CN" dirty="0"/>
              <a:t>&gt;</a:t>
            </a:r>
          </a:p>
          <a:p>
            <a:r>
              <a:rPr lang="zh-CN" altLang="en-US" dirty="0"/>
              <a:t>指定端口：</a:t>
            </a:r>
            <a:r>
              <a:rPr lang="en-US" altLang="zh-CN" dirty="0" err="1"/>
              <a:t>nmap</a:t>
            </a:r>
            <a:r>
              <a:rPr lang="en-US" altLang="zh-CN" dirty="0"/>
              <a:t> –p&lt;port&gt; &lt;target </a:t>
            </a:r>
            <a:r>
              <a:rPr lang="en-US" altLang="zh-CN" dirty="0" err="1"/>
              <a:t>ip</a:t>
            </a:r>
            <a:r>
              <a:rPr lang="en-US" altLang="zh-CN" dirty="0"/>
              <a:t>&gt;</a:t>
            </a:r>
          </a:p>
          <a:p>
            <a:r>
              <a:rPr lang="zh-CN" altLang="en-US" dirty="0"/>
              <a:t>路由跟踪：</a:t>
            </a:r>
            <a:r>
              <a:rPr lang="en-US" altLang="zh-CN" dirty="0" err="1"/>
              <a:t>nmap</a:t>
            </a:r>
            <a:r>
              <a:rPr lang="en-US" altLang="zh-CN" dirty="0"/>
              <a:t> –traceroute&lt;target </a:t>
            </a:r>
            <a:r>
              <a:rPr lang="en-US" altLang="zh-CN" dirty="0" err="1"/>
              <a:t>ip</a:t>
            </a:r>
            <a:r>
              <a:rPr lang="en-US" altLang="zh-CN" dirty="0"/>
              <a:t>&gt;</a:t>
            </a:r>
          </a:p>
          <a:p>
            <a:r>
              <a:rPr lang="zh-CN" altLang="en-US" dirty="0"/>
              <a:t>操作系统检测：</a:t>
            </a:r>
            <a:r>
              <a:rPr lang="en-US" altLang="zh-CN" dirty="0" err="1"/>
              <a:t>nmap</a:t>
            </a:r>
            <a:r>
              <a:rPr lang="en-US" altLang="zh-CN" dirty="0"/>
              <a:t> –O &lt;target </a:t>
            </a:r>
            <a:r>
              <a:rPr lang="en-US" altLang="zh-CN" dirty="0" err="1"/>
              <a:t>ip</a:t>
            </a:r>
            <a:r>
              <a:rPr lang="en-US" altLang="zh-CN" dirty="0"/>
              <a:t>&gt;</a:t>
            </a:r>
          </a:p>
          <a:p>
            <a:endParaRPr lang="zh-CN" altLang="en-US" dirty="0"/>
          </a:p>
        </p:txBody>
      </p:sp>
    </p:spTree>
    <p:extLst>
      <p:ext uri="{BB962C8B-B14F-4D97-AF65-F5344CB8AC3E}">
        <p14:creationId xmlns:p14="http://schemas.microsoft.com/office/powerpoint/2010/main" val="37607444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A8C6C-EAD9-4E98-9F75-E1A45C0680A3}"/>
              </a:ext>
            </a:extLst>
          </p:cNvPr>
          <p:cNvSpPr>
            <a:spLocks noGrp="1"/>
          </p:cNvSpPr>
          <p:nvPr>
            <p:ph type="title"/>
          </p:nvPr>
        </p:nvSpPr>
        <p:spPr/>
        <p:txBody>
          <a:bodyPr/>
          <a:lstStyle/>
          <a:p>
            <a:pPr algn="ctr"/>
            <a:r>
              <a:rPr lang="zh-CN" altLang="en-US" dirty="0"/>
              <a:t>要讲什么？</a:t>
            </a:r>
          </a:p>
        </p:txBody>
      </p:sp>
      <p:sp>
        <p:nvSpPr>
          <p:cNvPr id="3" name="内容占位符 2">
            <a:extLst>
              <a:ext uri="{FF2B5EF4-FFF2-40B4-BE49-F238E27FC236}">
                <a16:creationId xmlns:a16="http://schemas.microsoft.com/office/drawing/2014/main" id="{C1ACCB3D-9F98-436D-93D2-62EDFD15E0FF}"/>
              </a:ext>
            </a:extLst>
          </p:cNvPr>
          <p:cNvSpPr>
            <a:spLocks noGrp="1"/>
          </p:cNvSpPr>
          <p:nvPr>
            <p:ph idx="1"/>
          </p:nvPr>
        </p:nvSpPr>
        <p:spPr/>
        <p:txBody>
          <a:bodyPr>
            <a:normAutofit/>
          </a:bodyPr>
          <a:lstStyle/>
          <a:p>
            <a:r>
              <a:rPr lang="zh-CN" altLang="en-US" dirty="0"/>
              <a:t>计算机网络基本原理（</a:t>
            </a:r>
            <a:r>
              <a:rPr lang="en-US" altLang="zh-CN" dirty="0" err="1"/>
              <a:t>eg.</a:t>
            </a:r>
            <a:r>
              <a:rPr lang="en-US" altLang="zh-CN" dirty="0"/>
              <a:t> </a:t>
            </a:r>
            <a:r>
              <a:rPr lang="zh-CN" altLang="en-US" dirty="0"/>
              <a:t>数据传输、协议）</a:t>
            </a:r>
            <a:endParaRPr lang="en-US" altLang="zh-CN" dirty="0"/>
          </a:p>
          <a:p>
            <a:r>
              <a:rPr lang="zh-CN" altLang="en-US" b="1" dirty="0"/>
              <a:t>前端</a:t>
            </a:r>
            <a:r>
              <a:rPr lang="zh-CN" altLang="en-US" dirty="0"/>
              <a:t>层面基础知识（包括</a:t>
            </a:r>
            <a:r>
              <a:rPr lang="en-US" altLang="zh-CN" dirty="0"/>
              <a:t>html</a:t>
            </a:r>
            <a:r>
              <a:rPr lang="zh-CN" altLang="en-US" dirty="0"/>
              <a:t>、</a:t>
            </a:r>
            <a:r>
              <a:rPr lang="en-US" altLang="zh-CN" dirty="0" err="1"/>
              <a:t>js</a:t>
            </a:r>
            <a:r>
              <a:rPr lang="zh-CN" altLang="en-US" dirty="0"/>
              <a:t>、代码审计，这一块内容太多，略讲），展示个人主页（涉及简单的</a:t>
            </a:r>
            <a:r>
              <a:rPr lang="en-US" altLang="zh-CN" dirty="0"/>
              <a:t>html</a:t>
            </a:r>
            <a:r>
              <a:rPr lang="zh-CN" altLang="en-US" dirty="0"/>
              <a:t>和</a:t>
            </a:r>
            <a:r>
              <a:rPr lang="en-US" altLang="zh-CN" dirty="0" err="1"/>
              <a:t>css</a:t>
            </a:r>
            <a:r>
              <a:rPr lang="zh-CN" altLang="en-US" dirty="0"/>
              <a:t>）</a:t>
            </a:r>
            <a:endParaRPr lang="en-US" altLang="zh-CN" dirty="0"/>
          </a:p>
          <a:p>
            <a:r>
              <a:rPr lang="zh-CN" altLang="en-US" b="1" dirty="0"/>
              <a:t>网络攻击</a:t>
            </a:r>
            <a:r>
              <a:rPr lang="zh-CN" altLang="en-US" dirty="0"/>
              <a:t>、</a:t>
            </a:r>
            <a:r>
              <a:rPr lang="en-US" altLang="zh-CN" dirty="0"/>
              <a:t>Web</a:t>
            </a:r>
            <a:r>
              <a:rPr lang="zh-CN" altLang="en-US" dirty="0"/>
              <a:t>渗透方法及工具</a:t>
            </a:r>
            <a:endParaRPr lang="en-US" altLang="zh-CN" dirty="0"/>
          </a:p>
          <a:p>
            <a:r>
              <a:rPr lang="en-US" altLang="zh-CN" dirty="0"/>
              <a:t>C</a:t>
            </a:r>
            <a:r>
              <a:rPr lang="zh-CN" altLang="en-US" dirty="0"/>
              <a:t>语言</a:t>
            </a:r>
            <a:r>
              <a:rPr lang="en-US" altLang="zh-CN" dirty="0"/>
              <a:t> Linux/Windows</a:t>
            </a:r>
            <a:r>
              <a:rPr lang="zh-CN" altLang="en-US" b="1" dirty="0"/>
              <a:t>网络编程</a:t>
            </a:r>
            <a:endParaRPr lang="en-US" altLang="zh-CN" b="1" dirty="0"/>
          </a:p>
          <a:p>
            <a:r>
              <a:rPr lang="en-US" altLang="zh-CN" dirty="0"/>
              <a:t>Python</a:t>
            </a:r>
            <a:r>
              <a:rPr lang="zh-CN" altLang="en-US" b="1" dirty="0"/>
              <a:t>模拟网络请求</a:t>
            </a:r>
            <a:r>
              <a:rPr lang="zh-CN" altLang="en-US" dirty="0"/>
              <a:t>工具及应用（作为例子，自动健康打卡、图书馆电子资源抓取脚本等选择性讲解）</a:t>
            </a:r>
            <a:endParaRPr lang="en-US" altLang="zh-CN" dirty="0"/>
          </a:p>
          <a:p>
            <a:r>
              <a:rPr lang="en-US" altLang="zh-CN" b="1" dirty="0"/>
              <a:t>Selenium</a:t>
            </a:r>
            <a:r>
              <a:rPr lang="zh-CN" altLang="en-US" dirty="0"/>
              <a:t>（包括自动抢课脚本的原理）</a:t>
            </a:r>
          </a:p>
        </p:txBody>
      </p:sp>
    </p:spTree>
    <p:extLst>
      <p:ext uri="{BB962C8B-B14F-4D97-AF65-F5344CB8AC3E}">
        <p14:creationId xmlns:p14="http://schemas.microsoft.com/office/powerpoint/2010/main" val="239422358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583C9-A619-4339-B276-153B0CEEA529}"/>
              </a:ext>
            </a:extLst>
          </p:cNvPr>
          <p:cNvSpPr>
            <a:spLocks noGrp="1"/>
          </p:cNvSpPr>
          <p:nvPr>
            <p:ph type="title"/>
          </p:nvPr>
        </p:nvSpPr>
        <p:spPr/>
        <p:txBody>
          <a:bodyPr/>
          <a:lstStyle/>
          <a:p>
            <a:pPr algn="ctr"/>
            <a:r>
              <a:rPr lang="zh-CN" altLang="en-US" dirty="0"/>
              <a:t>其他网络扫描与嗅探技术</a:t>
            </a:r>
          </a:p>
        </p:txBody>
      </p:sp>
      <p:sp>
        <p:nvSpPr>
          <p:cNvPr id="3" name="内容占位符 2">
            <a:extLst>
              <a:ext uri="{FF2B5EF4-FFF2-40B4-BE49-F238E27FC236}">
                <a16:creationId xmlns:a16="http://schemas.microsoft.com/office/drawing/2014/main" id="{A0542279-73A0-4F7E-8A93-27797F6D4CF7}"/>
              </a:ext>
            </a:extLst>
          </p:cNvPr>
          <p:cNvSpPr>
            <a:spLocks noGrp="1"/>
          </p:cNvSpPr>
          <p:nvPr>
            <p:ph idx="1"/>
          </p:nvPr>
        </p:nvSpPr>
        <p:spPr/>
        <p:txBody>
          <a:bodyPr>
            <a:normAutofit/>
          </a:bodyPr>
          <a:lstStyle/>
          <a:p>
            <a:r>
              <a:rPr lang="zh-CN" altLang="en-US" dirty="0"/>
              <a:t>漏洞扫描</a:t>
            </a:r>
            <a:endParaRPr lang="en-US" altLang="zh-CN" dirty="0"/>
          </a:p>
          <a:p>
            <a:pPr lvl="1"/>
            <a:r>
              <a:rPr lang="en-US" altLang="zh-CN" dirty="0"/>
              <a:t>Nessus</a:t>
            </a:r>
          </a:p>
          <a:p>
            <a:pPr lvl="1"/>
            <a:r>
              <a:rPr lang="en-US" altLang="zh-CN" dirty="0"/>
              <a:t>AWVS</a:t>
            </a:r>
            <a:r>
              <a:rPr lang="zh-CN" altLang="en-US" dirty="0"/>
              <a:t>（特别提醒：安装破解版之前千万要认真阅读说明，不要轻易打开安装文件，否则重装系统前电脑将永远无法安装！）</a:t>
            </a:r>
            <a:endParaRPr lang="en-US" altLang="zh-CN" dirty="0"/>
          </a:p>
          <a:p>
            <a:r>
              <a:rPr lang="zh-CN" altLang="en-US" dirty="0"/>
              <a:t>后台扫描</a:t>
            </a:r>
            <a:endParaRPr lang="en-US" altLang="zh-CN" dirty="0"/>
          </a:p>
          <a:p>
            <a:pPr lvl="1"/>
            <a:r>
              <a:rPr lang="en-US" altLang="zh-CN" dirty="0" err="1"/>
              <a:t>Burpsuite</a:t>
            </a:r>
            <a:endParaRPr lang="en-US" altLang="zh-CN" dirty="0"/>
          </a:p>
          <a:p>
            <a:pPr lvl="1"/>
            <a:r>
              <a:rPr lang="en-US" altLang="zh-CN" dirty="0" err="1"/>
              <a:t>DirBuster</a:t>
            </a:r>
            <a:endParaRPr lang="en-US" altLang="zh-CN" dirty="0"/>
          </a:p>
          <a:p>
            <a:r>
              <a:rPr lang="zh-CN" altLang="en-US" dirty="0"/>
              <a:t>网络嗅探与网络协议分析</a:t>
            </a:r>
            <a:endParaRPr lang="en-US" altLang="zh-CN" dirty="0"/>
          </a:p>
          <a:p>
            <a:endParaRPr lang="en-US" altLang="zh-CN" dirty="0"/>
          </a:p>
        </p:txBody>
      </p:sp>
    </p:spTree>
    <p:extLst>
      <p:ext uri="{BB962C8B-B14F-4D97-AF65-F5344CB8AC3E}">
        <p14:creationId xmlns:p14="http://schemas.microsoft.com/office/powerpoint/2010/main" val="40782834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BAA57-D7E6-4903-BE54-C61ACC856D16}"/>
              </a:ext>
            </a:extLst>
          </p:cNvPr>
          <p:cNvSpPr>
            <a:spLocks noGrp="1"/>
          </p:cNvSpPr>
          <p:nvPr>
            <p:ph type="title"/>
          </p:nvPr>
        </p:nvSpPr>
        <p:spPr/>
        <p:txBody>
          <a:bodyPr/>
          <a:lstStyle/>
          <a:p>
            <a:pPr algn="ctr"/>
            <a:r>
              <a:rPr lang="en-US" altLang="zh-CN" dirty="0"/>
              <a:t>DNS</a:t>
            </a:r>
            <a:r>
              <a:rPr lang="zh-CN" altLang="en-US" dirty="0"/>
              <a:t>协议</a:t>
            </a:r>
          </a:p>
        </p:txBody>
      </p:sp>
      <p:sp>
        <p:nvSpPr>
          <p:cNvPr id="3" name="内容占位符 2">
            <a:extLst>
              <a:ext uri="{FF2B5EF4-FFF2-40B4-BE49-F238E27FC236}">
                <a16:creationId xmlns:a16="http://schemas.microsoft.com/office/drawing/2014/main" id="{6E1D5BDF-6A59-43FD-BD2F-0DB9C73E38D7}"/>
              </a:ext>
            </a:extLst>
          </p:cNvPr>
          <p:cNvSpPr>
            <a:spLocks noGrp="1"/>
          </p:cNvSpPr>
          <p:nvPr>
            <p:ph idx="1"/>
          </p:nvPr>
        </p:nvSpPr>
        <p:spPr/>
        <p:txBody>
          <a:bodyPr/>
          <a:lstStyle/>
          <a:p>
            <a:r>
              <a:rPr lang="en-US" altLang="zh-CN" dirty="0"/>
              <a:t>DNS</a:t>
            </a:r>
            <a:r>
              <a:rPr lang="zh-CN" altLang="en-US" dirty="0"/>
              <a:t>可以理解为一个域名和</a:t>
            </a:r>
            <a:r>
              <a:rPr lang="en-US" altLang="zh-CN" dirty="0"/>
              <a:t>IP</a:t>
            </a:r>
            <a:r>
              <a:rPr lang="zh-CN" altLang="en-US" dirty="0"/>
              <a:t>相互映射的分布式数据库，使用户可以通过输入域名方便地访问互联网。</a:t>
            </a:r>
            <a:endParaRPr lang="en-US" altLang="zh-CN" dirty="0"/>
          </a:p>
          <a:p>
            <a:r>
              <a:rPr lang="en-US" altLang="zh-CN" dirty="0"/>
              <a:t>DNS</a:t>
            </a:r>
            <a:r>
              <a:rPr lang="zh-CN" altLang="en-US" dirty="0"/>
              <a:t>协议运行在</a:t>
            </a:r>
            <a:r>
              <a:rPr lang="en-US" altLang="zh-CN" dirty="0"/>
              <a:t>UDP</a:t>
            </a:r>
            <a:r>
              <a:rPr lang="zh-CN" altLang="en-US" dirty="0"/>
              <a:t>之上，端口为</a:t>
            </a:r>
            <a:r>
              <a:rPr lang="en-US" altLang="zh-CN" dirty="0"/>
              <a:t>53</a:t>
            </a:r>
            <a:r>
              <a:rPr lang="zh-CN" altLang="en-US" dirty="0"/>
              <a:t>。客户访问某个域名前，先要向</a:t>
            </a:r>
            <a:r>
              <a:rPr lang="en-US" altLang="zh-CN" dirty="0"/>
              <a:t>DNS</a:t>
            </a:r>
            <a:r>
              <a:rPr lang="zh-CN" altLang="en-US" dirty="0"/>
              <a:t>服务器请求查询该域名对应的</a:t>
            </a:r>
            <a:r>
              <a:rPr lang="en-US" altLang="zh-CN" dirty="0"/>
              <a:t>IP</a:t>
            </a:r>
            <a:r>
              <a:rPr lang="zh-CN" altLang="en-US" dirty="0"/>
              <a:t>地址，</a:t>
            </a:r>
            <a:r>
              <a:rPr lang="en-US" altLang="zh-CN" dirty="0"/>
              <a:t>DNS</a:t>
            </a:r>
            <a:r>
              <a:rPr lang="zh-CN" altLang="en-US" dirty="0"/>
              <a:t>服务器查到</a:t>
            </a:r>
            <a:r>
              <a:rPr lang="en-US" altLang="zh-CN" dirty="0"/>
              <a:t>IP</a:t>
            </a:r>
            <a:r>
              <a:rPr lang="zh-CN" altLang="en-US" dirty="0"/>
              <a:t>后，将其放在相应报文中返回给客户端。</a:t>
            </a:r>
            <a:endParaRPr lang="en-US" altLang="zh-CN" dirty="0"/>
          </a:p>
          <a:p>
            <a:r>
              <a:rPr lang="zh-CN" altLang="en-US" dirty="0"/>
              <a:t>客户端发送的请求报文包含一个特定的</a:t>
            </a:r>
            <a:r>
              <a:rPr lang="en-US" altLang="zh-CN" dirty="0"/>
              <a:t>ID</a:t>
            </a:r>
            <a:r>
              <a:rPr lang="zh-CN" altLang="en-US" dirty="0"/>
              <a:t>，服务器的响应报文会包含这个</a:t>
            </a:r>
            <a:r>
              <a:rPr lang="en-US" altLang="zh-CN" dirty="0"/>
              <a:t>ID</a:t>
            </a:r>
            <a:r>
              <a:rPr lang="zh-CN" altLang="en-US" dirty="0"/>
              <a:t>，只有相同的标识</a:t>
            </a:r>
            <a:r>
              <a:rPr lang="en-US" altLang="zh-CN" dirty="0"/>
              <a:t>ID</a:t>
            </a:r>
            <a:r>
              <a:rPr lang="zh-CN" altLang="en-US" dirty="0"/>
              <a:t>才能证明是同一个会话，否则该报文将被客户端丢弃。</a:t>
            </a:r>
          </a:p>
        </p:txBody>
      </p:sp>
    </p:spTree>
    <p:extLst>
      <p:ext uri="{BB962C8B-B14F-4D97-AF65-F5344CB8AC3E}">
        <p14:creationId xmlns:p14="http://schemas.microsoft.com/office/powerpoint/2010/main" val="17213940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3AE92-C05B-4714-A841-368CBB6213B7}"/>
              </a:ext>
            </a:extLst>
          </p:cNvPr>
          <p:cNvSpPr>
            <a:spLocks noGrp="1"/>
          </p:cNvSpPr>
          <p:nvPr>
            <p:ph type="title"/>
          </p:nvPr>
        </p:nvSpPr>
        <p:spPr>
          <a:xfrm>
            <a:off x="838200" y="75876"/>
            <a:ext cx="10515600" cy="1325563"/>
          </a:xfrm>
        </p:spPr>
        <p:txBody>
          <a:bodyPr/>
          <a:lstStyle/>
          <a:p>
            <a:pPr algn="ctr"/>
            <a:r>
              <a:rPr lang="en-US" altLang="zh-CN" dirty="0"/>
              <a:t>DNS</a:t>
            </a:r>
            <a:r>
              <a:rPr lang="zh-CN" altLang="en-US" dirty="0"/>
              <a:t>欺骗攻击</a:t>
            </a:r>
          </a:p>
        </p:txBody>
      </p:sp>
      <p:sp>
        <p:nvSpPr>
          <p:cNvPr id="3" name="内容占位符 2">
            <a:extLst>
              <a:ext uri="{FF2B5EF4-FFF2-40B4-BE49-F238E27FC236}">
                <a16:creationId xmlns:a16="http://schemas.microsoft.com/office/drawing/2014/main" id="{5D32C4F1-3391-485A-9A1E-16EE08779E76}"/>
              </a:ext>
            </a:extLst>
          </p:cNvPr>
          <p:cNvSpPr>
            <a:spLocks noGrp="1"/>
          </p:cNvSpPr>
          <p:nvPr>
            <p:ph idx="1"/>
          </p:nvPr>
        </p:nvSpPr>
        <p:spPr>
          <a:xfrm>
            <a:off x="838200" y="1240971"/>
            <a:ext cx="10515600" cy="5617029"/>
          </a:xfrm>
        </p:spPr>
        <p:txBody>
          <a:bodyPr>
            <a:normAutofit lnSpcReduction="10000"/>
          </a:bodyPr>
          <a:lstStyle/>
          <a:p>
            <a:r>
              <a:rPr lang="zh-CN" altLang="en-US" dirty="0"/>
              <a:t>先通过</a:t>
            </a:r>
            <a:r>
              <a:rPr lang="en-US" altLang="zh-CN" dirty="0"/>
              <a:t>ARP</a:t>
            </a:r>
            <a:r>
              <a:rPr lang="zh-CN" altLang="en-US" dirty="0"/>
              <a:t>欺骗，用网络嗅探器软件监听对方的</a:t>
            </a:r>
            <a:r>
              <a:rPr lang="en-US" altLang="zh-CN" dirty="0"/>
              <a:t>DNS</a:t>
            </a:r>
            <a:r>
              <a:rPr lang="zh-CN" altLang="en-US" dirty="0"/>
              <a:t>请求包，获得解析请求的</a:t>
            </a:r>
            <a:r>
              <a:rPr lang="en-US" altLang="zh-CN" dirty="0"/>
              <a:t>ID</a:t>
            </a:r>
            <a:r>
              <a:rPr lang="zh-CN" altLang="en-US" dirty="0"/>
              <a:t>和端口号。</a:t>
            </a:r>
            <a:endParaRPr lang="en-US" altLang="zh-CN" dirty="0"/>
          </a:p>
          <a:p>
            <a:r>
              <a:rPr lang="zh-CN" altLang="en-US" b="1" dirty="0"/>
              <a:t>立即</a:t>
            </a:r>
            <a:r>
              <a:rPr lang="zh-CN" altLang="en-US" dirty="0"/>
              <a:t>向攻击者发送伪造的</a:t>
            </a:r>
            <a:r>
              <a:rPr lang="en-US" altLang="zh-CN" dirty="0"/>
              <a:t>NDS</a:t>
            </a:r>
            <a:r>
              <a:rPr lang="zh-CN" altLang="en-US" dirty="0"/>
              <a:t>响应数据包，目标主机收到后确认响应的</a:t>
            </a:r>
            <a:r>
              <a:rPr lang="en-US" altLang="zh-CN" dirty="0"/>
              <a:t>ID</a:t>
            </a:r>
            <a:r>
              <a:rPr lang="zh-CN" altLang="en-US" dirty="0"/>
              <a:t>和端口号无误，就会以为收到了正确的</a:t>
            </a:r>
            <a:r>
              <a:rPr lang="en-US" altLang="zh-CN" dirty="0"/>
              <a:t>DNS</a:t>
            </a:r>
            <a:r>
              <a:rPr lang="zh-CN" altLang="en-US" dirty="0"/>
              <a:t>响应数据包，而实际地址很可能被导向攻击者想让用户访问的恶意网站。</a:t>
            </a:r>
            <a:endParaRPr lang="en-US" altLang="zh-CN" dirty="0"/>
          </a:p>
          <a:p>
            <a:r>
              <a:rPr lang="zh-CN" altLang="en-US" dirty="0"/>
              <a:t>可以使用</a:t>
            </a:r>
            <a:r>
              <a:rPr lang="en-US" altLang="zh-CN" dirty="0" err="1"/>
              <a:t>ettercap</a:t>
            </a:r>
            <a:r>
              <a:rPr lang="zh-CN" altLang="en-US" dirty="0"/>
              <a:t>进行</a:t>
            </a:r>
            <a:r>
              <a:rPr lang="en-US" altLang="zh-CN" dirty="0"/>
              <a:t>DNS</a:t>
            </a:r>
            <a:r>
              <a:rPr lang="zh-CN" altLang="en-US" dirty="0"/>
              <a:t>欺骗。首先修改</a:t>
            </a:r>
            <a:r>
              <a:rPr lang="en-US" altLang="zh-CN" dirty="0" err="1"/>
              <a:t>etter.dns</a:t>
            </a:r>
            <a:r>
              <a:rPr lang="zh-CN" altLang="en-US" dirty="0"/>
              <a:t>文件（在安装目录下），即添加如下记录：</a:t>
            </a:r>
            <a:r>
              <a:rPr lang="zh-CN" altLang="en-US" b="1" dirty="0"/>
              <a:t>目标域名   </a:t>
            </a:r>
            <a:r>
              <a:rPr lang="en-US" altLang="zh-CN" b="1" dirty="0"/>
              <a:t>A   </a:t>
            </a:r>
            <a:r>
              <a:rPr lang="zh-CN" altLang="en-US" b="1" dirty="0"/>
              <a:t>希望目标主机上的</a:t>
            </a:r>
            <a:r>
              <a:rPr lang="en-US" altLang="zh-CN" b="1" dirty="0"/>
              <a:t>IP</a:t>
            </a:r>
          </a:p>
          <a:p>
            <a:pPr marL="0" indent="0">
              <a:buNone/>
            </a:pPr>
            <a:r>
              <a:rPr lang="zh-CN" altLang="en-US" dirty="0"/>
              <a:t>如：</a:t>
            </a:r>
            <a:r>
              <a:rPr lang="en-US" altLang="zh-CN" dirty="0"/>
              <a:t>www.sina.com.cn   A   192.168.83.128</a:t>
            </a:r>
            <a:r>
              <a:rPr lang="zh-CN" altLang="en-US" dirty="0"/>
              <a:t>（假设</a:t>
            </a:r>
            <a:r>
              <a:rPr lang="en-US" altLang="zh-CN" dirty="0"/>
              <a:t>192.168.82.128</a:t>
            </a:r>
            <a:r>
              <a:rPr lang="zh-CN" altLang="en-US" dirty="0"/>
              <a:t>是钓鱼网站）</a:t>
            </a:r>
            <a:endParaRPr lang="en-US" altLang="zh-CN" dirty="0"/>
          </a:p>
          <a:p>
            <a:pPr marL="0" indent="0">
              <a:buNone/>
            </a:pPr>
            <a:r>
              <a:rPr lang="zh-CN" altLang="en-US" dirty="0"/>
              <a:t>使用</a:t>
            </a:r>
            <a:r>
              <a:rPr lang="en-US" altLang="zh-CN" dirty="0" err="1"/>
              <a:t>ettercap</a:t>
            </a:r>
            <a:r>
              <a:rPr lang="zh-CN" altLang="en-US" dirty="0"/>
              <a:t>命令进行</a:t>
            </a:r>
            <a:r>
              <a:rPr lang="en-US" altLang="zh-CN" dirty="0"/>
              <a:t>DNS</a:t>
            </a:r>
            <a:r>
              <a:rPr lang="zh-CN" altLang="en-US" dirty="0"/>
              <a:t>欺骗：</a:t>
            </a:r>
            <a:r>
              <a:rPr lang="en-US" altLang="zh-CN" b="1" dirty="0" err="1"/>
              <a:t>ettercap</a:t>
            </a:r>
            <a:r>
              <a:rPr lang="en-US" altLang="zh-CN" b="1" dirty="0"/>
              <a:t> –T –q –P </a:t>
            </a:r>
            <a:r>
              <a:rPr lang="en-US" altLang="zh-CN" b="1" dirty="0" err="1"/>
              <a:t>dns_spoof</a:t>
            </a:r>
            <a:r>
              <a:rPr lang="en-US" altLang="zh-CN" b="1" dirty="0"/>
              <a:t> –M </a:t>
            </a:r>
            <a:r>
              <a:rPr lang="en-US" altLang="zh-CN" b="1" dirty="0" err="1"/>
              <a:t>arp:remote</a:t>
            </a:r>
            <a:r>
              <a:rPr lang="en-US" altLang="zh-CN" b="1" dirty="0"/>
              <a:t> /</a:t>
            </a:r>
            <a:r>
              <a:rPr lang="zh-CN" altLang="en-US" b="1" dirty="0"/>
              <a:t>目标</a:t>
            </a:r>
            <a:r>
              <a:rPr lang="en-US" altLang="zh-CN" b="1" dirty="0"/>
              <a:t>IP//</a:t>
            </a:r>
            <a:r>
              <a:rPr lang="zh-CN" altLang="en-US" b="1" dirty="0"/>
              <a:t> </a:t>
            </a:r>
            <a:r>
              <a:rPr lang="en-US" altLang="zh-CN" b="1" dirty="0"/>
              <a:t>/</a:t>
            </a:r>
            <a:r>
              <a:rPr lang="zh-CN" altLang="en-US" b="1" dirty="0"/>
              <a:t>目标</a:t>
            </a:r>
            <a:r>
              <a:rPr lang="en-US" altLang="zh-CN" b="1" dirty="0"/>
              <a:t>IP</a:t>
            </a:r>
            <a:r>
              <a:rPr lang="zh-CN" altLang="en-US" b="1" dirty="0"/>
              <a:t>的网关</a:t>
            </a:r>
            <a:r>
              <a:rPr lang="en-US" altLang="zh-CN" b="1" dirty="0"/>
              <a:t>//</a:t>
            </a:r>
          </a:p>
          <a:p>
            <a:pPr marL="0" indent="0">
              <a:buNone/>
            </a:pPr>
            <a:r>
              <a:rPr lang="zh-CN" altLang="en-US" dirty="0"/>
              <a:t>如：</a:t>
            </a:r>
            <a:r>
              <a:rPr lang="en-US" altLang="zh-CN" dirty="0"/>
              <a:t>Ettercap –T –q –P </a:t>
            </a:r>
            <a:r>
              <a:rPr lang="en-US" altLang="zh-CN" dirty="0" err="1"/>
              <a:t>dns_spoof</a:t>
            </a:r>
            <a:r>
              <a:rPr lang="en-US" altLang="zh-CN" dirty="0"/>
              <a:t> –M </a:t>
            </a:r>
            <a:r>
              <a:rPr lang="en-US" altLang="zh-CN" dirty="0" err="1"/>
              <a:t>arp:remote</a:t>
            </a:r>
            <a:r>
              <a:rPr lang="en-US" altLang="zh-CN" dirty="0"/>
              <a:t> /192.168.1.101// /192.168.1.1//</a:t>
            </a:r>
            <a:endParaRPr lang="zh-CN" altLang="en-US" dirty="0"/>
          </a:p>
        </p:txBody>
      </p:sp>
    </p:spTree>
    <p:extLst>
      <p:ext uri="{BB962C8B-B14F-4D97-AF65-F5344CB8AC3E}">
        <p14:creationId xmlns:p14="http://schemas.microsoft.com/office/powerpoint/2010/main" val="6515300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E10D5-ADCF-4261-AEA3-F583C4BC085D}"/>
              </a:ext>
            </a:extLst>
          </p:cNvPr>
          <p:cNvSpPr>
            <a:spLocks noGrp="1"/>
          </p:cNvSpPr>
          <p:nvPr>
            <p:ph type="title"/>
          </p:nvPr>
        </p:nvSpPr>
        <p:spPr/>
        <p:txBody>
          <a:bodyPr/>
          <a:lstStyle/>
          <a:p>
            <a:pPr algn="ctr"/>
            <a:r>
              <a:rPr lang="en-US" altLang="zh-CN" dirty="0"/>
              <a:t>DNS</a:t>
            </a:r>
            <a:r>
              <a:rPr lang="zh-CN" altLang="en-US" dirty="0"/>
              <a:t>欺骗攻击</a:t>
            </a:r>
          </a:p>
        </p:txBody>
      </p:sp>
      <p:sp>
        <p:nvSpPr>
          <p:cNvPr id="3" name="内容占位符 2">
            <a:extLst>
              <a:ext uri="{FF2B5EF4-FFF2-40B4-BE49-F238E27FC236}">
                <a16:creationId xmlns:a16="http://schemas.microsoft.com/office/drawing/2014/main" id="{6C7B0B8F-CEC2-4005-B40E-39AF5C382D8E}"/>
              </a:ext>
            </a:extLst>
          </p:cNvPr>
          <p:cNvSpPr>
            <a:spLocks noGrp="1"/>
          </p:cNvSpPr>
          <p:nvPr>
            <p:ph idx="1"/>
          </p:nvPr>
        </p:nvSpPr>
        <p:spPr/>
        <p:txBody>
          <a:bodyPr/>
          <a:lstStyle/>
          <a:p>
            <a:r>
              <a:rPr lang="zh-CN" altLang="en-US" dirty="0"/>
              <a:t>可以将其和克隆钓鱼技术结合起来，实现对目标身份等信息的窃取。</a:t>
            </a:r>
            <a:endParaRPr lang="en-US" altLang="zh-CN" dirty="0"/>
          </a:p>
          <a:p>
            <a:r>
              <a:rPr lang="zh-CN" altLang="en-US" dirty="0"/>
              <a:t>其他钓鱼手段：基于伪基站的短信钓鱼、</a:t>
            </a:r>
            <a:r>
              <a:rPr lang="en-US" altLang="zh-CN" dirty="0" err="1"/>
              <a:t>WiFi</a:t>
            </a:r>
            <a:r>
              <a:rPr lang="zh-CN" altLang="en-US" dirty="0"/>
              <a:t>钓鱼、</a:t>
            </a:r>
            <a:r>
              <a:rPr lang="en-US" altLang="zh-CN" dirty="0"/>
              <a:t>XSS</a:t>
            </a:r>
            <a:r>
              <a:rPr lang="zh-CN" altLang="en-US" dirty="0"/>
              <a:t>钓鱼（后面讲</a:t>
            </a:r>
            <a:r>
              <a:rPr lang="en-US" altLang="zh-CN" dirty="0"/>
              <a:t>XSS</a:t>
            </a:r>
            <a:r>
              <a:rPr lang="zh-CN" altLang="en-US" dirty="0"/>
              <a:t>跨站点脚本攻击会提到）</a:t>
            </a:r>
          </a:p>
        </p:txBody>
      </p:sp>
    </p:spTree>
    <p:extLst>
      <p:ext uri="{BB962C8B-B14F-4D97-AF65-F5344CB8AC3E}">
        <p14:creationId xmlns:p14="http://schemas.microsoft.com/office/powerpoint/2010/main" val="20108922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0FB26-4DBE-4271-82BA-F8EA20198CDF}"/>
              </a:ext>
            </a:extLst>
          </p:cNvPr>
          <p:cNvSpPr>
            <a:spLocks noGrp="1"/>
          </p:cNvSpPr>
          <p:nvPr>
            <p:ph type="title"/>
          </p:nvPr>
        </p:nvSpPr>
        <p:spPr/>
        <p:txBody>
          <a:bodyPr/>
          <a:lstStyle/>
          <a:p>
            <a:pPr algn="ctr"/>
            <a:r>
              <a:rPr lang="en-US" altLang="zh-CN" dirty="0"/>
              <a:t>www.baidu.com</a:t>
            </a:r>
            <a:endParaRPr lang="zh-CN" altLang="en-US" dirty="0"/>
          </a:p>
        </p:txBody>
      </p:sp>
      <p:pic>
        <p:nvPicPr>
          <p:cNvPr id="5" name="图片 4">
            <a:extLst>
              <a:ext uri="{FF2B5EF4-FFF2-40B4-BE49-F238E27FC236}">
                <a16:creationId xmlns:a16="http://schemas.microsoft.com/office/drawing/2014/main" id="{A850B6A7-E07B-42ED-98B8-38655F05867E}"/>
              </a:ext>
            </a:extLst>
          </p:cNvPr>
          <p:cNvPicPr>
            <a:picLocks noChangeAspect="1"/>
          </p:cNvPicPr>
          <p:nvPr/>
        </p:nvPicPr>
        <p:blipFill>
          <a:blip r:embed="rId2"/>
          <a:stretch>
            <a:fillRect/>
          </a:stretch>
        </p:blipFill>
        <p:spPr>
          <a:xfrm>
            <a:off x="2842991" y="1508493"/>
            <a:ext cx="6506018" cy="5153564"/>
          </a:xfrm>
          <a:prstGeom prst="rect">
            <a:avLst/>
          </a:prstGeom>
        </p:spPr>
      </p:pic>
    </p:spTree>
    <p:extLst>
      <p:ext uri="{BB962C8B-B14F-4D97-AF65-F5344CB8AC3E}">
        <p14:creationId xmlns:p14="http://schemas.microsoft.com/office/powerpoint/2010/main" val="341397507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B3BB98-AA0C-4B1F-84B3-7CF029E703A0}"/>
              </a:ext>
            </a:extLst>
          </p:cNvPr>
          <p:cNvSpPr>
            <a:spLocks noGrp="1"/>
          </p:cNvSpPr>
          <p:nvPr>
            <p:ph type="title"/>
          </p:nvPr>
        </p:nvSpPr>
        <p:spPr/>
        <p:txBody>
          <a:bodyPr/>
          <a:lstStyle/>
          <a:p>
            <a:pPr algn="ctr"/>
            <a:r>
              <a:rPr lang="en-US" altLang="zh-CN" dirty="0"/>
              <a:t>C</a:t>
            </a:r>
            <a:r>
              <a:rPr lang="zh-CN" altLang="en-US" dirty="0"/>
              <a:t>网络编程</a:t>
            </a:r>
          </a:p>
        </p:txBody>
      </p:sp>
      <p:sp>
        <p:nvSpPr>
          <p:cNvPr id="3" name="内容占位符 2">
            <a:extLst>
              <a:ext uri="{FF2B5EF4-FFF2-40B4-BE49-F238E27FC236}">
                <a16:creationId xmlns:a16="http://schemas.microsoft.com/office/drawing/2014/main" id="{75E55146-A073-43F3-A5B1-C6A30FBDC300}"/>
              </a:ext>
            </a:extLst>
          </p:cNvPr>
          <p:cNvSpPr>
            <a:spLocks noGrp="1"/>
          </p:cNvSpPr>
          <p:nvPr>
            <p:ph idx="1"/>
          </p:nvPr>
        </p:nvSpPr>
        <p:spPr/>
        <p:txBody>
          <a:bodyPr/>
          <a:lstStyle/>
          <a:p>
            <a:r>
              <a:rPr lang="zh-CN" altLang="en-US" dirty="0"/>
              <a:t>套接字的概念</a:t>
            </a:r>
            <a:endParaRPr lang="en-US" altLang="zh-CN" dirty="0"/>
          </a:p>
          <a:p>
            <a:r>
              <a:rPr lang="zh-CN" altLang="en-US" dirty="0"/>
              <a:t>套接字接口</a:t>
            </a:r>
            <a:endParaRPr lang="en-US" altLang="zh-CN" dirty="0"/>
          </a:p>
          <a:p>
            <a:r>
              <a:rPr lang="zh-CN" altLang="en-US" dirty="0"/>
              <a:t>非阻塞的设定</a:t>
            </a:r>
            <a:endParaRPr lang="en-US" altLang="zh-CN" dirty="0"/>
          </a:p>
          <a:p>
            <a:r>
              <a:rPr lang="en-US" altLang="zh-CN" dirty="0"/>
              <a:t>Windows</a:t>
            </a:r>
            <a:r>
              <a:rPr lang="zh-CN" altLang="en-US" dirty="0"/>
              <a:t>中网络编程所需做的更改</a:t>
            </a:r>
            <a:endParaRPr lang="en-US" altLang="zh-CN" dirty="0"/>
          </a:p>
          <a:p>
            <a:r>
              <a:rPr lang="zh-CN" altLang="en-US" dirty="0"/>
              <a:t>示例：一个简单的游戏服务器</a:t>
            </a:r>
            <a:endParaRPr lang="en-US" altLang="zh-CN" dirty="0"/>
          </a:p>
          <a:p>
            <a:r>
              <a:rPr lang="en-US" altLang="zh-CN" dirty="0"/>
              <a:t>http</a:t>
            </a:r>
            <a:r>
              <a:rPr lang="zh-CN" altLang="en-US" dirty="0"/>
              <a:t>报文基础（可用来设计</a:t>
            </a:r>
            <a:r>
              <a:rPr lang="en-US" altLang="zh-CN" dirty="0"/>
              <a:t>tiny web</a:t>
            </a:r>
            <a:r>
              <a:rPr lang="zh-CN" altLang="en-US" dirty="0"/>
              <a:t>）</a:t>
            </a:r>
          </a:p>
        </p:txBody>
      </p:sp>
    </p:spTree>
    <p:extLst>
      <p:ext uri="{BB962C8B-B14F-4D97-AF65-F5344CB8AC3E}">
        <p14:creationId xmlns:p14="http://schemas.microsoft.com/office/powerpoint/2010/main" val="391960308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5B99B-190E-4CC3-A382-4EDE32BFC29F}"/>
              </a:ext>
            </a:extLst>
          </p:cNvPr>
          <p:cNvSpPr>
            <a:spLocks noGrp="1"/>
          </p:cNvSpPr>
          <p:nvPr>
            <p:ph type="title"/>
          </p:nvPr>
        </p:nvSpPr>
        <p:spPr/>
        <p:txBody>
          <a:bodyPr/>
          <a:lstStyle/>
          <a:p>
            <a:pPr algn="ctr"/>
            <a:r>
              <a:rPr lang="zh-CN" altLang="en-US" dirty="0"/>
              <a:t>套接字</a:t>
            </a:r>
          </a:p>
        </p:txBody>
      </p:sp>
      <p:sp>
        <p:nvSpPr>
          <p:cNvPr id="3" name="内容占位符 2">
            <a:extLst>
              <a:ext uri="{FF2B5EF4-FFF2-40B4-BE49-F238E27FC236}">
                <a16:creationId xmlns:a16="http://schemas.microsoft.com/office/drawing/2014/main" id="{C9A50689-6883-43F7-BB7F-A3A56B8A1B53}"/>
              </a:ext>
            </a:extLst>
          </p:cNvPr>
          <p:cNvSpPr>
            <a:spLocks noGrp="1"/>
          </p:cNvSpPr>
          <p:nvPr>
            <p:ph idx="1"/>
          </p:nvPr>
        </p:nvSpPr>
        <p:spPr/>
        <p:txBody>
          <a:bodyPr/>
          <a:lstStyle/>
          <a:p>
            <a:r>
              <a:rPr lang="zh-CN" altLang="en-US" dirty="0"/>
              <a:t>一个套接字是连接的一个端点，用“地址：端口”表示。</a:t>
            </a:r>
            <a:endParaRPr lang="en-US" altLang="zh-CN" dirty="0"/>
          </a:p>
          <a:p>
            <a:r>
              <a:rPr lang="zh-CN" altLang="en-US" dirty="0"/>
              <a:t>当客户端发起一个连接请求时，客户端套接字地址的端口是由内核自动分配的，成为临时端口。服务器的端口通常是某个和这个服务对应的知名端口。</a:t>
            </a:r>
            <a:endParaRPr lang="en-US" altLang="zh-CN" dirty="0"/>
          </a:p>
          <a:p>
            <a:r>
              <a:rPr lang="zh-CN" altLang="en-US" dirty="0"/>
              <a:t>一个连接是由它两端的套接字地址唯一确定的。这对套接字地址叫做套接字对，由下列元组表示：</a:t>
            </a:r>
            <a:endParaRPr lang="en-US" altLang="zh-CN" dirty="0"/>
          </a:p>
          <a:p>
            <a:pPr marL="0" indent="0">
              <a:buNone/>
            </a:pPr>
            <a:r>
              <a:rPr lang="en-US" altLang="zh-CN" dirty="0"/>
              <a:t>(</a:t>
            </a:r>
            <a:r>
              <a:rPr lang="en-US" altLang="zh-CN" dirty="0" err="1"/>
              <a:t>cliaddr:cliport,servaddr,servport</a:t>
            </a:r>
            <a:r>
              <a:rPr lang="en-US" altLang="zh-CN" dirty="0"/>
              <a:t>)</a:t>
            </a:r>
            <a:endParaRPr lang="zh-CN" altLang="en-US" dirty="0"/>
          </a:p>
        </p:txBody>
      </p:sp>
    </p:spTree>
    <p:extLst>
      <p:ext uri="{BB962C8B-B14F-4D97-AF65-F5344CB8AC3E}">
        <p14:creationId xmlns:p14="http://schemas.microsoft.com/office/powerpoint/2010/main" val="427000338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47C44-B6BB-4F51-B017-004AAF2CF229}"/>
              </a:ext>
            </a:extLst>
          </p:cNvPr>
          <p:cNvSpPr>
            <a:spLocks noGrp="1"/>
          </p:cNvSpPr>
          <p:nvPr>
            <p:ph type="title"/>
          </p:nvPr>
        </p:nvSpPr>
        <p:spPr/>
        <p:txBody>
          <a:bodyPr/>
          <a:lstStyle/>
          <a:p>
            <a:pPr algn="ctr"/>
            <a:r>
              <a:rPr lang="zh-CN" altLang="en-US" dirty="0"/>
              <a:t>套接字接口</a:t>
            </a:r>
          </a:p>
        </p:txBody>
      </p:sp>
      <p:sp>
        <p:nvSpPr>
          <p:cNvPr id="3" name="内容占位符 2">
            <a:extLst>
              <a:ext uri="{FF2B5EF4-FFF2-40B4-BE49-F238E27FC236}">
                <a16:creationId xmlns:a16="http://schemas.microsoft.com/office/drawing/2014/main" id="{FAE50A33-C369-45BE-B859-0D7E782D861D}"/>
              </a:ext>
            </a:extLst>
          </p:cNvPr>
          <p:cNvSpPr>
            <a:spLocks noGrp="1"/>
          </p:cNvSpPr>
          <p:nvPr>
            <p:ph idx="1"/>
          </p:nvPr>
        </p:nvSpPr>
        <p:spPr/>
        <p:txBody>
          <a:bodyPr/>
          <a:lstStyle/>
          <a:p>
            <a:r>
              <a:rPr lang="zh-CN" altLang="en-US" dirty="0"/>
              <a:t>套接字接口是一组函数，它们和</a:t>
            </a:r>
            <a:r>
              <a:rPr lang="en-US" altLang="zh-CN" dirty="0"/>
              <a:t>Unix I/O</a:t>
            </a:r>
            <a:r>
              <a:rPr lang="zh-CN" altLang="en-US" dirty="0"/>
              <a:t>函数结合起来，用以创建网络应用。</a:t>
            </a:r>
            <a:endParaRPr lang="en-US" altLang="zh-CN" dirty="0"/>
          </a:p>
          <a:p>
            <a:r>
              <a:rPr lang="zh-CN" altLang="en-US" dirty="0"/>
              <a:t>客户端：</a:t>
            </a:r>
            <a:r>
              <a:rPr lang="en-US" altLang="zh-CN" dirty="0">
                <a:sym typeface="Wingdings" panose="05000000000000000000" pitchFamily="2" charset="2"/>
              </a:rPr>
              <a:t>(</a:t>
            </a:r>
            <a:r>
              <a:rPr lang="en-US" altLang="zh-CN" dirty="0" err="1">
                <a:sym typeface="Wingdings" panose="05000000000000000000" pitchFamily="2" charset="2"/>
              </a:rPr>
              <a:t>getaddrinfo</a:t>
            </a:r>
            <a:r>
              <a:rPr lang="en-US" altLang="zh-CN" dirty="0">
                <a:sym typeface="Wingdings" panose="05000000000000000000" pitchFamily="2" charset="2"/>
              </a:rPr>
              <a:t>-&gt;)</a:t>
            </a:r>
            <a:r>
              <a:rPr lang="en-US" altLang="zh-CN" dirty="0"/>
              <a:t>socket-&gt;connect-&gt;</a:t>
            </a:r>
            <a:r>
              <a:rPr lang="zh-CN" altLang="en-US" dirty="0"/>
              <a:t>服务器</a:t>
            </a:r>
            <a:r>
              <a:rPr lang="en-US" altLang="zh-CN" dirty="0"/>
              <a:t>accept-&gt;</a:t>
            </a:r>
            <a:r>
              <a:rPr lang="en-US" altLang="zh-CN" dirty="0" err="1"/>
              <a:t>rio_writen</a:t>
            </a:r>
            <a:r>
              <a:rPr lang="en-US" altLang="zh-CN" dirty="0"/>
              <a:t>-&gt;</a:t>
            </a:r>
            <a:r>
              <a:rPr lang="en-US" altLang="zh-CN" dirty="0" err="1"/>
              <a:t>rio_readlineb</a:t>
            </a:r>
            <a:r>
              <a:rPr lang="en-US" altLang="zh-CN" dirty="0"/>
              <a:t>-&gt;…-&gt;close</a:t>
            </a:r>
          </a:p>
          <a:p>
            <a:r>
              <a:rPr lang="zh-CN" altLang="en-US" dirty="0"/>
              <a:t>服务器</a:t>
            </a:r>
            <a:r>
              <a:rPr lang="zh-CN" altLang="en-US" dirty="0">
                <a:sym typeface="Wingdings" panose="05000000000000000000" pitchFamily="2" charset="2"/>
              </a:rPr>
              <a:t>：</a:t>
            </a:r>
            <a:r>
              <a:rPr lang="en-US" altLang="zh-CN" dirty="0">
                <a:sym typeface="Wingdings" panose="05000000000000000000" pitchFamily="2" charset="2"/>
              </a:rPr>
              <a:t>(</a:t>
            </a:r>
            <a:r>
              <a:rPr lang="en-US" altLang="zh-CN" dirty="0" err="1">
                <a:sym typeface="Wingdings" panose="05000000000000000000" pitchFamily="2" charset="2"/>
              </a:rPr>
              <a:t>getaddrinfo</a:t>
            </a:r>
            <a:r>
              <a:rPr lang="en-US" altLang="zh-CN" dirty="0">
                <a:sym typeface="Wingdings" panose="05000000000000000000" pitchFamily="2" charset="2"/>
              </a:rPr>
              <a:t>-&gt;)socket-&gt;bind-&gt;listen-&gt;accept-&gt;</a:t>
            </a:r>
            <a:r>
              <a:rPr lang="zh-CN" altLang="en-US" dirty="0">
                <a:sym typeface="Wingdings" panose="05000000000000000000" pitchFamily="2" charset="2"/>
              </a:rPr>
              <a:t>接受客户端连接请求</a:t>
            </a:r>
            <a:r>
              <a:rPr lang="en-US" altLang="zh-CN" dirty="0">
                <a:sym typeface="Wingdings" panose="05000000000000000000" pitchFamily="2" charset="2"/>
              </a:rPr>
              <a:t>-&gt;</a:t>
            </a:r>
            <a:r>
              <a:rPr lang="en-US" altLang="zh-CN" dirty="0" err="1">
                <a:sym typeface="Wingdings" panose="05000000000000000000" pitchFamily="2" charset="2"/>
              </a:rPr>
              <a:t>rio_readlineb</a:t>
            </a:r>
            <a:r>
              <a:rPr lang="en-US" altLang="zh-CN" dirty="0">
                <a:sym typeface="Wingdings" panose="05000000000000000000" pitchFamily="2" charset="2"/>
              </a:rPr>
              <a:t>-&gt;</a:t>
            </a:r>
            <a:r>
              <a:rPr lang="en-US" altLang="zh-CN" dirty="0" err="1">
                <a:sym typeface="Wingdings" panose="05000000000000000000" pitchFamily="2" charset="2"/>
              </a:rPr>
              <a:t>rio_written</a:t>
            </a:r>
            <a:r>
              <a:rPr lang="en-US" altLang="zh-CN" dirty="0">
                <a:sym typeface="Wingdings" panose="05000000000000000000" pitchFamily="2" charset="2"/>
              </a:rPr>
              <a:t>-&gt;…-&gt;close-&gt;accept-&gt;…</a:t>
            </a:r>
            <a:endParaRPr lang="zh-CN" altLang="en-US" dirty="0"/>
          </a:p>
        </p:txBody>
      </p:sp>
    </p:spTree>
    <p:extLst>
      <p:ext uri="{BB962C8B-B14F-4D97-AF65-F5344CB8AC3E}">
        <p14:creationId xmlns:p14="http://schemas.microsoft.com/office/powerpoint/2010/main" val="100183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D15F2-613D-4893-B87C-3EB2ACE43608}"/>
              </a:ext>
            </a:extLst>
          </p:cNvPr>
          <p:cNvSpPr>
            <a:spLocks noGrp="1"/>
          </p:cNvSpPr>
          <p:nvPr>
            <p:ph type="title"/>
          </p:nvPr>
        </p:nvSpPr>
        <p:spPr/>
        <p:txBody>
          <a:bodyPr/>
          <a:lstStyle/>
          <a:p>
            <a:pPr algn="ctr"/>
            <a:r>
              <a:rPr lang="zh-CN" altLang="en-US" dirty="0"/>
              <a:t>套接字地址结构</a:t>
            </a:r>
          </a:p>
        </p:txBody>
      </p:sp>
      <p:sp>
        <p:nvSpPr>
          <p:cNvPr id="3" name="内容占位符 2">
            <a:extLst>
              <a:ext uri="{FF2B5EF4-FFF2-40B4-BE49-F238E27FC236}">
                <a16:creationId xmlns:a16="http://schemas.microsoft.com/office/drawing/2014/main" id="{412CF7DD-998A-4D07-A0E8-A33F1CED168C}"/>
              </a:ext>
            </a:extLst>
          </p:cNvPr>
          <p:cNvSpPr>
            <a:spLocks noGrp="1"/>
          </p:cNvSpPr>
          <p:nvPr>
            <p:ph idx="1"/>
          </p:nvPr>
        </p:nvSpPr>
        <p:spPr>
          <a:xfrm>
            <a:off x="838200" y="1548882"/>
            <a:ext cx="10515600" cy="5010538"/>
          </a:xfrm>
        </p:spPr>
        <p:txBody>
          <a:bodyPr>
            <a:normAutofit/>
          </a:bodyPr>
          <a:lstStyle/>
          <a:p>
            <a:pPr marL="0" indent="0">
              <a:buNone/>
            </a:pPr>
            <a:r>
              <a:rPr lang="en-US" altLang="zh-CN" sz="1800" dirty="0">
                <a:solidFill>
                  <a:srgbClr val="0070C0"/>
                </a:solidFill>
                <a:latin typeface="Consolas" panose="020B0609020204030204" pitchFamily="49" charset="0"/>
                <a:ea typeface="Yu Gothic UI Semibold" panose="020B0700000000000000" pitchFamily="34" charset="-128"/>
              </a:rPr>
              <a:t>/*IP socket address structure */</a:t>
            </a:r>
          </a:p>
          <a:p>
            <a:pPr marL="0" indent="0">
              <a:buNone/>
            </a:pPr>
            <a:r>
              <a:rPr lang="en-US" altLang="zh-CN" sz="1800" dirty="0">
                <a:latin typeface="Consolas" panose="020B0609020204030204" pitchFamily="49" charset="0"/>
                <a:ea typeface="Yu Gothic UI Semibold" panose="020B0700000000000000" pitchFamily="34" charset="-128"/>
              </a:rPr>
              <a:t>struct </a:t>
            </a:r>
            <a:r>
              <a:rPr lang="en-US" altLang="zh-CN" sz="1800" dirty="0" err="1">
                <a:latin typeface="Consolas" panose="020B0609020204030204" pitchFamily="49" charset="0"/>
                <a:ea typeface="Yu Gothic UI Semibold" panose="020B0700000000000000" pitchFamily="34" charset="-128"/>
              </a:rPr>
              <a:t>sockaddr_in</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latin typeface="Consolas" panose="020B0609020204030204" pitchFamily="49" charset="0"/>
                <a:ea typeface="Yu Gothic UI Semibold" panose="020B0700000000000000" pitchFamily="34" charset="-128"/>
              </a:rPr>
              <a:t>	uint16_t </a:t>
            </a:r>
            <a:r>
              <a:rPr lang="en-US" altLang="zh-CN" sz="1800" dirty="0" err="1">
                <a:latin typeface="Consolas" panose="020B0609020204030204" pitchFamily="49" charset="0"/>
                <a:ea typeface="Yu Gothic UI Semibold" panose="020B0700000000000000" pitchFamily="34" charset="-128"/>
              </a:rPr>
              <a:t>sin_family</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0070C0"/>
                </a:solidFill>
                <a:latin typeface="Consolas" panose="020B0609020204030204" pitchFamily="49" charset="0"/>
                <a:ea typeface="Yu Gothic UI Semibold" panose="020B0700000000000000" pitchFamily="34" charset="-128"/>
              </a:rPr>
              <a:t>/*Protocol family (always AF_INET)*/</a:t>
            </a:r>
          </a:p>
          <a:p>
            <a:pPr marL="0" indent="0">
              <a:buNone/>
            </a:pPr>
            <a:r>
              <a:rPr lang="en-US" altLang="zh-CN" sz="1800" dirty="0">
                <a:latin typeface="Consolas" panose="020B0609020204030204" pitchFamily="49" charset="0"/>
                <a:ea typeface="Yu Gothic UI Semibold" panose="020B0700000000000000" pitchFamily="34" charset="-128"/>
              </a:rPr>
              <a:t>	uint16_t </a:t>
            </a:r>
            <a:r>
              <a:rPr lang="en-US" altLang="zh-CN" sz="1800" dirty="0" err="1">
                <a:latin typeface="Consolas" panose="020B0609020204030204" pitchFamily="49" charset="0"/>
                <a:ea typeface="Yu Gothic UI Semibold" panose="020B0700000000000000" pitchFamily="34" charset="-128"/>
              </a:rPr>
              <a:t>sin_port</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0070C0"/>
                </a:solidFill>
                <a:latin typeface="Consolas" panose="020B0609020204030204" pitchFamily="49" charset="0"/>
                <a:ea typeface="Yu Gothic UI Semibold" panose="020B0700000000000000" pitchFamily="34" charset="-128"/>
              </a:rPr>
              <a:t>/*Port number in network byte order */</a:t>
            </a:r>
          </a:p>
          <a:p>
            <a:pPr marL="0" indent="0">
              <a:buNone/>
            </a:pPr>
            <a:r>
              <a:rPr lang="en-US" altLang="zh-CN" sz="1800" dirty="0">
                <a:latin typeface="Consolas" panose="020B0609020204030204" pitchFamily="49" charset="0"/>
                <a:ea typeface="Yu Gothic UI Semibold" panose="020B0700000000000000" pitchFamily="34" charset="-128"/>
              </a:rPr>
              <a:t>	struct </a:t>
            </a:r>
            <a:r>
              <a:rPr lang="en-US" altLang="zh-CN" sz="1800" dirty="0" err="1">
                <a:latin typeface="Consolas" panose="020B0609020204030204" pitchFamily="49" charset="0"/>
                <a:ea typeface="Yu Gothic UI Semibold" panose="020B0700000000000000" pitchFamily="34" charset="-128"/>
              </a:rPr>
              <a:t>in_addr</a:t>
            </a:r>
            <a:r>
              <a:rPr lang="en-US" altLang="zh-CN" sz="1800" dirty="0">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sin_addr</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0070C0"/>
                </a:solidFill>
                <a:latin typeface="Consolas" panose="020B0609020204030204" pitchFamily="49" charset="0"/>
                <a:ea typeface="Yu Gothic UI Semibold" panose="020B0700000000000000" pitchFamily="34" charset="-128"/>
              </a:rPr>
              <a:t>/*IP address in network byte order*/</a:t>
            </a:r>
          </a:p>
          <a:p>
            <a:pPr marL="0" indent="0">
              <a:buNone/>
            </a:pPr>
            <a:r>
              <a:rPr lang="en-US" altLang="zh-CN" sz="1800" dirty="0">
                <a:latin typeface="Consolas" panose="020B0609020204030204" pitchFamily="49" charset="0"/>
                <a:ea typeface="Yu Gothic UI Semibold" panose="020B0700000000000000" pitchFamily="34" charset="-128"/>
              </a:rPr>
              <a:t>	unsigned char </a:t>
            </a:r>
            <a:r>
              <a:rPr lang="en-US" altLang="zh-CN" sz="1800" dirty="0" err="1">
                <a:latin typeface="Consolas" panose="020B0609020204030204" pitchFamily="49" charset="0"/>
                <a:ea typeface="Yu Gothic UI Semibold" panose="020B0700000000000000" pitchFamily="34" charset="-128"/>
              </a:rPr>
              <a:t>sin_zero</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0070C0"/>
                </a:solidFill>
                <a:latin typeface="Consolas" panose="020B0609020204030204" pitchFamily="49" charset="0"/>
                <a:ea typeface="Yu Gothic UI Semibold" panose="020B0700000000000000" pitchFamily="34" charset="-128"/>
              </a:rPr>
              <a:t>/*Pad to </a:t>
            </a:r>
            <a:r>
              <a:rPr lang="en-US" altLang="zh-CN" sz="1800" dirty="0" err="1">
                <a:solidFill>
                  <a:srgbClr val="0070C0"/>
                </a:solidFill>
                <a:latin typeface="Consolas" panose="020B0609020204030204" pitchFamily="49" charset="0"/>
                <a:ea typeface="Yu Gothic UI Semibold" panose="020B0700000000000000" pitchFamily="34" charset="-128"/>
              </a:rPr>
              <a:t>sizeof</a:t>
            </a:r>
            <a:r>
              <a:rPr lang="en-US" altLang="zh-CN" sz="1800" dirty="0">
                <a:solidFill>
                  <a:srgbClr val="0070C0"/>
                </a:solidFill>
                <a:latin typeface="Consolas" panose="020B0609020204030204" pitchFamily="49" charset="0"/>
                <a:ea typeface="Yu Gothic UI Semibold" panose="020B0700000000000000" pitchFamily="34" charset="-128"/>
              </a:rPr>
              <a:t> (struct </a:t>
            </a:r>
            <a:r>
              <a:rPr lang="en-US" altLang="zh-CN" sz="1800" dirty="0" err="1">
                <a:solidFill>
                  <a:srgbClr val="0070C0"/>
                </a:solidFill>
                <a:latin typeface="Consolas" panose="020B0609020204030204" pitchFamily="49" charset="0"/>
                <a:ea typeface="Yu Gothic UI Semibold" panose="020B0700000000000000" pitchFamily="34" charset="-128"/>
              </a:rPr>
              <a:t>sockaddr</a:t>
            </a:r>
            <a:r>
              <a:rPr lang="en-US" altLang="zh-CN" sz="1800" dirty="0">
                <a:solidFill>
                  <a:srgbClr val="0070C0"/>
                </a:solidFill>
                <a:latin typeface="Consolas" panose="020B0609020204030204" pitchFamily="49" charset="0"/>
                <a:ea typeface="Yu Gothic UI Semibold" panose="020B0700000000000000" pitchFamily="34" charset="-128"/>
              </a:rPr>
              <a:t>)*/</a:t>
            </a:r>
          </a:p>
          <a:p>
            <a:pPr marL="0" indent="0">
              <a:buNone/>
            </a:pP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endParaRPr lang="en-US" altLang="zh-CN" sz="1800" dirty="0">
              <a:latin typeface="Consolas" panose="020B0609020204030204" pitchFamily="49" charset="0"/>
              <a:ea typeface="Yu Gothic UI Semibold" panose="020B0700000000000000" pitchFamily="34" charset="-128"/>
            </a:endParaRPr>
          </a:p>
          <a:p>
            <a:pPr marL="0" indent="0">
              <a:buNone/>
            </a:pPr>
            <a:r>
              <a:rPr lang="en-US" altLang="zh-CN" sz="1800" dirty="0">
                <a:solidFill>
                  <a:srgbClr val="0070C0"/>
                </a:solidFill>
                <a:latin typeface="Consolas" panose="020B0609020204030204" pitchFamily="49" charset="0"/>
                <a:ea typeface="Yu Gothic UI Semibold" panose="020B0700000000000000" pitchFamily="34" charset="-128"/>
              </a:rPr>
              <a:t>/*Generic socket address structure (for connect, bind, and accept) */</a:t>
            </a:r>
          </a:p>
          <a:p>
            <a:pPr marL="0" indent="0">
              <a:buNone/>
            </a:pPr>
            <a:r>
              <a:rPr lang="en-US" altLang="zh-CN" sz="1800" dirty="0">
                <a:latin typeface="Consolas" panose="020B0609020204030204" pitchFamily="49" charset="0"/>
                <a:ea typeface="Yu Gothic UI Semibold" panose="020B0700000000000000" pitchFamily="34" charset="-128"/>
              </a:rPr>
              <a:t>struct </a:t>
            </a:r>
            <a:r>
              <a:rPr lang="en-US" altLang="zh-CN" sz="1800" dirty="0" err="1">
                <a:latin typeface="Consolas" panose="020B0609020204030204" pitchFamily="49" charset="0"/>
                <a:ea typeface="Yu Gothic UI Semibold" panose="020B0700000000000000" pitchFamily="34" charset="-128"/>
              </a:rPr>
              <a:t>sockaddr</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latin typeface="Consolas" panose="020B0609020204030204" pitchFamily="49" charset="0"/>
                <a:ea typeface="Yu Gothic UI Semibold" panose="020B0700000000000000" pitchFamily="34" charset="-128"/>
              </a:rPr>
              <a:t>	uint16_t </a:t>
            </a:r>
            <a:r>
              <a:rPr lang="en-US" altLang="zh-CN" sz="1800" dirty="0" err="1">
                <a:latin typeface="Consolas" panose="020B0609020204030204" pitchFamily="49" charset="0"/>
                <a:ea typeface="Yu Gothic UI Semibold" panose="020B0700000000000000" pitchFamily="34" charset="-128"/>
              </a:rPr>
              <a:t>sa_family</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0070C0"/>
                </a:solidFill>
                <a:latin typeface="Consolas" panose="020B0609020204030204" pitchFamily="49" charset="0"/>
                <a:ea typeface="Yu Gothic UI Semibold" panose="020B0700000000000000" pitchFamily="34" charset="-128"/>
              </a:rPr>
              <a:t>/*Protocol family*/</a:t>
            </a:r>
          </a:p>
          <a:p>
            <a:pPr marL="0" indent="0">
              <a:buNone/>
            </a:pPr>
            <a:r>
              <a:rPr lang="en-US" altLang="zh-CN" sz="1800" dirty="0">
                <a:latin typeface="Consolas" panose="020B0609020204030204" pitchFamily="49" charset="0"/>
                <a:ea typeface="Yu Gothic UI Semibold" panose="020B0700000000000000" pitchFamily="34" charset="-128"/>
              </a:rPr>
              <a:t>	char </a:t>
            </a:r>
            <a:r>
              <a:rPr lang="en-US" altLang="zh-CN" sz="1800" dirty="0" err="1">
                <a:latin typeface="Consolas" panose="020B0609020204030204" pitchFamily="49" charset="0"/>
                <a:ea typeface="Yu Gothic UI Semibold" panose="020B0700000000000000" pitchFamily="34" charset="-128"/>
              </a:rPr>
              <a:t>sa_data</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14</a:t>
            </a:r>
            <a:r>
              <a:rPr lang="en-US" altLang="zh-CN" sz="1800" dirty="0">
                <a:solidFill>
                  <a:srgbClr val="FF0000"/>
                </a:solidFill>
                <a:latin typeface="Consolas" panose="020B0609020204030204" pitchFamily="49" charset="0"/>
                <a:ea typeface="Yu Gothic UI Semibold" panose="020B0700000000000000" pitchFamily="34" charset="-128"/>
              </a:rPr>
              <a:t>]; </a:t>
            </a:r>
            <a:r>
              <a:rPr lang="en-US" altLang="zh-CN" sz="1800" dirty="0">
                <a:solidFill>
                  <a:srgbClr val="0070C0"/>
                </a:solidFill>
                <a:latin typeface="Consolas" panose="020B0609020204030204" pitchFamily="49" charset="0"/>
                <a:ea typeface="Yu Gothic UI Semibold" panose="020B0700000000000000" pitchFamily="34" charset="-128"/>
              </a:rPr>
              <a:t>/*Address data*/</a:t>
            </a:r>
          </a:p>
          <a:p>
            <a:pPr marL="0" indent="0">
              <a:buNone/>
            </a:pPr>
            <a:r>
              <a:rPr lang="en-US" altLang="zh-CN" sz="1800" dirty="0">
                <a:solidFill>
                  <a:srgbClr val="FF0000"/>
                </a:solidFill>
                <a:latin typeface="Consolas" panose="020B0609020204030204" pitchFamily="49" charset="0"/>
                <a:ea typeface="Yu Gothic UI Semibold" panose="020B0700000000000000" pitchFamily="34" charset="-128"/>
              </a:rPr>
              <a:t>} </a:t>
            </a:r>
            <a:endParaRPr lang="zh-CN" altLang="en-US" sz="1800" dirty="0">
              <a:solidFill>
                <a:srgbClr val="FF0000"/>
              </a:solidFill>
              <a:latin typeface="Consolas" panose="020B0609020204030204" pitchFamily="49" charset="0"/>
              <a:ea typeface="Yu Gothic UI Semibold" panose="020B0700000000000000" pitchFamily="34" charset="-128"/>
            </a:endParaRPr>
          </a:p>
        </p:txBody>
      </p:sp>
    </p:spTree>
    <p:extLst>
      <p:ext uri="{BB962C8B-B14F-4D97-AF65-F5344CB8AC3E}">
        <p14:creationId xmlns:p14="http://schemas.microsoft.com/office/powerpoint/2010/main" val="146931432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81074-4D46-40BA-8B55-7645E34AEBBC}"/>
              </a:ext>
            </a:extLst>
          </p:cNvPr>
          <p:cNvSpPr>
            <a:spLocks noGrp="1"/>
          </p:cNvSpPr>
          <p:nvPr>
            <p:ph type="title"/>
          </p:nvPr>
        </p:nvSpPr>
        <p:spPr/>
        <p:txBody>
          <a:bodyPr/>
          <a:lstStyle/>
          <a:p>
            <a:pPr algn="ctr"/>
            <a:r>
              <a:rPr lang="en-US" altLang="zh-CN" dirty="0"/>
              <a:t>socket</a:t>
            </a:r>
            <a:r>
              <a:rPr lang="zh-CN" altLang="en-US" dirty="0"/>
              <a:t>函数</a:t>
            </a:r>
          </a:p>
        </p:txBody>
      </p:sp>
      <p:sp>
        <p:nvSpPr>
          <p:cNvPr id="3" name="内容占位符 2">
            <a:extLst>
              <a:ext uri="{FF2B5EF4-FFF2-40B4-BE49-F238E27FC236}">
                <a16:creationId xmlns:a16="http://schemas.microsoft.com/office/drawing/2014/main" id="{68EBFD16-CB9E-4B6B-8875-50477CF4B401}"/>
              </a:ext>
            </a:extLst>
          </p:cNvPr>
          <p:cNvSpPr>
            <a:spLocks noGrp="1"/>
          </p:cNvSpPr>
          <p:nvPr>
            <p:ph idx="1"/>
          </p:nvPr>
        </p:nvSpPr>
        <p:spPr/>
        <p:txBody>
          <a:bodyPr>
            <a:normAutofit/>
          </a:bodyPr>
          <a:lstStyle/>
          <a:p>
            <a:r>
              <a:rPr lang="zh-CN" altLang="en-US" dirty="0"/>
              <a:t>用来创建套接字描述符。</a:t>
            </a:r>
            <a:endParaRPr lang="en-US" altLang="zh-CN" dirty="0"/>
          </a:p>
          <a:p>
            <a:pPr marL="0" indent="0">
              <a:buNone/>
            </a:pPr>
            <a:r>
              <a:rPr lang="en-US" altLang="zh-CN" sz="1800" dirty="0">
                <a:solidFill>
                  <a:srgbClr val="00B050"/>
                </a:solidFill>
                <a:latin typeface="Consolas" panose="020B0609020204030204" pitchFamily="49" charset="0"/>
                <a:ea typeface="Yu Gothic UI Semibold" panose="020B0700000000000000" pitchFamily="34" charset="-128"/>
              </a:rPr>
              <a:t>#include &lt;sys/</a:t>
            </a:r>
            <a:r>
              <a:rPr lang="en-US" altLang="zh-CN" sz="1800" dirty="0" err="1">
                <a:solidFill>
                  <a:srgbClr val="00B050"/>
                </a:solidFill>
                <a:latin typeface="Consolas" panose="020B0609020204030204" pitchFamily="49" charset="0"/>
                <a:ea typeface="Yu Gothic UI Semibold" panose="020B0700000000000000" pitchFamily="34" charset="-128"/>
              </a:rPr>
              <a:t>types.h</a:t>
            </a:r>
            <a:r>
              <a:rPr lang="en-US" altLang="zh-CN" sz="1800" dirty="0">
                <a:solidFill>
                  <a:srgbClr val="00B050"/>
                </a:solidFill>
                <a:latin typeface="Consolas" panose="020B0609020204030204" pitchFamily="49" charset="0"/>
                <a:ea typeface="Yu Gothic UI Semibold" panose="020B0700000000000000" pitchFamily="34" charset="-128"/>
              </a:rPr>
              <a:t>&gt;</a:t>
            </a:r>
          </a:p>
          <a:p>
            <a:pPr marL="0" indent="0">
              <a:buNone/>
            </a:pPr>
            <a:r>
              <a:rPr lang="en-US" altLang="zh-CN" sz="1800" dirty="0">
                <a:solidFill>
                  <a:srgbClr val="00B050"/>
                </a:solidFill>
                <a:latin typeface="Consolas" panose="020B0609020204030204" pitchFamily="49" charset="0"/>
                <a:ea typeface="Yu Gothic UI Semibold" panose="020B0700000000000000" pitchFamily="34" charset="-128"/>
              </a:rPr>
              <a:t>#include &lt;sys/</a:t>
            </a:r>
            <a:r>
              <a:rPr lang="en-US" altLang="zh-CN" sz="1800" dirty="0" err="1">
                <a:solidFill>
                  <a:srgbClr val="00B050"/>
                </a:solidFill>
                <a:latin typeface="Consolas" panose="020B0609020204030204" pitchFamily="49" charset="0"/>
                <a:ea typeface="Yu Gothic UI Semibold" panose="020B0700000000000000" pitchFamily="34" charset="-128"/>
              </a:rPr>
              <a:t>socket.h</a:t>
            </a:r>
            <a:r>
              <a:rPr lang="en-US" altLang="zh-CN" sz="1800" dirty="0">
                <a:solidFill>
                  <a:srgbClr val="00B050"/>
                </a:solidFill>
                <a:latin typeface="Consolas" panose="020B0609020204030204" pitchFamily="49" charset="0"/>
                <a:ea typeface="Yu Gothic UI Semibold" panose="020B0700000000000000" pitchFamily="34" charset="-128"/>
              </a:rPr>
              <a:t>&gt;</a:t>
            </a:r>
          </a:p>
          <a:p>
            <a:pPr marL="0" indent="0">
              <a:buNone/>
            </a:pPr>
            <a:r>
              <a:rPr lang="en-US" altLang="zh-CN" sz="1800" dirty="0">
                <a:latin typeface="Consolas" panose="020B0609020204030204" pitchFamily="49" charset="0"/>
                <a:ea typeface="Yu Gothic UI Semibold" panose="020B0700000000000000" pitchFamily="34" charset="-128"/>
              </a:rPr>
              <a:t>int</a:t>
            </a:r>
            <a:r>
              <a:rPr lang="zh-CN" altLang="en-US" sz="1800" dirty="0">
                <a:latin typeface="Consolas" panose="020B0609020204030204" pitchFamily="49" charset="0"/>
                <a:ea typeface="Yu Gothic UI Semibold" panose="020B0700000000000000" pitchFamily="34" charset="-128"/>
              </a:rPr>
              <a:t> </a:t>
            </a:r>
            <a:r>
              <a:rPr lang="en-US" altLang="zh-CN" sz="1800" dirty="0">
                <a:latin typeface="Consolas" panose="020B0609020204030204" pitchFamily="49" charset="0"/>
                <a:ea typeface="Yu Gothic UI Semibold" panose="020B0700000000000000" pitchFamily="34" charset="-128"/>
              </a:rPr>
              <a:t>socket</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int</a:t>
            </a:r>
            <a:r>
              <a:rPr lang="zh-CN" altLang="en-US" sz="1800" dirty="0">
                <a:latin typeface="Consolas" panose="020B0609020204030204" pitchFamily="49" charset="0"/>
                <a:ea typeface="Yu Gothic UI Semibold" panose="020B0700000000000000" pitchFamily="34" charset="-128"/>
              </a:rPr>
              <a:t> </a:t>
            </a:r>
            <a:r>
              <a:rPr lang="en-US" altLang="zh-CN" sz="1800" dirty="0">
                <a:latin typeface="Consolas" panose="020B0609020204030204" pitchFamily="49" charset="0"/>
                <a:ea typeface="Yu Gothic UI Semibold" panose="020B0700000000000000" pitchFamily="34" charset="-128"/>
              </a:rPr>
              <a:t>domain</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int type</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int protocol</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0070C0"/>
                </a:solidFill>
                <a:latin typeface="Consolas" panose="020B0609020204030204" pitchFamily="49" charset="0"/>
                <a:ea typeface="Yu Gothic UI Semibold" panose="020B0700000000000000" pitchFamily="34" charset="-128"/>
              </a:rPr>
              <a:t>//</a:t>
            </a:r>
            <a:r>
              <a:rPr lang="zh-CN" altLang="en-US" sz="1800" dirty="0">
                <a:solidFill>
                  <a:srgbClr val="0070C0"/>
                </a:solidFill>
                <a:latin typeface="Consolas" panose="020B0609020204030204" pitchFamily="49" charset="0"/>
                <a:ea typeface="Yu Gothic UI Semibold" panose="020B0700000000000000" pitchFamily="34" charset="-128"/>
              </a:rPr>
              <a:t>成功：返回非负描述符；失败：返回</a:t>
            </a:r>
            <a:r>
              <a:rPr lang="en-US" altLang="zh-CN" sz="1800" dirty="0">
                <a:solidFill>
                  <a:srgbClr val="0070C0"/>
                </a:solidFill>
                <a:latin typeface="Consolas" panose="020B0609020204030204" pitchFamily="49" charset="0"/>
                <a:ea typeface="Yu Gothic UI Semibold" panose="020B0700000000000000" pitchFamily="34" charset="-128"/>
              </a:rPr>
              <a:t>-1</a:t>
            </a:r>
            <a:r>
              <a:rPr lang="zh-CN" altLang="en-US" sz="1800" dirty="0">
                <a:solidFill>
                  <a:srgbClr val="0070C0"/>
                </a:solidFill>
                <a:latin typeface="Consolas" panose="020B0609020204030204" pitchFamily="49" charset="0"/>
                <a:ea typeface="Yu Gothic UI Semibold" panose="020B0700000000000000" pitchFamily="34" charset="-128"/>
              </a:rPr>
              <a:t>。</a:t>
            </a:r>
            <a:endParaRPr lang="en-US" altLang="zh-CN" sz="1800" dirty="0">
              <a:solidFill>
                <a:srgbClr val="0070C0"/>
              </a:solidFill>
              <a:latin typeface="Consolas" panose="020B0609020204030204" pitchFamily="49" charset="0"/>
              <a:ea typeface="Yu Gothic UI Semibold" panose="020B0700000000000000" pitchFamily="34" charset="-128"/>
            </a:endParaRPr>
          </a:p>
          <a:p>
            <a:r>
              <a:rPr lang="zh-CN" altLang="en-US" dirty="0">
                <a:latin typeface="+mn-ea"/>
              </a:rPr>
              <a:t>例：</a:t>
            </a:r>
            <a:r>
              <a:rPr lang="en-US" altLang="zh-CN" dirty="0" err="1">
                <a:latin typeface="+mn-ea"/>
              </a:rPr>
              <a:t>clientfd</a:t>
            </a:r>
            <a:r>
              <a:rPr lang="en-US" altLang="zh-CN" dirty="0">
                <a:latin typeface="+mn-ea"/>
              </a:rPr>
              <a:t>=socket(AF_INET, SOCK_STREAM, 0);</a:t>
            </a:r>
          </a:p>
          <a:p>
            <a:r>
              <a:rPr lang="zh-CN" altLang="en-US" dirty="0">
                <a:latin typeface="+mn-ea"/>
              </a:rPr>
              <a:t>其中</a:t>
            </a:r>
            <a:r>
              <a:rPr lang="en-US" altLang="zh-CN" dirty="0">
                <a:latin typeface="+mn-ea"/>
              </a:rPr>
              <a:t>AF_INET</a:t>
            </a:r>
            <a:r>
              <a:rPr lang="zh-CN" altLang="en-US" dirty="0">
                <a:latin typeface="+mn-ea"/>
              </a:rPr>
              <a:t>表示</a:t>
            </a:r>
            <a:r>
              <a:rPr lang="en-US" altLang="zh-CN" dirty="0">
                <a:latin typeface="+mn-ea"/>
              </a:rPr>
              <a:t>IP</a:t>
            </a:r>
            <a:r>
              <a:rPr lang="zh-CN" altLang="en-US" dirty="0">
                <a:latin typeface="+mn-ea"/>
              </a:rPr>
              <a:t>为</a:t>
            </a:r>
            <a:r>
              <a:rPr lang="en-US" altLang="zh-CN" dirty="0">
                <a:latin typeface="+mn-ea"/>
              </a:rPr>
              <a:t>32</a:t>
            </a:r>
            <a:r>
              <a:rPr lang="zh-CN" altLang="en-US" dirty="0">
                <a:latin typeface="+mn-ea"/>
              </a:rPr>
              <a:t>位，</a:t>
            </a:r>
            <a:r>
              <a:rPr lang="en-US" altLang="zh-CN" dirty="0">
                <a:latin typeface="+mn-ea"/>
              </a:rPr>
              <a:t>SOCK_STREAM</a:t>
            </a:r>
            <a:r>
              <a:rPr lang="zh-CN" altLang="en-US" dirty="0">
                <a:latin typeface="+mn-ea"/>
              </a:rPr>
              <a:t>表示这个套接字是连接的一个端点。</a:t>
            </a:r>
            <a:endParaRPr lang="en-US" altLang="zh-CN" dirty="0">
              <a:latin typeface="+mn-ea"/>
            </a:endParaRPr>
          </a:p>
        </p:txBody>
      </p:sp>
    </p:spTree>
    <p:extLst>
      <p:ext uri="{BB962C8B-B14F-4D97-AF65-F5344CB8AC3E}">
        <p14:creationId xmlns:p14="http://schemas.microsoft.com/office/powerpoint/2010/main" val="427406405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0DCD7-9F42-49F8-B2A9-5DD4291EBFCA}"/>
              </a:ext>
            </a:extLst>
          </p:cNvPr>
          <p:cNvSpPr>
            <a:spLocks noGrp="1"/>
          </p:cNvSpPr>
          <p:nvPr>
            <p:ph type="title"/>
          </p:nvPr>
        </p:nvSpPr>
        <p:spPr/>
        <p:txBody>
          <a:bodyPr/>
          <a:lstStyle/>
          <a:p>
            <a:pPr algn="ctr"/>
            <a:r>
              <a:rPr lang="zh-CN" altLang="en-US" dirty="0"/>
              <a:t>客户端</a:t>
            </a:r>
            <a:r>
              <a:rPr lang="en-US" altLang="zh-CN" dirty="0"/>
              <a:t>-</a:t>
            </a:r>
            <a:r>
              <a:rPr lang="zh-CN" altLang="en-US" dirty="0"/>
              <a:t>服务器编程模型</a:t>
            </a:r>
          </a:p>
        </p:txBody>
      </p:sp>
      <p:sp>
        <p:nvSpPr>
          <p:cNvPr id="4" name="椭圆 3">
            <a:extLst>
              <a:ext uri="{FF2B5EF4-FFF2-40B4-BE49-F238E27FC236}">
                <a16:creationId xmlns:a16="http://schemas.microsoft.com/office/drawing/2014/main" id="{F9CA9688-E979-48BB-ABB1-E3ACDB20D4AB}"/>
              </a:ext>
            </a:extLst>
          </p:cNvPr>
          <p:cNvSpPr/>
          <p:nvPr/>
        </p:nvSpPr>
        <p:spPr>
          <a:xfrm>
            <a:off x="1875471" y="3487998"/>
            <a:ext cx="1917577" cy="8611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22CBF872-B58A-4070-B397-5AC62CF97A23}"/>
              </a:ext>
            </a:extLst>
          </p:cNvPr>
          <p:cNvSpPr/>
          <p:nvPr/>
        </p:nvSpPr>
        <p:spPr>
          <a:xfrm>
            <a:off x="6493339" y="3487998"/>
            <a:ext cx="1917577" cy="8611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磁盘 5">
            <a:extLst>
              <a:ext uri="{FF2B5EF4-FFF2-40B4-BE49-F238E27FC236}">
                <a16:creationId xmlns:a16="http://schemas.microsoft.com/office/drawing/2014/main" id="{23AE2677-CB1C-436C-991E-D9624B7707C6}"/>
              </a:ext>
            </a:extLst>
          </p:cNvPr>
          <p:cNvSpPr/>
          <p:nvPr/>
        </p:nvSpPr>
        <p:spPr>
          <a:xfrm>
            <a:off x="9714453" y="3621163"/>
            <a:ext cx="1447061" cy="727969"/>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233EDB66-F2F8-4451-A456-C07C594378C3}"/>
              </a:ext>
            </a:extLst>
          </p:cNvPr>
          <p:cNvCxnSpPr/>
          <p:nvPr/>
        </p:nvCxnSpPr>
        <p:spPr>
          <a:xfrm>
            <a:off x="3935090" y="3798332"/>
            <a:ext cx="244727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3108A11-E6B4-45DF-94C5-F729098EF78A}"/>
              </a:ext>
            </a:extLst>
          </p:cNvPr>
          <p:cNvCxnSpPr/>
          <p:nvPr/>
        </p:nvCxnSpPr>
        <p:spPr>
          <a:xfrm flipH="1">
            <a:off x="3935090" y="4076144"/>
            <a:ext cx="244727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C9F8565-F619-484E-B93F-B0020FFA193A}"/>
              </a:ext>
            </a:extLst>
          </p:cNvPr>
          <p:cNvCxnSpPr/>
          <p:nvPr/>
        </p:nvCxnSpPr>
        <p:spPr>
          <a:xfrm>
            <a:off x="8489335" y="3931882"/>
            <a:ext cx="1145219"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BDCCC73-9477-46EA-AA3B-AADD89529A78}"/>
              </a:ext>
            </a:extLst>
          </p:cNvPr>
          <p:cNvSpPr txBox="1"/>
          <p:nvPr/>
        </p:nvSpPr>
        <p:spPr>
          <a:xfrm>
            <a:off x="2164845" y="3748072"/>
            <a:ext cx="1338828" cy="369332"/>
          </a:xfrm>
          <a:prstGeom prst="rect">
            <a:avLst/>
          </a:prstGeom>
          <a:noFill/>
        </p:spPr>
        <p:txBody>
          <a:bodyPr wrap="none" rtlCol="0">
            <a:spAutoFit/>
          </a:bodyPr>
          <a:lstStyle/>
          <a:p>
            <a:r>
              <a:rPr lang="zh-CN" altLang="en-US" dirty="0"/>
              <a:t>客户端进程</a:t>
            </a:r>
          </a:p>
        </p:txBody>
      </p:sp>
      <p:sp>
        <p:nvSpPr>
          <p:cNvPr id="19" name="文本框 18">
            <a:extLst>
              <a:ext uri="{FF2B5EF4-FFF2-40B4-BE49-F238E27FC236}">
                <a16:creationId xmlns:a16="http://schemas.microsoft.com/office/drawing/2014/main" id="{029C8A7E-C16A-49A8-8F9A-9F4279DDC72D}"/>
              </a:ext>
            </a:extLst>
          </p:cNvPr>
          <p:cNvSpPr txBox="1"/>
          <p:nvPr/>
        </p:nvSpPr>
        <p:spPr>
          <a:xfrm>
            <a:off x="6782713" y="3771175"/>
            <a:ext cx="1338828" cy="369332"/>
          </a:xfrm>
          <a:prstGeom prst="rect">
            <a:avLst/>
          </a:prstGeom>
          <a:noFill/>
        </p:spPr>
        <p:txBody>
          <a:bodyPr wrap="none" rtlCol="0">
            <a:spAutoFit/>
          </a:bodyPr>
          <a:lstStyle/>
          <a:p>
            <a:r>
              <a:rPr lang="zh-CN" altLang="en-US" dirty="0"/>
              <a:t>服务器进程</a:t>
            </a:r>
          </a:p>
        </p:txBody>
      </p:sp>
      <p:sp>
        <p:nvSpPr>
          <p:cNvPr id="20" name="文本框 19">
            <a:extLst>
              <a:ext uri="{FF2B5EF4-FFF2-40B4-BE49-F238E27FC236}">
                <a16:creationId xmlns:a16="http://schemas.microsoft.com/office/drawing/2014/main" id="{6E7847E4-0455-4DC7-8D46-FE0801648F83}"/>
              </a:ext>
            </a:extLst>
          </p:cNvPr>
          <p:cNvSpPr txBox="1"/>
          <p:nvPr/>
        </p:nvSpPr>
        <p:spPr>
          <a:xfrm>
            <a:off x="10114817" y="3915891"/>
            <a:ext cx="646331" cy="369332"/>
          </a:xfrm>
          <a:prstGeom prst="rect">
            <a:avLst/>
          </a:prstGeom>
          <a:noFill/>
        </p:spPr>
        <p:txBody>
          <a:bodyPr wrap="none" rtlCol="0">
            <a:spAutoFit/>
          </a:bodyPr>
          <a:lstStyle/>
          <a:p>
            <a:r>
              <a:rPr lang="zh-CN" altLang="en-US" dirty="0"/>
              <a:t>资源</a:t>
            </a:r>
          </a:p>
        </p:txBody>
      </p:sp>
      <p:sp>
        <p:nvSpPr>
          <p:cNvPr id="21" name="文本框 20">
            <a:extLst>
              <a:ext uri="{FF2B5EF4-FFF2-40B4-BE49-F238E27FC236}">
                <a16:creationId xmlns:a16="http://schemas.microsoft.com/office/drawing/2014/main" id="{011866E3-568A-4135-B4EA-4F028A844B40}"/>
              </a:ext>
            </a:extLst>
          </p:cNvPr>
          <p:cNvSpPr txBox="1"/>
          <p:nvPr/>
        </p:nvSpPr>
        <p:spPr>
          <a:xfrm>
            <a:off x="4139553" y="3429000"/>
            <a:ext cx="2007281" cy="369332"/>
          </a:xfrm>
          <a:prstGeom prst="rect">
            <a:avLst/>
          </a:prstGeom>
          <a:noFill/>
        </p:spPr>
        <p:txBody>
          <a:bodyPr wrap="none" rtlCol="0">
            <a:spAutoFit/>
          </a:bodyPr>
          <a:lstStyle/>
          <a:p>
            <a:r>
              <a:rPr lang="en-US" altLang="zh-CN" dirty="0"/>
              <a:t>1.</a:t>
            </a:r>
            <a:r>
              <a:rPr lang="zh-CN" altLang="en-US" dirty="0"/>
              <a:t>客户端发送请求</a:t>
            </a:r>
          </a:p>
        </p:txBody>
      </p:sp>
      <p:sp>
        <p:nvSpPr>
          <p:cNvPr id="22" name="文本框 21">
            <a:extLst>
              <a:ext uri="{FF2B5EF4-FFF2-40B4-BE49-F238E27FC236}">
                <a16:creationId xmlns:a16="http://schemas.microsoft.com/office/drawing/2014/main" id="{57580F3F-4402-4A55-AF67-43DBB332910D}"/>
              </a:ext>
            </a:extLst>
          </p:cNvPr>
          <p:cNvSpPr txBox="1"/>
          <p:nvPr/>
        </p:nvSpPr>
        <p:spPr>
          <a:xfrm>
            <a:off x="8571314" y="3931882"/>
            <a:ext cx="1141659" cy="646331"/>
          </a:xfrm>
          <a:prstGeom prst="rect">
            <a:avLst/>
          </a:prstGeom>
          <a:noFill/>
        </p:spPr>
        <p:txBody>
          <a:bodyPr wrap="none" rtlCol="0">
            <a:spAutoFit/>
          </a:bodyPr>
          <a:lstStyle/>
          <a:p>
            <a:r>
              <a:rPr lang="en-US" altLang="zh-CN" dirty="0"/>
              <a:t>2.</a:t>
            </a:r>
            <a:r>
              <a:rPr lang="zh-CN" altLang="en-US" dirty="0"/>
              <a:t>服务器</a:t>
            </a:r>
            <a:endParaRPr lang="en-US" altLang="zh-CN" dirty="0"/>
          </a:p>
          <a:p>
            <a:r>
              <a:rPr lang="zh-CN" altLang="en-US" dirty="0"/>
              <a:t>处理请求</a:t>
            </a:r>
          </a:p>
        </p:txBody>
      </p:sp>
      <p:sp>
        <p:nvSpPr>
          <p:cNvPr id="23" name="文本框 22">
            <a:extLst>
              <a:ext uri="{FF2B5EF4-FFF2-40B4-BE49-F238E27FC236}">
                <a16:creationId xmlns:a16="http://schemas.microsoft.com/office/drawing/2014/main" id="{633DA12B-DD0C-4DB7-817B-BC5B6EA79F04}"/>
              </a:ext>
            </a:extLst>
          </p:cNvPr>
          <p:cNvSpPr txBox="1"/>
          <p:nvPr/>
        </p:nvSpPr>
        <p:spPr>
          <a:xfrm>
            <a:off x="4230347" y="4076143"/>
            <a:ext cx="1973617" cy="369332"/>
          </a:xfrm>
          <a:prstGeom prst="rect">
            <a:avLst/>
          </a:prstGeom>
          <a:noFill/>
        </p:spPr>
        <p:txBody>
          <a:bodyPr wrap="none" rtlCol="0">
            <a:spAutoFit/>
          </a:bodyPr>
          <a:lstStyle/>
          <a:p>
            <a:r>
              <a:rPr lang="en-US" altLang="zh-CN" dirty="0"/>
              <a:t>3.</a:t>
            </a:r>
            <a:r>
              <a:rPr lang="zh-CN" altLang="en-US" dirty="0"/>
              <a:t>服务器发送响应</a:t>
            </a:r>
          </a:p>
        </p:txBody>
      </p:sp>
      <p:sp>
        <p:nvSpPr>
          <p:cNvPr id="24" name="文本框 23">
            <a:extLst>
              <a:ext uri="{FF2B5EF4-FFF2-40B4-BE49-F238E27FC236}">
                <a16:creationId xmlns:a16="http://schemas.microsoft.com/office/drawing/2014/main" id="{42EC70F6-BC60-4EE8-9098-AF9256C09CD1}"/>
              </a:ext>
            </a:extLst>
          </p:cNvPr>
          <p:cNvSpPr txBox="1"/>
          <p:nvPr/>
        </p:nvSpPr>
        <p:spPr>
          <a:xfrm>
            <a:off x="838200" y="3592725"/>
            <a:ext cx="1107996" cy="646331"/>
          </a:xfrm>
          <a:prstGeom prst="rect">
            <a:avLst/>
          </a:prstGeom>
          <a:noFill/>
        </p:spPr>
        <p:txBody>
          <a:bodyPr wrap="none" rtlCol="0">
            <a:spAutoFit/>
          </a:bodyPr>
          <a:lstStyle/>
          <a:p>
            <a:r>
              <a:rPr lang="en-US" altLang="zh-CN" dirty="0"/>
              <a:t>4.</a:t>
            </a:r>
            <a:r>
              <a:rPr lang="zh-CN" altLang="en-US" dirty="0"/>
              <a:t>客户端</a:t>
            </a:r>
            <a:endParaRPr lang="en-US" altLang="zh-CN" dirty="0"/>
          </a:p>
          <a:p>
            <a:r>
              <a:rPr lang="zh-CN" altLang="en-US" dirty="0"/>
              <a:t>处理响应</a:t>
            </a:r>
          </a:p>
        </p:txBody>
      </p:sp>
    </p:spTree>
    <p:extLst>
      <p:ext uri="{BB962C8B-B14F-4D97-AF65-F5344CB8AC3E}">
        <p14:creationId xmlns:p14="http://schemas.microsoft.com/office/powerpoint/2010/main" val="12950646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D0CC1-5C25-4B74-B9C8-4D6963AB908E}"/>
              </a:ext>
            </a:extLst>
          </p:cNvPr>
          <p:cNvSpPr>
            <a:spLocks noGrp="1"/>
          </p:cNvSpPr>
          <p:nvPr>
            <p:ph type="title"/>
          </p:nvPr>
        </p:nvSpPr>
        <p:spPr/>
        <p:txBody>
          <a:bodyPr/>
          <a:lstStyle/>
          <a:p>
            <a:pPr algn="ctr"/>
            <a:r>
              <a:rPr lang="en-US" altLang="zh-CN" dirty="0"/>
              <a:t>connect</a:t>
            </a:r>
            <a:r>
              <a:rPr lang="zh-CN" altLang="en-US" dirty="0"/>
              <a:t>函数</a:t>
            </a:r>
          </a:p>
        </p:txBody>
      </p:sp>
      <p:sp>
        <p:nvSpPr>
          <p:cNvPr id="3" name="内容占位符 2">
            <a:extLst>
              <a:ext uri="{FF2B5EF4-FFF2-40B4-BE49-F238E27FC236}">
                <a16:creationId xmlns:a16="http://schemas.microsoft.com/office/drawing/2014/main" id="{EF0755E6-A320-4CCE-9188-AD72018F9E45}"/>
              </a:ext>
            </a:extLst>
          </p:cNvPr>
          <p:cNvSpPr>
            <a:spLocks noGrp="1"/>
          </p:cNvSpPr>
          <p:nvPr>
            <p:ph idx="1"/>
          </p:nvPr>
        </p:nvSpPr>
        <p:spPr/>
        <p:txBody>
          <a:bodyPr/>
          <a:lstStyle/>
          <a:p>
            <a:r>
              <a:rPr lang="zh-CN" altLang="en-US" dirty="0"/>
              <a:t>客户端通过调用</a:t>
            </a:r>
            <a:r>
              <a:rPr lang="en-US" altLang="zh-CN" dirty="0"/>
              <a:t>connect</a:t>
            </a:r>
            <a:r>
              <a:rPr lang="zh-CN" altLang="en-US" dirty="0"/>
              <a:t>来建立和服务器的连接。</a:t>
            </a:r>
            <a:endParaRPr lang="en-US" altLang="zh-CN" dirty="0"/>
          </a:p>
          <a:p>
            <a:pPr marL="0" indent="0">
              <a:buNone/>
            </a:pPr>
            <a:r>
              <a:rPr lang="en-US" altLang="zh-CN" sz="1800" dirty="0">
                <a:solidFill>
                  <a:srgbClr val="00B050"/>
                </a:solidFill>
                <a:latin typeface="Consolas" panose="020B0609020204030204" pitchFamily="49" charset="0"/>
                <a:ea typeface="Yu Gothic UI Semibold" panose="020B0700000000000000" pitchFamily="34" charset="-128"/>
              </a:rPr>
              <a:t>#include &lt;sys/</a:t>
            </a:r>
            <a:r>
              <a:rPr lang="en-US" altLang="zh-CN" sz="1800" dirty="0" err="1">
                <a:solidFill>
                  <a:srgbClr val="00B050"/>
                </a:solidFill>
                <a:latin typeface="Consolas" panose="020B0609020204030204" pitchFamily="49" charset="0"/>
                <a:ea typeface="Yu Gothic UI Semibold" panose="020B0700000000000000" pitchFamily="34" charset="-128"/>
              </a:rPr>
              <a:t>socket.h</a:t>
            </a:r>
            <a:r>
              <a:rPr lang="en-US" altLang="zh-CN" sz="1800" dirty="0">
                <a:solidFill>
                  <a:srgbClr val="00B050"/>
                </a:solidFill>
                <a:latin typeface="Consolas" panose="020B0609020204030204" pitchFamily="49" charset="0"/>
                <a:ea typeface="Yu Gothic UI Semibold" panose="020B0700000000000000" pitchFamily="34" charset="-128"/>
              </a:rPr>
              <a:t>&gt;</a:t>
            </a:r>
          </a:p>
          <a:p>
            <a:pPr marL="0" indent="0">
              <a:buNone/>
            </a:pPr>
            <a:r>
              <a:rPr lang="en-US" altLang="zh-CN" sz="1800" dirty="0">
                <a:latin typeface="Consolas" panose="020B0609020204030204" pitchFamily="49" charset="0"/>
                <a:ea typeface="Yu Gothic UI Semibold" panose="020B0700000000000000" pitchFamily="34" charset="-128"/>
              </a:rPr>
              <a:t>int connect</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int </a:t>
            </a:r>
            <a:r>
              <a:rPr lang="en-US" altLang="zh-CN" sz="1800" dirty="0" err="1">
                <a:latin typeface="Consolas" panose="020B0609020204030204" pitchFamily="49" charset="0"/>
                <a:ea typeface="Yu Gothic UI Semibold" panose="020B0700000000000000" pitchFamily="34" charset="-128"/>
              </a:rPr>
              <a:t>clientfd</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const struct </a:t>
            </a:r>
            <a:r>
              <a:rPr lang="en-US" altLang="zh-CN" sz="1800" dirty="0" err="1">
                <a:latin typeface="Consolas" panose="020B0609020204030204" pitchFamily="49" charset="0"/>
                <a:ea typeface="Yu Gothic UI Semibold" panose="020B0700000000000000" pitchFamily="34" charset="-128"/>
              </a:rPr>
              <a:t>sockaddr</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err="1">
                <a:latin typeface="Consolas" panose="020B0609020204030204" pitchFamily="49" charset="0"/>
                <a:ea typeface="Yu Gothic UI Semibold" panose="020B0700000000000000" pitchFamily="34" charset="-128"/>
              </a:rPr>
              <a:t>addr</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socklen_t</a:t>
            </a:r>
            <a:r>
              <a:rPr lang="en-US" altLang="zh-CN" sz="1800" dirty="0">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addrlen</a:t>
            </a:r>
            <a:r>
              <a:rPr lang="en-US" altLang="zh-CN" sz="1800" dirty="0">
                <a:solidFill>
                  <a:srgbClr val="FF0000"/>
                </a:solidFill>
                <a:latin typeface="Consolas" panose="020B0609020204030204" pitchFamily="49" charset="0"/>
                <a:ea typeface="Yu Gothic UI Semibold" panose="020B0700000000000000" pitchFamily="34" charset="-128"/>
              </a:rPr>
              <a:t>); </a:t>
            </a:r>
            <a:r>
              <a:rPr lang="en-US" altLang="zh-CN" sz="1800" dirty="0">
                <a:solidFill>
                  <a:srgbClr val="0070C0"/>
                </a:solidFill>
                <a:latin typeface="Consolas" panose="020B0609020204030204" pitchFamily="49" charset="0"/>
                <a:ea typeface="Yu Gothic UI Semibold" panose="020B0700000000000000" pitchFamily="34" charset="-128"/>
              </a:rPr>
              <a:t>//</a:t>
            </a:r>
            <a:r>
              <a:rPr lang="zh-CN" altLang="en-US" sz="1800" dirty="0">
                <a:solidFill>
                  <a:srgbClr val="0070C0"/>
                </a:solidFill>
                <a:latin typeface="Consolas" panose="020B0609020204030204" pitchFamily="49" charset="0"/>
                <a:ea typeface="Yu Gothic UI Semibold" panose="020B0700000000000000" pitchFamily="34" charset="-128"/>
              </a:rPr>
              <a:t>成功返回</a:t>
            </a:r>
            <a:r>
              <a:rPr lang="en-US" altLang="zh-CN" sz="1800" dirty="0">
                <a:solidFill>
                  <a:srgbClr val="0070C0"/>
                </a:solidFill>
                <a:latin typeface="Consolas" panose="020B0609020204030204" pitchFamily="49" charset="0"/>
                <a:ea typeface="Yu Gothic UI Semibold" panose="020B0700000000000000" pitchFamily="34" charset="-128"/>
              </a:rPr>
              <a:t>0</a:t>
            </a:r>
            <a:r>
              <a:rPr lang="zh-CN" altLang="en-US" sz="1800" dirty="0">
                <a:solidFill>
                  <a:srgbClr val="0070C0"/>
                </a:solidFill>
                <a:latin typeface="Consolas" panose="020B0609020204030204" pitchFamily="49" charset="0"/>
                <a:ea typeface="Yu Gothic UI Semibold" panose="020B0700000000000000" pitchFamily="34" charset="-128"/>
              </a:rPr>
              <a:t>，失败返回</a:t>
            </a:r>
            <a:r>
              <a:rPr lang="en-US" altLang="zh-CN" sz="1800" dirty="0">
                <a:solidFill>
                  <a:srgbClr val="0070C0"/>
                </a:solidFill>
                <a:latin typeface="Consolas" panose="020B0609020204030204" pitchFamily="49" charset="0"/>
                <a:ea typeface="Yu Gothic UI Semibold" panose="020B0700000000000000" pitchFamily="34" charset="-128"/>
              </a:rPr>
              <a:t>-1</a:t>
            </a:r>
            <a:r>
              <a:rPr lang="zh-CN" altLang="en-US" sz="1800" dirty="0">
                <a:solidFill>
                  <a:srgbClr val="0070C0"/>
                </a:solidFill>
                <a:latin typeface="Consolas" panose="020B0609020204030204" pitchFamily="49" charset="0"/>
                <a:ea typeface="Yu Gothic UI Semibold" panose="020B0700000000000000" pitchFamily="34" charset="-128"/>
              </a:rPr>
              <a:t>。</a:t>
            </a:r>
            <a:endParaRPr lang="en-US" altLang="zh-CN" sz="1800" dirty="0">
              <a:solidFill>
                <a:srgbClr val="0070C0"/>
              </a:solidFill>
              <a:latin typeface="Consolas" panose="020B0609020204030204" pitchFamily="49" charset="0"/>
              <a:ea typeface="Yu Gothic UI Semibold" panose="020B0700000000000000" pitchFamily="34" charset="-128"/>
            </a:endParaRPr>
          </a:p>
          <a:p>
            <a:r>
              <a:rPr lang="zh-CN" altLang="en-US" dirty="0">
                <a:latin typeface="+mn-ea"/>
              </a:rPr>
              <a:t>至此，客户端连接完成，可以借助</a:t>
            </a:r>
            <a:r>
              <a:rPr lang="en-US" altLang="zh-CN" dirty="0" err="1">
                <a:latin typeface="+mn-ea"/>
              </a:rPr>
              <a:t>clientfd</a:t>
            </a:r>
            <a:r>
              <a:rPr lang="zh-CN" altLang="en-US" dirty="0">
                <a:latin typeface="+mn-ea"/>
              </a:rPr>
              <a:t>描述符进行读写了。</a:t>
            </a:r>
            <a:endParaRPr lang="en-US" altLang="zh-CN" dirty="0">
              <a:latin typeface="+mn-ea"/>
            </a:endParaRPr>
          </a:p>
          <a:p>
            <a:r>
              <a:rPr lang="en-US" altLang="zh-CN" dirty="0">
                <a:latin typeface="+mn-ea"/>
              </a:rPr>
              <a:t>connect</a:t>
            </a:r>
            <a:r>
              <a:rPr lang="zh-CN" altLang="en-US" dirty="0">
                <a:latin typeface="+mn-ea"/>
              </a:rPr>
              <a:t>为阻塞函数，调用后会连接服务器，一段时间连接不到后会返回</a:t>
            </a:r>
            <a:r>
              <a:rPr lang="en-US" altLang="zh-CN" dirty="0">
                <a:latin typeface="+mn-ea"/>
              </a:rPr>
              <a:t>-1</a:t>
            </a:r>
            <a:r>
              <a:rPr lang="zh-CN" altLang="en-US" dirty="0">
                <a:latin typeface="+mn-ea"/>
              </a:rPr>
              <a:t>（这段时间不是很长，通常只会等待几秒）</a:t>
            </a:r>
          </a:p>
        </p:txBody>
      </p:sp>
    </p:spTree>
    <p:extLst>
      <p:ext uri="{BB962C8B-B14F-4D97-AF65-F5344CB8AC3E}">
        <p14:creationId xmlns:p14="http://schemas.microsoft.com/office/powerpoint/2010/main" val="9264949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AFB12-22E4-4C93-B28D-2C676F8546DF}"/>
              </a:ext>
            </a:extLst>
          </p:cNvPr>
          <p:cNvSpPr>
            <a:spLocks noGrp="1"/>
          </p:cNvSpPr>
          <p:nvPr>
            <p:ph type="title"/>
          </p:nvPr>
        </p:nvSpPr>
        <p:spPr/>
        <p:txBody>
          <a:bodyPr/>
          <a:lstStyle/>
          <a:p>
            <a:pPr algn="ctr"/>
            <a:r>
              <a:rPr lang="en-US" altLang="zh-CN" dirty="0"/>
              <a:t>bind</a:t>
            </a:r>
            <a:r>
              <a:rPr lang="zh-CN" altLang="en-US" dirty="0"/>
              <a:t>函数</a:t>
            </a:r>
          </a:p>
        </p:txBody>
      </p:sp>
      <p:sp>
        <p:nvSpPr>
          <p:cNvPr id="3" name="内容占位符 2">
            <a:extLst>
              <a:ext uri="{FF2B5EF4-FFF2-40B4-BE49-F238E27FC236}">
                <a16:creationId xmlns:a16="http://schemas.microsoft.com/office/drawing/2014/main" id="{052A1F64-1B2D-4946-9340-CAA1435C90D3}"/>
              </a:ext>
            </a:extLst>
          </p:cNvPr>
          <p:cNvSpPr>
            <a:spLocks noGrp="1"/>
          </p:cNvSpPr>
          <p:nvPr>
            <p:ph idx="1"/>
          </p:nvPr>
        </p:nvSpPr>
        <p:spPr/>
        <p:txBody>
          <a:bodyPr/>
          <a:lstStyle/>
          <a:p>
            <a:r>
              <a:rPr lang="en-US" altLang="zh-CN" dirty="0"/>
              <a:t>bind</a:t>
            </a:r>
            <a:r>
              <a:rPr lang="zh-CN" altLang="en-US" dirty="0"/>
              <a:t>函数告诉内核将</a:t>
            </a:r>
            <a:r>
              <a:rPr lang="en-US" altLang="zh-CN" dirty="0" err="1"/>
              <a:t>addr</a:t>
            </a:r>
            <a:r>
              <a:rPr lang="zh-CN" altLang="en-US" dirty="0"/>
              <a:t>中的服务器套接字地址和套接字描述符</a:t>
            </a:r>
            <a:r>
              <a:rPr lang="en-US" altLang="zh-CN" dirty="0" err="1"/>
              <a:t>sockfd</a:t>
            </a:r>
            <a:r>
              <a:rPr lang="zh-CN" altLang="en-US" dirty="0"/>
              <a:t>联系起来。</a:t>
            </a:r>
            <a:endParaRPr lang="en-US" altLang="zh-CN" dirty="0"/>
          </a:p>
          <a:p>
            <a:r>
              <a:rPr lang="zh-CN" altLang="en-US" dirty="0"/>
              <a:t>之所以这么联系，是因为接下来的</a:t>
            </a:r>
            <a:r>
              <a:rPr lang="en-US" altLang="zh-CN" dirty="0"/>
              <a:t>listen</a:t>
            </a:r>
            <a:r>
              <a:rPr lang="zh-CN" altLang="en-US" dirty="0"/>
              <a:t>函数只接受套接字描述符。</a:t>
            </a:r>
            <a:endParaRPr lang="en-US" altLang="zh-CN" dirty="0"/>
          </a:p>
          <a:p>
            <a:pPr marL="0" indent="0">
              <a:buNone/>
            </a:pPr>
            <a:r>
              <a:rPr lang="en-US" altLang="zh-CN" sz="1800" dirty="0">
                <a:solidFill>
                  <a:srgbClr val="00B050"/>
                </a:solidFill>
                <a:latin typeface="Consolas" panose="020B0609020204030204" pitchFamily="49" charset="0"/>
                <a:ea typeface="Yu Gothic UI Semibold" panose="020B0700000000000000" pitchFamily="34" charset="-128"/>
              </a:rPr>
              <a:t>#include &lt;sys/</a:t>
            </a:r>
            <a:r>
              <a:rPr lang="en-US" altLang="zh-CN" sz="1800" dirty="0" err="1">
                <a:solidFill>
                  <a:srgbClr val="00B050"/>
                </a:solidFill>
                <a:latin typeface="Consolas" panose="020B0609020204030204" pitchFamily="49" charset="0"/>
                <a:ea typeface="Yu Gothic UI Semibold" panose="020B0700000000000000" pitchFamily="34" charset="-128"/>
              </a:rPr>
              <a:t>socket.h</a:t>
            </a:r>
            <a:r>
              <a:rPr lang="en-US" altLang="zh-CN" sz="1800" dirty="0">
                <a:solidFill>
                  <a:srgbClr val="00B050"/>
                </a:solidFill>
                <a:latin typeface="Consolas" panose="020B0609020204030204" pitchFamily="49" charset="0"/>
                <a:ea typeface="Yu Gothic UI Semibold" panose="020B0700000000000000" pitchFamily="34" charset="-128"/>
              </a:rPr>
              <a:t>&gt;</a:t>
            </a:r>
          </a:p>
          <a:p>
            <a:pPr marL="0" indent="0">
              <a:buNone/>
            </a:pPr>
            <a:r>
              <a:rPr lang="en-US" altLang="zh-CN" sz="1800" dirty="0">
                <a:latin typeface="Consolas" panose="020B0609020204030204" pitchFamily="49" charset="0"/>
                <a:ea typeface="Yu Gothic UI Semibold" panose="020B0700000000000000" pitchFamily="34" charset="-128"/>
              </a:rPr>
              <a:t>int bind</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int </a:t>
            </a:r>
            <a:r>
              <a:rPr lang="en-US" altLang="zh-CN" sz="1800" dirty="0" err="1">
                <a:latin typeface="Consolas" panose="020B0609020204030204" pitchFamily="49" charset="0"/>
                <a:ea typeface="Yu Gothic UI Semibold" panose="020B0700000000000000" pitchFamily="34" charset="-128"/>
              </a:rPr>
              <a:t>sockfd</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const struct </a:t>
            </a:r>
            <a:r>
              <a:rPr lang="en-US" altLang="zh-CN" sz="1800" dirty="0" err="1">
                <a:latin typeface="Consolas" panose="020B0609020204030204" pitchFamily="49" charset="0"/>
                <a:ea typeface="Yu Gothic UI Semibold" panose="020B0700000000000000" pitchFamily="34" charset="-128"/>
              </a:rPr>
              <a:t>sockaddr</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err="1">
                <a:latin typeface="Consolas" panose="020B0609020204030204" pitchFamily="49" charset="0"/>
                <a:ea typeface="Yu Gothic UI Semibold" panose="020B0700000000000000" pitchFamily="34" charset="-128"/>
              </a:rPr>
              <a:t>addr</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socklen_t</a:t>
            </a:r>
            <a:r>
              <a:rPr lang="en-US" altLang="zh-CN" sz="1800" dirty="0">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addrlen</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0070C0"/>
                </a:solidFill>
                <a:latin typeface="Consolas" panose="020B0609020204030204" pitchFamily="49" charset="0"/>
                <a:ea typeface="Yu Gothic UI Semibold" panose="020B0700000000000000" pitchFamily="34" charset="-128"/>
              </a:rPr>
              <a:t>//</a:t>
            </a:r>
            <a:r>
              <a:rPr lang="zh-CN" altLang="en-US" sz="1800" dirty="0">
                <a:solidFill>
                  <a:srgbClr val="0070C0"/>
                </a:solidFill>
                <a:latin typeface="Consolas" panose="020B0609020204030204" pitchFamily="49" charset="0"/>
                <a:ea typeface="Yu Gothic UI Semibold" panose="020B0700000000000000" pitchFamily="34" charset="-128"/>
              </a:rPr>
              <a:t>成功返回</a:t>
            </a:r>
            <a:r>
              <a:rPr lang="en-US" altLang="zh-CN" sz="1800" dirty="0">
                <a:solidFill>
                  <a:srgbClr val="0070C0"/>
                </a:solidFill>
                <a:latin typeface="Consolas" panose="020B0609020204030204" pitchFamily="49" charset="0"/>
                <a:ea typeface="Yu Gothic UI Semibold" panose="020B0700000000000000" pitchFamily="34" charset="-128"/>
              </a:rPr>
              <a:t>0</a:t>
            </a:r>
            <a:r>
              <a:rPr lang="zh-CN" altLang="en-US" sz="1800" dirty="0">
                <a:solidFill>
                  <a:srgbClr val="0070C0"/>
                </a:solidFill>
                <a:latin typeface="Consolas" panose="020B0609020204030204" pitchFamily="49" charset="0"/>
                <a:ea typeface="Yu Gothic UI Semibold" panose="020B0700000000000000" pitchFamily="34" charset="-128"/>
              </a:rPr>
              <a:t>，失败返回</a:t>
            </a:r>
            <a:r>
              <a:rPr lang="en-US" altLang="zh-CN" sz="1800" dirty="0">
                <a:solidFill>
                  <a:srgbClr val="0070C0"/>
                </a:solidFill>
                <a:latin typeface="Consolas" panose="020B0609020204030204" pitchFamily="49" charset="0"/>
                <a:ea typeface="Yu Gothic UI Semibold" panose="020B0700000000000000" pitchFamily="34" charset="-128"/>
              </a:rPr>
              <a:t>-1</a:t>
            </a:r>
            <a:r>
              <a:rPr lang="zh-CN" altLang="en-US" sz="1800" dirty="0">
                <a:solidFill>
                  <a:srgbClr val="0070C0"/>
                </a:solidFill>
                <a:latin typeface="Consolas" panose="020B0609020204030204" pitchFamily="49" charset="0"/>
                <a:ea typeface="Yu Gothic UI Semibold" panose="020B0700000000000000" pitchFamily="34" charset="-128"/>
              </a:rPr>
              <a:t>。</a:t>
            </a:r>
          </a:p>
        </p:txBody>
      </p:sp>
    </p:spTree>
    <p:extLst>
      <p:ext uri="{BB962C8B-B14F-4D97-AF65-F5344CB8AC3E}">
        <p14:creationId xmlns:p14="http://schemas.microsoft.com/office/powerpoint/2010/main" val="14274201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1DC65-50DF-4C10-BB41-6053517BCDDA}"/>
              </a:ext>
            </a:extLst>
          </p:cNvPr>
          <p:cNvSpPr>
            <a:spLocks noGrp="1"/>
          </p:cNvSpPr>
          <p:nvPr>
            <p:ph type="title"/>
          </p:nvPr>
        </p:nvSpPr>
        <p:spPr/>
        <p:txBody>
          <a:bodyPr/>
          <a:lstStyle/>
          <a:p>
            <a:pPr algn="ctr"/>
            <a:r>
              <a:rPr lang="en-US" altLang="zh-CN" dirty="0"/>
              <a:t>listen</a:t>
            </a:r>
            <a:r>
              <a:rPr lang="zh-CN" altLang="en-US" dirty="0"/>
              <a:t>函数</a:t>
            </a:r>
          </a:p>
        </p:txBody>
      </p:sp>
      <p:sp>
        <p:nvSpPr>
          <p:cNvPr id="3" name="内容占位符 2">
            <a:extLst>
              <a:ext uri="{FF2B5EF4-FFF2-40B4-BE49-F238E27FC236}">
                <a16:creationId xmlns:a16="http://schemas.microsoft.com/office/drawing/2014/main" id="{B53CACA6-9EDE-445B-9515-78953591212A}"/>
              </a:ext>
            </a:extLst>
          </p:cNvPr>
          <p:cNvSpPr>
            <a:spLocks noGrp="1"/>
          </p:cNvSpPr>
          <p:nvPr>
            <p:ph idx="1"/>
          </p:nvPr>
        </p:nvSpPr>
        <p:spPr/>
        <p:txBody>
          <a:bodyPr>
            <a:normAutofit/>
          </a:bodyPr>
          <a:lstStyle/>
          <a:p>
            <a:r>
              <a:rPr lang="en-US" altLang="zh-CN" dirty="0"/>
              <a:t>listen</a:t>
            </a:r>
            <a:r>
              <a:rPr lang="zh-CN" altLang="en-US" dirty="0"/>
              <a:t>函数告诉内核，</a:t>
            </a:r>
            <a:r>
              <a:rPr lang="en-US" altLang="zh-CN" dirty="0"/>
              <a:t>socket</a:t>
            </a:r>
            <a:r>
              <a:rPr lang="zh-CN" altLang="en-US" dirty="0"/>
              <a:t>函数创建的套接字是被服务器而不是客户端使用的（默认为客户端使用的主动套接字）。</a:t>
            </a:r>
            <a:endParaRPr lang="en-US" altLang="zh-CN" dirty="0"/>
          </a:p>
          <a:p>
            <a:pPr marL="0" indent="0">
              <a:buNone/>
            </a:pPr>
            <a:r>
              <a:rPr lang="en-US" altLang="zh-CN" sz="1800" dirty="0">
                <a:solidFill>
                  <a:srgbClr val="00B050"/>
                </a:solidFill>
                <a:latin typeface="Consolas" panose="020B0609020204030204" pitchFamily="49" charset="0"/>
                <a:ea typeface="Yu Gothic UI Semibold" panose="020B0700000000000000" pitchFamily="34" charset="-128"/>
              </a:rPr>
              <a:t>#include &lt;sys/</a:t>
            </a:r>
            <a:r>
              <a:rPr lang="en-US" altLang="zh-CN" sz="1800" dirty="0" err="1">
                <a:solidFill>
                  <a:srgbClr val="00B050"/>
                </a:solidFill>
                <a:latin typeface="Consolas" panose="020B0609020204030204" pitchFamily="49" charset="0"/>
                <a:ea typeface="Yu Gothic UI Semibold" panose="020B0700000000000000" pitchFamily="34" charset="-128"/>
              </a:rPr>
              <a:t>socket.h</a:t>
            </a:r>
            <a:r>
              <a:rPr lang="en-US" altLang="zh-CN" sz="1800" dirty="0">
                <a:solidFill>
                  <a:srgbClr val="00B050"/>
                </a:solidFill>
                <a:latin typeface="Consolas" panose="020B0609020204030204" pitchFamily="49" charset="0"/>
                <a:ea typeface="Yu Gothic UI Semibold" panose="020B0700000000000000" pitchFamily="34" charset="-128"/>
              </a:rPr>
              <a:t>&gt;</a:t>
            </a:r>
          </a:p>
          <a:p>
            <a:pPr marL="0" indent="0">
              <a:buNone/>
            </a:pPr>
            <a:r>
              <a:rPr lang="en-US" altLang="zh-CN" sz="1800" dirty="0">
                <a:latin typeface="Consolas" panose="020B0609020204030204" pitchFamily="49" charset="0"/>
                <a:ea typeface="Yu Gothic UI Semibold" panose="020B0700000000000000" pitchFamily="34" charset="-128"/>
              </a:rPr>
              <a:t>int listen</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int </a:t>
            </a:r>
            <a:r>
              <a:rPr lang="en-US" altLang="zh-CN" sz="1800" dirty="0" err="1">
                <a:latin typeface="Consolas" panose="020B0609020204030204" pitchFamily="49" charset="0"/>
                <a:ea typeface="Yu Gothic UI Semibold" panose="020B0700000000000000" pitchFamily="34" charset="-128"/>
              </a:rPr>
              <a:t>sockfd</a:t>
            </a:r>
            <a:r>
              <a:rPr lang="en-US" altLang="zh-CN" sz="1800" dirty="0">
                <a:latin typeface="Consolas" panose="020B0609020204030204" pitchFamily="49" charset="0"/>
                <a:ea typeface="Yu Gothic UI Semibold" panose="020B0700000000000000" pitchFamily="34" charset="-128"/>
              </a:rPr>
              <a:t>, int backlog</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0070C0"/>
                </a:solidFill>
                <a:latin typeface="Consolas" panose="020B0609020204030204" pitchFamily="49" charset="0"/>
                <a:ea typeface="Yu Gothic UI Semibold" panose="020B0700000000000000" pitchFamily="34" charset="-128"/>
              </a:rPr>
              <a:t>//</a:t>
            </a:r>
            <a:r>
              <a:rPr lang="zh-CN" altLang="en-US" sz="1800" dirty="0">
                <a:solidFill>
                  <a:srgbClr val="0070C0"/>
                </a:solidFill>
                <a:latin typeface="Consolas" panose="020B0609020204030204" pitchFamily="49" charset="0"/>
                <a:ea typeface="Yu Gothic UI Semibold" panose="020B0700000000000000" pitchFamily="34" charset="-128"/>
              </a:rPr>
              <a:t>成功返回</a:t>
            </a:r>
            <a:r>
              <a:rPr lang="en-US" altLang="zh-CN" sz="1800" dirty="0">
                <a:solidFill>
                  <a:srgbClr val="0070C0"/>
                </a:solidFill>
                <a:latin typeface="Consolas" panose="020B0609020204030204" pitchFamily="49" charset="0"/>
                <a:ea typeface="Yu Gothic UI Semibold" panose="020B0700000000000000" pitchFamily="34" charset="-128"/>
              </a:rPr>
              <a:t>0</a:t>
            </a:r>
            <a:r>
              <a:rPr lang="zh-CN" altLang="en-US" sz="1800" dirty="0">
                <a:solidFill>
                  <a:srgbClr val="0070C0"/>
                </a:solidFill>
                <a:latin typeface="Consolas" panose="020B0609020204030204" pitchFamily="49" charset="0"/>
                <a:ea typeface="Yu Gothic UI Semibold" panose="020B0700000000000000" pitchFamily="34" charset="-128"/>
              </a:rPr>
              <a:t>，失败返回</a:t>
            </a:r>
            <a:r>
              <a:rPr lang="en-US" altLang="zh-CN" sz="1800" dirty="0">
                <a:solidFill>
                  <a:srgbClr val="0070C0"/>
                </a:solidFill>
                <a:latin typeface="Consolas" panose="020B0609020204030204" pitchFamily="49" charset="0"/>
                <a:ea typeface="Yu Gothic UI Semibold" panose="020B0700000000000000" pitchFamily="34" charset="-128"/>
              </a:rPr>
              <a:t>-1</a:t>
            </a:r>
          </a:p>
          <a:p>
            <a:r>
              <a:rPr lang="en-US" altLang="zh-CN" dirty="0">
                <a:latin typeface="+mn-ea"/>
              </a:rPr>
              <a:t>listen</a:t>
            </a:r>
            <a:r>
              <a:rPr lang="zh-CN" altLang="en-US" dirty="0">
                <a:latin typeface="+mn-ea"/>
              </a:rPr>
              <a:t>函数将</a:t>
            </a:r>
            <a:r>
              <a:rPr lang="en-US" altLang="zh-CN" dirty="0" err="1">
                <a:latin typeface="+mn-ea"/>
              </a:rPr>
              <a:t>sockfd</a:t>
            </a:r>
            <a:r>
              <a:rPr lang="zh-CN" altLang="en-US" dirty="0">
                <a:latin typeface="+mn-ea"/>
              </a:rPr>
              <a:t>由主动套接字转化为被动套接字，该套接字可以接受来自客户的连接请求。</a:t>
            </a:r>
            <a:endParaRPr lang="en-US" altLang="zh-CN" dirty="0">
              <a:latin typeface="+mn-ea"/>
            </a:endParaRPr>
          </a:p>
          <a:p>
            <a:r>
              <a:rPr lang="en-US" altLang="zh-CN" dirty="0">
                <a:latin typeface="+mn-ea"/>
              </a:rPr>
              <a:t>backlog</a:t>
            </a:r>
            <a:r>
              <a:rPr lang="zh-CN" altLang="en-US" dirty="0">
                <a:latin typeface="+mn-ea"/>
              </a:rPr>
              <a:t>暗示内核开始拒绝请求之前，队列中要排队的未完成的连接请求的数量。</a:t>
            </a:r>
            <a:endParaRPr lang="en-US" altLang="zh-CN" dirty="0">
              <a:latin typeface="+mn-ea"/>
            </a:endParaRPr>
          </a:p>
          <a:p>
            <a:r>
              <a:rPr lang="en-US" altLang="zh-CN" dirty="0">
                <a:latin typeface="+mn-ea"/>
              </a:rPr>
              <a:t>listen</a:t>
            </a:r>
            <a:r>
              <a:rPr lang="zh-CN" altLang="en-US" dirty="0">
                <a:latin typeface="+mn-ea"/>
              </a:rPr>
              <a:t>为非阻塞函数，调用后立即返回。</a:t>
            </a:r>
          </a:p>
        </p:txBody>
      </p:sp>
    </p:spTree>
    <p:extLst>
      <p:ext uri="{BB962C8B-B14F-4D97-AF65-F5344CB8AC3E}">
        <p14:creationId xmlns:p14="http://schemas.microsoft.com/office/powerpoint/2010/main" val="31401701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332BE-F6FD-4928-88CC-450F2DD416DB}"/>
              </a:ext>
            </a:extLst>
          </p:cNvPr>
          <p:cNvSpPr>
            <a:spLocks noGrp="1"/>
          </p:cNvSpPr>
          <p:nvPr>
            <p:ph type="title"/>
          </p:nvPr>
        </p:nvSpPr>
        <p:spPr/>
        <p:txBody>
          <a:bodyPr/>
          <a:lstStyle/>
          <a:p>
            <a:pPr algn="ctr"/>
            <a:r>
              <a:rPr lang="en-US" altLang="zh-CN" dirty="0"/>
              <a:t>accept</a:t>
            </a:r>
            <a:r>
              <a:rPr lang="zh-CN" altLang="en-US" dirty="0"/>
              <a:t>函数</a:t>
            </a:r>
          </a:p>
        </p:txBody>
      </p:sp>
      <p:sp>
        <p:nvSpPr>
          <p:cNvPr id="3" name="内容占位符 2">
            <a:extLst>
              <a:ext uri="{FF2B5EF4-FFF2-40B4-BE49-F238E27FC236}">
                <a16:creationId xmlns:a16="http://schemas.microsoft.com/office/drawing/2014/main" id="{DFC7B976-1C4B-4B64-AAA5-5A8F0F168CC4}"/>
              </a:ext>
            </a:extLst>
          </p:cNvPr>
          <p:cNvSpPr>
            <a:spLocks noGrp="1"/>
          </p:cNvSpPr>
          <p:nvPr>
            <p:ph idx="1"/>
          </p:nvPr>
        </p:nvSpPr>
        <p:spPr/>
        <p:txBody>
          <a:bodyPr>
            <a:normAutofit lnSpcReduction="10000"/>
          </a:bodyPr>
          <a:lstStyle/>
          <a:p>
            <a:r>
              <a:rPr lang="en-US" altLang="zh-CN" dirty="0"/>
              <a:t>accept</a:t>
            </a:r>
            <a:r>
              <a:rPr lang="zh-CN" altLang="en-US" dirty="0"/>
              <a:t>函数用于等待来自客户端的连接请求。</a:t>
            </a:r>
            <a:endParaRPr lang="en-US" altLang="zh-CN" dirty="0"/>
          </a:p>
          <a:p>
            <a:pPr marL="0" indent="0">
              <a:buNone/>
            </a:pPr>
            <a:r>
              <a:rPr lang="en-US" altLang="zh-CN" sz="1800" dirty="0">
                <a:solidFill>
                  <a:srgbClr val="00B050"/>
                </a:solidFill>
                <a:latin typeface="Consolas" panose="020B0609020204030204" pitchFamily="49" charset="0"/>
                <a:ea typeface="Yu Gothic UI Semibold" panose="020B0700000000000000" pitchFamily="34" charset="-128"/>
              </a:rPr>
              <a:t>#include &lt;sys/</a:t>
            </a:r>
            <a:r>
              <a:rPr lang="en-US" altLang="zh-CN" sz="1800" dirty="0" err="1">
                <a:solidFill>
                  <a:srgbClr val="00B050"/>
                </a:solidFill>
                <a:latin typeface="Consolas" panose="020B0609020204030204" pitchFamily="49" charset="0"/>
                <a:ea typeface="Yu Gothic UI Semibold" panose="020B0700000000000000" pitchFamily="34" charset="-128"/>
              </a:rPr>
              <a:t>socket.h</a:t>
            </a:r>
            <a:r>
              <a:rPr lang="en-US" altLang="zh-CN" sz="1800" dirty="0">
                <a:solidFill>
                  <a:srgbClr val="00B050"/>
                </a:solidFill>
                <a:latin typeface="Consolas" panose="020B0609020204030204" pitchFamily="49" charset="0"/>
                <a:ea typeface="Yu Gothic UI Semibold" panose="020B0700000000000000" pitchFamily="34" charset="-128"/>
              </a:rPr>
              <a:t>&gt;</a:t>
            </a:r>
          </a:p>
          <a:p>
            <a:pPr marL="0" indent="0">
              <a:buNone/>
            </a:pPr>
            <a:r>
              <a:rPr lang="en-US" altLang="zh-CN" sz="1800" dirty="0">
                <a:latin typeface="Consolas" panose="020B0609020204030204" pitchFamily="49" charset="0"/>
                <a:ea typeface="Yu Gothic UI Semibold" panose="020B0700000000000000" pitchFamily="34" charset="-128"/>
              </a:rPr>
              <a:t>int accept</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int </a:t>
            </a:r>
            <a:r>
              <a:rPr lang="en-US" altLang="zh-CN" sz="1800" dirty="0" err="1">
                <a:latin typeface="Consolas" panose="020B0609020204030204" pitchFamily="49" charset="0"/>
                <a:ea typeface="Yu Gothic UI Semibold" panose="020B0700000000000000" pitchFamily="34" charset="-128"/>
              </a:rPr>
              <a:t>listenfd</a:t>
            </a:r>
            <a:r>
              <a:rPr lang="en-US" altLang="zh-CN" sz="1800" dirty="0">
                <a:latin typeface="Consolas" panose="020B0609020204030204" pitchFamily="49" charset="0"/>
                <a:ea typeface="Yu Gothic UI Semibold" panose="020B0700000000000000" pitchFamily="34" charset="-128"/>
              </a:rPr>
              <a:t>, struct </a:t>
            </a:r>
            <a:r>
              <a:rPr lang="en-US" altLang="zh-CN" sz="1800" dirty="0" err="1">
                <a:latin typeface="Consolas" panose="020B0609020204030204" pitchFamily="49" charset="0"/>
                <a:ea typeface="Yu Gothic UI Semibold" panose="020B0700000000000000" pitchFamily="34" charset="-128"/>
              </a:rPr>
              <a:t>sockaddr</a:t>
            </a:r>
            <a:r>
              <a:rPr lang="en-US" altLang="zh-CN" sz="1800" dirty="0">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addr</a:t>
            </a:r>
            <a:r>
              <a:rPr lang="en-US" altLang="zh-CN" sz="1800" dirty="0">
                <a:latin typeface="Consolas" panose="020B0609020204030204" pitchFamily="49" charset="0"/>
                <a:ea typeface="Yu Gothic UI Semibold" panose="020B0700000000000000" pitchFamily="34" charset="-128"/>
              </a:rPr>
              <a:t>, int *</a:t>
            </a:r>
            <a:r>
              <a:rPr lang="en-US" altLang="zh-CN" sz="1800" dirty="0" err="1">
                <a:latin typeface="Consolas" panose="020B0609020204030204" pitchFamily="49" charset="0"/>
                <a:ea typeface="Yu Gothic UI Semibold" panose="020B0700000000000000" pitchFamily="34" charset="-128"/>
              </a:rPr>
              <a:t>addrlen</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0070C0"/>
                </a:solidFill>
                <a:latin typeface="Consolas" panose="020B0609020204030204" pitchFamily="49" charset="0"/>
                <a:ea typeface="Yu Gothic UI Semibold" panose="020B0700000000000000" pitchFamily="34" charset="-128"/>
              </a:rPr>
              <a:t>//</a:t>
            </a:r>
            <a:r>
              <a:rPr lang="zh-CN" altLang="en-US" sz="1800" dirty="0">
                <a:solidFill>
                  <a:srgbClr val="0070C0"/>
                </a:solidFill>
                <a:latin typeface="Consolas" panose="020B0609020204030204" pitchFamily="49" charset="0"/>
                <a:ea typeface="Yu Gothic UI Semibold" panose="020B0700000000000000" pitchFamily="34" charset="-128"/>
              </a:rPr>
              <a:t>成功返回已连接描述符，失败返回</a:t>
            </a:r>
            <a:r>
              <a:rPr lang="en-US" altLang="zh-CN" sz="1800" dirty="0">
                <a:solidFill>
                  <a:srgbClr val="0070C0"/>
                </a:solidFill>
                <a:latin typeface="Consolas" panose="020B0609020204030204" pitchFamily="49" charset="0"/>
                <a:ea typeface="Yu Gothic UI Semibold" panose="020B0700000000000000" pitchFamily="34" charset="-128"/>
              </a:rPr>
              <a:t>-1</a:t>
            </a:r>
          </a:p>
          <a:p>
            <a:r>
              <a:rPr lang="zh-CN" altLang="en-US" dirty="0"/>
              <a:t>已连接描述符是对应于特定客户端的，可以用它和客户端进行通信。一半来说，监听描述符只会被创建一次，而已连接描述符可以被创建很多次。</a:t>
            </a:r>
            <a:endParaRPr lang="en-US" altLang="zh-CN" dirty="0"/>
          </a:p>
          <a:p>
            <a:r>
              <a:rPr lang="zh-CN" altLang="en-US" dirty="0"/>
              <a:t>一个服务器端口可以通过一个监听描述符，创建多个已连接描述符和多个客户端进行连接。</a:t>
            </a:r>
            <a:endParaRPr lang="en-US" altLang="zh-CN" dirty="0"/>
          </a:p>
          <a:p>
            <a:r>
              <a:rPr lang="en-US" altLang="zh-CN" dirty="0"/>
              <a:t>accept</a:t>
            </a:r>
            <a:r>
              <a:rPr lang="zh-CN" altLang="en-US" dirty="0"/>
              <a:t>默认为阻塞函数，会等待直到有客户端调用</a:t>
            </a:r>
            <a:r>
              <a:rPr lang="en-US" altLang="zh-CN" dirty="0"/>
              <a:t>connect</a:t>
            </a:r>
            <a:r>
              <a:rPr lang="zh-CN" altLang="en-US" dirty="0"/>
              <a:t>函数与指定端口连接。</a:t>
            </a:r>
          </a:p>
        </p:txBody>
      </p:sp>
    </p:spTree>
    <p:extLst>
      <p:ext uri="{BB962C8B-B14F-4D97-AF65-F5344CB8AC3E}">
        <p14:creationId xmlns:p14="http://schemas.microsoft.com/office/powerpoint/2010/main" val="39536070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78DC4-F47B-4B72-8EC0-036F1262B322}"/>
              </a:ext>
            </a:extLst>
          </p:cNvPr>
          <p:cNvSpPr>
            <a:spLocks noGrp="1"/>
          </p:cNvSpPr>
          <p:nvPr>
            <p:ph type="title"/>
          </p:nvPr>
        </p:nvSpPr>
        <p:spPr/>
        <p:txBody>
          <a:bodyPr/>
          <a:lstStyle/>
          <a:p>
            <a:pPr algn="ctr"/>
            <a:r>
              <a:rPr lang="en-US" altLang="zh-CN" dirty="0" err="1"/>
              <a:t>getaddrinfo</a:t>
            </a:r>
            <a:endParaRPr lang="zh-CN" altLang="en-US" dirty="0"/>
          </a:p>
        </p:txBody>
      </p:sp>
      <p:sp>
        <p:nvSpPr>
          <p:cNvPr id="3" name="内容占位符 2">
            <a:extLst>
              <a:ext uri="{FF2B5EF4-FFF2-40B4-BE49-F238E27FC236}">
                <a16:creationId xmlns:a16="http://schemas.microsoft.com/office/drawing/2014/main" id="{084EB5EB-A4A4-4917-8825-F68EC88A6C35}"/>
              </a:ext>
            </a:extLst>
          </p:cNvPr>
          <p:cNvSpPr>
            <a:spLocks noGrp="1"/>
          </p:cNvSpPr>
          <p:nvPr>
            <p:ph idx="1"/>
          </p:nvPr>
        </p:nvSpPr>
        <p:spPr/>
        <p:txBody>
          <a:bodyPr/>
          <a:lstStyle/>
          <a:p>
            <a:r>
              <a:rPr lang="en-US" altLang="zh-CN" dirty="0" err="1"/>
              <a:t>getaddrinfo</a:t>
            </a:r>
            <a:r>
              <a:rPr lang="zh-CN" altLang="en-US" dirty="0"/>
              <a:t>函数将主机名、主机地址、服务名和端口号表示转化成套接字地址结构。</a:t>
            </a:r>
            <a:endParaRPr lang="en-US" altLang="zh-CN" dirty="0"/>
          </a:p>
          <a:p>
            <a:r>
              <a:rPr lang="zh-CN" altLang="en-US" dirty="0"/>
              <a:t>对应函数：</a:t>
            </a:r>
            <a:r>
              <a:rPr lang="en-US" altLang="zh-CN" dirty="0"/>
              <a:t>void </a:t>
            </a:r>
            <a:r>
              <a:rPr lang="en-US" altLang="zh-CN" dirty="0" err="1"/>
              <a:t>freeaddrinfo</a:t>
            </a:r>
            <a:r>
              <a:rPr lang="en-US" altLang="zh-CN" dirty="0"/>
              <a:t>(struct </a:t>
            </a:r>
            <a:r>
              <a:rPr lang="en-US" altLang="zh-CN" dirty="0" err="1"/>
              <a:t>addrinfo</a:t>
            </a:r>
            <a:r>
              <a:rPr lang="en-US" altLang="zh-CN" dirty="0"/>
              <a:t> *result)</a:t>
            </a:r>
            <a:r>
              <a:rPr lang="zh-CN" altLang="en-US" dirty="0"/>
              <a:t>、</a:t>
            </a:r>
            <a:r>
              <a:rPr lang="en-US" altLang="zh-CN" dirty="0"/>
              <a:t>const char *</a:t>
            </a:r>
            <a:r>
              <a:rPr lang="en-US" altLang="zh-CN" dirty="0" err="1"/>
              <a:t>gai_strerror</a:t>
            </a:r>
            <a:r>
              <a:rPr lang="en-US" altLang="zh-CN" dirty="0"/>
              <a:t>(int </a:t>
            </a:r>
            <a:r>
              <a:rPr lang="en-US" altLang="zh-CN" dirty="0" err="1"/>
              <a:t>errcode</a:t>
            </a:r>
            <a:r>
              <a:rPr lang="en-US" altLang="zh-CN" dirty="0"/>
              <a:t>)</a:t>
            </a:r>
            <a:r>
              <a:rPr lang="zh-CN" altLang="en-US" dirty="0"/>
              <a:t>。</a:t>
            </a:r>
            <a:endParaRPr lang="en-US" altLang="zh-CN" dirty="0"/>
          </a:p>
          <a:p>
            <a:r>
              <a:rPr lang="zh-CN" altLang="en-US" dirty="0"/>
              <a:t>具体情况略（一般可以直接手动给套接字地址结构初始化）。</a:t>
            </a:r>
          </a:p>
        </p:txBody>
      </p:sp>
    </p:spTree>
    <p:extLst>
      <p:ext uri="{BB962C8B-B14F-4D97-AF65-F5344CB8AC3E}">
        <p14:creationId xmlns:p14="http://schemas.microsoft.com/office/powerpoint/2010/main" val="184545663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546FA-D95C-4569-BD9F-157C366ECF2E}"/>
              </a:ext>
            </a:extLst>
          </p:cNvPr>
          <p:cNvSpPr>
            <a:spLocks noGrp="1"/>
          </p:cNvSpPr>
          <p:nvPr>
            <p:ph type="title"/>
          </p:nvPr>
        </p:nvSpPr>
        <p:spPr/>
        <p:txBody>
          <a:bodyPr/>
          <a:lstStyle/>
          <a:p>
            <a:pPr algn="ctr"/>
            <a:r>
              <a:rPr lang="en-US" altLang="zh-CN" dirty="0"/>
              <a:t>I/O</a:t>
            </a:r>
            <a:endParaRPr lang="zh-CN" altLang="en-US" dirty="0"/>
          </a:p>
        </p:txBody>
      </p:sp>
      <p:sp>
        <p:nvSpPr>
          <p:cNvPr id="3" name="内容占位符 2">
            <a:extLst>
              <a:ext uri="{FF2B5EF4-FFF2-40B4-BE49-F238E27FC236}">
                <a16:creationId xmlns:a16="http://schemas.microsoft.com/office/drawing/2014/main" id="{4A30D1A9-A2E3-41E0-9AD5-AA1571A4BFD3}"/>
              </a:ext>
            </a:extLst>
          </p:cNvPr>
          <p:cNvSpPr>
            <a:spLocks noGrp="1"/>
          </p:cNvSpPr>
          <p:nvPr>
            <p:ph idx="1"/>
          </p:nvPr>
        </p:nvSpPr>
        <p:spPr/>
        <p:txBody>
          <a:bodyPr/>
          <a:lstStyle/>
          <a:p>
            <a:r>
              <a:rPr lang="en-US" altLang="zh-CN" dirty="0" err="1"/>
              <a:t>rio_readlineb</a:t>
            </a:r>
            <a:r>
              <a:rPr lang="en-US" altLang="zh-CN" dirty="0"/>
              <a:t>(</a:t>
            </a:r>
            <a:r>
              <a:rPr lang="en-US" altLang="zh-CN" dirty="0" err="1"/>
              <a:t>rio_t</a:t>
            </a:r>
            <a:r>
              <a:rPr lang="en-US" altLang="zh-CN" dirty="0"/>
              <a:t> *</a:t>
            </a:r>
            <a:r>
              <a:rPr lang="en-US" altLang="zh-CN" dirty="0" err="1"/>
              <a:t>rio</a:t>
            </a:r>
            <a:r>
              <a:rPr lang="en-US" altLang="zh-CN" dirty="0"/>
              <a:t>, int </a:t>
            </a:r>
            <a:r>
              <a:rPr lang="en-US" altLang="zh-CN" dirty="0" err="1"/>
              <a:t>connfd</a:t>
            </a:r>
            <a:r>
              <a:rPr lang="en-US" altLang="zh-CN" dirty="0"/>
              <a:t>); //</a:t>
            </a:r>
            <a:r>
              <a:rPr lang="en-US" altLang="zh-CN" dirty="0" err="1"/>
              <a:t>rio</a:t>
            </a:r>
            <a:r>
              <a:rPr lang="zh-CN" altLang="en-US" dirty="0"/>
              <a:t>声明后无需初始化。</a:t>
            </a:r>
            <a:endParaRPr lang="en-US" altLang="zh-CN" dirty="0"/>
          </a:p>
          <a:p>
            <a:r>
              <a:rPr lang="en-US" altLang="zh-CN" dirty="0" err="1"/>
              <a:t>rio_readlineb</a:t>
            </a:r>
            <a:r>
              <a:rPr lang="en-US" altLang="zh-CN" dirty="0"/>
              <a:t>(</a:t>
            </a:r>
            <a:r>
              <a:rPr lang="en-US" altLang="zh-CN" dirty="0" err="1"/>
              <a:t>rio_t</a:t>
            </a:r>
            <a:r>
              <a:rPr lang="en-US" altLang="zh-CN" dirty="0"/>
              <a:t> *</a:t>
            </a:r>
            <a:r>
              <a:rPr lang="en-US" altLang="zh-CN" dirty="0" err="1"/>
              <a:t>rio</a:t>
            </a:r>
            <a:r>
              <a:rPr lang="en-US" altLang="zh-CN" dirty="0"/>
              <a:t>, char *</a:t>
            </a:r>
            <a:r>
              <a:rPr lang="en-US" altLang="zh-CN" dirty="0" err="1"/>
              <a:t>buf</a:t>
            </a:r>
            <a:r>
              <a:rPr lang="en-US" altLang="zh-CN" dirty="0"/>
              <a:t>, int </a:t>
            </a:r>
            <a:r>
              <a:rPr lang="en-US" altLang="zh-CN" dirty="0" err="1"/>
              <a:t>maxline</a:t>
            </a:r>
            <a:r>
              <a:rPr lang="en-US" altLang="zh-CN" dirty="0"/>
              <a:t>); //</a:t>
            </a:r>
            <a:r>
              <a:rPr lang="zh-CN" altLang="en-US" dirty="0"/>
              <a:t>返回读入的字符数。</a:t>
            </a:r>
            <a:endParaRPr lang="en-US" altLang="zh-CN" dirty="0"/>
          </a:p>
          <a:p>
            <a:r>
              <a:rPr lang="en-US" altLang="zh-CN" dirty="0" err="1"/>
              <a:t>rio_written</a:t>
            </a:r>
            <a:r>
              <a:rPr lang="en-US" altLang="zh-CN" dirty="0"/>
              <a:t>(int </a:t>
            </a:r>
            <a:r>
              <a:rPr lang="en-US" altLang="zh-CN" dirty="0" err="1"/>
              <a:t>connfd,char</a:t>
            </a:r>
            <a:r>
              <a:rPr lang="en-US" altLang="zh-CN" dirty="0"/>
              <a:t> *</a:t>
            </a:r>
            <a:r>
              <a:rPr lang="en-US" altLang="zh-CN" dirty="0" err="1"/>
              <a:t>buf,int</a:t>
            </a:r>
            <a:r>
              <a:rPr lang="en-US" altLang="zh-CN" dirty="0"/>
              <a:t> </a:t>
            </a:r>
            <a:r>
              <a:rPr lang="en-US" altLang="zh-CN" dirty="0" err="1"/>
              <a:t>len</a:t>
            </a:r>
            <a:r>
              <a:rPr lang="en-US" altLang="zh-CN" dirty="0"/>
              <a:t>);</a:t>
            </a:r>
            <a:endParaRPr lang="zh-CN" altLang="en-US" dirty="0"/>
          </a:p>
        </p:txBody>
      </p:sp>
    </p:spTree>
    <p:extLst>
      <p:ext uri="{BB962C8B-B14F-4D97-AF65-F5344CB8AC3E}">
        <p14:creationId xmlns:p14="http://schemas.microsoft.com/office/powerpoint/2010/main" val="184073346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ED813-AB77-4937-9355-86EBB87C5C2F}"/>
              </a:ext>
            </a:extLst>
          </p:cNvPr>
          <p:cNvSpPr>
            <a:spLocks noGrp="1"/>
          </p:cNvSpPr>
          <p:nvPr>
            <p:ph type="title"/>
          </p:nvPr>
        </p:nvSpPr>
        <p:spPr/>
        <p:txBody>
          <a:bodyPr/>
          <a:lstStyle/>
          <a:p>
            <a:pPr algn="ctr"/>
            <a:r>
              <a:rPr lang="zh-CN" altLang="en-US" dirty="0"/>
              <a:t>非阻塞的实现</a:t>
            </a:r>
          </a:p>
        </p:txBody>
      </p:sp>
      <p:sp>
        <p:nvSpPr>
          <p:cNvPr id="3" name="内容占位符 2">
            <a:extLst>
              <a:ext uri="{FF2B5EF4-FFF2-40B4-BE49-F238E27FC236}">
                <a16:creationId xmlns:a16="http://schemas.microsoft.com/office/drawing/2014/main" id="{82A67893-3C72-46E1-B415-EC33FB3692D4}"/>
              </a:ext>
            </a:extLst>
          </p:cNvPr>
          <p:cNvSpPr>
            <a:spLocks noGrp="1"/>
          </p:cNvSpPr>
          <p:nvPr>
            <p:ph idx="1"/>
          </p:nvPr>
        </p:nvSpPr>
        <p:spPr/>
        <p:txBody>
          <a:bodyPr>
            <a:normAutofit/>
          </a:bodyPr>
          <a:lstStyle/>
          <a:p>
            <a:pPr marL="0" indent="0">
              <a:buNone/>
            </a:pPr>
            <a:r>
              <a:rPr lang="en-US" altLang="zh-CN" sz="1800" dirty="0">
                <a:latin typeface="Consolas" panose="020B0609020204030204" pitchFamily="49" charset="0"/>
                <a:ea typeface="Yu Gothic UI Semibold" panose="020B0700000000000000" pitchFamily="34" charset="-128"/>
              </a:rPr>
              <a:t>void </a:t>
            </a:r>
            <a:r>
              <a:rPr lang="en-US" altLang="zh-CN" sz="1800" dirty="0" err="1">
                <a:latin typeface="Consolas" panose="020B0609020204030204" pitchFamily="49" charset="0"/>
                <a:ea typeface="Yu Gothic UI Semibold" panose="020B0700000000000000" pitchFamily="34" charset="-128"/>
              </a:rPr>
              <a:t>setnonblocking</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int </a:t>
            </a:r>
            <a:r>
              <a:rPr lang="en-US" altLang="zh-CN" sz="1800" dirty="0" err="1">
                <a:latin typeface="Consolas" panose="020B0609020204030204" pitchFamily="49" charset="0"/>
                <a:ea typeface="Yu Gothic UI Semibold" panose="020B0700000000000000" pitchFamily="34" charset="-128"/>
              </a:rPr>
              <a:t>fd</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latin typeface="Consolas" panose="020B0609020204030204" pitchFamily="49" charset="0"/>
                <a:ea typeface="Yu Gothic UI Semibold" panose="020B0700000000000000" pitchFamily="34" charset="-128"/>
              </a:rPr>
              <a:t>	int </a:t>
            </a:r>
            <a:r>
              <a:rPr lang="en-US" altLang="zh-CN" sz="1800" dirty="0" err="1">
                <a:latin typeface="Consolas" panose="020B0609020204030204" pitchFamily="49" charset="0"/>
                <a:ea typeface="Yu Gothic UI Semibold" panose="020B0700000000000000" pitchFamily="34" charset="-128"/>
              </a:rPr>
              <a:t>old_option</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fcntl</a:t>
            </a:r>
            <a:r>
              <a:rPr lang="en-US" altLang="zh-CN" sz="1800" dirty="0">
                <a:solidFill>
                  <a:srgbClr val="FF0000"/>
                </a:solidFill>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fd</a:t>
            </a:r>
            <a:r>
              <a:rPr lang="en-US" altLang="zh-CN" sz="1800" dirty="0">
                <a:latin typeface="Consolas" panose="020B0609020204030204" pitchFamily="49" charset="0"/>
                <a:ea typeface="Yu Gothic UI Semibold" panose="020B0700000000000000" pitchFamily="34" charset="-128"/>
              </a:rPr>
              <a:t>, F_GETFL </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fcntl</a:t>
            </a:r>
            <a:r>
              <a:rPr lang="en-US" altLang="zh-CN" sz="1800" dirty="0">
                <a:solidFill>
                  <a:srgbClr val="FF0000"/>
                </a:solidFill>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fd</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F_SETFL</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old_option</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O_NONBLOCK</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solidFill>
                  <a:srgbClr val="FF0000"/>
                </a:solidFill>
                <a:latin typeface="Consolas" panose="020B0609020204030204" pitchFamily="49" charset="0"/>
                <a:ea typeface="Yu Gothic UI Semibold" panose="020B0700000000000000" pitchFamily="34" charset="-128"/>
              </a:rPr>
              <a:t>}</a:t>
            </a:r>
          </a:p>
          <a:p>
            <a:r>
              <a:rPr lang="en-US" altLang="zh-CN" dirty="0">
                <a:latin typeface="+mn-ea"/>
              </a:rPr>
              <a:t>connect</a:t>
            </a:r>
            <a:r>
              <a:rPr lang="zh-CN" altLang="en-US" dirty="0">
                <a:latin typeface="+mn-ea"/>
              </a:rPr>
              <a:t>函数失败后，需要获取错误信息，如果是</a:t>
            </a:r>
            <a:r>
              <a:rPr lang="en-US" altLang="zh-CN" dirty="0">
                <a:latin typeface="+mn-ea"/>
              </a:rPr>
              <a:t>EINPROGRESS(Linux)</a:t>
            </a:r>
            <a:r>
              <a:rPr lang="zh-CN" altLang="en-US" dirty="0">
                <a:latin typeface="+mn-ea"/>
              </a:rPr>
              <a:t>或</a:t>
            </a:r>
            <a:r>
              <a:rPr lang="en-US" altLang="zh-CN" dirty="0">
                <a:latin typeface="+mn-ea"/>
              </a:rPr>
              <a:t>WSAEISCONN(Windows)</a:t>
            </a:r>
            <a:r>
              <a:rPr lang="zh-CN" altLang="en-US" dirty="0">
                <a:latin typeface="+mn-ea"/>
              </a:rPr>
              <a:t>则说明连接成功。</a:t>
            </a:r>
            <a:endParaRPr lang="en-US" altLang="zh-CN" dirty="0">
              <a:latin typeface="+mn-ea"/>
            </a:endParaRPr>
          </a:p>
          <a:p>
            <a:r>
              <a:rPr lang="en-US" altLang="zh-CN" dirty="0">
                <a:latin typeface="+mn-ea"/>
              </a:rPr>
              <a:t>accept</a:t>
            </a:r>
            <a:r>
              <a:rPr lang="zh-CN" altLang="en-US" dirty="0">
                <a:latin typeface="+mn-ea"/>
              </a:rPr>
              <a:t>函数调用后，需检查返回值是不是</a:t>
            </a:r>
            <a:r>
              <a:rPr lang="en-US" altLang="zh-CN" dirty="0">
                <a:latin typeface="+mn-ea"/>
              </a:rPr>
              <a:t>INVALID_SOCKET</a:t>
            </a:r>
            <a:r>
              <a:rPr lang="zh-CN" altLang="en-US" dirty="0">
                <a:latin typeface="+mn-ea"/>
              </a:rPr>
              <a:t>，如果是的话说明还没有客户端请求连接，否则连接该客户端。</a:t>
            </a:r>
            <a:endParaRPr lang="en-US" altLang="zh-CN" dirty="0">
              <a:latin typeface="+mn-ea"/>
            </a:endParaRPr>
          </a:p>
          <a:p>
            <a:endParaRPr lang="zh-CN" altLang="en-US" dirty="0">
              <a:latin typeface="+mn-ea"/>
            </a:endParaRPr>
          </a:p>
        </p:txBody>
      </p:sp>
    </p:spTree>
    <p:extLst>
      <p:ext uri="{BB962C8B-B14F-4D97-AF65-F5344CB8AC3E}">
        <p14:creationId xmlns:p14="http://schemas.microsoft.com/office/powerpoint/2010/main" val="398807600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25F73-15DA-4C24-937C-517FA40984C4}"/>
              </a:ext>
            </a:extLst>
          </p:cNvPr>
          <p:cNvSpPr>
            <a:spLocks noGrp="1"/>
          </p:cNvSpPr>
          <p:nvPr>
            <p:ph type="title"/>
          </p:nvPr>
        </p:nvSpPr>
        <p:spPr/>
        <p:txBody>
          <a:bodyPr/>
          <a:lstStyle/>
          <a:p>
            <a:pPr algn="ctr"/>
            <a:r>
              <a:rPr lang="zh-CN" altLang="en-US" dirty="0"/>
              <a:t>非阻塞模式下发送信息</a:t>
            </a:r>
          </a:p>
        </p:txBody>
      </p:sp>
      <p:sp>
        <p:nvSpPr>
          <p:cNvPr id="3" name="内容占位符 2">
            <a:extLst>
              <a:ext uri="{FF2B5EF4-FFF2-40B4-BE49-F238E27FC236}">
                <a16:creationId xmlns:a16="http://schemas.microsoft.com/office/drawing/2014/main" id="{3C41EDAF-C781-4AF3-9B41-92DEE18B885F}"/>
              </a:ext>
            </a:extLst>
          </p:cNvPr>
          <p:cNvSpPr>
            <a:spLocks noGrp="1"/>
          </p:cNvSpPr>
          <p:nvPr>
            <p:ph idx="1"/>
          </p:nvPr>
        </p:nvSpPr>
        <p:spPr>
          <a:xfrm>
            <a:off x="838200" y="1690688"/>
            <a:ext cx="10515600" cy="4705803"/>
          </a:xfrm>
        </p:spPr>
        <p:txBody>
          <a:bodyPr>
            <a:noAutofit/>
          </a:bodyPr>
          <a:lstStyle/>
          <a:p>
            <a:pPr marL="0" indent="0">
              <a:buNone/>
            </a:pPr>
            <a:r>
              <a:rPr lang="en-US" altLang="zh-CN" sz="1800" dirty="0">
                <a:latin typeface="Consolas" panose="020B0609020204030204" pitchFamily="49" charset="0"/>
                <a:ea typeface="Yu Gothic UI Semibold" panose="020B0700000000000000" pitchFamily="34" charset="-128"/>
              </a:rPr>
              <a:t>bool </a:t>
            </a:r>
            <a:r>
              <a:rPr lang="en-US" altLang="zh-CN" sz="1800" dirty="0" err="1">
                <a:latin typeface="Consolas" panose="020B0609020204030204" pitchFamily="49" charset="0"/>
                <a:ea typeface="Yu Gothic UI Semibold" panose="020B0700000000000000" pitchFamily="34" charset="-128"/>
              </a:rPr>
              <a:t>SendData</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SOCKET </a:t>
            </a:r>
            <a:r>
              <a:rPr lang="en-US" altLang="zh-CN" sz="1800" dirty="0" err="1">
                <a:latin typeface="Consolas" panose="020B0609020204030204" pitchFamily="49" charset="0"/>
                <a:ea typeface="Yu Gothic UI Semibold" panose="020B0700000000000000" pitchFamily="34" charset="-128"/>
              </a:rPr>
              <a:t>m_hSocket</a:t>
            </a:r>
            <a:r>
              <a:rPr lang="en-US" altLang="zh-CN" sz="1800" dirty="0">
                <a:solidFill>
                  <a:srgbClr val="FF0000"/>
                </a:solidFill>
                <a:latin typeface="Consolas" panose="020B0609020204030204" pitchFamily="49" charset="0"/>
                <a:ea typeface="Yu Gothic UI Semibold" panose="020B0700000000000000" pitchFamily="34" charset="-128"/>
              </a:rPr>
              <a:t>, </a:t>
            </a:r>
            <a:r>
              <a:rPr lang="en-US" altLang="zh-CN" sz="1800" dirty="0">
                <a:latin typeface="Consolas" panose="020B0609020204030204" pitchFamily="49" charset="0"/>
                <a:ea typeface="Yu Gothic UI Semibold" panose="020B0700000000000000" pitchFamily="34" charset="-128"/>
              </a:rPr>
              <a:t>const char</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buf</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int </a:t>
            </a:r>
            <a:r>
              <a:rPr lang="en-US" altLang="zh-CN" sz="1800" dirty="0" err="1">
                <a:latin typeface="Consolas" panose="020B0609020204030204" pitchFamily="49" charset="0"/>
                <a:ea typeface="Yu Gothic UI Semibold" panose="020B0700000000000000" pitchFamily="34" charset="-128"/>
              </a:rPr>
              <a:t>buf_length</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zh-CN" altLang="en-US" sz="1800" dirty="0">
                <a:latin typeface="Consolas" panose="020B0609020204030204" pitchFamily="49" charset="0"/>
                <a:ea typeface="Yu Gothic UI Semibold" panose="020B0700000000000000" pitchFamily="34" charset="-128"/>
              </a:rPr>
              <a:t>	</a:t>
            </a:r>
            <a:r>
              <a:rPr lang="en-US" altLang="zh-CN" sz="1800" dirty="0">
                <a:latin typeface="Consolas" panose="020B0609020204030204" pitchFamily="49" charset="0"/>
                <a:ea typeface="Yu Gothic UI Semibold" panose="020B0700000000000000" pitchFamily="34" charset="-128"/>
              </a:rPr>
              <a:t>int </a:t>
            </a:r>
            <a:r>
              <a:rPr lang="en-US" altLang="zh-CN" sz="1800" dirty="0" err="1">
                <a:latin typeface="Consolas" panose="020B0609020204030204" pitchFamily="49" charset="0"/>
                <a:ea typeface="Yu Gothic UI Semibold" panose="020B0700000000000000" pitchFamily="34" charset="-128"/>
              </a:rPr>
              <a:t>sent_bytes</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0</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latin typeface="Consolas" panose="020B0609020204030204" pitchFamily="49" charset="0"/>
                <a:ea typeface="Yu Gothic UI Semibold" panose="020B0700000000000000" pitchFamily="34" charset="-128"/>
              </a:rPr>
              <a:t>	int ret = 0;</a:t>
            </a:r>
          </a:p>
          <a:p>
            <a:pPr marL="0" indent="0">
              <a:buNone/>
            </a:pPr>
            <a:r>
              <a:rPr lang="en-US" altLang="zh-CN" sz="1800" dirty="0">
                <a:latin typeface="Consolas" panose="020B0609020204030204" pitchFamily="49" charset="0"/>
                <a:ea typeface="Yu Gothic UI Semibold" panose="020B0700000000000000" pitchFamily="34" charset="-128"/>
              </a:rPr>
              <a:t>	while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err="1">
                <a:latin typeface="Consolas" panose="020B0609020204030204" pitchFamily="49" charset="0"/>
                <a:ea typeface="Yu Gothic UI Semibold" panose="020B0700000000000000" pitchFamily="34" charset="-128"/>
              </a:rPr>
              <a:t>sent_bytes</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buf_length</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latin typeface="Consolas" panose="020B0609020204030204" pitchFamily="49" charset="0"/>
                <a:ea typeface="Yu Gothic UI Semibold" panose="020B0700000000000000" pitchFamily="34" charset="-128"/>
              </a:rPr>
              <a:t>		ret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send</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err="1">
                <a:latin typeface="Consolas" panose="020B0609020204030204" pitchFamily="49" charset="0"/>
                <a:ea typeface="Yu Gothic UI Semibold" panose="020B0700000000000000" pitchFamily="34" charset="-128"/>
              </a:rPr>
              <a:t>m_hSocket</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buf</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sent_bytes</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buf_length</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sent_bytes</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0</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latin typeface="Consolas" panose="020B0609020204030204" pitchFamily="49" charset="0"/>
                <a:ea typeface="Yu Gothic UI Semibold" panose="020B0700000000000000" pitchFamily="34" charset="-128"/>
              </a:rPr>
              <a:t>		if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ret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1</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latin typeface="Consolas" panose="020B0609020204030204" pitchFamily="49" charset="0"/>
                <a:ea typeface="Yu Gothic UI Semibold" panose="020B0700000000000000" pitchFamily="34" charset="-128"/>
              </a:rPr>
              <a:t>			if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err="1">
                <a:latin typeface="Consolas" panose="020B0609020204030204" pitchFamily="49" charset="0"/>
                <a:ea typeface="Yu Gothic UI Semibold" panose="020B0700000000000000" pitchFamily="34" charset="-128"/>
              </a:rPr>
              <a:t>errno</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EWOULDBLOCK</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break</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latin typeface="Consolas" panose="020B0609020204030204" pitchFamily="49" charset="0"/>
                <a:ea typeface="Yu Gothic UI Semibold" panose="020B0700000000000000" pitchFamily="34" charset="-128"/>
              </a:rPr>
              <a:t>			else if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err="1">
                <a:latin typeface="Consolas" panose="020B0609020204030204" pitchFamily="49" charset="0"/>
                <a:ea typeface="Yu Gothic UI Semibold" panose="020B0700000000000000" pitchFamily="34" charset="-128"/>
              </a:rPr>
              <a:t>errno</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EINTR</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continue</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latin typeface="Consolas" panose="020B0609020204030204" pitchFamily="49" charset="0"/>
                <a:ea typeface="Yu Gothic UI Semibold" panose="020B0700000000000000" pitchFamily="34" charset="-128"/>
              </a:rPr>
              <a:t>			else return true</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latin typeface="Yu Gothic UI Semibold" panose="020B0700000000000000" pitchFamily="34" charset="-128"/>
                <a:ea typeface="Yu Gothic UI Semibold" panose="020B0700000000000000" pitchFamily="34" charset="-128"/>
              </a:rPr>
              <a:t>		</a:t>
            </a:r>
            <a:endParaRPr lang="zh-CN" altLang="en-US" sz="1800" dirty="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29846417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C971D-FBC9-4BE9-88D5-01DB3599708C}"/>
              </a:ext>
            </a:extLst>
          </p:cNvPr>
          <p:cNvSpPr>
            <a:spLocks noGrp="1"/>
          </p:cNvSpPr>
          <p:nvPr>
            <p:ph type="title"/>
          </p:nvPr>
        </p:nvSpPr>
        <p:spPr/>
        <p:txBody>
          <a:bodyPr/>
          <a:lstStyle/>
          <a:p>
            <a:pPr algn="ctr"/>
            <a:r>
              <a:rPr lang="zh-CN" altLang="en-US" dirty="0"/>
              <a:t>非阻塞模式下发送信息</a:t>
            </a:r>
          </a:p>
        </p:txBody>
      </p:sp>
      <p:sp>
        <p:nvSpPr>
          <p:cNvPr id="3" name="内容占位符 2">
            <a:extLst>
              <a:ext uri="{FF2B5EF4-FFF2-40B4-BE49-F238E27FC236}">
                <a16:creationId xmlns:a16="http://schemas.microsoft.com/office/drawing/2014/main" id="{A42AD353-D6E9-4EA4-9807-E8FBE526EDCE}"/>
              </a:ext>
            </a:extLst>
          </p:cNvPr>
          <p:cNvSpPr>
            <a:spLocks noGrp="1"/>
          </p:cNvSpPr>
          <p:nvPr>
            <p:ph idx="1"/>
          </p:nvPr>
        </p:nvSpPr>
        <p:spPr/>
        <p:txBody>
          <a:bodyPr>
            <a:normAutofit/>
          </a:bodyPr>
          <a:lstStyle/>
          <a:p>
            <a:pPr marL="0" indent="0">
              <a:buNone/>
            </a:pPr>
            <a:r>
              <a:rPr lang="en-US" altLang="zh-CN" sz="1800" dirty="0">
                <a:latin typeface="Yu Gothic UI Semibold" panose="020B0700000000000000" pitchFamily="34" charset="-128"/>
                <a:ea typeface="Yu Gothic UI Semibold" panose="020B0700000000000000" pitchFamily="34" charset="-128"/>
              </a:rPr>
              <a:t>		else if (ret == 0) return true;</a:t>
            </a:r>
          </a:p>
          <a:p>
            <a:pPr marL="0" indent="0">
              <a:buNone/>
            </a:pPr>
            <a:r>
              <a:rPr lang="en-US" altLang="zh-CN" sz="1800" dirty="0">
                <a:latin typeface="Yu Gothic UI Semibold" panose="020B0700000000000000" pitchFamily="34" charset="-128"/>
                <a:ea typeface="Yu Gothic UI Semibold" panose="020B0700000000000000" pitchFamily="34" charset="-128"/>
              </a:rPr>
              <a:t>		</a:t>
            </a:r>
            <a:r>
              <a:rPr lang="en-US" altLang="zh-CN" sz="1800" dirty="0" err="1">
                <a:latin typeface="Yu Gothic UI Semibold" panose="020B0700000000000000" pitchFamily="34" charset="-128"/>
                <a:ea typeface="Yu Gothic UI Semibold" panose="020B0700000000000000" pitchFamily="34" charset="-128"/>
              </a:rPr>
              <a:t>sent_bytes</a:t>
            </a:r>
            <a:r>
              <a:rPr lang="en-US" altLang="zh-CN" sz="1800" dirty="0">
                <a:latin typeface="Yu Gothic UI Semibold" panose="020B0700000000000000" pitchFamily="34" charset="-128"/>
                <a:ea typeface="Yu Gothic UI Semibold" panose="020B0700000000000000" pitchFamily="34" charset="-128"/>
              </a:rPr>
              <a:t> += ret;</a:t>
            </a:r>
          </a:p>
          <a:p>
            <a:pPr marL="0" indent="0">
              <a:buNone/>
            </a:pPr>
            <a:r>
              <a:rPr lang="en-US" altLang="zh-CN" sz="1800" dirty="0">
                <a:latin typeface="Yu Gothic UI Semibold" panose="020B0700000000000000" pitchFamily="34" charset="-128"/>
                <a:ea typeface="Yu Gothic UI Semibold" panose="020B0700000000000000" pitchFamily="34" charset="-128"/>
              </a:rPr>
              <a:t>	}</a:t>
            </a:r>
          </a:p>
          <a:p>
            <a:pPr marL="0" indent="0">
              <a:buNone/>
            </a:pPr>
            <a:r>
              <a:rPr lang="en-US" altLang="zh-CN" sz="1800" dirty="0">
                <a:latin typeface="Yu Gothic UI Semibold" panose="020B0700000000000000" pitchFamily="34" charset="-128"/>
                <a:ea typeface="Yu Gothic UI Semibold" panose="020B0700000000000000" pitchFamily="34" charset="-128"/>
              </a:rPr>
              <a:t>	return false;</a:t>
            </a:r>
          </a:p>
          <a:p>
            <a:pPr marL="0" indent="0">
              <a:buNone/>
            </a:pPr>
            <a:r>
              <a:rPr lang="en-US" altLang="zh-CN" sz="1800" dirty="0">
                <a:latin typeface="Yu Gothic UI Semibold" panose="020B0700000000000000" pitchFamily="34" charset="-128"/>
                <a:ea typeface="Yu Gothic UI Semibold" panose="020B0700000000000000" pitchFamily="34" charset="-128"/>
              </a:rPr>
              <a:t>}</a:t>
            </a:r>
          </a:p>
          <a:p>
            <a:r>
              <a:rPr lang="zh-CN" altLang="en-US" dirty="0"/>
              <a:t>接收消息和阻塞模式相同</a:t>
            </a:r>
          </a:p>
        </p:txBody>
      </p:sp>
    </p:spTree>
    <p:extLst>
      <p:ext uri="{BB962C8B-B14F-4D97-AF65-F5344CB8AC3E}">
        <p14:creationId xmlns:p14="http://schemas.microsoft.com/office/powerpoint/2010/main" val="363792245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DD02C-2A8E-4250-BAFB-321E18D2CBC3}"/>
              </a:ext>
            </a:extLst>
          </p:cNvPr>
          <p:cNvSpPr>
            <a:spLocks noGrp="1"/>
          </p:cNvSpPr>
          <p:nvPr>
            <p:ph type="title"/>
          </p:nvPr>
        </p:nvSpPr>
        <p:spPr/>
        <p:txBody>
          <a:bodyPr/>
          <a:lstStyle/>
          <a:p>
            <a:pPr algn="ctr"/>
            <a:r>
              <a:rPr lang="en-US" altLang="zh-CN" dirty="0"/>
              <a:t>Windows</a:t>
            </a:r>
            <a:r>
              <a:rPr lang="zh-CN" altLang="en-US" dirty="0"/>
              <a:t>下的网络编程</a:t>
            </a:r>
          </a:p>
        </p:txBody>
      </p:sp>
      <p:sp>
        <p:nvSpPr>
          <p:cNvPr id="3" name="内容占位符 2">
            <a:extLst>
              <a:ext uri="{FF2B5EF4-FFF2-40B4-BE49-F238E27FC236}">
                <a16:creationId xmlns:a16="http://schemas.microsoft.com/office/drawing/2014/main" id="{2C8BF80B-21CE-4D28-9BEE-0E6AAAE02502}"/>
              </a:ext>
            </a:extLst>
          </p:cNvPr>
          <p:cNvSpPr>
            <a:spLocks noGrp="1"/>
          </p:cNvSpPr>
          <p:nvPr>
            <p:ph idx="1"/>
          </p:nvPr>
        </p:nvSpPr>
        <p:spPr/>
        <p:txBody>
          <a:bodyPr>
            <a:normAutofit/>
          </a:bodyPr>
          <a:lstStyle/>
          <a:p>
            <a:r>
              <a:rPr lang="zh-CN" altLang="en-US" dirty="0"/>
              <a:t>头文件：</a:t>
            </a:r>
            <a:r>
              <a:rPr lang="en-US" altLang="zh-CN" dirty="0" err="1"/>
              <a:t>Windows.h</a:t>
            </a:r>
            <a:endParaRPr lang="en-US" altLang="zh-CN" dirty="0"/>
          </a:p>
          <a:p>
            <a:pPr marL="0" indent="0">
              <a:buNone/>
            </a:pPr>
            <a:r>
              <a:rPr lang="en-US" altLang="zh-CN" sz="1800" dirty="0">
                <a:latin typeface="Consolas" panose="020B0609020204030204" pitchFamily="49" charset="0"/>
                <a:ea typeface="Yu Gothic UI Semibold" panose="020B0700000000000000" pitchFamily="34" charset="-128"/>
              </a:rPr>
              <a:t>int mode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1</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a:latin typeface="Consolas" panose="020B0609020204030204" pitchFamily="49" charset="0"/>
                <a:ea typeface="Yu Gothic UI Semibold" panose="020B0700000000000000" pitchFamily="34" charset="-128"/>
              </a:rPr>
              <a:t>WSADATA </a:t>
            </a:r>
            <a:r>
              <a:rPr lang="en-US" altLang="zh-CN" sz="1800" dirty="0" err="1">
                <a:latin typeface="Consolas" panose="020B0609020204030204" pitchFamily="49" charset="0"/>
                <a:ea typeface="Yu Gothic UI Semibold" panose="020B0700000000000000" pitchFamily="34" charset="-128"/>
              </a:rPr>
              <a:t>wsadata</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err="1">
                <a:latin typeface="Consolas" panose="020B0609020204030204" pitchFamily="49" charset="0"/>
                <a:ea typeface="Yu Gothic UI Semibold" panose="020B0700000000000000" pitchFamily="34" charset="-128"/>
              </a:rPr>
              <a:t>WSAStartup</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MAKEWORD</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2</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2</a:t>
            </a:r>
            <a:r>
              <a:rPr lang="en-US" altLang="zh-CN" sz="1800" dirty="0">
                <a:solidFill>
                  <a:srgbClr val="FF0000"/>
                </a:solidFill>
                <a:latin typeface="Consolas" panose="020B0609020204030204" pitchFamily="49" charset="0"/>
                <a:ea typeface="Yu Gothic UI Semibold" panose="020B0700000000000000" pitchFamily="34" charset="-128"/>
              </a:rPr>
              <a:t>), &amp;</a:t>
            </a:r>
            <a:r>
              <a:rPr lang="en-US" altLang="zh-CN" sz="1800" dirty="0" err="1">
                <a:latin typeface="Consolas" panose="020B0609020204030204" pitchFamily="49" charset="0"/>
                <a:ea typeface="Yu Gothic UI Semibold" panose="020B0700000000000000" pitchFamily="34" charset="-128"/>
              </a:rPr>
              <a:t>wsadata</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err="1">
                <a:latin typeface="Consolas" panose="020B0609020204030204" pitchFamily="49" charset="0"/>
                <a:ea typeface="Yu Gothic UI Semibold" panose="020B0700000000000000" pitchFamily="34" charset="-128"/>
              </a:rPr>
              <a:t>g_connSocket</a:t>
            </a:r>
            <a:r>
              <a:rPr lang="en-US" altLang="zh-CN" sz="1800" dirty="0">
                <a:latin typeface="Consolas" panose="020B0609020204030204" pitchFamily="49" charset="0"/>
                <a:ea typeface="Yu Gothic UI Semibold" panose="020B0700000000000000" pitchFamily="34" charset="-128"/>
              </a:rPr>
              <a:t> </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socket</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AF_INET</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SOCK_STREAM</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0</a:t>
            </a:r>
            <a:r>
              <a:rPr lang="en-US" altLang="zh-CN" sz="1800" dirty="0">
                <a:solidFill>
                  <a:srgbClr val="FF0000"/>
                </a:solidFill>
                <a:latin typeface="Consolas" panose="020B0609020204030204" pitchFamily="49" charset="0"/>
                <a:ea typeface="Yu Gothic UI Semibold" panose="020B0700000000000000" pitchFamily="34" charset="-128"/>
              </a:rPr>
              <a:t>);</a:t>
            </a:r>
          </a:p>
          <a:p>
            <a:pPr marL="0" indent="0">
              <a:buNone/>
            </a:pPr>
            <a:r>
              <a:rPr lang="en-US" altLang="zh-CN" sz="1800" dirty="0" err="1">
                <a:latin typeface="Consolas" panose="020B0609020204030204" pitchFamily="49" charset="0"/>
                <a:ea typeface="Yu Gothic UI Semibold" panose="020B0700000000000000" pitchFamily="34" charset="-128"/>
              </a:rPr>
              <a:t>ioctlsocket</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err="1">
                <a:latin typeface="Consolas" panose="020B0609020204030204" pitchFamily="49" charset="0"/>
                <a:ea typeface="Yu Gothic UI Semibold" panose="020B0700000000000000" pitchFamily="34" charset="-128"/>
              </a:rPr>
              <a:t>g_connSocket</a:t>
            </a:r>
            <a:r>
              <a:rPr lang="en-US" altLang="zh-CN" sz="1800" dirty="0">
                <a:solidFill>
                  <a:srgbClr val="FF0000"/>
                </a:solidFill>
                <a:latin typeface="Consolas" panose="020B0609020204030204" pitchFamily="49" charset="0"/>
                <a:ea typeface="Yu Gothic UI Semibold" panose="020B0700000000000000" pitchFamily="34" charset="-128"/>
              </a:rPr>
              <a:t>,</a:t>
            </a:r>
            <a:r>
              <a:rPr lang="en-US" altLang="zh-CN" sz="1800" dirty="0">
                <a:latin typeface="Consolas" panose="020B0609020204030204" pitchFamily="49" charset="0"/>
                <a:ea typeface="Yu Gothic UI Semibold" panose="020B0700000000000000" pitchFamily="34" charset="-128"/>
              </a:rPr>
              <a:t> FIONBIO</a:t>
            </a:r>
            <a:r>
              <a:rPr lang="en-US" altLang="zh-CN" sz="1800" dirty="0">
                <a:solidFill>
                  <a:srgbClr val="FF0000"/>
                </a:solidFill>
                <a:latin typeface="Consolas" panose="020B0609020204030204" pitchFamily="49" charset="0"/>
                <a:ea typeface="Yu Gothic UI Semibold" panose="020B0700000000000000" pitchFamily="34" charset="-128"/>
              </a:rPr>
              <a:t>, (</a:t>
            </a:r>
            <a:r>
              <a:rPr lang="en-US" altLang="zh-CN" sz="1800" dirty="0" err="1">
                <a:latin typeface="Consolas" panose="020B0609020204030204" pitchFamily="49" charset="0"/>
                <a:ea typeface="Yu Gothic UI Semibold" panose="020B0700000000000000" pitchFamily="34" charset="-128"/>
              </a:rPr>
              <a:t>u_long</a:t>
            </a:r>
            <a:r>
              <a:rPr lang="en-US" altLang="zh-CN" sz="1800" dirty="0">
                <a:latin typeface="Consolas" panose="020B0609020204030204" pitchFamily="49" charset="0"/>
                <a:ea typeface="Yu Gothic UI Semibold" panose="020B0700000000000000" pitchFamily="34" charset="-128"/>
              </a:rPr>
              <a:t> FAR</a:t>
            </a:r>
            <a:r>
              <a:rPr lang="en-US" altLang="zh-CN" sz="1800" dirty="0">
                <a:solidFill>
                  <a:srgbClr val="FF0000"/>
                </a:solidFill>
                <a:latin typeface="Consolas" panose="020B0609020204030204" pitchFamily="49" charset="0"/>
                <a:ea typeface="Yu Gothic UI Semibold" panose="020B0700000000000000" pitchFamily="34" charset="-128"/>
              </a:rPr>
              <a:t>*) &amp;</a:t>
            </a:r>
            <a:r>
              <a:rPr lang="en-US" altLang="zh-CN" sz="1800" dirty="0">
                <a:latin typeface="Consolas" panose="020B0609020204030204" pitchFamily="49" charset="0"/>
                <a:ea typeface="Yu Gothic UI Semibold" panose="020B0700000000000000" pitchFamily="34" charset="-128"/>
              </a:rPr>
              <a:t> mode</a:t>
            </a:r>
            <a:r>
              <a:rPr lang="en-US" altLang="zh-CN" sz="1800" dirty="0">
                <a:solidFill>
                  <a:srgbClr val="FF0000"/>
                </a:solidFill>
                <a:latin typeface="Consolas" panose="020B0609020204030204" pitchFamily="49" charset="0"/>
                <a:ea typeface="Yu Gothic UI Semibold" panose="020B0700000000000000" pitchFamily="34" charset="-128"/>
              </a:rPr>
              <a:t>); </a:t>
            </a:r>
            <a:r>
              <a:rPr lang="en-US" altLang="zh-CN" sz="1800" dirty="0">
                <a:solidFill>
                  <a:srgbClr val="0070C0"/>
                </a:solidFill>
                <a:latin typeface="Consolas" panose="020B0609020204030204" pitchFamily="49" charset="0"/>
                <a:ea typeface="Yu Gothic UI Semibold" panose="020B0700000000000000" pitchFamily="34" charset="-128"/>
              </a:rPr>
              <a:t>//</a:t>
            </a:r>
            <a:r>
              <a:rPr lang="zh-CN" altLang="en-US" sz="1800" dirty="0">
                <a:solidFill>
                  <a:srgbClr val="0070C0"/>
                </a:solidFill>
                <a:latin typeface="Consolas" panose="020B0609020204030204" pitchFamily="49" charset="0"/>
                <a:ea typeface="Yu Gothic UI Semibold" panose="020B0700000000000000" pitchFamily="34" charset="-128"/>
              </a:rPr>
              <a:t>设置非阻塞</a:t>
            </a:r>
            <a:endParaRPr lang="en-US" altLang="zh-CN" sz="1800" dirty="0">
              <a:solidFill>
                <a:srgbClr val="0070C0"/>
              </a:solidFill>
              <a:latin typeface="Consolas" panose="020B0609020204030204" pitchFamily="49" charset="0"/>
              <a:ea typeface="Yu Gothic UI Semibold" panose="020B0700000000000000" pitchFamily="34" charset="-128"/>
            </a:endParaRPr>
          </a:p>
          <a:p>
            <a:r>
              <a:rPr lang="en-US" altLang="zh-CN" dirty="0">
                <a:latin typeface="+mn-ea"/>
              </a:rPr>
              <a:t>socket</a:t>
            </a:r>
            <a:r>
              <a:rPr lang="zh-CN" altLang="en-US" dirty="0">
                <a:latin typeface="+mn-ea"/>
              </a:rPr>
              <a:t>不能用</a:t>
            </a:r>
            <a:r>
              <a:rPr lang="en-US" altLang="zh-CN" dirty="0">
                <a:latin typeface="+mn-ea"/>
              </a:rPr>
              <a:t>int</a:t>
            </a:r>
            <a:r>
              <a:rPr lang="zh-CN" altLang="en-US" dirty="0">
                <a:latin typeface="+mn-ea"/>
              </a:rPr>
              <a:t>表示，有专用的</a:t>
            </a:r>
            <a:r>
              <a:rPr lang="en-US" altLang="zh-CN" dirty="0">
                <a:latin typeface="+mn-ea"/>
              </a:rPr>
              <a:t>SOCKET</a:t>
            </a:r>
            <a:r>
              <a:rPr lang="zh-CN" altLang="en-US" dirty="0">
                <a:latin typeface="+mn-ea"/>
              </a:rPr>
              <a:t>型变量。</a:t>
            </a:r>
            <a:endParaRPr lang="en-US" altLang="zh-CN" dirty="0">
              <a:latin typeface="+mn-ea"/>
            </a:endParaRPr>
          </a:p>
          <a:p>
            <a:r>
              <a:rPr lang="zh-CN" altLang="en-US" dirty="0">
                <a:latin typeface="+mn-ea"/>
              </a:rPr>
              <a:t>没有</a:t>
            </a:r>
            <a:r>
              <a:rPr lang="en-US" altLang="zh-CN" dirty="0" err="1">
                <a:latin typeface="+mn-ea"/>
              </a:rPr>
              <a:t>rio_writen</a:t>
            </a:r>
            <a:r>
              <a:rPr lang="zh-CN" altLang="en-US" dirty="0">
                <a:latin typeface="+mn-ea"/>
              </a:rPr>
              <a:t>和</a:t>
            </a:r>
            <a:r>
              <a:rPr lang="en-US" altLang="zh-CN" dirty="0" err="1">
                <a:latin typeface="+mn-ea"/>
              </a:rPr>
              <a:t>rio_readlineb</a:t>
            </a:r>
            <a:r>
              <a:rPr lang="zh-CN" altLang="en-US" dirty="0">
                <a:latin typeface="+mn-ea"/>
              </a:rPr>
              <a:t>，只能用</a:t>
            </a:r>
            <a:r>
              <a:rPr lang="en-US" altLang="zh-CN" dirty="0">
                <a:latin typeface="+mn-ea"/>
              </a:rPr>
              <a:t>send</a:t>
            </a:r>
            <a:r>
              <a:rPr lang="zh-CN" altLang="en-US" dirty="0">
                <a:latin typeface="+mn-ea"/>
              </a:rPr>
              <a:t>和</a:t>
            </a:r>
            <a:r>
              <a:rPr lang="en-US" altLang="zh-CN" dirty="0" err="1">
                <a:latin typeface="+mn-ea"/>
              </a:rPr>
              <a:t>recv</a:t>
            </a:r>
            <a:r>
              <a:rPr lang="zh-CN" altLang="en-US" dirty="0">
                <a:latin typeface="+mn-ea"/>
              </a:rPr>
              <a:t>进行通信。</a:t>
            </a:r>
          </a:p>
        </p:txBody>
      </p:sp>
    </p:spTree>
    <p:extLst>
      <p:ext uri="{BB962C8B-B14F-4D97-AF65-F5344CB8AC3E}">
        <p14:creationId xmlns:p14="http://schemas.microsoft.com/office/powerpoint/2010/main" val="8142672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A06D0-1154-4CFB-88AE-75C01A96E9DA}"/>
              </a:ext>
            </a:extLst>
          </p:cNvPr>
          <p:cNvSpPr>
            <a:spLocks noGrp="1"/>
          </p:cNvSpPr>
          <p:nvPr>
            <p:ph type="title"/>
          </p:nvPr>
        </p:nvSpPr>
        <p:spPr/>
        <p:txBody>
          <a:bodyPr/>
          <a:lstStyle/>
          <a:p>
            <a:pPr algn="ctr"/>
            <a:r>
              <a:rPr lang="zh-CN" altLang="en-US" dirty="0"/>
              <a:t>网络</a:t>
            </a:r>
          </a:p>
        </p:txBody>
      </p:sp>
      <p:sp>
        <p:nvSpPr>
          <p:cNvPr id="3" name="内容占位符 2">
            <a:extLst>
              <a:ext uri="{FF2B5EF4-FFF2-40B4-BE49-F238E27FC236}">
                <a16:creationId xmlns:a16="http://schemas.microsoft.com/office/drawing/2014/main" id="{0D1FF8DE-B96F-4730-9778-64AAD0ED72AE}"/>
              </a:ext>
            </a:extLst>
          </p:cNvPr>
          <p:cNvSpPr>
            <a:spLocks noGrp="1"/>
          </p:cNvSpPr>
          <p:nvPr>
            <p:ph idx="1"/>
          </p:nvPr>
        </p:nvSpPr>
        <p:spPr/>
        <p:txBody>
          <a:bodyPr>
            <a:normAutofit/>
          </a:bodyPr>
          <a:lstStyle/>
          <a:p>
            <a:r>
              <a:rPr lang="zh-CN" altLang="en-US" dirty="0"/>
              <a:t>最底层：局域网</a:t>
            </a:r>
            <a:r>
              <a:rPr lang="en-US" altLang="zh-CN" dirty="0"/>
              <a:t>(LAN)</a:t>
            </a:r>
            <a:r>
              <a:rPr lang="zh-CN" altLang="en-US" dirty="0"/>
              <a:t>，常用的局域网技术是以太网。</a:t>
            </a:r>
            <a:endParaRPr lang="en-US" altLang="zh-CN" dirty="0"/>
          </a:p>
          <a:p>
            <a:r>
              <a:rPr lang="zh-CN" altLang="en-US" dirty="0"/>
              <a:t>以太网段：</a:t>
            </a:r>
            <a:r>
              <a:rPr lang="en-US" altLang="zh-CN" dirty="0"/>
              <a:t>n</a:t>
            </a:r>
            <a:r>
              <a:rPr lang="zh-CN" altLang="en-US" dirty="0"/>
              <a:t>个主机和一个集线器，每个主机发送的帧将被传送到所有主机上。</a:t>
            </a:r>
            <a:endParaRPr lang="en-US" altLang="zh-CN" dirty="0"/>
          </a:p>
          <a:p>
            <a:r>
              <a:rPr lang="zh-CN" altLang="en-US" dirty="0"/>
              <a:t>帧：包括</a:t>
            </a:r>
            <a:r>
              <a:rPr lang="zh-CN" altLang="en-US" b="1" dirty="0"/>
              <a:t>头部</a:t>
            </a:r>
            <a:r>
              <a:rPr lang="en-US" altLang="zh-CN" dirty="0"/>
              <a:t>(header)</a:t>
            </a:r>
            <a:r>
              <a:rPr lang="zh-CN" altLang="en-US" dirty="0"/>
              <a:t>位，用来标识此帧的源和目的地址以及此帧的长度，此后紧随的就是数据位的</a:t>
            </a:r>
            <a:r>
              <a:rPr lang="zh-CN" altLang="en-US" b="1" dirty="0"/>
              <a:t>有效载荷</a:t>
            </a:r>
            <a:r>
              <a:rPr lang="en-US" altLang="zh-CN" dirty="0"/>
              <a:t>(payload)</a:t>
            </a:r>
            <a:r>
              <a:rPr lang="zh-CN" altLang="en-US" dirty="0"/>
              <a:t>位。</a:t>
            </a:r>
            <a:endParaRPr lang="en-US" altLang="zh-CN" dirty="0"/>
          </a:p>
          <a:p>
            <a:r>
              <a:rPr lang="zh-CN" altLang="en-US" dirty="0"/>
              <a:t>多个以太网段可以通过网桥连成桥接以太网，它是更大的局域网。</a:t>
            </a:r>
            <a:endParaRPr lang="en-US" altLang="zh-CN" dirty="0"/>
          </a:p>
          <a:p>
            <a:r>
              <a:rPr lang="zh-CN" altLang="en-US" dirty="0"/>
              <a:t>网桥比集线器更充分地利用了电缆带宽，会丢弃不必要的帧。</a:t>
            </a:r>
            <a:endParaRPr lang="en-US" altLang="zh-CN" dirty="0"/>
          </a:p>
          <a:p>
            <a:r>
              <a:rPr lang="zh-CN" altLang="en-US" dirty="0"/>
              <a:t>多个互不兼容的局域网可以通过路由器连成广域网</a:t>
            </a:r>
            <a:r>
              <a:rPr lang="en-US" altLang="zh-CN" dirty="0"/>
              <a:t>(WAN)</a:t>
            </a:r>
            <a:r>
              <a:rPr lang="zh-CN" altLang="en-US" dirty="0"/>
              <a:t>。</a:t>
            </a:r>
          </a:p>
        </p:txBody>
      </p:sp>
    </p:spTree>
    <p:extLst>
      <p:ext uri="{BB962C8B-B14F-4D97-AF65-F5344CB8AC3E}">
        <p14:creationId xmlns:p14="http://schemas.microsoft.com/office/powerpoint/2010/main" val="21606921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FFD9C-2B02-434F-A965-CB5CFF47C877}"/>
              </a:ext>
            </a:extLst>
          </p:cNvPr>
          <p:cNvSpPr>
            <a:spLocks noGrp="1"/>
          </p:cNvSpPr>
          <p:nvPr>
            <p:ph type="title"/>
          </p:nvPr>
        </p:nvSpPr>
        <p:spPr/>
        <p:txBody>
          <a:bodyPr/>
          <a:lstStyle/>
          <a:p>
            <a:pPr algn="ctr"/>
            <a:r>
              <a:rPr lang="zh-CN" altLang="en-US" dirty="0"/>
              <a:t>简易游戏服务器展示</a:t>
            </a:r>
          </a:p>
        </p:txBody>
      </p:sp>
      <p:sp>
        <p:nvSpPr>
          <p:cNvPr id="3" name="内容占位符 2">
            <a:extLst>
              <a:ext uri="{FF2B5EF4-FFF2-40B4-BE49-F238E27FC236}">
                <a16:creationId xmlns:a16="http://schemas.microsoft.com/office/drawing/2014/main" id="{9F212D11-42FA-4914-92A0-381B82184661}"/>
              </a:ext>
            </a:extLst>
          </p:cNvPr>
          <p:cNvSpPr>
            <a:spLocks noGrp="1"/>
          </p:cNvSpPr>
          <p:nvPr>
            <p:ph idx="1"/>
          </p:nvPr>
        </p:nvSpPr>
        <p:spPr/>
        <p:txBody>
          <a:bodyPr/>
          <a:lstStyle/>
          <a:p>
            <a:r>
              <a:rPr lang="zh-CN" altLang="en-US" dirty="0"/>
              <a:t>源码地址：</a:t>
            </a:r>
            <a:endParaRPr lang="en-US" altLang="zh-CN" dirty="0">
              <a:hlinkClick r:id="rId2"/>
            </a:endParaRPr>
          </a:p>
          <a:p>
            <a:pPr lvl="1"/>
            <a:r>
              <a:rPr lang="en-US" altLang="zh-CN" dirty="0">
                <a:hlinkClick r:id="rId2"/>
              </a:rPr>
              <a:t>https://github.com/Kobe972/sudoku</a:t>
            </a:r>
            <a:r>
              <a:rPr lang="en-US" altLang="zh-CN" dirty="0"/>
              <a:t> </a:t>
            </a:r>
            <a:r>
              <a:rPr lang="zh-CN" altLang="en-US" dirty="0"/>
              <a:t>（数独游戏，程设</a:t>
            </a:r>
            <a:r>
              <a:rPr lang="en-US" altLang="zh-CN" dirty="0"/>
              <a:t>Ⅱ</a:t>
            </a:r>
            <a:r>
              <a:rPr lang="zh-CN" altLang="en-US" dirty="0"/>
              <a:t>大作业）</a:t>
            </a:r>
            <a:endParaRPr lang="en-US" altLang="zh-CN" dirty="0"/>
          </a:p>
          <a:p>
            <a:pPr lvl="1"/>
            <a:r>
              <a:rPr lang="en-US" altLang="zh-CN" dirty="0">
                <a:hlinkClick r:id="rId3"/>
              </a:rPr>
              <a:t>https://github.com/Kobe972/perfect-piano</a:t>
            </a:r>
            <a:r>
              <a:rPr lang="en-US" altLang="zh-CN" dirty="0"/>
              <a:t> </a:t>
            </a:r>
            <a:r>
              <a:rPr lang="zh-CN" altLang="en-US" dirty="0"/>
              <a:t>（界面友好、按键位置符合实际情况的钢琴）</a:t>
            </a:r>
            <a:endParaRPr lang="en-US" altLang="zh-CN" dirty="0"/>
          </a:p>
        </p:txBody>
      </p:sp>
    </p:spTree>
    <p:extLst>
      <p:ext uri="{BB962C8B-B14F-4D97-AF65-F5344CB8AC3E}">
        <p14:creationId xmlns:p14="http://schemas.microsoft.com/office/powerpoint/2010/main" val="211679551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6910D-D75D-4F28-9783-537D953B287D}"/>
              </a:ext>
            </a:extLst>
          </p:cNvPr>
          <p:cNvSpPr>
            <a:spLocks noGrp="1"/>
          </p:cNvSpPr>
          <p:nvPr>
            <p:ph type="title"/>
          </p:nvPr>
        </p:nvSpPr>
        <p:spPr/>
        <p:txBody>
          <a:bodyPr/>
          <a:lstStyle/>
          <a:p>
            <a:pPr algn="ctr"/>
            <a:r>
              <a:rPr lang="zh-CN" altLang="en-US" dirty="0"/>
              <a:t>另一个示例</a:t>
            </a:r>
          </a:p>
        </p:txBody>
      </p:sp>
      <p:sp>
        <p:nvSpPr>
          <p:cNvPr id="3" name="内容占位符 2">
            <a:extLst>
              <a:ext uri="{FF2B5EF4-FFF2-40B4-BE49-F238E27FC236}">
                <a16:creationId xmlns:a16="http://schemas.microsoft.com/office/drawing/2014/main" id="{370AC05B-B203-4C1F-9B5A-DB66B78C708C}"/>
              </a:ext>
            </a:extLst>
          </p:cNvPr>
          <p:cNvSpPr>
            <a:spLocks noGrp="1"/>
          </p:cNvSpPr>
          <p:nvPr>
            <p:ph idx="1"/>
          </p:nvPr>
        </p:nvSpPr>
        <p:spPr/>
        <p:txBody>
          <a:bodyPr/>
          <a:lstStyle/>
          <a:p>
            <a:r>
              <a:rPr lang="en-US" altLang="zh-CN" dirty="0">
                <a:hlinkClick r:id="rId2"/>
              </a:rPr>
              <a:t>http://home.ustc.edu.cn/~xuyichang/share/DIY_TEXAS_POKER/download.html</a:t>
            </a:r>
            <a:endParaRPr lang="en-US" altLang="zh-CN" dirty="0"/>
          </a:p>
          <a:p>
            <a:r>
              <a:rPr lang="zh-CN" altLang="en-US" dirty="0"/>
              <a:t>（双人版德州扑克，没有统一的服务器，两个客户端端对端连接）</a:t>
            </a:r>
          </a:p>
        </p:txBody>
      </p:sp>
    </p:spTree>
    <p:extLst>
      <p:ext uri="{BB962C8B-B14F-4D97-AF65-F5344CB8AC3E}">
        <p14:creationId xmlns:p14="http://schemas.microsoft.com/office/powerpoint/2010/main" val="417454053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40411-1A3A-4FF9-91CE-1FFBC131C17A}"/>
              </a:ext>
            </a:extLst>
          </p:cNvPr>
          <p:cNvSpPr>
            <a:spLocks noGrp="1"/>
          </p:cNvSpPr>
          <p:nvPr>
            <p:ph type="title"/>
          </p:nvPr>
        </p:nvSpPr>
        <p:spPr/>
        <p:txBody>
          <a:bodyPr/>
          <a:lstStyle/>
          <a:p>
            <a:pPr algn="ctr"/>
            <a:r>
              <a:rPr lang="en-US" altLang="zh-CN" dirty="0"/>
              <a:t>Web</a:t>
            </a:r>
            <a:r>
              <a:rPr lang="zh-CN" altLang="en-US" dirty="0"/>
              <a:t>基础</a:t>
            </a:r>
          </a:p>
        </p:txBody>
      </p:sp>
      <p:sp>
        <p:nvSpPr>
          <p:cNvPr id="3" name="内容占位符 2">
            <a:extLst>
              <a:ext uri="{FF2B5EF4-FFF2-40B4-BE49-F238E27FC236}">
                <a16:creationId xmlns:a16="http://schemas.microsoft.com/office/drawing/2014/main" id="{627DE240-3AE0-494C-A9A6-4D39D62ADAA5}"/>
              </a:ext>
            </a:extLst>
          </p:cNvPr>
          <p:cNvSpPr>
            <a:spLocks noGrp="1"/>
          </p:cNvSpPr>
          <p:nvPr>
            <p:ph idx="1"/>
          </p:nvPr>
        </p:nvSpPr>
        <p:spPr/>
        <p:txBody>
          <a:bodyPr/>
          <a:lstStyle/>
          <a:p>
            <a:r>
              <a:rPr lang="en-US" altLang="zh-CN" dirty="0"/>
              <a:t>HTTP</a:t>
            </a:r>
            <a:r>
              <a:rPr lang="zh-CN" altLang="en-US" dirty="0"/>
              <a:t>请求</a:t>
            </a:r>
            <a:endParaRPr lang="en-US" altLang="zh-CN" dirty="0"/>
          </a:p>
          <a:p>
            <a:r>
              <a:rPr lang="en-US" altLang="zh-CN" dirty="0"/>
              <a:t>HTTP</a:t>
            </a:r>
            <a:r>
              <a:rPr lang="zh-CN" altLang="en-US" dirty="0"/>
              <a:t>响应</a:t>
            </a:r>
            <a:endParaRPr lang="en-US" altLang="zh-CN" dirty="0"/>
          </a:p>
          <a:p>
            <a:r>
              <a:rPr lang="en-US" altLang="zh-CN" dirty="0"/>
              <a:t>IP</a:t>
            </a:r>
            <a:r>
              <a:rPr lang="zh-CN" altLang="en-US" dirty="0"/>
              <a:t>地址传送和伪造</a:t>
            </a:r>
            <a:endParaRPr lang="en-US" altLang="zh-CN" dirty="0"/>
          </a:p>
        </p:txBody>
      </p:sp>
    </p:spTree>
    <p:extLst>
      <p:ext uri="{BB962C8B-B14F-4D97-AF65-F5344CB8AC3E}">
        <p14:creationId xmlns:p14="http://schemas.microsoft.com/office/powerpoint/2010/main" val="18879950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154BB-407E-41E4-AD83-C0C951F6ADA2}"/>
              </a:ext>
            </a:extLst>
          </p:cNvPr>
          <p:cNvSpPr>
            <a:spLocks noGrp="1"/>
          </p:cNvSpPr>
          <p:nvPr>
            <p:ph type="title"/>
          </p:nvPr>
        </p:nvSpPr>
        <p:spPr/>
        <p:txBody>
          <a:bodyPr/>
          <a:lstStyle/>
          <a:p>
            <a:pPr algn="ctr"/>
            <a:r>
              <a:rPr lang="en-US" altLang="zh-CN" dirty="0"/>
              <a:t>HTTP</a:t>
            </a:r>
            <a:r>
              <a:rPr lang="zh-CN" altLang="en-US" dirty="0"/>
              <a:t>请求</a:t>
            </a:r>
          </a:p>
        </p:txBody>
      </p:sp>
      <p:pic>
        <p:nvPicPr>
          <p:cNvPr id="7" name="图片 6">
            <a:extLst>
              <a:ext uri="{FF2B5EF4-FFF2-40B4-BE49-F238E27FC236}">
                <a16:creationId xmlns:a16="http://schemas.microsoft.com/office/drawing/2014/main" id="{F80D1185-8A96-48FD-B2BA-E1580831F9BF}"/>
              </a:ext>
            </a:extLst>
          </p:cNvPr>
          <p:cNvPicPr>
            <a:picLocks noChangeAspect="1"/>
          </p:cNvPicPr>
          <p:nvPr/>
        </p:nvPicPr>
        <p:blipFill>
          <a:blip r:embed="rId2"/>
          <a:stretch>
            <a:fillRect/>
          </a:stretch>
        </p:blipFill>
        <p:spPr>
          <a:xfrm>
            <a:off x="1230086" y="1471420"/>
            <a:ext cx="9597795" cy="5021455"/>
          </a:xfrm>
          <a:prstGeom prst="rect">
            <a:avLst/>
          </a:prstGeom>
        </p:spPr>
      </p:pic>
      <p:sp>
        <p:nvSpPr>
          <p:cNvPr id="8" name="矩形 7">
            <a:extLst>
              <a:ext uri="{FF2B5EF4-FFF2-40B4-BE49-F238E27FC236}">
                <a16:creationId xmlns:a16="http://schemas.microsoft.com/office/drawing/2014/main" id="{3512D0C9-173E-49F6-9BA5-79F223F9D017}"/>
              </a:ext>
            </a:extLst>
          </p:cNvPr>
          <p:cNvSpPr/>
          <p:nvPr/>
        </p:nvSpPr>
        <p:spPr>
          <a:xfrm>
            <a:off x="1138335" y="1471420"/>
            <a:ext cx="587828" cy="3293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AB710E65-77D1-4DDD-A77F-F526BEA472C8}"/>
              </a:ext>
            </a:extLst>
          </p:cNvPr>
          <p:cNvCxnSpPr>
            <a:cxnSpLocks/>
            <a:endCxn id="8" idx="0"/>
          </p:cNvCxnSpPr>
          <p:nvPr/>
        </p:nvCxnSpPr>
        <p:spPr>
          <a:xfrm flipH="1">
            <a:off x="1432249" y="895739"/>
            <a:ext cx="471196" cy="575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E5F6F65-9F6D-4F40-9231-DB17645A385E}"/>
              </a:ext>
            </a:extLst>
          </p:cNvPr>
          <p:cNvSpPr txBox="1"/>
          <p:nvPr/>
        </p:nvSpPr>
        <p:spPr>
          <a:xfrm>
            <a:off x="1432249" y="526407"/>
            <a:ext cx="1107996" cy="369332"/>
          </a:xfrm>
          <a:prstGeom prst="rect">
            <a:avLst/>
          </a:prstGeom>
          <a:noFill/>
        </p:spPr>
        <p:txBody>
          <a:bodyPr wrap="none" rtlCol="0">
            <a:spAutoFit/>
          </a:bodyPr>
          <a:lstStyle/>
          <a:p>
            <a:r>
              <a:rPr lang="zh-CN" altLang="en-US" dirty="0"/>
              <a:t>请求方式</a:t>
            </a:r>
            <a:endParaRPr lang="en-US" altLang="zh-CN" dirty="0"/>
          </a:p>
        </p:txBody>
      </p:sp>
      <p:sp>
        <p:nvSpPr>
          <p:cNvPr id="13" name="矩形 12">
            <a:extLst>
              <a:ext uri="{FF2B5EF4-FFF2-40B4-BE49-F238E27FC236}">
                <a16:creationId xmlns:a16="http://schemas.microsoft.com/office/drawing/2014/main" id="{5044F443-9C0B-4DAB-900C-F391E2D9624F}"/>
              </a:ext>
            </a:extLst>
          </p:cNvPr>
          <p:cNvSpPr/>
          <p:nvPr/>
        </p:nvSpPr>
        <p:spPr>
          <a:xfrm>
            <a:off x="1726163" y="1471420"/>
            <a:ext cx="7604449" cy="3293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DDBBCA9B-C81C-43EA-B361-843DEDF6A825}"/>
              </a:ext>
            </a:extLst>
          </p:cNvPr>
          <p:cNvCxnSpPr>
            <a:cxnSpLocks/>
          </p:cNvCxnSpPr>
          <p:nvPr/>
        </p:nvCxnSpPr>
        <p:spPr>
          <a:xfrm flipH="1">
            <a:off x="9330612" y="830424"/>
            <a:ext cx="578498" cy="640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19B210D7-F38A-40BE-848E-57DFC6AD3826}"/>
              </a:ext>
            </a:extLst>
          </p:cNvPr>
          <p:cNvSpPr txBox="1"/>
          <p:nvPr/>
        </p:nvSpPr>
        <p:spPr>
          <a:xfrm>
            <a:off x="9439380" y="524363"/>
            <a:ext cx="902811" cy="369332"/>
          </a:xfrm>
          <a:prstGeom prst="rect">
            <a:avLst/>
          </a:prstGeom>
          <a:noFill/>
        </p:spPr>
        <p:txBody>
          <a:bodyPr wrap="none" rtlCol="0">
            <a:spAutoFit/>
          </a:bodyPr>
          <a:lstStyle/>
          <a:p>
            <a:r>
              <a:rPr lang="zh-CN" altLang="en-US" dirty="0"/>
              <a:t>请求</a:t>
            </a:r>
            <a:r>
              <a:rPr lang="en-US" altLang="zh-CN" dirty="0" err="1"/>
              <a:t>url</a:t>
            </a:r>
            <a:endParaRPr lang="zh-CN" altLang="en-US" dirty="0"/>
          </a:p>
        </p:txBody>
      </p:sp>
      <p:sp>
        <p:nvSpPr>
          <p:cNvPr id="19" name="矩形 18">
            <a:extLst>
              <a:ext uri="{FF2B5EF4-FFF2-40B4-BE49-F238E27FC236}">
                <a16:creationId xmlns:a16="http://schemas.microsoft.com/office/drawing/2014/main" id="{BB72FFBA-3E01-4F1B-8C99-1D9EF8E9D2FB}"/>
              </a:ext>
            </a:extLst>
          </p:cNvPr>
          <p:cNvSpPr/>
          <p:nvPr/>
        </p:nvSpPr>
        <p:spPr>
          <a:xfrm>
            <a:off x="9330612" y="1469376"/>
            <a:ext cx="1101012" cy="3314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D27D63C0-7433-43AE-995F-EEBCE1309271}"/>
              </a:ext>
            </a:extLst>
          </p:cNvPr>
          <p:cNvCxnSpPr>
            <a:stCxn id="2" idx="3"/>
          </p:cNvCxnSpPr>
          <p:nvPr/>
        </p:nvCxnSpPr>
        <p:spPr>
          <a:xfrm flipH="1">
            <a:off x="10465837" y="1027907"/>
            <a:ext cx="887963" cy="441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2515B13F-1987-4FAD-A896-A437B1501BF1}"/>
              </a:ext>
            </a:extLst>
          </p:cNvPr>
          <p:cNvSpPr txBox="1"/>
          <p:nvPr/>
        </p:nvSpPr>
        <p:spPr>
          <a:xfrm>
            <a:off x="10813886" y="665823"/>
            <a:ext cx="1404552" cy="369332"/>
          </a:xfrm>
          <a:prstGeom prst="rect">
            <a:avLst/>
          </a:prstGeom>
          <a:noFill/>
        </p:spPr>
        <p:txBody>
          <a:bodyPr wrap="none" rtlCol="0">
            <a:spAutoFit/>
          </a:bodyPr>
          <a:lstStyle/>
          <a:p>
            <a:r>
              <a:rPr lang="en-US" altLang="zh-CN" dirty="0"/>
              <a:t>HTTP</a:t>
            </a:r>
            <a:r>
              <a:rPr lang="zh-CN" altLang="en-US" dirty="0"/>
              <a:t>协议号</a:t>
            </a:r>
          </a:p>
        </p:txBody>
      </p:sp>
      <p:sp>
        <p:nvSpPr>
          <p:cNvPr id="23" name="矩形 22">
            <a:extLst>
              <a:ext uri="{FF2B5EF4-FFF2-40B4-BE49-F238E27FC236}">
                <a16:creationId xmlns:a16="http://schemas.microsoft.com/office/drawing/2014/main" id="{4755B33A-93C7-4E02-8678-952B3CDD9793}"/>
              </a:ext>
            </a:extLst>
          </p:cNvPr>
          <p:cNvSpPr/>
          <p:nvPr/>
        </p:nvSpPr>
        <p:spPr>
          <a:xfrm>
            <a:off x="1230086" y="1800808"/>
            <a:ext cx="3304592" cy="2146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4ACE522C-5063-47B1-A0E6-7DC8E16A0536}"/>
              </a:ext>
            </a:extLst>
          </p:cNvPr>
          <p:cNvCxnSpPr>
            <a:endCxn id="23" idx="1"/>
          </p:cNvCxnSpPr>
          <p:nvPr/>
        </p:nvCxnSpPr>
        <p:spPr>
          <a:xfrm>
            <a:off x="803987" y="1800808"/>
            <a:ext cx="426099" cy="107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9FB0A87E-CFA4-4BA0-AF6D-5A990A6D9D59}"/>
              </a:ext>
            </a:extLst>
          </p:cNvPr>
          <p:cNvSpPr txBox="1"/>
          <p:nvPr/>
        </p:nvSpPr>
        <p:spPr>
          <a:xfrm>
            <a:off x="53371" y="1432205"/>
            <a:ext cx="1107996" cy="369332"/>
          </a:xfrm>
          <a:prstGeom prst="rect">
            <a:avLst/>
          </a:prstGeom>
          <a:noFill/>
        </p:spPr>
        <p:txBody>
          <a:bodyPr wrap="none" rtlCol="0">
            <a:spAutoFit/>
          </a:bodyPr>
          <a:lstStyle/>
          <a:p>
            <a:r>
              <a:rPr lang="zh-CN" altLang="en-US" dirty="0"/>
              <a:t>目标主机</a:t>
            </a:r>
          </a:p>
        </p:txBody>
      </p:sp>
      <p:sp>
        <p:nvSpPr>
          <p:cNvPr id="27" name="矩形 26">
            <a:extLst>
              <a:ext uri="{FF2B5EF4-FFF2-40B4-BE49-F238E27FC236}">
                <a16:creationId xmlns:a16="http://schemas.microsoft.com/office/drawing/2014/main" id="{31FF83C9-AD15-44C6-91EF-47802E23701A}"/>
              </a:ext>
            </a:extLst>
          </p:cNvPr>
          <p:cNvSpPr/>
          <p:nvPr/>
        </p:nvSpPr>
        <p:spPr>
          <a:xfrm>
            <a:off x="1230086" y="2047101"/>
            <a:ext cx="7400730" cy="2015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EE816000-6317-495C-A599-1E766C25CF10}"/>
              </a:ext>
            </a:extLst>
          </p:cNvPr>
          <p:cNvCxnSpPr/>
          <p:nvPr/>
        </p:nvCxnSpPr>
        <p:spPr>
          <a:xfrm flipV="1">
            <a:off x="838200" y="2261705"/>
            <a:ext cx="391886" cy="329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6976850A-87A9-499A-B777-55E29E6517EA}"/>
              </a:ext>
            </a:extLst>
          </p:cNvPr>
          <p:cNvSpPr txBox="1"/>
          <p:nvPr/>
        </p:nvSpPr>
        <p:spPr>
          <a:xfrm>
            <a:off x="350327" y="2518179"/>
            <a:ext cx="833883" cy="369332"/>
          </a:xfrm>
          <a:prstGeom prst="rect">
            <a:avLst/>
          </a:prstGeom>
          <a:noFill/>
        </p:spPr>
        <p:txBody>
          <a:bodyPr wrap="none" rtlCol="0">
            <a:spAutoFit/>
          </a:bodyPr>
          <a:lstStyle/>
          <a:p>
            <a:r>
              <a:rPr lang="en-US" altLang="zh-CN" dirty="0"/>
              <a:t>cookie</a:t>
            </a:r>
            <a:endParaRPr lang="zh-CN" altLang="en-US" dirty="0"/>
          </a:p>
        </p:txBody>
      </p:sp>
      <p:sp>
        <p:nvSpPr>
          <p:cNvPr id="31" name="矩形 30">
            <a:extLst>
              <a:ext uri="{FF2B5EF4-FFF2-40B4-BE49-F238E27FC236}">
                <a16:creationId xmlns:a16="http://schemas.microsoft.com/office/drawing/2014/main" id="{40EBE90B-CA94-428D-A1AF-65324DE62B76}"/>
              </a:ext>
            </a:extLst>
          </p:cNvPr>
          <p:cNvSpPr/>
          <p:nvPr/>
        </p:nvSpPr>
        <p:spPr>
          <a:xfrm>
            <a:off x="1161367" y="3497580"/>
            <a:ext cx="9512853" cy="4962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9759D70E-2789-489D-89FB-C1323B95C756}"/>
              </a:ext>
            </a:extLst>
          </p:cNvPr>
          <p:cNvCxnSpPr/>
          <p:nvPr/>
        </p:nvCxnSpPr>
        <p:spPr>
          <a:xfrm flipH="1">
            <a:off x="10683551" y="2965320"/>
            <a:ext cx="587829" cy="532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0FBBCB75-CBA1-4413-B4FB-1781DE1F8618}"/>
              </a:ext>
            </a:extLst>
          </p:cNvPr>
          <p:cNvSpPr txBox="1"/>
          <p:nvPr/>
        </p:nvSpPr>
        <p:spPr>
          <a:xfrm>
            <a:off x="10644673" y="2612317"/>
            <a:ext cx="1359668" cy="369332"/>
          </a:xfrm>
          <a:prstGeom prst="rect">
            <a:avLst/>
          </a:prstGeom>
          <a:noFill/>
        </p:spPr>
        <p:txBody>
          <a:bodyPr wrap="none" rtlCol="0">
            <a:spAutoFit/>
          </a:bodyPr>
          <a:lstStyle/>
          <a:p>
            <a:r>
              <a:rPr lang="zh-CN" altLang="en-US" dirty="0"/>
              <a:t>浏览器信息</a:t>
            </a:r>
          </a:p>
        </p:txBody>
      </p:sp>
      <p:sp>
        <p:nvSpPr>
          <p:cNvPr id="35" name="矩形 34">
            <a:extLst>
              <a:ext uri="{FF2B5EF4-FFF2-40B4-BE49-F238E27FC236}">
                <a16:creationId xmlns:a16="http://schemas.microsoft.com/office/drawing/2014/main" id="{BE7D2B0F-06C9-4F9D-93CA-085E8C9BC877}"/>
              </a:ext>
            </a:extLst>
          </p:cNvPr>
          <p:cNvSpPr/>
          <p:nvPr/>
        </p:nvSpPr>
        <p:spPr>
          <a:xfrm>
            <a:off x="1161367" y="3993806"/>
            <a:ext cx="9666514" cy="4708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a:extLst>
              <a:ext uri="{FF2B5EF4-FFF2-40B4-BE49-F238E27FC236}">
                <a16:creationId xmlns:a16="http://schemas.microsoft.com/office/drawing/2014/main" id="{465CEE4B-9363-468A-BF36-CC4E9D296065}"/>
              </a:ext>
            </a:extLst>
          </p:cNvPr>
          <p:cNvCxnSpPr/>
          <p:nvPr/>
        </p:nvCxnSpPr>
        <p:spPr>
          <a:xfrm flipH="1" flipV="1">
            <a:off x="10827881" y="4490032"/>
            <a:ext cx="443499" cy="610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439BDE8F-0DE9-4FE9-8710-FFB538BF5277}"/>
              </a:ext>
            </a:extLst>
          </p:cNvPr>
          <p:cNvSpPr txBox="1"/>
          <p:nvPr/>
        </p:nvSpPr>
        <p:spPr>
          <a:xfrm>
            <a:off x="10342191" y="5061832"/>
            <a:ext cx="1800493" cy="369332"/>
          </a:xfrm>
          <a:prstGeom prst="rect">
            <a:avLst/>
          </a:prstGeom>
          <a:noFill/>
        </p:spPr>
        <p:txBody>
          <a:bodyPr wrap="none" rtlCol="0">
            <a:spAutoFit/>
          </a:bodyPr>
          <a:lstStyle/>
          <a:p>
            <a:r>
              <a:rPr lang="zh-CN" altLang="en-US" dirty="0"/>
              <a:t>接受的文件类型</a:t>
            </a:r>
          </a:p>
        </p:txBody>
      </p:sp>
      <p:sp>
        <p:nvSpPr>
          <p:cNvPr id="39" name="矩形 38">
            <a:extLst>
              <a:ext uri="{FF2B5EF4-FFF2-40B4-BE49-F238E27FC236}">
                <a16:creationId xmlns:a16="http://schemas.microsoft.com/office/drawing/2014/main" id="{E14CE2A9-C1F8-4612-9B13-A7E7076791DB}"/>
              </a:ext>
            </a:extLst>
          </p:cNvPr>
          <p:cNvSpPr/>
          <p:nvPr/>
        </p:nvSpPr>
        <p:spPr>
          <a:xfrm>
            <a:off x="1184210" y="5431164"/>
            <a:ext cx="4003610" cy="2594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729A47D1-693B-45F4-8B8C-3A6E66777E1E}"/>
              </a:ext>
            </a:extLst>
          </p:cNvPr>
          <p:cNvCxnSpPr>
            <a:cxnSpLocks/>
          </p:cNvCxnSpPr>
          <p:nvPr/>
        </p:nvCxnSpPr>
        <p:spPr>
          <a:xfrm flipH="1">
            <a:off x="5187820" y="5431164"/>
            <a:ext cx="1035698" cy="148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4A47BB9E-0621-425B-8F50-EC960CF59A48}"/>
              </a:ext>
            </a:extLst>
          </p:cNvPr>
          <p:cNvSpPr txBox="1"/>
          <p:nvPr/>
        </p:nvSpPr>
        <p:spPr>
          <a:xfrm>
            <a:off x="6137598" y="5211122"/>
            <a:ext cx="1733167" cy="369332"/>
          </a:xfrm>
          <a:prstGeom prst="rect">
            <a:avLst/>
          </a:prstGeom>
          <a:noFill/>
        </p:spPr>
        <p:txBody>
          <a:bodyPr wrap="none" rtlCol="0">
            <a:spAutoFit/>
          </a:bodyPr>
          <a:lstStyle/>
          <a:p>
            <a:r>
              <a:rPr lang="zh-CN" altLang="en-US" dirty="0"/>
              <a:t>请求发起源</a:t>
            </a:r>
            <a:r>
              <a:rPr lang="en-US" altLang="zh-CN" dirty="0"/>
              <a:t>URL</a:t>
            </a:r>
            <a:endParaRPr lang="zh-CN" altLang="en-US" dirty="0"/>
          </a:p>
        </p:txBody>
      </p:sp>
    </p:spTree>
    <p:extLst>
      <p:ext uri="{BB962C8B-B14F-4D97-AF65-F5344CB8AC3E}">
        <p14:creationId xmlns:p14="http://schemas.microsoft.com/office/powerpoint/2010/main" val="20031311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B48D9-FE06-4329-B1FB-0D6FC0869745}"/>
              </a:ext>
            </a:extLst>
          </p:cNvPr>
          <p:cNvSpPr>
            <a:spLocks noGrp="1"/>
          </p:cNvSpPr>
          <p:nvPr>
            <p:ph type="title"/>
          </p:nvPr>
        </p:nvSpPr>
        <p:spPr/>
        <p:txBody>
          <a:bodyPr/>
          <a:lstStyle/>
          <a:p>
            <a:pPr algn="ctr"/>
            <a:r>
              <a:rPr lang="zh-CN" altLang="en-US" dirty="0"/>
              <a:t>请求方式</a:t>
            </a:r>
          </a:p>
        </p:txBody>
      </p:sp>
      <p:sp>
        <p:nvSpPr>
          <p:cNvPr id="3" name="内容占位符 2">
            <a:extLst>
              <a:ext uri="{FF2B5EF4-FFF2-40B4-BE49-F238E27FC236}">
                <a16:creationId xmlns:a16="http://schemas.microsoft.com/office/drawing/2014/main" id="{8164D218-A706-4879-8D71-CEB481E50275}"/>
              </a:ext>
            </a:extLst>
          </p:cNvPr>
          <p:cNvSpPr>
            <a:spLocks noGrp="1"/>
          </p:cNvSpPr>
          <p:nvPr>
            <p:ph idx="1"/>
          </p:nvPr>
        </p:nvSpPr>
        <p:spPr/>
        <p:txBody>
          <a:bodyPr/>
          <a:lstStyle/>
          <a:p>
            <a:r>
              <a:rPr lang="zh-CN" altLang="en-US" dirty="0"/>
              <a:t>分为</a:t>
            </a:r>
            <a:r>
              <a:rPr lang="en-US" altLang="zh-CN" dirty="0"/>
              <a:t>GET</a:t>
            </a:r>
            <a:r>
              <a:rPr lang="zh-CN" altLang="en-US" dirty="0"/>
              <a:t>和</a:t>
            </a:r>
            <a:r>
              <a:rPr lang="en-US" altLang="zh-CN" dirty="0"/>
              <a:t>POST</a:t>
            </a:r>
          </a:p>
          <a:p>
            <a:r>
              <a:rPr lang="en-US" altLang="zh-CN" dirty="0"/>
              <a:t>GET</a:t>
            </a:r>
            <a:r>
              <a:rPr lang="zh-CN" altLang="en-US" dirty="0"/>
              <a:t>通常用于获取网页，</a:t>
            </a:r>
            <a:r>
              <a:rPr lang="en-US" altLang="zh-CN" dirty="0"/>
              <a:t>POST</a:t>
            </a:r>
            <a:r>
              <a:rPr lang="zh-CN" altLang="en-US" dirty="0"/>
              <a:t>通常用于向服务器后端传递表单信息</a:t>
            </a:r>
            <a:endParaRPr lang="en-US" altLang="zh-CN" dirty="0"/>
          </a:p>
          <a:p>
            <a:r>
              <a:rPr lang="zh-CN" altLang="en-US" dirty="0"/>
              <a:t>通常服务器使用</a:t>
            </a:r>
            <a:r>
              <a:rPr lang="en-US" altLang="zh-CN" dirty="0"/>
              <a:t>GET</a:t>
            </a:r>
            <a:r>
              <a:rPr lang="zh-CN" altLang="en-US" dirty="0"/>
              <a:t>请求的</a:t>
            </a:r>
            <a:r>
              <a:rPr lang="en-US" altLang="zh-CN" dirty="0"/>
              <a:t>cookies</a:t>
            </a:r>
            <a:r>
              <a:rPr lang="zh-CN" altLang="en-US" dirty="0"/>
              <a:t>来判断用户是否具有权限访问，</a:t>
            </a:r>
            <a:r>
              <a:rPr lang="en-US" altLang="zh-CN" dirty="0"/>
              <a:t>POST</a:t>
            </a:r>
            <a:r>
              <a:rPr lang="zh-CN" altLang="en-US" dirty="0"/>
              <a:t>的</a:t>
            </a:r>
            <a:r>
              <a:rPr lang="en-US" altLang="zh-CN" dirty="0"/>
              <a:t>data</a:t>
            </a:r>
            <a:r>
              <a:rPr lang="zh-CN" altLang="en-US" dirty="0"/>
              <a:t>部分是客户传给服务器的表单，通常是</a:t>
            </a:r>
            <a:r>
              <a:rPr lang="en-US" altLang="zh-CN" dirty="0"/>
              <a:t>json</a:t>
            </a:r>
            <a:r>
              <a:rPr lang="zh-CN" altLang="en-US" dirty="0"/>
              <a:t>格式。</a:t>
            </a:r>
          </a:p>
        </p:txBody>
      </p:sp>
    </p:spTree>
    <p:extLst>
      <p:ext uri="{BB962C8B-B14F-4D97-AF65-F5344CB8AC3E}">
        <p14:creationId xmlns:p14="http://schemas.microsoft.com/office/powerpoint/2010/main" val="1475088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92663-C8F4-471D-94F5-39A44CB1DC77}"/>
              </a:ext>
            </a:extLst>
          </p:cNvPr>
          <p:cNvSpPr>
            <a:spLocks noGrp="1"/>
          </p:cNvSpPr>
          <p:nvPr>
            <p:ph type="title"/>
          </p:nvPr>
        </p:nvSpPr>
        <p:spPr/>
        <p:txBody>
          <a:bodyPr/>
          <a:lstStyle/>
          <a:p>
            <a:pPr algn="ctr"/>
            <a:r>
              <a:rPr lang="zh-CN" altLang="en-US" dirty="0"/>
              <a:t>请求方式</a:t>
            </a:r>
          </a:p>
        </p:txBody>
      </p:sp>
      <p:pic>
        <p:nvPicPr>
          <p:cNvPr id="5" name="图片 4">
            <a:extLst>
              <a:ext uri="{FF2B5EF4-FFF2-40B4-BE49-F238E27FC236}">
                <a16:creationId xmlns:a16="http://schemas.microsoft.com/office/drawing/2014/main" id="{4E18427F-5492-4EE5-AE6A-8831D09D9974}"/>
              </a:ext>
            </a:extLst>
          </p:cNvPr>
          <p:cNvPicPr>
            <a:picLocks noChangeAspect="1"/>
          </p:cNvPicPr>
          <p:nvPr/>
        </p:nvPicPr>
        <p:blipFill>
          <a:blip r:embed="rId2"/>
          <a:stretch>
            <a:fillRect/>
          </a:stretch>
        </p:blipFill>
        <p:spPr>
          <a:xfrm>
            <a:off x="1840949" y="1362172"/>
            <a:ext cx="8048655" cy="5354638"/>
          </a:xfrm>
          <a:prstGeom prst="rect">
            <a:avLst/>
          </a:prstGeom>
        </p:spPr>
      </p:pic>
      <p:sp>
        <p:nvSpPr>
          <p:cNvPr id="6" name="矩形 5">
            <a:extLst>
              <a:ext uri="{FF2B5EF4-FFF2-40B4-BE49-F238E27FC236}">
                <a16:creationId xmlns:a16="http://schemas.microsoft.com/office/drawing/2014/main" id="{E6C2F3E7-D1A7-4FBB-AABA-8DB8389AD7D2}"/>
              </a:ext>
            </a:extLst>
          </p:cNvPr>
          <p:cNvSpPr/>
          <p:nvPr/>
        </p:nvSpPr>
        <p:spPr>
          <a:xfrm>
            <a:off x="1840949" y="5971592"/>
            <a:ext cx="8048655" cy="7452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C9781D96-BF20-4BCE-91E2-E1B54EA5FE1E}"/>
              </a:ext>
            </a:extLst>
          </p:cNvPr>
          <p:cNvCxnSpPr/>
          <p:nvPr/>
        </p:nvCxnSpPr>
        <p:spPr>
          <a:xfrm flipH="1">
            <a:off x="9889604" y="5066522"/>
            <a:ext cx="588674" cy="905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651BCC9E-6F51-4E0B-8E4C-7A9F59A9D337}"/>
              </a:ext>
            </a:extLst>
          </p:cNvPr>
          <p:cNvSpPr txBox="1"/>
          <p:nvPr/>
        </p:nvSpPr>
        <p:spPr>
          <a:xfrm>
            <a:off x="10086392" y="4646029"/>
            <a:ext cx="1186543" cy="369332"/>
          </a:xfrm>
          <a:prstGeom prst="rect">
            <a:avLst/>
          </a:prstGeom>
          <a:noFill/>
        </p:spPr>
        <p:txBody>
          <a:bodyPr wrap="none" rtlCol="0">
            <a:spAutoFit/>
          </a:bodyPr>
          <a:lstStyle/>
          <a:p>
            <a:r>
              <a:rPr lang="en-US" altLang="zh-CN" dirty="0"/>
              <a:t>POST</a:t>
            </a:r>
            <a:r>
              <a:rPr lang="zh-CN" altLang="en-US" dirty="0"/>
              <a:t>表单</a:t>
            </a:r>
          </a:p>
        </p:txBody>
      </p:sp>
    </p:spTree>
    <p:extLst>
      <p:ext uri="{BB962C8B-B14F-4D97-AF65-F5344CB8AC3E}">
        <p14:creationId xmlns:p14="http://schemas.microsoft.com/office/powerpoint/2010/main" val="33331023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F3A18-9628-49C6-9719-0E11E00327C2}"/>
              </a:ext>
            </a:extLst>
          </p:cNvPr>
          <p:cNvSpPr>
            <a:spLocks noGrp="1"/>
          </p:cNvSpPr>
          <p:nvPr>
            <p:ph type="title"/>
          </p:nvPr>
        </p:nvSpPr>
        <p:spPr/>
        <p:txBody>
          <a:bodyPr/>
          <a:lstStyle/>
          <a:p>
            <a:pPr algn="ctr"/>
            <a:r>
              <a:rPr lang="en-US" altLang="zh-CN" dirty="0"/>
              <a:t>cookie</a:t>
            </a:r>
            <a:endParaRPr lang="zh-CN" altLang="en-US" dirty="0"/>
          </a:p>
        </p:txBody>
      </p:sp>
      <p:sp>
        <p:nvSpPr>
          <p:cNvPr id="3" name="内容占位符 2">
            <a:extLst>
              <a:ext uri="{FF2B5EF4-FFF2-40B4-BE49-F238E27FC236}">
                <a16:creationId xmlns:a16="http://schemas.microsoft.com/office/drawing/2014/main" id="{95532482-04CC-41F8-BF35-AC247ED025E6}"/>
              </a:ext>
            </a:extLst>
          </p:cNvPr>
          <p:cNvSpPr>
            <a:spLocks noGrp="1"/>
          </p:cNvSpPr>
          <p:nvPr>
            <p:ph idx="1"/>
          </p:nvPr>
        </p:nvSpPr>
        <p:spPr/>
        <p:txBody>
          <a:bodyPr>
            <a:normAutofit fontScale="92500" lnSpcReduction="10000"/>
          </a:bodyPr>
          <a:lstStyle/>
          <a:p>
            <a:r>
              <a:rPr lang="zh-CN" altLang="en-US" dirty="0"/>
              <a:t>包括网站的缓存，也可以指示用户是否具有访问网站的权限。</a:t>
            </a:r>
            <a:endParaRPr lang="en-US" altLang="zh-CN" dirty="0"/>
          </a:p>
          <a:p>
            <a:r>
              <a:rPr lang="zh-CN" altLang="en-US" dirty="0"/>
              <a:t>可以通过窃取</a:t>
            </a:r>
            <a:r>
              <a:rPr lang="en-US" altLang="zh-CN" dirty="0"/>
              <a:t>cookie</a:t>
            </a:r>
            <a:r>
              <a:rPr lang="zh-CN" altLang="en-US" dirty="0"/>
              <a:t>的方法非法获得访问权限，如</a:t>
            </a:r>
            <a:r>
              <a:rPr lang="en-US" altLang="zh-CN" dirty="0"/>
              <a:t>XSS</a:t>
            </a:r>
            <a:r>
              <a:rPr lang="zh-CN" altLang="en-US" dirty="0"/>
              <a:t>攻击。</a:t>
            </a:r>
            <a:endParaRPr lang="en-US" altLang="zh-CN" dirty="0"/>
          </a:p>
          <a:p>
            <a:r>
              <a:rPr lang="zh-CN" altLang="en-US" dirty="0"/>
              <a:t>如：教务系统成功登录后的</a:t>
            </a:r>
            <a:r>
              <a:rPr lang="en-US" altLang="zh-CN" dirty="0"/>
              <a:t>cookie</a:t>
            </a:r>
            <a:r>
              <a:rPr lang="zh-CN" altLang="en-US" dirty="0"/>
              <a:t>：</a:t>
            </a:r>
          </a:p>
          <a:p>
            <a:pPr marL="0" indent="0">
              <a:buNone/>
            </a:pPr>
            <a:r>
              <a:rPr lang="en-US" altLang="zh-CN" b="0" i="0" dirty="0">
                <a:effectLst/>
                <a:latin typeface="consolas" panose="020B0609020204030204" pitchFamily="49" charset="0"/>
              </a:rPr>
              <a:t>SESSION=c28ad517-d0d1-421c-8f77-b397c4e61a9f; </a:t>
            </a:r>
            <a:r>
              <a:rPr lang="en-US" altLang="zh-CN" b="0" i="0" dirty="0" err="1">
                <a:effectLst/>
                <a:latin typeface="consolas" panose="020B0609020204030204" pitchFamily="49" charset="0"/>
              </a:rPr>
              <a:t>user_locale</a:t>
            </a:r>
            <a:r>
              <a:rPr lang="en-US" altLang="zh-CN" b="0" i="0" dirty="0">
                <a:effectLst/>
                <a:latin typeface="consolas" panose="020B0609020204030204" pitchFamily="49" charset="0"/>
              </a:rPr>
              <a:t>=</a:t>
            </a:r>
            <a:r>
              <a:rPr lang="en-US" altLang="zh-CN" b="0" i="0" dirty="0" err="1">
                <a:effectLst/>
                <a:latin typeface="consolas" panose="020B0609020204030204" pitchFamily="49" charset="0"/>
              </a:rPr>
              <a:t>zh</a:t>
            </a:r>
            <a:r>
              <a:rPr lang="en-US" altLang="zh-CN" b="0" i="0" dirty="0">
                <a:effectLst/>
                <a:latin typeface="consolas" panose="020B0609020204030204" pitchFamily="49" charset="0"/>
              </a:rPr>
              <a:t>; </a:t>
            </a:r>
            <a:r>
              <a:rPr lang="en-US" altLang="zh-CN" b="0" i="0" dirty="0" err="1">
                <a:effectLst/>
                <a:latin typeface="consolas" panose="020B0609020204030204" pitchFamily="49" charset="0"/>
              </a:rPr>
              <a:t>fine_auth_token</a:t>
            </a:r>
            <a:r>
              <a:rPr lang="en-US" altLang="zh-CN" b="0" i="0" dirty="0">
                <a:effectLst/>
                <a:latin typeface="consolas" panose="020B0609020204030204" pitchFamily="49" charset="0"/>
              </a:rPr>
              <a:t>=eyJhbGciOiJIUzI1NiJ9</a:t>
            </a:r>
            <a:r>
              <a:rPr lang="en-US" altLang="zh-CN" dirty="0">
                <a:latin typeface="consolas" panose="020B0609020204030204" pitchFamily="49" charset="0"/>
              </a:rPr>
              <a:t>.eyJzdWIiOiJQQjIwMDAwMTU2IiwidGVuYW50SWQiOiJkZWZhdWx0IiwiaXNzIjoiZmFucnVhbiIsImRlc2NyaXB0aWiOjE2MzkzODM3MjQsImp0aSI6IlhBWEVBTFNYdWt9uIjoiWzVmOTBdWzRlYTZdWzY2MzZdKFBCMjAwMDAxNTYpIiwiZXhwIjoxNjM5NDE5NzI0LCJpYXQWTHREaUxaREJUeC96WjEwTzI1VWhSMTduZkxaUkRPQThCTFVvciJ9</a:t>
            </a:r>
            <a:r>
              <a:rPr lang="en-US" altLang="zh-CN" b="0" i="0" dirty="0">
                <a:effectLst/>
                <a:latin typeface="consolas" panose="020B0609020204030204" pitchFamily="49" charset="0"/>
              </a:rPr>
              <a:t>.rYeh9M41Nz5UgjDficZpsK18UuOheX4E_oEWtY55yWs; </a:t>
            </a:r>
            <a:r>
              <a:rPr lang="en-US" altLang="zh-CN" b="0" i="0" dirty="0" err="1">
                <a:effectLst/>
                <a:latin typeface="consolas" panose="020B0609020204030204" pitchFamily="49" charset="0"/>
              </a:rPr>
              <a:t>fine_remember_login</a:t>
            </a:r>
            <a:r>
              <a:rPr lang="en-US" altLang="zh-CN" b="0" i="0" dirty="0">
                <a:effectLst/>
                <a:latin typeface="consolas" panose="020B0609020204030204" pitchFamily="49" charset="0"/>
              </a:rPr>
              <a:t>=-1; SVRNAME=student2</a:t>
            </a:r>
            <a:endParaRPr lang="zh-CN" altLang="en-US" dirty="0"/>
          </a:p>
        </p:txBody>
      </p:sp>
    </p:spTree>
    <p:extLst>
      <p:ext uri="{BB962C8B-B14F-4D97-AF65-F5344CB8AC3E}">
        <p14:creationId xmlns:p14="http://schemas.microsoft.com/office/powerpoint/2010/main" val="336697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5A60E-0542-4CA1-9A63-133C58F5A1DE}"/>
              </a:ext>
            </a:extLst>
          </p:cNvPr>
          <p:cNvSpPr>
            <a:spLocks noGrp="1"/>
          </p:cNvSpPr>
          <p:nvPr>
            <p:ph type="title"/>
          </p:nvPr>
        </p:nvSpPr>
        <p:spPr/>
        <p:txBody>
          <a:bodyPr/>
          <a:lstStyle/>
          <a:p>
            <a:pPr algn="ctr"/>
            <a:r>
              <a:rPr lang="en-US" altLang="zh-CN" dirty="0"/>
              <a:t>User-Agent</a:t>
            </a:r>
            <a:endParaRPr lang="zh-CN" altLang="en-US" dirty="0"/>
          </a:p>
        </p:txBody>
      </p:sp>
      <p:sp>
        <p:nvSpPr>
          <p:cNvPr id="3" name="内容占位符 2">
            <a:extLst>
              <a:ext uri="{FF2B5EF4-FFF2-40B4-BE49-F238E27FC236}">
                <a16:creationId xmlns:a16="http://schemas.microsoft.com/office/drawing/2014/main" id="{6F7548B8-BD59-4AF1-8FE3-7EDC57C21F7F}"/>
              </a:ext>
            </a:extLst>
          </p:cNvPr>
          <p:cNvSpPr>
            <a:spLocks noGrp="1"/>
          </p:cNvSpPr>
          <p:nvPr>
            <p:ph idx="1"/>
          </p:nvPr>
        </p:nvSpPr>
        <p:spPr/>
        <p:txBody>
          <a:bodyPr/>
          <a:lstStyle/>
          <a:p>
            <a:r>
              <a:rPr lang="zh-CN" altLang="en-US" dirty="0"/>
              <a:t>用来标注发起请求的浏览器。</a:t>
            </a:r>
            <a:endParaRPr lang="en-US" altLang="zh-CN" dirty="0"/>
          </a:p>
          <a:p>
            <a:r>
              <a:rPr lang="zh-CN" altLang="en-US" dirty="0"/>
              <a:t>有的网站会有检测</a:t>
            </a:r>
            <a:r>
              <a:rPr lang="en-US" altLang="zh-CN" dirty="0"/>
              <a:t>User-Agent</a:t>
            </a:r>
            <a:r>
              <a:rPr lang="zh-CN" altLang="en-US" dirty="0"/>
              <a:t>进行反爬虫，如果不是浏览器（如</a:t>
            </a:r>
            <a:r>
              <a:rPr lang="en-US" altLang="zh-CN" dirty="0"/>
              <a:t>Python</a:t>
            </a:r>
            <a:r>
              <a:rPr lang="zh-CN" altLang="en-US" dirty="0"/>
              <a:t>）则拒绝访问。但这种方法是很低级的，以</a:t>
            </a:r>
            <a:r>
              <a:rPr lang="en-US" altLang="zh-CN" dirty="0"/>
              <a:t>Python</a:t>
            </a:r>
            <a:r>
              <a:rPr lang="zh-CN" altLang="en-US" dirty="0"/>
              <a:t>的</a:t>
            </a:r>
            <a:r>
              <a:rPr lang="en-US" altLang="zh-CN" dirty="0"/>
              <a:t>requests</a:t>
            </a:r>
            <a:r>
              <a:rPr lang="zh-CN" altLang="en-US" dirty="0"/>
              <a:t>为例，通过设置请求的</a:t>
            </a:r>
            <a:r>
              <a:rPr lang="en-US" altLang="zh-CN" dirty="0"/>
              <a:t>headers</a:t>
            </a:r>
            <a:r>
              <a:rPr lang="zh-CN" altLang="en-US" dirty="0"/>
              <a:t>，将</a:t>
            </a:r>
            <a:r>
              <a:rPr lang="en-US" altLang="zh-CN" dirty="0"/>
              <a:t>User-Agent</a:t>
            </a:r>
            <a:r>
              <a:rPr lang="zh-CN" altLang="en-US" dirty="0"/>
              <a:t>改为浏览器正常访问时的</a:t>
            </a:r>
            <a:r>
              <a:rPr lang="en-US" altLang="zh-CN" dirty="0"/>
              <a:t>User-Agent</a:t>
            </a:r>
            <a:r>
              <a:rPr lang="zh-CN" altLang="en-US" dirty="0"/>
              <a:t>即可骗过反爬虫系统。</a:t>
            </a:r>
            <a:endParaRPr lang="en-US" altLang="zh-CN" dirty="0"/>
          </a:p>
          <a:p>
            <a:r>
              <a:rPr lang="zh-CN" altLang="en-US" dirty="0"/>
              <a:t>例：黑曜石浏览器 </a:t>
            </a:r>
            <a:r>
              <a:rPr lang="en-US" altLang="zh-CN" dirty="0">
                <a:hlinkClick r:id="rId2"/>
              </a:rPr>
              <a:t>https://github.com/ustclug/hackergame2018-writeups/blob/master/official/heicore/README.md</a:t>
            </a:r>
            <a:endParaRPr lang="en-US" altLang="zh-CN" dirty="0"/>
          </a:p>
        </p:txBody>
      </p:sp>
    </p:spTree>
    <p:extLst>
      <p:ext uri="{BB962C8B-B14F-4D97-AF65-F5344CB8AC3E}">
        <p14:creationId xmlns:p14="http://schemas.microsoft.com/office/powerpoint/2010/main" val="33518436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406A6-3AFE-44D8-A5F5-B40066234436}"/>
              </a:ext>
            </a:extLst>
          </p:cNvPr>
          <p:cNvSpPr>
            <a:spLocks noGrp="1"/>
          </p:cNvSpPr>
          <p:nvPr>
            <p:ph type="title"/>
          </p:nvPr>
        </p:nvSpPr>
        <p:spPr/>
        <p:txBody>
          <a:bodyPr/>
          <a:lstStyle/>
          <a:p>
            <a:pPr algn="ctr"/>
            <a:r>
              <a:rPr lang="en-US" altLang="zh-CN" dirty="0"/>
              <a:t>HTTP</a:t>
            </a:r>
            <a:r>
              <a:rPr lang="zh-CN" altLang="en-US" dirty="0"/>
              <a:t>响应</a:t>
            </a:r>
          </a:p>
        </p:txBody>
      </p:sp>
      <p:pic>
        <p:nvPicPr>
          <p:cNvPr id="5" name="图片 4">
            <a:extLst>
              <a:ext uri="{FF2B5EF4-FFF2-40B4-BE49-F238E27FC236}">
                <a16:creationId xmlns:a16="http://schemas.microsoft.com/office/drawing/2014/main" id="{A3A07D1D-EF5D-4299-86F0-BFAC6BF2A6AC}"/>
              </a:ext>
            </a:extLst>
          </p:cNvPr>
          <p:cNvPicPr>
            <a:picLocks noChangeAspect="1"/>
          </p:cNvPicPr>
          <p:nvPr/>
        </p:nvPicPr>
        <p:blipFill>
          <a:blip r:embed="rId2"/>
          <a:stretch>
            <a:fillRect/>
          </a:stretch>
        </p:blipFill>
        <p:spPr>
          <a:xfrm>
            <a:off x="3057555" y="1382582"/>
            <a:ext cx="6076889" cy="5268913"/>
          </a:xfrm>
          <a:prstGeom prst="rect">
            <a:avLst/>
          </a:prstGeom>
        </p:spPr>
      </p:pic>
      <p:sp>
        <p:nvSpPr>
          <p:cNvPr id="6" name="矩形 5">
            <a:extLst>
              <a:ext uri="{FF2B5EF4-FFF2-40B4-BE49-F238E27FC236}">
                <a16:creationId xmlns:a16="http://schemas.microsoft.com/office/drawing/2014/main" id="{52138B43-CA16-418F-8D09-FB3EBB77B4BD}"/>
              </a:ext>
            </a:extLst>
          </p:cNvPr>
          <p:cNvSpPr/>
          <p:nvPr/>
        </p:nvSpPr>
        <p:spPr>
          <a:xfrm>
            <a:off x="3928188" y="1382582"/>
            <a:ext cx="718457" cy="2409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2B8FD514-96CE-4370-8E49-A70DBD1F4C42}"/>
              </a:ext>
            </a:extLst>
          </p:cNvPr>
          <p:cNvCxnSpPr/>
          <p:nvPr/>
        </p:nvCxnSpPr>
        <p:spPr>
          <a:xfrm>
            <a:off x="3526971" y="849086"/>
            <a:ext cx="401217" cy="466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C62B4DB-CBBD-4609-8D22-7E66C04224B0}"/>
              </a:ext>
            </a:extLst>
          </p:cNvPr>
          <p:cNvSpPr txBox="1"/>
          <p:nvPr/>
        </p:nvSpPr>
        <p:spPr>
          <a:xfrm>
            <a:off x="2972973" y="524461"/>
            <a:ext cx="1107996" cy="369332"/>
          </a:xfrm>
          <a:prstGeom prst="rect">
            <a:avLst/>
          </a:prstGeom>
          <a:noFill/>
        </p:spPr>
        <p:txBody>
          <a:bodyPr wrap="none" rtlCol="0">
            <a:spAutoFit/>
          </a:bodyPr>
          <a:lstStyle/>
          <a:p>
            <a:r>
              <a:rPr lang="zh-CN" altLang="en-US" dirty="0"/>
              <a:t>响应状态</a:t>
            </a:r>
          </a:p>
        </p:txBody>
      </p:sp>
      <p:sp>
        <p:nvSpPr>
          <p:cNvPr id="10" name="矩形 9">
            <a:extLst>
              <a:ext uri="{FF2B5EF4-FFF2-40B4-BE49-F238E27FC236}">
                <a16:creationId xmlns:a16="http://schemas.microsoft.com/office/drawing/2014/main" id="{A1F0CC5E-564C-4693-9A20-1EF66B9A8784}"/>
              </a:ext>
            </a:extLst>
          </p:cNvPr>
          <p:cNvSpPr/>
          <p:nvPr/>
        </p:nvSpPr>
        <p:spPr>
          <a:xfrm>
            <a:off x="3057555" y="2202024"/>
            <a:ext cx="1663735" cy="2705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E34FEF4B-1618-4D5D-B6F9-A330F15BCE38}"/>
              </a:ext>
            </a:extLst>
          </p:cNvPr>
          <p:cNvCxnSpPr>
            <a:endCxn id="10" idx="3"/>
          </p:cNvCxnSpPr>
          <p:nvPr/>
        </p:nvCxnSpPr>
        <p:spPr>
          <a:xfrm flipH="1">
            <a:off x="4721290" y="2332878"/>
            <a:ext cx="1007706" cy="4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075112C7-4A17-43AF-A65A-43729E9D58B7}"/>
              </a:ext>
            </a:extLst>
          </p:cNvPr>
          <p:cNvSpPr txBox="1"/>
          <p:nvPr/>
        </p:nvSpPr>
        <p:spPr>
          <a:xfrm>
            <a:off x="5719868" y="2148212"/>
            <a:ext cx="1800493" cy="369332"/>
          </a:xfrm>
          <a:prstGeom prst="rect">
            <a:avLst/>
          </a:prstGeom>
          <a:noFill/>
        </p:spPr>
        <p:txBody>
          <a:bodyPr wrap="none" rtlCol="0">
            <a:spAutoFit/>
          </a:bodyPr>
          <a:lstStyle/>
          <a:p>
            <a:r>
              <a:rPr lang="zh-CN" altLang="en-US" dirty="0"/>
              <a:t>通常用于反爬虫</a:t>
            </a:r>
          </a:p>
        </p:txBody>
      </p:sp>
      <p:sp>
        <p:nvSpPr>
          <p:cNvPr id="14" name="矩形 13">
            <a:extLst>
              <a:ext uri="{FF2B5EF4-FFF2-40B4-BE49-F238E27FC236}">
                <a16:creationId xmlns:a16="http://schemas.microsoft.com/office/drawing/2014/main" id="{FCD95F7C-EC05-4826-87EC-EA28E7053155}"/>
              </a:ext>
            </a:extLst>
          </p:cNvPr>
          <p:cNvSpPr/>
          <p:nvPr/>
        </p:nvSpPr>
        <p:spPr>
          <a:xfrm>
            <a:off x="3057555" y="3340359"/>
            <a:ext cx="6076889" cy="34109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15EB6D8E-ED46-467B-ADB5-8DA970E6E320}"/>
              </a:ext>
            </a:extLst>
          </p:cNvPr>
          <p:cNvCxnSpPr/>
          <p:nvPr/>
        </p:nvCxnSpPr>
        <p:spPr>
          <a:xfrm flipH="1">
            <a:off x="9134444" y="2702210"/>
            <a:ext cx="541401" cy="638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85FDD097-453C-43E0-AF3A-2301070DBBF7}"/>
              </a:ext>
            </a:extLst>
          </p:cNvPr>
          <p:cNvSpPr txBox="1"/>
          <p:nvPr/>
        </p:nvSpPr>
        <p:spPr>
          <a:xfrm>
            <a:off x="8910735" y="2332878"/>
            <a:ext cx="1784463" cy="369332"/>
          </a:xfrm>
          <a:prstGeom prst="rect">
            <a:avLst/>
          </a:prstGeom>
          <a:noFill/>
        </p:spPr>
        <p:txBody>
          <a:bodyPr wrap="none" rtlCol="0">
            <a:spAutoFit/>
          </a:bodyPr>
          <a:lstStyle/>
          <a:p>
            <a:r>
              <a:rPr lang="zh-CN" altLang="en-US" dirty="0"/>
              <a:t>网页的</a:t>
            </a:r>
            <a:r>
              <a:rPr lang="en-US" altLang="zh-CN" dirty="0"/>
              <a:t>html</a:t>
            </a:r>
            <a:r>
              <a:rPr lang="zh-CN" altLang="en-US" dirty="0"/>
              <a:t>代码</a:t>
            </a:r>
          </a:p>
        </p:txBody>
      </p:sp>
      <p:sp>
        <p:nvSpPr>
          <p:cNvPr id="18" name="矩形 17">
            <a:extLst>
              <a:ext uri="{FF2B5EF4-FFF2-40B4-BE49-F238E27FC236}">
                <a16:creationId xmlns:a16="http://schemas.microsoft.com/office/drawing/2014/main" id="{201A070C-4770-4E8C-8EEB-BA88DD913FD2}"/>
              </a:ext>
            </a:extLst>
          </p:cNvPr>
          <p:cNvSpPr/>
          <p:nvPr/>
        </p:nvSpPr>
        <p:spPr>
          <a:xfrm>
            <a:off x="3057555" y="3021284"/>
            <a:ext cx="2344869" cy="24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DDE3CC06-CB16-4480-9358-89AE9C29A848}"/>
              </a:ext>
            </a:extLst>
          </p:cNvPr>
          <p:cNvCxnSpPr>
            <a:endCxn id="18" idx="3"/>
          </p:cNvCxnSpPr>
          <p:nvPr/>
        </p:nvCxnSpPr>
        <p:spPr>
          <a:xfrm flipH="1">
            <a:off x="5402424" y="2998170"/>
            <a:ext cx="693576" cy="146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FD7ABC6-5A8F-4018-BD71-581FA38D9AF1}"/>
              </a:ext>
            </a:extLst>
          </p:cNvPr>
          <p:cNvSpPr txBox="1"/>
          <p:nvPr/>
        </p:nvSpPr>
        <p:spPr>
          <a:xfrm>
            <a:off x="6040936" y="2774216"/>
            <a:ext cx="2329484" cy="369332"/>
          </a:xfrm>
          <a:prstGeom prst="rect">
            <a:avLst/>
          </a:prstGeom>
          <a:noFill/>
        </p:spPr>
        <p:txBody>
          <a:bodyPr wrap="none" rtlCol="0">
            <a:spAutoFit/>
          </a:bodyPr>
          <a:lstStyle/>
          <a:p>
            <a:r>
              <a:rPr lang="zh-CN" altLang="en-US" dirty="0"/>
              <a:t>响应内容为</a:t>
            </a:r>
            <a:r>
              <a:rPr lang="en-US" altLang="zh-CN" dirty="0"/>
              <a:t>html</a:t>
            </a:r>
            <a:r>
              <a:rPr lang="zh-CN" altLang="en-US" dirty="0"/>
              <a:t>代码</a:t>
            </a:r>
          </a:p>
        </p:txBody>
      </p:sp>
    </p:spTree>
    <p:extLst>
      <p:ext uri="{BB962C8B-B14F-4D97-AF65-F5344CB8AC3E}">
        <p14:creationId xmlns:p14="http://schemas.microsoft.com/office/powerpoint/2010/main" val="274110583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052B8-2133-4BE5-9971-DE36C2E0745A}"/>
              </a:ext>
            </a:extLst>
          </p:cNvPr>
          <p:cNvSpPr>
            <a:spLocks noGrp="1"/>
          </p:cNvSpPr>
          <p:nvPr>
            <p:ph type="title"/>
          </p:nvPr>
        </p:nvSpPr>
        <p:spPr/>
        <p:txBody>
          <a:bodyPr/>
          <a:lstStyle/>
          <a:p>
            <a:pPr algn="ctr"/>
            <a:r>
              <a:rPr lang="en-US" altLang="zh-CN" dirty="0"/>
              <a:t>IP</a:t>
            </a:r>
            <a:r>
              <a:rPr lang="zh-CN" altLang="en-US" dirty="0"/>
              <a:t>地址传送和地址伪造</a:t>
            </a:r>
          </a:p>
        </p:txBody>
      </p:sp>
      <p:sp>
        <p:nvSpPr>
          <p:cNvPr id="3" name="内容占位符 2">
            <a:extLst>
              <a:ext uri="{FF2B5EF4-FFF2-40B4-BE49-F238E27FC236}">
                <a16:creationId xmlns:a16="http://schemas.microsoft.com/office/drawing/2014/main" id="{3F925232-62E2-496C-996E-38E04C23F3EC}"/>
              </a:ext>
            </a:extLst>
          </p:cNvPr>
          <p:cNvSpPr>
            <a:spLocks noGrp="1"/>
          </p:cNvSpPr>
          <p:nvPr>
            <p:ph idx="1"/>
          </p:nvPr>
        </p:nvSpPr>
        <p:spPr/>
        <p:txBody>
          <a:bodyPr/>
          <a:lstStyle/>
          <a:p>
            <a:r>
              <a:rPr lang="zh-CN" altLang="en-US" dirty="0"/>
              <a:t>可以在</a:t>
            </a:r>
            <a:r>
              <a:rPr lang="en-US" altLang="zh-CN" dirty="0"/>
              <a:t>post</a:t>
            </a:r>
            <a:r>
              <a:rPr lang="zh-CN" altLang="en-US" dirty="0"/>
              <a:t>表单等任何可以传输数据的地方包含</a:t>
            </a:r>
            <a:r>
              <a:rPr lang="en-US" altLang="zh-CN" dirty="0"/>
              <a:t>IP</a:t>
            </a:r>
            <a:r>
              <a:rPr lang="zh-CN" altLang="en-US" dirty="0"/>
              <a:t>（但一般没人这么傻）</a:t>
            </a:r>
            <a:endParaRPr lang="en-US" altLang="zh-CN" dirty="0"/>
          </a:p>
          <a:p>
            <a:r>
              <a:rPr lang="en-US" altLang="zh-CN" dirty="0"/>
              <a:t>X-Forwarded-For</a:t>
            </a:r>
            <a:r>
              <a:rPr lang="zh-CN" altLang="en-US" dirty="0"/>
              <a:t>：在请求头里包含源</a:t>
            </a:r>
            <a:r>
              <a:rPr lang="en-US" altLang="zh-CN" dirty="0"/>
              <a:t>IP</a:t>
            </a:r>
            <a:r>
              <a:rPr lang="zh-CN" altLang="en-US" dirty="0"/>
              <a:t>地址</a:t>
            </a:r>
            <a:endParaRPr lang="en-US" altLang="zh-CN" dirty="0"/>
          </a:p>
          <a:p>
            <a:r>
              <a:rPr lang="zh-CN" altLang="en-US" dirty="0"/>
              <a:t>可以通过修改</a:t>
            </a:r>
            <a:r>
              <a:rPr lang="en-US" altLang="zh-CN" dirty="0"/>
              <a:t>headers</a:t>
            </a:r>
            <a:r>
              <a:rPr lang="zh-CN" altLang="en-US" dirty="0"/>
              <a:t>中的</a:t>
            </a:r>
            <a:r>
              <a:rPr lang="en-US" altLang="zh-CN" dirty="0"/>
              <a:t>X-Forwarded-For</a:t>
            </a:r>
            <a:r>
              <a:rPr lang="zh-CN" altLang="en-US" dirty="0"/>
              <a:t>伪造</a:t>
            </a:r>
            <a:endParaRPr lang="en-US" altLang="zh-CN" dirty="0"/>
          </a:p>
          <a:p>
            <a:r>
              <a:rPr lang="zh-CN" altLang="en-US" dirty="0"/>
              <a:t>示例：</a:t>
            </a:r>
            <a:r>
              <a:rPr lang="en-US" altLang="zh-CN" dirty="0"/>
              <a:t>FLAG</a:t>
            </a:r>
            <a:r>
              <a:rPr lang="zh-CN" altLang="en-US" dirty="0"/>
              <a:t>助力大红包 </a:t>
            </a:r>
            <a:r>
              <a:rPr lang="en-US" altLang="zh-CN" dirty="0">
                <a:hlinkClick r:id="rId2"/>
              </a:rPr>
              <a:t>http://202.38.93.111:10888/</a:t>
            </a:r>
            <a:endParaRPr lang="en-US" altLang="zh-CN" dirty="0"/>
          </a:p>
        </p:txBody>
      </p:sp>
    </p:spTree>
    <p:extLst>
      <p:ext uri="{BB962C8B-B14F-4D97-AF65-F5344CB8AC3E}">
        <p14:creationId xmlns:p14="http://schemas.microsoft.com/office/powerpoint/2010/main" val="251624458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1F8A6-2976-4C95-88CB-5A45FDBE7377}"/>
              </a:ext>
            </a:extLst>
          </p:cNvPr>
          <p:cNvSpPr>
            <a:spLocks noGrp="1"/>
          </p:cNvSpPr>
          <p:nvPr>
            <p:ph type="title"/>
          </p:nvPr>
        </p:nvSpPr>
        <p:spPr/>
        <p:txBody>
          <a:bodyPr/>
          <a:lstStyle/>
          <a:p>
            <a:pPr algn="ctr"/>
            <a:r>
              <a:rPr lang="zh-CN" altLang="en-US" dirty="0"/>
              <a:t>网络</a:t>
            </a:r>
          </a:p>
        </p:txBody>
      </p:sp>
      <p:sp>
        <p:nvSpPr>
          <p:cNvPr id="4" name="矩形 3">
            <a:extLst>
              <a:ext uri="{FF2B5EF4-FFF2-40B4-BE49-F238E27FC236}">
                <a16:creationId xmlns:a16="http://schemas.microsoft.com/office/drawing/2014/main" id="{3DD18478-8843-4BB8-AE79-B0D75E3C66C0}"/>
              </a:ext>
            </a:extLst>
          </p:cNvPr>
          <p:cNvSpPr/>
          <p:nvPr/>
        </p:nvSpPr>
        <p:spPr>
          <a:xfrm>
            <a:off x="1233996" y="2120685"/>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28A9997-6528-444C-B713-109022EE6085}"/>
              </a:ext>
            </a:extLst>
          </p:cNvPr>
          <p:cNvSpPr/>
          <p:nvPr/>
        </p:nvSpPr>
        <p:spPr>
          <a:xfrm>
            <a:off x="2220897" y="2120685"/>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7DACDFC-8F10-42F3-8F4F-0B13E66A3790}"/>
              </a:ext>
            </a:extLst>
          </p:cNvPr>
          <p:cNvSpPr/>
          <p:nvPr/>
        </p:nvSpPr>
        <p:spPr>
          <a:xfrm>
            <a:off x="3207798" y="2120685"/>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E5D823A-F4BE-47E7-BA4E-034A51400E77}"/>
              </a:ext>
            </a:extLst>
          </p:cNvPr>
          <p:cNvSpPr/>
          <p:nvPr/>
        </p:nvSpPr>
        <p:spPr>
          <a:xfrm>
            <a:off x="2220897" y="2823501"/>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3A648D5-EDCC-443F-A2C6-BA301E8E3C7F}"/>
              </a:ext>
            </a:extLst>
          </p:cNvPr>
          <p:cNvSpPr/>
          <p:nvPr/>
        </p:nvSpPr>
        <p:spPr>
          <a:xfrm>
            <a:off x="5607728" y="2823501"/>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A366025-FD53-465C-B659-5EAA9EEB45BF}"/>
              </a:ext>
            </a:extLst>
          </p:cNvPr>
          <p:cNvSpPr/>
          <p:nvPr/>
        </p:nvSpPr>
        <p:spPr>
          <a:xfrm>
            <a:off x="8994559" y="2077776"/>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CAE6CA0-701A-40D3-98E3-BC7E087A8427}"/>
              </a:ext>
            </a:extLst>
          </p:cNvPr>
          <p:cNvSpPr/>
          <p:nvPr/>
        </p:nvSpPr>
        <p:spPr>
          <a:xfrm>
            <a:off x="9981460" y="2077776"/>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9920538-7894-48DF-B02F-AD4D3B6AE4F1}"/>
              </a:ext>
            </a:extLst>
          </p:cNvPr>
          <p:cNvSpPr/>
          <p:nvPr/>
        </p:nvSpPr>
        <p:spPr>
          <a:xfrm>
            <a:off x="8994559" y="2780592"/>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4675435-CD13-4DCA-B3C6-C03D2A7C74E9}"/>
              </a:ext>
            </a:extLst>
          </p:cNvPr>
          <p:cNvSpPr/>
          <p:nvPr/>
        </p:nvSpPr>
        <p:spPr>
          <a:xfrm>
            <a:off x="1233995" y="5383273"/>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27CC5798-2EE0-465C-98BD-EBBBA0C40D0C}"/>
              </a:ext>
            </a:extLst>
          </p:cNvPr>
          <p:cNvSpPr/>
          <p:nvPr/>
        </p:nvSpPr>
        <p:spPr>
          <a:xfrm>
            <a:off x="2220897" y="4696711"/>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C43275F-6AC7-4A8D-B5A0-205839E58F02}"/>
              </a:ext>
            </a:extLst>
          </p:cNvPr>
          <p:cNvSpPr/>
          <p:nvPr/>
        </p:nvSpPr>
        <p:spPr>
          <a:xfrm>
            <a:off x="2220897" y="5399527"/>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DDF4A1A-B719-40BC-9EDC-85928CB3B1AC}"/>
              </a:ext>
            </a:extLst>
          </p:cNvPr>
          <p:cNvSpPr/>
          <p:nvPr/>
        </p:nvSpPr>
        <p:spPr>
          <a:xfrm>
            <a:off x="5607728" y="4696711"/>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57E4E64D-0A44-448A-B6EC-C14940AC05E6}"/>
              </a:ext>
            </a:extLst>
          </p:cNvPr>
          <p:cNvSpPr/>
          <p:nvPr/>
        </p:nvSpPr>
        <p:spPr>
          <a:xfrm>
            <a:off x="8007657" y="5367019"/>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7D1DC65D-FFF2-496C-A468-3298B95DEFC2}"/>
              </a:ext>
            </a:extLst>
          </p:cNvPr>
          <p:cNvSpPr/>
          <p:nvPr/>
        </p:nvSpPr>
        <p:spPr>
          <a:xfrm>
            <a:off x="8994559" y="4680457"/>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0401B9BF-215C-450D-A345-B1B389A75624}"/>
              </a:ext>
            </a:extLst>
          </p:cNvPr>
          <p:cNvSpPr/>
          <p:nvPr/>
        </p:nvSpPr>
        <p:spPr>
          <a:xfrm>
            <a:off x="8994559" y="5383273"/>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36B496F-D554-418E-B79F-BBE245FF476C}"/>
              </a:ext>
            </a:extLst>
          </p:cNvPr>
          <p:cNvSpPr/>
          <p:nvPr/>
        </p:nvSpPr>
        <p:spPr>
          <a:xfrm>
            <a:off x="9981459" y="5383273"/>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30579A1-0E4A-412C-9993-6DC759C2CA44}"/>
              </a:ext>
            </a:extLst>
          </p:cNvPr>
          <p:cNvSpPr/>
          <p:nvPr/>
        </p:nvSpPr>
        <p:spPr>
          <a:xfrm>
            <a:off x="9981458" y="3977641"/>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624D29D3-C80D-4F0F-B3B3-DA6BB648DA64}"/>
              </a:ext>
            </a:extLst>
          </p:cNvPr>
          <p:cNvSpPr/>
          <p:nvPr/>
        </p:nvSpPr>
        <p:spPr>
          <a:xfrm>
            <a:off x="8994558" y="3977641"/>
            <a:ext cx="834501" cy="39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4B35B9AC-F3DF-4EA2-AE93-A5127F87FC64}"/>
              </a:ext>
            </a:extLst>
          </p:cNvPr>
          <p:cNvSpPr txBox="1"/>
          <p:nvPr/>
        </p:nvSpPr>
        <p:spPr>
          <a:xfrm>
            <a:off x="1332410" y="2133801"/>
            <a:ext cx="646331" cy="369332"/>
          </a:xfrm>
          <a:prstGeom prst="rect">
            <a:avLst/>
          </a:prstGeom>
          <a:noFill/>
        </p:spPr>
        <p:txBody>
          <a:bodyPr wrap="none" rtlCol="0">
            <a:spAutoFit/>
          </a:bodyPr>
          <a:lstStyle/>
          <a:p>
            <a:r>
              <a:rPr lang="zh-CN" altLang="en-US" dirty="0"/>
              <a:t>主机</a:t>
            </a:r>
          </a:p>
        </p:txBody>
      </p:sp>
      <p:sp>
        <p:nvSpPr>
          <p:cNvPr id="25" name="文本框 24">
            <a:extLst>
              <a:ext uri="{FF2B5EF4-FFF2-40B4-BE49-F238E27FC236}">
                <a16:creationId xmlns:a16="http://schemas.microsoft.com/office/drawing/2014/main" id="{42D67C28-9C88-40A3-A9E3-73250F61019B}"/>
              </a:ext>
            </a:extLst>
          </p:cNvPr>
          <p:cNvSpPr txBox="1"/>
          <p:nvPr/>
        </p:nvSpPr>
        <p:spPr>
          <a:xfrm>
            <a:off x="2314981" y="2120685"/>
            <a:ext cx="646331" cy="369332"/>
          </a:xfrm>
          <a:prstGeom prst="rect">
            <a:avLst/>
          </a:prstGeom>
          <a:noFill/>
        </p:spPr>
        <p:txBody>
          <a:bodyPr wrap="none" rtlCol="0">
            <a:spAutoFit/>
          </a:bodyPr>
          <a:lstStyle/>
          <a:p>
            <a:r>
              <a:rPr lang="zh-CN" altLang="en-US" dirty="0"/>
              <a:t>主机</a:t>
            </a:r>
          </a:p>
        </p:txBody>
      </p:sp>
      <p:sp>
        <p:nvSpPr>
          <p:cNvPr id="26" name="文本框 25">
            <a:extLst>
              <a:ext uri="{FF2B5EF4-FFF2-40B4-BE49-F238E27FC236}">
                <a16:creationId xmlns:a16="http://schemas.microsoft.com/office/drawing/2014/main" id="{E3A74873-C284-47AB-8E95-0B710BEF0C56}"/>
              </a:ext>
            </a:extLst>
          </p:cNvPr>
          <p:cNvSpPr txBox="1"/>
          <p:nvPr/>
        </p:nvSpPr>
        <p:spPr>
          <a:xfrm>
            <a:off x="3301882" y="2112347"/>
            <a:ext cx="646331" cy="369332"/>
          </a:xfrm>
          <a:prstGeom prst="rect">
            <a:avLst/>
          </a:prstGeom>
          <a:noFill/>
        </p:spPr>
        <p:txBody>
          <a:bodyPr wrap="none" rtlCol="0">
            <a:spAutoFit/>
          </a:bodyPr>
          <a:lstStyle/>
          <a:p>
            <a:r>
              <a:rPr lang="zh-CN" altLang="en-US" dirty="0"/>
              <a:t>主机</a:t>
            </a:r>
          </a:p>
        </p:txBody>
      </p:sp>
      <p:sp>
        <p:nvSpPr>
          <p:cNvPr id="27" name="文本框 26">
            <a:extLst>
              <a:ext uri="{FF2B5EF4-FFF2-40B4-BE49-F238E27FC236}">
                <a16:creationId xmlns:a16="http://schemas.microsoft.com/office/drawing/2014/main" id="{3A8B5344-1F36-4983-8C26-28E4A052FE06}"/>
              </a:ext>
            </a:extLst>
          </p:cNvPr>
          <p:cNvSpPr txBox="1"/>
          <p:nvPr/>
        </p:nvSpPr>
        <p:spPr>
          <a:xfrm>
            <a:off x="9088642" y="2090892"/>
            <a:ext cx="646331" cy="369332"/>
          </a:xfrm>
          <a:prstGeom prst="rect">
            <a:avLst/>
          </a:prstGeom>
          <a:noFill/>
        </p:spPr>
        <p:txBody>
          <a:bodyPr wrap="none" rtlCol="0">
            <a:spAutoFit/>
          </a:bodyPr>
          <a:lstStyle/>
          <a:p>
            <a:r>
              <a:rPr lang="zh-CN" altLang="en-US" dirty="0"/>
              <a:t>主机</a:t>
            </a:r>
          </a:p>
        </p:txBody>
      </p:sp>
      <p:sp>
        <p:nvSpPr>
          <p:cNvPr id="28" name="文本框 27">
            <a:extLst>
              <a:ext uri="{FF2B5EF4-FFF2-40B4-BE49-F238E27FC236}">
                <a16:creationId xmlns:a16="http://schemas.microsoft.com/office/drawing/2014/main" id="{6A36EC1D-8EE9-4134-9897-7B417D998412}"/>
              </a:ext>
            </a:extLst>
          </p:cNvPr>
          <p:cNvSpPr txBox="1"/>
          <p:nvPr/>
        </p:nvSpPr>
        <p:spPr>
          <a:xfrm>
            <a:off x="10079874" y="2081306"/>
            <a:ext cx="646331" cy="369332"/>
          </a:xfrm>
          <a:prstGeom prst="rect">
            <a:avLst/>
          </a:prstGeom>
          <a:noFill/>
        </p:spPr>
        <p:txBody>
          <a:bodyPr wrap="none" rtlCol="0">
            <a:spAutoFit/>
          </a:bodyPr>
          <a:lstStyle/>
          <a:p>
            <a:r>
              <a:rPr lang="zh-CN" altLang="en-US" dirty="0"/>
              <a:t>主机</a:t>
            </a:r>
          </a:p>
        </p:txBody>
      </p:sp>
      <p:sp>
        <p:nvSpPr>
          <p:cNvPr id="29" name="文本框 28">
            <a:extLst>
              <a:ext uri="{FF2B5EF4-FFF2-40B4-BE49-F238E27FC236}">
                <a16:creationId xmlns:a16="http://schemas.microsoft.com/office/drawing/2014/main" id="{497FACF6-68FB-4F86-BFCC-8767A645B4AF}"/>
              </a:ext>
            </a:extLst>
          </p:cNvPr>
          <p:cNvSpPr txBox="1"/>
          <p:nvPr/>
        </p:nvSpPr>
        <p:spPr>
          <a:xfrm>
            <a:off x="1332410" y="5393251"/>
            <a:ext cx="646331" cy="369332"/>
          </a:xfrm>
          <a:prstGeom prst="rect">
            <a:avLst/>
          </a:prstGeom>
          <a:noFill/>
        </p:spPr>
        <p:txBody>
          <a:bodyPr wrap="none" rtlCol="0">
            <a:spAutoFit/>
          </a:bodyPr>
          <a:lstStyle/>
          <a:p>
            <a:r>
              <a:rPr lang="zh-CN" altLang="en-US" dirty="0"/>
              <a:t>主机</a:t>
            </a:r>
          </a:p>
        </p:txBody>
      </p:sp>
      <p:sp>
        <p:nvSpPr>
          <p:cNvPr id="30" name="文本框 29">
            <a:extLst>
              <a:ext uri="{FF2B5EF4-FFF2-40B4-BE49-F238E27FC236}">
                <a16:creationId xmlns:a16="http://schemas.microsoft.com/office/drawing/2014/main" id="{370DFCB9-24D2-45A2-AAC9-703D050701A0}"/>
              </a:ext>
            </a:extLst>
          </p:cNvPr>
          <p:cNvSpPr txBox="1"/>
          <p:nvPr/>
        </p:nvSpPr>
        <p:spPr>
          <a:xfrm>
            <a:off x="2316526" y="5409505"/>
            <a:ext cx="646331" cy="369332"/>
          </a:xfrm>
          <a:prstGeom prst="rect">
            <a:avLst/>
          </a:prstGeom>
          <a:noFill/>
        </p:spPr>
        <p:txBody>
          <a:bodyPr wrap="none" rtlCol="0">
            <a:spAutoFit/>
          </a:bodyPr>
          <a:lstStyle/>
          <a:p>
            <a:r>
              <a:rPr lang="zh-CN" altLang="en-US" dirty="0"/>
              <a:t>主机</a:t>
            </a:r>
          </a:p>
        </p:txBody>
      </p:sp>
      <p:sp>
        <p:nvSpPr>
          <p:cNvPr id="31" name="文本框 30">
            <a:extLst>
              <a:ext uri="{FF2B5EF4-FFF2-40B4-BE49-F238E27FC236}">
                <a16:creationId xmlns:a16="http://schemas.microsoft.com/office/drawing/2014/main" id="{874F1CBF-8D3D-4E60-A998-FA99987527E8}"/>
              </a:ext>
            </a:extLst>
          </p:cNvPr>
          <p:cNvSpPr txBox="1"/>
          <p:nvPr/>
        </p:nvSpPr>
        <p:spPr>
          <a:xfrm>
            <a:off x="9088641" y="3990757"/>
            <a:ext cx="646331" cy="369332"/>
          </a:xfrm>
          <a:prstGeom prst="rect">
            <a:avLst/>
          </a:prstGeom>
          <a:noFill/>
        </p:spPr>
        <p:txBody>
          <a:bodyPr wrap="none" rtlCol="0">
            <a:spAutoFit/>
          </a:bodyPr>
          <a:lstStyle/>
          <a:p>
            <a:r>
              <a:rPr lang="zh-CN" altLang="en-US" dirty="0"/>
              <a:t>主机</a:t>
            </a:r>
          </a:p>
        </p:txBody>
      </p:sp>
      <p:sp>
        <p:nvSpPr>
          <p:cNvPr id="32" name="文本框 31">
            <a:extLst>
              <a:ext uri="{FF2B5EF4-FFF2-40B4-BE49-F238E27FC236}">
                <a16:creationId xmlns:a16="http://schemas.microsoft.com/office/drawing/2014/main" id="{D49067B7-1DAA-44CA-91D5-A66D8E62A333}"/>
              </a:ext>
            </a:extLst>
          </p:cNvPr>
          <p:cNvSpPr txBox="1"/>
          <p:nvPr/>
        </p:nvSpPr>
        <p:spPr>
          <a:xfrm>
            <a:off x="10079874" y="4003873"/>
            <a:ext cx="646331" cy="369332"/>
          </a:xfrm>
          <a:prstGeom prst="rect">
            <a:avLst/>
          </a:prstGeom>
          <a:noFill/>
        </p:spPr>
        <p:txBody>
          <a:bodyPr wrap="none" rtlCol="0">
            <a:spAutoFit/>
          </a:bodyPr>
          <a:lstStyle/>
          <a:p>
            <a:r>
              <a:rPr lang="zh-CN" altLang="en-US" dirty="0"/>
              <a:t>主机</a:t>
            </a:r>
          </a:p>
        </p:txBody>
      </p:sp>
      <p:sp>
        <p:nvSpPr>
          <p:cNvPr id="33" name="文本框 32">
            <a:extLst>
              <a:ext uri="{FF2B5EF4-FFF2-40B4-BE49-F238E27FC236}">
                <a16:creationId xmlns:a16="http://schemas.microsoft.com/office/drawing/2014/main" id="{F2CEE359-2F12-42AE-99A5-27E968399944}"/>
              </a:ext>
            </a:extLst>
          </p:cNvPr>
          <p:cNvSpPr txBox="1"/>
          <p:nvPr/>
        </p:nvSpPr>
        <p:spPr>
          <a:xfrm>
            <a:off x="8101741" y="5367019"/>
            <a:ext cx="646331" cy="369332"/>
          </a:xfrm>
          <a:prstGeom prst="rect">
            <a:avLst/>
          </a:prstGeom>
          <a:noFill/>
        </p:spPr>
        <p:txBody>
          <a:bodyPr wrap="none" rtlCol="0">
            <a:spAutoFit/>
          </a:bodyPr>
          <a:lstStyle/>
          <a:p>
            <a:r>
              <a:rPr lang="zh-CN" altLang="en-US" dirty="0"/>
              <a:t>主机</a:t>
            </a:r>
          </a:p>
        </p:txBody>
      </p:sp>
      <p:sp>
        <p:nvSpPr>
          <p:cNvPr id="34" name="文本框 33">
            <a:extLst>
              <a:ext uri="{FF2B5EF4-FFF2-40B4-BE49-F238E27FC236}">
                <a16:creationId xmlns:a16="http://schemas.microsoft.com/office/drawing/2014/main" id="{26D5C41C-A444-4E3F-8F3F-AAC7535535EB}"/>
              </a:ext>
            </a:extLst>
          </p:cNvPr>
          <p:cNvSpPr txBox="1"/>
          <p:nvPr/>
        </p:nvSpPr>
        <p:spPr>
          <a:xfrm>
            <a:off x="9088641" y="5393251"/>
            <a:ext cx="646331" cy="369332"/>
          </a:xfrm>
          <a:prstGeom prst="rect">
            <a:avLst/>
          </a:prstGeom>
          <a:noFill/>
        </p:spPr>
        <p:txBody>
          <a:bodyPr wrap="none" rtlCol="0">
            <a:spAutoFit/>
          </a:bodyPr>
          <a:lstStyle/>
          <a:p>
            <a:r>
              <a:rPr lang="zh-CN" altLang="en-US" dirty="0"/>
              <a:t>主机</a:t>
            </a:r>
          </a:p>
        </p:txBody>
      </p:sp>
      <p:sp>
        <p:nvSpPr>
          <p:cNvPr id="35" name="文本框 34">
            <a:extLst>
              <a:ext uri="{FF2B5EF4-FFF2-40B4-BE49-F238E27FC236}">
                <a16:creationId xmlns:a16="http://schemas.microsoft.com/office/drawing/2014/main" id="{8F5584B6-5275-4CBA-B954-5D66C2F8DE57}"/>
              </a:ext>
            </a:extLst>
          </p:cNvPr>
          <p:cNvSpPr txBox="1"/>
          <p:nvPr/>
        </p:nvSpPr>
        <p:spPr>
          <a:xfrm>
            <a:off x="10081419" y="5383273"/>
            <a:ext cx="646331" cy="369332"/>
          </a:xfrm>
          <a:prstGeom prst="rect">
            <a:avLst/>
          </a:prstGeom>
          <a:noFill/>
        </p:spPr>
        <p:txBody>
          <a:bodyPr wrap="none" rtlCol="0">
            <a:spAutoFit/>
          </a:bodyPr>
          <a:lstStyle/>
          <a:p>
            <a:r>
              <a:rPr lang="zh-CN" altLang="en-US" dirty="0"/>
              <a:t>主机</a:t>
            </a:r>
          </a:p>
        </p:txBody>
      </p:sp>
      <p:sp>
        <p:nvSpPr>
          <p:cNvPr id="36" name="文本框 35">
            <a:extLst>
              <a:ext uri="{FF2B5EF4-FFF2-40B4-BE49-F238E27FC236}">
                <a16:creationId xmlns:a16="http://schemas.microsoft.com/office/drawing/2014/main" id="{D7B5F5F7-68F5-4B19-A0DD-493493B88C41}"/>
              </a:ext>
            </a:extLst>
          </p:cNvPr>
          <p:cNvSpPr txBox="1"/>
          <p:nvPr/>
        </p:nvSpPr>
        <p:spPr>
          <a:xfrm>
            <a:off x="5817230" y="2836617"/>
            <a:ext cx="415498" cy="369332"/>
          </a:xfrm>
          <a:prstGeom prst="rect">
            <a:avLst/>
          </a:prstGeom>
          <a:noFill/>
        </p:spPr>
        <p:txBody>
          <a:bodyPr wrap="none" rtlCol="0">
            <a:spAutoFit/>
          </a:bodyPr>
          <a:lstStyle/>
          <a:p>
            <a:r>
              <a:rPr lang="zh-CN" altLang="en-US" dirty="0"/>
              <a:t>桥</a:t>
            </a:r>
          </a:p>
        </p:txBody>
      </p:sp>
      <p:sp>
        <p:nvSpPr>
          <p:cNvPr id="37" name="文本框 36">
            <a:extLst>
              <a:ext uri="{FF2B5EF4-FFF2-40B4-BE49-F238E27FC236}">
                <a16:creationId xmlns:a16="http://schemas.microsoft.com/office/drawing/2014/main" id="{0FA1BF7E-C920-44A9-9357-AFA8103D61D3}"/>
              </a:ext>
            </a:extLst>
          </p:cNvPr>
          <p:cNvSpPr txBox="1"/>
          <p:nvPr/>
        </p:nvSpPr>
        <p:spPr>
          <a:xfrm>
            <a:off x="5817230" y="4722943"/>
            <a:ext cx="415498" cy="369332"/>
          </a:xfrm>
          <a:prstGeom prst="rect">
            <a:avLst/>
          </a:prstGeom>
          <a:noFill/>
        </p:spPr>
        <p:txBody>
          <a:bodyPr wrap="none" rtlCol="0">
            <a:spAutoFit/>
          </a:bodyPr>
          <a:lstStyle/>
          <a:p>
            <a:r>
              <a:rPr lang="zh-CN" altLang="en-US" dirty="0"/>
              <a:t>桥</a:t>
            </a:r>
          </a:p>
        </p:txBody>
      </p:sp>
      <p:sp>
        <p:nvSpPr>
          <p:cNvPr id="38" name="文本框 37">
            <a:extLst>
              <a:ext uri="{FF2B5EF4-FFF2-40B4-BE49-F238E27FC236}">
                <a16:creationId xmlns:a16="http://schemas.microsoft.com/office/drawing/2014/main" id="{EAE189DB-59A3-4576-8BFB-7420A1F54B55}"/>
              </a:ext>
            </a:extLst>
          </p:cNvPr>
          <p:cNvSpPr txBox="1"/>
          <p:nvPr/>
        </p:nvSpPr>
        <p:spPr>
          <a:xfrm>
            <a:off x="2220897" y="2837430"/>
            <a:ext cx="877163" cy="369332"/>
          </a:xfrm>
          <a:prstGeom prst="rect">
            <a:avLst/>
          </a:prstGeom>
          <a:noFill/>
        </p:spPr>
        <p:txBody>
          <a:bodyPr wrap="none" rtlCol="0">
            <a:spAutoFit/>
          </a:bodyPr>
          <a:lstStyle/>
          <a:p>
            <a:r>
              <a:rPr lang="zh-CN" altLang="en-US" dirty="0"/>
              <a:t>集线器</a:t>
            </a:r>
          </a:p>
        </p:txBody>
      </p:sp>
      <p:sp>
        <p:nvSpPr>
          <p:cNvPr id="39" name="文本框 38">
            <a:extLst>
              <a:ext uri="{FF2B5EF4-FFF2-40B4-BE49-F238E27FC236}">
                <a16:creationId xmlns:a16="http://schemas.microsoft.com/office/drawing/2014/main" id="{F1DAED28-0534-420D-AE59-679F9F32F8EC}"/>
              </a:ext>
            </a:extLst>
          </p:cNvPr>
          <p:cNvSpPr txBox="1"/>
          <p:nvPr/>
        </p:nvSpPr>
        <p:spPr>
          <a:xfrm>
            <a:off x="2220897" y="4703305"/>
            <a:ext cx="877163" cy="369332"/>
          </a:xfrm>
          <a:prstGeom prst="rect">
            <a:avLst/>
          </a:prstGeom>
          <a:noFill/>
        </p:spPr>
        <p:txBody>
          <a:bodyPr wrap="none" rtlCol="0">
            <a:spAutoFit/>
          </a:bodyPr>
          <a:lstStyle/>
          <a:p>
            <a:r>
              <a:rPr lang="zh-CN" altLang="en-US" dirty="0"/>
              <a:t>集线器</a:t>
            </a:r>
          </a:p>
        </p:txBody>
      </p:sp>
      <p:sp>
        <p:nvSpPr>
          <p:cNvPr id="40" name="文本框 39">
            <a:extLst>
              <a:ext uri="{FF2B5EF4-FFF2-40B4-BE49-F238E27FC236}">
                <a16:creationId xmlns:a16="http://schemas.microsoft.com/office/drawing/2014/main" id="{42E1E4C9-B354-4627-A553-9062ED7F63D6}"/>
              </a:ext>
            </a:extLst>
          </p:cNvPr>
          <p:cNvSpPr txBox="1"/>
          <p:nvPr/>
        </p:nvSpPr>
        <p:spPr>
          <a:xfrm>
            <a:off x="8994558" y="2793708"/>
            <a:ext cx="877163" cy="369332"/>
          </a:xfrm>
          <a:prstGeom prst="rect">
            <a:avLst/>
          </a:prstGeom>
          <a:noFill/>
        </p:spPr>
        <p:txBody>
          <a:bodyPr wrap="none" rtlCol="0">
            <a:spAutoFit/>
          </a:bodyPr>
          <a:lstStyle/>
          <a:p>
            <a:r>
              <a:rPr lang="zh-CN" altLang="en-US" dirty="0"/>
              <a:t>集线器</a:t>
            </a:r>
          </a:p>
        </p:txBody>
      </p:sp>
      <p:sp>
        <p:nvSpPr>
          <p:cNvPr id="41" name="文本框 40">
            <a:extLst>
              <a:ext uri="{FF2B5EF4-FFF2-40B4-BE49-F238E27FC236}">
                <a16:creationId xmlns:a16="http://schemas.microsoft.com/office/drawing/2014/main" id="{78BA0197-C6AE-4358-BD7D-E2E131314465}"/>
              </a:ext>
            </a:extLst>
          </p:cNvPr>
          <p:cNvSpPr txBox="1"/>
          <p:nvPr/>
        </p:nvSpPr>
        <p:spPr>
          <a:xfrm>
            <a:off x="8973224" y="4703305"/>
            <a:ext cx="877163" cy="369332"/>
          </a:xfrm>
          <a:prstGeom prst="rect">
            <a:avLst/>
          </a:prstGeom>
          <a:noFill/>
        </p:spPr>
        <p:txBody>
          <a:bodyPr wrap="none" rtlCol="0">
            <a:spAutoFit/>
          </a:bodyPr>
          <a:lstStyle/>
          <a:p>
            <a:r>
              <a:rPr lang="zh-CN" altLang="en-US" dirty="0"/>
              <a:t>集线器</a:t>
            </a:r>
          </a:p>
        </p:txBody>
      </p:sp>
      <p:cxnSp>
        <p:nvCxnSpPr>
          <p:cNvPr id="45" name="直接连接符 44">
            <a:extLst>
              <a:ext uri="{FF2B5EF4-FFF2-40B4-BE49-F238E27FC236}">
                <a16:creationId xmlns:a16="http://schemas.microsoft.com/office/drawing/2014/main" id="{FEC0090B-659E-4752-9A46-AEFBF23706B4}"/>
              </a:ext>
            </a:extLst>
          </p:cNvPr>
          <p:cNvCxnSpPr>
            <a:stCxn id="5" idx="2"/>
            <a:endCxn id="7" idx="0"/>
          </p:cNvCxnSpPr>
          <p:nvPr/>
        </p:nvCxnSpPr>
        <p:spPr>
          <a:xfrm>
            <a:off x="2638148" y="2516249"/>
            <a:ext cx="0" cy="30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5B623CB-E54E-4449-B5CF-A6891EA8FC36}"/>
              </a:ext>
            </a:extLst>
          </p:cNvPr>
          <p:cNvCxnSpPr>
            <a:stCxn id="4" idx="2"/>
          </p:cNvCxnSpPr>
          <p:nvPr/>
        </p:nvCxnSpPr>
        <p:spPr>
          <a:xfrm>
            <a:off x="1651247" y="2516249"/>
            <a:ext cx="569650" cy="30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D74E2D12-270F-45C0-9BB8-642A97365694}"/>
              </a:ext>
            </a:extLst>
          </p:cNvPr>
          <p:cNvCxnSpPr>
            <a:cxnSpLocks/>
            <a:stCxn id="6" idx="2"/>
          </p:cNvCxnSpPr>
          <p:nvPr/>
        </p:nvCxnSpPr>
        <p:spPr>
          <a:xfrm flipH="1">
            <a:off x="3055399" y="2516249"/>
            <a:ext cx="569650" cy="30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F72F87A5-931B-4170-B0E3-0AC8BE35F784}"/>
              </a:ext>
            </a:extLst>
          </p:cNvPr>
          <p:cNvCxnSpPr>
            <a:stCxn id="12" idx="0"/>
            <a:endCxn id="10" idx="2"/>
          </p:cNvCxnSpPr>
          <p:nvPr/>
        </p:nvCxnSpPr>
        <p:spPr>
          <a:xfrm flipV="1">
            <a:off x="9411810" y="2473340"/>
            <a:ext cx="0" cy="30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45BE018B-2944-4384-A4CD-D16DF3A03B94}"/>
              </a:ext>
            </a:extLst>
          </p:cNvPr>
          <p:cNvCxnSpPr>
            <a:cxnSpLocks/>
            <a:stCxn id="11" idx="2"/>
          </p:cNvCxnSpPr>
          <p:nvPr/>
        </p:nvCxnSpPr>
        <p:spPr>
          <a:xfrm flipH="1">
            <a:off x="9829061" y="2473340"/>
            <a:ext cx="569650" cy="30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9601B7EB-B5D5-4FDD-AACD-87C4372B34C5}"/>
              </a:ext>
            </a:extLst>
          </p:cNvPr>
          <p:cNvCxnSpPr>
            <a:stCxn id="30" idx="0"/>
            <a:endCxn id="14" idx="2"/>
          </p:cNvCxnSpPr>
          <p:nvPr/>
        </p:nvCxnSpPr>
        <p:spPr>
          <a:xfrm flipH="1" flipV="1">
            <a:off x="2638148" y="5092275"/>
            <a:ext cx="1544" cy="317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E321EDB8-2474-421A-9111-E83A6C76F168}"/>
              </a:ext>
            </a:extLst>
          </p:cNvPr>
          <p:cNvCxnSpPr>
            <a:stCxn id="29" idx="0"/>
          </p:cNvCxnSpPr>
          <p:nvPr/>
        </p:nvCxnSpPr>
        <p:spPr>
          <a:xfrm flipV="1">
            <a:off x="1655576" y="5092275"/>
            <a:ext cx="565321" cy="300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9183ACB5-7D13-4582-A701-3BF712421B49}"/>
              </a:ext>
            </a:extLst>
          </p:cNvPr>
          <p:cNvCxnSpPr>
            <a:cxnSpLocks/>
            <a:stCxn id="19" idx="0"/>
            <a:endCxn id="31" idx="2"/>
          </p:cNvCxnSpPr>
          <p:nvPr/>
        </p:nvCxnSpPr>
        <p:spPr>
          <a:xfrm flipH="1" flipV="1">
            <a:off x="9411807" y="4360089"/>
            <a:ext cx="3" cy="320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D0FC6BF3-6D32-44AD-93B1-7DF293CADE09}"/>
              </a:ext>
            </a:extLst>
          </p:cNvPr>
          <p:cNvCxnSpPr>
            <a:stCxn id="32" idx="2"/>
          </p:cNvCxnSpPr>
          <p:nvPr/>
        </p:nvCxnSpPr>
        <p:spPr>
          <a:xfrm flipH="1">
            <a:off x="9829059" y="4373205"/>
            <a:ext cx="573981" cy="30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4B93FA4F-BB95-45A5-922F-7BE1A1A46B13}"/>
              </a:ext>
            </a:extLst>
          </p:cNvPr>
          <p:cNvCxnSpPr>
            <a:stCxn id="33" idx="0"/>
          </p:cNvCxnSpPr>
          <p:nvPr/>
        </p:nvCxnSpPr>
        <p:spPr>
          <a:xfrm flipV="1">
            <a:off x="8424907" y="5072637"/>
            <a:ext cx="569651" cy="294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8EE84352-7D83-403F-9EC8-49A6B8126366}"/>
              </a:ext>
            </a:extLst>
          </p:cNvPr>
          <p:cNvCxnSpPr>
            <a:stCxn id="34" idx="0"/>
            <a:endCxn id="41" idx="2"/>
          </p:cNvCxnSpPr>
          <p:nvPr/>
        </p:nvCxnSpPr>
        <p:spPr>
          <a:xfrm flipH="1" flipV="1">
            <a:off x="9411806" y="5072637"/>
            <a:ext cx="1" cy="320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F12D968D-2536-4D09-AFC9-FE6662655F9D}"/>
              </a:ext>
            </a:extLst>
          </p:cNvPr>
          <p:cNvCxnSpPr>
            <a:cxnSpLocks/>
            <a:stCxn id="35" idx="0"/>
          </p:cNvCxnSpPr>
          <p:nvPr/>
        </p:nvCxnSpPr>
        <p:spPr>
          <a:xfrm flipH="1" flipV="1">
            <a:off x="9826123" y="5082456"/>
            <a:ext cx="578462" cy="300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32247D78-EE03-4527-92BC-814EDD3371D7}"/>
              </a:ext>
            </a:extLst>
          </p:cNvPr>
          <p:cNvCxnSpPr>
            <a:cxnSpLocks/>
            <a:stCxn id="38" idx="3"/>
            <a:endCxn id="8" idx="1"/>
          </p:cNvCxnSpPr>
          <p:nvPr/>
        </p:nvCxnSpPr>
        <p:spPr>
          <a:xfrm flipV="1">
            <a:off x="3098060" y="3021283"/>
            <a:ext cx="2509668" cy="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E0B49C58-C372-4251-8A7C-B1F1DDA6F5A6}"/>
              </a:ext>
            </a:extLst>
          </p:cNvPr>
          <p:cNvCxnSpPr>
            <a:stCxn id="8" idx="3"/>
            <a:endCxn id="40" idx="1"/>
          </p:cNvCxnSpPr>
          <p:nvPr/>
        </p:nvCxnSpPr>
        <p:spPr>
          <a:xfrm flipV="1">
            <a:off x="6442229" y="2978374"/>
            <a:ext cx="2552329" cy="42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9BA65159-1392-471C-9621-BD2958A34AB5}"/>
              </a:ext>
            </a:extLst>
          </p:cNvPr>
          <p:cNvCxnSpPr>
            <a:stCxn id="39" idx="3"/>
            <a:endCxn id="17" idx="1"/>
          </p:cNvCxnSpPr>
          <p:nvPr/>
        </p:nvCxnSpPr>
        <p:spPr>
          <a:xfrm>
            <a:off x="3098060" y="4887971"/>
            <a:ext cx="2509668" cy="6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0FDC563D-FA57-40FF-B3D6-8DCD0CAD98DD}"/>
              </a:ext>
            </a:extLst>
          </p:cNvPr>
          <p:cNvCxnSpPr>
            <a:stCxn id="17" idx="3"/>
            <a:endCxn id="41" idx="1"/>
          </p:cNvCxnSpPr>
          <p:nvPr/>
        </p:nvCxnSpPr>
        <p:spPr>
          <a:xfrm flipV="1">
            <a:off x="6442229" y="4887971"/>
            <a:ext cx="2530995" cy="6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02C9F5CD-E25E-42C9-BD01-5AD4215CED59}"/>
              </a:ext>
            </a:extLst>
          </p:cNvPr>
          <p:cNvCxnSpPr>
            <a:stCxn id="36" idx="2"/>
            <a:endCxn id="17" idx="0"/>
          </p:cNvCxnSpPr>
          <p:nvPr/>
        </p:nvCxnSpPr>
        <p:spPr>
          <a:xfrm>
            <a:off x="6024979" y="3205949"/>
            <a:ext cx="0" cy="1490762"/>
          </a:xfrm>
          <a:prstGeom prst="line">
            <a:avLst/>
          </a:prstGeom>
          <a:ln w="38100"/>
        </p:spPr>
        <p:style>
          <a:lnRef idx="1">
            <a:schemeClr val="dk1"/>
          </a:lnRef>
          <a:fillRef idx="0">
            <a:schemeClr val="dk1"/>
          </a:fillRef>
          <a:effectRef idx="0">
            <a:schemeClr val="dk1"/>
          </a:effectRef>
          <a:fontRef idx="minor">
            <a:schemeClr val="tx1"/>
          </a:fontRef>
        </p:style>
      </p:cxnSp>
      <p:sp>
        <p:nvSpPr>
          <p:cNvPr id="92" name="文本框 91">
            <a:extLst>
              <a:ext uri="{FF2B5EF4-FFF2-40B4-BE49-F238E27FC236}">
                <a16:creationId xmlns:a16="http://schemas.microsoft.com/office/drawing/2014/main" id="{6A47B72B-A7DD-490B-B6B7-CD966A21BD88}"/>
              </a:ext>
            </a:extLst>
          </p:cNvPr>
          <p:cNvSpPr txBox="1"/>
          <p:nvPr/>
        </p:nvSpPr>
        <p:spPr>
          <a:xfrm>
            <a:off x="1485174" y="1735099"/>
            <a:ext cx="332142" cy="369332"/>
          </a:xfrm>
          <a:prstGeom prst="rect">
            <a:avLst/>
          </a:prstGeom>
          <a:noFill/>
        </p:spPr>
        <p:txBody>
          <a:bodyPr wrap="none" rtlCol="0">
            <a:spAutoFit/>
          </a:bodyPr>
          <a:lstStyle/>
          <a:p>
            <a:r>
              <a:rPr lang="en-US" altLang="zh-CN" dirty="0"/>
              <a:t>A</a:t>
            </a:r>
            <a:endParaRPr lang="zh-CN" altLang="en-US" dirty="0"/>
          </a:p>
        </p:txBody>
      </p:sp>
      <p:sp>
        <p:nvSpPr>
          <p:cNvPr id="93" name="文本框 92">
            <a:extLst>
              <a:ext uri="{FF2B5EF4-FFF2-40B4-BE49-F238E27FC236}">
                <a16:creationId xmlns:a16="http://schemas.microsoft.com/office/drawing/2014/main" id="{69D9305B-9098-445D-9399-E1BF8F275FEB}"/>
              </a:ext>
            </a:extLst>
          </p:cNvPr>
          <p:cNvSpPr txBox="1"/>
          <p:nvPr/>
        </p:nvSpPr>
        <p:spPr>
          <a:xfrm>
            <a:off x="3458976" y="1690688"/>
            <a:ext cx="312906" cy="369332"/>
          </a:xfrm>
          <a:prstGeom prst="rect">
            <a:avLst/>
          </a:prstGeom>
          <a:noFill/>
        </p:spPr>
        <p:txBody>
          <a:bodyPr wrap="none" rtlCol="0">
            <a:spAutoFit/>
          </a:bodyPr>
          <a:lstStyle/>
          <a:p>
            <a:r>
              <a:rPr lang="en-US" altLang="zh-CN" dirty="0"/>
              <a:t>B</a:t>
            </a:r>
            <a:endParaRPr lang="zh-CN" altLang="en-US" dirty="0"/>
          </a:p>
        </p:txBody>
      </p:sp>
      <p:sp>
        <p:nvSpPr>
          <p:cNvPr id="94" name="文本框 93">
            <a:extLst>
              <a:ext uri="{FF2B5EF4-FFF2-40B4-BE49-F238E27FC236}">
                <a16:creationId xmlns:a16="http://schemas.microsoft.com/office/drawing/2014/main" id="{CBC7A5EA-B4D4-4962-B2AD-BADE4FB3FEAD}"/>
              </a:ext>
            </a:extLst>
          </p:cNvPr>
          <p:cNvSpPr txBox="1"/>
          <p:nvPr/>
        </p:nvSpPr>
        <p:spPr>
          <a:xfrm>
            <a:off x="5858907" y="2474482"/>
            <a:ext cx="317716" cy="369332"/>
          </a:xfrm>
          <a:prstGeom prst="rect">
            <a:avLst/>
          </a:prstGeom>
          <a:noFill/>
        </p:spPr>
        <p:txBody>
          <a:bodyPr wrap="none" rtlCol="0">
            <a:spAutoFit/>
          </a:bodyPr>
          <a:lstStyle/>
          <a:p>
            <a:r>
              <a:rPr lang="en-US" altLang="zh-CN" dirty="0"/>
              <a:t>X</a:t>
            </a:r>
            <a:endParaRPr lang="zh-CN" altLang="en-US" dirty="0"/>
          </a:p>
        </p:txBody>
      </p:sp>
      <p:sp>
        <p:nvSpPr>
          <p:cNvPr id="96" name="文本框 95">
            <a:extLst>
              <a:ext uri="{FF2B5EF4-FFF2-40B4-BE49-F238E27FC236}">
                <a16:creationId xmlns:a16="http://schemas.microsoft.com/office/drawing/2014/main" id="{63C61536-5411-41BE-9DB1-C2DBAF1A3DC6}"/>
              </a:ext>
            </a:extLst>
          </p:cNvPr>
          <p:cNvSpPr txBox="1"/>
          <p:nvPr/>
        </p:nvSpPr>
        <p:spPr>
          <a:xfrm>
            <a:off x="5866120" y="5092275"/>
            <a:ext cx="317716" cy="369332"/>
          </a:xfrm>
          <a:prstGeom prst="rect">
            <a:avLst/>
          </a:prstGeom>
          <a:noFill/>
        </p:spPr>
        <p:txBody>
          <a:bodyPr wrap="none" rtlCol="0">
            <a:spAutoFit/>
          </a:bodyPr>
          <a:lstStyle/>
          <a:p>
            <a:r>
              <a:rPr lang="en-US" altLang="zh-CN" dirty="0"/>
              <a:t>Y</a:t>
            </a:r>
            <a:endParaRPr lang="zh-CN" altLang="en-US" dirty="0"/>
          </a:p>
        </p:txBody>
      </p:sp>
      <p:sp>
        <p:nvSpPr>
          <p:cNvPr id="97" name="文本框 96">
            <a:extLst>
              <a:ext uri="{FF2B5EF4-FFF2-40B4-BE49-F238E27FC236}">
                <a16:creationId xmlns:a16="http://schemas.microsoft.com/office/drawing/2014/main" id="{E86501F2-89E7-4085-B7F4-05948794859E}"/>
              </a:ext>
            </a:extLst>
          </p:cNvPr>
          <p:cNvSpPr txBox="1"/>
          <p:nvPr/>
        </p:nvSpPr>
        <p:spPr>
          <a:xfrm>
            <a:off x="3799205" y="3028690"/>
            <a:ext cx="1064715" cy="369332"/>
          </a:xfrm>
          <a:prstGeom prst="rect">
            <a:avLst/>
          </a:prstGeom>
          <a:noFill/>
        </p:spPr>
        <p:txBody>
          <a:bodyPr wrap="none" rtlCol="0">
            <a:spAutoFit/>
          </a:bodyPr>
          <a:lstStyle/>
          <a:p>
            <a:r>
              <a:rPr lang="en-US" altLang="zh-CN" dirty="0"/>
              <a:t>100Mb/s</a:t>
            </a:r>
            <a:endParaRPr lang="zh-CN" altLang="en-US" dirty="0"/>
          </a:p>
        </p:txBody>
      </p:sp>
      <p:sp>
        <p:nvSpPr>
          <p:cNvPr id="98" name="文本框 97">
            <a:extLst>
              <a:ext uri="{FF2B5EF4-FFF2-40B4-BE49-F238E27FC236}">
                <a16:creationId xmlns:a16="http://schemas.microsoft.com/office/drawing/2014/main" id="{0443BF8C-271E-40D5-B5A0-83A30BE3FBD8}"/>
              </a:ext>
            </a:extLst>
          </p:cNvPr>
          <p:cNvSpPr txBox="1"/>
          <p:nvPr/>
        </p:nvSpPr>
        <p:spPr>
          <a:xfrm>
            <a:off x="7186035" y="3021283"/>
            <a:ext cx="1064715" cy="369332"/>
          </a:xfrm>
          <a:prstGeom prst="rect">
            <a:avLst/>
          </a:prstGeom>
          <a:noFill/>
        </p:spPr>
        <p:txBody>
          <a:bodyPr wrap="none" rtlCol="0">
            <a:spAutoFit/>
          </a:bodyPr>
          <a:lstStyle/>
          <a:p>
            <a:r>
              <a:rPr lang="en-US" altLang="zh-CN" dirty="0"/>
              <a:t>100Mb/s</a:t>
            </a:r>
            <a:endParaRPr lang="zh-CN" altLang="en-US" dirty="0"/>
          </a:p>
        </p:txBody>
      </p:sp>
      <p:sp>
        <p:nvSpPr>
          <p:cNvPr id="99" name="文本框 98">
            <a:extLst>
              <a:ext uri="{FF2B5EF4-FFF2-40B4-BE49-F238E27FC236}">
                <a16:creationId xmlns:a16="http://schemas.microsoft.com/office/drawing/2014/main" id="{905D29AE-18B5-4F5F-83D1-E958FD2E4A1E}"/>
              </a:ext>
            </a:extLst>
          </p:cNvPr>
          <p:cNvSpPr txBox="1"/>
          <p:nvPr/>
        </p:nvSpPr>
        <p:spPr>
          <a:xfrm>
            <a:off x="3696103" y="4907609"/>
            <a:ext cx="1064715" cy="369332"/>
          </a:xfrm>
          <a:prstGeom prst="rect">
            <a:avLst/>
          </a:prstGeom>
          <a:noFill/>
        </p:spPr>
        <p:txBody>
          <a:bodyPr wrap="none" rtlCol="0">
            <a:spAutoFit/>
          </a:bodyPr>
          <a:lstStyle/>
          <a:p>
            <a:r>
              <a:rPr lang="en-US" altLang="zh-CN" dirty="0"/>
              <a:t>100Mb/s</a:t>
            </a:r>
            <a:endParaRPr lang="zh-CN" altLang="en-US" dirty="0"/>
          </a:p>
        </p:txBody>
      </p:sp>
      <p:sp>
        <p:nvSpPr>
          <p:cNvPr id="100" name="文本框 99">
            <a:extLst>
              <a:ext uri="{FF2B5EF4-FFF2-40B4-BE49-F238E27FC236}">
                <a16:creationId xmlns:a16="http://schemas.microsoft.com/office/drawing/2014/main" id="{50EDA9F6-2A1F-4B3C-8A16-0C7588F9594B}"/>
              </a:ext>
            </a:extLst>
          </p:cNvPr>
          <p:cNvSpPr txBox="1"/>
          <p:nvPr/>
        </p:nvSpPr>
        <p:spPr>
          <a:xfrm>
            <a:off x="7186035" y="4875908"/>
            <a:ext cx="1064715" cy="369332"/>
          </a:xfrm>
          <a:prstGeom prst="rect">
            <a:avLst/>
          </a:prstGeom>
          <a:noFill/>
        </p:spPr>
        <p:txBody>
          <a:bodyPr wrap="none" rtlCol="0">
            <a:spAutoFit/>
          </a:bodyPr>
          <a:lstStyle/>
          <a:p>
            <a:r>
              <a:rPr lang="en-US" altLang="zh-CN" dirty="0"/>
              <a:t>100Mb/s</a:t>
            </a:r>
            <a:endParaRPr lang="zh-CN" altLang="en-US" dirty="0"/>
          </a:p>
        </p:txBody>
      </p:sp>
    </p:spTree>
    <p:extLst>
      <p:ext uri="{BB962C8B-B14F-4D97-AF65-F5344CB8AC3E}">
        <p14:creationId xmlns:p14="http://schemas.microsoft.com/office/powerpoint/2010/main" val="268972598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6BAEBA-5DC8-4B9D-9852-CDF08DE0D086}"/>
              </a:ext>
            </a:extLst>
          </p:cNvPr>
          <p:cNvSpPr>
            <a:spLocks noGrp="1"/>
          </p:cNvSpPr>
          <p:nvPr>
            <p:ph type="title"/>
          </p:nvPr>
        </p:nvSpPr>
        <p:spPr/>
        <p:txBody>
          <a:bodyPr/>
          <a:lstStyle/>
          <a:p>
            <a:pPr algn="ctr"/>
            <a:r>
              <a:rPr lang="zh-CN" altLang="en-US" dirty="0"/>
              <a:t>前端基础知识</a:t>
            </a:r>
          </a:p>
        </p:txBody>
      </p:sp>
      <p:sp>
        <p:nvSpPr>
          <p:cNvPr id="3" name="内容占位符 2">
            <a:extLst>
              <a:ext uri="{FF2B5EF4-FFF2-40B4-BE49-F238E27FC236}">
                <a16:creationId xmlns:a16="http://schemas.microsoft.com/office/drawing/2014/main" id="{41F53BD6-92DC-4D47-95D6-775FFD5C8F0B}"/>
              </a:ext>
            </a:extLst>
          </p:cNvPr>
          <p:cNvSpPr>
            <a:spLocks noGrp="1"/>
          </p:cNvSpPr>
          <p:nvPr>
            <p:ph idx="1"/>
          </p:nvPr>
        </p:nvSpPr>
        <p:spPr/>
        <p:txBody>
          <a:bodyPr/>
          <a:lstStyle/>
          <a:p>
            <a:r>
              <a:rPr lang="en-US" altLang="zh-CN" dirty="0"/>
              <a:t>html</a:t>
            </a:r>
          </a:p>
          <a:p>
            <a:r>
              <a:rPr lang="en-US" altLang="zh-CN" dirty="0"/>
              <a:t>CSS</a:t>
            </a:r>
          </a:p>
          <a:p>
            <a:r>
              <a:rPr lang="en-US" altLang="zh-CN" dirty="0" err="1"/>
              <a:t>Javascript</a:t>
            </a:r>
            <a:endParaRPr lang="zh-CN" altLang="en-US" dirty="0"/>
          </a:p>
        </p:txBody>
      </p:sp>
    </p:spTree>
    <p:extLst>
      <p:ext uri="{BB962C8B-B14F-4D97-AF65-F5344CB8AC3E}">
        <p14:creationId xmlns:p14="http://schemas.microsoft.com/office/powerpoint/2010/main" val="34009560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17BCE-56F8-405D-A46D-4C95194BB9B7}"/>
              </a:ext>
            </a:extLst>
          </p:cNvPr>
          <p:cNvSpPr>
            <a:spLocks noGrp="1"/>
          </p:cNvSpPr>
          <p:nvPr>
            <p:ph type="title"/>
          </p:nvPr>
        </p:nvSpPr>
        <p:spPr/>
        <p:txBody>
          <a:bodyPr/>
          <a:lstStyle/>
          <a:p>
            <a:pPr algn="ctr"/>
            <a:r>
              <a:rPr lang="en-US" altLang="zh-CN" dirty="0"/>
              <a:t>html</a:t>
            </a:r>
            <a:endParaRPr lang="zh-CN" altLang="en-US" dirty="0"/>
          </a:p>
        </p:txBody>
      </p:sp>
      <p:sp>
        <p:nvSpPr>
          <p:cNvPr id="3" name="内容占位符 2">
            <a:extLst>
              <a:ext uri="{FF2B5EF4-FFF2-40B4-BE49-F238E27FC236}">
                <a16:creationId xmlns:a16="http://schemas.microsoft.com/office/drawing/2014/main" id="{46675CB9-6D4E-4F6A-ADC5-790E99FBD29A}"/>
              </a:ext>
            </a:extLst>
          </p:cNvPr>
          <p:cNvSpPr>
            <a:spLocks noGrp="1"/>
          </p:cNvSpPr>
          <p:nvPr>
            <p:ph idx="1"/>
          </p:nvPr>
        </p:nvSpPr>
        <p:spPr>
          <a:xfrm>
            <a:off x="838200" y="1474236"/>
            <a:ext cx="10515600" cy="5113175"/>
          </a:xfrm>
        </p:spPr>
        <p:txBody>
          <a:bodyPr>
            <a:normAutofit/>
          </a:bodyPr>
          <a:lstStyle/>
          <a:p>
            <a:r>
              <a:rPr lang="en-US" altLang="zh-CN" dirty="0"/>
              <a:t>html</a:t>
            </a:r>
            <a:r>
              <a:rPr lang="zh-CN" altLang="en-US" dirty="0"/>
              <a:t>：</a:t>
            </a:r>
            <a:r>
              <a:rPr lang="en-US" altLang="zh-CN" dirty="0" err="1"/>
              <a:t>HyperText</a:t>
            </a:r>
            <a:r>
              <a:rPr lang="en-US" altLang="zh-CN" dirty="0"/>
              <a:t> Markup Language</a:t>
            </a:r>
            <a:r>
              <a:rPr lang="zh-CN" altLang="en-US" dirty="0"/>
              <a:t>，超文本标记语言，是一种用于创建网页的标准标记语言。</a:t>
            </a:r>
            <a:endParaRPr lang="en-US" altLang="zh-CN" dirty="0"/>
          </a:p>
          <a:p>
            <a:r>
              <a:rPr lang="zh-CN" altLang="en-US" dirty="0"/>
              <a:t>基本结构：</a:t>
            </a:r>
            <a:endParaRPr lang="en-US" altLang="zh-CN" dirty="0"/>
          </a:p>
          <a:p>
            <a:pPr marL="0" indent="0">
              <a:buNone/>
            </a:pPr>
            <a:r>
              <a:rPr lang="en-US" altLang="zh-CN" sz="1800" dirty="0">
                <a:latin typeface="Consolas" panose="020B0609020204030204" pitchFamily="49" charset="0"/>
              </a:rPr>
              <a:t>&lt;html&gt;</a:t>
            </a:r>
          </a:p>
          <a:p>
            <a:pPr marL="0" indent="0">
              <a:buNone/>
            </a:pPr>
            <a:r>
              <a:rPr lang="en-US" altLang="zh-CN" sz="1800" dirty="0">
                <a:latin typeface="Consolas" panose="020B0609020204030204" pitchFamily="49" charset="0"/>
              </a:rPr>
              <a:t>	&lt;head&gt;</a:t>
            </a:r>
          </a:p>
          <a:p>
            <a:pPr marL="0" indent="0">
              <a:buNone/>
            </a:pPr>
            <a:r>
              <a:rPr lang="en-US" altLang="zh-CN" sz="1800" dirty="0">
                <a:latin typeface="Consolas" panose="020B0609020204030204" pitchFamily="49" charset="0"/>
              </a:rPr>
              <a:t>		&lt;title&gt;</a:t>
            </a:r>
          </a:p>
          <a:p>
            <a:pPr marL="0" indent="0">
              <a:buNone/>
            </a:pPr>
            <a:r>
              <a:rPr lang="en-US" altLang="zh-CN" sz="1800" dirty="0">
                <a:latin typeface="Consolas" panose="020B0609020204030204" pitchFamily="49" charset="0"/>
              </a:rPr>
              <a:t>			&lt;!--Put your title here--&gt;</a:t>
            </a:r>
          </a:p>
          <a:p>
            <a:pPr marL="0" indent="0">
              <a:buNone/>
            </a:pPr>
            <a:r>
              <a:rPr lang="en-US" altLang="zh-CN" sz="1800" dirty="0">
                <a:latin typeface="Consolas" panose="020B0609020204030204" pitchFamily="49" charset="0"/>
              </a:rPr>
              <a:t>		&lt;/title&gt;</a:t>
            </a:r>
          </a:p>
          <a:p>
            <a:pPr marL="0" indent="0">
              <a:buNone/>
            </a:pPr>
            <a:r>
              <a:rPr lang="en-US" altLang="zh-CN" sz="1800" dirty="0">
                <a:latin typeface="Consolas" panose="020B0609020204030204" pitchFamily="49" charset="0"/>
              </a:rPr>
              <a:t>	&lt;/head&gt;</a:t>
            </a:r>
          </a:p>
          <a:p>
            <a:pPr marL="0" indent="0">
              <a:buNone/>
            </a:pPr>
            <a:r>
              <a:rPr lang="en-US" altLang="zh-CN" sz="1800" dirty="0">
                <a:latin typeface="Consolas" panose="020B0609020204030204" pitchFamily="49" charset="0"/>
              </a:rPr>
              <a:t>	&lt;body&gt;</a:t>
            </a:r>
          </a:p>
          <a:p>
            <a:pPr marL="0" indent="0">
              <a:buNone/>
            </a:pPr>
            <a:r>
              <a:rPr lang="en-US" altLang="zh-CN" sz="1800" dirty="0">
                <a:latin typeface="Consolas" panose="020B0609020204030204" pitchFamily="49" charset="0"/>
              </a:rPr>
              <a:t>		&lt;!--Put the content here--&gt;</a:t>
            </a:r>
          </a:p>
          <a:p>
            <a:pPr marL="0" indent="0">
              <a:buNone/>
            </a:pPr>
            <a:r>
              <a:rPr lang="en-US" altLang="zh-CN" sz="1800" dirty="0">
                <a:latin typeface="Consolas" panose="020B0609020204030204" pitchFamily="49" charset="0"/>
              </a:rPr>
              <a:t>	&lt;/body&gt;</a:t>
            </a:r>
          </a:p>
          <a:p>
            <a:pPr marL="0" indent="0">
              <a:buNone/>
            </a:pPr>
            <a:r>
              <a:rPr lang="en-US" altLang="zh-CN" sz="1800" dirty="0">
                <a:latin typeface="Consolas" panose="020B0609020204030204" pitchFamily="49" charset="0"/>
              </a:rPr>
              <a:t>&lt;/html&gt;</a:t>
            </a:r>
            <a:endParaRPr lang="zh-CN" altLang="en-US" sz="1800" dirty="0">
              <a:latin typeface="Consolas" panose="020B0609020204030204" pitchFamily="49" charset="0"/>
            </a:endParaRPr>
          </a:p>
        </p:txBody>
      </p:sp>
    </p:spTree>
    <p:extLst>
      <p:ext uri="{BB962C8B-B14F-4D97-AF65-F5344CB8AC3E}">
        <p14:creationId xmlns:p14="http://schemas.microsoft.com/office/powerpoint/2010/main" val="300747288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86C36-6416-48CE-986A-67B1CDC5CE35}"/>
              </a:ext>
            </a:extLst>
          </p:cNvPr>
          <p:cNvSpPr>
            <a:spLocks noGrp="1"/>
          </p:cNvSpPr>
          <p:nvPr>
            <p:ph type="title"/>
          </p:nvPr>
        </p:nvSpPr>
        <p:spPr/>
        <p:txBody>
          <a:bodyPr/>
          <a:lstStyle/>
          <a:p>
            <a:pPr algn="ctr"/>
            <a:r>
              <a:rPr lang="en-US" altLang="zh-CN" dirty="0"/>
              <a:t>html</a:t>
            </a:r>
            <a:endParaRPr lang="zh-CN" altLang="en-US" dirty="0"/>
          </a:p>
        </p:txBody>
      </p:sp>
      <p:sp>
        <p:nvSpPr>
          <p:cNvPr id="3" name="内容占位符 2">
            <a:extLst>
              <a:ext uri="{FF2B5EF4-FFF2-40B4-BE49-F238E27FC236}">
                <a16:creationId xmlns:a16="http://schemas.microsoft.com/office/drawing/2014/main" id="{762CB1BB-E264-4D5C-A2D1-B30A72E89E64}"/>
              </a:ext>
            </a:extLst>
          </p:cNvPr>
          <p:cNvSpPr>
            <a:spLocks noGrp="1"/>
          </p:cNvSpPr>
          <p:nvPr>
            <p:ph idx="1"/>
          </p:nvPr>
        </p:nvSpPr>
        <p:spPr/>
        <p:txBody>
          <a:bodyPr>
            <a:normAutofit/>
          </a:bodyPr>
          <a:lstStyle/>
          <a:p>
            <a:r>
              <a:rPr lang="zh-CN" altLang="en-US" dirty="0"/>
              <a:t>标题：</a:t>
            </a:r>
            <a:r>
              <a:rPr lang="en-US" altLang="zh-CN" dirty="0"/>
              <a:t>&lt;h1&gt;Title&lt;/h1&gt;</a:t>
            </a:r>
            <a:r>
              <a:rPr lang="zh-CN" altLang="en-US" dirty="0"/>
              <a:t>，</a:t>
            </a:r>
            <a:r>
              <a:rPr lang="en-US" altLang="zh-CN" dirty="0"/>
              <a:t>&lt;h1&gt;</a:t>
            </a:r>
            <a:r>
              <a:rPr lang="zh-CN" altLang="en-US" dirty="0"/>
              <a:t>可改为</a:t>
            </a:r>
            <a:r>
              <a:rPr lang="en-US" altLang="zh-CN" dirty="0"/>
              <a:t>&lt;</a:t>
            </a:r>
            <a:r>
              <a:rPr lang="en-US" altLang="zh-CN" dirty="0" err="1"/>
              <a:t>hn</a:t>
            </a:r>
            <a:r>
              <a:rPr lang="en-US" altLang="zh-CN" dirty="0"/>
              <a:t>&gt;</a:t>
            </a:r>
            <a:r>
              <a:rPr lang="zh-CN" altLang="en-US" dirty="0"/>
              <a:t>，</a:t>
            </a:r>
            <a:r>
              <a:rPr lang="en-US" altLang="zh-CN" dirty="0"/>
              <a:t>n</a:t>
            </a:r>
            <a:r>
              <a:rPr lang="zh-CN" altLang="en-US" dirty="0"/>
              <a:t>一般为</a:t>
            </a:r>
            <a:r>
              <a:rPr lang="en-US" altLang="zh-CN" dirty="0"/>
              <a:t>1</a:t>
            </a:r>
            <a:r>
              <a:rPr lang="zh-CN" altLang="en-US" dirty="0"/>
              <a:t>，</a:t>
            </a:r>
            <a:r>
              <a:rPr lang="en-US" altLang="zh-CN" dirty="0"/>
              <a:t>2</a:t>
            </a:r>
            <a:r>
              <a:rPr lang="zh-CN" altLang="en-US" dirty="0"/>
              <a:t>或</a:t>
            </a:r>
            <a:r>
              <a:rPr lang="en-US" altLang="zh-CN" dirty="0"/>
              <a:t>3</a:t>
            </a:r>
            <a:r>
              <a:rPr lang="zh-CN" altLang="en-US" dirty="0"/>
              <a:t>。</a:t>
            </a:r>
            <a:r>
              <a:rPr lang="en-US" altLang="zh-CN" dirty="0"/>
              <a:t>n</a:t>
            </a:r>
            <a:r>
              <a:rPr lang="zh-CN" altLang="en-US" dirty="0"/>
              <a:t>越大，字体越小。</a:t>
            </a:r>
            <a:endParaRPr lang="en-US" altLang="zh-CN" dirty="0"/>
          </a:p>
          <a:p>
            <a:r>
              <a:rPr lang="zh-CN" altLang="en-US" dirty="0"/>
              <a:t>段落：</a:t>
            </a:r>
            <a:r>
              <a:rPr lang="en-US" altLang="zh-CN" dirty="0"/>
              <a:t>&lt;p&gt;Text&lt;/p&gt;</a:t>
            </a:r>
          </a:p>
          <a:p>
            <a:r>
              <a:rPr lang="zh-CN" altLang="en-US" dirty="0"/>
              <a:t>空行：</a:t>
            </a:r>
            <a:r>
              <a:rPr lang="en-US" altLang="zh-CN" dirty="0"/>
              <a:t>&lt;</a:t>
            </a:r>
            <a:r>
              <a:rPr lang="en-US" altLang="zh-CN" dirty="0" err="1"/>
              <a:t>br</a:t>
            </a:r>
            <a:r>
              <a:rPr lang="en-US" altLang="zh-CN" dirty="0"/>
              <a:t> /&gt;</a:t>
            </a:r>
          </a:p>
          <a:p>
            <a:r>
              <a:rPr lang="zh-CN" altLang="en-US" dirty="0"/>
              <a:t>链接或锚点：</a:t>
            </a:r>
            <a:r>
              <a:rPr lang="en-US" altLang="zh-CN" dirty="0"/>
              <a:t>&lt;a </a:t>
            </a:r>
            <a:r>
              <a:rPr lang="en-US" altLang="zh-CN" dirty="0" err="1"/>
              <a:t>href</a:t>
            </a:r>
            <a:r>
              <a:rPr lang="en-US" altLang="zh-CN" dirty="0"/>
              <a:t>=“URL or </a:t>
            </a:r>
            <a:r>
              <a:rPr lang="en-US" altLang="zh-CN" dirty="0" err="1"/>
              <a:t>archieve</a:t>
            </a:r>
            <a:r>
              <a:rPr lang="en-US" altLang="zh-CN" dirty="0"/>
              <a:t>(</a:t>
            </a:r>
            <a:r>
              <a:rPr lang="en-US" altLang="zh-CN" dirty="0" err="1"/>
              <a:t>eg</a:t>
            </a:r>
            <a:r>
              <a:rPr lang="en-US" altLang="zh-CN" dirty="0"/>
              <a:t>.’</a:t>
            </a:r>
            <a:r>
              <a:rPr lang="en-US" altLang="zh-CN" b="1" dirty="0"/>
              <a:t>#</a:t>
            </a:r>
            <a:r>
              <a:rPr lang="en-US" altLang="zh-CN" dirty="0"/>
              <a:t>arc’) here”&gt;Text&lt;/a&gt;</a:t>
            </a:r>
          </a:p>
          <a:p>
            <a:r>
              <a:rPr lang="zh-CN" altLang="en-US" dirty="0"/>
              <a:t>图像：</a:t>
            </a:r>
            <a:r>
              <a:rPr lang="en-US" altLang="zh-CN" dirty="0"/>
              <a:t>&lt;</a:t>
            </a:r>
            <a:r>
              <a:rPr lang="en-US" altLang="zh-CN" dirty="0" err="1"/>
              <a:t>img</a:t>
            </a:r>
            <a:r>
              <a:rPr lang="en-US" altLang="zh-CN" dirty="0"/>
              <a:t> </a:t>
            </a:r>
            <a:r>
              <a:rPr lang="en-US" altLang="zh-CN" dirty="0" err="1"/>
              <a:t>src</a:t>
            </a:r>
            <a:r>
              <a:rPr lang="en-US" altLang="zh-CN" dirty="0"/>
              <a:t>=“URL here” width=“w” height=“h” /&gt;</a:t>
            </a:r>
            <a:r>
              <a:rPr lang="zh-CN" altLang="en-US" dirty="0"/>
              <a:t>，其中</a:t>
            </a:r>
            <a:r>
              <a:rPr lang="en-US" altLang="zh-CN" dirty="0"/>
              <a:t>w</a:t>
            </a:r>
            <a:r>
              <a:rPr lang="zh-CN" altLang="en-US" dirty="0"/>
              <a:t>和</a:t>
            </a:r>
            <a:r>
              <a:rPr lang="en-US" altLang="zh-CN" dirty="0"/>
              <a:t>h</a:t>
            </a:r>
            <a:r>
              <a:rPr lang="zh-CN" altLang="en-US" dirty="0"/>
              <a:t>可以是长度单位也可以是百分比。</a:t>
            </a:r>
            <a:endParaRPr lang="en-US" altLang="zh-CN" dirty="0"/>
          </a:p>
          <a:p>
            <a:r>
              <a:rPr lang="zh-CN" altLang="en-US" dirty="0"/>
              <a:t>文本格式化（不一一介绍）：</a:t>
            </a:r>
            <a:r>
              <a:rPr lang="en-US" altLang="zh-CN" dirty="0"/>
              <a:t>&lt;b&gt;&lt;</a:t>
            </a:r>
            <a:r>
              <a:rPr lang="en-US" altLang="zh-CN" dirty="0" err="1"/>
              <a:t>em</a:t>
            </a:r>
            <a:r>
              <a:rPr lang="en-US" altLang="zh-CN" dirty="0"/>
              <a:t>&gt;&lt;</a:t>
            </a:r>
            <a:r>
              <a:rPr lang="en-US" altLang="zh-CN" dirty="0" err="1"/>
              <a:t>i</a:t>
            </a:r>
            <a:r>
              <a:rPr lang="en-US" altLang="zh-CN" dirty="0"/>
              <a:t>&gt;&lt;small&gt;&lt;strong&gt;&lt;sub&gt;&lt;sup&gt;&lt;ins&gt;&lt;del&gt;…</a:t>
            </a:r>
            <a:endParaRPr lang="zh-CN" altLang="en-US" dirty="0"/>
          </a:p>
        </p:txBody>
      </p:sp>
    </p:spTree>
    <p:extLst>
      <p:ext uri="{BB962C8B-B14F-4D97-AF65-F5344CB8AC3E}">
        <p14:creationId xmlns:p14="http://schemas.microsoft.com/office/powerpoint/2010/main" val="3253044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28892-FF20-4EC6-AE82-521F51B2D47F}"/>
              </a:ext>
            </a:extLst>
          </p:cNvPr>
          <p:cNvSpPr>
            <a:spLocks noGrp="1"/>
          </p:cNvSpPr>
          <p:nvPr>
            <p:ph type="title"/>
          </p:nvPr>
        </p:nvSpPr>
        <p:spPr/>
        <p:txBody>
          <a:bodyPr/>
          <a:lstStyle/>
          <a:p>
            <a:pPr algn="ctr"/>
            <a:r>
              <a:rPr lang="en-US" altLang="zh-CN" dirty="0"/>
              <a:t>html</a:t>
            </a:r>
            <a:endParaRPr lang="zh-CN" altLang="en-US" dirty="0"/>
          </a:p>
        </p:txBody>
      </p:sp>
      <p:sp>
        <p:nvSpPr>
          <p:cNvPr id="3" name="内容占位符 2">
            <a:extLst>
              <a:ext uri="{FF2B5EF4-FFF2-40B4-BE49-F238E27FC236}">
                <a16:creationId xmlns:a16="http://schemas.microsoft.com/office/drawing/2014/main" id="{9A2AFF7E-6FF5-460C-9CAA-6F3B8566B9A4}"/>
              </a:ext>
            </a:extLst>
          </p:cNvPr>
          <p:cNvSpPr>
            <a:spLocks noGrp="1"/>
          </p:cNvSpPr>
          <p:nvPr>
            <p:ph idx="1"/>
          </p:nvPr>
        </p:nvSpPr>
        <p:spPr/>
        <p:txBody>
          <a:bodyPr>
            <a:normAutofit/>
          </a:bodyPr>
          <a:lstStyle/>
          <a:p>
            <a:r>
              <a:rPr lang="zh-CN" altLang="en-US" dirty="0"/>
              <a:t>表格</a:t>
            </a:r>
            <a:endParaRPr lang="en-US" altLang="zh-CN" dirty="0"/>
          </a:p>
          <a:p>
            <a:pPr marL="0" indent="0">
              <a:buNone/>
            </a:pPr>
            <a:r>
              <a:rPr lang="en-US" altLang="zh-CN" sz="1800" b="0" i="0" dirty="0">
                <a:solidFill>
                  <a:srgbClr val="808000"/>
                </a:solidFill>
                <a:effectLst/>
                <a:latin typeface="Consolas" panose="020B0609020204030204" pitchFamily="49" charset="0"/>
              </a:rPr>
              <a:t>&lt;</a:t>
            </a:r>
            <a:r>
              <a:rPr lang="en-US" altLang="zh-CN" sz="1800" b="0" i="0" dirty="0">
                <a:solidFill>
                  <a:srgbClr val="008000"/>
                </a:solidFill>
                <a:effectLst/>
                <a:latin typeface="Consolas" panose="020B0609020204030204" pitchFamily="49" charset="0"/>
              </a:rPr>
              <a:t>table</a:t>
            </a:r>
            <a:r>
              <a:rPr lang="en-US" altLang="zh-CN" sz="1800" b="0" i="0" dirty="0">
                <a:solidFill>
                  <a:srgbClr val="808080"/>
                </a:solidFill>
                <a:effectLst/>
                <a:latin typeface="Consolas" panose="020B0609020204030204" pitchFamily="49" charset="0"/>
              </a:rPr>
              <a:t> </a:t>
            </a:r>
            <a:r>
              <a:rPr lang="en-US" altLang="zh-CN" sz="1800" b="0" i="0" dirty="0">
                <a:solidFill>
                  <a:srgbClr val="00008B"/>
                </a:solidFill>
                <a:effectLst/>
                <a:latin typeface="Consolas" panose="020B0609020204030204" pitchFamily="49" charset="0"/>
              </a:rPr>
              <a:t>border</a:t>
            </a:r>
            <a:r>
              <a:rPr lang="en-US" altLang="zh-CN" sz="1800" b="0" i="0" dirty="0">
                <a:solidFill>
                  <a:srgbClr val="808080"/>
                </a:solidFill>
                <a:effectLst/>
                <a:latin typeface="Consolas" panose="020B0609020204030204" pitchFamily="49" charset="0"/>
              </a:rPr>
              <a:t>=</a:t>
            </a:r>
            <a:r>
              <a:rPr lang="en-US" altLang="zh-CN" sz="1800" b="0" i="0" dirty="0">
                <a:solidFill>
                  <a:srgbClr val="8B0000"/>
                </a:solidFill>
                <a:effectLst/>
                <a:latin typeface="Consolas" panose="020B0609020204030204" pitchFamily="49" charset="0"/>
              </a:rPr>
              <a:t>"</a:t>
            </a:r>
            <a:r>
              <a:rPr lang="en-US" altLang="zh-CN" sz="1800" b="0" i="0" dirty="0">
                <a:solidFill>
                  <a:srgbClr val="AA1111"/>
                </a:solidFill>
                <a:effectLst/>
                <a:latin typeface="Consolas" panose="020B0609020204030204" pitchFamily="49" charset="0"/>
              </a:rPr>
              <a:t>1</a:t>
            </a:r>
            <a:r>
              <a:rPr lang="en-US" altLang="zh-CN" sz="1800" b="0" i="0" dirty="0">
                <a:solidFill>
                  <a:srgbClr val="8B0000"/>
                </a:solidFill>
                <a:effectLst/>
                <a:latin typeface="Consolas" panose="020B0609020204030204" pitchFamily="49" charset="0"/>
              </a:rPr>
              <a:t>"</a:t>
            </a:r>
            <a:r>
              <a:rPr lang="en-US" altLang="zh-CN" sz="1800" b="0" i="0" dirty="0">
                <a:solidFill>
                  <a:srgbClr val="808000"/>
                </a:solidFill>
                <a:effectLst/>
                <a:latin typeface="Consolas" panose="020B0609020204030204" pitchFamily="49" charset="0"/>
              </a:rPr>
              <a:t>&gt;</a:t>
            </a:r>
            <a:endParaRPr lang="en-US" altLang="zh-CN" sz="1800" b="0" i="0" dirty="0">
              <a:solidFill>
                <a:srgbClr val="808080"/>
              </a:solidFill>
              <a:effectLst/>
              <a:latin typeface="Consolas" panose="020B0609020204030204" pitchFamily="49" charset="0"/>
            </a:endParaRPr>
          </a:p>
          <a:p>
            <a:pPr marL="0" indent="0">
              <a:buNone/>
            </a:pPr>
            <a:r>
              <a:rPr lang="en-US" altLang="zh-CN" sz="1800" dirty="0">
                <a:solidFill>
                  <a:srgbClr val="808080"/>
                </a:solidFill>
                <a:latin typeface="Consolas" panose="020B0609020204030204" pitchFamily="49" charset="0"/>
              </a:rPr>
              <a:t>	</a:t>
            </a:r>
            <a:r>
              <a:rPr lang="en-US" altLang="zh-CN" sz="1800" b="0" i="0" dirty="0">
                <a:solidFill>
                  <a:srgbClr val="808000"/>
                </a:solidFill>
                <a:effectLst/>
                <a:latin typeface="Consolas" panose="020B0609020204030204" pitchFamily="49" charset="0"/>
              </a:rPr>
              <a:t>&lt;</a:t>
            </a:r>
            <a:r>
              <a:rPr lang="en-US" altLang="zh-CN" sz="1800" b="0" i="0" dirty="0">
                <a:solidFill>
                  <a:srgbClr val="008000"/>
                </a:solidFill>
                <a:effectLst/>
                <a:latin typeface="Consolas" panose="020B0609020204030204" pitchFamily="49" charset="0"/>
              </a:rPr>
              <a:t>tr</a:t>
            </a:r>
            <a:r>
              <a:rPr lang="en-US" altLang="zh-CN" sz="1800" b="0" i="0" dirty="0">
                <a:solidFill>
                  <a:srgbClr val="808000"/>
                </a:solidFill>
                <a:effectLst/>
                <a:latin typeface="Consolas" panose="020B0609020204030204" pitchFamily="49" charset="0"/>
              </a:rPr>
              <a:t>&gt;</a:t>
            </a:r>
            <a:endParaRPr lang="en-US" altLang="zh-CN" sz="1800" b="0" i="0" dirty="0">
              <a:solidFill>
                <a:srgbClr val="808080"/>
              </a:solidFill>
              <a:effectLst/>
              <a:latin typeface="Consolas" panose="020B0609020204030204" pitchFamily="49" charset="0"/>
            </a:endParaRPr>
          </a:p>
          <a:p>
            <a:pPr marL="0" indent="0">
              <a:buNone/>
            </a:pPr>
            <a:r>
              <a:rPr lang="en-US" altLang="zh-CN" sz="1800" dirty="0">
                <a:solidFill>
                  <a:srgbClr val="808080"/>
                </a:solidFill>
                <a:latin typeface="Consolas" panose="020B0609020204030204" pitchFamily="49" charset="0"/>
              </a:rPr>
              <a:t>		</a:t>
            </a:r>
            <a:r>
              <a:rPr lang="en-US" altLang="zh-CN" sz="1800" b="0" i="0" dirty="0">
                <a:solidFill>
                  <a:srgbClr val="808000"/>
                </a:solidFill>
                <a:effectLst/>
                <a:latin typeface="Consolas" panose="020B0609020204030204" pitchFamily="49" charset="0"/>
              </a:rPr>
              <a:t>&lt;</a:t>
            </a:r>
            <a:r>
              <a:rPr lang="en-US" altLang="zh-CN" sz="1800" b="0" i="0" dirty="0">
                <a:solidFill>
                  <a:srgbClr val="008000"/>
                </a:solidFill>
                <a:effectLst/>
                <a:latin typeface="Consolas" panose="020B0609020204030204" pitchFamily="49" charset="0"/>
              </a:rPr>
              <a:t>td</a:t>
            </a:r>
            <a:r>
              <a:rPr lang="en-US" altLang="zh-CN" sz="1800" b="0" i="0" dirty="0">
                <a:solidFill>
                  <a:srgbClr val="808000"/>
                </a:solidFill>
                <a:effectLst/>
                <a:latin typeface="Consolas" panose="020B0609020204030204" pitchFamily="49" charset="0"/>
              </a:rPr>
              <a:t>&gt;</a:t>
            </a:r>
            <a:r>
              <a:rPr lang="en-US" altLang="zh-CN" sz="1800" b="0" i="0" dirty="0">
                <a:solidFill>
                  <a:srgbClr val="808080"/>
                </a:solidFill>
                <a:effectLst/>
                <a:latin typeface="Consolas" panose="020B0609020204030204" pitchFamily="49" charset="0"/>
              </a:rPr>
              <a:t>row 1, cell 1</a:t>
            </a:r>
            <a:r>
              <a:rPr lang="en-US" altLang="zh-CN" sz="1800" b="0" i="0" dirty="0">
                <a:solidFill>
                  <a:srgbClr val="808000"/>
                </a:solidFill>
                <a:effectLst/>
                <a:latin typeface="Consolas" panose="020B0609020204030204" pitchFamily="49" charset="0"/>
              </a:rPr>
              <a:t>&lt;/</a:t>
            </a:r>
            <a:r>
              <a:rPr lang="en-US" altLang="zh-CN" sz="1800" b="0" i="0" dirty="0">
                <a:solidFill>
                  <a:srgbClr val="008000"/>
                </a:solidFill>
                <a:effectLst/>
                <a:latin typeface="Consolas" panose="020B0609020204030204" pitchFamily="49" charset="0"/>
              </a:rPr>
              <a:t>td</a:t>
            </a:r>
            <a:r>
              <a:rPr lang="en-US" altLang="zh-CN" sz="1800" b="0" i="0" dirty="0">
                <a:solidFill>
                  <a:srgbClr val="808000"/>
                </a:solidFill>
                <a:effectLst/>
                <a:latin typeface="Consolas" panose="020B0609020204030204" pitchFamily="49" charset="0"/>
              </a:rPr>
              <a:t>&gt;</a:t>
            </a:r>
            <a:endParaRPr lang="en-US" altLang="zh-CN" sz="1800" b="0" i="0" dirty="0">
              <a:solidFill>
                <a:srgbClr val="808080"/>
              </a:solidFill>
              <a:effectLst/>
              <a:latin typeface="Consolas" panose="020B0609020204030204" pitchFamily="49" charset="0"/>
            </a:endParaRPr>
          </a:p>
          <a:p>
            <a:pPr marL="0" indent="0">
              <a:buNone/>
            </a:pPr>
            <a:r>
              <a:rPr lang="en-US" altLang="zh-CN" sz="1800" dirty="0">
                <a:solidFill>
                  <a:srgbClr val="808080"/>
                </a:solidFill>
                <a:latin typeface="Consolas" panose="020B0609020204030204" pitchFamily="49" charset="0"/>
              </a:rPr>
              <a:t>		</a:t>
            </a:r>
            <a:r>
              <a:rPr lang="en-US" altLang="zh-CN" sz="1800" b="0" i="0" dirty="0">
                <a:solidFill>
                  <a:srgbClr val="808000"/>
                </a:solidFill>
                <a:effectLst/>
                <a:latin typeface="Consolas" panose="020B0609020204030204" pitchFamily="49" charset="0"/>
              </a:rPr>
              <a:t>&lt;</a:t>
            </a:r>
            <a:r>
              <a:rPr lang="en-US" altLang="zh-CN" sz="1800" b="0" i="0" dirty="0">
                <a:solidFill>
                  <a:srgbClr val="008000"/>
                </a:solidFill>
                <a:effectLst/>
                <a:latin typeface="Consolas" panose="020B0609020204030204" pitchFamily="49" charset="0"/>
              </a:rPr>
              <a:t>td</a:t>
            </a:r>
            <a:r>
              <a:rPr lang="en-US" altLang="zh-CN" sz="1800" b="0" i="0" dirty="0">
                <a:solidFill>
                  <a:srgbClr val="808000"/>
                </a:solidFill>
                <a:effectLst/>
                <a:latin typeface="Consolas" panose="020B0609020204030204" pitchFamily="49" charset="0"/>
              </a:rPr>
              <a:t>&gt;</a:t>
            </a:r>
            <a:r>
              <a:rPr lang="en-US" altLang="zh-CN" sz="1800" b="0" i="0" dirty="0">
                <a:solidFill>
                  <a:srgbClr val="808080"/>
                </a:solidFill>
                <a:effectLst/>
                <a:latin typeface="Consolas" panose="020B0609020204030204" pitchFamily="49" charset="0"/>
              </a:rPr>
              <a:t>row 1, cell 2</a:t>
            </a:r>
            <a:r>
              <a:rPr lang="en-US" altLang="zh-CN" sz="1800" b="0" i="0" dirty="0">
                <a:solidFill>
                  <a:srgbClr val="808000"/>
                </a:solidFill>
                <a:effectLst/>
                <a:latin typeface="Consolas" panose="020B0609020204030204" pitchFamily="49" charset="0"/>
              </a:rPr>
              <a:t>&lt;/</a:t>
            </a:r>
            <a:r>
              <a:rPr lang="en-US" altLang="zh-CN" sz="1800" b="0" i="0" dirty="0">
                <a:solidFill>
                  <a:srgbClr val="008000"/>
                </a:solidFill>
                <a:effectLst/>
                <a:latin typeface="Consolas" panose="020B0609020204030204" pitchFamily="49" charset="0"/>
              </a:rPr>
              <a:t>td</a:t>
            </a:r>
            <a:r>
              <a:rPr lang="en-US" altLang="zh-CN" sz="1800" b="0" i="0" dirty="0">
                <a:solidFill>
                  <a:srgbClr val="808000"/>
                </a:solidFill>
                <a:effectLst/>
                <a:latin typeface="Consolas" panose="020B0609020204030204" pitchFamily="49" charset="0"/>
              </a:rPr>
              <a:t>&gt;</a:t>
            </a:r>
            <a:endParaRPr lang="en-US" altLang="zh-CN" sz="1800" b="0" i="0" dirty="0">
              <a:solidFill>
                <a:srgbClr val="808080"/>
              </a:solidFill>
              <a:effectLst/>
              <a:latin typeface="Consolas" panose="020B0609020204030204" pitchFamily="49" charset="0"/>
            </a:endParaRPr>
          </a:p>
          <a:p>
            <a:pPr marL="0" indent="0">
              <a:buNone/>
            </a:pPr>
            <a:r>
              <a:rPr lang="en-US" altLang="zh-CN" sz="1800" dirty="0">
                <a:solidFill>
                  <a:srgbClr val="808080"/>
                </a:solidFill>
                <a:latin typeface="Consolas" panose="020B0609020204030204" pitchFamily="49" charset="0"/>
              </a:rPr>
              <a:t>	</a:t>
            </a:r>
            <a:r>
              <a:rPr lang="en-US" altLang="zh-CN" sz="1800" b="0" i="0" dirty="0">
                <a:solidFill>
                  <a:srgbClr val="808000"/>
                </a:solidFill>
                <a:effectLst/>
                <a:latin typeface="Consolas" panose="020B0609020204030204" pitchFamily="49" charset="0"/>
              </a:rPr>
              <a:t>&lt;/</a:t>
            </a:r>
            <a:r>
              <a:rPr lang="en-US" altLang="zh-CN" sz="1800" b="0" i="0" dirty="0">
                <a:solidFill>
                  <a:srgbClr val="008000"/>
                </a:solidFill>
                <a:effectLst/>
                <a:latin typeface="Consolas" panose="020B0609020204030204" pitchFamily="49" charset="0"/>
              </a:rPr>
              <a:t>tr</a:t>
            </a:r>
            <a:r>
              <a:rPr lang="en-US" altLang="zh-CN" sz="1800" b="0" i="0" dirty="0">
                <a:solidFill>
                  <a:srgbClr val="808000"/>
                </a:solidFill>
                <a:effectLst/>
                <a:latin typeface="Consolas" panose="020B0609020204030204" pitchFamily="49" charset="0"/>
              </a:rPr>
              <a:t>&gt;</a:t>
            </a:r>
            <a:endParaRPr lang="en-US" altLang="zh-CN" sz="1800" b="0" i="0" dirty="0">
              <a:solidFill>
                <a:srgbClr val="808080"/>
              </a:solidFill>
              <a:effectLst/>
              <a:latin typeface="Consolas" panose="020B0609020204030204" pitchFamily="49" charset="0"/>
            </a:endParaRPr>
          </a:p>
          <a:p>
            <a:pPr marL="0" indent="0">
              <a:buNone/>
            </a:pPr>
            <a:r>
              <a:rPr lang="en-US" altLang="zh-CN" sz="1800" b="0" i="0" dirty="0">
                <a:solidFill>
                  <a:srgbClr val="808000"/>
                </a:solidFill>
                <a:effectLst/>
                <a:latin typeface="Consolas" panose="020B0609020204030204" pitchFamily="49" charset="0"/>
              </a:rPr>
              <a:t>	&lt;</a:t>
            </a:r>
            <a:r>
              <a:rPr lang="en-US" altLang="zh-CN" sz="1800" b="0" i="0" dirty="0">
                <a:solidFill>
                  <a:srgbClr val="008000"/>
                </a:solidFill>
                <a:effectLst/>
                <a:latin typeface="Consolas" panose="020B0609020204030204" pitchFamily="49" charset="0"/>
              </a:rPr>
              <a:t>tr</a:t>
            </a:r>
            <a:r>
              <a:rPr lang="en-US" altLang="zh-CN" sz="1800" b="0" i="0" dirty="0">
                <a:solidFill>
                  <a:srgbClr val="808000"/>
                </a:solidFill>
                <a:effectLst/>
                <a:latin typeface="Consolas" panose="020B0609020204030204" pitchFamily="49" charset="0"/>
              </a:rPr>
              <a:t>&gt;</a:t>
            </a:r>
            <a:endParaRPr lang="en-US" altLang="zh-CN" sz="1800" b="0" i="0" dirty="0">
              <a:solidFill>
                <a:srgbClr val="808080"/>
              </a:solidFill>
              <a:effectLst/>
              <a:latin typeface="Consolas" panose="020B0609020204030204" pitchFamily="49" charset="0"/>
            </a:endParaRPr>
          </a:p>
          <a:p>
            <a:pPr marL="0" indent="0">
              <a:buNone/>
            </a:pPr>
            <a:r>
              <a:rPr lang="en-US" altLang="zh-CN" sz="1800" dirty="0">
                <a:solidFill>
                  <a:srgbClr val="808080"/>
                </a:solidFill>
                <a:latin typeface="Consolas" panose="020B0609020204030204" pitchFamily="49" charset="0"/>
              </a:rPr>
              <a:t>		</a:t>
            </a:r>
            <a:r>
              <a:rPr lang="en-US" altLang="zh-CN" sz="1800" b="0" i="0" dirty="0">
                <a:solidFill>
                  <a:srgbClr val="808000"/>
                </a:solidFill>
                <a:effectLst/>
                <a:latin typeface="Consolas" panose="020B0609020204030204" pitchFamily="49" charset="0"/>
              </a:rPr>
              <a:t>&lt;</a:t>
            </a:r>
            <a:r>
              <a:rPr lang="en-US" altLang="zh-CN" sz="1800" b="0" i="0" dirty="0">
                <a:solidFill>
                  <a:srgbClr val="008000"/>
                </a:solidFill>
                <a:effectLst/>
                <a:latin typeface="Consolas" panose="020B0609020204030204" pitchFamily="49" charset="0"/>
              </a:rPr>
              <a:t>td</a:t>
            </a:r>
            <a:r>
              <a:rPr lang="en-US" altLang="zh-CN" sz="1800" b="0" i="0" dirty="0">
                <a:solidFill>
                  <a:srgbClr val="808000"/>
                </a:solidFill>
                <a:effectLst/>
                <a:latin typeface="Consolas" panose="020B0609020204030204" pitchFamily="49" charset="0"/>
              </a:rPr>
              <a:t>&gt;</a:t>
            </a:r>
            <a:r>
              <a:rPr lang="en-US" altLang="zh-CN" sz="1800" b="0" i="0" dirty="0">
                <a:solidFill>
                  <a:srgbClr val="808080"/>
                </a:solidFill>
                <a:effectLst/>
                <a:latin typeface="Consolas" panose="020B0609020204030204" pitchFamily="49" charset="0"/>
              </a:rPr>
              <a:t>row 2, cell 1</a:t>
            </a:r>
            <a:r>
              <a:rPr lang="en-US" altLang="zh-CN" sz="1800" b="0" i="0" dirty="0">
                <a:solidFill>
                  <a:srgbClr val="808000"/>
                </a:solidFill>
                <a:effectLst/>
                <a:latin typeface="Consolas" panose="020B0609020204030204" pitchFamily="49" charset="0"/>
              </a:rPr>
              <a:t>&lt;/</a:t>
            </a:r>
            <a:r>
              <a:rPr lang="en-US" altLang="zh-CN" sz="1800" b="0" i="0" dirty="0">
                <a:solidFill>
                  <a:srgbClr val="008000"/>
                </a:solidFill>
                <a:effectLst/>
                <a:latin typeface="Consolas" panose="020B0609020204030204" pitchFamily="49" charset="0"/>
              </a:rPr>
              <a:t>td</a:t>
            </a:r>
            <a:r>
              <a:rPr lang="en-US" altLang="zh-CN" sz="1800" b="0" i="0" dirty="0">
                <a:solidFill>
                  <a:srgbClr val="808000"/>
                </a:solidFill>
                <a:effectLst/>
                <a:latin typeface="Consolas" panose="020B0609020204030204" pitchFamily="49" charset="0"/>
              </a:rPr>
              <a:t>&gt;</a:t>
            </a:r>
            <a:endParaRPr lang="en-US" altLang="zh-CN" sz="1800" b="0" i="0" dirty="0">
              <a:solidFill>
                <a:srgbClr val="808080"/>
              </a:solidFill>
              <a:effectLst/>
              <a:latin typeface="Consolas" panose="020B0609020204030204" pitchFamily="49" charset="0"/>
            </a:endParaRPr>
          </a:p>
          <a:p>
            <a:pPr marL="0" indent="0">
              <a:buNone/>
            </a:pPr>
            <a:r>
              <a:rPr lang="en-US" altLang="zh-CN" sz="1800" dirty="0">
                <a:solidFill>
                  <a:srgbClr val="808080"/>
                </a:solidFill>
                <a:latin typeface="Consolas" panose="020B0609020204030204" pitchFamily="49" charset="0"/>
              </a:rPr>
              <a:t>		</a:t>
            </a:r>
            <a:r>
              <a:rPr lang="en-US" altLang="zh-CN" sz="1800" b="0" i="0" dirty="0">
                <a:solidFill>
                  <a:srgbClr val="808000"/>
                </a:solidFill>
                <a:effectLst/>
                <a:latin typeface="Consolas" panose="020B0609020204030204" pitchFamily="49" charset="0"/>
              </a:rPr>
              <a:t>&lt;</a:t>
            </a:r>
            <a:r>
              <a:rPr lang="en-US" altLang="zh-CN" sz="1800" b="0" i="0" dirty="0">
                <a:solidFill>
                  <a:srgbClr val="008000"/>
                </a:solidFill>
                <a:effectLst/>
                <a:latin typeface="Consolas" panose="020B0609020204030204" pitchFamily="49" charset="0"/>
              </a:rPr>
              <a:t>td</a:t>
            </a:r>
            <a:r>
              <a:rPr lang="en-US" altLang="zh-CN" sz="1800" b="0" i="0" dirty="0">
                <a:solidFill>
                  <a:srgbClr val="808000"/>
                </a:solidFill>
                <a:effectLst/>
                <a:latin typeface="Consolas" panose="020B0609020204030204" pitchFamily="49" charset="0"/>
              </a:rPr>
              <a:t>&gt;</a:t>
            </a:r>
            <a:r>
              <a:rPr lang="en-US" altLang="zh-CN" sz="1800" b="0" i="0" dirty="0">
                <a:solidFill>
                  <a:srgbClr val="808080"/>
                </a:solidFill>
                <a:effectLst/>
                <a:latin typeface="Consolas" panose="020B0609020204030204" pitchFamily="49" charset="0"/>
              </a:rPr>
              <a:t>row 2, cell 2</a:t>
            </a:r>
            <a:r>
              <a:rPr lang="en-US" altLang="zh-CN" sz="1800" b="0" i="0" dirty="0">
                <a:solidFill>
                  <a:srgbClr val="808000"/>
                </a:solidFill>
                <a:effectLst/>
                <a:latin typeface="Consolas" panose="020B0609020204030204" pitchFamily="49" charset="0"/>
              </a:rPr>
              <a:t>&lt;/</a:t>
            </a:r>
            <a:r>
              <a:rPr lang="en-US" altLang="zh-CN" sz="1800" b="0" i="0" dirty="0">
                <a:solidFill>
                  <a:srgbClr val="008000"/>
                </a:solidFill>
                <a:effectLst/>
                <a:latin typeface="Consolas" panose="020B0609020204030204" pitchFamily="49" charset="0"/>
              </a:rPr>
              <a:t>td</a:t>
            </a:r>
            <a:r>
              <a:rPr lang="en-US" altLang="zh-CN" sz="1800" b="0" i="0" dirty="0">
                <a:solidFill>
                  <a:srgbClr val="808000"/>
                </a:solidFill>
                <a:effectLst/>
                <a:latin typeface="Consolas" panose="020B0609020204030204" pitchFamily="49" charset="0"/>
              </a:rPr>
              <a:t>&gt;</a:t>
            </a:r>
            <a:endParaRPr lang="en-US" altLang="zh-CN" sz="1800" dirty="0">
              <a:solidFill>
                <a:srgbClr val="808080"/>
              </a:solidFill>
              <a:latin typeface="Consolas" panose="020B0609020204030204" pitchFamily="49" charset="0"/>
            </a:endParaRPr>
          </a:p>
          <a:p>
            <a:pPr marL="0" indent="0">
              <a:buNone/>
            </a:pPr>
            <a:r>
              <a:rPr lang="en-US" altLang="zh-CN" sz="1800" b="0" i="0" dirty="0">
                <a:solidFill>
                  <a:srgbClr val="808080"/>
                </a:solidFill>
                <a:effectLst/>
                <a:latin typeface="Consolas" panose="020B0609020204030204" pitchFamily="49" charset="0"/>
              </a:rPr>
              <a:t>	</a:t>
            </a:r>
            <a:r>
              <a:rPr lang="en-US" altLang="zh-CN" sz="1800" b="0" i="0" dirty="0">
                <a:solidFill>
                  <a:srgbClr val="808000"/>
                </a:solidFill>
                <a:effectLst/>
                <a:latin typeface="Consolas" panose="020B0609020204030204" pitchFamily="49" charset="0"/>
              </a:rPr>
              <a:t>&lt;/</a:t>
            </a:r>
            <a:r>
              <a:rPr lang="en-US" altLang="zh-CN" sz="1800" b="0" i="0" dirty="0">
                <a:solidFill>
                  <a:srgbClr val="008000"/>
                </a:solidFill>
                <a:effectLst/>
                <a:latin typeface="Consolas" panose="020B0609020204030204" pitchFamily="49" charset="0"/>
              </a:rPr>
              <a:t>tr</a:t>
            </a:r>
            <a:r>
              <a:rPr lang="en-US" altLang="zh-CN" sz="1800" b="0" i="0" dirty="0">
                <a:solidFill>
                  <a:srgbClr val="808000"/>
                </a:solidFill>
                <a:effectLst/>
                <a:latin typeface="Consolas" panose="020B0609020204030204" pitchFamily="49" charset="0"/>
              </a:rPr>
              <a:t>&gt;</a:t>
            </a:r>
            <a:endParaRPr lang="en-US" altLang="zh-CN" sz="1800" b="0" i="0" dirty="0">
              <a:solidFill>
                <a:srgbClr val="808080"/>
              </a:solidFill>
              <a:effectLst/>
              <a:latin typeface="Consolas" panose="020B0609020204030204" pitchFamily="49" charset="0"/>
            </a:endParaRPr>
          </a:p>
          <a:p>
            <a:pPr marL="0" indent="0">
              <a:buNone/>
            </a:pPr>
            <a:r>
              <a:rPr lang="en-US" altLang="zh-CN" sz="1800" b="0" i="0" dirty="0">
                <a:solidFill>
                  <a:srgbClr val="808000"/>
                </a:solidFill>
                <a:effectLst/>
                <a:latin typeface="Consolas" panose="020B0609020204030204" pitchFamily="49" charset="0"/>
              </a:rPr>
              <a:t>&lt;/</a:t>
            </a:r>
            <a:r>
              <a:rPr lang="en-US" altLang="zh-CN" sz="1800" b="0" i="0" dirty="0">
                <a:solidFill>
                  <a:srgbClr val="008000"/>
                </a:solidFill>
                <a:effectLst/>
                <a:latin typeface="Consolas" panose="020B0609020204030204" pitchFamily="49" charset="0"/>
              </a:rPr>
              <a:t>table</a:t>
            </a:r>
            <a:r>
              <a:rPr lang="en-US" altLang="zh-CN" sz="1800" b="0" i="0" dirty="0">
                <a:solidFill>
                  <a:srgbClr val="808000"/>
                </a:solidFill>
                <a:effectLst/>
                <a:latin typeface="Consolas" panose="020B0609020204030204" pitchFamily="49" charset="0"/>
              </a:rPr>
              <a:t>&gt;</a:t>
            </a:r>
            <a:endParaRPr lang="zh-CN" altLang="en-US" sz="1800" dirty="0">
              <a:latin typeface="Consolas" panose="020B0609020204030204" pitchFamily="49" charset="0"/>
            </a:endParaRPr>
          </a:p>
        </p:txBody>
      </p:sp>
    </p:spTree>
    <p:extLst>
      <p:ext uri="{BB962C8B-B14F-4D97-AF65-F5344CB8AC3E}">
        <p14:creationId xmlns:p14="http://schemas.microsoft.com/office/powerpoint/2010/main" val="321958808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0F797-575E-4E0B-9211-473722D11617}"/>
              </a:ext>
            </a:extLst>
          </p:cNvPr>
          <p:cNvSpPr>
            <a:spLocks noGrp="1"/>
          </p:cNvSpPr>
          <p:nvPr>
            <p:ph type="title"/>
          </p:nvPr>
        </p:nvSpPr>
        <p:spPr/>
        <p:txBody>
          <a:bodyPr/>
          <a:lstStyle/>
          <a:p>
            <a:pPr algn="ctr"/>
            <a:r>
              <a:rPr lang="en-US" altLang="zh-CN" dirty="0"/>
              <a:t>html</a:t>
            </a:r>
            <a:endParaRPr lang="zh-CN" altLang="en-US" dirty="0"/>
          </a:p>
        </p:txBody>
      </p:sp>
      <p:sp>
        <p:nvSpPr>
          <p:cNvPr id="3" name="内容占位符 2">
            <a:extLst>
              <a:ext uri="{FF2B5EF4-FFF2-40B4-BE49-F238E27FC236}">
                <a16:creationId xmlns:a16="http://schemas.microsoft.com/office/drawing/2014/main" id="{CCF1FC0E-0FC1-4B82-8443-9B8CB4529361}"/>
              </a:ext>
            </a:extLst>
          </p:cNvPr>
          <p:cNvSpPr>
            <a:spLocks noGrp="1"/>
          </p:cNvSpPr>
          <p:nvPr>
            <p:ph idx="1"/>
          </p:nvPr>
        </p:nvSpPr>
        <p:spPr/>
        <p:txBody>
          <a:bodyPr>
            <a:normAutofit/>
          </a:bodyPr>
          <a:lstStyle/>
          <a:p>
            <a:r>
              <a:rPr lang="zh-CN" altLang="en-US" dirty="0"/>
              <a:t>列表</a:t>
            </a:r>
            <a:endParaRPr lang="en-US" altLang="zh-CN" dirty="0"/>
          </a:p>
          <a:p>
            <a:pPr marL="0" indent="0">
              <a:buNone/>
            </a:pPr>
            <a:r>
              <a:rPr lang="it-IT" altLang="zh-CN" sz="1800" b="0" i="0" dirty="0">
                <a:solidFill>
                  <a:srgbClr val="808000"/>
                </a:solidFill>
                <a:effectLst/>
                <a:latin typeface="Consolas" panose="020B0609020204030204" pitchFamily="49" charset="0"/>
              </a:rPr>
              <a:t>&lt;</a:t>
            </a:r>
            <a:r>
              <a:rPr lang="it-IT" altLang="zh-CN" sz="1800" b="0" i="0" dirty="0">
                <a:solidFill>
                  <a:srgbClr val="008000"/>
                </a:solidFill>
                <a:effectLst/>
                <a:latin typeface="Consolas" panose="020B0609020204030204" pitchFamily="49" charset="0"/>
              </a:rPr>
              <a:t>ul</a:t>
            </a:r>
            <a:r>
              <a:rPr lang="it-IT" altLang="zh-CN" sz="1800" b="0" i="0" dirty="0">
                <a:solidFill>
                  <a:srgbClr val="808000"/>
                </a:solidFill>
                <a:effectLst/>
                <a:latin typeface="Consolas" panose="020B0609020204030204" pitchFamily="49" charset="0"/>
              </a:rPr>
              <a:t>&gt;</a:t>
            </a:r>
            <a:endParaRPr lang="it-IT" altLang="zh-CN" sz="1800" b="0" i="0" dirty="0">
              <a:solidFill>
                <a:srgbClr val="808080"/>
              </a:solidFill>
              <a:effectLst/>
              <a:latin typeface="Consolas" panose="020B0609020204030204" pitchFamily="49" charset="0"/>
            </a:endParaRPr>
          </a:p>
          <a:p>
            <a:pPr marL="0" indent="0">
              <a:buNone/>
            </a:pPr>
            <a:r>
              <a:rPr lang="it-IT" altLang="zh-CN" sz="1800" dirty="0">
                <a:solidFill>
                  <a:srgbClr val="808080"/>
                </a:solidFill>
                <a:latin typeface="Consolas" panose="020B0609020204030204" pitchFamily="49" charset="0"/>
              </a:rPr>
              <a:t>	</a:t>
            </a:r>
            <a:r>
              <a:rPr lang="it-IT" altLang="zh-CN" sz="1800" b="0" i="0" dirty="0">
                <a:solidFill>
                  <a:srgbClr val="808000"/>
                </a:solidFill>
                <a:effectLst/>
                <a:latin typeface="Consolas" panose="020B0609020204030204" pitchFamily="49" charset="0"/>
              </a:rPr>
              <a:t>&lt;</a:t>
            </a:r>
            <a:r>
              <a:rPr lang="it-IT" altLang="zh-CN" sz="1800" b="0" i="0" dirty="0">
                <a:solidFill>
                  <a:srgbClr val="008000"/>
                </a:solidFill>
                <a:effectLst/>
                <a:latin typeface="Consolas" panose="020B0609020204030204" pitchFamily="49" charset="0"/>
              </a:rPr>
              <a:t>li</a:t>
            </a:r>
            <a:r>
              <a:rPr lang="it-IT" altLang="zh-CN" sz="1800" b="0" i="0" dirty="0">
                <a:solidFill>
                  <a:srgbClr val="808000"/>
                </a:solidFill>
                <a:effectLst/>
                <a:latin typeface="Consolas" panose="020B0609020204030204" pitchFamily="49" charset="0"/>
              </a:rPr>
              <a:t>&gt;</a:t>
            </a:r>
            <a:r>
              <a:rPr lang="zh-CN" altLang="en-US" sz="1800" b="0" i="0" dirty="0">
                <a:solidFill>
                  <a:srgbClr val="808080"/>
                </a:solidFill>
                <a:effectLst/>
                <a:latin typeface="Consolas" panose="020B0609020204030204" pitchFamily="49" charset="0"/>
              </a:rPr>
              <a:t>提前放假</a:t>
            </a:r>
            <a:r>
              <a:rPr lang="it-IT" altLang="zh-CN" sz="1800" b="0" i="0" dirty="0">
                <a:solidFill>
                  <a:srgbClr val="808000"/>
                </a:solidFill>
                <a:effectLst/>
                <a:latin typeface="Consolas" panose="020B0609020204030204" pitchFamily="49" charset="0"/>
              </a:rPr>
              <a:t>&lt;/</a:t>
            </a:r>
            <a:r>
              <a:rPr lang="it-IT" altLang="zh-CN" sz="1800" b="0" i="0" dirty="0">
                <a:solidFill>
                  <a:srgbClr val="008000"/>
                </a:solidFill>
                <a:effectLst/>
                <a:latin typeface="Consolas" panose="020B0609020204030204" pitchFamily="49" charset="0"/>
              </a:rPr>
              <a:t>li</a:t>
            </a:r>
            <a:r>
              <a:rPr lang="it-IT" altLang="zh-CN" sz="1800" b="0" i="0" dirty="0">
                <a:solidFill>
                  <a:srgbClr val="808000"/>
                </a:solidFill>
                <a:effectLst/>
                <a:latin typeface="Consolas" panose="020B0609020204030204" pitchFamily="49" charset="0"/>
              </a:rPr>
              <a:t>&gt;</a:t>
            </a:r>
            <a:endParaRPr lang="it-IT" altLang="zh-CN" sz="1800" b="0" i="0" dirty="0">
              <a:solidFill>
                <a:srgbClr val="808080"/>
              </a:solidFill>
              <a:effectLst/>
              <a:latin typeface="Consolas" panose="020B0609020204030204" pitchFamily="49" charset="0"/>
            </a:endParaRPr>
          </a:p>
          <a:p>
            <a:pPr marL="0" indent="0">
              <a:buNone/>
            </a:pPr>
            <a:r>
              <a:rPr lang="it-IT" altLang="zh-CN" sz="1800" dirty="0">
                <a:solidFill>
                  <a:srgbClr val="808080"/>
                </a:solidFill>
                <a:latin typeface="Consolas" panose="020B0609020204030204" pitchFamily="49" charset="0"/>
              </a:rPr>
              <a:t>	</a:t>
            </a:r>
            <a:r>
              <a:rPr lang="it-IT" altLang="zh-CN" sz="1800" b="0" i="0" dirty="0">
                <a:solidFill>
                  <a:srgbClr val="808000"/>
                </a:solidFill>
                <a:effectLst/>
                <a:latin typeface="Consolas" panose="020B0609020204030204" pitchFamily="49" charset="0"/>
              </a:rPr>
              <a:t>&lt;</a:t>
            </a:r>
            <a:r>
              <a:rPr lang="it-IT" altLang="zh-CN" sz="1800" b="0" i="0" dirty="0">
                <a:solidFill>
                  <a:srgbClr val="008000"/>
                </a:solidFill>
                <a:effectLst/>
                <a:latin typeface="Consolas" panose="020B0609020204030204" pitchFamily="49" charset="0"/>
              </a:rPr>
              <a:t>li</a:t>
            </a:r>
            <a:r>
              <a:rPr lang="it-IT" altLang="zh-CN" sz="1800" b="0" i="0" dirty="0">
                <a:solidFill>
                  <a:srgbClr val="808000"/>
                </a:solidFill>
                <a:effectLst/>
                <a:latin typeface="Consolas" panose="020B0609020204030204" pitchFamily="49" charset="0"/>
              </a:rPr>
              <a:t>&gt;</a:t>
            </a:r>
            <a:r>
              <a:rPr lang="zh-CN" altLang="en-US" sz="1800" b="0" i="0" dirty="0">
                <a:solidFill>
                  <a:srgbClr val="808080"/>
                </a:solidFill>
                <a:effectLst/>
                <a:latin typeface="Consolas" panose="020B0609020204030204" pitchFamily="49" charset="0"/>
              </a:rPr>
              <a:t>提前考试</a:t>
            </a:r>
            <a:r>
              <a:rPr lang="it-IT" altLang="zh-CN" sz="1800" b="0" i="0" dirty="0">
                <a:solidFill>
                  <a:srgbClr val="808000"/>
                </a:solidFill>
                <a:effectLst/>
                <a:latin typeface="Consolas" panose="020B0609020204030204" pitchFamily="49" charset="0"/>
              </a:rPr>
              <a:t>&lt;/</a:t>
            </a:r>
            <a:r>
              <a:rPr lang="it-IT" altLang="zh-CN" sz="1800" b="0" i="0" dirty="0">
                <a:solidFill>
                  <a:srgbClr val="008000"/>
                </a:solidFill>
                <a:effectLst/>
                <a:latin typeface="Consolas" panose="020B0609020204030204" pitchFamily="49" charset="0"/>
              </a:rPr>
              <a:t>li</a:t>
            </a:r>
            <a:r>
              <a:rPr lang="it-IT" altLang="zh-CN" sz="1800" b="0" i="0" dirty="0">
                <a:solidFill>
                  <a:srgbClr val="808000"/>
                </a:solidFill>
                <a:effectLst/>
                <a:latin typeface="Consolas" panose="020B0609020204030204" pitchFamily="49" charset="0"/>
              </a:rPr>
              <a:t>&gt;</a:t>
            </a:r>
            <a:endParaRPr lang="it-IT" altLang="zh-CN" sz="1800" b="0" i="0" dirty="0">
              <a:solidFill>
                <a:srgbClr val="808080"/>
              </a:solidFill>
              <a:effectLst/>
              <a:latin typeface="Consolas" panose="020B0609020204030204" pitchFamily="49" charset="0"/>
            </a:endParaRPr>
          </a:p>
          <a:p>
            <a:pPr marL="0" indent="0">
              <a:buNone/>
            </a:pPr>
            <a:r>
              <a:rPr lang="it-IT" altLang="zh-CN" sz="1800" dirty="0">
                <a:solidFill>
                  <a:srgbClr val="808080"/>
                </a:solidFill>
                <a:latin typeface="Consolas" panose="020B0609020204030204" pitchFamily="49" charset="0"/>
              </a:rPr>
              <a:t>	</a:t>
            </a:r>
            <a:r>
              <a:rPr lang="it-IT" altLang="zh-CN" sz="1800" b="0" i="0" dirty="0">
                <a:solidFill>
                  <a:srgbClr val="808000"/>
                </a:solidFill>
                <a:effectLst/>
                <a:latin typeface="Consolas" panose="020B0609020204030204" pitchFamily="49" charset="0"/>
              </a:rPr>
              <a:t>&lt;</a:t>
            </a:r>
            <a:r>
              <a:rPr lang="it-IT" altLang="zh-CN" sz="1800" b="0" i="0" dirty="0">
                <a:solidFill>
                  <a:srgbClr val="008000"/>
                </a:solidFill>
                <a:effectLst/>
                <a:latin typeface="Consolas" panose="020B0609020204030204" pitchFamily="49" charset="0"/>
              </a:rPr>
              <a:t>li</a:t>
            </a:r>
            <a:r>
              <a:rPr lang="it-IT" altLang="zh-CN" sz="1800" b="0" i="0" dirty="0">
                <a:solidFill>
                  <a:srgbClr val="808000"/>
                </a:solidFill>
                <a:effectLst/>
                <a:latin typeface="Consolas" panose="020B0609020204030204" pitchFamily="49" charset="0"/>
              </a:rPr>
              <a:t>&gt;</a:t>
            </a:r>
            <a:r>
              <a:rPr lang="zh-CN" altLang="en-US" sz="1800" b="0" i="0" dirty="0">
                <a:solidFill>
                  <a:srgbClr val="808080"/>
                </a:solidFill>
                <a:effectLst/>
                <a:latin typeface="Consolas" panose="020B0609020204030204" pitchFamily="49" charset="0"/>
              </a:rPr>
              <a:t>按时放假和考试</a:t>
            </a:r>
            <a:r>
              <a:rPr lang="it-IT" altLang="zh-CN" sz="1800" b="0" i="0" dirty="0">
                <a:solidFill>
                  <a:srgbClr val="808000"/>
                </a:solidFill>
                <a:effectLst/>
                <a:latin typeface="Consolas" panose="020B0609020204030204" pitchFamily="49" charset="0"/>
              </a:rPr>
              <a:t>&lt;/</a:t>
            </a:r>
            <a:r>
              <a:rPr lang="it-IT" altLang="zh-CN" sz="1800" b="0" i="0" dirty="0">
                <a:solidFill>
                  <a:srgbClr val="008000"/>
                </a:solidFill>
                <a:effectLst/>
                <a:latin typeface="Consolas" panose="020B0609020204030204" pitchFamily="49" charset="0"/>
              </a:rPr>
              <a:t>li</a:t>
            </a:r>
            <a:r>
              <a:rPr lang="it-IT" altLang="zh-CN" sz="1800" b="0" i="0" dirty="0">
                <a:solidFill>
                  <a:srgbClr val="808000"/>
                </a:solidFill>
                <a:effectLst/>
                <a:latin typeface="Consolas" panose="020B0609020204030204" pitchFamily="49" charset="0"/>
              </a:rPr>
              <a:t>&gt;</a:t>
            </a:r>
            <a:endParaRPr lang="it-IT" altLang="zh-CN" sz="1800" b="0" i="0" dirty="0">
              <a:solidFill>
                <a:srgbClr val="808080"/>
              </a:solidFill>
              <a:effectLst/>
              <a:latin typeface="Consolas" panose="020B0609020204030204" pitchFamily="49" charset="0"/>
            </a:endParaRPr>
          </a:p>
          <a:p>
            <a:pPr marL="0" indent="0">
              <a:buNone/>
            </a:pPr>
            <a:r>
              <a:rPr lang="it-IT" altLang="zh-CN" sz="1800" b="0" i="0" dirty="0">
                <a:solidFill>
                  <a:srgbClr val="808000"/>
                </a:solidFill>
                <a:effectLst/>
                <a:latin typeface="Consolas" panose="020B0609020204030204" pitchFamily="49" charset="0"/>
              </a:rPr>
              <a:t>&lt;/</a:t>
            </a:r>
            <a:r>
              <a:rPr lang="it-IT" altLang="zh-CN" sz="1800" b="0" i="0" dirty="0">
                <a:solidFill>
                  <a:srgbClr val="008000"/>
                </a:solidFill>
                <a:effectLst/>
                <a:latin typeface="Consolas" panose="020B0609020204030204" pitchFamily="49" charset="0"/>
              </a:rPr>
              <a:t>ul</a:t>
            </a:r>
            <a:r>
              <a:rPr lang="it-IT" altLang="zh-CN" sz="1800" b="0" i="0" dirty="0">
                <a:solidFill>
                  <a:srgbClr val="808000"/>
                </a:solidFill>
                <a:effectLst/>
                <a:latin typeface="Consolas" panose="020B0609020204030204" pitchFamily="49" charset="0"/>
              </a:rPr>
              <a:t>&gt;</a:t>
            </a:r>
          </a:p>
          <a:p>
            <a:r>
              <a:rPr lang="zh-CN" altLang="en-US" dirty="0">
                <a:latin typeface="+mn-ea"/>
              </a:rPr>
              <a:t>列表标签：</a:t>
            </a:r>
            <a:endParaRPr lang="en-US" altLang="zh-CN" dirty="0">
              <a:latin typeface="+mn-ea"/>
            </a:endParaRPr>
          </a:p>
          <a:p>
            <a:pPr lvl="1"/>
            <a:r>
              <a:rPr lang="en-US" altLang="zh-CN" dirty="0">
                <a:latin typeface="+mn-ea"/>
              </a:rPr>
              <a:t>&lt;</a:t>
            </a:r>
            <a:r>
              <a:rPr lang="en-US" altLang="zh-CN" dirty="0" err="1">
                <a:latin typeface="+mn-ea"/>
              </a:rPr>
              <a:t>ol</a:t>
            </a:r>
            <a:r>
              <a:rPr lang="en-US" altLang="zh-CN" dirty="0">
                <a:latin typeface="+mn-ea"/>
              </a:rPr>
              <a:t>&gt; </a:t>
            </a:r>
            <a:r>
              <a:rPr lang="zh-CN" altLang="en-US" dirty="0">
                <a:latin typeface="+mn-ea"/>
              </a:rPr>
              <a:t>有序列表</a:t>
            </a:r>
            <a:endParaRPr lang="en-US" altLang="zh-CN" dirty="0">
              <a:latin typeface="+mn-ea"/>
            </a:endParaRPr>
          </a:p>
          <a:p>
            <a:pPr lvl="1"/>
            <a:r>
              <a:rPr lang="en-US" altLang="zh-CN" dirty="0">
                <a:latin typeface="+mn-ea"/>
              </a:rPr>
              <a:t>&lt;ul&gt; </a:t>
            </a:r>
            <a:r>
              <a:rPr lang="zh-CN" altLang="en-US" dirty="0">
                <a:latin typeface="+mn-ea"/>
              </a:rPr>
              <a:t>无序列表</a:t>
            </a:r>
            <a:endParaRPr lang="en-US" altLang="zh-CN" dirty="0">
              <a:latin typeface="+mn-ea"/>
            </a:endParaRPr>
          </a:p>
          <a:p>
            <a:pPr lvl="1"/>
            <a:r>
              <a:rPr lang="en-US" altLang="zh-CN" dirty="0">
                <a:latin typeface="+mn-ea"/>
              </a:rPr>
              <a:t>&lt;li&gt; </a:t>
            </a:r>
            <a:r>
              <a:rPr lang="zh-CN" altLang="en-US" dirty="0">
                <a:latin typeface="+mn-ea"/>
              </a:rPr>
              <a:t>定义列表项</a:t>
            </a:r>
            <a:endParaRPr lang="en-US" altLang="zh-CN" dirty="0">
              <a:latin typeface="+mn-ea"/>
            </a:endParaRPr>
          </a:p>
          <a:p>
            <a:pPr lvl="1"/>
            <a:endParaRPr lang="zh-CN" altLang="en-US" dirty="0">
              <a:latin typeface="+mn-ea"/>
            </a:endParaRPr>
          </a:p>
        </p:txBody>
      </p:sp>
    </p:spTree>
    <p:extLst>
      <p:ext uri="{BB962C8B-B14F-4D97-AF65-F5344CB8AC3E}">
        <p14:creationId xmlns:p14="http://schemas.microsoft.com/office/powerpoint/2010/main" val="289916420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6C8D6-89FA-4F44-9C54-C221B5E3F399}"/>
              </a:ext>
            </a:extLst>
          </p:cNvPr>
          <p:cNvSpPr>
            <a:spLocks noGrp="1"/>
          </p:cNvSpPr>
          <p:nvPr>
            <p:ph type="title"/>
          </p:nvPr>
        </p:nvSpPr>
        <p:spPr/>
        <p:txBody>
          <a:bodyPr/>
          <a:lstStyle/>
          <a:p>
            <a:pPr algn="ctr"/>
            <a:r>
              <a:rPr lang="en-US" altLang="zh-CN" dirty="0"/>
              <a:t>html</a:t>
            </a:r>
            <a:endParaRPr lang="zh-CN" altLang="en-US" dirty="0"/>
          </a:p>
        </p:txBody>
      </p:sp>
      <p:sp>
        <p:nvSpPr>
          <p:cNvPr id="3" name="内容占位符 2">
            <a:extLst>
              <a:ext uri="{FF2B5EF4-FFF2-40B4-BE49-F238E27FC236}">
                <a16:creationId xmlns:a16="http://schemas.microsoft.com/office/drawing/2014/main" id="{294C391B-D4B4-4642-A376-A33C4DC7F977}"/>
              </a:ext>
            </a:extLst>
          </p:cNvPr>
          <p:cNvSpPr>
            <a:spLocks noGrp="1"/>
          </p:cNvSpPr>
          <p:nvPr>
            <p:ph idx="1"/>
          </p:nvPr>
        </p:nvSpPr>
        <p:spPr/>
        <p:txBody>
          <a:bodyPr>
            <a:normAutofit fontScale="92500" lnSpcReduction="10000"/>
          </a:bodyPr>
          <a:lstStyle/>
          <a:p>
            <a:r>
              <a:rPr lang="zh-CN" altLang="en-US" dirty="0"/>
              <a:t>表单</a:t>
            </a:r>
            <a:endParaRPr lang="en-US" altLang="zh-CN" dirty="0"/>
          </a:p>
          <a:p>
            <a:pPr marL="0" indent="0">
              <a:buNone/>
            </a:pPr>
            <a:r>
              <a:rPr lang="en-US" altLang="zh-CN" sz="1900" dirty="0">
                <a:latin typeface="Consolas" panose="020B0609020204030204" pitchFamily="49" charset="0"/>
              </a:rPr>
              <a:t>&lt;form&gt;</a:t>
            </a:r>
          </a:p>
          <a:p>
            <a:pPr marL="0" indent="0">
              <a:buNone/>
            </a:pPr>
            <a:r>
              <a:rPr lang="en-US" altLang="zh-CN" sz="1900" dirty="0">
                <a:latin typeface="Consolas" panose="020B0609020204030204" pitchFamily="49" charset="0"/>
              </a:rPr>
              <a:t>	&lt;input type="checkbox" name="date" value="five"&gt;5</a:t>
            </a:r>
            <a:r>
              <a:rPr lang="zh-CN" altLang="en-US" sz="1900" dirty="0">
                <a:latin typeface="Consolas" panose="020B0609020204030204" pitchFamily="49" charset="0"/>
              </a:rPr>
              <a:t>号考</a:t>
            </a:r>
            <a:r>
              <a:rPr lang="en-US" altLang="zh-CN" sz="1900" dirty="0">
                <a:latin typeface="Consolas" panose="020B0609020204030204" pitchFamily="49" charset="0"/>
              </a:rPr>
              <a:t>&lt;</a:t>
            </a:r>
            <a:r>
              <a:rPr lang="en-US" altLang="zh-CN" sz="1900" dirty="0" err="1">
                <a:latin typeface="Consolas" panose="020B0609020204030204" pitchFamily="49" charset="0"/>
              </a:rPr>
              <a:t>br</a:t>
            </a:r>
            <a:r>
              <a:rPr lang="en-US" altLang="zh-CN" sz="1900" dirty="0">
                <a:latin typeface="Consolas" panose="020B0609020204030204" pitchFamily="49" charset="0"/>
              </a:rPr>
              <a:t>&gt;</a:t>
            </a:r>
          </a:p>
          <a:p>
            <a:pPr marL="0" indent="0">
              <a:buNone/>
            </a:pPr>
            <a:r>
              <a:rPr lang="en-US" altLang="zh-CN" sz="1900" dirty="0">
                <a:latin typeface="Consolas" panose="020B0609020204030204" pitchFamily="49" charset="0"/>
              </a:rPr>
              <a:t>	&lt;input type="checkbox" name="date" value="</a:t>
            </a:r>
            <a:r>
              <a:rPr lang="en-US" altLang="zh-CN" sz="1900" dirty="0" err="1">
                <a:latin typeface="Consolas" panose="020B0609020204030204" pitchFamily="49" charset="0"/>
              </a:rPr>
              <a:t>ttone</a:t>
            </a:r>
            <a:r>
              <a:rPr lang="en-US" altLang="zh-CN" sz="1900" dirty="0">
                <a:latin typeface="Consolas" panose="020B0609020204030204" pitchFamily="49" charset="0"/>
              </a:rPr>
              <a:t>"&gt;21</a:t>
            </a:r>
            <a:r>
              <a:rPr lang="zh-CN" altLang="en-US" sz="1900" dirty="0">
                <a:latin typeface="Consolas" panose="020B0609020204030204" pitchFamily="49" charset="0"/>
              </a:rPr>
              <a:t>号考</a:t>
            </a:r>
            <a:r>
              <a:rPr lang="en-US" altLang="zh-CN" sz="1900" dirty="0">
                <a:latin typeface="Consolas" panose="020B0609020204030204" pitchFamily="49" charset="0"/>
              </a:rPr>
              <a:t>&lt;</a:t>
            </a:r>
            <a:r>
              <a:rPr lang="en-US" altLang="zh-CN" sz="1900" dirty="0" err="1">
                <a:latin typeface="Consolas" panose="020B0609020204030204" pitchFamily="49" charset="0"/>
              </a:rPr>
              <a:t>br</a:t>
            </a:r>
            <a:r>
              <a:rPr lang="en-US" altLang="zh-CN" sz="1900" dirty="0">
                <a:latin typeface="Consolas" panose="020B0609020204030204" pitchFamily="49" charset="0"/>
              </a:rPr>
              <a:t>&gt;</a:t>
            </a:r>
          </a:p>
          <a:p>
            <a:pPr marL="0" indent="0">
              <a:buNone/>
            </a:pPr>
            <a:r>
              <a:rPr lang="en-US" altLang="zh-CN" sz="1900" dirty="0">
                <a:latin typeface="Consolas" panose="020B0609020204030204" pitchFamily="49" charset="0"/>
              </a:rPr>
              <a:t>	&lt;input type="checkbox" name="date" value="both"&gt;</a:t>
            </a:r>
            <a:r>
              <a:rPr lang="zh-CN" altLang="en-US" sz="1900" dirty="0">
                <a:latin typeface="Consolas" panose="020B0609020204030204" pitchFamily="49" charset="0"/>
              </a:rPr>
              <a:t>均可</a:t>
            </a:r>
            <a:r>
              <a:rPr lang="en-US" altLang="zh-CN" sz="1900" dirty="0">
                <a:latin typeface="Consolas" panose="020B0609020204030204" pitchFamily="49" charset="0"/>
              </a:rPr>
              <a:t>&lt;</a:t>
            </a:r>
            <a:r>
              <a:rPr lang="en-US" altLang="zh-CN" sz="1900" dirty="0" err="1">
                <a:latin typeface="Consolas" panose="020B0609020204030204" pitchFamily="49" charset="0"/>
              </a:rPr>
              <a:t>br</a:t>
            </a:r>
            <a:r>
              <a:rPr lang="en-US" altLang="zh-CN" sz="1900" dirty="0">
                <a:latin typeface="Consolas" panose="020B0609020204030204" pitchFamily="49" charset="0"/>
              </a:rPr>
              <a:t>&gt;</a:t>
            </a:r>
          </a:p>
          <a:p>
            <a:pPr marL="0" indent="0">
              <a:buNone/>
            </a:pPr>
            <a:r>
              <a:rPr lang="en-US" altLang="zh-CN" sz="1900" dirty="0">
                <a:latin typeface="Consolas" panose="020B0609020204030204" pitchFamily="49" charset="0"/>
              </a:rPr>
              <a:t>	&lt;input type="submit" value="</a:t>
            </a:r>
            <a:r>
              <a:rPr lang="zh-CN" altLang="en-US" sz="1900" dirty="0">
                <a:latin typeface="Consolas" panose="020B0609020204030204" pitchFamily="49" charset="0"/>
              </a:rPr>
              <a:t>提交</a:t>
            </a:r>
            <a:r>
              <a:rPr lang="en-US" altLang="zh-CN" sz="1900" dirty="0">
                <a:latin typeface="Consolas" panose="020B0609020204030204" pitchFamily="49" charset="0"/>
              </a:rPr>
              <a:t>"&gt;</a:t>
            </a:r>
          </a:p>
          <a:p>
            <a:pPr marL="0" indent="0">
              <a:buNone/>
            </a:pPr>
            <a:r>
              <a:rPr lang="en-US" altLang="zh-CN" sz="1900" dirty="0">
                <a:latin typeface="Consolas" panose="020B0609020204030204" pitchFamily="49" charset="0"/>
              </a:rPr>
              <a:t>&lt;/form&gt;</a:t>
            </a:r>
          </a:p>
          <a:p>
            <a:r>
              <a:rPr lang="zh-CN" altLang="en-US" dirty="0">
                <a:latin typeface="+mn-ea"/>
              </a:rPr>
              <a:t>框架，</a:t>
            </a:r>
            <a:r>
              <a:rPr lang="en-US" altLang="zh-CN" b="0" i="0" dirty="0">
                <a:solidFill>
                  <a:srgbClr val="444444"/>
                </a:solidFill>
                <a:effectLst/>
                <a:latin typeface="courier new" panose="02070309020205020404" pitchFamily="49" charset="0"/>
              </a:rPr>
              <a:t>&lt;iframe </a:t>
            </a:r>
            <a:r>
              <a:rPr lang="en-US" altLang="zh-CN" b="0" i="0" dirty="0" err="1">
                <a:solidFill>
                  <a:srgbClr val="444444"/>
                </a:solidFill>
                <a:effectLst/>
                <a:latin typeface="courier new" panose="02070309020205020404" pitchFamily="49" charset="0"/>
              </a:rPr>
              <a:t>src</a:t>
            </a:r>
            <a:r>
              <a:rPr lang="en-US" altLang="zh-CN" b="0" i="0" dirty="0">
                <a:solidFill>
                  <a:srgbClr val="444444"/>
                </a:solidFill>
                <a:effectLst/>
                <a:latin typeface="courier new" panose="02070309020205020404" pitchFamily="49" charset="0"/>
              </a:rPr>
              <a:t>="</a:t>
            </a:r>
            <a:r>
              <a:rPr lang="en-US" altLang="zh-CN" b="0" i="1" dirty="0">
                <a:solidFill>
                  <a:srgbClr val="444444"/>
                </a:solidFill>
                <a:effectLst/>
                <a:latin typeface="courier new" panose="02070309020205020404" pitchFamily="49" charset="0"/>
              </a:rPr>
              <a:t>URL</a:t>
            </a:r>
            <a:r>
              <a:rPr lang="en-US" altLang="zh-CN" b="0" i="0" dirty="0">
                <a:solidFill>
                  <a:srgbClr val="444444"/>
                </a:solidFill>
                <a:effectLst/>
                <a:latin typeface="courier new" panose="02070309020205020404" pitchFamily="49" charset="0"/>
              </a:rPr>
              <a:t>"&gt;&lt;/iframe&gt;</a:t>
            </a:r>
            <a:endParaRPr lang="en-US" altLang="zh-CN" dirty="0">
              <a:latin typeface="+mn-ea"/>
            </a:endParaRPr>
          </a:p>
          <a:p>
            <a:r>
              <a:rPr lang="zh-CN" altLang="en-US" dirty="0"/>
              <a:t>分块，通常和</a:t>
            </a:r>
            <a:r>
              <a:rPr lang="en-US" altLang="zh-CN" dirty="0"/>
              <a:t>CSS</a:t>
            </a:r>
            <a:r>
              <a:rPr lang="zh-CN" altLang="en-US" dirty="0"/>
              <a:t>结合使用</a:t>
            </a:r>
            <a:endParaRPr lang="en-US" altLang="zh-CN" dirty="0"/>
          </a:p>
          <a:p>
            <a:pPr lvl="1"/>
            <a:r>
              <a:rPr lang="en-US" altLang="zh-CN" dirty="0"/>
              <a:t>&lt;div&gt; </a:t>
            </a:r>
            <a:r>
              <a:rPr lang="zh-CN" altLang="en-US" dirty="0"/>
              <a:t>块级</a:t>
            </a:r>
            <a:endParaRPr lang="en-US" altLang="zh-CN" dirty="0"/>
          </a:p>
          <a:p>
            <a:pPr lvl="1"/>
            <a:r>
              <a:rPr lang="en-US" altLang="zh-CN" dirty="0"/>
              <a:t>&lt;span&gt; </a:t>
            </a:r>
            <a:r>
              <a:rPr lang="zh-CN" altLang="en-US" dirty="0"/>
              <a:t>内联</a:t>
            </a:r>
            <a:endParaRPr lang="en-US" altLang="zh-CN" dirty="0"/>
          </a:p>
          <a:p>
            <a:pPr marL="457200" lvl="1" indent="0">
              <a:buNone/>
            </a:pPr>
            <a:endParaRPr lang="en-US" altLang="zh-CN" dirty="0"/>
          </a:p>
        </p:txBody>
      </p:sp>
      <p:pic>
        <p:nvPicPr>
          <p:cNvPr id="5" name="图片 4">
            <a:extLst>
              <a:ext uri="{FF2B5EF4-FFF2-40B4-BE49-F238E27FC236}">
                <a16:creationId xmlns:a16="http://schemas.microsoft.com/office/drawing/2014/main" id="{38BFC02D-7543-4806-B34E-D0F0F193DD32}"/>
              </a:ext>
            </a:extLst>
          </p:cNvPr>
          <p:cNvPicPr>
            <a:picLocks noChangeAspect="1"/>
          </p:cNvPicPr>
          <p:nvPr/>
        </p:nvPicPr>
        <p:blipFill>
          <a:blip r:embed="rId2"/>
          <a:stretch>
            <a:fillRect/>
          </a:stretch>
        </p:blipFill>
        <p:spPr>
          <a:xfrm>
            <a:off x="10084350" y="2646686"/>
            <a:ext cx="962025" cy="1228725"/>
          </a:xfrm>
          <a:prstGeom prst="rect">
            <a:avLst/>
          </a:prstGeom>
        </p:spPr>
      </p:pic>
    </p:spTree>
    <p:extLst>
      <p:ext uri="{BB962C8B-B14F-4D97-AF65-F5344CB8AC3E}">
        <p14:creationId xmlns:p14="http://schemas.microsoft.com/office/powerpoint/2010/main" val="103376640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2E065-6FE6-4F56-BFB5-7049E11AD7FC}"/>
              </a:ext>
            </a:extLst>
          </p:cNvPr>
          <p:cNvSpPr>
            <a:spLocks noGrp="1"/>
          </p:cNvSpPr>
          <p:nvPr>
            <p:ph type="title"/>
          </p:nvPr>
        </p:nvSpPr>
        <p:spPr/>
        <p:txBody>
          <a:bodyPr/>
          <a:lstStyle/>
          <a:p>
            <a:pPr algn="ctr"/>
            <a:r>
              <a:rPr lang="en-US" altLang="zh-CN" dirty="0"/>
              <a:t>CSS</a:t>
            </a:r>
            <a:endParaRPr lang="zh-CN" altLang="en-US" dirty="0"/>
          </a:p>
        </p:txBody>
      </p:sp>
      <p:sp>
        <p:nvSpPr>
          <p:cNvPr id="3" name="内容占位符 2">
            <a:extLst>
              <a:ext uri="{FF2B5EF4-FFF2-40B4-BE49-F238E27FC236}">
                <a16:creationId xmlns:a16="http://schemas.microsoft.com/office/drawing/2014/main" id="{A24F8741-C7F6-453F-84BB-005073FB9762}"/>
              </a:ext>
            </a:extLst>
          </p:cNvPr>
          <p:cNvSpPr>
            <a:spLocks noGrp="1"/>
          </p:cNvSpPr>
          <p:nvPr>
            <p:ph idx="1"/>
          </p:nvPr>
        </p:nvSpPr>
        <p:spPr/>
        <p:txBody>
          <a:bodyPr/>
          <a:lstStyle/>
          <a:p>
            <a:r>
              <a:rPr lang="en-US" altLang="zh-CN" dirty="0"/>
              <a:t>CSS</a:t>
            </a:r>
            <a:r>
              <a:rPr lang="zh-CN" altLang="en-US" dirty="0"/>
              <a:t>：</a:t>
            </a:r>
            <a:r>
              <a:rPr lang="en-US" altLang="zh-CN" i="0" dirty="0">
                <a:solidFill>
                  <a:srgbClr val="333333"/>
                </a:solidFill>
                <a:effectLst/>
                <a:latin typeface="+mn-ea"/>
              </a:rPr>
              <a:t>Cascading Style Sheets</a:t>
            </a:r>
            <a:r>
              <a:rPr lang="zh-CN" altLang="en-US" i="0" dirty="0">
                <a:solidFill>
                  <a:srgbClr val="333333"/>
                </a:solidFill>
                <a:effectLst/>
                <a:latin typeface="+mn-ea"/>
              </a:rPr>
              <a:t>，层叠样式表。</a:t>
            </a:r>
            <a:endParaRPr lang="en-US" altLang="zh-CN" i="0" dirty="0">
              <a:solidFill>
                <a:srgbClr val="333333"/>
              </a:solidFill>
              <a:effectLst/>
              <a:latin typeface="+mn-ea"/>
            </a:endParaRPr>
          </a:p>
          <a:p>
            <a:r>
              <a:rPr lang="en-US" altLang="zh-CN" dirty="0">
                <a:solidFill>
                  <a:srgbClr val="333333"/>
                </a:solidFill>
                <a:latin typeface="+mn-ea"/>
              </a:rPr>
              <a:t>id</a:t>
            </a:r>
            <a:r>
              <a:rPr lang="zh-CN" altLang="en-US" dirty="0">
                <a:solidFill>
                  <a:srgbClr val="333333"/>
                </a:solidFill>
                <a:latin typeface="+mn-ea"/>
              </a:rPr>
              <a:t>选择器：</a:t>
            </a:r>
            <a:r>
              <a:rPr lang="en-US" altLang="zh-CN" dirty="0">
                <a:solidFill>
                  <a:srgbClr val="333333"/>
                </a:solidFill>
                <a:latin typeface="+mn-ea"/>
              </a:rPr>
              <a:t>#id{property:value;}</a:t>
            </a:r>
          </a:p>
          <a:p>
            <a:r>
              <a:rPr lang="en-US" altLang="zh-CN" dirty="0">
                <a:solidFill>
                  <a:srgbClr val="333333"/>
                </a:solidFill>
                <a:latin typeface="+mn-ea"/>
              </a:rPr>
              <a:t>class</a:t>
            </a:r>
            <a:r>
              <a:rPr lang="zh-CN" altLang="en-US" dirty="0">
                <a:solidFill>
                  <a:srgbClr val="333333"/>
                </a:solidFill>
                <a:latin typeface="+mn-ea"/>
              </a:rPr>
              <a:t>选择器：</a:t>
            </a:r>
            <a:r>
              <a:rPr lang="en-US" altLang="zh-CN" dirty="0">
                <a:solidFill>
                  <a:srgbClr val="333333"/>
                </a:solidFill>
                <a:latin typeface="+mn-ea"/>
              </a:rPr>
              <a:t>.class{</a:t>
            </a:r>
            <a:r>
              <a:rPr lang="en-US" altLang="zh-CN" dirty="0" err="1">
                <a:solidFill>
                  <a:srgbClr val="333333"/>
                </a:solidFill>
                <a:latin typeface="+mn-ea"/>
              </a:rPr>
              <a:t>property:value</a:t>
            </a:r>
            <a:r>
              <a:rPr lang="en-US" altLang="zh-CN" dirty="0">
                <a:solidFill>
                  <a:srgbClr val="333333"/>
                </a:solidFill>
                <a:latin typeface="+mn-ea"/>
              </a:rPr>
              <a:t>;}</a:t>
            </a:r>
          </a:p>
          <a:p>
            <a:r>
              <a:rPr lang="zh-CN" altLang="en-US" dirty="0">
                <a:latin typeface="+mn-ea"/>
              </a:rPr>
              <a:t>伪类：</a:t>
            </a:r>
            <a:r>
              <a:rPr lang="en-US" altLang="zh-CN" dirty="0" err="1">
                <a:latin typeface="+mn-ea"/>
              </a:rPr>
              <a:t>selector:pseudo-class</a:t>
            </a:r>
            <a:r>
              <a:rPr lang="en-US" altLang="zh-CN" dirty="0">
                <a:latin typeface="+mn-ea"/>
              </a:rPr>
              <a:t> {property: value;}(pseudo-class</a:t>
            </a:r>
            <a:r>
              <a:rPr lang="zh-CN" altLang="en-US" dirty="0">
                <a:latin typeface="+mn-ea"/>
              </a:rPr>
              <a:t>可以是</a:t>
            </a:r>
            <a:r>
              <a:rPr lang="en-US" altLang="zh-CN" dirty="0" err="1">
                <a:latin typeface="+mn-ea"/>
              </a:rPr>
              <a:t>link,visited,hover,active,first</a:t>
            </a:r>
            <a:r>
              <a:rPr lang="en-US" altLang="zh-CN" dirty="0">
                <a:latin typeface="+mn-ea"/>
              </a:rPr>
              <a:t>-child</a:t>
            </a:r>
            <a:r>
              <a:rPr lang="zh-CN" altLang="en-US" dirty="0">
                <a:latin typeface="+mn-ea"/>
              </a:rPr>
              <a:t>等等</a:t>
            </a:r>
            <a:r>
              <a:rPr lang="en-US" altLang="zh-CN" dirty="0">
                <a:latin typeface="+mn-ea"/>
              </a:rPr>
              <a:t>)</a:t>
            </a:r>
            <a:r>
              <a:rPr lang="zh-CN" altLang="en-US" dirty="0">
                <a:latin typeface="+mn-ea"/>
              </a:rPr>
              <a:t>。</a:t>
            </a:r>
            <a:endParaRPr lang="en-US" altLang="zh-CN" dirty="0">
              <a:latin typeface="+mn-ea"/>
            </a:endParaRPr>
          </a:p>
          <a:p>
            <a:r>
              <a:rPr lang="zh-CN" altLang="en-US" dirty="0">
                <a:latin typeface="+mn-ea"/>
              </a:rPr>
              <a:t>伪元素：</a:t>
            </a:r>
            <a:r>
              <a:rPr lang="en-US" altLang="zh-CN" dirty="0">
                <a:latin typeface="+mn-ea"/>
              </a:rPr>
              <a:t>selector::pseudo-element {property: value;}(pseudo-element</a:t>
            </a:r>
            <a:r>
              <a:rPr lang="zh-CN" altLang="en-US" dirty="0">
                <a:latin typeface="+mn-ea"/>
              </a:rPr>
              <a:t>可以是</a:t>
            </a:r>
            <a:r>
              <a:rPr lang="en-US" altLang="zh-CN" dirty="0">
                <a:latin typeface="+mn-ea"/>
              </a:rPr>
              <a:t>first-line, first-letter, before, after, selection</a:t>
            </a:r>
            <a:r>
              <a:rPr lang="zh-CN" altLang="en-US" dirty="0">
                <a:latin typeface="+mn-ea"/>
              </a:rPr>
              <a:t>等</a:t>
            </a:r>
            <a:r>
              <a:rPr lang="en-US" altLang="zh-CN" dirty="0">
                <a:latin typeface="+mn-ea"/>
              </a:rPr>
              <a:t>)</a:t>
            </a:r>
            <a:endParaRPr lang="zh-CN" altLang="en-US" dirty="0">
              <a:latin typeface="+mn-ea"/>
            </a:endParaRPr>
          </a:p>
        </p:txBody>
      </p:sp>
    </p:spTree>
    <p:extLst>
      <p:ext uri="{BB962C8B-B14F-4D97-AF65-F5344CB8AC3E}">
        <p14:creationId xmlns:p14="http://schemas.microsoft.com/office/powerpoint/2010/main" val="313994331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2B1BC-DE75-44B9-96E6-48EFEA68B47E}"/>
              </a:ext>
            </a:extLst>
          </p:cNvPr>
          <p:cNvSpPr>
            <a:spLocks noGrp="1"/>
          </p:cNvSpPr>
          <p:nvPr>
            <p:ph type="title"/>
          </p:nvPr>
        </p:nvSpPr>
        <p:spPr/>
        <p:txBody>
          <a:bodyPr/>
          <a:lstStyle/>
          <a:p>
            <a:pPr algn="ctr"/>
            <a:r>
              <a:rPr lang="en-US" altLang="zh-CN" dirty="0"/>
              <a:t>CSS</a:t>
            </a:r>
            <a:endParaRPr lang="zh-CN" altLang="en-US" dirty="0"/>
          </a:p>
        </p:txBody>
      </p:sp>
      <p:sp>
        <p:nvSpPr>
          <p:cNvPr id="3" name="内容占位符 2">
            <a:extLst>
              <a:ext uri="{FF2B5EF4-FFF2-40B4-BE49-F238E27FC236}">
                <a16:creationId xmlns:a16="http://schemas.microsoft.com/office/drawing/2014/main" id="{5E10C805-761E-41C8-87A7-0ADC3F9242F1}"/>
              </a:ext>
            </a:extLst>
          </p:cNvPr>
          <p:cNvSpPr>
            <a:spLocks noGrp="1"/>
          </p:cNvSpPr>
          <p:nvPr>
            <p:ph idx="1"/>
          </p:nvPr>
        </p:nvSpPr>
        <p:spPr/>
        <p:txBody>
          <a:bodyPr/>
          <a:lstStyle/>
          <a:p>
            <a:r>
              <a:rPr lang="zh-CN" altLang="en-US" dirty="0"/>
              <a:t>字体：</a:t>
            </a:r>
            <a:r>
              <a:rPr lang="en-US" altLang="zh-CN" dirty="0"/>
              <a:t>color, background-color, text-decoration, text-transform, text-indent, letter-spacing, line-height, word-spacing, font-family, font-style, font-variant, font-size,…</a:t>
            </a:r>
          </a:p>
          <a:p>
            <a:r>
              <a:rPr lang="zh-CN" altLang="en-US" dirty="0"/>
              <a:t>框模型：</a:t>
            </a:r>
            <a:r>
              <a:rPr lang="en-US" altLang="zh-CN" dirty="0"/>
              <a:t>width, height, border, margin, padding</a:t>
            </a:r>
          </a:p>
          <a:p>
            <a:r>
              <a:rPr lang="zh-CN" altLang="en-US" dirty="0"/>
              <a:t>以上仅为简单介绍，具体参考</a:t>
            </a:r>
            <a:r>
              <a:rPr lang="en-US" altLang="zh-CN" dirty="0">
                <a:hlinkClick r:id="rId2"/>
              </a:rPr>
              <a:t>https://www.w3school.com.cn/</a:t>
            </a:r>
            <a:endParaRPr lang="en-US" altLang="zh-CN" dirty="0"/>
          </a:p>
        </p:txBody>
      </p:sp>
    </p:spTree>
    <p:extLst>
      <p:ext uri="{BB962C8B-B14F-4D97-AF65-F5344CB8AC3E}">
        <p14:creationId xmlns:p14="http://schemas.microsoft.com/office/powerpoint/2010/main" val="42669906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6441B-22C6-4F43-8999-C777BD2E79B4}"/>
              </a:ext>
            </a:extLst>
          </p:cNvPr>
          <p:cNvSpPr>
            <a:spLocks noGrp="1"/>
          </p:cNvSpPr>
          <p:nvPr>
            <p:ph type="title"/>
          </p:nvPr>
        </p:nvSpPr>
        <p:spPr/>
        <p:txBody>
          <a:bodyPr/>
          <a:lstStyle/>
          <a:p>
            <a:pPr algn="ctr"/>
            <a:r>
              <a:rPr lang="en-US" altLang="zh-CN" dirty="0" err="1"/>
              <a:t>Javascript</a:t>
            </a:r>
            <a:endParaRPr lang="zh-CN" altLang="en-US" dirty="0"/>
          </a:p>
        </p:txBody>
      </p:sp>
      <p:sp>
        <p:nvSpPr>
          <p:cNvPr id="3" name="内容占位符 2">
            <a:extLst>
              <a:ext uri="{FF2B5EF4-FFF2-40B4-BE49-F238E27FC236}">
                <a16:creationId xmlns:a16="http://schemas.microsoft.com/office/drawing/2014/main" id="{28D7684B-1C7D-4667-8143-8FDAB6329788}"/>
              </a:ext>
            </a:extLst>
          </p:cNvPr>
          <p:cNvSpPr>
            <a:spLocks noGrp="1"/>
          </p:cNvSpPr>
          <p:nvPr>
            <p:ph idx="1"/>
          </p:nvPr>
        </p:nvSpPr>
        <p:spPr/>
        <p:txBody>
          <a:bodyPr>
            <a:normAutofit/>
          </a:bodyPr>
          <a:lstStyle/>
          <a:p>
            <a:r>
              <a:rPr lang="en-US" altLang="zh-CN" dirty="0"/>
              <a:t>var </a:t>
            </a:r>
            <a:r>
              <a:rPr lang="zh-CN" altLang="en-US" dirty="0"/>
              <a:t>定义变量</a:t>
            </a:r>
            <a:endParaRPr lang="en-US" altLang="zh-CN" dirty="0"/>
          </a:p>
          <a:p>
            <a:r>
              <a:rPr lang="zh-CN" altLang="en-US" dirty="0"/>
              <a:t>字符串方法：</a:t>
            </a:r>
            <a:r>
              <a:rPr lang="en-US" altLang="zh-CN" dirty="0"/>
              <a:t>.length, .</a:t>
            </a:r>
            <a:r>
              <a:rPr lang="en-US" altLang="zh-CN" dirty="0" err="1"/>
              <a:t>indexOf</a:t>
            </a:r>
            <a:r>
              <a:rPr lang="en-US" altLang="zh-CN" dirty="0"/>
              <a:t>(), .</a:t>
            </a:r>
            <a:r>
              <a:rPr lang="en-US" altLang="zh-CN" dirty="0" err="1"/>
              <a:t>lastIndexOf</a:t>
            </a:r>
            <a:r>
              <a:rPr lang="en-US" altLang="zh-CN" dirty="0"/>
              <a:t>(), .search(), .match(), .includes()</a:t>
            </a:r>
          </a:p>
          <a:p>
            <a:r>
              <a:rPr lang="zh-CN" altLang="en-US" dirty="0"/>
              <a:t>字符串模板：</a:t>
            </a:r>
            <a:r>
              <a:rPr lang="en-US" altLang="zh-CN" dirty="0"/>
              <a:t>`str`</a:t>
            </a:r>
          </a:p>
          <a:p>
            <a:r>
              <a:rPr lang="zh-CN" altLang="en-US" dirty="0"/>
              <a:t>插值：</a:t>
            </a:r>
            <a:r>
              <a:rPr lang="en-US" altLang="zh-CN" dirty="0"/>
              <a:t>${…}</a:t>
            </a:r>
          </a:p>
          <a:p>
            <a:r>
              <a:rPr lang="zh-CN" altLang="en-US" dirty="0"/>
              <a:t>数组方法：</a:t>
            </a:r>
            <a:r>
              <a:rPr lang="en-US" altLang="zh-CN" dirty="0"/>
              <a:t>.</a:t>
            </a:r>
            <a:r>
              <a:rPr lang="en-US" altLang="zh-CN" dirty="0" err="1"/>
              <a:t>toString</a:t>
            </a:r>
            <a:r>
              <a:rPr lang="en-US" altLang="zh-CN" dirty="0"/>
              <a:t>(), .join(), .pop(), .push(), .</a:t>
            </a:r>
            <a:r>
              <a:rPr lang="en-US" altLang="zh-CN" dirty="0" err="1"/>
              <a:t>concat</a:t>
            </a:r>
            <a:r>
              <a:rPr lang="en-US" altLang="zh-CN" dirty="0"/>
              <a:t>()</a:t>
            </a:r>
          </a:p>
          <a:p>
            <a:r>
              <a:rPr lang="en-US" altLang="zh-CN" dirty="0"/>
              <a:t>DOM: </a:t>
            </a:r>
            <a:r>
              <a:rPr lang="en-US" altLang="zh-CN" dirty="0" err="1"/>
              <a:t>document.getElementById</a:t>
            </a:r>
            <a:r>
              <a:rPr lang="en-US" altLang="zh-CN" dirty="0"/>
              <a:t>, </a:t>
            </a:r>
            <a:r>
              <a:rPr lang="en-US" altLang="zh-CN" dirty="0" err="1"/>
              <a:t>document.getElementsByTagName</a:t>
            </a:r>
            <a:r>
              <a:rPr lang="en-US" altLang="zh-CN" dirty="0"/>
              <a:t>, </a:t>
            </a:r>
            <a:r>
              <a:rPr lang="en-US" altLang="zh-CN" dirty="0" err="1"/>
              <a:t>document.getElementsByClassName</a:t>
            </a:r>
            <a:r>
              <a:rPr lang="en-US" altLang="zh-CN" dirty="0"/>
              <a:t>, </a:t>
            </a:r>
            <a:r>
              <a:rPr lang="en-US" altLang="zh-CN" dirty="0" err="1"/>
              <a:t>document.querySelectorAll</a:t>
            </a:r>
            <a:endParaRPr lang="zh-CN" altLang="en-US" dirty="0"/>
          </a:p>
        </p:txBody>
      </p:sp>
    </p:spTree>
    <p:extLst>
      <p:ext uri="{BB962C8B-B14F-4D97-AF65-F5344CB8AC3E}">
        <p14:creationId xmlns:p14="http://schemas.microsoft.com/office/powerpoint/2010/main" val="31662480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DDF87-8012-49F9-8627-FF47538A8876}"/>
              </a:ext>
            </a:extLst>
          </p:cNvPr>
          <p:cNvSpPr>
            <a:spLocks noGrp="1"/>
          </p:cNvSpPr>
          <p:nvPr>
            <p:ph type="title"/>
          </p:nvPr>
        </p:nvSpPr>
        <p:spPr/>
        <p:txBody>
          <a:bodyPr/>
          <a:lstStyle/>
          <a:p>
            <a:pPr algn="ctr"/>
            <a:r>
              <a:rPr lang="en-US" altLang="zh-CN" dirty="0" err="1"/>
              <a:t>Javascript</a:t>
            </a:r>
            <a:endParaRPr lang="zh-CN" altLang="en-US" dirty="0"/>
          </a:p>
        </p:txBody>
      </p:sp>
      <p:sp>
        <p:nvSpPr>
          <p:cNvPr id="3" name="内容占位符 2">
            <a:extLst>
              <a:ext uri="{FF2B5EF4-FFF2-40B4-BE49-F238E27FC236}">
                <a16:creationId xmlns:a16="http://schemas.microsoft.com/office/drawing/2014/main" id="{C49BA7D6-5C29-4719-B6AB-7096AB262785}"/>
              </a:ext>
            </a:extLst>
          </p:cNvPr>
          <p:cNvSpPr>
            <a:spLocks noGrp="1"/>
          </p:cNvSpPr>
          <p:nvPr>
            <p:ph idx="1"/>
          </p:nvPr>
        </p:nvSpPr>
        <p:spPr/>
        <p:txBody>
          <a:bodyPr/>
          <a:lstStyle/>
          <a:p>
            <a:r>
              <a:rPr lang="zh-CN" altLang="en-US" dirty="0"/>
              <a:t>改变输出流：</a:t>
            </a:r>
            <a:r>
              <a:rPr lang="en-US" altLang="zh-CN" dirty="0" err="1"/>
              <a:t>document.write</a:t>
            </a:r>
            <a:r>
              <a:rPr lang="en-US" altLang="zh-CN" dirty="0"/>
              <a:t>, .</a:t>
            </a:r>
            <a:r>
              <a:rPr lang="en-US" altLang="zh-CN" dirty="0" err="1"/>
              <a:t>innerHTML</a:t>
            </a:r>
            <a:endParaRPr lang="en-US" altLang="zh-CN" dirty="0"/>
          </a:p>
          <a:p>
            <a:r>
              <a:rPr lang="zh-CN" altLang="en-US" dirty="0"/>
              <a:t>改变属性值：</a:t>
            </a:r>
            <a:r>
              <a:rPr lang="en-US" altLang="zh-CN" dirty="0"/>
              <a:t>.attribute=…</a:t>
            </a:r>
          </a:p>
          <a:p>
            <a:r>
              <a:rPr lang="zh-CN" altLang="en-US" dirty="0"/>
              <a:t>正则表达式：</a:t>
            </a:r>
          </a:p>
        </p:txBody>
      </p:sp>
    </p:spTree>
    <p:extLst>
      <p:ext uri="{BB962C8B-B14F-4D97-AF65-F5344CB8AC3E}">
        <p14:creationId xmlns:p14="http://schemas.microsoft.com/office/powerpoint/2010/main" val="10732095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93E0F-26FE-4053-AAC7-162B5359CCB8}"/>
              </a:ext>
            </a:extLst>
          </p:cNvPr>
          <p:cNvSpPr>
            <a:spLocks noGrp="1"/>
          </p:cNvSpPr>
          <p:nvPr>
            <p:ph type="title"/>
          </p:nvPr>
        </p:nvSpPr>
        <p:spPr/>
        <p:txBody>
          <a:bodyPr/>
          <a:lstStyle/>
          <a:p>
            <a:pPr algn="ctr"/>
            <a:r>
              <a:rPr lang="zh-CN" altLang="en-US" dirty="0"/>
              <a:t>网络</a:t>
            </a:r>
          </a:p>
        </p:txBody>
      </p:sp>
      <p:sp>
        <p:nvSpPr>
          <p:cNvPr id="3" name="内容占位符 2">
            <a:extLst>
              <a:ext uri="{FF2B5EF4-FFF2-40B4-BE49-F238E27FC236}">
                <a16:creationId xmlns:a16="http://schemas.microsoft.com/office/drawing/2014/main" id="{D1EBDC14-A0B2-4FFE-846A-5F3F0D053786}"/>
              </a:ext>
            </a:extLst>
          </p:cNvPr>
          <p:cNvSpPr>
            <a:spLocks noGrp="1"/>
          </p:cNvSpPr>
          <p:nvPr>
            <p:ph idx="1"/>
          </p:nvPr>
        </p:nvSpPr>
        <p:spPr/>
        <p:txBody>
          <a:bodyPr>
            <a:normAutofit/>
          </a:bodyPr>
          <a:lstStyle/>
          <a:p>
            <a:r>
              <a:rPr lang="zh-CN" altLang="en-US" dirty="0"/>
              <a:t>如何让某台源主机跨过所有不兼容的网络发送数据位到另一台目的主机？</a:t>
            </a:r>
            <a:endParaRPr lang="en-US" altLang="zh-CN" dirty="0"/>
          </a:p>
          <a:p>
            <a:r>
              <a:rPr lang="zh-CN" altLang="en-US" dirty="0"/>
              <a:t>每台主机都会被分配一个</a:t>
            </a:r>
            <a:r>
              <a:rPr lang="zh-CN" altLang="en-US" b="1" dirty="0"/>
              <a:t>唯一</a:t>
            </a:r>
            <a:r>
              <a:rPr lang="zh-CN" altLang="en-US" dirty="0"/>
              <a:t>的物理地址</a:t>
            </a:r>
            <a:r>
              <a:rPr lang="en-US" altLang="zh-CN" dirty="0"/>
              <a:t>(</a:t>
            </a:r>
            <a:r>
              <a:rPr lang="en-US" altLang="zh-CN" b="1" dirty="0"/>
              <a:t>MAC</a:t>
            </a:r>
            <a:r>
              <a:rPr lang="en-US" altLang="zh-CN" dirty="0"/>
              <a:t>)</a:t>
            </a:r>
            <a:r>
              <a:rPr lang="zh-CN" altLang="en-US" dirty="0"/>
              <a:t>。</a:t>
            </a:r>
            <a:endParaRPr lang="en-US" altLang="zh-CN" dirty="0"/>
          </a:p>
          <a:p>
            <a:r>
              <a:rPr lang="zh-CN" altLang="en-US" dirty="0"/>
              <a:t>数据位被捆扎成不连续的片</a:t>
            </a:r>
            <a:r>
              <a:rPr lang="en-US" altLang="zh-CN" dirty="0"/>
              <a:t>(</a:t>
            </a:r>
            <a:r>
              <a:rPr lang="zh-CN" altLang="en-US" dirty="0"/>
              <a:t>包</a:t>
            </a:r>
            <a:r>
              <a:rPr lang="en-US" altLang="zh-CN" dirty="0"/>
              <a:t>)</a:t>
            </a:r>
            <a:r>
              <a:rPr lang="zh-CN" altLang="en-US" dirty="0"/>
              <a:t>，每个包由包头和有效载荷组成，其中包头记录了源地址和目的地址。</a:t>
            </a:r>
            <a:endParaRPr lang="en-US" altLang="zh-CN" dirty="0"/>
          </a:p>
          <a:p>
            <a:r>
              <a:rPr lang="zh-CN" altLang="en-US" dirty="0"/>
              <a:t>主机通过</a:t>
            </a:r>
            <a:r>
              <a:rPr lang="en-US" altLang="zh-CN" b="1" dirty="0"/>
              <a:t>ARP</a:t>
            </a:r>
            <a:r>
              <a:rPr lang="zh-CN" altLang="en-US" dirty="0"/>
              <a:t>将</a:t>
            </a:r>
            <a:r>
              <a:rPr lang="en-US" altLang="zh-CN" dirty="0"/>
              <a:t>IP</a:t>
            </a:r>
            <a:r>
              <a:rPr lang="zh-CN" altLang="en-US" dirty="0"/>
              <a:t>解析成路由器的物理地址，数据发到路由器后，路由器剥落旧的</a:t>
            </a:r>
            <a:r>
              <a:rPr lang="en-US" altLang="zh-CN" dirty="0"/>
              <a:t>LAN1</a:t>
            </a:r>
            <a:r>
              <a:rPr lang="zh-CN" altLang="en-US" dirty="0"/>
              <a:t>帧头，加上寻址到主机</a:t>
            </a:r>
            <a:r>
              <a:rPr lang="en-US" altLang="zh-CN" dirty="0"/>
              <a:t>B</a:t>
            </a:r>
            <a:r>
              <a:rPr lang="zh-CN" altLang="en-US" dirty="0"/>
              <a:t>的</a:t>
            </a:r>
            <a:r>
              <a:rPr lang="en-US" altLang="zh-CN" dirty="0"/>
              <a:t>LAN2</a:t>
            </a:r>
            <a:r>
              <a:rPr lang="zh-CN" altLang="en-US" dirty="0"/>
              <a:t>帧头，并把得到的帧传送到适配器。</a:t>
            </a:r>
            <a:endParaRPr lang="en-US" altLang="zh-CN" dirty="0"/>
          </a:p>
          <a:p>
            <a:r>
              <a:rPr lang="zh-CN" altLang="en-US" dirty="0"/>
              <a:t>类似地，数据逐步到达主机</a:t>
            </a:r>
            <a:r>
              <a:rPr lang="en-US" altLang="zh-CN" dirty="0"/>
              <a:t>B</a:t>
            </a:r>
            <a:r>
              <a:rPr lang="zh-CN" altLang="en-US" dirty="0"/>
              <a:t>。</a:t>
            </a:r>
          </a:p>
        </p:txBody>
      </p:sp>
    </p:spTree>
    <p:extLst>
      <p:ext uri="{BB962C8B-B14F-4D97-AF65-F5344CB8AC3E}">
        <p14:creationId xmlns:p14="http://schemas.microsoft.com/office/powerpoint/2010/main" val="1591116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5E6F472-5821-4616-9066-FDDD79E6E75B}"/>
              </a:ext>
            </a:extLst>
          </p:cNvPr>
          <p:cNvPicPr>
            <a:picLocks noChangeAspect="1"/>
          </p:cNvPicPr>
          <p:nvPr/>
        </p:nvPicPr>
        <p:blipFill>
          <a:blip r:embed="rId2"/>
          <a:stretch>
            <a:fillRect/>
          </a:stretch>
        </p:blipFill>
        <p:spPr>
          <a:xfrm>
            <a:off x="2509837" y="500062"/>
            <a:ext cx="7172325" cy="5857875"/>
          </a:xfrm>
          <a:prstGeom prst="rect">
            <a:avLst/>
          </a:prstGeom>
        </p:spPr>
      </p:pic>
    </p:spTree>
    <p:extLst>
      <p:ext uri="{BB962C8B-B14F-4D97-AF65-F5344CB8AC3E}">
        <p14:creationId xmlns:p14="http://schemas.microsoft.com/office/powerpoint/2010/main" val="40022152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20F26-0D5D-4F92-AC09-D5EFF4B6B638}"/>
              </a:ext>
            </a:extLst>
          </p:cNvPr>
          <p:cNvSpPr>
            <a:spLocks noGrp="1"/>
          </p:cNvSpPr>
          <p:nvPr>
            <p:ph type="title"/>
          </p:nvPr>
        </p:nvSpPr>
        <p:spPr/>
        <p:txBody>
          <a:bodyPr/>
          <a:lstStyle/>
          <a:p>
            <a:pPr algn="ctr"/>
            <a:r>
              <a:rPr lang="zh-CN" altLang="en-US" dirty="0"/>
              <a:t>个人主页的展示及代码审计展示</a:t>
            </a:r>
          </a:p>
        </p:txBody>
      </p:sp>
      <p:sp>
        <p:nvSpPr>
          <p:cNvPr id="3" name="内容占位符 2">
            <a:extLst>
              <a:ext uri="{FF2B5EF4-FFF2-40B4-BE49-F238E27FC236}">
                <a16:creationId xmlns:a16="http://schemas.microsoft.com/office/drawing/2014/main" id="{CAA199FD-2FEA-4D1C-A865-46C356B39994}"/>
              </a:ext>
            </a:extLst>
          </p:cNvPr>
          <p:cNvSpPr>
            <a:spLocks noGrp="1"/>
          </p:cNvSpPr>
          <p:nvPr>
            <p:ph idx="1"/>
          </p:nvPr>
        </p:nvSpPr>
        <p:spPr/>
        <p:txBody>
          <a:bodyPr/>
          <a:lstStyle/>
          <a:p>
            <a:r>
              <a:rPr lang="en-US" altLang="zh-CN" dirty="0">
                <a:hlinkClick r:id="rId2"/>
              </a:rPr>
              <a:t>home.ustc.edu.cn/~</a:t>
            </a:r>
            <a:r>
              <a:rPr lang="en-US" altLang="zh-CN" dirty="0" err="1">
                <a:hlinkClick r:id="rId2"/>
              </a:rPr>
              <a:t>xuyichang</a:t>
            </a:r>
            <a:endParaRPr lang="en-US" altLang="zh-CN" dirty="0"/>
          </a:p>
          <a:p>
            <a:r>
              <a:rPr lang="en-US" altLang="zh-CN" dirty="0">
                <a:hlinkClick r:id="rId3"/>
              </a:rPr>
              <a:t>http://202.38.93.111:12899/</a:t>
            </a:r>
            <a:endParaRPr lang="en-US" altLang="zh-CN" dirty="0"/>
          </a:p>
        </p:txBody>
      </p:sp>
    </p:spTree>
    <p:extLst>
      <p:ext uri="{BB962C8B-B14F-4D97-AF65-F5344CB8AC3E}">
        <p14:creationId xmlns:p14="http://schemas.microsoft.com/office/powerpoint/2010/main" val="58511422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DA0F7-7B22-4675-BF7C-AD76242EAED5}"/>
              </a:ext>
            </a:extLst>
          </p:cNvPr>
          <p:cNvSpPr>
            <a:spLocks noGrp="1"/>
          </p:cNvSpPr>
          <p:nvPr>
            <p:ph type="title"/>
          </p:nvPr>
        </p:nvSpPr>
        <p:spPr/>
        <p:txBody>
          <a:bodyPr/>
          <a:lstStyle/>
          <a:p>
            <a:pPr algn="ctr"/>
            <a:r>
              <a:rPr lang="en-US" altLang="zh-CN" dirty="0"/>
              <a:t>Python</a:t>
            </a:r>
            <a:r>
              <a:rPr lang="zh-CN" altLang="en-US" dirty="0"/>
              <a:t>爬虫基础</a:t>
            </a:r>
          </a:p>
        </p:txBody>
      </p:sp>
      <p:sp>
        <p:nvSpPr>
          <p:cNvPr id="3" name="内容占位符 2">
            <a:extLst>
              <a:ext uri="{FF2B5EF4-FFF2-40B4-BE49-F238E27FC236}">
                <a16:creationId xmlns:a16="http://schemas.microsoft.com/office/drawing/2014/main" id="{B2806DE7-4F86-4AAF-A279-A78344F18D61}"/>
              </a:ext>
            </a:extLst>
          </p:cNvPr>
          <p:cNvSpPr>
            <a:spLocks noGrp="1"/>
          </p:cNvSpPr>
          <p:nvPr>
            <p:ph idx="1"/>
          </p:nvPr>
        </p:nvSpPr>
        <p:spPr>
          <a:xfrm>
            <a:off x="838200" y="1825624"/>
            <a:ext cx="10515600" cy="4855093"/>
          </a:xfrm>
        </p:spPr>
        <p:txBody>
          <a:bodyPr>
            <a:normAutofit/>
          </a:bodyPr>
          <a:lstStyle/>
          <a:p>
            <a:r>
              <a:rPr lang="en-US" altLang="zh-CN" dirty="0"/>
              <a:t>requests</a:t>
            </a:r>
            <a:r>
              <a:rPr lang="zh-CN" altLang="en-US" dirty="0"/>
              <a:t>库：</a:t>
            </a:r>
            <a:endParaRPr lang="en-US" altLang="zh-CN" dirty="0"/>
          </a:p>
          <a:p>
            <a:pPr lvl="1"/>
            <a:r>
              <a:rPr lang="en-US" altLang="zh-CN" dirty="0" err="1"/>
              <a:t>requests.get</a:t>
            </a:r>
            <a:r>
              <a:rPr lang="en-US" altLang="zh-CN" dirty="0"/>
              <a:t>(</a:t>
            </a:r>
            <a:r>
              <a:rPr lang="en-US" altLang="zh-CN" dirty="0" err="1"/>
              <a:t>url,headers</a:t>
            </a:r>
            <a:r>
              <a:rPr lang="en-US" altLang="zh-CN" dirty="0"/>
              <a:t>) </a:t>
            </a:r>
            <a:r>
              <a:rPr lang="zh-CN" altLang="en-US" dirty="0"/>
              <a:t>请求</a:t>
            </a:r>
            <a:r>
              <a:rPr lang="en-US" altLang="zh-CN" dirty="0" err="1"/>
              <a:t>url</a:t>
            </a:r>
            <a:r>
              <a:rPr lang="zh-CN" altLang="en-US" dirty="0"/>
              <a:t>对应的网页，</a:t>
            </a:r>
            <a:r>
              <a:rPr lang="en-US" altLang="zh-CN" dirty="0"/>
              <a:t>headers</a:t>
            </a:r>
            <a:r>
              <a:rPr lang="zh-CN" altLang="en-US" dirty="0"/>
              <a:t>为请求头，</a:t>
            </a:r>
            <a:r>
              <a:rPr lang="en-US" altLang="zh-CN" dirty="0"/>
              <a:t>json</a:t>
            </a:r>
            <a:r>
              <a:rPr lang="zh-CN" altLang="en-US" dirty="0"/>
              <a:t>格式。</a:t>
            </a:r>
            <a:endParaRPr lang="en-US" altLang="zh-CN" dirty="0"/>
          </a:p>
          <a:p>
            <a:pPr lvl="1"/>
            <a:r>
              <a:rPr lang="en-US" altLang="zh-CN" dirty="0" err="1"/>
              <a:t>requests.post</a:t>
            </a:r>
            <a:r>
              <a:rPr lang="en-US" altLang="zh-CN" dirty="0"/>
              <a:t>(</a:t>
            </a:r>
            <a:r>
              <a:rPr lang="en-US" altLang="zh-CN" dirty="0" err="1"/>
              <a:t>url,data</a:t>
            </a:r>
            <a:r>
              <a:rPr lang="en-US" altLang="zh-CN" dirty="0"/>
              <a:t>) </a:t>
            </a:r>
            <a:r>
              <a:rPr lang="zh-CN" altLang="en-US" dirty="0"/>
              <a:t>想</a:t>
            </a:r>
            <a:r>
              <a:rPr lang="en-US" altLang="zh-CN" dirty="0" err="1"/>
              <a:t>url</a:t>
            </a:r>
            <a:r>
              <a:rPr lang="zh-CN" altLang="en-US" dirty="0"/>
              <a:t>发送表单数据</a:t>
            </a:r>
            <a:r>
              <a:rPr lang="en-US" altLang="zh-CN" dirty="0"/>
              <a:t>data</a:t>
            </a:r>
            <a:r>
              <a:rPr lang="zh-CN" altLang="en-US" dirty="0"/>
              <a:t>，</a:t>
            </a:r>
            <a:r>
              <a:rPr lang="en-US" altLang="zh-CN" dirty="0"/>
              <a:t>data</a:t>
            </a:r>
            <a:r>
              <a:rPr lang="zh-CN" altLang="en-US" dirty="0"/>
              <a:t>为</a:t>
            </a:r>
            <a:r>
              <a:rPr lang="en-US" altLang="zh-CN" dirty="0"/>
              <a:t>json</a:t>
            </a:r>
            <a:r>
              <a:rPr lang="zh-CN" altLang="en-US" dirty="0"/>
              <a:t>格式。</a:t>
            </a:r>
            <a:endParaRPr lang="en-US" altLang="zh-CN" dirty="0"/>
          </a:p>
          <a:p>
            <a:pPr lvl="1"/>
            <a:r>
              <a:rPr lang="en-US" altLang="zh-CN" dirty="0" err="1"/>
              <a:t>requests.session</a:t>
            </a:r>
            <a:r>
              <a:rPr lang="en-US" altLang="zh-CN" dirty="0"/>
              <a:t>() </a:t>
            </a:r>
            <a:r>
              <a:rPr lang="zh-CN" altLang="en-US" dirty="0"/>
              <a:t>保留会话，如保留登录状态。</a:t>
            </a:r>
            <a:endParaRPr lang="en-US" altLang="zh-CN" dirty="0"/>
          </a:p>
          <a:p>
            <a:r>
              <a:rPr lang="en-US" altLang="zh-CN" dirty="0"/>
              <a:t>selenium</a:t>
            </a:r>
            <a:r>
              <a:rPr lang="zh-CN" altLang="en-US" dirty="0"/>
              <a:t>库：</a:t>
            </a:r>
            <a:endParaRPr lang="en-US" altLang="zh-CN" dirty="0"/>
          </a:p>
          <a:p>
            <a:pPr lvl="1"/>
            <a:r>
              <a:rPr lang="zh-CN" altLang="en-US" dirty="0"/>
              <a:t>使用前需要安装</a:t>
            </a:r>
            <a:r>
              <a:rPr lang="en-US" altLang="zh-CN" dirty="0" err="1"/>
              <a:t>ChromeDriver</a:t>
            </a:r>
            <a:r>
              <a:rPr lang="zh-CN" altLang="en-US" dirty="0"/>
              <a:t>以及</a:t>
            </a:r>
            <a:r>
              <a:rPr lang="en-US" altLang="zh-CN" dirty="0"/>
              <a:t>Chrome</a:t>
            </a:r>
            <a:r>
              <a:rPr lang="zh-CN" altLang="en-US" dirty="0"/>
              <a:t>浏览器。</a:t>
            </a:r>
            <a:endParaRPr lang="en-US" altLang="zh-CN" dirty="0"/>
          </a:p>
          <a:p>
            <a:pPr lvl="1"/>
            <a:r>
              <a:rPr lang="zh-CN" altLang="en-US" dirty="0"/>
              <a:t>声明浏览器对象：</a:t>
            </a:r>
            <a:r>
              <a:rPr lang="en-US" altLang="zh-CN" dirty="0"/>
              <a:t>browser=</a:t>
            </a:r>
            <a:r>
              <a:rPr lang="en-US" altLang="zh-CN" dirty="0" err="1"/>
              <a:t>selenium.webdriver.Chrome</a:t>
            </a:r>
            <a:r>
              <a:rPr lang="en-US" altLang="zh-CN" dirty="0"/>
              <a:t>()</a:t>
            </a:r>
          </a:p>
          <a:p>
            <a:pPr lvl="1"/>
            <a:r>
              <a:rPr lang="zh-CN" altLang="en-US" dirty="0"/>
              <a:t>访问页面：</a:t>
            </a:r>
            <a:r>
              <a:rPr lang="en-US" altLang="zh-CN" dirty="0" err="1"/>
              <a:t>browser.get</a:t>
            </a:r>
            <a:r>
              <a:rPr lang="en-US" altLang="zh-CN" dirty="0"/>
              <a:t>(</a:t>
            </a:r>
            <a:r>
              <a:rPr lang="en-US" altLang="zh-CN" dirty="0" err="1"/>
              <a:t>url</a:t>
            </a:r>
            <a:r>
              <a:rPr lang="en-US" altLang="zh-CN" dirty="0"/>
              <a:t>)</a:t>
            </a:r>
          </a:p>
          <a:p>
            <a:pPr lvl="1"/>
            <a:r>
              <a:rPr lang="zh-CN" altLang="en-US" dirty="0"/>
              <a:t>关闭：</a:t>
            </a:r>
            <a:r>
              <a:rPr lang="en-US" altLang="zh-CN" dirty="0" err="1"/>
              <a:t>browser.close</a:t>
            </a:r>
            <a:r>
              <a:rPr lang="en-US" altLang="zh-CN" dirty="0"/>
              <a:t>()</a:t>
            </a:r>
          </a:p>
          <a:p>
            <a:pPr lvl="1"/>
            <a:r>
              <a:rPr lang="zh-CN" altLang="en-US" dirty="0"/>
              <a:t>查找结点：</a:t>
            </a:r>
            <a:r>
              <a:rPr lang="en-US" altLang="zh-CN" dirty="0" err="1"/>
              <a:t>browser.find_element</a:t>
            </a:r>
            <a:r>
              <a:rPr lang="en-US" altLang="zh-CN" dirty="0"/>
              <a:t>(s)_</a:t>
            </a:r>
            <a:r>
              <a:rPr lang="en-US" altLang="zh-CN" dirty="0" err="1"/>
              <a:t>by_id</a:t>
            </a:r>
            <a:r>
              <a:rPr lang="en-US" altLang="zh-CN" dirty="0"/>
              <a:t>/class/</a:t>
            </a:r>
            <a:r>
              <a:rPr lang="en-US" altLang="zh-CN" dirty="0" err="1"/>
              <a:t>xpath</a:t>
            </a:r>
            <a:r>
              <a:rPr lang="en-US" altLang="zh-CN" dirty="0"/>
              <a:t>/(</a:t>
            </a:r>
            <a:r>
              <a:rPr lang="en-US" altLang="zh-CN" dirty="0" err="1"/>
              <a:t>css_selector</a:t>
            </a:r>
            <a:r>
              <a:rPr lang="en-US" altLang="zh-CN" dirty="0"/>
              <a:t>)</a:t>
            </a:r>
          </a:p>
          <a:p>
            <a:pPr lvl="1"/>
            <a:r>
              <a:rPr lang="zh-CN" altLang="en-US" dirty="0"/>
              <a:t>切换</a:t>
            </a:r>
            <a:r>
              <a:rPr lang="en-US" altLang="zh-CN" dirty="0"/>
              <a:t>frame</a:t>
            </a:r>
            <a:r>
              <a:rPr lang="zh-CN" altLang="en-US" dirty="0"/>
              <a:t>：</a:t>
            </a:r>
            <a:r>
              <a:rPr lang="en-US" altLang="zh-CN" dirty="0" err="1"/>
              <a:t>browser.switch_to.frame</a:t>
            </a:r>
            <a:r>
              <a:rPr lang="en-US" altLang="zh-CN" dirty="0"/>
              <a:t>(</a:t>
            </a:r>
            <a:r>
              <a:rPr lang="en-US" altLang="zh-CN" dirty="0" err="1"/>
              <a:t>frame_name</a:t>
            </a:r>
            <a:r>
              <a:rPr lang="en-US" altLang="zh-CN" dirty="0"/>
              <a:t>)</a:t>
            </a:r>
          </a:p>
        </p:txBody>
      </p:sp>
    </p:spTree>
    <p:extLst>
      <p:ext uri="{BB962C8B-B14F-4D97-AF65-F5344CB8AC3E}">
        <p14:creationId xmlns:p14="http://schemas.microsoft.com/office/powerpoint/2010/main" val="34861345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6BA5E-CF1D-41A0-93BE-9F46E229D48E}"/>
              </a:ext>
            </a:extLst>
          </p:cNvPr>
          <p:cNvSpPr>
            <a:spLocks noGrp="1"/>
          </p:cNvSpPr>
          <p:nvPr>
            <p:ph type="title"/>
          </p:nvPr>
        </p:nvSpPr>
        <p:spPr/>
        <p:txBody>
          <a:bodyPr/>
          <a:lstStyle/>
          <a:p>
            <a:pPr algn="ctr"/>
            <a:r>
              <a:rPr lang="en-US" altLang="zh-CN" dirty="0"/>
              <a:t>Selenium</a:t>
            </a:r>
            <a:r>
              <a:rPr lang="zh-CN" altLang="en-US" dirty="0"/>
              <a:t>库（续）</a:t>
            </a:r>
          </a:p>
        </p:txBody>
      </p:sp>
      <p:sp>
        <p:nvSpPr>
          <p:cNvPr id="3" name="内容占位符 2">
            <a:extLst>
              <a:ext uri="{FF2B5EF4-FFF2-40B4-BE49-F238E27FC236}">
                <a16:creationId xmlns:a16="http://schemas.microsoft.com/office/drawing/2014/main" id="{F861FB9D-6712-469B-A2B5-64ED33BAB6B2}"/>
              </a:ext>
            </a:extLst>
          </p:cNvPr>
          <p:cNvSpPr>
            <a:spLocks noGrp="1"/>
          </p:cNvSpPr>
          <p:nvPr>
            <p:ph idx="1"/>
          </p:nvPr>
        </p:nvSpPr>
        <p:spPr/>
        <p:txBody>
          <a:bodyPr>
            <a:normAutofit fontScale="92500"/>
          </a:bodyPr>
          <a:lstStyle/>
          <a:p>
            <a:r>
              <a:rPr lang="zh-CN" altLang="en-US" dirty="0"/>
              <a:t>执行</a:t>
            </a:r>
            <a:r>
              <a:rPr lang="en-US" altLang="zh-CN" dirty="0" err="1"/>
              <a:t>js</a:t>
            </a:r>
            <a:r>
              <a:rPr lang="zh-CN" altLang="en-US" dirty="0"/>
              <a:t>脚本：</a:t>
            </a:r>
            <a:r>
              <a:rPr lang="en-US" altLang="zh-CN" dirty="0" err="1"/>
              <a:t>browser.execute_script</a:t>
            </a:r>
            <a:r>
              <a:rPr lang="en-US" altLang="zh-CN" dirty="0"/>
              <a:t>(</a:t>
            </a:r>
            <a:r>
              <a:rPr lang="en-US" altLang="zh-CN" dirty="0" err="1"/>
              <a:t>js</a:t>
            </a:r>
            <a:r>
              <a:rPr lang="en-US" altLang="zh-CN" dirty="0"/>
              <a:t>)</a:t>
            </a:r>
          </a:p>
          <a:p>
            <a:r>
              <a:rPr lang="zh-CN" altLang="en-US" dirty="0"/>
              <a:t>获取属性：</a:t>
            </a:r>
            <a:r>
              <a:rPr lang="en-US" altLang="zh-CN" dirty="0" err="1"/>
              <a:t>browser.get_attribute</a:t>
            </a:r>
            <a:r>
              <a:rPr lang="en-US" altLang="zh-CN" dirty="0"/>
              <a:t>(</a:t>
            </a:r>
            <a:r>
              <a:rPr lang="en-US" altLang="zh-CN" dirty="0" err="1"/>
              <a:t>attribute_name</a:t>
            </a:r>
            <a:r>
              <a:rPr lang="en-US" altLang="zh-CN" dirty="0"/>
              <a:t>)</a:t>
            </a:r>
          </a:p>
          <a:p>
            <a:r>
              <a:rPr lang="zh-CN" altLang="en-US" dirty="0"/>
              <a:t>获取文本值：</a:t>
            </a:r>
            <a:r>
              <a:rPr lang="en-US" altLang="zh-CN" dirty="0" err="1"/>
              <a:t>element.text</a:t>
            </a:r>
            <a:r>
              <a:rPr lang="zh-CN" altLang="en-US" dirty="0"/>
              <a:t>，其中</a:t>
            </a:r>
            <a:r>
              <a:rPr lang="en-US" altLang="zh-CN" dirty="0"/>
              <a:t>element</a:t>
            </a:r>
            <a:r>
              <a:rPr lang="zh-CN" altLang="en-US" dirty="0"/>
              <a:t>是用</a:t>
            </a:r>
            <a:r>
              <a:rPr lang="en-US" altLang="zh-CN" dirty="0" err="1"/>
              <a:t>find_element</a:t>
            </a:r>
            <a:r>
              <a:rPr lang="zh-CN" altLang="en-US" dirty="0"/>
              <a:t>类方法找到的对象。</a:t>
            </a:r>
            <a:endParaRPr lang="en-US" altLang="zh-CN" dirty="0"/>
          </a:p>
          <a:p>
            <a:r>
              <a:rPr lang="zh-CN" altLang="en-US" dirty="0"/>
              <a:t>隐式等待：</a:t>
            </a:r>
            <a:r>
              <a:rPr lang="en-US" altLang="zh-CN" dirty="0" err="1"/>
              <a:t>browser.implicitly_wait</a:t>
            </a:r>
            <a:r>
              <a:rPr lang="en-US" altLang="zh-CN" dirty="0"/>
              <a:t>(seconds)</a:t>
            </a:r>
            <a:r>
              <a:rPr lang="zh-CN" altLang="en-US" dirty="0"/>
              <a:t>，一般在开头加上即可。</a:t>
            </a:r>
            <a:endParaRPr lang="en-US" altLang="zh-CN" dirty="0"/>
          </a:p>
          <a:p>
            <a:r>
              <a:rPr lang="zh-CN" altLang="en-US" dirty="0"/>
              <a:t>显式等待：使用</a:t>
            </a:r>
            <a:r>
              <a:rPr lang="en-US" altLang="zh-CN" dirty="0" err="1"/>
              <a:t>wait.until</a:t>
            </a:r>
            <a:r>
              <a:rPr lang="zh-CN" altLang="en-US" dirty="0"/>
              <a:t>（略）</a:t>
            </a:r>
            <a:endParaRPr lang="en-US" altLang="zh-CN" dirty="0"/>
          </a:p>
          <a:p>
            <a:r>
              <a:rPr lang="zh-CN" altLang="en-US" dirty="0"/>
              <a:t>前进和后退：</a:t>
            </a:r>
            <a:r>
              <a:rPr lang="en-US" altLang="zh-CN" dirty="0"/>
              <a:t>browser. forward() /back()</a:t>
            </a:r>
          </a:p>
          <a:p>
            <a:r>
              <a:rPr lang="zh-CN" altLang="en-US" dirty="0"/>
              <a:t>获取</a:t>
            </a:r>
            <a:r>
              <a:rPr lang="en-US" altLang="zh-CN" dirty="0"/>
              <a:t>cookie</a:t>
            </a:r>
            <a:r>
              <a:rPr lang="zh-CN" altLang="en-US" dirty="0"/>
              <a:t>：</a:t>
            </a:r>
            <a:r>
              <a:rPr lang="en-US" altLang="zh-CN" dirty="0" err="1"/>
              <a:t>browser.get_cookies</a:t>
            </a:r>
            <a:r>
              <a:rPr lang="en-US" altLang="zh-CN" dirty="0"/>
              <a:t>()</a:t>
            </a:r>
          </a:p>
          <a:p>
            <a:r>
              <a:rPr lang="zh-CN" altLang="en-US" dirty="0"/>
              <a:t>添加</a:t>
            </a:r>
            <a:r>
              <a:rPr lang="en-US" altLang="zh-CN" dirty="0"/>
              <a:t>cookie</a:t>
            </a:r>
            <a:r>
              <a:rPr lang="zh-CN" altLang="en-US" dirty="0"/>
              <a:t>：</a:t>
            </a:r>
            <a:r>
              <a:rPr lang="en-US" altLang="zh-CN" dirty="0" err="1"/>
              <a:t>browser.add_cookie</a:t>
            </a:r>
            <a:r>
              <a:rPr lang="en-US" altLang="zh-CN" dirty="0"/>
              <a:t>(json)</a:t>
            </a:r>
            <a:endParaRPr lang="zh-CN" altLang="en-US" dirty="0"/>
          </a:p>
        </p:txBody>
      </p:sp>
    </p:spTree>
    <p:extLst>
      <p:ext uri="{BB962C8B-B14F-4D97-AF65-F5344CB8AC3E}">
        <p14:creationId xmlns:p14="http://schemas.microsoft.com/office/powerpoint/2010/main" val="388274762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ECF33-F2DC-4603-8B20-E896EA978DF8}"/>
              </a:ext>
            </a:extLst>
          </p:cNvPr>
          <p:cNvSpPr>
            <a:spLocks noGrp="1"/>
          </p:cNvSpPr>
          <p:nvPr>
            <p:ph type="title"/>
          </p:nvPr>
        </p:nvSpPr>
        <p:spPr/>
        <p:txBody>
          <a:bodyPr/>
          <a:lstStyle/>
          <a:p>
            <a:pPr algn="ctr"/>
            <a:r>
              <a:rPr lang="zh-CN" altLang="en-US" dirty="0"/>
              <a:t>脚本示例</a:t>
            </a:r>
          </a:p>
        </p:txBody>
      </p:sp>
      <p:sp>
        <p:nvSpPr>
          <p:cNvPr id="3" name="内容占位符 2">
            <a:extLst>
              <a:ext uri="{FF2B5EF4-FFF2-40B4-BE49-F238E27FC236}">
                <a16:creationId xmlns:a16="http://schemas.microsoft.com/office/drawing/2014/main" id="{0E7E7235-370D-498E-843B-18BFACD05C14}"/>
              </a:ext>
            </a:extLst>
          </p:cNvPr>
          <p:cNvSpPr>
            <a:spLocks noGrp="1"/>
          </p:cNvSpPr>
          <p:nvPr>
            <p:ph idx="1"/>
          </p:nvPr>
        </p:nvSpPr>
        <p:spPr/>
        <p:txBody>
          <a:bodyPr>
            <a:normAutofit/>
          </a:bodyPr>
          <a:lstStyle/>
          <a:p>
            <a:r>
              <a:rPr lang="zh-CN" altLang="en-US" dirty="0"/>
              <a:t>自动健康打卡（含有验证码识别模块）：</a:t>
            </a:r>
            <a:r>
              <a:rPr lang="en-US" altLang="zh-CN" dirty="0">
                <a:hlinkClick r:id="rId2"/>
              </a:rPr>
              <a:t>https://github.com/Kobe972/USTC-ncov-AutoReport</a:t>
            </a:r>
            <a:endParaRPr lang="en-US" altLang="zh-CN" dirty="0"/>
          </a:p>
          <a:p>
            <a:r>
              <a:rPr lang="zh-CN" altLang="en-US" dirty="0"/>
              <a:t>抢课换班脚本（未做验证码识别！）：</a:t>
            </a:r>
            <a:r>
              <a:rPr lang="en-US" altLang="zh-CN" dirty="0">
                <a:hlinkClick r:id="rId3"/>
              </a:rPr>
              <a:t>https://github.com/Kobe972/ustc_course_selector</a:t>
            </a:r>
            <a:endParaRPr lang="en-US" altLang="zh-CN" dirty="0"/>
          </a:p>
          <a:p>
            <a:r>
              <a:rPr lang="en-US" altLang="zh-CN" dirty="0"/>
              <a:t>USTC</a:t>
            </a:r>
            <a:r>
              <a:rPr lang="zh-CN" altLang="en-US" dirty="0"/>
              <a:t>课程资源爬虫（部分未维护）：</a:t>
            </a:r>
            <a:r>
              <a:rPr lang="en-US" altLang="zh-CN" dirty="0">
                <a:hlinkClick r:id="rId4"/>
              </a:rPr>
              <a:t>https://github.com/Kobe972/ustc-course-spider</a:t>
            </a:r>
            <a:endParaRPr lang="en-US" altLang="zh-CN" dirty="0"/>
          </a:p>
          <a:p>
            <a:r>
              <a:rPr lang="en-US" altLang="zh-CN" dirty="0"/>
              <a:t>USTC</a:t>
            </a:r>
            <a:r>
              <a:rPr lang="zh-CN" altLang="en-US" dirty="0"/>
              <a:t>图书馆电子资源</a:t>
            </a:r>
            <a:r>
              <a:rPr lang="en-US" altLang="zh-CN" dirty="0"/>
              <a:t>pdf</a:t>
            </a:r>
            <a:r>
              <a:rPr lang="zh-CN" altLang="en-US" dirty="0"/>
              <a:t>下载：</a:t>
            </a:r>
            <a:r>
              <a:rPr lang="en-US" altLang="zh-CN" dirty="0">
                <a:hlinkClick r:id="rId5"/>
              </a:rPr>
              <a:t>https://github.com/Kobe972/ustc-ebook</a:t>
            </a:r>
            <a:endParaRPr lang="en-US" altLang="zh-CN" dirty="0"/>
          </a:p>
          <a:p>
            <a:endParaRPr lang="zh-CN" altLang="en-US" dirty="0"/>
          </a:p>
        </p:txBody>
      </p:sp>
    </p:spTree>
    <p:extLst>
      <p:ext uri="{BB962C8B-B14F-4D97-AF65-F5344CB8AC3E}">
        <p14:creationId xmlns:p14="http://schemas.microsoft.com/office/powerpoint/2010/main" val="1238190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0EFA0-BE0E-4D0A-B9F3-9FE9807ABF9B}"/>
              </a:ext>
            </a:extLst>
          </p:cNvPr>
          <p:cNvSpPr>
            <a:spLocks noGrp="1"/>
          </p:cNvSpPr>
          <p:nvPr>
            <p:ph type="title"/>
          </p:nvPr>
        </p:nvSpPr>
        <p:spPr/>
        <p:txBody>
          <a:bodyPr/>
          <a:lstStyle/>
          <a:p>
            <a:pPr algn="ctr"/>
            <a:r>
              <a:rPr lang="zh-CN" altLang="en-US" dirty="0"/>
              <a:t>网络攻击</a:t>
            </a:r>
          </a:p>
        </p:txBody>
      </p:sp>
      <p:sp>
        <p:nvSpPr>
          <p:cNvPr id="3" name="内容占位符 2">
            <a:extLst>
              <a:ext uri="{FF2B5EF4-FFF2-40B4-BE49-F238E27FC236}">
                <a16:creationId xmlns:a16="http://schemas.microsoft.com/office/drawing/2014/main" id="{162B6063-BCDB-4801-AA97-C6A8A99E3758}"/>
              </a:ext>
            </a:extLst>
          </p:cNvPr>
          <p:cNvSpPr>
            <a:spLocks noGrp="1"/>
          </p:cNvSpPr>
          <p:nvPr>
            <p:ph idx="1"/>
          </p:nvPr>
        </p:nvSpPr>
        <p:spPr/>
        <p:txBody>
          <a:bodyPr/>
          <a:lstStyle/>
          <a:p>
            <a:r>
              <a:rPr lang="zh-CN" altLang="en-US" dirty="0"/>
              <a:t>拒绝服务攻击</a:t>
            </a:r>
            <a:endParaRPr lang="en-US" altLang="zh-CN" dirty="0"/>
          </a:p>
          <a:p>
            <a:r>
              <a:rPr lang="en-US" altLang="zh-CN" dirty="0"/>
              <a:t>SQL</a:t>
            </a:r>
            <a:r>
              <a:rPr lang="zh-CN" altLang="en-US" dirty="0"/>
              <a:t>注入</a:t>
            </a:r>
          </a:p>
        </p:txBody>
      </p:sp>
    </p:spTree>
    <p:extLst>
      <p:ext uri="{BB962C8B-B14F-4D97-AF65-F5344CB8AC3E}">
        <p14:creationId xmlns:p14="http://schemas.microsoft.com/office/powerpoint/2010/main" val="341354565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72BDE-45DB-4A13-BD47-79FF6F61B9BA}"/>
              </a:ext>
            </a:extLst>
          </p:cNvPr>
          <p:cNvSpPr>
            <a:spLocks noGrp="1"/>
          </p:cNvSpPr>
          <p:nvPr>
            <p:ph type="title"/>
          </p:nvPr>
        </p:nvSpPr>
        <p:spPr>
          <a:xfrm>
            <a:off x="838200" y="2766218"/>
            <a:ext cx="10515600" cy="1325563"/>
          </a:xfrm>
        </p:spPr>
        <p:txBody>
          <a:bodyPr/>
          <a:lstStyle/>
          <a:p>
            <a:pPr algn="ctr"/>
            <a:r>
              <a:rPr lang="zh-CN" altLang="en-US" dirty="0"/>
              <a:t>拒绝服务攻击</a:t>
            </a:r>
          </a:p>
        </p:txBody>
      </p:sp>
    </p:spTree>
    <p:extLst>
      <p:ext uri="{BB962C8B-B14F-4D97-AF65-F5344CB8AC3E}">
        <p14:creationId xmlns:p14="http://schemas.microsoft.com/office/powerpoint/2010/main" val="408506955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E8664-7639-4567-A346-B088E132FFE5}"/>
              </a:ext>
            </a:extLst>
          </p:cNvPr>
          <p:cNvSpPr>
            <a:spLocks noGrp="1"/>
          </p:cNvSpPr>
          <p:nvPr>
            <p:ph type="title"/>
          </p:nvPr>
        </p:nvSpPr>
        <p:spPr/>
        <p:txBody>
          <a:bodyPr/>
          <a:lstStyle/>
          <a:p>
            <a:pPr algn="ctr"/>
            <a:r>
              <a:rPr lang="zh-CN" altLang="en-US" dirty="0"/>
              <a:t>拒绝服务攻击的分类</a:t>
            </a:r>
          </a:p>
        </p:txBody>
      </p:sp>
      <p:sp>
        <p:nvSpPr>
          <p:cNvPr id="3" name="内容占位符 2">
            <a:extLst>
              <a:ext uri="{FF2B5EF4-FFF2-40B4-BE49-F238E27FC236}">
                <a16:creationId xmlns:a16="http://schemas.microsoft.com/office/drawing/2014/main" id="{93DCEB04-6792-4393-A63A-5FE2A5DA20FB}"/>
              </a:ext>
            </a:extLst>
          </p:cNvPr>
          <p:cNvSpPr>
            <a:spLocks noGrp="1"/>
          </p:cNvSpPr>
          <p:nvPr>
            <p:ph idx="1"/>
          </p:nvPr>
        </p:nvSpPr>
        <p:spPr/>
        <p:txBody>
          <a:bodyPr/>
          <a:lstStyle/>
          <a:p>
            <a:r>
              <a:rPr lang="zh-CN" altLang="en-US" dirty="0"/>
              <a:t>泛洪攻击</a:t>
            </a:r>
            <a:endParaRPr lang="en-US" altLang="zh-CN" dirty="0"/>
          </a:p>
          <a:p>
            <a:r>
              <a:rPr lang="zh-CN" altLang="en-US" dirty="0"/>
              <a:t>畸形报文攻击</a:t>
            </a:r>
            <a:endParaRPr lang="en-US" altLang="zh-CN" dirty="0"/>
          </a:p>
          <a:p>
            <a:r>
              <a:rPr lang="zh-CN" altLang="en-US" dirty="0"/>
              <a:t>扫描探测类攻击</a:t>
            </a:r>
            <a:endParaRPr lang="en-US" altLang="zh-CN" dirty="0"/>
          </a:p>
          <a:p>
            <a:r>
              <a:rPr lang="zh-CN" altLang="en-US" dirty="0"/>
              <a:t>连接型攻击</a:t>
            </a:r>
          </a:p>
        </p:txBody>
      </p:sp>
    </p:spTree>
    <p:extLst>
      <p:ext uri="{BB962C8B-B14F-4D97-AF65-F5344CB8AC3E}">
        <p14:creationId xmlns:p14="http://schemas.microsoft.com/office/powerpoint/2010/main" val="2105240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49D77-C59F-4DBC-85AB-B04FDF23B762}"/>
              </a:ext>
            </a:extLst>
          </p:cNvPr>
          <p:cNvSpPr>
            <a:spLocks noGrp="1"/>
          </p:cNvSpPr>
          <p:nvPr>
            <p:ph type="title"/>
          </p:nvPr>
        </p:nvSpPr>
        <p:spPr/>
        <p:txBody>
          <a:bodyPr/>
          <a:lstStyle/>
          <a:p>
            <a:pPr algn="ctr"/>
            <a:r>
              <a:rPr lang="en-US" altLang="zh-CN" dirty="0"/>
              <a:t>SYN</a:t>
            </a:r>
            <a:r>
              <a:rPr lang="zh-CN" altLang="en-US" dirty="0"/>
              <a:t>洪水攻击</a:t>
            </a:r>
          </a:p>
        </p:txBody>
      </p:sp>
      <p:sp>
        <p:nvSpPr>
          <p:cNvPr id="3" name="内容占位符 2">
            <a:extLst>
              <a:ext uri="{FF2B5EF4-FFF2-40B4-BE49-F238E27FC236}">
                <a16:creationId xmlns:a16="http://schemas.microsoft.com/office/drawing/2014/main" id="{7DE63DE7-1E30-421C-83CF-3B15EA76805F}"/>
              </a:ext>
            </a:extLst>
          </p:cNvPr>
          <p:cNvSpPr>
            <a:spLocks noGrp="1"/>
          </p:cNvSpPr>
          <p:nvPr>
            <p:ph idx="1"/>
          </p:nvPr>
        </p:nvSpPr>
        <p:spPr/>
        <p:txBody>
          <a:bodyPr/>
          <a:lstStyle/>
          <a:p>
            <a:r>
              <a:rPr lang="zh-CN" altLang="en-US" dirty="0"/>
              <a:t>它是目前主流的</a:t>
            </a:r>
            <a:r>
              <a:rPr lang="en-US" altLang="zh-CN" dirty="0"/>
              <a:t>DoS</a:t>
            </a:r>
            <a:r>
              <a:rPr lang="zh-CN" altLang="en-US" dirty="0"/>
              <a:t>和</a:t>
            </a:r>
            <a:r>
              <a:rPr lang="en-US" altLang="zh-CN" dirty="0"/>
              <a:t>DDoS</a:t>
            </a:r>
            <a:r>
              <a:rPr lang="zh-CN" altLang="en-US" dirty="0"/>
              <a:t>攻击手段。</a:t>
            </a:r>
            <a:endParaRPr lang="en-US" altLang="zh-CN" dirty="0"/>
          </a:p>
          <a:p>
            <a:r>
              <a:rPr lang="zh-CN" altLang="en-US" dirty="0"/>
              <a:t>利用</a:t>
            </a:r>
            <a:r>
              <a:rPr lang="en-US" altLang="zh-CN" dirty="0"/>
              <a:t>TCP</a:t>
            </a:r>
            <a:r>
              <a:rPr lang="zh-CN" altLang="en-US" dirty="0"/>
              <a:t>的缺陷，收到服务器的</a:t>
            </a:r>
            <a:r>
              <a:rPr lang="en-US" altLang="zh-CN" dirty="0"/>
              <a:t>SYN/ACK</a:t>
            </a:r>
            <a:r>
              <a:rPr lang="zh-CN" altLang="en-US" dirty="0"/>
              <a:t>应答包后不发送</a:t>
            </a:r>
            <a:r>
              <a:rPr lang="en-US" altLang="zh-CN" dirty="0"/>
              <a:t>ACK</a:t>
            </a:r>
            <a:r>
              <a:rPr lang="zh-CN" altLang="en-US" dirty="0"/>
              <a:t>确认包，耗尽保存这些半连接状态的</a:t>
            </a:r>
            <a:r>
              <a:rPr lang="en-US" altLang="zh-CN" dirty="0"/>
              <a:t>TCP</a:t>
            </a:r>
            <a:r>
              <a:rPr lang="zh-CN" altLang="en-US" dirty="0"/>
              <a:t>资源耗尽。</a:t>
            </a:r>
            <a:endParaRPr lang="en-US" altLang="zh-CN" dirty="0"/>
          </a:p>
          <a:p>
            <a:r>
              <a:rPr lang="zh-CN" altLang="en-US" dirty="0"/>
              <a:t>使用</a:t>
            </a:r>
            <a:r>
              <a:rPr lang="en-US" altLang="zh-CN" dirty="0"/>
              <a:t>hping3</a:t>
            </a:r>
            <a:r>
              <a:rPr lang="zh-CN" altLang="en-US" dirty="0"/>
              <a:t>进行攻击：</a:t>
            </a:r>
            <a:r>
              <a:rPr lang="en-US" altLang="zh-CN" dirty="0"/>
              <a:t>hping3 –p 80 –S --flood target-</a:t>
            </a:r>
            <a:r>
              <a:rPr lang="en-US" altLang="zh-CN" dirty="0" err="1"/>
              <a:t>ip</a:t>
            </a:r>
            <a:r>
              <a:rPr lang="en-US" altLang="zh-CN" dirty="0"/>
              <a:t> --rand-source</a:t>
            </a:r>
          </a:p>
          <a:p>
            <a:r>
              <a:rPr lang="en-US" altLang="zh-CN" dirty="0"/>
              <a:t>-S</a:t>
            </a:r>
            <a:r>
              <a:rPr lang="zh-CN" altLang="en-US" dirty="0"/>
              <a:t>：使用</a:t>
            </a:r>
            <a:r>
              <a:rPr lang="en-US" altLang="zh-CN" dirty="0"/>
              <a:t>SYN</a:t>
            </a:r>
            <a:r>
              <a:rPr lang="zh-CN" altLang="en-US" dirty="0"/>
              <a:t>标志；</a:t>
            </a:r>
            <a:r>
              <a:rPr lang="en-US" altLang="zh-CN" dirty="0"/>
              <a:t>--flood</a:t>
            </a:r>
            <a:r>
              <a:rPr lang="zh-CN" altLang="en-US" dirty="0"/>
              <a:t>：尽可能按最快速率发包；</a:t>
            </a:r>
            <a:r>
              <a:rPr lang="en-US" altLang="zh-CN" dirty="0"/>
              <a:t>--rand-source </a:t>
            </a:r>
            <a:r>
              <a:rPr lang="zh-CN" altLang="en-US" dirty="0"/>
              <a:t>使用随机源地址。</a:t>
            </a:r>
            <a:endParaRPr lang="en-US" altLang="zh-CN" dirty="0"/>
          </a:p>
        </p:txBody>
      </p:sp>
    </p:spTree>
    <p:extLst>
      <p:ext uri="{BB962C8B-B14F-4D97-AF65-F5344CB8AC3E}">
        <p14:creationId xmlns:p14="http://schemas.microsoft.com/office/powerpoint/2010/main" val="300851148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56D3E-20CD-4B99-A429-268A06BF9F19}"/>
              </a:ext>
            </a:extLst>
          </p:cNvPr>
          <p:cNvSpPr>
            <a:spLocks noGrp="1"/>
          </p:cNvSpPr>
          <p:nvPr>
            <p:ph type="title"/>
          </p:nvPr>
        </p:nvSpPr>
        <p:spPr/>
        <p:txBody>
          <a:bodyPr/>
          <a:lstStyle/>
          <a:p>
            <a:pPr algn="ctr"/>
            <a:r>
              <a:rPr lang="en-US" altLang="zh-CN" dirty="0"/>
              <a:t>Smurf</a:t>
            </a:r>
            <a:r>
              <a:rPr lang="zh-CN" altLang="en-US" dirty="0"/>
              <a:t>攻击（反射</a:t>
            </a:r>
            <a:r>
              <a:rPr lang="en-US" altLang="zh-CN" dirty="0"/>
              <a:t>ICMP</a:t>
            </a:r>
            <a:r>
              <a:rPr lang="zh-CN" altLang="en-US" dirty="0"/>
              <a:t>攻击）</a:t>
            </a:r>
          </a:p>
        </p:txBody>
      </p:sp>
      <p:sp>
        <p:nvSpPr>
          <p:cNvPr id="3" name="内容占位符 2">
            <a:extLst>
              <a:ext uri="{FF2B5EF4-FFF2-40B4-BE49-F238E27FC236}">
                <a16:creationId xmlns:a16="http://schemas.microsoft.com/office/drawing/2014/main" id="{DC18BBA3-C64C-4511-9217-E4EDBB355AD8}"/>
              </a:ext>
            </a:extLst>
          </p:cNvPr>
          <p:cNvSpPr>
            <a:spLocks noGrp="1"/>
          </p:cNvSpPr>
          <p:nvPr>
            <p:ph idx="1"/>
          </p:nvPr>
        </p:nvSpPr>
        <p:spPr/>
        <p:txBody>
          <a:bodyPr/>
          <a:lstStyle/>
          <a:p>
            <a:r>
              <a:rPr lang="zh-CN" altLang="en-US" dirty="0"/>
              <a:t>向目标主机的</a:t>
            </a:r>
            <a:r>
              <a:rPr lang="zh-CN" altLang="en-US" b="1" dirty="0"/>
              <a:t>网络广播地址</a:t>
            </a:r>
            <a:r>
              <a:rPr lang="zh-CN" altLang="en-US" dirty="0"/>
              <a:t>发送</a:t>
            </a:r>
            <a:r>
              <a:rPr lang="en-US" altLang="zh-CN" dirty="0"/>
              <a:t>ICMP echo-request</a:t>
            </a:r>
            <a:r>
              <a:rPr lang="zh-CN" altLang="en-US" dirty="0"/>
              <a:t>报文，并将回复地址设置为受害者主机的地址。</a:t>
            </a:r>
            <a:endParaRPr lang="en-US" altLang="zh-CN" dirty="0"/>
          </a:p>
          <a:p>
            <a:r>
              <a:rPr lang="zh-CN" altLang="en-US" dirty="0"/>
              <a:t>网络上的主机都会按照源</a:t>
            </a:r>
            <a:r>
              <a:rPr lang="en-US" altLang="zh-CN" dirty="0"/>
              <a:t>IP</a:t>
            </a:r>
            <a:r>
              <a:rPr lang="zh-CN" altLang="en-US" dirty="0"/>
              <a:t>地址返回请求信息，向受害者发送</a:t>
            </a:r>
            <a:r>
              <a:rPr lang="en-US" altLang="zh-CN" dirty="0"/>
              <a:t>ICMP echo-</a:t>
            </a:r>
            <a:r>
              <a:rPr lang="en-US" altLang="zh-CN" dirty="0" err="1"/>
              <a:t>relpy</a:t>
            </a:r>
            <a:r>
              <a:rPr lang="zh-CN" altLang="en-US" dirty="0"/>
              <a:t>报文，造成淇服务性能下降甚至崩溃。</a:t>
            </a:r>
            <a:endParaRPr lang="en-US" altLang="zh-CN" dirty="0"/>
          </a:p>
          <a:p>
            <a:r>
              <a:rPr lang="zh-CN" altLang="en-US" dirty="0"/>
              <a:t>使用</a:t>
            </a:r>
            <a:r>
              <a:rPr lang="en-US" altLang="zh-CN" dirty="0"/>
              <a:t>hping3</a:t>
            </a:r>
            <a:r>
              <a:rPr lang="zh-CN" altLang="en-US" dirty="0"/>
              <a:t>进行攻击：</a:t>
            </a:r>
            <a:r>
              <a:rPr lang="en-US" altLang="zh-CN" dirty="0"/>
              <a:t>hping3 -1 –flood target-IP –rand-source</a:t>
            </a:r>
          </a:p>
          <a:p>
            <a:r>
              <a:rPr lang="en-US" altLang="zh-CN" dirty="0"/>
              <a:t>-1</a:t>
            </a:r>
            <a:r>
              <a:rPr lang="zh-CN" altLang="en-US" dirty="0"/>
              <a:t>：指定发包模式为</a:t>
            </a:r>
            <a:r>
              <a:rPr lang="en-US" altLang="zh-CN" dirty="0"/>
              <a:t>ICMP</a:t>
            </a:r>
            <a:r>
              <a:rPr lang="zh-CN" altLang="en-US" dirty="0"/>
              <a:t>模式</a:t>
            </a:r>
          </a:p>
        </p:txBody>
      </p:sp>
    </p:spTree>
    <p:extLst>
      <p:ext uri="{BB962C8B-B14F-4D97-AF65-F5344CB8AC3E}">
        <p14:creationId xmlns:p14="http://schemas.microsoft.com/office/powerpoint/2010/main" val="34887542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0B9B5-E4D8-4B6D-90ED-39C79C2ABDA1}"/>
              </a:ext>
            </a:extLst>
          </p:cNvPr>
          <p:cNvSpPr>
            <a:spLocks noGrp="1"/>
          </p:cNvSpPr>
          <p:nvPr>
            <p:ph type="title"/>
          </p:nvPr>
        </p:nvSpPr>
        <p:spPr/>
        <p:txBody>
          <a:bodyPr/>
          <a:lstStyle/>
          <a:p>
            <a:pPr algn="ctr"/>
            <a:r>
              <a:rPr lang="zh-CN" altLang="en-US" dirty="0"/>
              <a:t>地址解析协议</a:t>
            </a:r>
            <a:r>
              <a:rPr lang="en-US" altLang="zh-CN" dirty="0"/>
              <a:t>(ARP)</a:t>
            </a:r>
            <a:endParaRPr lang="zh-CN" altLang="en-US" dirty="0"/>
          </a:p>
        </p:txBody>
      </p:sp>
      <p:sp>
        <p:nvSpPr>
          <p:cNvPr id="3" name="内容占位符 2">
            <a:extLst>
              <a:ext uri="{FF2B5EF4-FFF2-40B4-BE49-F238E27FC236}">
                <a16:creationId xmlns:a16="http://schemas.microsoft.com/office/drawing/2014/main" id="{1B45A21D-3C86-4078-A630-ED27D393AAD7}"/>
              </a:ext>
            </a:extLst>
          </p:cNvPr>
          <p:cNvSpPr>
            <a:spLocks noGrp="1"/>
          </p:cNvSpPr>
          <p:nvPr>
            <p:ph idx="1"/>
          </p:nvPr>
        </p:nvSpPr>
        <p:spPr/>
        <p:txBody>
          <a:bodyPr>
            <a:normAutofit/>
          </a:bodyPr>
          <a:lstStyle/>
          <a:p>
            <a:r>
              <a:rPr lang="zh-CN" altLang="en-US" dirty="0"/>
              <a:t>根据</a:t>
            </a:r>
            <a:r>
              <a:rPr lang="en-US" altLang="zh-CN" dirty="0"/>
              <a:t>IP</a:t>
            </a:r>
            <a:r>
              <a:rPr lang="zh-CN" altLang="en-US" dirty="0"/>
              <a:t>地址获取物理地址的一个</a:t>
            </a:r>
            <a:r>
              <a:rPr lang="en-US" altLang="zh-CN" dirty="0"/>
              <a:t>TCP/IP</a:t>
            </a:r>
            <a:r>
              <a:rPr lang="zh-CN" altLang="en-US" dirty="0"/>
              <a:t>协议。主机发送信息时将包含目标</a:t>
            </a:r>
            <a:r>
              <a:rPr lang="en-US" altLang="zh-CN" dirty="0"/>
              <a:t>IP</a:t>
            </a:r>
            <a:r>
              <a:rPr lang="zh-CN" altLang="en-US" dirty="0"/>
              <a:t>地址的</a:t>
            </a:r>
            <a:r>
              <a:rPr lang="en-US" altLang="zh-CN" dirty="0"/>
              <a:t>ARP</a:t>
            </a:r>
            <a:r>
              <a:rPr lang="zh-CN" altLang="en-US" dirty="0"/>
              <a:t>请求广播到局域网络上的所有主机，并接收返回消息，以此确定目标的物理地址；收到返回消息后将该</a:t>
            </a:r>
            <a:r>
              <a:rPr lang="en-US" altLang="zh-CN" dirty="0"/>
              <a:t>IP</a:t>
            </a:r>
            <a:r>
              <a:rPr lang="zh-CN" altLang="en-US" dirty="0"/>
              <a:t>地址和物理地址</a:t>
            </a:r>
            <a:r>
              <a:rPr lang="zh-CN" altLang="en-US" b="1" dirty="0"/>
              <a:t>存入本机</a:t>
            </a:r>
            <a:r>
              <a:rPr lang="en-US" altLang="zh-CN" b="1" dirty="0"/>
              <a:t>ARP</a:t>
            </a:r>
            <a:r>
              <a:rPr lang="zh-CN" altLang="en-US" b="1" dirty="0"/>
              <a:t>缓存</a:t>
            </a:r>
            <a:r>
              <a:rPr lang="zh-CN" altLang="en-US" dirty="0"/>
              <a:t>中并保留一定时间，下次请求时</a:t>
            </a:r>
            <a:r>
              <a:rPr lang="zh-CN" altLang="en-US" b="1" dirty="0"/>
              <a:t>直接查询</a:t>
            </a:r>
            <a:r>
              <a:rPr lang="en-US" altLang="zh-CN" b="1" dirty="0"/>
              <a:t>ARP</a:t>
            </a:r>
            <a:r>
              <a:rPr lang="zh-CN" altLang="en-US" b="1" dirty="0"/>
              <a:t>缓存</a:t>
            </a:r>
            <a:r>
              <a:rPr lang="zh-CN" altLang="en-US" dirty="0"/>
              <a:t>以节约资源。</a:t>
            </a:r>
            <a:endParaRPr lang="en-US" altLang="zh-CN" dirty="0"/>
          </a:p>
          <a:p>
            <a:r>
              <a:rPr lang="zh-CN" altLang="en-US" dirty="0"/>
              <a:t>整个转换过程是一台主机先向目标主机发送包含</a:t>
            </a:r>
            <a:r>
              <a:rPr lang="en-US" altLang="zh-CN" dirty="0"/>
              <a:t>IP</a:t>
            </a:r>
            <a:r>
              <a:rPr lang="zh-CN" altLang="en-US" dirty="0"/>
              <a:t>地址信息的广播数据包，即</a:t>
            </a:r>
            <a:r>
              <a:rPr lang="en-US" altLang="zh-CN" dirty="0"/>
              <a:t>ARP</a:t>
            </a:r>
            <a:r>
              <a:rPr lang="zh-CN" altLang="en-US" dirty="0"/>
              <a:t>请求，然后目标主机向该主机发送一个含有</a:t>
            </a:r>
            <a:r>
              <a:rPr lang="en-US" altLang="zh-CN" dirty="0"/>
              <a:t>IP</a:t>
            </a:r>
            <a:r>
              <a:rPr lang="zh-CN" altLang="en-US" dirty="0"/>
              <a:t>地址和</a:t>
            </a:r>
            <a:r>
              <a:rPr lang="en-US" altLang="zh-CN" dirty="0"/>
              <a:t>MAC</a:t>
            </a:r>
            <a:r>
              <a:rPr lang="zh-CN" altLang="en-US" dirty="0"/>
              <a:t>地址响应的数据包。请求主机收到该响应数据后，就把目标主机的</a:t>
            </a:r>
            <a:r>
              <a:rPr lang="en-US" altLang="zh-CN" dirty="0"/>
              <a:t>IP</a:t>
            </a:r>
            <a:r>
              <a:rPr lang="zh-CN" altLang="en-US" dirty="0"/>
              <a:t>地址和</a:t>
            </a:r>
            <a:r>
              <a:rPr lang="en-US" altLang="zh-CN" dirty="0"/>
              <a:t>MAC</a:t>
            </a:r>
            <a:r>
              <a:rPr lang="zh-CN" altLang="en-US" dirty="0"/>
              <a:t>地址放入</a:t>
            </a:r>
            <a:r>
              <a:rPr lang="en-US" altLang="zh-CN" dirty="0"/>
              <a:t>ARP</a:t>
            </a:r>
            <a:r>
              <a:rPr lang="zh-CN" altLang="en-US" dirty="0"/>
              <a:t>缓存表里。</a:t>
            </a:r>
            <a:endParaRPr lang="en-US" altLang="zh-CN" dirty="0"/>
          </a:p>
        </p:txBody>
      </p:sp>
    </p:spTree>
    <p:extLst>
      <p:ext uri="{BB962C8B-B14F-4D97-AF65-F5344CB8AC3E}">
        <p14:creationId xmlns:p14="http://schemas.microsoft.com/office/powerpoint/2010/main" val="118606064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763C7-52BB-47B3-ABC8-E6570B370095}"/>
              </a:ext>
            </a:extLst>
          </p:cNvPr>
          <p:cNvSpPr>
            <a:spLocks noGrp="1"/>
          </p:cNvSpPr>
          <p:nvPr>
            <p:ph type="title"/>
          </p:nvPr>
        </p:nvSpPr>
        <p:spPr/>
        <p:txBody>
          <a:bodyPr/>
          <a:lstStyle/>
          <a:p>
            <a:pPr algn="ctr"/>
            <a:r>
              <a:rPr lang="en-US" altLang="zh-CN" dirty="0"/>
              <a:t>UDP</a:t>
            </a:r>
            <a:r>
              <a:rPr lang="zh-CN" altLang="en-US" dirty="0"/>
              <a:t>洪水攻击</a:t>
            </a:r>
          </a:p>
        </p:txBody>
      </p:sp>
      <p:sp>
        <p:nvSpPr>
          <p:cNvPr id="3" name="内容占位符 2">
            <a:extLst>
              <a:ext uri="{FF2B5EF4-FFF2-40B4-BE49-F238E27FC236}">
                <a16:creationId xmlns:a16="http://schemas.microsoft.com/office/drawing/2014/main" id="{65E5ABE2-3F6F-4B7E-9622-5A87FC405611}"/>
              </a:ext>
            </a:extLst>
          </p:cNvPr>
          <p:cNvSpPr>
            <a:spLocks noGrp="1"/>
          </p:cNvSpPr>
          <p:nvPr>
            <p:ph idx="1"/>
          </p:nvPr>
        </p:nvSpPr>
        <p:spPr/>
        <p:txBody>
          <a:bodyPr/>
          <a:lstStyle/>
          <a:p>
            <a:r>
              <a:rPr lang="zh-CN" altLang="en-US" dirty="0"/>
              <a:t>发送</a:t>
            </a:r>
            <a:r>
              <a:rPr lang="en-US" altLang="zh-CN" dirty="0"/>
              <a:t>UDP</a:t>
            </a:r>
            <a:r>
              <a:rPr lang="zh-CN" altLang="en-US" dirty="0"/>
              <a:t>数据包造成服务器崩溃。</a:t>
            </a:r>
            <a:endParaRPr lang="en-US" altLang="zh-CN" dirty="0"/>
          </a:p>
          <a:p>
            <a:r>
              <a:rPr lang="en-US" altLang="zh-CN" dirty="0"/>
              <a:t>hping3 -2 –flood target-IP –rand-source</a:t>
            </a:r>
          </a:p>
          <a:p>
            <a:r>
              <a:rPr lang="en-US" altLang="zh-CN" dirty="0"/>
              <a:t>-2</a:t>
            </a:r>
            <a:r>
              <a:rPr lang="zh-CN" altLang="en-US" dirty="0"/>
              <a:t>：指定发包模式为</a:t>
            </a:r>
            <a:r>
              <a:rPr lang="en-US" altLang="zh-CN" dirty="0"/>
              <a:t>UDP</a:t>
            </a:r>
            <a:r>
              <a:rPr lang="zh-CN" altLang="en-US" dirty="0"/>
              <a:t>模式</a:t>
            </a:r>
          </a:p>
        </p:txBody>
      </p:sp>
    </p:spTree>
    <p:extLst>
      <p:ext uri="{BB962C8B-B14F-4D97-AF65-F5344CB8AC3E}">
        <p14:creationId xmlns:p14="http://schemas.microsoft.com/office/powerpoint/2010/main" val="79998147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2E469-9E80-40F9-B790-A865BBA93BE8}"/>
              </a:ext>
            </a:extLst>
          </p:cNvPr>
          <p:cNvSpPr>
            <a:spLocks noGrp="1"/>
          </p:cNvSpPr>
          <p:nvPr>
            <p:ph type="title"/>
          </p:nvPr>
        </p:nvSpPr>
        <p:spPr/>
        <p:txBody>
          <a:bodyPr/>
          <a:lstStyle/>
          <a:p>
            <a:pPr algn="ctr"/>
            <a:r>
              <a:rPr lang="en-US" altLang="zh-CN" dirty="0"/>
              <a:t>HTTP(S)</a:t>
            </a:r>
            <a:r>
              <a:rPr lang="zh-CN" altLang="en-US" dirty="0"/>
              <a:t>洪水攻击</a:t>
            </a:r>
          </a:p>
        </p:txBody>
      </p:sp>
      <p:sp>
        <p:nvSpPr>
          <p:cNvPr id="3" name="内容占位符 2">
            <a:extLst>
              <a:ext uri="{FF2B5EF4-FFF2-40B4-BE49-F238E27FC236}">
                <a16:creationId xmlns:a16="http://schemas.microsoft.com/office/drawing/2014/main" id="{19824EA8-7DB3-40D4-BEE2-391F5014C521}"/>
              </a:ext>
            </a:extLst>
          </p:cNvPr>
          <p:cNvSpPr>
            <a:spLocks noGrp="1"/>
          </p:cNvSpPr>
          <p:nvPr>
            <p:ph idx="1"/>
          </p:nvPr>
        </p:nvSpPr>
        <p:spPr/>
        <p:txBody>
          <a:bodyPr/>
          <a:lstStyle/>
          <a:p>
            <a:r>
              <a:rPr lang="zh-CN" altLang="en-US" dirty="0"/>
              <a:t>使服务器处理过多的</a:t>
            </a:r>
            <a:r>
              <a:rPr lang="en-US" altLang="zh-CN" dirty="0"/>
              <a:t>http(s)</a:t>
            </a:r>
            <a:r>
              <a:rPr lang="zh-CN" altLang="en-US" dirty="0"/>
              <a:t>请求从而造成崩溃。</a:t>
            </a:r>
            <a:endParaRPr lang="en-US" altLang="zh-CN" dirty="0"/>
          </a:p>
          <a:p>
            <a:r>
              <a:rPr lang="en-US" altLang="zh-CN" dirty="0"/>
              <a:t>hping3 –p 80 --flood target-IP --rand-source</a:t>
            </a:r>
            <a:endParaRPr lang="zh-CN" altLang="en-US" dirty="0"/>
          </a:p>
        </p:txBody>
      </p:sp>
    </p:spTree>
    <p:extLst>
      <p:ext uri="{BB962C8B-B14F-4D97-AF65-F5344CB8AC3E}">
        <p14:creationId xmlns:p14="http://schemas.microsoft.com/office/powerpoint/2010/main" val="202332821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1267F-5A91-4482-B3D6-5FCD8FB82894}"/>
              </a:ext>
            </a:extLst>
          </p:cNvPr>
          <p:cNvSpPr>
            <a:spLocks noGrp="1"/>
          </p:cNvSpPr>
          <p:nvPr>
            <p:ph type="title"/>
          </p:nvPr>
        </p:nvSpPr>
        <p:spPr/>
        <p:txBody>
          <a:bodyPr/>
          <a:lstStyle/>
          <a:p>
            <a:pPr algn="ctr"/>
            <a:r>
              <a:rPr lang="zh-CN" altLang="en-US" dirty="0"/>
              <a:t>慢速连接攻击</a:t>
            </a:r>
          </a:p>
        </p:txBody>
      </p:sp>
      <p:sp>
        <p:nvSpPr>
          <p:cNvPr id="3" name="内容占位符 2">
            <a:extLst>
              <a:ext uri="{FF2B5EF4-FFF2-40B4-BE49-F238E27FC236}">
                <a16:creationId xmlns:a16="http://schemas.microsoft.com/office/drawing/2014/main" id="{1D9077C8-BA20-4C8A-92CA-17B639509535}"/>
              </a:ext>
            </a:extLst>
          </p:cNvPr>
          <p:cNvSpPr>
            <a:spLocks noGrp="1"/>
          </p:cNvSpPr>
          <p:nvPr>
            <p:ph idx="1"/>
          </p:nvPr>
        </p:nvSpPr>
        <p:spPr/>
        <p:txBody>
          <a:bodyPr/>
          <a:lstStyle/>
          <a:p>
            <a:r>
              <a:rPr lang="en-US" altLang="zh-CN" dirty="0"/>
              <a:t>Slow headers</a:t>
            </a:r>
            <a:r>
              <a:rPr lang="zh-CN" altLang="en-US" dirty="0"/>
              <a:t>：请求头中</a:t>
            </a:r>
            <a:r>
              <a:rPr lang="en-US" altLang="zh-CN" dirty="0"/>
              <a:t>connection</a:t>
            </a:r>
            <a:r>
              <a:rPr lang="zh-CN" altLang="en-US" dirty="0"/>
              <a:t>设为</a:t>
            </a:r>
            <a:r>
              <a:rPr lang="en-US" altLang="zh-CN" dirty="0"/>
              <a:t>Keep-Alive</a:t>
            </a:r>
            <a:r>
              <a:rPr lang="zh-CN" altLang="en-US" dirty="0"/>
              <a:t>，随后缓慢地每隔几分钟发送一个</a:t>
            </a:r>
            <a:r>
              <a:rPr lang="en-US" altLang="zh-CN" dirty="0"/>
              <a:t>key-value</a:t>
            </a:r>
            <a:r>
              <a:rPr lang="zh-CN" altLang="en-US" dirty="0"/>
              <a:t>格式的数据到服务端。</a:t>
            </a:r>
            <a:endParaRPr lang="en-US" altLang="zh-CN" dirty="0"/>
          </a:p>
          <a:p>
            <a:r>
              <a:rPr lang="en-US" altLang="zh-CN" dirty="0"/>
              <a:t>Slow body</a:t>
            </a:r>
            <a:r>
              <a:rPr lang="zh-CN" altLang="en-US" dirty="0"/>
              <a:t>：发送完</a:t>
            </a:r>
            <a:r>
              <a:rPr lang="en-US" altLang="zh-CN" dirty="0"/>
              <a:t>content-length</a:t>
            </a:r>
            <a:r>
              <a:rPr lang="zh-CN" altLang="en-US" dirty="0"/>
              <a:t>后，将后面的</a:t>
            </a:r>
            <a:r>
              <a:rPr lang="en-US" altLang="zh-CN" dirty="0"/>
              <a:t>body</a:t>
            </a:r>
            <a:r>
              <a:rPr lang="zh-CN" altLang="en-US" dirty="0"/>
              <a:t>部分卡住。</a:t>
            </a:r>
            <a:endParaRPr lang="en-US" altLang="zh-CN" dirty="0"/>
          </a:p>
          <a:p>
            <a:r>
              <a:rPr lang="en-US" altLang="zh-CN" dirty="0"/>
              <a:t>Slow read</a:t>
            </a:r>
            <a:r>
              <a:rPr lang="zh-CN" altLang="en-US" dirty="0"/>
              <a:t>：客户端慢速读取</a:t>
            </a:r>
            <a:r>
              <a:rPr lang="en-US" altLang="zh-CN" dirty="0"/>
              <a:t>response</a:t>
            </a:r>
            <a:r>
              <a:rPr lang="zh-CN" altLang="en-US" dirty="0"/>
              <a:t>，在快超时才读取一字节，消耗服务器资源。</a:t>
            </a:r>
            <a:endParaRPr lang="en-US" altLang="zh-CN" dirty="0"/>
          </a:p>
          <a:p>
            <a:r>
              <a:rPr lang="zh-CN" altLang="en-US" dirty="0"/>
              <a:t>攻击工具：</a:t>
            </a:r>
            <a:r>
              <a:rPr lang="en-US" altLang="zh-CN" dirty="0" err="1"/>
              <a:t>slowhttptest</a:t>
            </a:r>
            <a:r>
              <a:rPr lang="en-US" altLang="zh-CN" dirty="0"/>
              <a:t>(</a:t>
            </a:r>
            <a:r>
              <a:rPr lang="en-US" altLang="zh-CN" dirty="0">
                <a:hlinkClick r:id="rId2"/>
              </a:rPr>
              <a:t>https://github.com/shekyan/slowhttptest.git</a:t>
            </a:r>
            <a:r>
              <a:rPr lang="en-US" altLang="zh-CN" dirty="0"/>
              <a:t>)</a:t>
            </a:r>
            <a:endParaRPr lang="zh-CN" altLang="en-US" dirty="0"/>
          </a:p>
        </p:txBody>
      </p:sp>
    </p:spTree>
    <p:extLst>
      <p:ext uri="{BB962C8B-B14F-4D97-AF65-F5344CB8AC3E}">
        <p14:creationId xmlns:p14="http://schemas.microsoft.com/office/powerpoint/2010/main" val="163981662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50F79-3AD8-4307-AD1F-23FFB5C56B1D}"/>
              </a:ext>
            </a:extLst>
          </p:cNvPr>
          <p:cNvSpPr>
            <a:spLocks noGrp="1"/>
          </p:cNvSpPr>
          <p:nvPr>
            <p:ph type="title"/>
          </p:nvPr>
        </p:nvSpPr>
        <p:spPr/>
        <p:txBody>
          <a:bodyPr/>
          <a:lstStyle/>
          <a:p>
            <a:pPr algn="ctr"/>
            <a:r>
              <a:rPr lang="en-US" altLang="zh-CN" dirty="0"/>
              <a:t>SQL</a:t>
            </a:r>
            <a:r>
              <a:rPr lang="zh-CN" altLang="en-US" dirty="0"/>
              <a:t>注入攻击</a:t>
            </a:r>
          </a:p>
        </p:txBody>
      </p:sp>
      <p:sp>
        <p:nvSpPr>
          <p:cNvPr id="3" name="内容占位符 2">
            <a:extLst>
              <a:ext uri="{FF2B5EF4-FFF2-40B4-BE49-F238E27FC236}">
                <a16:creationId xmlns:a16="http://schemas.microsoft.com/office/drawing/2014/main" id="{77D95F3B-485E-4721-A311-BF3BDDC9210F}"/>
              </a:ext>
            </a:extLst>
          </p:cNvPr>
          <p:cNvSpPr>
            <a:spLocks noGrp="1"/>
          </p:cNvSpPr>
          <p:nvPr>
            <p:ph idx="1"/>
          </p:nvPr>
        </p:nvSpPr>
        <p:spPr/>
        <p:txBody>
          <a:bodyPr>
            <a:normAutofit lnSpcReduction="10000"/>
          </a:bodyPr>
          <a:lstStyle/>
          <a:p>
            <a:r>
              <a:rPr lang="en-US" altLang="zh-CN" dirty="0"/>
              <a:t>SQL</a:t>
            </a:r>
            <a:r>
              <a:rPr lang="zh-CN" altLang="en-US" dirty="0"/>
              <a:t>注入主要利用了一些网站调用</a:t>
            </a:r>
            <a:r>
              <a:rPr lang="en-US" altLang="zh-CN" dirty="0"/>
              <a:t>SQL</a:t>
            </a:r>
            <a:r>
              <a:rPr lang="zh-CN" altLang="en-US" dirty="0"/>
              <a:t>接口进行查询的漏洞：直接将输入放到查询语句中。通过构造特殊的输入，即可获取数据库的信息。</a:t>
            </a:r>
            <a:endParaRPr lang="en-US" altLang="zh-CN" dirty="0"/>
          </a:p>
          <a:p>
            <a:r>
              <a:rPr lang="zh-CN" altLang="en-US" dirty="0"/>
              <a:t>例如，考虑如下查询语句：</a:t>
            </a:r>
            <a:endParaRPr lang="en-US" altLang="zh-CN" dirty="0"/>
          </a:p>
          <a:p>
            <a:pPr marL="0" indent="0">
              <a:buNone/>
            </a:pPr>
            <a:r>
              <a:rPr lang="en-US" altLang="zh-CN" dirty="0"/>
              <a:t>select * from users where username=‘admin’ and password=‘smith’</a:t>
            </a:r>
          </a:p>
          <a:p>
            <a:r>
              <a:rPr lang="zh-CN" altLang="en-US" dirty="0"/>
              <a:t>如果将</a:t>
            </a:r>
            <a:r>
              <a:rPr lang="en-US" altLang="zh-CN" dirty="0"/>
              <a:t>username</a:t>
            </a:r>
            <a:r>
              <a:rPr lang="zh-CN" altLang="en-US" dirty="0"/>
              <a:t>和</a:t>
            </a:r>
            <a:r>
              <a:rPr lang="en-US" altLang="zh-CN" dirty="0"/>
              <a:t>password</a:t>
            </a:r>
            <a:r>
              <a:rPr lang="zh-CN" altLang="en-US" dirty="0"/>
              <a:t>赋值</a:t>
            </a:r>
            <a:r>
              <a:rPr lang="en-US" altLang="zh-CN" dirty="0"/>
              <a:t>’admin’ or 1=1--</a:t>
            </a:r>
            <a:r>
              <a:rPr lang="zh-CN" altLang="en-US" dirty="0"/>
              <a:t>和‘</a:t>
            </a:r>
            <a:r>
              <a:rPr lang="en-US" altLang="zh-CN" dirty="0" err="1"/>
              <a:t>aaa</a:t>
            </a:r>
            <a:r>
              <a:rPr lang="zh-CN" altLang="en-US" dirty="0"/>
              <a:t>’，那么查询语句变为</a:t>
            </a:r>
            <a:r>
              <a:rPr lang="en-US" altLang="zh-CN" dirty="0"/>
              <a:t>select * from users where username==‘admin’ or 1=1– and password=‘</a:t>
            </a:r>
            <a:r>
              <a:rPr lang="en-US" altLang="zh-CN" dirty="0" err="1"/>
              <a:t>aaa</a:t>
            </a:r>
            <a:r>
              <a:rPr lang="en-US" altLang="zh-CN" dirty="0"/>
              <a:t>’</a:t>
            </a:r>
            <a:r>
              <a:rPr lang="zh-CN" altLang="en-US" dirty="0"/>
              <a:t>，这样只要用户名正确即可绕过密码验证进行登录。</a:t>
            </a:r>
            <a:endParaRPr lang="en-US" altLang="zh-CN" dirty="0"/>
          </a:p>
          <a:p>
            <a:r>
              <a:rPr lang="zh-CN" altLang="en-US" dirty="0"/>
              <a:t>进一步的查询技巧可参阅相关资料。</a:t>
            </a:r>
          </a:p>
        </p:txBody>
      </p:sp>
    </p:spTree>
    <p:extLst>
      <p:ext uri="{BB962C8B-B14F-4D97-AF65-F5344CB8AC3E}">
        <p14:creationId xmlns:p14="http://schemas.microsoft.com/office/powerpoint/2010/main" val="9132410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94A66-0FDD-4131-AD49-89C23A9525CC}"/>
              </a:ext>
            </a:extLst>
          </p:cNvPr>
          <p:cNvSpPr>
            <a:spLocks noGrp="1"/>
          </p:cNvSpPr>
          <p:nvPr>
            <p:ph type="title"/>
          </p:nvPr>
        </p:nvSpPr>
        <p:spPr/>
        <p:txBody>
          <a:bodyPr/>
          <a:lstStyle/>
          <a:p>
            <a:pPr algn="ctr"/>
            <a:r>
              <a:rPr lang="en-US" altLang="zh-CN" dirty="0"/>
              <a:t>SQL</a:t>
            </a:r>
            <a:r>
              <a:rPr lang="zh-CN" altLang="en-US" dirty="0"/>
              <a:t>注入攻击的绕过技术</a:t>
            </a:r>
          </a:p>
        </p:txBody>
      </p:sp>
      <p:sp>
        <p:nvSpPr>
          <p:cNvPr id="3" name="内容占位符 2">
            <a:extLst>
              <a:ext uri="{FF2B5EF4-FFF2-40B4-BE49-F238E27FC236}">
                <a16:creationId xmlns:a16="http://schemas.microsoft.com/office/drawing/2014/main" id="{C6357FE0-0030-4E3D-913B-4D19835D76C0}"/>
              </a:ext>
            </a:extLst>
          </p:cNvPr>
          <p:cNvSpPr>
            <a:spLocks noGrp="1"/>
          </p:cNvSpPr>
          <p:nvPr>
            <p:ph idx="1"/>
          </p:nvPr>
        </p:nvSpPr>
        <p:spPr/>
        <p:txBody>
          <a:bodyPr/>
          <a:lstStyle/>
          <a:p>
            <a:r>
              <a:rPr lang="zh-CN" altLang="en-US" dirty="0"/>
              <a:t>关键字编码：可采用</a:t>
            </a:r>
            <a:r>
              <a:rPr lang="en-US" altLang="zh-CN" dirty="0" err="1"/>
              <a:t>unicode</a:t>
            </a:r>
            <a:r>
              <a:rPr lang="zh-CN" altLang="en-US" dirty="0"/>
              <a:t>或</a:t>
            </a:r>
            <a:r>
              <a:rPr lang="en-US" altLang="zh-CN" dirty="0"/>
              <a:t>ascii</a:t>
            </a:r>
          </a:p>
          <a:p>
            <a:r>
              <a:rPr lang="zh-CN" altLang="en-US" dirty="0"/>
              <a:t>混合编码：</a:t>
            </a:r>
            <a:r>
              <a:rPr lang="en-US" altLang="zh-CN" dirty="0"/>
              <a:t>SQL</a:t>
            </a:r>
            <a:r>
              <a:rPr lang="zh-CN" altLang="en-US" dirty="0"/>
              <a:t>对大小写不敏感，可以改变一些字母的大小写绕过过滤，如</a:t>
            </a:r>
            <a:r>
              <a:rPr lang="en-US" altLang="zh-CN" dirty="0"/>
              <a:t>And</a:t>
            </a:r>
            <a:r>
              <a:rPr lang="zh-CN" altLang="en-US" dirty="0"/>
              <a:t>。</a:t>
            </a:r>
            <a:endParaRPr lang="en-US" altLang="zh-CN" dirty="0"/>
          </a:p>
          <a:p>
            <a:r>
              <a:rPr lang="zh-CN" altLang="en-US" dirty="0"/>
              <a:t>拆分绕过：主要针对部分关键字过滤技术中的一次去除机制，如：</a:t>
            </a:r>
            <a:r>
              <a:rPr lang="en-US" altLang="zh-CN" dirty="0"/>
              <a:t>id=1 </a:t>
            </a:r>
            <a:r>
              <a:rPr lang="en-US" altLang="zh-CN" dirty="0" err="1"/>
              <a:t>anandd</a:t>
            </a:r>
            <a:r>
              <a:rPr lang="en-US" altLang="zh-CN" dirty="0"/>
              <a:t> 1=1</a:t>
            </a:r>
            <a:endParaRPr lang="zh-CN" altLang="en-US" dirty="0"/>
          </a:p>
        </p:txBody>
      </p:sp>
    </p:spTree>
    <p:extLst>
      <p:ext uri="{BB962C8B-B14F-4D97-AF65-F5344CB8AC3E}">
        <p14:creationId xmlns:p14="http://schemas.microsoft.com/office/powerpoint/2010/main" val="42364032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FDCD2-E724-490A-B04A-5D30994858F6}"/>
              </a:ext>
            </a:extLst>
          </p:cNvPr>
          <p:cNvSpPr>
            <a:spLocks noGrp="1"/>
          </p:cNvSpPr>
          <p:nvPr>
            <p:ph type="title"/>
          </p:nvPr>
        </p:nvSpPr>
        <p:spPr/>
        <p:txBody>
          <a:bodyPr/>
          <a:lstStyle/>
          <a:p>
            <a:pPr algn="ctr"/>
            <a:r>
              <a:rPr lang="zh-CN" altLang="en-US" dirty="0"/>
              <a:t>重要工具：</a:t>
            </a:r>
            <a:r>
              <a:rPr lang="en-US" altLang="zh-CN" dirty="0" err="1"/>
              <a:t>sqlmap</a:t>
            </a:r>
            <a:endParaRPr lang="zh-CN" altLang="en-US" dirty="0"/>
          </a:p>
        </p:txBody>
      </p:sp>
      <p:sp>
        <p:nvSpPr>
          <p:cNvPr id="3" name="内容占位符 2">
            <a:extLst>
              <a:ext uri="{FF2B5EF4-FFF2-40B4-BE49-F238E27FC236}">
                <a16:creationId xmlns:a16="http://schemas.microsoft.com/office/drawing/2014/main" id="{D7A16AE4-0C2A-44D6-BA13-94A429DCB0FF}"/>
              </a:ext>
            </a:extLst>
          </p:cNvPr>
          <p:cNvSpPr>
            <a:spLocks noGrp="1"/>
          </p:cNvSpPr>
          <p:nvPr>
            <p:ph idx="1"/>
          </p:nvPr>
        </p:nvSpPr>
        <p:spPr/>
        <p:txBody>
          <a:bodyPr/>
          <a:lstStyle/>
          <a:p>
            <a:r>
              <a:rPr lang="zh-CN" altLang="en-US" dirty="0"/>
              <a:t>傻瓜式攻击工具（操作简单，不代表无效）</a:t>
            </a:r>
            <a:endParaRPr lang="en-US" altLang="zh-CN" dirty="0"/>
          </a:p>
          <a:p>
            <a:r>
              <a:rPr lang="en-US" altLang="zh-CN" dirty="0">
                <a:hlinkClick r:id="rId2"/>
              </a:rPr>
              <a:t>https://sqlmap.org/</a:t>
            </a:r>
            <a:endParaRPr lang="en-US" altLang="zh-CN" dirty="0"/>
          </a:p>
        </p:txBody>
      </p:sp>
    </p:spTree>
    <p:extLst>
      <p:ext uri="{BB962C8B-B14F-4D97-AF65-F5344CB8AC3E}">
        <p14:creationId xmlns:p14="http://schemas.microsoft.com/office/powerpoint/2010/main" val="7425006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56FB4-3773-4155-A39F-BE37B0EBDA50}"/>
              </a:ext>
            </a:extLst>
          </p:cNvPr>
          <p:cNvSpPr>
            <a:spLocks noGrp="1"/>
          </p:cNvSpPr>
          <p:nvPr>
            <p:ph type="title"/>
          </p:nvPr>
        </p:nvSpPr>
        <p:spPr/>
        <p:txBody>
          <a:bodyPr/>
          <a:lstStyle/>
          <a:p>
            <a:pPr algn="ctr"/>
            <a:r>
              <a:rPr lang="zh-CN" altLang="en-US" dirty="0"/>
              <a:t>其他攻击手段</a:t>
            </a:r>
          </a:p>
        </p:txBody>
      </p:sp>
      <p:sp>
        <p:nvSpPr>
          <p:cNvPr id="3" name="内容占位符 2">
            <a:extLst>
              <a:ext uri="{FF2B5EF4-FFF2-40B4-BE49-F238E27FC236}">
                <a16:creationId xmlns:a16="http://schemas.microsoft.com/office/drawing/2014/main" id="{80622704-FFA1-4B1E-A263-8533AA0E3062}"/>
              </a:ext>
            </a:extLst>
          </p:cNvPr>
          <p:cNvSpPr>
            <a:spLocks noGrp="1"/>
          </p:cNvSpPr>
          <p:nvPr>
            <p:ph idx="1"/>
          </p:nvPr>
        </p:nvSpPr>
        <p:spPr/>
        <p:txBody>
          <a:bodyPr>
            <a:normAutofit/>
          </a:bodyPr>
          <a:lstStyle/>
          <a:p>
            <a:r>
              <a:rPr lang="en-US" altLang="zh-CN" dirty="0"/>
              <a:t>XSS</a:t>
            </a:r>
            <a:r>
              <a:rPr lang="zh-CN" altLang="en-US" dirty="0"/>
              <a:t>攻击：插入恶意</a:t>
            </a:r>
            <a:r>
              <a:rPr lang="en-US" altLang="zh-CN" dirty="0"/>
              <a:t>html</a:t>
            </a:r>
            <a:r>
              <a:rPr lang="zh-CN" altLang="en-US" dirty="0"/>
              <a:t>代码</a:t>
            </a:r>
            <a:endParaRPr lang="en-US" altLang="zh-CN" dirty="0"/>
          </a:p>
          <a:p>
            <a:r>
              <a:rPr lang="en-US" altLang="zh-CN" dirty="0"/>
              <a:t>CSRF</a:t>
            </a:r>
            <a:r>
              <a:rPr lang="zh-CN" altLang="en-US" dirty="0"/>
              <a:t>攻击：用户正常登录后，诱使其访问一些非法链接，执行攻击者操作。如：进入链接后向攻击者主机发送</a:t>
            </a:r>
            <a:r>
              <a:rPr lang="en-US" altLang="zh-CN" dirty="0"/>
              <a:t>cookies</a:t>
            </a:r>
            <a:r>
              <a:rPr lang="zh-CN" altLang="en-US" dirty="0"/>
              <a:t>。</a:t>
            </a:r>
            <a:endParaRPr lang="en-US" altLang="zh-CN" dirty="0"/>
          </a:p>
          <a:p>
            <a:r>
              <a:rPr lang="en-US" altLang="zh-CN" dirty="0"/>
              <a:t>SSRF</a:t>
            </a:r>
            <a:r>
              <a:rPr lang="zh-CN" altLang="en-US" dirty="0"/>
              <a:t>攻击：服务器请求伪造</a:t>
            </a:r>
            <a:endParaRPr lang="en-US" altLang="zh-CN" dirty="0"/>
          </a:p>
          <a:p>
            <a:r>
              <a:rPr lang="zh-CN" altLang="en-US" dirty="0"/>
              <a:t>会话劫持、会话固定（用户使用的</a:t>
            </a:r>
            <a:r>
              <a:rPr lang="en-US" altLang="zh-CN" dirty="0"/>
              <a:t>session</a:t>
            </a:r>
            <a:r>
              <a:rPr lang="zh-CN" altLang="en-US" dirty="0"/>
              <a:t>就是黑客的</a:t>
            </a:r>
            <a:r>
              <a:rPr lang="en-US" altLang="zh-CN" dirty="0"/>
              <a:t>session</a:t>
            </a:r>
            <a:r>
              <a:rPr lang="zh-CN" altLang="en-US" dirty="0"/>
              <a:t>）、会话注入</a:t>
            </a:r>
            <a:endParaRPr lang="en-US" altLang="zh-CN" dirty="0"/>
          </a:p>
          <a:p>
            <a:r>
              <a:rPr lang="zh-CN" altLang="en-US" dirty="0"/>
              <a:t>目录遍历攻击</a:t>
            </a:r>
            <a:endParaRPr lang="en-US" altLang="zh-CN" dirty="0"/>
          </a:p>
          <a:p>
            <a:r>
              <a:rPr lang="zh-CN" altLang="en-US" dirty="0"/>
              <a:t>文件上传攻击</a:t>
            </a:r>
            <a:endParaRPr lang="en-US" altLang="zh-CN" dirty="0"/>
          </a:p>
          <a:p>
            <a:r>
              <a:rPr lang="zh-CN" altLang="en-US" dirty="0"/>
              <a:t>文件包含攻击</a:t>
            </a:r>
          </a:p>
        </p:txBody>
      </p:sp>
    </p:spTree>
    <p:extLst>
      <p:ext uri="{BB962C8B-B14F-4D97-AF65-F5344CB8AC3E}">
        <p14:creationId xmlns:p14="http://schemas.microsoft.com/office/powerpoint/2010/main" val="31351492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A8047-6B4F-49DD-9A48-FD4E2714C5DA}"/>
              </a:ext>
            </a:extLst>
          </p:cNvPr>
          <p:cNvSpPr>
            <a:spLocks noGrp="1"/>
          </p:cNvSpPr>
          <p:nvPr>
            <p:ph type="title"/>
          </p:nvPr>
        </p:nvSpPr>
        <p:spPr/>
        <p:txBody>
          <a:bodyPr/>
          <a:lstStyle/>
          <a:p>
            <a:pPr algn="ctr"/>
            <a:r>
              <a:rPr lang="en-US" altLang="zh-CN" dirty="0"/>
              <a:t>All Done</a:t>
            </a:r>
            <a:endParaRPr lang="zh-CN" altLang="en-US" dirty="0"/>
          </a:p>
        </p:txBody>
      </p:sp>
      <p:sp>
        <p:nvSpPr>
          <p:cNvPr id="3" name="内容占位符 2">
            <a:extLst>
              <a:ext uri="{FF2B5EF4-FFF2-40B4-BE49-F238E27FC236}">
                <a16:creationId xmlns:a16="http://schemas.microsoft.com/office/drawing/2014/main" id="{D2411B0D-82E5-4E05-8A3E-92FECEF968D4}"/>
              </a:ext>
            </a:extLst>
          </p:cNvPr>
          <p:cNvSpPr>
            <a:spLocks noGrp="1"/>
          </p:cNvSpPr>
          <p:nvPr>
            <p:ph idx="1"/>
          </p:nvPr>
        </p:nvSpPr>
        <p:spPr/>
        <p:txBody>
          <a:bodyPr/>
          <a:lstStyle/>
          <a:p>
            <a:r>
              <a:rPr lang="zh-CN" altLang="en-US" dirty="0"/>
              <a:t>欢迎感兴趣的同学帮忙完善图书馆资源获取脚本！</a:t>
            </a:r>
            <a:endParaRPr lang="en-US" altLang="zh-CN" dirty="0"/>
          </a:p>
          <a:p>
            <a:r>
              <a:rPr lang="en-US" altLang="zh-CN" dirty="0">
                <a:hlinkClick r:id="rId2"/>
              </a:rPr>
              <a:t>https://github.com/Kobe972/ustc-ebook</a:t>
            </a:r>
            <a:endParaRPr lang="zh-CN" altLang="en-US" dirty="0"/>
          </a:p>
        </p:txBody>
      </p:sp>
    </p:spTree>
    <p:extLst>
      <p:ext uri="{BB962C8B-B14F-4D97-AF65-F5344CB8AC3E}">
        <p14:creationId xmlns:p14="http://schemas.microsoft.com/office/powerpoint/2010/main" val="16274425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27FCB-81BC-4A5E-98BF-14AADF7AA3F4}"/>
              </a:ext>
            </a:extLst>
          </p:cNvPr>
          <p:cNvSpPr>
            <a:spLocks noGrp="1"/>
          </p:cNvSpPr>
          <p:nvPr>
            <p:ph type="title"/>
          </p:nvPr>
        </p:nvSpPr>
        <p:spPr/>
        <p:txBody>
          <a:bodyPr/>
          <a:lstStyle/>
          <a:p>
            <a:pPr algn="ctr"/>
            <a:r>
              <a:rPr lang="en-US" altLang="zh-CN" dirty="0"/>
              <a:t>ARP</a:t>
            </a:r>
            <a:r>
              <a:rPr lang="zh-CN" altLang="en-US" dirty="0"/>
              <a:t>包的结构</a:t>
            </a:r>
          </a:p>
        </p:txBody>
      </p:sp>
      <p:graphicFrame>
        <p:nvGraphicFramePr>
          <p:cNvPr id="4" name="表格 4">
            <a:extLst>
              <a:ext uri="{FF2B5EF4-FFF2-40B4-BE49-F238E27FC236}">
                <a16:creationId xmlns:a16="http://schemas.microsoft.com/office/drawing/2014/main" id="{A76F45E3-BB48-4B2F-85AA-E329A8660078}"/>
              </a:ext>
            </a:extLst>
          </p:cNvPr>
          <p:cNvGraphicFramePr>
            <a:graphicFrameLocks noGrp="1"/>
          </p:cNvGraphicFramePr>
          <p:nvPr>
            <p:ph idx="1"/>
            <p:extLst>
              <p:ext uri="{D42A27DB-BD31-4B8C-83A1-F6EECF244321}">
                <p14:modId xmlns:p14="http://schemas.microsoft.com/office/powerpoint/2010/main" val="2673787184"/>
              </p:ext>
            </p:extLst>
          </p:nvPr>
        </p:nvGraphicFramePr>
        <p:xfrm>
          <a:off x="838200" y="1825625"/>
          <a:ext cx="10515600" cy="296672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465299680"/>
                    </a:ext>
                  </a:extLst>
                </a:gridCol>
                <a:gridCol w="2628900">
                  <a:extLst>
                    <a:ext uri="{9D8B030D-6E8A-4147-A177-3AD203B41FA5}">
                      <a16:colId xmlns:a16="http://schemas.microsoft.com/office/drawing/2014/main" val="4116738633"/>
                    </a:ext>
                  </a:extLst>
                </a:gridCol>
                <a:gridCol w="5257800">
                  <a:extLst>
                    <a:ext uri="{9D8B030D-6E8A-4147-A177-3AD203B41FA5}">
                      <a16:colId xmlns:a16="http://schemas.microsoft.com/office/drawing/2014/main" val="1304365063"/>
                    </a:ext>
                  </a:extLst>
                </a:gridCol>
              </a:tblGrid>
              <a:tr h="370840">
                <a:tc gridSpan="3">
                  <a:txBody>
                    <a:bodyPr/>
                    <a:lstStyle/>
                    <a:p>
                      <a:pPr algn="ctr"/>
                      <a:r>
                        <a:rPr lang="en-US" altLang="zh-CN" dirty="0"/>
                        <a:t>4 byte</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695045148"/>
                  </a:ext>
                </a:extLst>
              </a:tr>
              <a:tr h="370840">
                <a:tc gridSpan="2">
                  <a:txBody>
                    <a:bodyPr/>
                    <a:lstStyle/>
                    <a:p>
                      <a:pPr algn="ctr"/>
                      <a:r>
                        <a:rPr lang="zh-CN" altLang="en-US" dirty="0"/>
                        <a:t>硬件类型，</a:t>
                      </a:r>
                      <a:r>
                        <a:rPr lang="en-US" altLang="zh-CN" dirty="0"/>
                        <a:t>1</a:t>
                      </a:r>
                      <a:r>
                        <a:rPr lang="zh-CN" altLang="en-US" dirty="0"/>
                        <a:t>表示以太网</a:t>
                      </a:r>
                    </a:p>
                  </a:txBody>
                  <a:tcPr/>
                </a:tc>
                <a:tc hMerge="1">
                  <a:txBody>
                    <a:bodyPr/>
                    <a:lstStyle/>
                    <a:p>
                      <a:endParaRPr lang="zh-CN" altLang="en-US" dirty="0"/>
                    </a:p>
                  </a:txBody>
                  <a:tcPr/>
                </a:tc>
                <a:tc>
                  <a:txBody>
                    <a:bodyPr/>
                    <a:lstStyle/>
                    <a:p>
                      <a:pPr algn="ctr"/>
                      <a:r>
                        <a:rPr lang="zh-CN" altLang="en-US" dirty="0"/>
                        <a:t>协议类型，</a:t>
                      </a:r>
                      <a:r>
                        <a:rPr lang="en-US" altLang="zh-CN" dirty="0"/>
                        <a:t>0x0800</a:t>
                      </a:r>
                      <a:r>
                        <a:rPr lang="zh-CN" altLang="en-US" dirty="0"/>
                        <a:t>表示</a:t>
                      </a:r>
                      <a:r>
                        <a:rPr lang="en-US" altLang="zh-CN" dirty="0"/>
                        <a:t>IP</a:t>
                      </a:r>
                      <a:r>
                        <a:rPr lang="zh-CN" altLang="en-US" dirty="0"/>
                        <a:t>地址</a:t>
                      </a:r>
                    </a:p>
                  </a:txBody>
                  <a:tcPr/>
                </a:tc>
                <a:extLst>
                  <a:ext uri="{0D108BD9-81ED-4DB2-BD59-A6C34878D82A}">
                    <a16:rowId xmlns:a16="http://schemas.microsoft.com/office/drawing/2014/main" val="4268421716"/>
                  </a:ext>
                </a:extLst>
              </a:tr>
              <a:tr h="370840">
                <a:tc>
                  <a:txBody>
                    <a:bodyPr/>
                    <a:lstStyle/>
                    <a:p>
                      <a:pPr algn="ctr"/>
                      <a:r>
                        <a:rPr lang="zh-CN" altLang="en-US" dirty="0"/>
                        <a:t>硬件地址长度</a:t>
                      </a:r>
                      <a:r>
                        <a:rPr lang="en-US" altLang="zh-CN" dirty="0"/>
                        <a:t>(ETH: 6)</a:t>
                      </a:r>
                      <a:endParaRPr lang="zh-CN" altLang="en-US" dirty="0"/>
                    </a:p>
                  </a:txBody>
                  <a:tcPr/>
                </a:tc>
                <a:tc>
                  <a:txBody>
                    <a:bodyPr/>
                    <a:lstStyle/>
                    <a:p>
                      <a:pPr algn="ctr"/>
                      <a:r>
                        <a:rPr lang="zh-CN" altLang="en-US" dirty="0"/>
                        <a:t>协议长度</a:t>
                      </a:r>
                      <a:r>
                        <a:rPr lang="en-US" altLang="zh-CN" dirty="0"/>
                        <a:t>(ETH: 4)</a:t>
                      </a:r>
                      <a:endParaRPr lang="zh-CN" altLang="en-US" dirty="0"/>
                    </a:p>
                  </a:txBody>
                  <a:tcPr/>
                </a:tc>
                <a:tc>
                  <a:txBody>
                    <a:bodyPr/>
                    <a:lstStyle/>
                    <a:p>
                      <a:pPr algn="ctr"/>
                      <a:r>
                        <a:rPr lang="zh-CN" altLang="en-US" dirty="0"/>
                        <a:t>操作类型</a:t>
                      </a:r>
                      <a:r>
                        <a:rPr lang="en-US" altLang="zh-CN" dirty="0"/>
                        <a:t>(op)</a:t>
                      </a:r>
                      <a:endParaRPr lang="zh-CN" altLang="en-US" dirty="0"/>
                    </a:p>
                  </a:txBody>
                  <a:tcPr/>
                </a:tc>
                <a:extLst>
                  <a:ext uri="{0D108BD9-81ED-4DB2-BD59-A6C34878D82A}">
                    <a16:rowId xmlns:a16="http://schemas.microsoft.com/office/drawing/2014/main" val="2539191546"/>
                  </a:ext>
                </a:extLst>
              </a:tr>
              <a:tr h="370840">
                <a:tc gridSpan="3">
                  <a:txBody>
                    <a:bodyPr/>
                    <a:lstStyle/>
                    <a:p>
                      <a:pPr algn="ctr"/>
                      <a:r>
                        <a:rPr lang="zh-CN" altLang="en-US" dirty="0"/>
                        <a:t>发送方</a:t>
                      </a:r>
                      <a:r>
                        <a:rPr lang="en-US" altLang="zh-CN" dirty="0"/>
                        <a:t>MAC</a:t>
                      </a:r>
                      <a:r>
                        <a:rPr lang="zh-CN" altLang="en-US" dirty="0"/>
                        <a:t>地址</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722448718"/>
                  </a:ext>
                </a:extLst>
              </a:tr>
              <a:tr h="370840">
                <a:tc gridSpan="2">
                  <a:txBody>
                    <a:bodyPr/>
                    <a:lstStyle/>
                    <a:p>
                      <a:pPr algn="ctr"/>
                      <a:r>
                        <a:rPr lang="zh-CN" altLang="en-US" dirty="0"/>
                        <a:t>发送方</a:t>
                      </a:r>
                      <a:r>
                        <a:rPr lang="en-US" altLang="zh-CN" dirty="0"/>
                        <a:t>MAC</a:t>
                      </a:r>
                      <a:r>
                        <a:rPr lang="zh-CN" altLang="en-US" dirty="0"/>
                        <a:t>地址</a:t>
                      </a:r>
                    </a:p>
                  </a:txBody>
                  <a:tcPr/>
                </a:tc>
                <a:tc hMerge="1">
                  <a:txBody>
                    <a:bodyPr/>
                    <a:lstStyle/>
                    <a:p>
                      <a:endParaRPr lang="zh-CN" altLang="en-US" dirty="0"/>
                    </a:p>
                  </a:txBody>
                  <a:tcPr/>
                </a:tc>
                <a:tc>
                  <a:txBody>
                    <a:bodyPr/>
                    <a:lstStyle/>
                    <a:p>
                      <a:pPr algn="ctr"/>
                      <a:r>
                        <a:rPr lang="zh-CN" altLang="en-US" dirty="0"/>
                        <a:t>发送方</a:t>
                      </a:r>
                      <a:r>
                        <a:rPr lang="en-US" altLang="zh-CN" dirty="0"/>
                        <a:t>IP</a:t>
                      </a:r>
                      <a:r>
                        <a:rPr lang="zh-CN" altLang="en-US" dirty="0"/>
                        <a:t>地址</a:t>
                      </a:r>
                    </a:p>
                  </a:txBody>
                  <a:tcPr/>
                </a:tc>
                <a:extLst>
                  <a:ext uri="{0D108BD9-81ED-4DB2-BD59-A6C34878D82A}">
                    <a16:rowId xmlns:a16="http://schemas.microsoft.com/office/drawing/2014/main" val="878020548"/>
                  </a:ext>
                </a:extLst>
              </a:tr>
              <a:tr h="370840">
                <a:tc gridSpan="2">
                  <a:txBody>
                    <a:bodyPr/>
                    <a:lstStyle/>
                    <a:p>
                      <a:pPr algn="ctr"/>
                      <a:r>
                        <a:rPr lang="zh-CN" altLang="en-US" dirty="0"/>
                        <a:t>发送方</a:t>
                      </a:r>
                      <a:r>
                        <a:rPr lang="en-US" altLang="zh-CN" dirty="0"/>
                        <a:t>IP</a:t>
                      </a:r>
                      <a:r>
                        <a:rPr lang="zh-CN" altLang="en-US" dirty="0"/>
                        <a:t>地址</a:t>
                      </a:r>
                    </a:p>
                  </a:txBody>
                  <a:tcPr/>
                </a:tc>
                <a:tc hMerge="1">
                  <a:txBody>
                    <a:bodyPr/>
                    <a:lstStyle/>
                    <a:p>
                      <a:endParaRPr lang="zh-CN" altLang="en-US" dirty="0"/>
                    </a:p>
                  </a:txBody>
                  <a:tcPr/>
                </a:tc>
                <a:tc>
                  <a:txBody>
                    <a:bodyPr/>
                    <a:lstStyle/>
                    <a:p>
                      <a:pPr algn="ctr"/>
                      <a:r>
                        <a:rPr lang="zh-CN" altLang="en-US" dirty="0"/>
                        <a:t>目标</a:t>
                      </a:r>
                      <a:r>
                        <a:rPr lang="en-US" altLang="zh-CN" dirty="0"/>
                        <a:t>MAC</a:t>
                      </a:r>
                      <a:r>
                        <a:rPr lang="zh-CN" altLang="en-US" dirty="0"/>
                        <a:t>地址</a:t>
                      </a:r>
                    </a:p>
                  </a:txBody>
                  <a:tcPr/>
                </a:tc>
                <a:extLst>
                  <a:ext uri="{0D108BD9-81ED-4DB2-BD59-A6C34878D82A}">
                    <a16:rowId xmlns:a16="http://schemas.microsoft.com/office/drawing/2014/main" val="618686588"/>
                  </a:ext>
                </a:extLst>
              </a:tr>
              <a:tr h="370840">
                <a:tc gridSpan="3">
                  <a:txBody>
                    <a:bodyPr/>
                    <a:lstStyle/>
                    <a:p>
                      <a:pPr algn="ctr"/>
                      <a:r>
                        <a:rPr lang="zh-CN" altLang="en-US" dirty="0"/>
                        <a:t>目标</a:t>
                      </a:r>
                      <a:r>
                        <a:rPr lang="en-US" altLang="zh-CN" dirty="0"/>
                        <a:t>IP</a:t>
                      </a:r>
                      <a:r>
                        <a:rPr lang="zh-CN" altLang="en-US" dirty="0"/>
                        <a:t>地址</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320285312"/>
                  </a:ext>
                </a:extLst>
              </a:tr>
              <a:tr h="370840">
                <a:tc gridSpan="3">
                  <a:txBody>
                    <a:bodyPr/>
                    <a:lstStyle/>
                    <a:p>
                      <a:pPr algn="ctr"/>
                      <a:r>
                        <a:rPr lang="zh-CN" altLang="en-US" dirty="0"/>
                        <a:t>目标</a:t>
                      </a:r>
                      <a:r>
                        <a:rPr lang="en-US" altLang="zh-CN" dirty="0"/>
                        <a:t>IP</a:t>
                      </a:r>
                      <a:r>
                        <a:rPr lang="zh-CN" altLang="en-US" dirty="0"/>
                        <a:t>地址</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880823867"/>
                  </a:ext>
                </a:extLst>
              </a:tr>
            </a:tbl>
          </a:graphicData>
        </a:graphic>
      </p:graphicFrame>
      <p:sp>
        <p:nvSpPr>
          <p:cNvPr id="5" name="文本框 4">
            <a:extLst>
              <a:ext uri="{FF2B5EF4-FFF2-40B4-BE49-F238E27FC236}">
                <a16:creationId xmlns:a16="http://schemas.microsoft.com/office/drawing/2014/main" id="{BAEDD067-2044-4EEF-AD4A-830F384ECE21}"/>
              </a:ext>
            </a:extLst>
          </p:cNvPr>
          <p:cNvSpPr txBox="1"/>
          <p:nvPr/>
        </p:nvSpPr>
        <p:spPr>
          <a:xfrm>
            <a:off x="1073020" y="5346441"/>
            <a:ext cx="6348213" cy="369332"/>
          </a:xfrm>
          <a:prstGeom prst="rect">
            <a:avLst/>
          </a:prstGeom>
          <a:noFill/>
        </p:spPr>
        <p:txBody>
          <a:bodyPr wrap="none" rtlCol="0">
            <a:spAutoFit/>
          </a:bodyPr>
          <a:lstStyle/>
          <a:p>
            <a:r>
              <a:rPr lang="zh-CN" altLang="en-US" dirty="0"/>
              <a:t>操作类型：请求为</a:t>
            </a:r>
            <a:r>
              <a:rPr lang="en-US" altLang="zh-CN" dirty="0"/>
              <a:t>1</a:t>
            </a:r>
            <a:r>
              <a:rPr lang="zh-CN" altLang="en-US" dirty="0"/>
              <a:t>，响应为</a:t>
            </a:r>
            <a:r>
              <a:rPr lang="en-US" altLang="zh-CN" dirty="0"/>
              <a:t>2</a:t>
            </a:r>
            <a:r>
              <a:rPr lang="zh-CN" altLang="en-US" dirty="0"/>
              <a:t>，</a:t>
            </a:r>
            <a:r>
              <a:rPr lang="en-US" altLang="zh-CN" dirty="0"/>
              <a:t>RARP</a:t>
            </a:r>
            <a:r>
              <a:rPr lang="zh-CN" altLang="en-US" dirty="0"/>
              <a:t>请求为</a:t>
            </a:r>
            <a:r>
              <a:rPr lang="en-US" altLang="zh-CN" dirty="0"/>
              <a:t>3</a:t>
            </a:r>
            <a:r>
              <a:rPr lang="zh-CN" altLang="en-US" dirty="0"/>
              <a:t>，</a:t>
            </a:r>
            <a:r>
              <a:rPr lang="en-US" altLang="zh-CN" dirty="0"/>
              <a:t>RARP</a:t>
            </a:r>
            <a:r>
              <a:rPr lang="zh-CN" altLang="en-US" dirty="0"/>
              <a:t>响应为</a:t>
            </a:r>
            <a:r>
              <a:rPr lang="en-US" altLang="zh-CN" dirty="0"/>
              <a:t>4</a:t>
            </a:r>
            <a:endParaRPr lang="zh-CN" altLang="en-US" dirty="0"/>
          </a:p>
        </p:txBody>
      </p:sp>
    </p:spTree>
    <p:extLst>
      <p:ext uri="{BB962C8B-B14F-4D97-AF65-F5344CB8AC3E}">
        <p14:creationId xmlns:p14="http://schemas.microsoft.com/office/powerpoint/2010/main" val="188810375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A0C63-24C8-4F77-9CB4-5E712A15D1C4}"/>
              </a:ext>
            </a:extLst>
          </p:cNvPr>
          <p:cNvSpPr>
            <a:spLocks noGrp="1"/>
          </p:cNvSpPr>
          <p:nvPr>
            <p:ph type="title"/>
          </p:nvPr>
        </p:nvSpPr>
        <p:spPr/>
        <p:txBody>
          <a:bodyPr/>
          <a:lstStyle/>
          <a:p>
            <a:pPr algn="ctr"/>
            <a:r>
              <a:rPr lang="en-US" altLang="zh-CN" dirty="0"/>
              <a:t>ARP</a:t>
            </a:r>
            <a:r>
              <a:rPr lang="zh-CN" altLang="en-US" dirty="0"/>
              <a:t>欺骗</a:t>
            </a:r>
          </a:p>
        </p:txBody>
      </p:sp>
      <p:sp>
        <p:nvSpPr>
          <p:cNvPr id="3" name="内容占位符 2">
            <a:extLst>
              <a:ext uri="{FF2B5EF4-FFF2-40B4-BE49-F238E27FC236}">
                <a16:creationId xmlns:a16="http://schemas.microsoft.com/office/drawing/2014/main" id="{C3554771-CD0D-4AF9-A066-EEBF449D54A0}"/>
              </a:ext>
            </a:extLst>
          </p:cNvPr>
          <p:cNvSpPr>
            <a:spLocks noGrp="1"/>
          </p:cNvSpPr>
          <p:nvPr>
            <p:ph idx="1"/>
          </p:nvPr>
        </p:nvSpPr>
        <p:spPr/>
        <p:txBody>
          <a:bodyPr/>
          <a:lstStyle/>
          <a:p>
            <a:r>
              <a:rPr lang="en-US" altLang="zh-CN" dirty="0"/>
              <a:t>ARP</a:t>
            </a:r>
            <a:r>
              <a:rPr lang="zh-CN" altLang="en-US" dirty="0"/>
              <a:t>缓存表存在一个不完善的地方：当目标主机收到一个</a:t>
            </a:r>
            <a:r>
              <a:rPr lang="en-US" altLang="zh-CN" dirty="0"/>
              <a:t>ARP</a:t>
            </a:r>
            <a:r>
              <a:rPr lang="zh-CN" altLang="en-US" dirty="0"/>
              <a:t>响应包后，它不会验证自己是否发送过这个</a:t>
            </a:r>
            <a:r>
              <a:rPr lang="en-US" altLang="zh-CN" dirty="0"/>
              <a:t>ARP</a:t>
            </a:r>
            <a:r>
              <a:rPr lang="zh-CN" altLang="en-US" dirty="0"/>
              <a:t>请求，不会验证这个</a:t>
            </a:r>
            <a:r>
              <a:rPr lang="en-US" altLang="zh-CN" dirty="0"/>
              <a:t>ARP</a:t>
            </a:r>
            <a:r>
              <a:rPr lang="zh-CN" altLang="en-US" dirty="0"/>
              <a:t>应答包是否可信。</a:t>
            </a:r>
            <a:endParaRPr lang="en-US" altLang="zh-CN" dirty="0"/>
          </a:p>
          <a:p>
            <a:r>
              <a:rPr lang="zh-CN" altLang="en-US" dirty="0"/>
              <a:t>第一步：给路由器发送</a:t>
            </a:r>
            <a:r>
              <a:rPr lang="en-US" altLang="zh-CN" dirty="0"/>
              <a:t>IP</a:t>
            </a:r>
            <a:r>
              <a:rPr lang="zh-CN" altLang="en-US" dirty="0"/>
              <a:t>为目标主机，但</a:t>
            </a:r>
            <a:r>
              <a:rPr lang="en-US" altLang="zh-CN" dirty="0"/>
              <a:t>MAC</a:t>
            </a:r>
            <a:r>
              <a:rPr lang="zh-CN" altLang="en-US" dirty="0"/>
              <a:t>为攻击者的</a:t>
            </a:r>
            <a:r>
              <a:rPr lang="en-US" altLang="zh-CN" dirty="0"/>
              <a:t>ARP</a:t>
            </a:r>
            <a:r>
              <a:rPr lang="zh-CN" altLang="en-US" dirty="0"/>
              <a:t>响应包，使得路由器的缓存中目标主机的</a:t>
            </a:r>
            <a:r>
              <a:rPr lang="en-US" altLang="zh-CN" dirty="0"/>
              <a:t>IP</a:t>
            </a:r>
            <a:r>
              <a:rPr lang="zh-CN" altLang="en-US" dirty="0"/>
              <a:t>对应到攻击者的</a:t>
            </a:r>
            <a:r>
              <a:rPr lang="en-US" altLang="zh-CN" dirty="0"/>
              <a:t>ARP</a:t>
            </a:r>
            <a:r>
              <a:rPr lang="zh-CN" altLang="en-US" dirty="0"/>
              <a:t>，这样路由器接受到的发往目标主机的数据包会先传到攻击者主机。</a:t>
            </a:r>
            <a:endParaRPr lang="en-US" altLang="zh-CN" dirty="0"/>
          </a:p>
          <a:p>
            <a:r>
              <a:rPr lang="zh-CN" altLang="en-US" dirty="0"/>
              <a:t>第二步：给目标主机发送</a:t>
            </a:r>
            <a:r>
              <a:rPr lang="en-US" altLang="zh-CN" dirty="0"/>
              <a:t>IP</a:t>
            </a:r>
            <a:r>
              <a:rPr lang="zh-CN" altLang="en-US" dirty="0"/>
              <a:t>为路由器，但</a:t>
            </a:r>
            <a:r>
              <a:rPr lang="en-US" altLang="zh-CN" dirty="0"/>
              <a:t>MAC</a:t>
            </a:r>
            <a:r>
              <a:rPr lang="zh-CN" altLang="en-US" dirty="0"/>
              <a:t>为攻击者的</a:t>
            </a:r>
            <a:r>
              <a:rPr lang="en-US" altLang="zh-CN" dirty="0"/>
              <a:t>ARP</a:t>
            </a:r>
            <a:r>
              <a:rPr lang="zh-CN" altLang="en-US" dirty="0"/>
              <a:t>响应包，这样目标主机发送的请求会先经过攻击者。</a:t>
            </a:r>
            <a:endParaRPr lang="en-US" altLang="zh-CN" dirty="0"/>
          </a:p>
        </p:txBody>
      </p:sp>
    </p:spTree>
    <p:extLst>
      <p:ext uri="{BB962C8B-B14F-4D97-AF65-F5344CB8AC3E}">
        <p14:creationId xmlns:p14="http://schemas.microsoft.com/office/powerpoint/2010/main" val="252399348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1075</TotalTime>
  <Words>5573</Words>
  <Application>Microsoft Office PowerPoint</Application>
  <PresentationFormat>宽屏</PresentationFormat>
  <Paragraphs>475</Paragraphs>
  <Slides>77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77</vt:i4>
      </vt:variant>
    </vt:vector>
  </HeadingPairs>
  <TitlesOfParts>
    <vt:vector size="85" baseType="lpstr">
      <vt:lpstr>Yu Gothic UI Semibold</vt:lpstr>
      <vt:lpstr>等线</vt:lpstr>
      <vt:lpstr>等线 Light</vt:lpstr>
      <vt:lpstr>Arial</vt:lpstr>
      <vt:lpstr>Consolas</vt:lpstr>
      <vt:lpstr>Consolas</vt:lpstr>
      <vt:lpstr>courier new</vt:lpstr>
      <vt:lpstr>Office 主题​​</vt:lpstr>
      <vt:lpstr>计算机网络/网络编程</vt:lpstr>
      <vt:lpstr>要讲什么？</vt:lpstr>
      <vt:lpstr>客户端-服务器编程模型</vt:lpstr>
      <vt:lpstr>网络</vt:lpstr>
      <vt:lpstr>网络</vt:lpstr>
      <vt:lpstr>网络</vt:lpstr>
      <vt:lpstr>地址解析协议(ARP)</vt:lpstr>
      <vt:lpstr>ARP包的结构</vt:lpstr>
      <vt:lpstr>ARP欺骗</vt:lpstr>
      <vt:lpstr>ARP欺骗攻击(Linux)</vt:lpstr>
      <vt:lpstr>备注：windows开启ip-forward功能</vt:lpstr>
      <vt:lpstr>Wireshark使用示例</vt:lpstr>
      <vt:lpstr>ARP欺骗攻击(Windows)</vt:lpstr>
      <vt:lpstr>ARP欺骗攻击(Windows)</vt:lpstr>
      <vt:lpstr>IP地址</vt:lpstr>
      <vt:lpstr>IP地址</vt:lpstr>
      <vt:lpstr>IP地址</vt:lpstr>
      <vt:lpstr>子网掩码</vt:lpstr>
      <vt:lpstr>IP扫描工具：nmap</vt:lpstr>
      <vt:lpstr>其他网络扫描与嗅探技术</vt:lpstr>
      <vt:lpstr>DNS协议</vt:lpstr>
      <vt:lpstr>DNS欺骗攻击</vt:lpstr>
      <vt:lpstr>DNS欺骗攻击</vt:lpstr>
      <vt:lpstr>www.baidu.com</vt:lpstr>
      <vt:lpstr>C网络编程</vt:lpstr>
      <vt:lpstr>套接字</vt:lpstr>
      <vt:lpstr>套接字接口</vt:lpstr>
      <vt:lpstr>套接字地址结构</vt:lpstr>
      <vt:lpstr>socket函数</vt:lpstr>
      <vt:lpstr>connect函数</vt:lpstr>
      <vt:lpstr>bind函数</vt:lpstr>
      <vt:lpstr>listen函数</vt:lpstr>
      <vt:lpstr>accept函数</vt:lpstr>
      <vt:lpstr>getaddrinfo</vt:lpstr>
      <vt:lpstr>I/O</vt:lpstr>
      <vt:lpstr>非阻塞的实现</vt:lpstr>
      <vt:lpstr>非阻塞模式下发送信息</vt:lpstr>
      <vt:lpstr>非阻塞模式下发送信息</vt:lpstr>
      <vt:lpstr>Windows下的网络编程</vt:lpstr>
      <vt:lpstr>简易游戏服务器展示</vt:lpstr>
      <vt:lpstr>另一个示例</vt:lpstr>
      <vt:lpstr>Web基础</vt:lpstr>
      <vt:lpstr>HTTP请求</vt:lpstr>
      <vt:lpstr>请求方式</vt:lpstr>
      <vt:lpstr>请求方式</vt:lpstr>
      <vt:lpstr>cookie</vt:lpstr>
      <vt:lpstr>User-Agent</vt:lpstr>
      <vt:lpstr>HTTP响应</vt:lpstr>
      <vt:lpstr>IP地址传送和地址伪造</vt:lpstr>
      <vt:lpstr>前端基础知识</vt:lpstr>
      <vt:lpstr>html</vt:lpstr>
      <vt:lpstr>html</vt:lpstr>
      <vt:lpstr>html</vt:lpstr>
      <vt:lpstr>html</vt:lpstr>
      <vt:lpstr>html</vt:lpstr>
      <vt:lpstr>CSS</vt:lpstr>
      <vt:lpstr>CSS</vt:lpstr>
      <vt:lpstr>Javascript</vt:lpstr>
      <vt:lpstr>Javascript</vt:lpstr>
      <vt:lpstr>PowerPoint 演示文稿</vt:lpstr>
      <vt:lpstr>个人主页的展示及代码审计展示</vt:lpstr>
      <vt:lpstr>Python爬虫基础</vt:lpstr>
      <vt:lpstr>Selenium库（续）</vt:lpstr>
      <vt:lpstr>脚本示例</vt:lpstr>
      <vt:lpstr>网络攻击</vt:lpstr>
      <vt:lpstr>拒绝服务攻击</vt:lpstr>
      <vt:lpstr>拒绝服务攻击的分类</vt:lpstr>
      <vt:lpstr>SYN洪水攻击</vt:lpstr>
      <vt:lpstr>Smurf攻击（反射ICMP攻击）</vt:lpstr>
      <vt:lpstr>UDP洪水攻击</vt:lpstr>
      <vt:lpstr>HTTP(S)洪水攻击</vt:lpstr>
      <vt:lpstr>慢速连接攻击</vt:lpstr>
      <vt:lpstr>SQL注入攻击</vt:lpstr>
      <vt:lpstr>SQL注入攻击的绕过技术</vt:lpstr>
      <vt:lpstr>重要工具：sqlmap</vt:lpstr>
      <vt:lpstr>其他攻击手段</vt:lpstr>
      <vt:lpstr>All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计算机网络/网络编程</dc:title>
  <dc:creator>X YL</dc:creator>
  <cp:lastModifiedBy>X YL</cp:lastModifiedBy>
  <cp:revision>18</cp:revision>
  <dcterms:created xsi:type="dcterms:W3CDTF">2021-10-31T07:14:58Z</dcterms:created>
  <dcterms:modified xsi:type="dcterms:W3CDTF">2021-12-27T07:44:16Z</dcterms:modified>
</cp:coreProperties>
</file>