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735" r:id="rId3"/>
    <p:sldId id="257" r:id="rId4"/>
    <p:sldId id="282" r:id="rId5"/>
    <p:sldId id="736" r:id="rId6"/>
    <p:sldId id="741" r:id="rId7"/>
    <p:sldId id="763" r:id="rId8"/>
    <p:sldId id="764" r:id="rId9"/>
    <p:sldId id="765" r:id="rId10"/>
    <p:sldId id="740" r:id="rId11"/>
    <p:sldId id="742" r:id="rId12"/>
    <p:sldId id="743" r:id="rId13"/>
    <p:sldId id="744" r:id="rId14"/>
    <p:sldId id="745" r:id="rId15"/>
    <p:sldId id="746" r:id="rId16"/>
    <p:sldId id="767" r:id="rId17"/>
    <p:sldId id="766" r:id="rId18"/>
    <p:sldId id="770" r:id="rId19"/>
    <p:sldId id="773" r:id="rId20"/>
    <p:sldId id="771" r:id="rId21"/>
    <p:sldId id="772" r:id="rId22"/>
    <p:sldId id="774" r:id="rId23"/>
    <p:sldId id="788" r:id="rId24"/>
    <p:sldId id="748" r:id="rId25"/>
    <p:sldId id="281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3875" autoAdjust="0"/>
  </p:normalViewPr>
  <p:slideViewPr>
    <p:cSldViewPr>
      <p:cViewPr varScale="1">
        <p:scale>
          <a:sx n="96" d="100"/>
          <a:sy n="96" d="100"/>
        </p:scale>
        <p:origin x="1564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187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43C3286-0F3C-4ABF-A022-8A02B153CD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691C39-E1DC-4382-A881-68BD4629BE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CC19EEB-1849-4A57-9F59-63C7EDBBC983}" type="datetimeFigureOut">
              <a:rPr lang="zh-CN" altLang="en-US"/>
              <a:pPr>
                <a:defRPr/>
              </a:pPr>
              <a:t>2022/3/30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3E3E1C0-C057-4786-8F9E-26D381F2B1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E1DA773-D649-429F-9597-0663D6C91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6278E4-345F-48B8-814A-A9A956374C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DDD1C-8D15-4688-B4B1-4ABCB67BD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29A85E8-3636-4E82-A37C-8240AF80D2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BD9F0CDF-0348-4039-9A15-C3DBD91FA7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D1169632-C7EB-4667-98E3-8DAC759AD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93158AF8-83CC-4CE6-AE20-7F904D5E24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809830-7244-44E9-8CC0-102DEDA546C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FD006212-D1B3-488C-AF31-39F2E7507F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817FE669-B65B-4EC7-B42A-D31CFD3D8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516C5ADD-996A-4D3E-A38A-869CBD2FF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A6A828-4DD3-4F89-B652-8DCDB9F81B0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9791D48E-2E6D-4A88-8ABA-6FDA82FFF1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CDD0569A-5725-4E21-9C59-EB722EC77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C80D97DF-ADB5-4314-971E-98D7DBF49C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F6E497-935E-497A-B28F-F73BC845272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DP</a:t>
            </a:r>
            <a:r>
              <a:rPr lang="zh-CN" altLang="en-US" dirty="0"/>
              <a:t>：去抖动</a:t>
            </a:r>
            <a:r>
              <a:rPr lang="en-US" altLang="zh-CN" dirty="0"/>
              <a:t>+</a:t>
            </a:r>
            <a:r>
              <a:rPr lang="zh-CN" altLang="en-US" dirty="0"/>
              <a:t>取边沿</a:t>
            </a:r>
            <a:endParaRPr lang="en-US" altLang="zh-CN" dirty="0"/>
          </a:p>
          <a:p>
            <a:r>
              <a:rPr lang="en-US" altLang="zh-CN" dirty="0"/>
              <a:t>DDP</a:t>
            </a:r>
            <a:r>
              <a:rPr lang="zh-CN" altLang="en-US" dirty="0"/>
              <a:t>：去抖动</a:t>
            </a:r>
            <a:r>
              <a:rPr lang="en-US" altLang="zh-CN" dirty="0"/>
              <a:t>+</a:t>
            </a:r>
            <a:r>
              <a:rPr lang="zh-CN" altLang="en-US" dirty="0"/>
              <a:t>取双边沿</a:t>
            </a:r>
            <a:endParaRPr lang="en-US" altLang="zh-CN" dirty="0"/>
          </a:p>
          <a:p>
            <a:r>
              <a:rPr lang="en-US" altLang="zh-CN" dirty="0"/>
              <a:t>ED</a:t>
            </a:r>
            <a:r>
              <a:rPr lang="zh-CN" altLang="en-US" dirty="0"/>
              <a:t>：编码，</a:t>
            </a:r>
            <a:r>
              <a:rPr lang="en-US" altLang="zh-CN" dirty="0"/>
              <a:t>h--4</a:t>
            </a:r>
            <a:r>
              <a:rPr lang="zh-CN" altLang="en-US" dirty="0"/>
              <a:t>位代码，</a:t>
            </a:r>
            <a:r>
              <a:rPr lang="en-US" altLang="zh-CN" dirty="0"/>
              <a:t>p--</a:t>
            </a:r>
            <a:r>
              <a:rPr lang="zh-CN" altLang="en-US" dirty="0"/>
              <a:t>脉冲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9A85E8-3636-4E82-A37C-8240AF80D2A8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783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DP</a:t>
            </a:r>
            <a:r>
              <a:rPr lang="zh-CN" altLang="en-US" dirty="0"/>
              <a:t>：去抖动</a:t>
            </a:r>
            <a:r>
              <a:rPr lang="en-US" altLang="zh-CN" dirty="0"/>
              <a:t>+</a:t>
            </a:r>
            <a:r>
              <a:rPr lang="zh-CN" altLang="en-US" dirty="0"/>
              <a:t>取边沿</a:t>
            </a:r>
            <a:endParaRPr lang="en-US" altLang="zh-CN" dirty="0"/>
          </a:p>
          <a:p>
            <a:r>
              <a:rPr lang="en-US" altLang="zh-CN" dirty="0"/>
              <a:t>DDP</a:t>
            </a:r>
            <a:r>
              <a:rPr lang="zh-CN" altLang="en-US" dirty="0"/>
              <a:t>：去抖动</a:t>
            </a:r>
            <a:r>
              <a:rPr lang="en-US" altLang="zh-CN" dirty="0"/>
              <a:t>+</a:t>
            </a:r>
            <a:r>
              <a:rPr lang="zh-CN" altLang="en-US" dirty="0"/>
              <a:t>取双边沿</a:t>
            </a:r>
            <a:endParaRPr lang="en-US" altLang="zh-CN" dirty="0"/>
          </a:p>
          <a:p>
            <a:r>
              <a:rPr lang="en-US" altLang="zh-CN" dirty="0"/>
              <a:t>ED</a:t>
            </a:r>
            <a:r>
              <a:rPr lang="zh-CN" altLang="en-US" dirty="0"/>
              <a:t>：编码，</a:t>
            </a:r>
            <a:r>
              <a:rPr lang="en-US" altLang="zh-CN" dirty="0"/>
              <a:t>h--4</a:t>
            </a:r>
            <a:r>
              <a:rPr lang="zh-CN" altLang="en-US" dirty="0"/>
              <a:t>位代码，</a:t>
            </a:r>
            <a:r>
              <a:rPr lang="en-US" altLang="zh-CN" dirty="0"/>
              <a:t>p--</a:t>
            </a:r>
            <a:r>
              <a:rPr lang="zh-CN" altLang="en-US" dirty="0"/>
              <a:t>脉冲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9A85E8-3636-4E82-A37C-8240AF80D2A8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20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8B161A49-51FC-429F-B5B7-3461E6265E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DD27E914-E976-40B0-927C-DAB2CB3E1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CA4D903B-5341-40BD-A7E7-7B3ECE19C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124765-4CEC-4AF1-9D64-35FCCDE3D06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C7833CC-940D-4E9A-BB4B-72E581ABCC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2A1C096E-7AE1-4311-A36E-6F87CD7B5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4ABE3F13-0113-4966-86F6-253721F50F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6788BC-9871-47F2-AB00-650F3CFBCB6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265A31C8-8975-4609-909C-294DEE1036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F4F3443B-2C4F-462E-8C26-9E3856A61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35192E07-DE31-43C5-8F9F-B2A7486BEC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738402-83FF-48D4-81FD-2D5849B03AA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CDD90BFA-646A-4A1A-9D90-38F05F8D60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D5A29C6-8474-4CE2-8F0C-DD46F7753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1808263D-90E1-4DD5-8309-74825F81FE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0550BB-484C-40C2-8BFC-137E2608DFE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DC9E73C5-95AF-4F61-901D-275D9633C4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8B551EAB-A955-47F7-8F42-DA93D7486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9C6CE15F-D06C-420C-9223-650D487C24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65C12F-46AD-4D48-A936-E7D1FF32568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45ECA576-9A78-4718-A90E-45E3EAD7FE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CE9958DD-68F3-4481-B1D7-4599B99F2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040DADC1-EF61-4EA1-B75A-CC075044EE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CB5A0E-9701-4B6F-AB52-ADA55B56100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E9F9BDB1-E757-4B01-84CF-70ED4FA340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D01169AA-C682-4DA7-8614-7E0BC962F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D30505EA-B4D8-4DE5-A2E8-79B6837881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1898D5-08F0-4BC4-9F30-C6C9C91306B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646B6930-2C27-4481-AB38-5178FF31A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69DD5428-3C06-419A-9BB4-3D8C51C71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F7E0EBE1-4614-42E3-B523-2BE5073DB1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AB22425-9499-45B9-B808-14698817A6A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9126D6B2-9BB7-4660-89DA-A75111754E7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946E3-2C41-4B89-BF25-C8BB1062C5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ECB19B-3F60-4A45-BDC8-3F3988F053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C12DE9-0E11-4E2E-A2C8-7FB957182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94E40C90-7900-4F14-A068-5C9FDD7974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61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E9026A45-EA62-4C2A-A36B-DCE8E88E9AC4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C8366-D6AA-4CD6-B452-CDB2CADB14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2020/2/28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3F6241-3A47-43ED-902F-6190D631C5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395D7-8BDE-41C8-990F-A4F46C5C5B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BC8C60AE-82CD-4DDD-A42F-7164357096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07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14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1B1175-2421-44A9-94E7-72758197E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FB8A71D-4002-41DF-AF70-EA24ECF3A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EFF689F-B402-496E-8DD4-FCE4CA74F2C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B9E70FF-2A4B-476A-B469-CB4062F42EC8}" type="datetime1">
              <a:rPr lang="zh-CN" altLang="en-US"/>
              <a:pPr>
                <a:defRPr/>
              </a:pPr>
              <a:t>2022/3/30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4C820DE-006A-4A27-BFDD-06B12984A9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2020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C645E81-5597-4D66-A4A0-ED44A47235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9420A9C-1754-4575-AC0F-401219E048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5A8D0E43-F2AB-4E72-846E-C974FDBBA2A4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843E073C-8CF7-47F1-9033-809800C038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2060848"/>
            <a:ext cx="6781800" cy="1470025"/>
          </a:xfrm>
        </p:spPr>
        <p:txBody>
          <a:bodyPr/>
          <a:lstStyle/>
          <a:p>
            <a:pPr eaLnBrk="1" hangingPunct="1"/>
            <a:r>
              <a:rPr lang="zh-CN" altLang="en-US" dirty="0"/>
              <a:t>实验二 寄存器堆与存储器及其应用</a:t>
            </a:r>
          </a:p>
        </p:txBody>
      </p:sp>
      <p:sp>
        <p:nvSpPr>
          <p:cNvPr id="6148" name="灯片编号占位符 2">
            <a:extLst>
              <a:ext uri="{FF2B5EF4-FFF2-40B4-BE49-F238E27FC236}">
                <a16:creationId xmlns:a16="http://schemas.microsoft.com/office/drawing/2014/main" id="{FE516575-919D-4425-A67F-D0E663D915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E9A4B1-245A-4FD8-A72B-2242D7EEDDA5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6" name="页脚占位符 1">
            <a:extLst>
              <a:ext uri="{FF2B5EF4-FFF2-40B4-BE49-F238E27FC236}">
                <a16:creationId xmlns:a16="http://schemas.microsoft.com/office/drawing/2014/main" id="{7A3203F9-3E46-425C-A7C2-4983EDCE88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FF1D165-07A1-4074-9DD9-87EA96CF30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9944F99-9916-48FB-9BB4-DDAA6AF624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11560" y="3758096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2022</a:t>
            </a:r>
            <a:r>
              <a:rPr lang="zh-CN" altLang="en-US" dirty="0"/>
              <a:t>春季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zjx@ustc.edu.cn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399C18EE-178B-4A77-8D87-8156FC301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3555" name="图片 26">
            <a:extLst>
              <a:ext uri="{FF2B5EF4-FFF2-40B4-BE49-F238E27FC236}">
                <a16:creationId xmlns:a16="http://schemas.microsoft.com/office/drawing/2014/main" id="{F0740ADE-177C-4535-8C86-CC37038EB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9075"/>
            <a:ext cx="6324600" cy="588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B28339B-9493-4D92-AB46-29F3A7102C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2E4DD8CD-3F87-4D9A-8541-085CEB292E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CF728C-199C-4B67-8A64-DF883EE16C1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043212B3-7CFF-411F-9D43-535857BA2B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278DEBB0-A443-466E-9D51-2A664E758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5603" name="图片 6">
            <a:extLst>
              <a:ext uri="{FF2B5EF4-FFF2-40B4-BE49-F238E27FC236}">
                <a16:creationId xmlns:a16="http://schemas.microsoft.com/office/drawing/2014/main" id="{4657BFFA-C0F5-4992-AE7D-74FDCFC11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638"/>
            <a:ext cx="54102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页脚占位符 1">
            <a:extLst>
              <a:ext uri="{FF2B5EF4-FFF2-40B4-BE49-F238E27FC236}">
                <a16:creationId xmlns:a16="http://schemas.microsoft.com/office/drawing/2014/main" id="{AC7DD362-D9EB-4A80-89FC-A63B627B8F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5605" name="灯片编号占位符 2">
            <a:extLst>
              <a:ext uri="{FF2B5EF4-FFF2-40B4-BE49-F238E27FC236}">
                <a16:creationId xmlns:a16="http://schemas.microsoft.com/office/drawing/2014/main" id="{65F00609-D1C1-4567-8E4D-C26178F89F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6247C3-5281-4DFD-B2EE-0800F1E7D39D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5606" name="日期占位符 3">
            <a:extLst>
              <a:ext uri="{FF2B5EF4-FFF2-40B4-BE49-F238E27FC236}">
                <a16:creationId xmlns:a16="http://schemas.microsoft.com/office/drawing/2014/main" id="{134BEB1D-12DB-4798-9C4F-81F1F02DF5A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67B0D9AD-3BB4-4485-89C0-B25F80F37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7651" name="图片 6">
            <a:extLst>
              <a:ext uri="{FF2B5EF4-FFF2-40B4-BE49-F238E27FC236}">
                <a16:creationId xmlns:a16="http://schemas.microsoft.com/office/drawing/2014/main" id="{C9D2FA7D-D0DD-47D2-9ABA-AABD1F12E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1066800"/>
            <a:ext cx="6843712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页脚占位符 1">
            <a:extLst>
              <a:ext uri="{FF2B5EF4-FFF2-40B4-BE49-F238E27FC236}">
                <a16:creationId xmlns:a16="http://schemas.microsoft.com/office/drawing/2014/main" id="{BCF007D1-02FF-4746-9EE4-4747AAFE5E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7653" name="灯片编号占位符 2">
            <a:extLst>
              <a:ext uri="{FF2B5EF4-FFF2-40B4-BE49-F238E27FC236}">
                <a16:creationId xmlns:a16="http://schemas.microsoft.com/office/drawing/2014/main" id="{83166B72-6BA7-41FF-A3BE-05F6A3F5B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4999DC-ADD2-4548-89CF-8A23EA8DCAE0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7654" name="日期占位符 3">
            <a:extLst>
              <a:ext uri="{FF2B5EF4-FFF2-40B4-BE49-F238E27FC236}">
                <a16:creationId xmlns:a16="http://schemas.microsoft.com/office/drawing/2014/main" id="{7CAA8739-AC88-4DB1-AFAE-88880D49351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72AECF72-BCDF-41A7-8FAC-C4888BCE5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9699" name="图片 8">
            <a:extLst>
              <a:ext uri="{FF2B5EF4-FFF2-40B4-BE49-F238E27FC236}">
                <a16:creationId xmlns:a16="http://schemas.microsoft.com/office/drawing/2014/main" id="{412CA457-6F9E-4351-8587-187481D01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71628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页脚占位符 1">
            <a:extLst>
              <a:ext uri="{FF2B5EF4-FFF2-40B4-BE49-F238E27FC236}">
                <a16:creationId xmlns:a16="http://schemas.microsoft.com/office/drawing/2014/main" id="{5391249B-4D09-485A-9E39-8C43484532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9701" name="灯片编号占位符 2">
            <a:extLst>
              <a:ext uri="{FF2B5EF4-FFF2-40B4-BE49-F238E27FC236}">
                <a16:creationId xmlns:a16="http://schemas.microsoft.com/office/drawing/2014/main" id="{F33F9C62-8FF7-486D-9D0D-DA83970F1B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5A58D-C9EE-44F3-8CEC-5405ABBCAD8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9702" name="日期占位符 3">
            <a:extLst>
              <a:ext uri="{FF2B5EF4-FFF2-40B4-BE49-F238E27FC236}">
                <a16:creationId xmlns:a16="http://schemas.microsoft.com/office/drawing/2014/main" id="{47A9A5F6-A8AB-410C-B2DB-FB871AA974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A640A18C-2774-4A21-905F-630A0C693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31747" name="图片 6">
            <a:extLst>
              <a:ext uri="{FF2B5EF4-FFF2-40B4-BE49-F238E27FC236}">
                <a16:creationId xmlns:a16="http://schemas.microsoft.com/office/drawing/2014/main" id="{534B695E-8D0D-4B55-B53F-E2FF9F1BB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27063"/>
            <a:ext cx="70723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页脚占位符 1">
            <a:extLst>
              <a:ext uri="{FF2B5EF4-FFF2-40B4-BE49-F238E27FC236}">
                <a16:creationId xmlns:a16="http://schemas.microsoft.com/office/drawing/2014/main" id="{38415664-AD46-4E07-AEDA-B50786DE04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1749" name="灯片编号占位符 2">
            <a:extLst>
              <a:ext uri="{FF2B5EF4-FFF2-40B4-BE49-F238E27FC236}">
                <a16:creationId xmlns:a16="http://schemas.microsoft.com/office/drawing/2014/main" id="{DB76D81D-DB00-423C-8F2B-7CE984A01E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BA1F3-42EA-4740-B5B7-3F653F8BF641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1750" name="日期占位符 3">
            <a:extLst>
              <a:ext uri="{FF2B5EF4-FFF2-40B4-BE49-F238E27FC236}">
                <a16:creationId xmlns:a16="http://schemas.microsoft.com/office/drawing/2014/main" id="{85AB538D-A7FB-4F65-8969-0B1DF32447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8BADC031-A77D-436C-A0F7-0C120A7B1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33795" name="图片 7">
            <a:extLst>
              <a:ext uri="{FF2B5EF4-FFF2-40B4-BE49-F238E27FC236}">
                <a16:creationId xmlns:a16="http://schemas.microsoft.com/office/drawing/2014/main" id="{0EB69395-B142-4CA3-8EA6-EB91A5766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"/>
            <a:ext cx="6096000" cy="563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页脚占位符 1">
            <a:extLst>
              <a:ext uri="{FF2B5EF4-FFF2-40B4-BE49-F238E27FC236}">
                <a16:creationId xmlns:a16="http://schemas.microsoft.com/office/drawing/2014/main" id="{6FAD013A-596D-42A8-9AAF-9C69378AE9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3797" name="灯片编号占位符 2">
            <a:extLst>
              <a:ext uri="{FF2B5EF4-FFF2-40B4-BE49-F238E27FC236}">
                <a16:creationId xmlns:a16="http://schemas.microsoft.com/office/drawing/2014/main" id="{FF0A6BF0-89B3-4F26-ACA9-FD8B2E8D94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3729D6-6BC4-46FB-A653-ACED1CFC7C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3798" name="日期占位符 3">
            <a:extLst>
              <a:ext uri="{FF2B5EF4-FFF2-40B4-BE49-F238E27FC236}">
                <a16:creationId xmlns:a16="http://schemas.microsoft.com/office/drawing/2014/main" id="{A8AFC63E-8F0D-4F07-8FB8-4F9C76DA9E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83AACFA5-7295-4C64-A515-48515662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存储器时序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6A2F053A-0075-460C-B9BA-155067CF7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44525"/>
          </a:xfrm>
        </p:spPr>
        <p:txBody>
          <a:bodyPr/>
          <a:lstStyle/>
          <a:p>
            <a:r>
              <a:rPr lang="en-US" altLang="zh-CN"/>
              <a:t>Read First Mode</a:t>
            </a:r>
            <a:endParaRPr lang="zh-CN" altLang="en-US"/>
          </a:p>
        </p:txBody>
      </p:sp>
      <p:sp>
        <p:nvSpPr>
          <p:cNvPr id="35846" name="灯片编号占位符 5">
            <a:extLst>
              <a:ext uri="{FF2B5EF4-FFF2-40B4-BE49-F238E27FC236}">
                <a16:creationId xmlns:a16="http://schemas.microsoft.com/office/drawing/2014/main" id="{F61ACDA1-23D5-4431-82AF-8E97330C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37B043-3F14-4A36-B56A-81B6B7A19BD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5847" name="图片 7">
            <a:extLst>
              <a:ext uri="{FF2B5EF4-FFF2-40B4-BE49-F238E27FC236}">
                <a16:creationId xmlns:a16="http://schemas.microsoft.com/office/drawing/2014/main" id="{BAB90CFB-305B-4690-9561-369C252C7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241550"/>
            <a:ext cx="7715250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>
            <a:extLst>
              <a:ext uri="{FF2B5EF4-FFF2-40B4-BE49-F238E27FC236}">
                <a16:creationId xmlns:a16="http://schemas.microsoft.com/office/drawing/2014/main" id="{DBD1D55C-A744-4212-B5E3-A4A2EE44A4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0E6E699F-D9EA-40C7-8B09-5F38F9F38B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4D18B489-31F8-4969-8004-620EE7B5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存储器时序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3BDE819D-E786-4AD6-BFAA-457E518AC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44525"/>
          </a:xfrm>
        </p:spPr>
        <p:txBody>
          <a:bodyPr/>
          <a:lstStyle/>
          <a:p>
            <a:r>
              <a:rPr lang="en-US" altLang="zh-CN"/>
              <a:t>Write First Mode</a:t>
            </a:r>
            <a:endParaRPr lang="zh-CN" altLang="en-US"/>
          </a:p>
        </p:txBody>
      </p:sp>
      <p:sp>
        <p:nvSpPr>
          <p:cNvPr id="36870" name="灯片编号占位符 5">
            <a:extLst>
              <a:ext uri="{FF2B5EF4-FFF2-40B4-BE49-F238E27FC236}">
                <a16:creationId xmlns:a16="http://schemas.microsoft.com/office/drawing/2014/main" id="{25926E26-81C7-4CC9-974E-B3DFCF61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C049AB-6DF2-4369-BE65-F68FA53AE97A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6871" name="图片 9">
            <a:extLst>
              <a:ext uri="{FF2B5EF4-FFF2-40B4-BE49-F238E27FC236}">
                <a16:creationId xmlns:a16="http://schemas.microsoft.com/office/drawing/2014/main" id="{E4B4C83E-9FEA-41C0-B519-4F2A1BF7A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2241550"/>
            <a:ext cx="7823200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>
            <a:extLst>
              <a:ext uri="{FF2B5EF4-FFF2-40B4-BE49-F238E27FC236}">
                <a16:creationId xmlns:a16="http://schemas.microsoft.com/office/drawing/2014/main" id="{428D8CD4-339F-4E9C-A192-B48B84776B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3E05B4A7-9B9B-4377-A9B7-2628F995830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36DF5-A21B-491D-8A8A-7C86C85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数据排序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E8115-A9BE-4982-832A-E3297DE9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98" name="内容占位符 2">
            <a:extLst>
              <a:ext uri="{FF2B5EF4-FFF2-40B4-BE49-F238E27FC236}">
                <a16:creationId xmlns:a16="http://schemas.microsoft.com/office/drawing/2014/main" id="{AB6B996E-B467-490A-A265-63DD0E0B5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417638"/>
            <a:ext cx="8147249" cy="1677403"/>
          </a:xfrm>
        </p:spPr>
        <p:txBody>
          <a:bodyPr/>
          <a:lstStyle/>
          <a:p>
            <a:r>
              <a:rPr lang="zh-CN" altLang="en-US" sz="2400" dirty="0"/>
              <a:t>数据输入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</a:t>
            </a:r>
            <a:endParaRPr lang="en-US" altLang="zh-CN" sz="2400" dirty="0"/>
          </a:p>
          <a:p>
            <a:pPr lvl="1"/>
            <a:r>
              <a:rPr lang="zh-CN" altLang="en-US" sz="2000" dirty="0"/>
              <a:t>采用分布式双端口存储器保存数据，例化时可以初始化数据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利用</a:t>
            </a:r>
            <a:r>
              <a:rPr lang="en-US" altLang="zh-CN" sz="2000" dirty="0" err="1"/>
              <a:t>chk</a:t>
            </a:r>
            <a:r>
              <a:rPr lang="zh-CN" altLang="en-US" sz="2000" dirty="0"/>
              <a:t>查看数据，数码管显示存储器的地址和数据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利用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del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addr</a:t>
            </a:r>
            <a:r>
              <a:rPr lang="zh-CN" altLang="en-US" sz="2000" dirty="0"/>
              <a:t>、</a:t>
            </a:r>
            <a:r>
              <a:rPr lang="en-US" altLang="zh-CN" sz="2000" dirty="0"/>
              <a:t>data</a:t>
            </a:r>
            <a:r>
              <a:rPr lang="zh-CN" altLang="en-US" sz="2000" dirty="0"/>
              <a:t>设置地址和修改数据</a:t>
            </a:r>
            <a:endParaRPr lang="en-US" altLang="zh-CN" sz="2000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EAEBE27-A20B-4504-B8FC-E23DF182B9EA}"/>
              </a:ext>
            </a:extLst>
          </p:cNvPr>
          <p:cNvGrpSpPr/>
          <p:nvPr/>
        </p:nvGrpSpPr>
        <p:grpSpPr>
          <a:xfrm>
            <a:off x="3887924" y="3248980"/>
            <a:ext cx="4680520" cy="2664296"/>
            <a:chOff x="4067944" y="2618479"/>
            <a:chExt cx="4680520" cy="2502708"/>
          </a:xfrm>
        </p:grpSpPr>
        <p:sp>
          <p:nvSpPr>
            <p:cNvPr id="48" name="文本框 149">
              <a:extLst>
                <a:ext uri="{FF2B5EF4-FFF2-40B4-BE49-F238E27FC236}">
                  <a16:creationId xmlns:a16="http://schemas.microsoft.com/office/drawing/2014/main" id="{95C37437-17B8-4056-A2CE-9EFEF1C06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9053" y="2618479"/>
              <a:ext cx="1145429" cy="25027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SRT</a:t>
              </a:r>
            </a:p>
          </p:txBody>
        </p:sp>
        <p:sp>
          <p:nvSpPr>
            <p:cNvPr id="53" name="TextBox 32">
              <a:extLst>
                <a:ext uri="{FF2B5EF4-FFF2-40B4-BE49-F238E27FC236}">
                  <a16:creationId xmlns:a16="http://schemas.microsoft.com/office/drawing/2014/main" id="{B7054274-8118-40AD-B58F-8F7C6E6AC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3119" y="4726978"/>
              <a:ext cx="2821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811AD3C0-3940-414F-B031-A4908C0C4E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4897339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154">
              <a:extLst>
                <a:ext uri="{FF2B5EF4-FFF2-40B4-BE49-F238E27FC236}">
                  <a16:creationId xmlns:a16="http://schemas.microsoft.com/office/drawing/2014/main" id="{7C22B65A-8996-4C73-8DEF-B85236EBC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1134" y="2618479"/>
              <a:ext cx="300082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60" name="文本框 155">
              <a:extLst>
                <a:ext uri="{FF2B5EF4-FFF2-40B4-BE49-F238E27FC236}">
                  <a16:creationId xmlns:a16="http://schemas.microsoft.com/office/drawing/2014/main" id="{A5F7D805-F48F-4AA0-8CCE-CCDF6A2B7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0637" y="3482255"/>
              <a:ext cx="556564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seg</a:t>
              </a: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B0A910E1-1A6C-4CA9-AE03-D8C973F620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2877481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B367DA4-8E05-4839-A932-348E01D0EB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9135" y="372756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159">
              <a:extLst>
                <a:ext uri="{FF2B5EF4-FFF2-40B4-BE49-F238E27FC236}">
                  <a16:creationId xmlns:a16="http://schemas.microsoft.com/office/drawing/2014/main" id="{985E6F5D-73E6-40E8-A151-A9F9616C4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899" y="3173349"/>
              <a:ext cx="441146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an</a:t>
              </a: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91C1E248-421D-488D-86A4-B105B132138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9135" y="3418772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154">
              <a:extLst>
                <a:ext uri="{FF2B5EF4-FFF2-40B4-BE49-F238E27FC236}">
                  <a16:creationId xmlns:a16="http://schemas.microsoft.com/office/drawing/2014/main" id="{C32D3BF4-B6DD-4054-AEEE-C9DB7A539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5353" y="2923315"/>
              <a:ext cx="492443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8AEF390C-4D18-441F-9EDA-C28A901379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3171940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154">
              <a:extLst>
                <a:ext uri="{FF2B5EF4-FFF2-40B4-BE49-F238E27FC236}">
                  <a16:creationId xmlns:a16="http://schemas.microsoft.com/office/drawing/2014/main" id="{728F2467-A7E0-4FD9-B297-0A9994237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0257" y="3191866"/>
              <a:ext cx="646331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2F0584C8-2A67-43CC-87EE-9C5977D9F3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1160" y="3450984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32">
              <a:extLst>
                <a:ext uri="{FF2B5EF4-FFF2-40B4-BE49-F238E27FC236}">
                  <a16:creationId xmlns:a16="http://schemas.microsoft.com/office/drawing/2014/main" id="{56126834-1806-4343-9020-0EF75F83F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183" y="4442375"/>
              <a:ext cx="3847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3476233E-E122-412C-A2B3-B278408680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1160" y="4613672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154">
              <a:extLst>
                <a:ext uri="{FF2B5EF4-FFF2-40B4-BE49-F238E27FC236}">
                  <a16:creationId xmlns:a16="http://schemas.microsoft.com/office/drawing/2014/main" id="{51DF24FE-4EEE-4FF1-8C3A-A379C1939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625" y="3487145"/>
              <a:ext cx="633507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D4C004B9-9CF6-4FFC-8F83-CA2CC832E1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48623" y="3737735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154">
              <a:extLst>
                <a:ext uri="{FF2B5EF4-FFF2-40B4-BE49-F238E27FC236}">
                  <a16:creationId xmlns:a16="http://schemas.microsoft.com/office/drawing/2014/main" id="{52CF5F20-5F4A-4CAC-B18C-E498100AB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7935" y="3776711"/>
              <a:ext cx="543739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FB1A5553-31C3-4C68-80CB-4A7A1C6828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9098" y="4035278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155">
              <a:extLst>
                <a:ext uri="{FF2B5EF4-FFF2-40B4-BE49-F238E27FC236}">
                  <a16:creationId xmlns:a16="http://schemas.microsoft.com/office/drawing/2014/main" id="{2B167BBE-1279-4770-B9C8-954EB8984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2611" y="3773963"/>
              <a:ext cx="671979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busy</a:t>
              </a:r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C36EA032-CB6C-43E5-A201-FF407D5D5E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18660" y="4010181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46">
              <a:extLst>
                <a:ext uri="{FF2B5EF4-FFF2-40B4-BE49-F238E27FC236}">
                  <a16:creationId xmlns:a16="http://schemas.microsoft.com/office/drawing/2014/main" id="{E529A34C-68D8-4892-8B4B-D89B8283D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530485"/>
              <a:ext cx="9094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(ca-cg)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矩形 47">
              <a:extLst>
                <a:ext uri="{FF2B5EF4-FFF2-40B4-BE49-F238E27FC236}">
                  <a16:creationId xmlns:a16="http://schemas.microsoft.com/office/drawing/2014/main" id="{8966DDD1-5887-4DD6-984A-099D982CF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9599" y="2679030"/>
              <a:ext cx="11585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矩形 63">
              <a:extLst>
                <a:ext uri="{FF2B5EF4-FFF2-40B4-BE49-F238E27FC236}">
                  <a16:creationId xmlns:a16="http://schemas.microsoft.com/office/drawing/2014/main" id="{8AA66A92-85B3-4ED7-801C-575F1ADF7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4701965"/>
              <a:ext cx="1553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矩形 64">
              <a:extLst>
                <a:ext uri="{FF2B5EF4-FFF2-40B4-BE49-F238E27FC236}">
                  <a16:creationId xmlns:a16="http://schemas.microsoft.com/office/drawing/2014/main" id="{40278ACE-F5E3-4A8D-8C4A-52959B6D2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231656"/>
              <a:ext cx="9362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(an7-0)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矩形 47">
              <a:extLst>
                <a:ext uri="{FF2B5EF4-FFF2-40B4-BE49-F238E27FC236}">
                  <a16:creationId xmlns:a16="http://schemas.microsoft.com/office/drawing/2014/main" id="{7E37BD03-D2FE-423A-9C65-7C1E6F647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4409367"/>
              <a:ext cx="1553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矩形 63">
              <a:extLst>
                <a:ext uri="{FF2B5EF4-FFF2-40B4-BE49-F238E27FC236}">
                  <a16:creationId xmlns:a16="http://schemas.microsoft.com/office/drawing/2014/main" id="{C84646F5-D59B-4E01-A1A1-A1A7017EE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3536757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矩形 47">
              <a:extLst>
                <a:ext uri="{FF2B5EF4-FFF2-40B4-BE49-F238E27FC236}">
                  <a16:creationId xmlns:a16="http://schemas.microsoft.com/office/drawing/2014/main" id="{9F971469-2762-402B-ABF1-753286CF8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639" y="3234451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矩形 47">
              <a:extLst>
                <a:ext uri="{FF2B5EF4-FFF2-40B4-BE49-F238E27FC236}">
                  <a16:creationId xmlns:a16="http://schemas.microsoft.com/office/drawing/2014/main" id="{6D5C4577-4D6B-4601-A375-DBE0ED47F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639" y="2948938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矩形 63">
              <a:extLst>
                <a:ext uri="{FF2B5EF4-FFF2-40B4-BE49-F238E27FC236}">
                  <a16:creationId xmlns:a16="http://schemas.microsoft.com/office/drawing/2014/main" id="{C30162AD-58F0-4B49-B33B-D36B9373A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3835413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矩形 46">
              <a:extLst>
                <a:ext uri="{FF2B5EF4-FFF2-40B4-BE49-F238E27FC236}">
                  <a16:creationId xmlns:a16="http://schemas.microsoft.com/office/drawing/2014/main" id="{200304E3-9140-4C8D-A68B-463E12EA7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825514"/>
              <a:ext cx="1098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(led16r)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文本框 154">
              <a:extLst>
                <a:ext uri="{FF2B5EF4-FFF2-40B4-BE49-F238E27FC236}">
                  <a16:creationId xmlns:a16="http://schemas.microsoft.com/office/drawing/2014/main" id="{6D8C274B-1EC6-4E0E-9E65-21873D61C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7935" y="4071439"/>
              <a:ext cx="518091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12D90522-FE4A-4BF0-9E7F-7F0C981CF8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9098" y="4330006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 63">
              <a:extLst>
                <a:ext uri="{FF2B5EF4-FFF2-40B4-BE49-F238E27FC236}">
                  <a16:creationId xmlns:a16="http://schemas.microsoft.com/office/drawing/2014/main" id="{D371AF2F-9C2E-4F09-BB0D-CF7F994E8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4130141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文本框 155">
              <a:extLst>
                <a:ext uri="{FF2B5EF4-FFF2-40B4-BE49-F238E27FC236}">
                  <a16:creationId xmlns:a16="http://schemas.microsoft.com/office/drawing/2014/main" id="{9A5A3F52-F58E-41DF-BF47-2D52409D4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5342" y="4064163"/>
              <a:ext cx="492443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cnt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BFF75B18-E64B-4FE7-8E61-1DDC699536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18660" y="4317968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矩形 46">
              <a:extLst>
                <a:ext uri="{FF2B5EF4-FFF2-40B4-BE49-F238E27FC236}">
                  <a16:creationId xmlns:a16="http://schemas.microsoft.com/office/drawing/2014/main" id="{C4D6B8C2-02F2-449F-8DE0-3E7B19AA8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2760" y="4115716"/>
              <a:ext cx="1098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9" name="内容占位符 2">
            <a:extLst>
              <a:ext uri="{FF2B5EF4-FFF2-40B4-BE49-F238E27FC236}">
                <a16:creationId xmlns:a16="http://schemas.microsoft.com/office/drawing/2014/main" id="{B0FE0AAB-93F4-4020-B069-F5EC26B42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8" y="3095041"/>
            <a:ext cx="3143595" cy="315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数据排序</a:t>
            </a:r>
            <a:endParaRPr lang="en-US" altLang="zh-CN" sz="2400" kern="0" dirty="0"/>
          </a:p>
          <a:p>
            <a:pPr lvl="1"/>
            <a:r>
              <a:rPr lang="en-US" altLang="zh-CN" sz="2000" kern="0" dirty="0"/>
              <a:t>run</a:t>
            </a:r>
            <a:r>
              <a:rPr lang="zh-CN" altLang="en-US" sz="2000" kern="0" dirty="0"/>
              <a:t>启动排序</a:t>
            </a:r>
            <a:r>
              <a:rPr lang="en-US" altLang="zh-CN" sz="2000" kern="0" dirty="0"/>
              <a:t>, </a:t>
            </a:r>
            <a:r>
              <a:rPr lang="zh-CN" altLang="en-US" sz="2000" kern="0" dirty="0"/>
              <a:t>同时启动时钟计数</a:t>
            </a:r>
            <a:r>
              <a:rPr lang="en-US" altLang="zh-CN" sz="2000" kern="0" dirty="0" err="1"/>
              <a:t>cnt</a:t>
            </a:r>
            <a:r>
              <a:rPr lang="zh-CN" altLang="en-US" sz="2000" kern="0" dirty="0"/>
              <a:t>，</a:t>
            </a:r>
            <a:r>
              <a:rPr lang="en-US" altLang="zh-CN" sz="2000" kern="0" dirty="0"/>
              <a:t>busy</a:t>
            </a:r>
            <a:r>
              <a:rPr lang="zh-CN" altLang="en-US" sz="2000" kern="0" dirty="0"/>
              <a:t>置</a:t>
            </a:r>
            <a:r>
              <a:rPr lang="en-US" altLang="zh-CN" sz="2000" kern="0" dirty="0"/>
              <a:t>1</a:t>
            </a:r>
          </a:p>
          <a:p>
            <a:pPr lvl="1"/>
            <a:r>
              <a:rPr lang="zh-CN" altLang="en-US" sz="2000" kern="0" dirty="0"/>
              <a:t>排序时不能人工查看和修改数据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排序结束后停止计数，</a:t>
            </a:r>
            <a:r>
              <a:rPr lang="en-US" altLang="zh-CN" sz="2000" kern="0" dirty="0"/>
              <a:t>busy</a:t>
            </a:r>
            <a:r>
              <a:rPr lang="zh-CN" altLang="en-US" sz="2000" kern="0" dirty="0"/>
              <a:t>清零</a:t>
            </a:r>
            <a:endParaRPr lang="en-US" altLang="zh-CN" sz="2000" kern="0" dirty="0"/>
          </a:p>
        </p:txBody>
      </p:sp>
      <p:sp>
        <p:nvSpPr>
          <p:cNvPr id="47" name="页脚占位符 1">
            <a:extLst>
              <a:ext uri="{FF2B5EF4-FFF2-40B4-BE49-F238E27FC236}">
                <a16:creationId xmlns:a16="http://schemas.microsoft.com/office/drawing/2014/main" id="{4A5DAA39-11A5-40B0-93C2-58B6C4EE93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9" name="日期占位符 3">
            <a:extLst>
              <a:ext uri="{FF2B5EF4-FFF2-40B4-BE49-F238E27FC236}">
                <a16:creationId xmlns:a16="http://schemas.microsoft.com/office/drawing/2014/main" id="{7CB4B4E2-954E-4088-8C7C-ABB5B7BB6A4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0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AC2FD-DA9B-45BD-AFB6-5FA8BDD5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开关数字输入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CF7F8-E17E-4137-BC2A-FA4CDBAB3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101352" cy="226455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假定任何时刻只改变</a:t>
            </a:r>
            <a:r>
              <a:rPr lang="en-US" altLang="zh-CN" sz="2400" dirty="0"/>
              <a:t>16</a:t>
            </a:r>
            <a:r>
              <a:rPr lang="zh-CN" altLang="en-US" sz="2400" dirty="0"/>
              <a:t>个开关</a:t>
            </a:r>
            <a:r>
              <a:rPr lang="en-US" altLang="zh-CN" sz="2400" dirty="0"/>
              <a:t>x(sw15-0)</a:t>
            </a:r>
            <a:r>
              <a:rPr lang="zh-CN" altLang="en-US" sz="2400" dirty="0"/>
              <a:t>中一个开关状态</a:t>
            </a:r>
            <a:endParaRPr lang="en-US" altLang="zh-CN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每次向上或向下拨动一次开关，生成</a:t>
            </a:r>
            <a:r>
              <a:rPr lang="en-US" altLang="zh-CN" sz="2400" dirty="0"/>
              <a:t>1</a:t>
            </a:r>
            <a:r>
              <a:rPr lang="zh-CN" altLang="en-US" sz="2400" dirty="0"/>
              <a:t>位十六进制数</a:t>
            </a:r>
            <a:r>
              <a:rPr lang="en-US" altLang="zh-CN" sz="2400" dirty="0"/>
              <a:t>h</a:t>
            </a:r>
            <a:r>
              <a:rPr lang="zh-CN" altLang="en-US" sz="2400" dirty="0"/>
              <a:t>，即</a:t>
            </a:r>
            <a:r>
              <a:rPr lang="en-US" altLang="zh-CN" sz="2400" dirty="0"/>
              <a:t>4</a:t>
            </a:r>
            <a:r>
              <a:rPr lang="zh-CN" altLang="en-US" sz="2400" dirty="0"/>
              <a:t>位二进制数，同时产生持续</a:t>
            </a:r>
            <a:r>
              <a:rPr lang="en-US" altLang="zh-CN" sz="2400" dirty="0"/>
              <a:t>1</a:t>
            </a:r>
            <a:r>
              <a:rPr lang="zh-CN" altLang="en-US" sz="2400" dirty="0"/>
              <a:t>个时钟周期的脉冲</a:t>
            </a:r>
            <a:r>
              <a:rPr lang="en-US" altLang="zh-CN" sz="2400" dirty="0"/>
              <a:t>p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DPE</a:t>
            </a:r>
            <a:r>
              <a:rPr lang="zh-CN" altLang="en-US" sz="2000" dirty="0"/>
              <a:t>：去抖动、取双边沿、编码</a:t>
            </a:r>
            <a:endParaRPr lang="en-US" altLang="zh-CN" sz="2000" dirty="0"/>
          </a:p>
          <a:p>
            <a:pPr lvl="2">
              <a:spcBef>
                <a:spcPts val="600"/>
              </a:spcBef>
            </a:pPr>
            <a:r>
              <a:rPr lang="en-US" altLang="zh-CN" dirty="0"/>
              <a:t>h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位十六进制数字，</a:t>
            </a:r>
            <a:r>
              <a:rPr lang="en-US" altLang="zh-CN" dirty="0"/>
              <a:t>p</a:t>
            </a:r>
            <a:r>
              <a:rPr lang="zh-CN" altLang="en-US" dirty="0"/>
              <a:t>：单次脉冲</a:t>
            </a:r>
          </a:p>
          <a:p>
            <a:pPr>
              <a:spcBef>
                <a:spcPts val="600"/>
              </a:spcBef>
            </a:pPr>
            <a:endParaRPr lang="zh-CN" altLang="en-US" sz="24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9A2FC-2510-46DC-A154-3F588E2B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D4750EF-AEA5-4492-AC17-2C347F5B3F36}"/>
              </a:ext>
            </a:extLst>
          </p:cNvPr>
          <p:cNvGrpSpPr/>
          <p:nvPr/>
        </p:nvGrpSpPr>
        <p:grpSpPr>
          <a:xfrm>
            <a:off x="6048164" y="3347250"/>
            <a:ext cx="2046975" cy="642609"/>
            <a:chOff x="877669" y="4904624"/>
            <a:chExt cx="2046975" cy="642609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728A070-8976-419E-9E5D-60248289E9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075424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070ED04-11D1-4694-BA45-714F9EBD25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374351"/>
              <a:ext cx="3525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F161CA5-0CF8-4598-BD81-F0C0396B38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8911" y="5240635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25A59F0-00DD-4265-B717-33946BF90C9A}"/>
                </a:ext>
              </a:extLst>
            </p:cNvPr>
            <p:cNvSpPr txBox="1"/>
            <p:nvPr/>
          </p:nvSpPr>
          <p:spPr bwMode="auto">
            <a:xfrm>
              <a:off x="1558239" y="4913437"/>
              <a:ext cx="730958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cs typeface="Arial" panose="020B0604020202020204" pitchFamily="34" charset="0"/>
                </a:rPr>
                <a:t>DPE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sp>
          <p:nvSpPr>
            <p:cNvPr id="14" name="TextBox 32">
              <a:extLst>
                <a:ext uri="{FF2B5EF4-FFF2-40B4-BE49-F238E27FC236}">
                  <a16:creationId xmlns:a16="http://schemas.microsoft.com/office/drawing/2014/main" id="{9160FD6D-1ACB-470E-9799-B29ED2732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669" y="5086746"/>
              <a:ext cx="1282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32">
              <a:extLst>
                <a:ext uri="{FF2B5EF4-FFF2-40B4-BE49-F238E27FC236}">
                  <a16:creationId xmlns:a16="http://schemas.microsoft.com/office/drawing/2014/main" id="{D661A8AD-DF57-4B68-B4E8-C131227F1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4904624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32">
              <a:extLst>
                <a:ext uri="{FF2B5EF4-FFF2-40B4-BE49-F238E27FC236}">
                  <a16:creationId xmlns:a16="http://schemas.microsoft.com/office/drawing/2014/main" id="{E4B3E76D-E5F9-441A-B703-26376AD5B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5196544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9BA1B8E0-6FC6-4777-A17A-908C749D1E19}"/>
              </a:ext>
            </a:extLst>
          </p:cNvPr>
          <p:cNvGrpSpPr/>
          <p:nvPr/>
        </p:nvGrpSpPr>
        <p:grpSpPr>
          <a:xfrm>
            <a:off x="937620" y="4391419"/>
            <a:ext cx="7368180" cy="1451828"/>
            <a:chOff x="937620" y="4641468"/>
            <a:chExt cx="7368180" cy="1451828"/>
          </a:xfrm>
        </p:grpSpPr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661F698A-3BC6-43D7-A1B3-46AF4E8DA1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91880" y="4651157"/>
              <a:ext cx="0" cy="140390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E3C6B5B0-EE51-43A6-B444-D8A7659FE1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88324" y="4659216"/>
              <a:ext cx="0" cy="140390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5AFC5F2-F7AD-48AF-A4A9-D2EE9CDBB4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12875" y="4663848"/>
              <a:ext cx="689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D4EBD14-AA9D-4B6C-B31F-3B39C1FFE4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91880" y="5211283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C403471-C80C-4BED-B5EA-390FFE7299BB}"/>
                </a:ext>
              </a:extLst>
            </p:cNvPr>
            <p:cNvCxnSpPr/>
            <p:nvPr/>
          </p:nvCxnSpPr>
          <p:spPr bwMode="auto">
            <a:xfrm rot="5400000">
              <a:off x="3326439" y="5921103"/>
              <a:ext cx="33269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D2CFFE7-FF27-42C1-BF00-8E17953044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45593" y="6088244"/>
              <a:ext cx="20462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2D19817-5A91-49AF-BC75-DE2022341FC4}"/>
                </a:ext>
              </a:extLst>
            </p:cNvPr>
            <p:cNvCxnSpPr/>
            <p:nvPr/>
          </p:nvCxnSpPr>
          <p:spPr bwMode="auto">
            <a:xfrm rot="5400000">
              <a:off x="3583614" y="5921103"/>
              <a:ext cx="33269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86DC854-B82D-4C9C-8CB1-70D18F1FA18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47578" y="6088244"/>
              <a:ext cx="37391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78">
              <a:extLst>
                <a:ext uri="{FF2B5EF4-FFF2-40B4-BE49-F238E27FC236}">
                  <a16:creationId xmlns:a16="http://schemas.microsoft.com/office/drawing/2014/main" id="{93582CF4-C316-4959-9845-4CE3A58A1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705" y="464146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>
                  <a:cs typeface="Times New Roman" panose="02020603050405020304" pitchFamily="18" charset="0"/>
                </a:rPr>
                <a:t>x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  <p:sp>
          <p:nvSpPr>
            <p:cNvPr id="37" name="TextBox 78">
              <a:extLst>
                <a:ext uri="{FF2B5EF4-FFF2-40B4-BE49-F238E27FC236}">
                  <a16:creationId xmlns:a16="http://schemas.microsoft.com/office/drawing/2014/main" id="{40D53B98-3D26-4BA9-8C2B-5C682FBE9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620" y="5206005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>
                  <a:cs typeface="Times New Roman" panose="02020603050405020304" pitchFamily="18" charset="0"/>
                </a:rPr>
                <a:t>h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  <p:sp>
          <p:nvSpPr>
            <p:cNvPr id="38" name="TextBox 78">
              <a:extLst>
                <a:ext uri="{FF2B5EF4-FFF2-40B4-BE49-F238E27FC236}">
                  <a16:creationId xmlns:a16="http://schemas.microsoft.com/office/drawing/2014/main" id="{91A0A00B-5A5E-4BE8-8BEE-0FD4906C7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726" y="5723964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>
                  <a:cs typeface="Times New Roman" panose="02020603050405020304" pitchFamily="18" charset="0"/>
                </a:rPr>
                <a:t>p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2293BC61-8578-4508-A631-DA113C11F1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87228" y="5767873"/>
              <a:ext cx="250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4311ADC5-8885-4B7C-99DD-831AA8A314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12875" y="5023888"/>
              <a:ext cx="689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125DEBF1-0F95-4AAD-B3D8-3958048F380A}"/>
                </a:ext>
              </a:extLst>
            </p:cNvPr>
            <p:cNvGrpSpPr/>
            <p:nvPr/>
          </p:nvGrpSpPr>
          <p:grpSpPr>
            <a:xfrm>
              <a:off x="2197288" y="4657567"/>
              <a:ext cx="230037" cy="372117"/>
              <a:chOff x="3824291" y="3236902"/>
              <a:chExt cx="230037" cy="372117"/>
            </a:xfrm>
          </p:grpSpPr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10590BB1-FE2F-4AE7-BB1F-8B2E87904D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DDAF1781-5624-4DFF-8EDC-095A09768EF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0E2EFB26-D52A-4B74-B3C8-0CD99DE626F7}"/>
                </a:ext>
              </a:extLst>
            </p:cNvPr>
            <p:cNvGrpSpPr/>
            <p:nvPr/>
          </p:nvGrpSpPr>
          <p:grpSpPr>
            <a:xfrm>
              <a:off x="2430724" y="4657497"/>
              <a:ext cx="230037" cy="372117"/>
              <a:chOff x="3824291" y="3236902"/>
              <a:chExt cx="230037" cy="372117"/>
            </a:xfrm>
          </p:grpSpPr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5885386E-61EC-40E2-BA45-5E75E10F4CE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5D465FDD-3A58-4CDB-B1B5-710DF43B65C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2824D204-7818-4A6E-A86F-057BFD6A9D75}"/>
                </a:ext>
              </a:extLst>
            </p:cNvPr>
            <p:cNvGrpSpPr/>
            <p:nvPr/>
          </p:nvGrpSpPr>
          <p:grpSpPr>
            <a:xfrm>
              <a:off x="2643585" y="4657879"/>
              <a:ext cx="230037" cy="372117"/>
              <a:chOff x="3824291" y="3236902"/>
              <a:chExt cx="230037" cy="372117"/>
            </a:xfrm>
          </p:grpSpPr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4599205C-6746-41FF-801A-01A2428679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D103437B-9B82-4871-B805-BF08C0841CF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76112E63-5EBA-4358-8A0F-9D230EF69749}"/>
                </a:ext>
              </a:extLst>
            </p:cNvPr>
            <p:cNvGrpSpPr/>
            <p:nvPr/>
          </p:nvGrpSpPr>
          <p:grpSpPr>
            <a:xfrm>
              <a:off x="6264314" y="4651227"/>
              <a:ext cx="230037" cy="372117"/>
              <a:chOff x="3824291" y="3236902"/>
              <a:chExt cx="230037" cy="372117"/>
            </a:xfrm>
          </p:grpSpPr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BC68E7C6-4243-4A31-94D1-0454B1F509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DB02ECDC-613C-4F20-9C59-82E4A6A173D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394D51DE-D380-471B-A130-9DB26F3E0857}"/>
                </a:ext>
              </a:extLst>
            </p:cNvPr>
            <p:cNvGrpSpPr/>
            <p:nvPr/>
          </p:nvGrpSpPr>
          <p:grpSpPr>
            <a:xfrm>
              <a:off x="6497750" y="4651157"/>
              <a:ext cx="230037" cy="372117"/>
              <a:chOff x="3824291" y="3236902"/>
              <a:chExt cx="230037" cy="372117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1DA08E5E-D0B4-4084-887F-1C7B18EC63A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4AE2871C-ED76-4124-9355-614A9328DAC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FDF403C4-E7C0-4972-93E4-A7132175D045}"/>
                </a:ext>
              </a:extLst>
            </p:cNvPr>
            <p:cNvGrpSpPr/>
            <p:nvPr/>
          </p:nvGrpSpPr>
          <p:grpSpPr>
            <a:xfrm>
              <a:off x="6710611" y="4651539"/>
              <a:ext cx="230037" cy="372117"/>
              <a:chOff x="3824291" y="3236902"/>
              <a:chExt cx="230037" cy="372117"/>
            </a:xfrm>
          </p:grpSpPr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720EA114-E09B-4919-AC62-E39F63F624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57F54E93-CAEE-4D07-B02D-9A8B17EC88C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8A031D16-26AD-4009-87D5-7C21DB6FCFD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12875" y="5211283"/>
              <a:ext cx="689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1F3632E2-B763-45F4-A7CF-FA8A960CE6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12875" y="5571323"/>
              <a:ext cx="689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F12D3C10-EB5D-4A23-BFEF-970E6F52C7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88324" y="520390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32">
              <a:extLst>
                <a:ext uri="{FF2B5EF4-FFF2-40B4-BE49-F238E27FC236}">
                  <a16:creationId xmlns:a16="http://schemas.microsoft.com/office/drawing/2014/main" id="{527E5CB8-842A-4021-A1FA-E27AB4682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411" y="4706616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0x0008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TextBox 32">
              <a:extLst>
                <a:ext uri="{FF2B5EF4-FFF2-40B4-BE49-F238E27FC236}">
                  <a16:creationId xmlns:a16="http://schemas.microsoft.com/office/drawing/2014/main" id="{23D7B969-0C9C-4DDE-AFC2-265AA9219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828" y="4706616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0x0000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TextBox 32">
              <a:extLst>
                <a:ext uri="{FF2B5EF4-FFF2-40B4-BE49-F238E27FC236}">
                  <a16:creationId xmlns:a16="http://schemas.microsoft.com/office/drawing/2014/main" id="{136C07C4-6EB7-4704-93BA-E8B4D673E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162" y="4699787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0x0082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TextBox 32">
              <a:extLst>
                <a:ext uri="{FF2B5EF4-FFF2-40B4-BE49-F238E27FC236}">
                  <a16:creationId xmlns:a16="http://schemas.microsoft.com/office/drawing/2014/main" id="{039990C3-122F-40D0-90B0-9BB2FD312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7272" y="5243776"/>
              <a:ext cx="3718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0x3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TextBox 32">
              <a:extLst>
                <a:ext uri="{FF2B5EF4-FFF2-40B4-BE49-F238E27FC236}">
                  <a16:creationId xmlns:a16="http://schemas.microsoft.com/office/drawing/2014/main" id="{8D2C639C-FFB1-40C9-AC5F-CC6995550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5083" y="5243776"/>
              <a:ext cx="3718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0x0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TextBox 32">
              <a:extLst>
                <a:ext uri="{FF2B5EF4-FFF2-40B4-BE49-F238E27FC236}">
                  <a16:creationId xmlns:a16="http://schemas.microsoft.com/office/drawing/2014/main" id="{B803A072-0B77-4023-864B-C16566065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7952" y="5236947"/>
              <a:ext cx="3718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0x1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070C9FD8-E470-474C-8D30-CE7D9242C249}"/>
                </a:ext>
              </a:extLst>
            </p:cNvPr>
            <p:cNvCxnSpPr/>
            <p:nvPr/>
          </p:nvCxnSpPr>
          <p:spPr bwMode="auto">
            <a:xfrm rot="5400000">
              <a:off x="7321184" y="5913044"/>
              <a:ext cx="33269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26FA2EE2-1523-4650-97AE-35476543EC09}"/>
                </a:ext>
              </a:extLst>
            </p:cNvPr>
            <p:cNvCxnSpPr/>
            <p:nvPr/>
          </p:nvCxnSpPr>
          <p:spPr bwMode="auto">
            <a:xfrm rot="5400000">
              <a:off x="7574800" y="5913044"/>
              <a:ext cx="33269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D445B762-3A10-444B-896A-C4FE97625E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88324" y="5759814"/>
              <a:ext cx="250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2637AD1B-593A-4FB3-8B30-3705F5B3101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40352" y="6089622"/>
              <a:ext cx="5555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页脚占位符 1">
            <a:extLst>
              <a:ext uri="{FF2B5EF4-FFF2-40B4-BE49-F238E27FC236}">
                <a16:creationId xmlns:a16="http://schemas.microsoft.com/office/drawing/2014/main" id="{F13DADD6-D81E-4999-941F-66AE647508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61" name="日期占位符 3">
            <a:extLst>
              <a:ext uri="{FF2B5EF4-FFF2-40B4-BE49-F238E27FC236}">
                <a16:creationId xmlns:a16="http://schemas.microsoft.com/office/drawing/2014/main" id="{E92CE5EC-88A7-468D-955C-A989D0D08EA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98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CAC9C03F-B963-4B7C-BACC-5924D1C0E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</a:p>
        </p:txBody>
      </p:sp>
      <p:sp>
        <p:nvSpPr>
          <p:cNvPr id="8195" name="内容占位符 1">
            <a:extLst>
              <a:ext uri="{FF2B5EF4-FFF2-40B4-BE49-F238E27FC236}">
                <a16:creationId xmlns:a16="http://schemas.microsoft.com/office/drawing/2014/main" id="{CE4FE216-1082-4271-9A2C-1DE848CBE0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848600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/>
              <a:t>掌握寄存器堆（</a:t>
            </a:r>
            <a:r>
              <a:rPr lang="en-US" altLang="zh-CN"/>
              <a:t>Register File</a:t>
            </a:r>
            <a:r>
              <a:rPr lang="zh-CN" altLang="en-US"/>
              <a:t>）和存储器的功能、时序及其应用</a:t>
            </a:r>
            <a:endParaRPr lang="en-US" altLang="zh-CN"/>
          </a:p>
          <a:p>
            <a:pPr>
              <a:spcBef>
                <a:spcPts val="1200"/>
              </a:spcBef>
            </a:pPr>
            <a:r>
              <a:rPr lang="zh-CN" altLang="en-US"/>
              <a:t>熟练掌握数据通路和控制器的设计和描述方法</a:t>
            </a:r>
            <a:endParaRPr lang="en-US" altLang="zh-CN"/>
          </a:p>
          <a:p>
            <a:pPr>
              <a:spcBef>
                <a:spcPts val="1200"/>
              </a:spcBef>
            </a:pPr>
            <a:endParaRPr lang="zh-CN" altLang="en-US"/>
          </a:p>
          <a:p>
            <a:pPr>
              <a:spcBef>
                <a:spcPts val="1200"/>
              </a:spcBef>
            </a:pPr>
            <a:endParaRPr lang="zh-CN" altLang="en-US"/>
          </a:p>
        </p:txBody>
      </p:sp>
      <p:sp>
        <p:nvSpPr>
          <p:cNvPr id="8196" name="页脚占位符 1">
            <a:extLst>
              <a:ext uri="{FF2B5EF4-FFF2-40B4-BE49-F238E27FC236}">
                <a16:creationId xmlns:a16="http://schemas.microsoft.com/office/drawing/2014/main" id="{4C436CC9-5B84-45C2-8AF5-BEB91F63A9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8197" name="灯片编号占位符 2">
            <a:extLst>
              <a:ext uri="{FF2B5EF4-FFF2-40B4-BE49-F238E27FC236}">
                <a16:creationId xmlns:a16="http://schemas.microsoft.com/office/drawing/2014/main" id="{BB6CB952-7130-4007-82C5-AC83D529C4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0A9762-0D82-41A7-96FF-81D5139195A7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198" name="日期占位符 3">
            <a:extLst>
              <a:ext uri="{FF2B5EF4-FFF2-40B4-BE49-F238E27FC236}">
                <a16:creationId xmlns:a16="http://schemas.microsoft.com/office/drawing/2014/main" id="{3843F4B0-5A85-4CF9-84E7-F7AD83E1511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0D276-16D7-48EA-A2A1-E009A931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zh-CN" altLang="en-US" dirty="0"/>
              <a:t>数据输入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43615-C4A1-474F-B729-3F5AB577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8F27322-38E9-4C48-A868-B28B863BE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785782"/>
              </p:ext>
            </p:extLst>
          </p:nvPr>
        </p:nvGraphicFramePr>
        <p:xfrm>
          <a:off x="899592" y="1911708"/>
          <a:ext cx="7200800" cy="4209602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58400998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861595322"/>
                    </a:ext>
                  </a:extLst>
                </a:gridCol>
                <a:gridCol w="1585831">
                  <a:extLst>
                    <a:ext uri="{9D8B030D-6E8A-4147-A177-3AD203B41FA5}">
                      <a16:colId xmlns:a16="http://schemas.microsoft.com/office/drawing/2014/main" val="478896531"/>
                    </a:ext>
                  </a:extLst>
                </a:gridCol>
                <a:gridCol w="3310713">
                  <a:extLst>
                    <a:ext uri="{9D8B030D-6E8A-4147-A177-3AD203B41FA5}">
                      <a16:colId xmlns:a16="http://schemas.microsoft.com/office/drawing/2014/main" val="393200826"/>
                    </a:ext>
                  </a:extLst>
                </a:gridCol>
              </a:tblGrid>
              <a:tr h="3651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数码管显示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操作说明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991041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复位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00  0000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111969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01  0001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查看下一单元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10274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01  0002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编辑数据或地址：输入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794771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 (btnl)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01  0000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36872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(sw10)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00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50367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(sw10)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  </a:t>
                      </a:r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00AA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500676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btnc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02  0002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保存数据，并查看下一单元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343410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btnr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0003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查看下一单元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385646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0001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编辑数据或地址：输入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792537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(sw5)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03  0015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61736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 (btnl)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03  00</a:t>
                      </a:r>
                      <a:r>
                        <a:rPr lang="en-US" altLang="zh-CN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155704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00AA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设置地址，并查看该单元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940682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02  0002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查看下一单元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633400"/>
                  </a:ext>
                </a:extLst>
              </a:tr>
            </a:tbl>
          </a:graphicData>
        </a:graphic>
      </p:graphicFrame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2A4EA50-0A23-47E1-B703-A6594D40C2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147248" cy="570940"/>
          </a:xfrm>
        </p:spPr>
        <p:txBody>
          <a:bodyPr/>
          <a:lstStyle/>
          <a:p>
            <a:r>
              <a:rPr lang="zh-CN" altLang="en-US" sz="2400" dirty="0"/>
              <a:t>假定初始状态，存储器各单元的数据与其地址相同</a:t>
            </a:r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endParaRPr lang="en-US" altLang="zh-CN" sz="2000" b="1" dirty="0"/>
          </a:p>
        </p:txBody>
      </p:sp>
      <p:sp>
        <p:nvSpPr>
          <p:cNvPr id="10" name="页脚占位符 1">
            <a:extLst>
              <a:ext uri="{FF2B5EF4-FFF2-40B4-BE49-F238E27FC236}">
                <a16:creationId xmlns:a16="http://schemas.microsoft.com/office/drawing/2014/main" id="{4D1E65D9-5051-469B-9AF8-ADD39F3DC3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14998A74-E20D-4FB7-B896-8E1AC67F28F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44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B391926-88AD-4015-A733-CE0EF401F538}"/>
              </a:ext>
            </a:extLst>
          </p:cNvPr>
          <p:cNvCxnSpPr>
            <a:cxnSpLocks/>
            <a:endCxn id="99" idx="3"/>
          </p:cNvCxnSpPr>
          <p:nvPr/>
        </p:nvCxnSpPr>
        <p:spPr bwMode="auto">
          <a:xfrm flipV="1">
            <a:off x="7194038" y="4402298"/>
            <a:ext cx="296451" cy="2649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15C860D-6A69-4DFA-9ABA-E99BC1743752}"/>
              </a:ext>
            </a:extLst>
          </p:cNvPr>
          <p:cNvCxnSpPr>
            <a:cxnSpLocks/>
            <a:endCxn id="99" idx="3"/>
          </p:cNvCxnSpPr>
          <p:nvPr/>
        </p:nvCxnSpPr>
        <p:spPr bwMode="auto">
          <a:xfrm>
            <a:off x="7194038" y="4213075"/>
            <a:ext cx="296451" cy="189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0DC36DF5-A21B-491D-8A8A-7C86C85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数据输入</a:t>
            </a:r>
            <a:r>
              <a:rPr lang="en-US" altLang="zh-CN" dirty="0"/>
              <a:t>/</a:t>
            </a:r>
            <a:r>
              <a:rPr lang="zh-CN" altLang="en-US" dirty="0"/>
              <a:t>输出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E8115-A9BE-4982-832A-E3297DE9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6A824BD-7E56-4133-B1C1-006753272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527965"/>
              </p:ext>
            </p:extLst>
          </p:nvPr>
        </p:nvGraphicFramePr>
        <p:xfrm>
          <a:off x="5156664" y="2454746"/>
          <a:ext cx="3087744" cy="39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9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8">
            <a:extLst>
              <a:ext uri="{FF2B5EF4-FFF2-40B4-BE49-F238E27FC236}">
                <a16:creationId xmlns:a16="http://schemas.microsoft.com/office/drawing/2014/main" id="{76268E37-CE7C-44F0-A0D5-1758B53A7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1989906"/>
            <a:ext cx="8682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地址</a:t>
            </a:r>
          </a:p>
        </p:txBody>
      </p:sp>
      <p:sp>
        <p:nvSpPr>
          <p:cNvPr id="9" name="TextBox 78">
            <a:extLst>
              <a:ext uri="{FF2B5EF4-FFF2-40B4-BE49-F238E27FC236}">
                <a16:creationId xmlns:a16="http://schemas.microsoft.com/office/drawing/2014/main" id="{22220B3D-9311-440E-95F7-280A28814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276" y="1989906"/>
            <a:ext cx="8216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数据</a:t>
            </a:r>
          </a:p>
        </p:txBody>
      </p:sp>
      <p:sp>
        <p:nvSpPr>
          <p:cNvPr id="98" name="内容占位符 2">
            <a:extLst>
              <a:ext uri="{FF2B5EF4-FFF2-40B4-BE49-F238E27FC236}">
                <a16:creationId xmlns:a16="http://schemas.microsoft.com/office/drawing/2014/main" id="{AB6B996E-B467-490A-A265-63DD0E0B5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535899"/>
            <a:ext cx="3643389" cy="3621293"/>
          </a:xfrm>
        </p:spPr>
        <p:txBody>
          <a:bodyPr/>
          <a:lstStyle/>
          <a:p>
            <a:r>
              <a:rPr lang="zh-CN" altLang="en-US" sz="2400" dirty="0"/>
              <a:t>数据通路及其操作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rstn</a:t>
            </a:r>
            <a:r>
              <a:rPr lang="zh-CN" altLang="en-US" sz="2000" dirty="0"/>
              <a:t>：</a:t>
            </a:r>
            <a:r>
              <a:rPr lang="en-US" altLang="zh-CN" sz="2000" dirty="0"/>
              <a:t>a = 0, d = 0, s = 0</a:t>
            </a:r>
          </a:p>
          <a:p>
            <a:pPr lvl="1"/>
            <a:r>
              <a:rPr lang="en-US" altLang="zh-CN" sz="2000" dirty="0" err="1"/>
              <a:t>chk_p</a:t>
            </a:r>
            <a:r>
              <a:rPr lang="zh-CN" altLang="en-US" sz="2000" dirty="0"/>
              <a:t>：</a:t>
            </a:r>
            <a:r>
              <a:rPr lang="en-US" altLang="zh-CN" sz="2000" dirty="0"/>
              <a:t>a = a + 1, s = 0</a:t>
            </a:r>
          </a:p>
          <a:p>
            <a:pPr lvl="1"/>
            <a:r>
              <a:rPr lang="en-US" altLang="zh-CN" sz="2000" dirty="0"/>
              <a:t>p</a:t>
            </a:r>
            <a:r>
              <a:rPr lang="zh-CN" altLang="en-US" sz="2000" dirty="0"/>
              <a:t>：</a:t>
            </a:r>
            <a:r>
              <a:rPr lang="en-US" altLang="zh-CN" sz="2000" dirty="0"/>
              <a:t>d = {d[11:0], h}, s = 1</a:t>
            </a:r>
          </a:p>
          <a:p>
            <a:pPr lvl="1"/>
            <a:r>
              <a:rPr lang="en-US" altLang="zh-CN" sz="2000" dirty="0" err="1"/>
              <a:t>del_p</a:t>
            </a:r>
            <a:r>
              <a:rPr lang="zh-CN" altLang="en-US" sz="2000" dirty="0"/>
              <a:t>：</a:t>
            </a:r>
            <a:r>
              <a:rPr lang="en-US" altLang="zh-CN" sz="2000" dirty="0"/>
              <a:t>d = d[15:4], s = 1</a:t>
            </a:r>
          </a:p>
          <a:p>
            <a:pPr lvl="1">
              <a:spcBef>
                <a:spcPts val="1200"/>
              </a:spcBef>
            </a:pPr>
            <a:r>
              <a:rPr lang="en-US" altLang="zh-CN" sz="2000" dirty="0" err="1"/>
              <a:t>data_p</a:t>
            </a:r>
            <a:r>
              <a:rPr lang="zh-CN" altLang="en-US" sz="2000" dirty="0"/>
              <a:t>：</a:t>
            </a:r>
            <a:r>
              <a:rPr lang="en-US" altLang="zh-CN" sz="2000" dirty="0"/>
              <a:t>M[a] = d, d = 0, a = a + 1, s = 0</a:t>
            </a:r>
          </a:p>
          <a:p>
            <a:pPr lvl="1"/>
            <a:r>
              <a:rPr lang="en-US" altLang="zh-CN" sz="2000" dirty="0" err="1"/>
              <a:t>addr_p</a:t>
            </a:r>
            <a:r>
              <a:rPr lang="zh-CN" altLang="en-US" sz="2000" dirty="0"/>
              <a:t>：</a:t>
            </a:r>
            <a:r>
              <a:rPr lang="en-US" altLang="zh-CN" sz="2000" dirty="0"/>
              <a:t>a = d[7:0], d = 0, s = 0</a:t>
            </a:r>
          </a:p>
          <a:p>
            <a:endParaRPr lang="zh-CN" altLang="en-US" sz="2400" dirty="0"/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endParaRPr lang="en-US" altLang="zh-CN" sz="2000" b="1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49EEDBF-FC7A-473F-8723-F264CB41B681}"/>
              </a:ext>
            </a:extLst>
          </p:cNvPr>
          <p:cNvGrpSpPr/>
          <p:nvPr/>
        </p:nvGrpSpPr>
        <p:grpSpPr>
          <a:xfrm>
            <a:off x="5546770" y="3336163"/>
            <a:ext cx="1655445" cy="1115100"/>
            <a:chOff x="6519436" y="3921948"/>
            <a:chExt cx="1882528" cy="987306"/>
          </a:xfrm>
        </p:grpSpPr>
        <p:sp>
          <p:nvSpPr>
            <p:cNvPr id="45" name="文本框 149">
              <a:extLst>
                <a:ext uri="{FF2B5EF4-FFF2-40B4-BE49-F238E27FC236}">
                  <a16:creationId xmlns:a16="http://schemas.microsoft.com/office/drawing/2014/main" id="{6F2FE8B0-A61B-4B20-BF19-19C978EEC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742" y="3921948"/>
              <a:ext cx="1009660" cy="987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600" b="0" dirty="0"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08AD3FE-603C-4208-AF8A-5A1171412C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169447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159">
              <a:extLst>
                <a:ext uri="{FF2B5EF4-FFF2-40B4-BE49-F238E27FC236}">
                  <a16:creationId xmlns:a16="http://schemas.microsoft.com/office/drawing/2014/main" id="{4C5BBC5D-0AAF-4AA8-BE5A-FEE56CE4B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7758" y="4452542"/>
              <a:ext cx="632909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spo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F88C515F-F4D0-465C-8E9C-F8728385E9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65401" y="4694630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9D9A1DC7-C27C-471C-8FEF-92F1A57AC0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697378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35F1E2B-A229-4E45-AE66-0869722D1022}"/>
                </a:ext>
              </a:extLst>
            </p:cNvPr>
            <p:cNvGrpSpPr/>
            <p:nvPr/>
          </p:nvGrpSpPr>
          <p:grpSpPr>
            <a:xfrm>
              <a:off x="7074482" y="4004147"/>
              <a:ext cx="145856" cy="796947"/>
              <a:chOff x="6728626" y="1703587"/>
              <a:chExt cx="111470" cy="690006"/>
            </a:xfrm>
          </p:grpSpPr>
          <p:sp>
            <p:nvSpPr>
              <p:cNvPr id="56" name="TextBox 32">
                <a:extLst>
                  <a:ext uri="{FF2B5EF4-FFF2-40B4-BE49-F238E27FC236}">
                    <a16:creationId xmlns:a16="http://schemas.microsoft.com/office/drawing/2014/main" id="{C859C23E-DCB6-4F82-B523-39C9B8F4D1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45" y="2181249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32">
                <a:extLst>
                  <a:ext uri="{FF2B5EF4-FFF2-40B4-BE49-F238E27FC236}">
                    <a16:creationId xmlns:a16="http://schemas.microsoft.com/office/drawing/2014/main" id="{5664F807-B33F-48F3-8D80-3CF3B96C4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26" y="1703587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82" name="直接连接符 13">
            <a:extLst>
              <a:ext uri="{FF2B5EF4-FFF2-40B4-BE49-F238E27FC236}">
                <a16:creationId xmlns:a16="http://schemas.microsoft.com/office/drawing/2014/main" id="{CA452988-A955-4613-9747-93261E13A82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29964" y="2867090"/>
            <a:ext cx="0" cy="7431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直接连接符 13">
            <a:extLst>
              <a:ext uri="{FF2B5EF4-FFF2-40B4-BE49-F238E27FC236}">
                <a16:creationId xmlns:a16="http://schemas.microsoft.com/office/drawing/2014/main" id="{C2C8D88D-4C69-44B1-8977-84618A2A69A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1294" y="4208859"/>
            <a:ext cx="0" cy="45842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3969173D-CA7C-4A1B-B571-21B1A40FEEA6}"/>
              </a:ext>
            </a:extLst>
          </p:cNvPr>
          <p:cNvCxnSpPr>
            <a:cxnSpLocks/>
          </p:cNvCxnSpPr>
          <p:nvPr/>
        </p:nvCxnSpPr>
        <p:spPr bwMode="auto">
          <a:xfrm>
            <a:off x="5188697" y="4667287"/>
            <a:ext cx="20135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C7F63C4D-7197-44DA-A993-8B5102E45FD8}"/>
              </a:ext>
            </a:extLst>
          </p:cNvPr>
          <p:cNvCxnSpPr>
            <a:cxnSpLocks/>
            <a:stCxn id="99" idx="3"/>
          </p:cNvCxnSpPr>
          <p:nvPr/>
        </p:nvCxnSpPr>
        <p:spPr bwMode="auto">
          <a:xfrm flipV="1">
            <a:off x="7490489" y="4400176"/>
            <a:ext cx="377151" cy="2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7D27EA93-D028-4734-AB3E-477C7A4EAE26}"/>
              </a:ext>
            </a:extLst>
          </p:cNvPr>
          <p:cNvSpPr txBox="1"/>
          <p:nvPr/>
        </p:nvSpPr>
        <p:spPr bwMode="auto">
          <a:xfrm>
            <a:off x="4860032" y="3450736"/>
            <a:ext cx="342999" cy="3023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A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ECC7067-6359-4CF5-BE6E-25D33F15C86E}"/>
              </a:ext>
            </a:extLst>
          </p:cNvPr>
          <p:cNvSpPr txBox="1"/>
          <p:nvPr/>
        </p:nvSpPr>
        <p:spPr bwMode="auto">
          <a:xfrm>
            <a:off x="4860032" y="4513198"/>
            <a:ext cx="342999" cy="31179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D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842B5AA-DD0B-4DE6-BE63-2F9A039EEDDD}"/>
              </a:ext>
            </a:extLst>
          </p:cNvPr>
          <p:cNvCxnSpPr>
            <a:cxnSpLocks/>
          </p:cNvCxnSpPr>
          <p:nvPr/>
        </p:nvCxnSpPr>
        <p:spPr bwMode="auto">
          <a:xfrm>
            <a:off x="5188697" y="3610278"/>
            <a:ext cx="3525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A8CE7F6-E87D-4F5C-8A36-3E72AC4C6720}"/>
              </a:ext>
            </a:extLst>
          </p:cNvPr>
          <p:cNvCxnSpPr>
            <a:cxnSpLocks/>
          </p:cNvCxnSpPr>
          <p:nvPr/>
        </p:nvCxnSpPr>
        <p:spPr bwMode="auto">
          <a:xfrm>
            <a:off x="7874391" y="2867088"/>
            <a:ext cx="0" cy="1533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lg"/>
            <a:tailEnd type="none" w="med" len="med"/>
          </a:ln>
          <a:effectLst/>
        </p:spPr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C076A9A-7A1C-4B64-BBAE-4C991D862418}"/>
              </a:ext>
            </a:extLst>
          </p:cNvPr>
          <p:cNvSpPr txBox="1"/>
          <p:nvPr/>
        </p:nvSpPr>
        <p:spPr bwMode="auto">
          <a:xfrm>
            <a:off x="7173981" y="3343610"/>
            <a:ext cx="359867" cy="30141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S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cxnSp>
        <p:nvCxnSpPr>
          <p:cNvPr id="61" name="直接连接符 13">
            <a:extLst>
              <a:ext uri="{FF2B5EF4-FFF2-40B4-BE49-F238E27FC236}">
                <a16:creationId xmlns:a16="http://schemas.microsoft.com/office/drawing/2014/main" id="{EEC5A76E-3FB7-4C89-9A5D-EDCBB77F848D}"/>
              </a:ext>
            </a:extLst>
          </p:cNvPr>
          <p:cNvCxnSpPr>
            <a:cxnSpLocks noChangeShapeType="1"/>
            <a:stCxn id="99" idx="0"/>
            <a:endCxn id="60" idx="2"/>
          </p:cNvCxnSpPr>
          <p:nvPr/>
        </p:nvCxnSpPr>
        <p:spPr bwMode="auto">
          <a:xfrm flipV="1">
            <a:off x="7349689" y="3645024"/>
            <a:ext cx="4226" cy="2904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90C0585-F827-4ACF-A921-3E21AE942DA9}"/>
              </a:ext>
            </a:extLst>
          </p:cNvPr>
          <p:cNvGrpSpPr/>
          <p:nvPr/>
        </p:nvGrpSpPr>
        <p:grpSpPr>
          <a:xfrm>
            <a:off x="4031940" y="5349605"/>
            <a:ext cx="4428492" cy="633796"/>
            <a:chOff x="3460615" y="5553392"/>
            <a:chExt cx="4428492" cy="633796"/>
          </a:xfrm>
        </p:grpSpPr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E862D51-DBCA-4228-8251-583B1706DD7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62977" y="5870290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D1EBB681-A0E5-4755-B76C-4A4763540F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5027" y="5880590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97BB2623-3964-43B1-9C53-3AFDF82407C1}"/>
                </a:ext>
              </a:extLst>
            </p:cNvPr>
            <p:cNvSpPr txBox="1"/>
            <p:nvPr/>
          </p:nvSpPr>
          <p:spPr bwMode="auto">
            <a:xfrm>
              <a:off x="5057624" y="5553392"/>
              <a:ext cx="583086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DP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100" name="TextBox 32">
              <a:extLst>
                <a:ext uri="{FF2B5EF4-FFF2-40B4-BE49-F238E27FC236}">
                  <a16:creationId xmlns:a16="http://schemas.microsoft.com/office/drawing/2014/main" id="{B1FD573F-D3C4-4A5A-B158-885A3C183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615" y="5603591"/>
              <a:ext cx="130711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del, data,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32">
              <a:extLst>
                <a:ext uri="{FF2B5EF4-FFF2-40B4-BE49-F238E27FC236}">
                  <a16:creationId xmlns:a16="http://schemas.microsoft.com/office/drawing/2014/main" id="{2E7FA694-FEDF-4FD6-A61E-F51C0E881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5589" y="5566977"/>
              <a:ext cx="201351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del_p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data_p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addr_p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3" name="TextBox 78">
            <a:extLst>
              <a:ext uri="{FF2B5EF4-FFF2-40B4-BE49-F238E27FC236}">
                <a16:creationId xmlns:a16="http://schemas.microsoft.com/office/drawing/2014/main" id="{B680AD1B-0AE6-48EE-B5D0-73B715231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436" y="1588730"/>
            <a:ext cx="181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数码管显示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5C33068-B572-4C5B-A120-62619BFC2F76}"/>
              </a:ext>
            </a:extLst>
          </p:cNvPr>
          <p:cNvGrpSpPr/>
          <p:nvPr/>
        </p:nvGrpSpPr>
        <p:grpSpPr>
          <a:xfrm>
            <a:off x="1435128" y="5351488"/>
            <a:ext cx="1936184" cy="633796"/>
            <a:chOff x="974032" y="4913437"/>
            <a:chExt cx="1936184" cy="633796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42918279-3931-4B99-A2B4-ABAE2FDD8E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075424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9FBA0E91-4306-4900-8EA0-1F5C6282B2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374351"/>
              <a:ext cx="3525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29AD69ED-A250-403E-9E61-B0032B4ECB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8911" y="5240635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F2CA5D8-7727-4482-9240-683D056FE7FC}"/>
                </a:ext>
              </a:extLst>
            </p:cNvPr>
            <p:cNvSpPr txBox="1"/>
            <p:nvPr/>
          </p:nvSpPr>
          <p:spPr bwMode="auto">
            <a:xfrm>
              <a:off x="1558239" y="4913437"/>
              <a:ext cx="730958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DPE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64" name="TextBox 32">
              <a:extLst>
                <a:ext uri="{FF2B5EF4-FFF2-40B4-BE49-F238E27FC236}">
                  <a16:creationId xmlns:a16="http://schemas.microsoft.com/office/drawing/2014/main" id="{27455096-A8AE-47FC-BAD4-4A95F4150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032" y="5089952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32">
              <a:extLst>
                <a:ext uri="{FF2B5EF4-FFF2-40B4-BE49-F238E27FC236}">
                  <a16:creationId xmlns:a16="http://schemas.microsoft.com/office/drawing/2014/main" id="{172B6B53-4CFA-4C15-BE53-FC8090708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492001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32">
              <a:extLst>
                <a:ext uri="{FF2B5EF4-FFF2-40B4-BE49-F238E27FC236}">
                  <a16:creationId xmlns:a16="http://schemas.microsoft.com/office/drawing/2014/main" id="{6869F318-8721-43EC-8A78-92F86B343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521193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页脚占位符 1">
            <a:extLst>
              <a:ext uri="{FF2B5EF4-FFF2-40B4-BE49-F238E27FC236}">
                <a16:creationId xmlns:a16="http://schemas.microsoft.com/office/drawing/2014/main" id="{B9E12E41-AB71-4DC9-90FE-6D26E0FE27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8" name="日期占位符 3">
            <a:extLst>
              <a:ext uri="{FF2B5EF4-FFF2-40B4-BE49-F238E27FC236}">
                <a16:creationId xmlns:a16="http://schemas.microsoft.com/office/drawing/2014/main" id="{206CB31C-DDA2-4BB8-8090-77A860246F0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24A84E31-4CD7-425B-97FA-5B775A28DC04}"/>
              </a:ext>
            </a:extLst>
          </p:cNvPr>
          <p:cNvSpPr/>
          <p:nvPr/>
        </p:nvSpPr>
        <p:spPr bwMode="auto">
          <a:xfrm>
            <a:off x="7208889" y="3935436"/>
            <a:ext cx="281600" cy="933723"/>
          </a:xfrm>
          <a:prstGeom prst="roundRect">
            <a:avLst>
              <a:gd name="adj" fmla="val 4424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</a:p>
          <a:p>
            <a:pPr marL="0" marR="0" indent="0" algn="ctr" defTabSz="914400" rtl="0" eaLnBrk="0" fontAlgn="base" latinLnBrk="0" hangingPunct="0"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Arial" charset="0"/>
              </a:rPr>
              <a:t>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9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0" grpId="0" animBg="1"/>
      <p:bldP spid="9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BE2A22F0-FBEE-477A-AFF5-3D6D6B882D2B}"/>
              </a:ext>
            </a:extLst>
          </p:cNvPr>
          <p:cNvSpPr/>
          <p:nvPr/>
        </p:nvSpPr>
        <p:spPr bwMode="auto">
          <a:xfrm>
            <a:off x="7208889" y="3935436"/>
            <a:ext cx="281600" cy="933723"/>
          </a:xfrm>
          <a:prstGeom prst="roundRect">
            <a:avLst>
              <a:gd name="adj" fmla="val 4424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</a:p>
          <a:p>
            <a:pPr marL="0" marR="0" indent="0" algn="ctr" defTabSz="914400" rtl="0" eaLnBrk="0" fontAlgn="base" latinLnBrk="0" hangingPunct="0"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Arial" charset="0"/>
              </a:rPr>
              <a:t>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C36DF5-A21B-491D-8A8A-7C86C85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数据输入</a:t>
            </a:r>
            <a:r>
              <a:rPr lang="en-US" altLang="zh-CN" dirty="0"/>
              <a:t>/</a:t>
            </a:r>
            <a:r>
              <a:rPr lang="zh-CN" altLang="en-US" dirty="0"/>
              <a:t>输出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2)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E8115-A9BE-4982-832A-E3297DE9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98" name="内容占位符 2">
            <a:extLst>
              <a:ext uri="{FF2B5EF4-FFF2-40B4-BE49-F238E27FC236}">
                <a16:creationId xmlns:a16="http://schemas.microsoft.com/office/drawing/2014/main" id="{AB6B996E-B467-490A-A265-63DD0E0B5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535898"/>
            <a:ext cx="3762049" cy="344544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寄存器</a:t>
            </a:r>
            <a:r>
              <a:rPr lang="en-US" altLang="zh-CN" sz="2400" dirty="0"/>
              <a:t>D</a:t>
            </a:r>
            <a:r>
              <a:rPr lang="zh-CN" altLang="en-US" sz="2400" dirty="0"/>
              <a:t>的操作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rstn</a:t>
            </a:r>
            <a:r>
              <a:rPr lang="zh-CN" altLang="en-US" sz="2000" dirty="0"/>
              <a:t>：</a:t>
            </a:r>
            <a:r>
              <a:rPr lang="en-US" altLang="zh-CN" sz="2000" dirty="0"/>
              <a:t>d = 0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p</a:t>
            </a:r>
            <a:r>
              <a:rPr lang="zh-CN" altLang="en-US" sz="2000" dirty="0"/>
              <a:t>：</a:t>
            </a:r>
            <a:r>
              <a:rPr lang="en-US" altLang="zh-CN" sz="2000" dirty="0"/>
              <a:t>d = {d[11:0], h}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del_p</a:t>
            </a:r>
            <a:r>
              <a:rPr lang="zh-CN" altLang="en-US" sz="2000" dirty="0"/>
              <a:t>：</a:t>
            </a:r>
            <a:r>
              <a:rPr lang="en-US" altLang="zh-CN" sz="2000" dirty="0"/>
              <a:t>d = d[15:4]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data_p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addr_p</a:t>
            </a:r>
            <a:r>
              <a:rPr lang="zh-CN" altLang="en-US" sz="2000" dirty="0"/>
              <a:t>：</a:t>
            </a:r>
            <a:r>
              <a:rPr lang="en-US" altLang="zh-CN" sz="2000" dirty="0"/>
              <a:t>d = 0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DM</a:t>
            </a:r>
            <a:r>
              <a:rPr lang="zh-CN" altLang="en-US" sz="2400" dirty="0"/>
              <a:t>的写操作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we = </a:t>
            </a:r>
            <a:r>
              <a:rPr lang="en-US" altLang="zh-CN" sz="2000" dirty="0" err="1"/>
              <a:t>data_p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400" dirty="0"/>
              <a:t>……</a:t>
            </a:r>
            <a:endParaRPr lang="en-US" altLang="zh-CN" sz="2000" b="1" dirty="0"/>
          </a:p>
        </p:txBody>
      </p:sp>
      <p:sp>
        <p:nvSpPr>
          <p:cNvPr id="46" name="页脚占位符 1">
            <a:extLst>
              <a:ext uri="{FF2B5EF4-FFF2-40B4-BE49-F238E27FC236}">
                <a16:creationId xmlns:a16="http://schemas.microsoft.com/office/drawing/2014/main" id="{B9E12E41-AB71-4DC9-90FE-6D26E0FE27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8" name="日期占位符 3">
            <a:extLst>
              <a:ext uri="{FF2B5EF4-FFF2-40B4-BE49-F238E27FC236}">
                <a16:creationId xmlns:a16="http://schemas.microsoft.com/office/drawing/2014/main" id="{206CB31C-DDA2-4BB8-8090-77A860246F0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1EF5C5E3-2A13-44EA-9743-08406C68D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01823"/>
              </p:ext>
            </p:extLst>
          </p:nvPr>
        </p:nvGraphicFramePr>
        <p:xfrm>
          <a:off x="5156664" y="2454746"/>
          <a:ext cx="3087744" cy="39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9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TextBox 78">
            <a:extLst>
              <a:ext uri="{FF2B5EF4-FFF2-40B4-BE49-F238E27FC236}">
                <a16:creationId xmlns:a16="http://schemas.microsoft.com/office/drawing/2014/main" id="{85D78A93-B349-44B5-AE3F-CC7C11C26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1989906"/>
            <a:ext cx="8682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地址</a:t>
            </a:r>
          </a:p>
        </p:txBody>
      </p:sp>
      <p:sp>
        <p:nvSpPr>
          <p:cNvPr id="73" name="TextBox 78">
            <a:extLst>
              <a:ext uri="{FF2B5EF4-FFF2-40B4-BE49-F238E27FC236}">
                <a16:creationId xmlns:a16="http://schemas.microsoft.com/office/drawing/2014/main" id="{A1FD8A57-485C-45C6-AAC3-369389BE9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276" y="1989906"/>
            <a:ext cx="8216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数据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654A3161-6B0F-4381-BFE9-74637A35DEF4}"/>
              </a:ext>
            </a:extLst>
          </p:cNvPr>
          <p:cNvGrpSpPr/>
          <p:nvPr/>
        </p:nvGrpSpPr>
        <p:grpSpPr>
          <a:xfrm>
            <a:off x="5546770" y="3336163"/>
            <a:ext cx="1655445" cy="1115100"/>
            <a:chOff x="6519436" y="3921948"/>
            <a:chExt cx="1882528" cy="987306"/>
          </a:xfrm>
        </p:grpSpPr>
        <p:sp>
          <p:nvSpPr>
            <p:cNvPr id="75" name="文本框 149">
              <a:extLst>
                <a:ext uri="{FF2B5EF4-FFF2-40B4-BE49-F238E27FC236}">
                  <a16:creationId xmlns:a16="http://schemas.microsoft.com/office/drawing/2014/main" id="{B1C8E6AF-E77D-415C-B577-0B32041D1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742" y="3921948"/>
              <a:ext cx="1009660" cy="987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600" b="0" dirty="0"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4BF6D80D-1748-44A3-9DEF-470E765BA59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169447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159">
              <a:extLst>
                <a:ext uri="{FF2B5EF4-FFF2-40B4-BE49-F238E27FC236}">
                  <a16:creationId xmlns:a16="http://schemas.microsoft.com/office/drawing/2014/main" id="{B9247B32-06F8-4FA3-B5CE-BE6ADA5BD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7757" y="4452542"/>
              <a:ext cx="632910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spo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2BD36B43-C2C4-43F6-B43E-92E289EC1A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65401" y="4694630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5ADCCBF4-BC4F-4FB7-88BA-B14EAF22F1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705458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8DE304A7-3027-4E92-A1D9-49A0B5F44CF4}"/>
                </a:ext>
              </a:extLst>
            </p:cNvPr>
            <p:cNvGrpSpPr/>
            <p:nvPr/>
          </p:nvGrpSpPr>
          <p:grpSpPr>
            <a:xfrm>
              <a:off x="7074494" y="4004147"/>
              <a:ext cx="335413" cy="803393"/>
              <a:chOff x="6728626" y="1703587"/>
              <a:chExt cx="256338" cy="695587"/>
            </a:xfrm>
          </p:grpSpPr>
          <p:sp>
            <p:nvSpPr>
              <p:cNvPr id="81" name="TextBox 32">
                <a:extLst>
                  <a:ext uri="{FF2B5EF4-FFF2-40B4-BE49-F238E27FC236}">
                    <a16:creationId xmlns:a16="http://schemas.microsoft.com/office/drawing/2014/main" id="{97E7BF44-519B-4F03-8BB5-1C6AB28A2F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45" y="2186830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TextBox 32">
                <a:extLst>
                  <a:ext uri="{FF2B5EF4-FFF2-40B4-BE49-F238E27FC236}">
                    <a16:creationId xmlns:a16="http://schemas.microsoft.com/office/drawing/2014/main" id="{AC5C142F-BFE1-4357-92DE-3F9B022031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26" y="1703587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TextBox 32">
                <a:extLst>
                  <a:ext uri="{FF2B5EF4-FFF2-40B4-BE49-F238E27FC236}">
                    <a16:creationId xmlns:a16="http://schemas.microsoft.com/office/drawing/2014/main" id="{245D1657-F688-4BC5-9312-309AC6DCEF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26" y="1941858"/>
                <a:ext cx="256338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84" name="直接连接符 13">
            <a:extLst>
              <a:ext uri="{FF2B5EF4-FFF2-40B4-BE49-F238E27FC236}">
                <a16:creationId xmlns:a16="http://schemas.microsoft.com/office/drawing/2014/main" id="{9CDF345E-F28F-4369-9143-9C19E59EB98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29964" y="2867090"/>
            <a:ext cx="0" cy="7431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直接连接符 13">
            <a:extLst>
              <a:ext uri="{FF2B5EF4-FFF2-40B4-BE49-F238E27FC236}">
                <a16:creationId xmlns:a16="http://schemas.microsoft.com/office/drawing/2014/main" id="{38709E2E-8151-4BFA-A052-D2CCD9A0A71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1294" y="4221088"/>
            <a:ext cx="0" cy="446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BCEA056-7BCE-4A34-BB61-2FD3215110EF}"/>
              </a:ext>
            </a:extLst>
          </p:cNvPr>
          <p:cNvCxnSpPr>
            <a:cxnSpLocks/>
          </p:cNvCxnSpPr>
          <p:nvPr/>
        </p:nvCxnSpPr>
        <p:spPr bwMode="auto">
          <a:xfrm>
            <a:off x="5188697" y="4667287"/>
            <a:ext cx="20135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95E34A60-E4A8-4581-9BEF-11F7D45E36AE}"/>
              </a:ext>
            </a:extLst>
          </p:cNvPr>
          <p:cNvCxnSpPr>
            <a:cxnSpLocks/>
            <a:stCxn id="106" idx="3"/>
          </p:cNvCxnSpPr>
          <p:nvPr/>
        </p:nvCxnSpPr>
        <p:spPr bwMode="auto">
          <a:xfrm>
            <a:off x="7490489" y="4402298"/>
            <a:ext cx="3839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59C594BB-AEB8-4F93-BAEB-E9139EC9679A}"/>
              </a:ext>
            </a:extLst>
          </p:cNvPr>
          <p:cNvSpPr txBox="1"/>
          <p:nvPr/>
        </p:nvSpPr>
        <p:spPr bwMode="auto">
          <a:xfrm>
            <a:off x="4860032" y="3450736"/>
            <a:ext cx="342999" cy="3023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A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1224FF3-00C0-45B7-99FD-027BA8F0486F}"/>
              </a:ext>
            </a:extLst>
          </p:cNvPr>
          <p:cNvSpPr txBox="1"/>
          <p:nvPr/>
        </p:nvSpPr>
        <p:spPr bwMode="auto">
          <a:xfrm>
            <a:off x="4860032" y="4513198"/>
            <a:ext cx="342999" cy="31179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D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C1CA1D6-57F9-44A8-8DF8-F9CD182F1B4A}"/>
              </a:ext>
            </a:extLst>
          </p:cNvPr>
          <p:cNvCxnSpPr>
            <a:cxnSpLocks/>
          </p:cNvCxnSpPr>
          <p:nvPr/>
        </p:nvCxnSpPr>
        <p:spPr bwMode="auto">
          <a:xfrm>
            <a:off x="5188697" y="3610278"/>
            <a:ext cx="3525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30E9F517-AAD2-4FD8-932A-6E193B9BCCCD}"/>
              </a:ext>
            </a:extLst>
          </p:cNvPr>
          <p:cNvCxnSpPr>
            <a:cxnSpLocks/>
          </p:cNvCxnSpPr>
          <p:nvPr/>
        </p:nvCxnSpPr>
        <p:spPr bwMode="auto">
          <a:xfrm>
            <a:off x="7874391" y="2867088"/>
            <a:ext cx="0" cy="1533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lg"/>
            <a:tailEnd type="none" w="med" len="med"/>
          </a:ln>
          <a:effectLst/>
        </p:spPr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C62EA36-A975-40BE-ADAE-C4363EE99FF2}"/>
              </a:ext>
            </a:extLst>
          </p:cNvPr>
          <p:cNvSpPr txBox="1"/>
          <p:nvPr/>
        </p:nvSpPr>
        <p:spPr bwMode="auto">
          <a:xfrm>
            <a:off x="7173981" y="3343610"/>
            <a:ext cx="359867" cy="30141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S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cxnSp>
        <p:nvCxnSpPr>
          <p:cNvPr id="104" name="直接连接符 13">
            <a:extLst>
              <a:ext uri="{FF2B5EF4-FFF2-40B4-BE49-F238E27FC236}">
                <a16:creationId xmlns:a16="http://schemas.microsoft.com/office/drawing/2014/main" id="{D3261333-789F-4A5A-B918-25B8D6F55327}"/>
              </a:ext>
            </a:extLst>
          </p:cNvPr>
          <p:cNvCxnSpPr>
            <a:cxnSpLocks noChangeShapeType="1"/>
            <a:stCxn id="106" idx="0"/>
            <a:endCxn id="94" idx="2"/>
          </p:cNvCxnSpPr>
          <p:nvPr/>
        </p:nvCxnSpPr>
        <p:spPr bwMode="auto">
          <a:xfrm flipV="1">
            <a:off x="7349689" y="3645024"/>
            <a:ext cx="4226" cy="2904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" name="TextBox 78">
            <a:extLst>
              <a:ext uri="{FF2B5EF4-FFF2-40B4-BE49-F238E27FC236}">
                <a16:creationId xmlns:a16="http://schemas.microsoft.com/office/drawing/2014/main" id="{FAF240B1-D121-46B1-8296-8AD4B4C25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436" y="1588730"/>
            <a:ext cx="181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数码管显示</a:t>
            </a: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BEC5621-9443-407C-BA53-E76D9E154E24}"/>
              </a:ext>
            </a:extLst>
          </p:cNvPr>
          <p:cNvCxnSpPr>
            <a:cxnSpLocks/>
          </p:cNvCxnSpPr>
          <p:nvPr/>
        </p:nvCxnSpPr>
        <p:spPr bwMode="auto">
          <a:xfrm>
            <a:off x="5576678" y="3932695"/>
            <a:ext cx="3525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BE20D72-3BF7-4F1C-A24E-2797EED115D0}"/>
              </a:ext>
            </a:extLst>
          </p:cNvPr>
          <p:cNvSpPr/>
          <p:nvPr/>
        </p:nvSpPr>
        <p:spPr>
          <a:xfrm>
            <a:off x="4719159" y="3788009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cs typeface="Arial" panose="020B0604020202020204" pitchFamily="34" charset="0"/>
              </a:rPr>
              <a:t>data_p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30950D6-6B9F-4AED-9485-0172CA2FE08A}"/>
              </a:ext>
            </a:extLst>
          </p:cNvPr>
          <p:cNvGrpSpPr/>
          <p:nvPr/>
        </p:nvGrpSpPr>
        <p:grpSpPr>
          <a:xfrm>
            <a:off x="2961345" y="3976222"/>
            <a:ext cx="1887901" cy="1161509"/>
            <a:chOff x="2961345" y="3976222"/>
            <a:chExt cx="1887901" cy="1161509"/>
          </a:xfrm>
        </p:grpSpPr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D785786A-0174-4509-B233-E61F4C052A8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0398" y="4682150"/>
              <a:ext cx="25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5">
              <a:extLst>
                <a:ext uri="{FF2B5EF4-FFF2-40B4-BE49-F238E27FC236}">
                  <a16:creationId xmlns:a16="http://schemas.microsoft.com/office/drawing/2014/main" id="{BD86BF60-6A6F-4955-B1F2-03A3B560C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2131" y="4529367"/>
              <a:ext cx="928687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dirty="0">
                  <a:cs typeface="Arial" panose="020B0604020202020204" pitchFamily="34" charset="0"/>
                </a:rPr>
                <a:t>d[15:4]</a:t>
              </a:r>
            </a:p>
          </p:txBody>
        </p:sp>
        <p:cxnSp>
          <p:nvCxnSpPr>
            <p:cNvPr id="113" name="直接连接符 13">
              <a:extLst>
                <a:ext uri="{FF2B5EF4-FFF2-40B4-BE49-F238E27FC236}">
                  <a16:creationId xmlns:a16="http://schemas.microsoft.com/office/drawing/2014/main" id="{EC2E1DCB-13B8-48ED-BE9B-4E61A9E13586}"/>
                </a:ext>
              </a:extLst>
            </p:cNvPr>
            <p:cNvCxnSpPr>
              <a:cxnSpLocks noChangeShapeType="1"/>
              <a:stCxn id="114" idx="0"/>
            </p:cNvCxnSpPr>
            <p:nvPr/>
          </p:nvCxnSpPr>
          <p:spPr bwMode="auto">
            <a:xfrm flipV="1">
              <a:off x="4451199" y="3976222"/>
              <a:ext cx="1" cy="27092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" name="矩形: 圆角 118">
              <a:extLst>
                <a:ext uri="{FF2B5EF4-FFF2-40B4-BE49-F238E27FC236}">
                  <a16:creationId xmlns:a16="http://schemas.microsoft.com/office/drawing/2014/main" id="{BD9AF19D-EFC3-448D-BB24-ED2AE41D1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749" y="4247143"/>
              <a:ext cx="300900" cy="890588"/>
            </a:xfrm>
            <a:prstGeom prst="roundRect">
              <a:avLst>
                <a:gd name="adj" fmla="val 44241"/>
              </a:avLst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/>
                <a:t>0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/>
                <a:t>1</a:t>
              </a:r>
            </a:p>
            <a:p>
              <a:pPr algn="ctr"/>
              <a:r>
                <a:rPr lang="en-US" altLang="zh-CN" sz="1600" dirty="0"/>
                <a:t>2</a:t>
              </a:r>
              <a:endParaRPr lang="zh-CN" altLang="en-US" sz="1600" dirty="0"/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36C65E89-3B6F-4CCA-85BF-16A37FC936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0398" y="4401131"/>
              <a:ext cx="25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20">
              <a:extLst>
                <a:ext uri="{FF2B5EF4-FFF2-40B4-BE49-F238E27FC236}">
                  <a16:creationId xmlns:a16="http://schemas.microsoft.com/office/drawing/2014/main" id="{5892DAAD-1E41-4A74-9607-647CC8FBE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1345" y="4247143"/>
              <a:ext cx="928687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dirty="0">
                  <a:cs typeface="Arial" panose="020B0604020202020204" pitchFamily="34" charset="0"/>
                </a:rPr>
                <a:t>0</a:t>
              </a:r>
              <a:endParaRPr lang="zh-CN" altLang="en-US" dirty="0">
                <a:cs typeface="Arial" panose="020B0604020202020204" pitchFamily="34" charset="0"/>
              </a:endParaRPr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26C7C895-1DA9-4D06-A484-16961D64D6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2012" y="4970182"/>
              <a:ext cx="2555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124">
              <a:extLst>
                <a:ext uri="{FF2B5EF4-FFF2-40B4-BE49-F238E27FC236}">
                  <a16:creationId xmlns:a16="http://schemas.microsoft.com/office/drawing/2014/main" id="{32DD1941-E407-4A52-86CB-1E7EC6646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8981" y="4824993"/>
              <a:ext cx="928687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dirty="0">
                  <a:cs typeface="Arial" panose="020B0604020202020204" pitchFamily="34" charset="0"/>
                </a:rPr>
                <a:t>{d[11:0], h}</a:t>
              </a:r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2C64DE8F-7238-4D3B-B2FC-B1978282DE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95246" y="4682150"/>
              <a:ext cx="25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2E1BB9A1-4005-49BE-A6AE-F90205D11C61}"/>
              </a:ext>
            </a:extLst>
          </p:cNvPr>
          <p:cNvGrpSpPr/>
          <p:nvPr/>
        </p:nvGrpSpPr>
        <p:grpSpPr>
          <a:xfrm>
            <a:off x="4031940" y="5349605"/>
            <a:ext cx="4428492" cy="633796"/>
            <a:chOff x="3460615" y="5553392"/>
            <a:chExt cx="4428492" cy="633796"/>
          </a:xfrm>
        </p:grpSpPr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181E0A8C-8F2A-4409-AB43-0CB480E39D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62977" y="5870290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30613B8E-2C05-49F1-89C5-07BBE35BA8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5027" y="5880590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AB55182-F518-4279-BA7C-5FF1381B4923}"/>
                </a:ext>
              </a:extLst>
            </p:cNvPr>
            <p:cNvSpPr txBox="1"/>
            <p:nvPr/>
          </p:nvSpPr>
          <p:spPr bwMode="auto">
            <a:xfrm>
              <a:off x="5057624" y="5553392"/>
              <a:ext cx="583086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DP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126" name="TextBox 32">
              <a:extLst>
                <a:ext uri="{FF2B5EF4-FFF2-40B4-BE49-F238E27FC236}">
                  <a16:creationId xmlns:a16="http://schemas.microsoft.com/office/drawing/2014/main" id="{4DA7CD0C-E410-4F4D-A2C9-2F1756A8C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615" y="5603590"/>
              <a:ext cx="130711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del, data,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TextBox 32">
              <a:extLst>
                <a:ext uri="{FF2B5EF4-FFF2-40B4-BE49-F238E27FC236}">
                  <a16:creationId xmlns:a16="http://schemas.microsoft.com/office/drawing/2014/main" id="{FE8173BE-D166-4257-B125-4D2251EAC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5589" y="5566976"/>
              <a:ext cx="201351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del_p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data_p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addr_p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16C3D325-DD50-4726-8B42-4BF294E16204}"/>
              </a:ext>
            </a:extLst>
          </p:cNvPr>
          <p:cNvGrpSpPr/>
          <p:nvPr/>
        </p:nvGrpSpPr>
        <p:grpSpPr>
          <a:xfrm>
            <a:off x="1417317" y="5351488"/>
            <a:ext cx="1953995" cy="633796"/>
            <a:chOff x="956221" y="4913437"/>
            <a:chExt cx="1953995" cy="633796"/>
          </a:xfrm>
        </p:grpSpPr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80BE6DC4-5F5C-44EF-8058-9A0649514D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075424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6EFEED22-8D01-4CFF-A93D-90DBCF34C45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374351"/>
              <a:ext cx="3525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67483D0A-765D-4935-A602-79099BC1B9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8911" y="5240635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C20CC5E0-7AD2-4CA8-A55D-1166A4B27674}"/>
                </a:ext>
              </a:extLst>
            </p:cNvPr>
            <p:cNvSpPr txBox="1"/>
            <p:nvPr/>
          </p:nvSpPr>
          <p:spPr bwMode="auto">
            <a:xfrm>
              <a:off x="1558239" y="4913437"/>
              <a:ext cx="730958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DPE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133" name="TextBox 32">
              <a:extLst>
                <a:ext uri="{FF2B5EF4-FFF2-40B4-BE49-F238E27FC236}">
                  <a16:creationId xmlns:a16="http://schemas.microsoft.com/office/drawing/2014/main" id="{66EC58BB-8094-4DFF-A92F-B86432286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221" y="5089952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8E86F6D0-9988-44F6-B25C-0AD7F51D0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492001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Box 32">
              <a:extLst>
                <a:ext uri="{FF2B5EF4-FFF2-40B4-BE49-F238E27FC236}">
                  <a16:creationId xmlns:a16="http://schemas.microsoft.com/office/drawing/2014/main" id="{9B44C329-7735-41FE-AA2E-2494AC37B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521193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34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uiExpand="1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57DF474A-CF72-4C87-89FF-9E0F5C005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排序模块接口</a:t>
            </a: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E5AD937A-B12A-4CA7-86BF-2D3CBF1714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04825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module  sort (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</a:t>
            </a:r>
            <a:r>
              <a:rPr lang="en-US" altLang="zh-CN" sz="2000" b="0" dirty="0" err="1"/>
              <a:t>rstn</a:t>
            </a:r>
            <a:r>
              <a:rPr lang="en-US" altLang="zh-CN" sz="2000" b="0" dirty="0"/>
              <a:t>,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2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[15:0]  x,		//</a:t>
            </a:r>
            <a:r>
              <a:rPr lang="zh-CN" altLang="en-US" sz="2000" b="0" dirty="0"/>
              <a:t>输入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位十六进制数字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 del,		//</a:t>
            </a:r>
            <a:r>
              <a:rPr lang="zh-CN" altLang="en-US" sz="2000" b="0" dirty="0"/>
              <a:t>删除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位十六进制数字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</a:t>
            </a:r>
            <a:r>
              <a:rPr lang="en-US" altLang="zh-CN" sz="2000" b="0" dirty="0" err="1"/>
              <a:t>addr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设置地址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data,		//</a:t>
            </a:r>
            <a:r>
              <a:rPr lang="zh-CN" altLang="en-US" sz="2000" b="0" dirty="0"/>
              <a:t>修改数据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chk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查看下一项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run,		//</a:t>
            </a:r>
            <a:r>
              <a:rPr lang="zh-CN" altLang="en-US" sz="2000" b="0" dirty="0"/>
              <a:t>启动排序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2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[7:0]  an,		//</a:t>
            </a:r>
            <a:r>
              <a:rPr lang="zh-CN" altLang="en-US" sz="2000" b="0" dirty="0"/>
              <a:t>数码管显示存储器地址和数据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[6:0]  seg,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busy,		//1—</a:t>
            </a:r>
            <a:r>
              <a:rPr lang="zh-CN" altLang="en-US" sz="2000" b="0" dirty="0"/>
              <a:t>正在排序，</a:t>
            </a:r>
            <a:r>
              <a:rPr lang="en-US" altLang="zh-CN" sz="2000" b="0" dirty="0"/>
              <a:t>0—</a:t>
            </a:r>
            <a:r>
              <a:rPr lang="zh-CN" altLang="en-US" sz="2000" b="0" dirty="0"/>
              <a:t>排序结束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[15:0]  </a:t>
            </a:r>
            <a:r>
              <a:rPr lang="en-US" altLang="zh-CN" sz="2000" b="0" dirty="0" err="1"/>
              <a:t>cnt</a:t>
            </a:r>
            <a:r>
              <a:rPr lang="en-US" altLang="zh-CN" sz="2000" b="0" dirty="0"/>
              <a:t>	//</a:t>
            </a:r>
            <a:r>
              <a:rPr lang="zh-CN" altLang="en-US" sz="2000" b="0" dirty="0"/>
              <a:t>排序耗费时钟周期数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);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 b="0" dirty="0"/>
          </a:p>
        </p:txBody>
      </p:sp>
      <p:sp>
        <p:nvSpPr>
          <p:cNvPr id="39942" name="灯片编号占位符 5">
            <a:extLst>
              <a:ext uri="{FF2B5EF4-FFF2-40B4-BE49-F238E27FC236}">
                <a16:creationId xmlns:a16="http://schemas.microsoft.com/office/drawing/2014/main" id="{57654EAF-E881-4967-A2D4-3F17C943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8BBEB2-0D66-4E45-BCFE-D05A4C996C6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501985A9-C6C0-45B3-88B0-D1877020F9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FEAE3D9B-23D4-408B-8221-2C22956A736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22356E33-91E4-4478-8DA3-FDB31573C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实验步骤</a:t>
            </a:r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1D734064-1091-4C9D-B99A-2FD9130B58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9"/>
            <a:ext cx="7967228" cy="4827586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32x32</a:t>
            </a:r>
            <a:r>
              <a:rPr lang="zh-CN" altLang="zh-CN" sz="2400" dirty="0"/>
              <a:t>位</a:t>
            </a:r>
            <a:r>
              <a:rPr lang="zh-CN" altLang="en-US" sz="2400" dirty="0"/>
              <a:t>的</a:t>
            </a:r>
            <a:r>
              <a:rPr lang="zh-CN" altLang="zh-CN" sz="2400" dirty="0"/>
              <a:t>寄存器堆</a:t>
            </a:r>
            <a:r>
              <a:rPr lang="zh-CN" altLang="en-US" sz="2400" dirty="0"/>
              <a:t>的</a:t>
            </a:r>
            <a:r>
              <a:rPr lang="zh-CN" altLang="zh-CN" sz="2400" dirty="0"/>
              <a:t>功能</a:t>
            </a:r>
            <a:r>
              <a:rPr lang="zh-CN" altLang="en-US" sz="2400" dirty="0"/>
              <a:t>仿真</a:t>
            </a:r>
            <a:endParaRPr lang="en-US" altLang="zh-CN" sz="24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寄存器堆的</a:t>
            </a:r>
            <a:r>
              <a:rPr lang="en-US" altLang="zh-CN" sz="2000" dirty="0"/>
              <a:t>0</a:t>
            </a:r>
            <a:r>
              <a:rPr lang="zh-CN" altLang="en-US" sz="2000" dirty="0"/>
              <a:t>号寄存器内容恒定为零</a:t>
            </a:r>
            <a:endParaRPr lang="en-US" altLang="zh-CN" sz="20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寄存器堆的写操作优先于读操作</a:t>
            </a:r>
            <a:endParaRPr lang="zh-CN" altLang="zh-CN" sz="2000" dirty="0"/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256x16</a:t>
            </a:r>
            <a:r>
              <a:rPr lang="zh-CN" altLang="zh-CN" sz="2400" dirty="0"/>
              <a:t>位</a:t>
            </a:r>
            <a:r>
              <a:rPr lang="zh-CN" altLang="en-US" sz="2400" dirty="0"/>
              <a:t>的</a:t>
            </a:r>
            <a:r>
              <a:rPr lang="zh-CN" altLang="zh-CN" sz="2400" dirty="0"/>
              <a:t>分布式和块式单端口</a:t>
            </a:r>
            <a:r>
              <a:rPr lang="en-US" altLang="zh-CN" sz="2400" dirty="0"/>
              <a:t>RAM</a:t>
            </a:r>
            <a:r>
              <a:rPr lang="zh-CN" altLang="en-US" sz="2400" dirty="0"/>
              <a:t> </a:t>
            </a:r>
            <a:r>
              <a:rPr lang="en-US" altLang="zh-CN" sz="2400" dirty="0"/>
              <a:t>IP</a:t>
            </a:r>
            <a:r>
              <a:rPr lang="zh-CN" altLang="en-US" sz="2400" dirty="0"/>
              <a:t>核的</a:t>
            </a:r>
            <a:r>
              <a:rPr lang="zh-CN" altLang="zh-CN" sz="2400" dirty="0"/>
              <a:t>功能仿真和对比</a:t>
            </a:r>
            <a:endParaRPr lang="en-US" altLang="zh-CN" sz="24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zh-CN" sz="2000" dirty="0"/>
              <a:t>分布式和块式</a:t>
            </a:r>
            <a:r>
              <a:rPr lang="zh-CN" altLang="en-US" sz="2000" dirty="0"/>
              <a:t>存储器的读操作</a:t>
            </a:r>
            <a:endParaRPr lang="en-US" altLang="zh-CN" sz="20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块式存储器写操作优先和读操作优先</a:t>
            </a:r>
            <a:endParaRPr lang="zh-CN" altLang="zh-CN" sz="2400" dirty="0"/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完成排序</a:t>
            </a:r>
            <a:r>
              <a:rPr lang="zh-CN" altLang="zh-CN" sz="2400" dirty="0"/>
              <a:t>电路的数据通路和控制器设计</a:t>
            </a:r>
            <a:r>
              <a:rPr lang="zh-CN" altLang="en-US" sz="2400" dirty="0"/>
              <a:t>和</a:t>
            </a:r>
            <a:r>
              <a:rPr lang="zh-CN" altLang="zh-CN" sz="2400" dirty="0"/>
              <a:t>功能</a:t>
            </a:r>
            <a:r>
              <a:rPr lang="zh-CN" altLang="en-US" sz="2400" dirty="0"/>
              <a:t>仿真，并将排序</a:t>
            </a:r>
            <a:r>
              <a:rPr lang="zh-CN" altLang="zh-CN" sz="2400" dirty="0"/>
              <a:t>电路下载至</a:t>
            </a:r>
            <a:r>
              <a:rPr lang="en-US" altLang="zh-CN" sz="2400" dirty="0"/>
              <a:t>FPGA</a:t>
            </a:r>
            <a:r>
              <a:rPr lang="zh-CN" altLang="zh-CN" sz="2400" dirty="0"/>
              <a:t>中测试</a:t>
            </a:r>
            <a:endParaRPr lang="en-US" altLang="zh-CN" sz="24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2400" dirty="0"/>
              <a:t>选项：将数据量增大至</a:t>
            </a:r>
            <a:r>
              <a:rPr lang="en-US" altLang="zh-CN" sz="2400" dirty="0"/>
              <a:t>4096x16</a:t>
            </a:r>
            <a:r>
              <a:rPr lang="zh-CN" altLang="en-US" sz="2400" dirty="0"/>
              <a:t>位，分别采用分布式和块式存储器保存数据并排序，对比电路资源和性能</a:t>
            </a:r>
            <a:endParaRPr lang="en-US" altLang="zh-CN" sz="24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endParaRPr lang="en-US" altLang="zh-CN" sz="2000" dirty="0"/>
          </a:p>
        </p:txBody>
      </p:sp>
      <p:sp>
        <p:nvSpPr>
          <p:cNvPr id="46084" name="页脚占位符 1">
            <a:extLst>
              <a:ext uri="{FF2B5EF4-FFF2-40B4-BE49-F238E27FC236}">
                <a16:creationId xmlns:a16="http://schemas.microsoft.com/office/drawing/2014/main" id="{78EBA1DC-6AD0-4355-80F3-D7D8346BBA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6085" name="灯片编号占位符 2">
            <a:extLst>
              <a:ext uri="{FF2B5EF4-FFF2-40B4-BE49-F238E27FC236}">
                <a16:creationId xmlns:a16="http://schemas.microsoft.com/office/drawing/2014/main" id="{6186B6A8-38EB-4704-A387-18A1386E7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A72421-1624-4771-B7EB-2ED99D20A08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6086" name="日期占位符 3">
            <a:extLst>
              <a:ext uri="{FF2B5EF4-FFF2-40B4-BE49-F238E27FC236}">
                <a16:creationId xmlns:a16="http://schemas.microsoft.com/office/drawing/2014/main" id="{168A1DDB-0A41-4769-AAD9-163DA414375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3CBF35C2-C043-45CA-8291-46F39FBDF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7107" name="页脚占位符 1">
            <a:extLst>
              <a:ext uri="{FF2B5EF4-FFF2-40B4-BE49-F238E27FC236}">
                <a16:creationId xmlns:a16="http://schemas.microsoft.com/office/drawing/2014/main" id="{B853C97B-5269-4A1C-98B3-F772EE526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7108" name="灯片编号占位符 2">
            <a:extLst>
              <a:ext uri="{FF2B5EF4-FFF2-40B4-BE49-F238E27FC236}">
                <a16:creationId xmlns:a16="http://schemas.microsoft.com/office/drawing/2014/main" id="{494C5009-3DCC-4618-B049-28250B3926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74E071-C428-4D95-A0AC-58AC1F48DA6C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7109" name="日期占位符 3">
            <a:extLst>
              <a:ext uri="{FF2B5EF4-FFF2-40B4-BE49-F238E27FC236}">
                <a16:creationId xmlns:a16="http://schemas.microsoft.com/office/drawing/2014/main" id="{8A280948-8594-4FE5-B48A-E77227A77EA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FE73B138-E404-4C6C-9AF3-FC8ECDDE4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E0F76E86-9381-4B26-A173-2CB5734DF0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5343525" cy="4827587"/>
          </a:xfrm>
        </p:spPr>
        <p:txBody>
          <a:bodyPr/>
          <a:lstStyle/>
          <a:p>
            <a:pPr marL="514350" indent="-514350" eaLnBrk="1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400" dirty="0"/>
              <a:t>寄存器堆 </a:t>
            </a:r>
            <a:r>
              <a:rPr lang="en-US" altLang="zh-CN" sz="2400" dirty="0"/>
              <a:t>(Register File)</a:t>
            </a:r>
            <a:endParaRPr lang="zh-CN" altLang="en-US" sz="24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ra0, rd0</a:t>
            </a:r>
            <a:r>
              <a:rPr lang="zh-CN" altLang="en-US" sz="2000" dirty="0"/>
              <a:t>：异步读端口</a:t>
            </a:r>
            <a:r>
              <a:rPr lang="en-US" altLang="zh-CN" sz="2000" dirty="0"/>
              <a:t>0</a:t>
            </a:r>
            <a:endParaRPr lang="zh-CN" altLang="en-US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ra1, rd1</a:t>
            </a:r>
            <a:r>
              <a:rPr lang="zh-CN" altLang="en-US" sz="2000" dirty="0"/>
              <a:t>：异步读端口</a:t>
            </a:r>
            <a:r>
              <a:rPr lang="en-US" altLang="zh-CN" sz="2000" dirty="0"/>
              <a:t>1</a:t>
            </a:r>
            <a:endParaRPr lang="zh-CN" altLang="en-US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wa</a:t>
            </a:r>
            <a:r>
              <a:rPr lang="en-US" altLang="zh-CN" sz="2000" dirty="0"/>
              <a:t>, wd, we</a:t>
            </a:r>
            <a:r>
              <a:rPr lang="zh-CN" altLang="en-US" sz="2000" dirty="0"/>
              <a:t>：同步写端口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clk</a:t>
            </a:r>
            <a:r>
              <a:rPr lang="zh-CN" altLang="en-US" sz="2000" dirty="0"/>
              <a:t>：时钟</a:t>
            </a:r>
            <a:endParaRPr lang="en-US" altLang="zh-CN" sz="2000" dirty="0"/>
          </a:p>
          <a:p>
            <a:pPr marL="514350" indent="-514350" eaLnBrk="1" hangingPunct="1">
              <a:spcBef>
                <a:spcPts val="12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400" dirty="0"/>
              <a:t>双端口</a:t>
            </a:r>
            <a:r>
              <a:rPr lang="en-US" altLang="zh-CN" sz="2400" dirty="0"/>
              <a:t>RAM</a:t>
            </a:r>
            <a:r>
              <a:rPr lang="zh-CN" altLang="en-US" sz="2400" dirty="0"/>
              <a:t>存储器</a:t>
            </a:r>
            <a:endParaRPr lang="en-US" altLang="zh-CN" sz="24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a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端口读</a:t>
            </a:r>
            <a:r>
              <a:rPr lang="en-US" altLang="zh-CN" sz="2000" dirty="0"/>
              <a:t>/</a:t>
            </a:r>
            <a:r>
              <a:rPr lang="zh-CN" altLang="en-US" sz="2000" dirty="0"/>
              <a:t>写地址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d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端口写入数据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we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端口写使能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spo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端口输出数据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dpra</a:t>
            </a:r>
            <a:r>
              <a:rPr lang="zh-CN" altLang="en-US" sz="2000" dirty="0"/>
              <a:t>：</a:t>
            </a:r>
            <a:r>
              <a:rPr lang="en-US" altLang="zh-CN" sz="2000" dirty="0"/>
              <a:t>2</a:t>
            </a:r>
            <a:r>
              <a:rPr lang="zh-CN" altLang="en-US" sz="2000" dirty="0"/>
              <a:t>端口读地址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dpo</a:t>
            </a:r>
            <a:r>
              <a:rPr lang="zh-CN" altLang="en-US" sz="2000" dirty="0"/>
              <a:t>：</a:t>
            </a:r>
            <a:r>
              <a:rPr lang="en-US" altLang="zh-CN" sz="2000" dirty="0"/>
              <a:t>2</a:t>
            </a:r>
            <a:r>
              <a:rPr lang="zh-CN" altLang="en-US" sz="2000" dirty="0"/>
              <a:t>端口输出数据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clk</a:t>
            </a:r>
            <a:r>
              <a:rPr lang="zh-CN" altLang="en-US" sz="2000" dirty="0"/>
              <a:t>：时钟</a:t>
            </a:r>
            <a:endParaRPr lang="en-US" altLang="zh-CN" sz="2000" dirty="0"/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zh-CN" altLang="en-US" sz="2000" dirty="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dirty="0"/>
          </a:p>
          <a:p>
            <a:pPr marL="514350" indent="-514350" eaLnBrk="1" hangingPunct="1">
              <a:spcBef>
                <a:spcPts val="0"/>
              </a:spcBef>
              <a:spcAft>
                <a:spcPts val="600"/>
              </a:spcAft>
              <a:defRPr/>
            </a:pPr>
            <a:endParaRPr lang="zh-CN" altLang="en-US" sz="2400" dirty="0"/>
          </a:p>
        </p:txBody>
      </p:sp>
      <p:sp>
        <p:nvSpPr>
          <p:cNvPr id="10246" name="页脚占位符 1">
            <a:extLst>
              <a:ext uri="{FF2B5EF4-FFF2-40B4-BE49-F238E27FC236}">
                <a16:creationId xmlns:a16="http://schemas.microsoft.com/office/drawing/2014/main" id="{38189D95-5A88-46C9-8CE2-0E61E6BFE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0247" name="灯片编号占位符 2">
            <a:extLst>
              <a:ext uri="{FF2B5EF4-FFF2-40B4-BE49-F238E27FC236}">
                <a16:creationId xmlns:a16="http://schemas.microsoft.com/office/drawing/2014/main" id="{614684B3-53BE-4A04-8912-F502EAA81B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A3F142-3633-4726-8A46-4C30C00A57E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248" name="日期占位符 3">
            <a:extLst>
              <a:ext uri="{FF2B5EF4-FFF2-40B4-BE49-F238E27FC236}">
                <a16:creationId xmlns:a16="http://schemas.microsoft.com/office/drawing/2014/main" id="{838C2CE3-17EB-4935-9BC1-A5D54CF45F4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52C6D18-E206-4EAE-AF7B-962B6A0643D2}"/>
              </a:ext>
            </a:extLst>
          </p:cNvPr>
          <p:cNvGrpSpPr/>
          <p:nvPr/>
        </p:nvGrpSpPr>
        <p:grpSpPr>
          <a:xfrm>
            <a:off x="6114484" y="1582608"/>
            <a:ext cx="1860330" cy="1873463"/>
            <a:chOff x="6131676" y="1622513"/>
            <a:chExt cx="2115519" cy="1889190"/>
          </a:xfrm>
        </p:grpSpPr>
        <p:sp>
          <p:nvSpPr>
            <p:cNvPr id="44" name="文本框 149">
              <a:extLst>
                <a:ext uri="{FF2B5EF4-FFF2-40B4-BE49-F238E27FC236}">
                  <a16:creationId xmlns:a16="http://schemas.microsoft.com/office/drawing/2014/main" id="{124A345D-2860-45C9-AEE6-74FE3343C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9568" y="1622513"/>
              <a:ext cx="1238804" cy="1889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RF</a:t>
              </a:r>
            </a:p>
          </p:txBody>
        </p:sp>
        <p:sp>
          <p:nvSpPr>
            <p:cNvPr id="49" name="文本框 155">
              <a:extLst>
                <a:ext uri="{FF2B5EF4-FFF2-40B4-BE49-F238E27FC236}">
                  <a16:creationId xmlns:a16="http://schemas.microsoft.com/office/drawing/2014/main" id="{B13785BD-C4D2-4281-BF25-E3556D924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8582" y="2607583"/>
              <a:ext cx="589161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rd1</a:t>
              </a: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3CDFBD4-B168-4B13-9661-EFC7113285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1849636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65D7558-744E-4514-BA05-5984A2FF1B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10629" y="2875898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159">
              <a:extLst>
                <a:ext uri="{FF2B5EF4-FFF2-40B4-BE49-F238E27FC236}">
                  <a16:creationId xmlns:a16="http://schemas.microsoft.com/office/drawing/2014/main" id="{89F69556-019A-4F04-952B-DD0E79908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0010" y="2060848"/>
              <a:ext cx="589161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rd0</a:t>
              </a: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6473E04-44AD-4C12-B48F-A26AA0F554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10632" y="232857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96428B6-B4C0-4A8C-9B57-120A27262F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2144095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16B1B713-EFD3-4747-AFF2-07DB1800FA8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1676" y="2423139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BE11E15-490E-4312-9860-963F55EF8A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49139" y="2709890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B83567D0-CCF0-4466-8419-C0842CDB198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00743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24A233BA-F32F-4F41-BDB1-43538EF090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302161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F16398E-3E5B-4836-A4AA-B5A92A25E350}"/>
                </a:ext>
              </a:extLst>
            </p:cNvPr>
            <p:cNvGrpSpPr/>
            <p:nvPr/>
          </p:nvGrpSpPr>
          <p:grpSpPr>
            <a:xfrm>
              <a:off x="6664534" y="1708780"/>
              <a:ext cx="379181" cy="1710429"/>
              <a:chOff x="6710481" y="1707112"/>
              <a:chExt cx="289789" cy="1480912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4C33D314-4812-4C1A-ACC8-50F298295D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90" y="1940093"/>
                <a:ext cx="28977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ra1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TextBox 32">
                <a:extLst>
                  <a:ext uri="{FF2B5EF4-FFF2-40B4-BE49-F238E27FC236}">
                    <a16:creationId xmlns:a16="http://schemas.microsoft.com/office/drawing/2014/main" id="{F6058242-4CFD-437E-94D2-7D87DE718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96" y="1707112"/>
                <a:ext cx="28977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ra0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TextBox 32">
                <a:extLst>
                  <a:ext uri="{FF2B5EF4-FFF2-40B4-BE49-F238E27FC236}">
                    <a16:creationId xmlns:a16="http://schemas.microsoft.com/office/drawing/2014/main" id="{3C55D724-5FE1-441C-AF23-B9A15CCA4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0006" y="2462384"/>
                <a:ext cx="2563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TextBox 32">
                <a:extLst>
                  <a:ext uri="{FF2B5EF4-FFF2-40B4-BE49-F238E27FC236}">
                    <a16:creationId xmlns:a16="http://schemas.microsoft.com/office/drawing/2014/main" id="{325C0740-AB2F-4E96-B0E9-A3BFB20BA3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90" y="2199492"/>
                <a:ext cx="2563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wa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34">
                <a:extLst>
                  <a:ext uri="{FF2B5EF4-FFF2-40B4-BE49-F238E27FC236}">
                    <a16:creationId xmlns:a16="http://schemas.microsoft.com/office/drawing/2014/main" id="{BB9B8473-DDFB-44FA-A502-3EE1D7EC6C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81" y="2956395"/>
                <a:ext cx="24519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TextBox 34">
                <a:extLst>
                  <a:ext uri="{FF2B5EF4-FFF2-40B4-BE49-F238E27FC236}">
                    <a16:creationId xmlns:a16="http://schemas.microsoft.com/office/drawing/2014/main" id="{7467D548-4191-4119-B46A-3CB504ADD3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81" y="2708687"/>
                <a:ext cx="2563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362B56D-936E-4CCA-98FF-EE7F5B06E111}"/>
              </a:ext>
            </a:extLst>
          </p:cNvPr>
          <p:cNvGrpSpPr/>
          <p:nvPr/>
        </p:nvGrpSpPr>
        <p:grpSpPr>
          <a:xfrm>
            <a:off x="6112839" y="3897052"/>
            <a:ext cx="1859990" cy="1844801"/>
            <a:chOff x="6517848" y="3921947"/>
            <a:chExt cx="2115132" cy="1633381"/>
          </a:xfrm>
        </p:grpSpPr>
        <p:sp>
          <p:nvSpPr>
            <p:cNvPr id="128" name="文本框 149">
              <a:extLst>
                <a:ext uri="{FF2B5EF4-FFF2-40B4-BE49-F238E27FC236}">
                  <a16:creationId xmlns:a16="http://schemas.microsoft.com/office/drawing/2014/main" id="{EA2EF09F-901B-4DED-8E40-275ED5FF2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741" y="3921947"/>
              <a:ext cx="1240675" cy="163338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</a:p>
          </p:txBody>
        </p:sp>
        <p:sp>
          <p:nvSpPr>
            <p:cNvPr id="129" name="文本框 155">
              <a:extLst>
                <a:ext uri="{FF2B5EF4-FFF2-40B4-BE49-F238E27FC236}">
                  <a16:creationId xmlns:a16="http://schemas.microsoft.com/office/drawing/2014/main" id="{18C3F2D6-13DB-41F8-88A9-8C2F8C025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8293" y="4767064"/>
              <a:ext cx="647492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3B1410FB-8523-4916-876C-8FDDE82AA9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149070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728D4624-DD13-4EB0-BA4E-4B38A030ED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96417" y="500579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59">
              <a:extLst>
                <a:ext uri="{FF2B5EF4-FFF2-40B4-BE49-F238E27FC236}">
                  <a16:creationId xmlns:a16="http://schemas.microsoft.com/office/drawing/2014/main" id="{B21A3CCF-3C0D-43B8-9796-4608B99DE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4305" y="4340529"/>
              <a:ext cx="632909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spo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2648D7C9-E641-46BE-B9D8-7938C45BF8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96416" y="4591381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CCA6BFCB-913E-4585-9BFC-B7FB834193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443529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CDD18565-E498-4702-AF37-112DADBC63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7848" y="4722573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D1E4191A-E3C9-469E-ABF6-E6426C8712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35310" y="500579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5EE5F485-C08C-4643-B79D-D846A52E75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25786" y="5306867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8E014D51-5E1E-41C6-928B-3189EEB454D2}"/>
                </a:ext>
              </a:extLst>
            </p:cNvPr>
            <p:cNvGrpSpPr/>
            <p:nvPr/>
          </p:nvGrpSpPr>
          <p:grpSpPr>
            <a:xfrm>
              <a:off x="7017494" y="3983988"/>
              <a:ext cx="524994" cy="1451187"/>
              <a:chOff x="6685088" y="1686136"/>
              <a:chExt cx="401226" cy="1256456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2F077426-871B-4895-85B2-2927B586C1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214" y="1961653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TextBox 32">
                <a:extLst>
                  <a:ext uri="{FF2B5EF4-FFF2-40B4-BE49-F238E27FC236}">
                    <a16:creationId xmlns:a16="http://schemas.microsoft.com/office/drawing/2014/main" id="{7AA29296-E509-45B4-827B-245E1BB459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214" y="1686136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TextBox 32">
                <a:extLst>
                  <a:ext uri="{FF2B5EF4-FFF2-40B4-BE49-F238E27FC236}">
                    <a16:creationId xmlns:a16="http://schemas.microsoft.com/office/drawing/2014/main" id="{9D7AB4DD-3F89-497E-A44D-9E6D9D350B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5088" y="2442514"/>
                <a:ext cx="401226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dpra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TextBox 32">
                <a:extLst>
                  <a:ext uri="{FF2B5EF4-FFF2-40B4-BE49-F238E27FC236}">
                    <a16:creationId xmlns:a16="http://schemas.microsoft.com/office/drawing/2014/main" id="{B1150353-3443-4023-97BD-16DAF5E8B9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369" y="2189091"/>
                <a:ext cx="256339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TextBox 34">
                <a:extLst>
                  <a:ext uri="{FF2B5EF4-FFF2-40B4-BE49-F238E27FC236}">
                    <a16:creationId xmlns:a16="http://schemas.microsoft.com/office/drawing/2014/main" id="{341F52D1-70D3-4EF8-9AD0-37E2141A7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3890" y="2730248"/>
                <a:ext cx="245194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E75F6437-ED5D-49FA-B17F-DA084332C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2FE8B70E-C927-417A-B565-AF3CDD6E59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147248" cy="4680991"/>
          </a:xfrm>
        </p:spPr>
        <p:txBody>
          <a:bodyPr/>
          <a:lstStyle/>
          <a:p>
            <a:pPr marL="450850" indent="-450850" eaLnBrk="1" hangingPunct="1">
              <a:spcBef>
                <a:spcPts val="600"/>
              </a:spcBef>
              <a:buFontTx/>
              <a:buAutoNum type="arabicPeriod" startAt="3"/>
              <a:defRPr/>
            </a:pPr>
            <a:r>
              <a:rPr lang="zh-CN" altLang="en-US" sz="2400" dirty="0"/>
              <a:t>数据排序：实现数据输入、存储、查看、修改和排序等</a:t>
            </a:r>
            <a:endParaRPr lang="en-US" altLang="zh-CN" sz="2400" dirty="0"/>
          </a:p>
          <a:p>
            <a:pPr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256</a:t>
            </a:r>
            <a:r>
              <a:rPr lang="zh-CN" altLang="en-US" sz="2000" dirty="0"/>
              <a:t>个</a:t>
            </a:r>
            <a:r>
              <a:rPr lang="en-US" altLang="zh-CN" sz="2000" dirty="0"/>
              <a:t>16</a:t>
            </a:r>
            <a:r>
              <a:rPr lang="zh-CN" altLang="en-US" sz="2000" dirty="0"/>
              <a:t>位二进制无符号数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x</a:t>
            </a:r>
            <a:r>
              <a:rPr lang="zh-CN" altLang="en-US" sz="2000" dirty="0"/>
              <a:t>：输入</a:t>
            </a:r>
            <a:r>
              <a:rPr lang="en-US" altLang="zh-CN" sz="2000" dirty="0"/>
              <a:t>1</a:t>
            </a:r>
            <a:r>
              <a:rPr lang="zh-CN" altLang="en-US" sz="2000" dirty="0"/>
              <a:t>位十六进制数字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del</a:t>
            </a:r>
            <a:r>
              <a:rPr lang="zh-CN" altLang="en-US" sz="2000" dirty="0"/>
              <a:t>：删除</a:t>
            </a:r>
            <a:r>
              <a:rPr lang="en-US" altLang="zh-CN" sz="2000" dirty="0"/>
              <a:t>1</a:t>
            </a:r>
            <a:r>
              <a:rPr lang="zh-CN" altLang="en-US" sz="2000" dirty="0"/>
              <a:t>位十六进制数字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addr</a:t>
            </a:r>
            <a:r>
              <a:rPr lang="zh-CN" altLang="en-US" sz="2000" dirty="0"/>
              <a:t>：设置地址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data</a:t>
            </a:r>
            <a:r>
              <a:rPr lang="zh-CN" altLang="en-US" sz="2000" dirty="0"/>
              <a:t>：修改数据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chk</a:t>
            </a:r>
            <a:r>
              <a:rPr lang="zh-CN" altLang="en-US" sz="2000" dirty="0"/>
              <a:t>：查看下一项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run</a:t>
            </a:r>
            <a:r>
              <a:rPr lang="zh-CN" altLang="en-US" sz="2000" dirty="0"/>
              <a:t>：启动排序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an, seg</a:t>
            </a:r>
            <a:r>
              <a:rPr lang="zh-CN" altLang="en-US" sz="2000" dirty="0"/>
              <a:t>：数码管显示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busy</a:t>
            </a:r>
            <a:r>
              <a:rPr lang="zh-CN" altLang="en-US" sz="2000" dirty="0"/>
              <a:t>：正在排序中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cnt</a:t>
            </a:r>
            <a:r>
              <a:rPr lang="zh-CN" altLang="en-US" sz="2000" dirty="0"/>
              <a:t>：排序耗费时钟周期数</a:t>
            </a:r>
            <a:endParaRPr lang="en-US" altLang="zh-CN" sz="2000" dirty="0"/>
          </a:p>
          <a:p>
            <a:pPr marL="400050" lvl="1" indent="0" eaLnBrk="1" hangingPunct="1">
              <a:spcBef>
                <a:spcPts val="600"/>
              </a:spcBef>
              <a:buFontTx/>
              <a:buNone/>
              <a:defRPr/>
            </a:pPr>
            <a:endParaRPr lang="en-US" altLang="zh-CN" sz="2000" b="1" dirty="0"/>
          </a:p>
        </p:txBody>
      </p:sp>
      <p:sp>
        <p:nvSpPr>
          <p:cNvPr id="12293" name="页脚占位符 1">
            <a:extLst>
              <a:ext uri="{FF2B5EF4-FFF2-40B4-BE49-F238E27FC236}">
                <a16:creationId xmlns:a16="http://schemas.microsoft.com/office/drawing/2014/main" id="{B8AC957E-015C-4E95-AE46-0DE1F1C0FC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2294" name="灯片编号占位符 2">
            <a:extLst>
              <a:ext uri="{FF2B5EF4-FFF2-40B4-BE49-F238E27FC236}">
                <a16:creationId xmlns:a16="http://schemas.microsoft.com/office/drawing/2014/main" id="{070AEA95-2B86-48D3-BCDD-E0EB0A4146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4F38A8-CA72-4FEB-B28A-D9E279D20FA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2295" name="日期占位符 3">
            <a:extLst>
              <a:ext uri="{FF2B5EF4-FFF2-40B4-BE49-F238E27FC236}">
                <a16:creationId xmlns:a16="http://schemas.microsoft.com/office/drawing/2014/main" id="{692181CD-CC0D-4226-89E4-A028D052393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B373A26-EEEC-4F47-97EF-E1A3861F2820}"/>
              </a:ext>
            </a:extLst>
          </p:cNvPr>
          <p:cNvGrpSpPr/>
          <p:nvPr/>
        </p:nvGrpSpPr>
        <p:grpSpPr>
          <a:xfrm>
            <a:off x="4175956" y="2548999"/>
            <a:ext cx="4680520" cy="3022245"/>
            <a:chOff x="4067944" y="2663557"/>
            <a:chExt cx="4680520" cy="2428359"/>
          </a:xfrm>
        </p:grpSpPr>
        <p:sp>
          <p:nvSpPr>
            <p:cNvPr id="78" name="文本框 149">
              <a:extLst>
                <a:ext uri="{FF2B5EF4-FFF2-40B4-BE49-F238E27FC236}">
                  <a16:creationId xmlns:a16="http://schemas.microsoft.com/office/drawing/2014/main" id="{E61BD92D-B55F-4250-A142-A7850D4B4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9053" y="2663558"/>
              <a:ext cx="1145429" cy="24077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SRT</a:t>
              </a:r>
            </a:p>
          </p:txBody>
        </p:sp>
        <p:sp>
          <p:nvSpPr>
            <p:cNvPr id="79" name="TextBox 32">
              <a:extLst>
                <a:ext uri="{FF2B5EF4-FFF2-40B4-BE49-F238E27FC236}">
                  <a16:creationId xmlns:a16="http://schemas.microsoft.com/office/drawing/2014/main" id="{DA3A1B4C-E74D-4A39-BE5D-A95085BAA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3119" y="4732848"/>
              <a:ext cx="2821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60595EE7-E6C6-4FD9-9778-F510F9775E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4897339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154">
              <a:extLst>
                <a:ext uri="{FF2B5EF4-FFF2-40B4-BE49-F238E27FC236}">
                  <a16:creationId xmlns:a16="http://schemas.microsoft.com/office/drawing/2014/main" id="{7BE5D54B-A550-400B-8078-4A0C37FE8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1134" y="2663557"/>
              <a:ext cx="300082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2" name="文本框 155">
              <a:extLst>
                <a:ext uri="{FF2B5EF4-FFF2-40B4-BE49-F238E27FC236}">
                  <a16:creationId xmlns:a16="http://schemas.microsoft.com/office/drawing/2014/main" id="{CB6F2160-B333-47F3-8FD2-96C361E94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1277" y="3514838"/>
              <a:ext cx="556564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seg</a:t>
              </a: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BE68796F-D93B-4124-AD1C-46D9E2C54E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2877481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4ED1301E-3F8A-4FF8-93DD-9F47DD1A8DE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9135" y="372756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159">
              <a:extLst>
                <a:ext uri="{FF2B5EF4-FFF2-40B4-BE49-F238E27FC236}">
                  <a16:creationId xmlns:a16="http://schemas.microsoft.com/office/drawing/2014/main" id="{5A900C07-EB85-4EF6-A9FF-D3631ACC2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8123" y="3206637"/>
              <a:ext cx="441146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an</a:t>
              </a: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AA6C134-A615-47FC-8AB5-6718D61B92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9135" y="3418772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154">
              <a:extLst>
                <a:ext uri="{FF2B5EF4-FFF2-40B4-BE49-F238E27FC236}">
                  <a16:creationId xmlns:a16="http://schemas.microsoft.com/office/drawing/2014/main" id="{A6109287-23DB-4ED5-9C5A-DC13ED1E8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1134" y="2958166"/>
              <a:ext cx="492443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A85A549-BE50-40F5-A351-23447C4965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3171940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154">
              <a:extLst>
                <a:ext uri="{FF2B5EF4-FFF2-40B4-BE49-F238E27FC236}">
                  <a16:creationId xmlns:a16="http://schemas.microsoft.com/office/drawing/2014/main" id="{E5E306B1-1F71-4962-B590-ED99DB586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0257" y="3236789"/>
              <a:ext cx="646331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561B803C-62EF-404E-A17F-D0F1A13266F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1160" y="3450984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32">
              <a:extLst>
                <a:ext uri="{FF2B5EF4-FFF2-40B4-BE49-F238E27FC236}">
                  <a16:creationId xmlns:a16="http://schemas.microsoft.com/office/drawing/2014/main" id="{7F9A551D-A978-4B49-8686-446EDE627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183" y="4454940"/>
              <a:ext cx="3847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80E7D66A-563F-4D01-BFFB-6B7801571A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1160" y="4613672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154">
              <a:extLst>
                <a:ext uri="{FF2B5EF4-FFF2-40B4-BE49-F238E27FC236}">
                  <a16:creationId xmlns:a16="http://schemas.microsoft.com/office/drawing/2014/main" id="{2288BD09-806B-4115-86C6-3A02A4FEE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492" y="3521428"/>
              <a:ext cx="633507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EE751E4A-5DDB-4A57-820C-D3FDF7D593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48623" y="3737735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154">
              <a:extLst>
                <a:ext uri="{FF2B5EF4-FFF2-40B4-BE49-F238E27FC236}">
                  <a16:creationId xmlns:a16="http://schemas.microsoft.com/office/drawing/2014/main" id="{1E9726C0-DE14-40B7-B2D0-B3EF4E2E9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7935" y="3813670"/>
              <a:ext cx="543739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904BCF94-CF11-435B-9398-071575E328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9098" y="4035278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155">
              <a:extLst>
                <a:ext uri="{FF2B5EF4-FFF2-40B4-BE49-F238E27FC236}">
                  <a16:creationId xmlns:a16="http://schemas.microsoft.com/office/drawing/2014/main" id="{D957E0D9-3394-47BB-8D59-560936857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2512" y="3809868"/>
              <a:ext cx="671979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busy</a:t>
              </a: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250CEC77-7BCA-443E-B26A-8E7E8CD3E3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18660" y="4010181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46">
              <a:extLst>
                <a:ext uri="{FF2B5EF4-FFF2-40B4-BE49-F238E27FC236}">
                  <a16:creationId xmlns:a16="http://schemas.microsoft.com/office/drawing/2014/main" id="{4C286D59-5F74-4BF7-9A6D-DCDE05743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560108"/>
              <a:ext cx="9094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(ca-cg)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47">
              <a:extLst>
                <a:ext uri="{FF2B5EF4-FFF2-40B4-BE49-F238E27FC236}">
                  <a16:creationId xmlns:a16="http://schemas.microsoft.com/office/drawing/2014/main" id="{8BF6A5A4-0BFB-4FBA-B11D-F9F7EF23B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9599" y="2722592"/>
              <a:ext cx="11585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矩形 63">
              <a:extLst>
                <a:ext uri="{FF2B5EF4-FFF2-40B4-BE49-F238E27FC236}">
                  <a16:creationId xmlns:a16="http://schemas.microsoft.com/office/drawing/2014/main" id="{33A059D7-C989-40E8-A593-18FB6CB8F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4722584"/>
              <a:ext cx="1553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矩形 64">
              <a:extLst>
                <a:ext uri="{FF2B5EF4-FFF2-40B4-BE49-F238E27FC236}">
                  <a16:creationId xmlns:a16="http://schemas.microsoft.com/office/drawing/2014/main" id="{2D4C80BF-DBC3-4836-A562-6EA3B0BCA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261279"/>
              <a:ext cx="9362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(an7-0)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矩形 47">
              <a:extLst>
                <a:ext uri="{FF2B5EF4-FFF2-40B4-BE49-F238E27FC236}">
                  <a16:creationId xmlns:a16="http://schemas.microsoft.com/office/drawing/2014/main" id="{2C4F702B-B08C-4131-AD97-E3241F34D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4429986"/>
              <a:ext cx="1553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矩形 63">
              <a:extLst>
                <a:ext uri="{FF2B5EF4-FFF2-40B4-BE49-F238E27FC236}">
                  <a16:creationId xmlns:a16="http://schemas.microsoft.com/office/drawing/2014/main" id="{5A523592-4D2A-46D9-9909-FF5E64D9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3561143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矩形 47">
              <a:extLst>
                <a:ext uri="{FF2B5EF4-FFF2-40B4-BE49-F238E27FC236}">
                  <a16:creationId xmlns:a16="http://schemas.microsoft.com/office/drawing/2014/main" id="{ECE886AC-4FBE-4311-BDBD-46C4AD730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639" y="3271111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矩形 47">
              <a:extLst>
                <a:ext uri="{FF2B5EF4-FFF2-40B4-BE49-F238E27FC236}">
                  <a16:creationId xmlns:a16="http://schemas.microsoft.com/office/drawing/2014/main" id="{3EB6A7EF-889C-4C7B-A6DF-86924642A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639" y="2991886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矩形 63">
              <a:extLst>
                <a:ext uri="{FF2B5EF4-FFF2-40B4-BE49-F238E27FC236}">
                  <a16:creationId xmlns:a16="http://schemas.microsoft.com/office/drawing/2014/main" id="{C8946C82-29CF-40B0-93B6-BB4A8FFF8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3856032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矩形 46">
              <a:extLst>
                <a:ext uri="{FF2B5EF4-FFF2-40B4-BE49-F238E27FC236}">
                  <a16:creationId xmlns:a16="http://schemas.microsoft.com/office/drawing/2014/main" id="{10688382-C953-49D7-9AB9-578B64DD7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855137"/>
              <a:ext cx="1098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(led16r)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54">
              <a:extLst>
                <a:ext uri="{FF2B5EF4-FFF2-40B4-BE49-F238E27FC236}">
                  <a16:creationId xmlns:a16="http://schemas.microsoft.com/office/drawing/2014/main" id="{FD050FC1-2E26-4C92-AE45-865004253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7935" y="4116033"/>
              <a:ext cx="518091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29683096-32F8-4A74-8E06-DE02B66862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9098" y="4330006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63">
              <a:extLst>
                <a:ext uri="{FF2B5EF4-FFF2-40B4-BE49-F238E27FC236}">
                  <a16:creationId xmlns:a16="http://schemas.microsoft.com/office/drawing/2014/main" id="{095DDE5D-31CC-4768-988F-4BDC7513F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4150760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文本框 155">
              <a:extLst>
                <a:ext uri="{FF2B5EF4-FFF2-40B4-BE49-F238E27FC236}">
                  <a16:creationId xmlns:a16="http://schemas.microsoft.com/office/drawing/2014/main" id="{CBF5CAC1-2A20-4C37-B7B0-F5270DA53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5243" y="4100068"/>
              <a:ext cx="492443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cnt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539B26CC-A0CB-4E0A-9726-F8647F831A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1853" y="4300382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矩形 46">
              <a:extLst>
                <a:ext uri="{FF2B5EF4-FFF2-40B4-BE49-F238E27FC236}">
                  <a16:creationId xmlns:a16="http://schemas.microsoft.com/office/drawing/2014/main" id="{41E8BF9C-520C-4401-AE3E-F0D059F95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2760" y="4145339"/>
              <a:ext cx="1098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F77336C5-0622-483E-8D98-6070D3E46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4644"/>
            <a:ext cx="8229600" cy="1143000"/>
          </a:xfrm>
        </p:spPr>
        <p:txBody>
          <a:bodyPr/>
          <a:lstStyle/>
          <a:p>
            <a:r>
              <a:rPr lang="zh-CN" altLang="en-US" dirty="0"/>
              <a:t>寄存器堆模块</a:t>
            </a:r>
          </a:p>
        </p:txBody>
      </p:sp>
      <p:sp>
        <p:nvSpPr>
          <p:cNvPr id="17413" name="页脚占位符 1">
            <a:extLst>
              <a:ext uri="{FF2B5EF4-FFF2-40B4-BE49-F238E27FC236}">
                <a16:creationId xmlns:a16="http://schemas.microsoft.com/office/drawing/2014/main" id="{FC055700-9DC9-4208-A26C-6AF17C565B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7414" name="灯片编号占位符 2">
            <a:extLst>
              <a:ext uri="{FF2B5EF4-FFF2-40B4-BE49-F238E27FC236}">
                <a16:creationId xmlns:a16="http://schemas.microsoft.com/office/drawing/2014/main" id="{80C6BBE1-A0EA-4281-8872-C11631ED52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E8D6D7-B557-423D-A35C-A3E49BA16CE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7415" name="日期占位符 3">
            <a:extLst>
              <a:ext uri="{FF2B5EF4-FFF2-40B4-BE49-F238E27FC236}">
                <a16:creationId xmlns:a16="http://schemas.microsoft.com/office/drawing/2014/main" id="{A23710E3-B2E7-4E7D-A736-3D95BB071D9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9EFAC4F3-49B5-4903-8B0A-AE1FE0CFC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32756"/>
            <a:ext cx="5336730" cy="5012467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module  </a:t>
            </a:r>
            <a:r>
              <a:rPr lang="en-US" altLang="zh-CN" sz="2000" b="0" dirty="0" err="1"/>
              <a:t>register_file</a:t>
            </a:r>
            <a:r>
              <a:rPr lang="en-US" altLang="zh-CN" sz="2000" b="0" dirty="0"/>
              <a:t>  #(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parameter AW = 5,		//</a:t>
            </a:r>
            <a:r>
              <a:rPr lang="zh-CN" altLang="en-US" sz="2000" b="0" dirty="0"/>
              <a:t>地址宽度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parameter DW = 32		//</a:t>
            </a:r>
            <a:r>
              <a:rPr lang="zh-CN" altLang="en-US" sz="2000" b="0" dirty="0"/>
              <a:t>数据宽度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)(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			//</a:t>
            </a:r>
            <a:r>
              <a:rPr lang="zh-CN" altLang="en-US" sz="2000" b="0" dirty="0"/>
              <a:t>时钟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[AW-1:0]  ra0, ra1,	//</a:t>
            </a:r>
            <a:r>
              <a:rPr lang="zh-CN" altLang="en-US" sz="2000" b="0" dirty="0"/>
              <a:t>读地址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output [DW-1:0]  rd0, rd1,	//</a:t>
            </a:r>
            <a:r>
              <a:rPr lang="zh-CN" altLang="en-US" sz="2000" b="0" dirty="0"/>
              <a:t>读数据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[AW-1:0]  </a:t>
            </a:r>
            <a:r>
              <a:rPr lang="en-US" altLang="zh-CN" sz="2000" b="0" dirty="0" err="1"/>
              <a:t>wa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写地址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[DW-1:0]  wd,		//</a:t>
            </a:r>
            <a:r>
              <a:rPr lang="zh-CN" altLang="en-US" sz="2000" b="0" dirty="0"/>
              <a:t>写数据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we			//</a:t>
            </a:r>
            <a:r>
              <a:rPr lang="zh-CN" altLang="en-US" sz="2000" b="0" dirty="0"/>
              <a:t>写使能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reg [DW-1:0]  rf [0: (1&lt;&lt;AW)-1]; 	//</a:t>
            </a:r>
            <a:r>
              <a:rPr lang="zh-CN" altLang="en-US" sz="2000" b="0" dirty="0"/>
              <a:t>寄存器堆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b="0" dirty="0"/>
              <a:t>assign rd0 = rf[ra0], rd1 = rf[ra1];	//</a:t>
            </a:r>
            <a:r>
              <a:rPr lang="zh-CN" altLang="en-US" sz="2000" b="0" dirty="0"/>
              <a:t>读操作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always  @(</a:t>
            </a:r>
            <a:r>
              <a:rPr lang="en-US" altLang="zh-CN" sz="2000" b="0" dirty="0" err="1"/>
              <a:t>posedeg</a:t>
            </a:r>
            <a:r>
              <a:rPr lang="en-US" altLang="zh-CN" sz="2000" b="0" dirty="0"/>
              <a:t> 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if (we)  rf[</a:t>
            </a:r>
            <a:r>
              <a:rPr lang="en-US" altLang="zh-CN" sz="2000" b="0" dirty="0" err="1"/>
              <a:t>wa</a:t>
            </a:r>
            <a:r>
              <a:rPr lang="en-US" altLang="zh-CN" sz="2000" b="0" dirty="0"/>
              <a:t>]  &lt;=  wd;		//</a:t>
            </a:r>
            <a:r>
              <a:rPr lang="zh-CN" altLang="en-US" sz="2000" b="0" dirty="0"/>
              <a:t>写操作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 err="1"/>
              <a:t>endmodule</a:t>
            </a:r>
            <a:endParaRPr lang="en-US" altLang="zh-CN" sz="2000" b="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51BFEED5-8ADA-40C6-886E-C80F9493AA74}"/>
              </a:ext>
            </a:extLst>
          </p:cNvPr>
          <p:cNvGrpSpPr/>
          <p:nvPr/>
        </p:nvGrpSpPr>
        <p:grpSpPr>
          <a:xfrm>
            <a:off x="6114484" y="1582608"/>
            <a:ext cx="2056348" cy="1956072"/>
            <a:chOff x="6131676" y="1622513"/>
            <a:chExt cx="2014538" cy="1889190"/>
          </a:xfrm>
        </p:grpSpPr>
        <p:sp>
          <p:nvSpPr>
            <p:cNvPr id="74" name="文本框 149">
              <a:extLst>
                <a:ext uri="{FF2B5EF4-FFF2-40B4-BE49-F238E27FC236}">
                  <a16:creationId xmlns:a16="http://schemas.microsoft.com/office/drawing/2014/main" id="{CC30202F-1FCE-4A7E-88D5-4CC3389A2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9569" y="1622513"/>
              <a:ext cx="1131511" cy="1889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RF</a:t>
              </a:r>
            </a:p>
          </p:txBody>
        </p:sp>
        <p:sp>
          <p:nvSpPr>
            <p:cNvPr id="75" name="文本框 155">
              <a:extLst>
                <a:ext uri="{FF2B5EF4-FFF2-40B4-BE49-F238E27FC236}">
                  <a16:creationId xmlns:a16="http://schemas.microsoft.com/office/drawing/2014/main" id="{6016B6E4-3758-460B-A024-86B8EBB89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3212" y="2607583"/>
              <a:ext cx="507558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rd1</a:t>
              </a: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56BD315-9660-4E98-851C-4395621B62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1849636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24E9D29B-E10E-446F-BC59-F2A2E679A4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09651" y="2875898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159">
              <a:extLst>
                <a:ext uri="{FF2B5EF4-FFF2-40B4-BE49-F238E27FC236}">
                  <a16:creationId xmlns:a16="http://schemas.microsoft.com/office/drawing/2014/main" id="{0E8BC782-A294-4710-BB6E-1ABC5C4A9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4641" y="2060848"/>
              <a:ext cx="507558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rd0</a:t>
              </a: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D59D18E-31CA-44C5-8F9E-5FBC8AA2E51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09651" y="232857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4417A7D7-F7A5-4A00-BCFE-67E58AD08E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2144095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E099145-8E63-45BB-A82B-962D4B44D8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1676" y="2423139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54ADE13B-4F9C-4121-91C5-5DF75ABFE9E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49139" y="2709890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996C3689-B1C0-4C5B-B7AF-28ABD65AD2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00743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3576C130-1BA0-47FD-85D0-74FC6C6454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302161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D8DF0D6-FE14-441A-834A-F2959FC00404}"/>
                </a:ext>
              </a:extLst>
            </p:cNvPr>
            <p:cNvGrpSpPr/>
            <p:nvPr/>
          </p:nvGrpSpPr>
          <p:grpSpPr>
            <a:xfrm>
              <a:off x="6624217" y="1722545"/>
              <a:ext cx="326645" cy="1710430"/>
              <a:chOff x="6679658" y="1719030"/>
              <a:chExt cx="249638" cy="1480913"/>
            </a:xfrm>
          </p:grpSpPr>
          <p:sp>
            <p:nvSpPr>
              <p:cNvPr id="86" name="TextBox 32">
                <a:extLst>
                  <a:ext uri="{FF2B5EF4-FFF2-40B4-BE49-F238E27FC236}">
                    <a16:creationId xmlns:a16="http://schemas.microsoft.com/office/drawing/2014/main" id="{B7D73A12-04B5-4E6D-A8FE-651AE75C4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1952011"/>
                <a:ext cx="249638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ra1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TextBox 32">
                <a:extLst>
                  <a:ext uri="{FF2B5EF4-FFF2-40B4-BE49-F238E27FC236}">
                    <a16:creationId xmlns:a16="http://schemas.microsoft.com/office/drawing/2014/main" id="{D7DB1C5B-B011-4646-B806-7DE102160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1719030"/>
                <a:ext cx="249638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ra0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TextBox 32">
                <a:extLst>
                  <a:ext uri="{FF2B5EF4-FFF2-40B4-BE49-F238E27FC236}">
                    <a16:creationId xmlns:a16="http://schemas.microsoft.com/office/drawing/2014/main" id="{67C82365-C2F3-481F-8DCF-9C3504A67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9183" y="2474303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TextBox 32">
                <a:extLst>
                  <a:ext uri="{FF2B5EF4-FFF2-40B4-BE49-F238E27FC236}">
                    <a16:creationId xmlns:a16="http://schemas.microsoft.com/office/drawing/2014/main" id="{776DED42-F09F-4769-9A00-0706DA1F3A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211411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wa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TextBox 34">
                <a:extLst>
                  <a:ext uri="{FF2B5EF4-FFF2-40B4-BE49-F238E27FC236}">
                    <a16:creationId xmlns:a16="http://schemas.microsoft.com/office/drawing/2014/main" id="{46503004-DD22-4BEC-84AE-504F4B6F7A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968314"/>
                <a:ext cx="211232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TextBox 34">
                <a:extLst>
                  <a:ext uri="{FF2B5EF4-FFF2-40B4-BE49-F238E27FC236}">
                    <a16:creationId xmlns:a16="http://schemas.microsoft.com/office/drawing/2014/main" id="{A731FECD-5481-481E-BC45-9E593450FB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720606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F642B4D6-99BB-405F-B1E4-F9EF1BFC3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存储器</a:t>
            </a:r>
            <a:r>
              <a:rPr lang="en-US" altLang="zh-CN"/>
              <a:t>IP</a:t>
            </a:r>
            <a:r>
              <a:rPr lang="zh-CN" altLang="en-US"/>
              <a:t>核</a:t>
            </a:r>
          </a:p>
        </p:txBody>
      </p:sp>
      <p:sp>
        <p:nvSpPr>
          <p:cNvPr id="18435" name="内容占位符 1">
            <a:extLst>
              <a:ext uri="{FF2B5EF4-FFF2-40B4-BE49-F238E27FC236}">
                <a16:creationId xmlns:a16="http://schemas.microsoft.com/office/drawing/2014/main" id="{DD5AFD39-E4CF-4A2B-8302-29564643FC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967663" cy="46021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400" dirty="0" err="1"/>
              <a:t>Vivado</a:t>
            </a:r>
            <a:r>
              <a:rPr lang="zh-CN" altLang="en-US" sz="2400" dirty="0"/>
              <a:t>中有存储器</a:t>
            </a:r>
            <a:r>
              <a:rPr lang="en-US" altLang="zh-CN" sz="2400" dirty="0"/>
              <a:t>IP</a:t>
            </a:r>
            <a:r>
              <a:rPr lang="zh-CN" altLang="en-US" sz="2400" dirty="0"/>
              <a:t>核可以直接使用</a:t>
            </a:r>
          </a:p>
          <a:p>
            <a:pPr>
              <a:spcBef>
                <a:spcPts val="1200"/>
              </a:spcBef>
            </a:pPr>
            <a:r>
              <a:rPr lang="zh-CN" altLang="en-US" sz="2400" dirty="0"/>
              <a:t>两种</a:t>
            </a:r>
            <a:r>
              <a:rPr lang="en-US" altLang="zh-CN" sz="2400" dirty="0"/>
              <a:t>IP</a:t>
            </a:r>
            <a:r>
              <a:rPr lang="zh-CN" altLang="en-US" sz="2400" dirty="0"/>
              <a:t>类型：</a:t>
            </a:r>
            <a:r>
              <a:rPr lang="zh-CN" altLang="zh-CN" sz="2400" dirty="0"/>
              <a:t>分布式</a:t>
            </a:r>
            <a:r>
              <a:rPr lang="en-US" altLang="zh-CN" sz="2400" dirty="0"/>
              <a:t>(Distributed)</a:t>
            </a:r>
            <a:r>
              <a:rPr lang="zh-CN" altLang="en-US" sz="2400" dirty="0"/>
              <a:t>、</a:t>
            </a:r>
            <a:r>
              <a:rPr lang="zh-CN" altLang="zh-CN" sz="2400" dirty="0"/>
              <a:t>块式</a:t>
            </a:r>
            <a:r>
              <a:rPr lang="en-US" altLang="zh-CN" sz="2400" dirty="0"/>
              <a:t>(Block)</a:t>
            </a:r>
            <a:r>
              <a:rPr lang="zh-CN" altLang="en-US" sz="2400" dirty="0"/>
              <a:t>存储器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定制化</a:t>
            </a:r>
            <a:r>
              <a:rPr lang="zh-CN" altLang="zh-CN" sz="2400" dirty="0"/>
              <a:t>方式</a:t>
            </a:r>
            <a:r>
              <a:rPr lang="zh-CN" altLang="en-US" sz="2400" dirty="0"/>
              <a:t>：</a:t>
            </a:r>
            <a:r>
              <a:rPr lang="en-US" altLang="zh-CN" sz="2400" dirty="0"/>
              <a:t>ROM/RAM</a:t>
            </a:r>
            <a:r>
              <a:rPr lang="zh-CN" altLang="zh-CN" sz="2400" dirty="0"/>
              <a:t>、单端口</a:t>
            </a:r>
            <a:r>
              <a:rPr lang="en-US" altLang="zh-CN" sz="2400" dirty="0"/>
              <a:t>/</a:t>
            </a:r>
            <a:r>
              <a:rPr lang="zh-CN" altLang="zh-CN" sz="2400" dirty="0"/>
              <a:t>简单双端口</a:t>
            </a:r>
            <a:r>
              <a:rPr lang="en-US" altLang="zh-CN" sz="2400" dirty="0"/>
              <a:t>/</a:t>
            </a:r>
            <a:r>
              <a:rPr lang="zh-CN" altLang="zh-CN" sz="2400" dirty="0"/>
              <a:t>真正双端口等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  <p:sp>
        <p:nvSpPr>
          <p:cNvPr id="18436" name="页脚占位符 1">
            <a:extLst>
              <a:ext uri="{FF2B5EF4-FFF2-40B4-BE49-F238E27FC236}">
                <a16:creationId xmlns:a16="http://schemas.microsoft.com/office/drawing/2014/main" id="{41E78BD0-4D49-4716-8FF5-97D87BA47F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8437" name="灯片编号占位符 2">
            <a:extLst>
              <a:ext uri="{FF2B5EF4-FFF2-40B4-BE49-F238E27FC236}">
                <a16:creationId xmlns:a16="http://schemas.microsoft.com/office/drawing/2014/main" id="{CEE0EAC0-FD6C-4C8D-AE8D-9D4F847794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90805D-70AB-4CA8-935A-C7DBAA39192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8438" name="日期占位符 3">
            <a:extLst>
              <a:ext uri="{FF2B5EF4-FFF2-40B4-BE49-F238E27FC236}">
                <a16:creationId xmlns:a16="http://schemas.microsoft.com/office/drawing/2014/main" id="{55DCFF71-A8B9-4FB6-B42A-C43DF49BD85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09B5B038-0443-433C-BDF9-C29525B4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</a:t>
            </a:r>
            <a:r>
              <a:rPr lang="en-US" altLang="zh-CN"/>
              <a:t>IP</a:t>
            </a:r>
            <a:r>
              <a:rPr lang="zh-CN" altLang="en-US"/>
              <a:t>核例化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49E76EEB-B6A3-4256-8406-84BA755321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CN" sz="2400" dirty="0"/>
              <a:t>Flow Navigator &gt;&gt; Project Manager &gt;&gt; IP Catalog</a:t>
            </a:r>
          </a:p>
          <a:p>
            <a:pPr lvl="1"/>
            <a:r>
              <a:rPr lang="en-US" altLang="zh-CN" sz="2000" dirty="0"/>
              <a:t>Memories &amp; Storage Elements &gt;&gt; RAMs &amp; ROMs &gt;&gt; Distributed Memory Generator</a:t>
            </a:r>
          </a:p>
          <a:p>
            <a:pPr lvl="1"/>
            <a:r>
              <a:rPr lang="zh-CN" altLang="en-US" sz="2000" dirty="0"/>
              <a:t>或者 </a:t>
            </a:r>
            <a:r>
              <a:rPr lang="en-US" altLang="zh-CN" sz="2000" dirty="0"/>
              <a:t>Basic Elements &gt;&gt; Memory Elements &gt;&gt; Distributed Memory Generator </a:t>
            </a:r>
          </a:p>
          <a:p>
            <a:pPr lvl="2"/>
            <a:r>
              <a:rPr lang="en-US" altLang="zh-CN" sz="1800" dirty="0"/>
              <a:t>Memory config &gt;&gt; Memory Type: Single Port RAM</a:t>
            </a:r>
          </a:p>
          <a:p>
            <a:pPr lvl="2"/>
            <a:r>
              <a:rPr lang="en-US" altLang="zh-CN" sz="1800" dirty="0"/>
              <a:t>RST &amp; Initialization &gt;&gt; Load COE File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zh-CN" altLang="en-US" sz="2000" dirty="0"/>
              <a:t>同步写端口：</a:t>
            </a:r>
            <a:r>
              <a:rPr lang="en-US" altLang="zh-CN" sz="2000" dirty="0"/>
              <a:t>a (</a:t>
            </a:r>
            <a:r>
              <a:rPr lang="zh-CN" altLang="en-US" sz="2000" dirty="0"/>
              <a:t>地址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d (</a:t>
            </a:r>
            <a:r>
              <a:rPr lang="zh-CN" altLang="en-US" sz="2000" dirty="0"/>
              <a:t>数据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we (</a:t>
            </a:r>
            <a:r>
              <a:rPr lang="zh-CN" altLang="en-US" sz="2000" dirty="0"/>
              <a:t>写使能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clk</a:t>
            </a:r>
            <a:endParaRPr lang="en-US" altLang="zh-CN" sz="2000" dirty="0"/>
          </a:p>
          <a:p>
            <a:pPr lvl="1">
              <a:buFontTx/>
              <a:buNone/>
            </a:pPr>
            <a:r>
              <a:rPr lang="zh-CN" altLang="en-US" sz="2000" dirty="0"/>
              <a:t>异步读端口：</a:t>
            </a:r>
            <a:r>
              <a:rPr lang="en-US" altLang="zh-CN" sz="2000" dirty="0"/>
              <a:t>a (</a:t>
            </a:r>
            <a:r>
              <a:rPr lang="zh-CN" altLang="en-US" sz="2000" dirty="0"/>
              <a:t>地址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spo</a:t>
            </a:r>
            <a:r>
              <a:rPr lang="en-US" altLang="zh-CN" sz="2000" dirty="0"/>
              <a:t> (</a:t>
            </a:r>
            <a:r>
              <a:rPr lang="zh-CN" altLang="en-US" sz="2000" dirty="0"/>
              <a:t>数据</a:t>
            </a:r>
            <a:r>
              <a:rPr lang="en-US" altLang="zh-CN" sz="2000" dirty="0"/>
              <a:t>)</a:t>
            </a:r>
          </a:p>
        </p:txBody>
      </p:sp>
      <p:sp>
        <p:nvSpPr>
          <p:cNvPr id="20484" name="页脚占位符 1">
            <a:extLst>
              <a:ext uri="{FF2B5EF4-FFF2-40B4-BE49-F238E27FC236}">
                <a16:creationId xmlns:a16="http://schemas.microsoft.com/office/drawing/2014/main" id="{4583E2BC-5C36-43DE-8AFF-DD4833E93B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0485" name="灯片编号占位符 2">
            <a:extLst>
              <a:ext uri="{FF2B5EF4-FFF2-40B4-BE49-F238E27FC236}">
                <a16:creationId xmlns:a16="http://schemas.microsoft.com/office/drawing/2014/main" id="{7567EB99-7338-4029-B020-0C36744012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6F42EE-555E-4961-893B-0D9E5B435099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0486" name="日期占位符 3">
            <a:extLst>
              <a:ext uri="{FF2B5EF4-FFF2-40B4-BE49-F238E27FC236}">
                <a16:creationId xmlns:a16="http://schemas.microsoft.com/office/drawing/2014/main" id="{82199F5E-996F-437A-900F-4C54402EEE8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93740F-0BCD-42F9-9099-87A32403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164" y="4383087"/>
            <a:ext cx="2291658" cy="1743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5B1E52F6-5342-432B-B3C8-2DF610E6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</a:t>
            </a:r>
            <a:r>
              <a:rPr lang="en-US" altLang="zh-CN"/>
              <a:t>IP</a:t>
            </a:r>
            <a:r>
              <a:rPr lang="zh-CN" altLang="en-US"/>
              <a:t>核例化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FF154C6E-9A88-4CFE-86E1-5FC36EF17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CN"/>
              <a:t>Project Manager – display &gt;&gt; Sources &gt;&gt; IP Sources</a:t>
            </a:r>
          </a:p>
          <a:p>
            <a:pPr lvl="1"/>
            <a:r>
              <a:rPr lang="en-US" altLang="zh-CN"/>
              <a:t>IP &gt;&gt; dist_mem_gen_0 &gt;&gt;Instantiation Template &gt;&gt; dist_mem_gen_0.veo</a:t>
            </a:r>
          </a:p>
          <a:p>
            <a:pPr lvl="1"/>
            <a:endParaRPr lang="en-US" altLang="zh-CN"/>
          </a:p>
        </p:txBody>
      </p:sp>
      <p:sp>
        <p:nvSpPr>
          <p:cNvPr id="30727" name="矩形 6">
            <a:extLst>
              <a:ext uri="{FF2B5EF4-FFF2-40B4-BE49-F238E27FC236}">
                <a16:creationId xmlns:a16="http://schemas.microsoft.com/office/drawing/2014/main" id="{503A2F40-DF15-417E-9307-C6D61E94E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429000"/>
            <a:ext cx="51054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dist_mem_gen_0   your_instance_name (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.a(a),  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[</a:t>
            </a:r>
            <a:r>
              <a:rPr lang="en-US" altLang="zh-CN" sz="2000" b="0" dirty="0">
                <a:latin typeface="Arial" panose="020B0604020202020204" pitchFamily="34" charset="0"/>
              </a:rPr>
              <a:t>4</a:t>
            </a:r>
            <a:r>
              <a:rPr lang="zh-CN" altLang="en-US" sz="2000" b="0" dirty="0">
                <a:latin typeface="Arial" panose="020B0604020202020204" pitchFamily="34" charset="0"/>
              </a:rPr>
              <a:t> : 0]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.d(d),  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[1</a:t>
            </a:r>
            <a:r>
              <a:rPr lang="en-US" altLang="zh-CN" sz="2000" b="0" dirty="0">
                <a:latin typeface="Arial" panose="020B0604020202020204" pitchFamily="34" charset="0"/>
              </a:rPr>
              <a:t>5</a:t>
            </a:r>
            <a:r>
              <a:rPr lang="zh-CN" altLang="en-US" sz="2000" b="0" dirty="0">
                <a:latin typeface="Arial" panose="020B0604020202020204" pitchFamily="34" charset="0"/>
              </a:rPr>
              <a:t> : 0] 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.clk(clk),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clk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.we(we),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we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po(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po)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output wire [1</a:t>
            </a:r>
            <a:r>
              <a:rPr lang="en-US" altLang="zh-CN" sz="2000" b="0" dirty="0">
                <a:latin typeface="Arial" panose="020B0604020202020204" pitchFamily="34" charset="0"/>
              </a:rPr>
              <a:t>5</a:t>
            </a:r>
            <a:r>
              <a:rPr lang="zh-CN" altLang="en-US" sz="2000" b="0" dirty="0">
                <a:latin typeface="Arial" panose="020B0604020202020204" pitchFamily="34" charset="0"/>
              </a:rPr>
              <a:t> : 0] 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);</a:t>
            </a:r>
          </a:p>
        </p:txBody>
      </p:sp>
      <p:sp>
        <p:nvSpPr>
          <p:cNvPr id="30728" name="TextBox 34">
            <a:extLst>
              <a:ext uri="{FF2B5EF4-FFF2-40B4-BE49-F238E27FC236}">
                <a16:creationId xmlns:a16="http://schemas.microsoft.com/office/drawing/2014/main" id="{83811684-5E85-4ACE-A2A7-0F4BEE0E2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91000"/>
            <a:ext cx="23622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600"/>
              </a:spcBef>
              <a:buFontTx/>
              <a:buNone/>
            </a:pPr>
            <a:r>
              <a:rPr lang="zh-CN" altLang="en-US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实例化模板</a:t>
            </a:r>
          </a:p>
        </p:txBody>
      </p:sp>
      <p:sp>
        <p:nvSpPr>
          <p:cNvPr id="21510" name="页脚占位符 1">
            <a:extLst>
              <a:ext uri="{FF2B5EF4-FFF2-40B4-BE49-F238E27FC236}">
                <a16:creationId xmlns:a16="http://schemas.microsoft.com/office/drawing/2014/main" id="{C7FBFC15-D107-416E-8178-00502EA9D6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1511" name="灯片编号占位符 2">
            <a:extLst>
              <a:ext uri="{FF2B5EF4-FFF2-40B4-BE49-F238E27FC236}">
                <a16:creationId xmlns:a16="http://schemas.microsoft.com/office/drawing/2014/main" id="{A2B323B8-51B8-4C25-BEA8-75EF61CF46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CE383C-9E89-46F8-9F40-F8D548309AE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1512" name="日期占位符 3">
            <a:extLst>
              <a:ext uri="{FF2B5EF4-FFF2-40B4-BE49-F238E27FC236}">
                <a16:creationId xmlns:a16="http://schemas.microsoft.com/office/drawing/2014/main" id="{D930D4E1-6291-4C81-A555-83B1C4E586D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  <p:bldP spid="307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92FBB39A-C649-4351-8056-FFD0F230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COE</a:t>
            </a:r>
            <a:r>
              <a:rPr lang="zh-CN" altLang="en-US"/>
              <a:t>文件格式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A105C2B2-4843-4454-ADE2-EA800553D8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example COE file:</a:t>
            </a:r>
          </a:p>
          <a:p>
            <a:pPr marL="400050" lvl="1" indent="0">
              <a:spcBef>
                <a:spcPts val="1200"/>
              </a:spcBef>
              <a:buFontTx/>
              <a:buNone/>
            </a:pPr>
            <a:r>
              <a:rPr lang="en-US" altLang="zh-CN" dirty="0"/>
              <a:t>; Sample Initialization file for a 32x16 distributed ROM</a:t>
            </a:r>
          </a:p>
          <a:p>
            <a:pPr marL="400050" lvl="1" indent="0">
              <a:buFontTx/>
              <a:buNone/>
            </a:pPr>
            <a:r>
              <a:rPr lang="en-US" altLang="zh-CN" dirty="0" err="1"/>
              <a:t>memory_initialization_radix</a:t>
            </a:r>
            <a:r>
              <a:rPr lang="en-US" altLang="zh-CN" dirty="0"/>
              <a:t> = 16;</a:t>
            </a:r>
          </a:p>
          <a:p>
            <a:pPr marL="400050" lvl="1" indent="0">
              <a:buFontTx/>
              <a:buNone/>
            </a:pPr>
            <a:r>
              <a:rPr lang="en-US" altLang="zh-CN" dirty="0" err="1"/>
              <a:t>memory_initialization_vector</a:t>
            </a:r>
            <a:r>
              <a:rPr lang="en-US" altLang="zh-CN" dirty="0"/>
              <a:t> =</a:t>
            </a:r>
          </a:p>
          <a:p>
            <a:pPr marL="400050" lvl="1" indent="0">
              <a:buFontTx/>
              <a:buNone/>
            </a:pPr>
            <a:r>
              <a:rPr lang="en-US" altLang="zh-CN" dirty="0"/>
              <a:t>23f4 0721 11ff ABe1 0001 1 0A 0</a:t>
            </a:r>
          </a:p>
          <a:p>
            <a:pPr marL="400050" lvl="1" indent="0">
              <a:buFontTx/>
              <a:buNone/>
            </a:pPr>
            <a:r>
              <a:rPr lang="en-US" altLang="zh-CN" dirty="0"/>
              <a:t>23f4 0721 11ff ABe1 0001 1 0A 0</a:t>
            </a:r>
          </a:p>
          <a:p>
            <a:pPr marL="400050" lvl="1" indent="0">
              <a:buFontTx/>
              <a:buNone/>
            </a:pPr>
            <a:r>
              <a:rPr lang="en-US" altLang="zh-CN" dirty="0"/>
              <a:t>23f4 721 11ff ABe1 0001 1 A 0</a:t>
            </a:r>
          </a:p>
          <a:p>
            <a:pPr marL="400050" lvl="1" indent="0">
              <a:buFontTx/>
              <a:buNone/>
            </a:pPr>
            <a:r>
              <a:rPr lang="en-US" altLang="zh-CN" dirty="0"/>
              <a:t>23f4 721 11ff ABe1 0001 1 A 0;</a:t>
            </a:r>
            <a:endParaRPr lang="zh-CN" altLang="en-US" sz="3200" dirty="0"/>
          </a:p>
        </p:txBody>
      </p:sp>
      <p:sp>
        <p:nvSpPr>
          <p:cNvPr id="31751" name="TextBox 34">
            <a:extLst>
              <a:ext uri="{FF2B5EF4-FFF2-40B4-BE49-F238E27FC236}">
                <a16:creationId xmlns:a16="http://schemas.microsoft.com/office/drawing/2014/main" id="{00161CED-093B-46D3-959D-AB8A7A5C5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313113"/>
            <a:ext cx="2881313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ts val="600"/>
              </a:spcBef>
              <a:buFontTx/>
              <a:buNone/>
            </a:pPr>
            <a:r>
              <a:rPr lang="zh-CN" altLang="en-US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逗号或空格分隔每项数据 </a:t>
            </a:r>
            <a:r>
              <a:rPr lang="en-US" altLang="zh-CN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不允许为负数</a:t>
            </a:r>
            <a:r>
              <a:rPr lang="en-US" altLang="zh-CN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en-US" sz="2400" b="0">
              <a:solidFill>
                <a:srgbClr val="0070C0"/>
              </a:solidFill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533" name="页脚占位符 1">
            <a:extLst>
              <a:ext uri="{FF2B5EF4-FFF2-40B4-BE49-F238E27FC236}">
                <a16:creationId xmlns:a16="http://schemas.microsoft.com/office/drawing/2014/main" id="{01E72755-4A84-4983-A1C9-F1C7C5C3F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2534" name="灯片编号占位符 2">
            <a:extLst>
              <a:ext uri="{FF2B5EF4-FFF2-40B4-BE49-F238E27FC236}">
                <a16:creationId xmlns:a16="http://schemas.microsoft.com/office/drawing/2014/main" id="{EDA94DDC-C1F6-4D93-A92E-A23C6DE466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E05AC3-8A6B-47EB-84FE-4E6E4FB05CC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2535" name="日期占位符 3">
            <a:extLst>
              <a:ext uri="{FF2B5EF4-FFF2-40B4-BE49-F238E27FC236}">
                <a16:creationId xmlns:a16="http://schemas.microsoft.com/office/drawing/2014/main" id="{AEE5C44C-2F8D-4B0F-8EB8-B9BD657D97B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27765</TotalTime>
  <Words>2102</Words>
  <Application>Microsoft Office PowerPoint</Application>
  <PresentationFormat>全屏显示(4:3)</PresentationFormat>
  <Paragraphs>450</Paragraphs>
  <Slides>25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宋体</vt:lpstr>
      <vt:lpstr>微软雅黑</vt:lpstr>
      <vt:lpstr>Arial</vt:lpstr>
      <vt:lpstr>Courier New</vt:lpstr>
      <vt:lpstr>Times New Roman</vt:lpstr>
      <vt:lpstr>Office 主题</vt:lpstr>
      <vt:lpstr>实验二 寄存器堆与存储器及其应用</vt:lpstr>
      <vt:lpstr>实验目标</vt:lpstr>
      <vt:lpstr>实验内容</vt:lpstr>
      <vt:lpstr>实验内容 (续)</vt:lpstr>
      <vt:lpstr>寄存器堆模块</vt:lpstr>
      <vt:lpstr>存储器IP核</vt:lpstr>
      <vt:lpstr>存储器IP核例化</vt:lpstr>
      <vt:lpstr>存储器IP核例化 (续)</vt:lpstr>
      <vt:lpstr>COE文件格式</vt:lpstr>
      <vt:lpstr>分布式存储器IP</vt:lpstr>
      <vt:lpstr>分布式存储器IP</vt:lpstr>
      <vt:lpstr>分布式存储器IP</vt:lpstr>
      <vt:lpstr>块式存储器IP</vt:lpstr>
      <vt:lpstr>块式存储器IP</vt:lpstr>
      <vt:lpstr>块式存储器IP</vt:lpstr>
      <vt:lpstr>存储器时序</vt:lpstr>
      <vt:lpstr>存储器时序 (续)</vt:lpstr>
      <vt:lpstr>数据排序</vt:lpstr>
      <vt:lpstr>开关数字输入</vt:lpstr>
      <vt:lpstr>数据输入/输出</vt:lpstr>
      <vt:lpstr>数据输入/输出 (续1)</vt:lpstr>
      <vt:lpstr>数据输入/输出 (续2)</vt:lpstr>
      <vt:lpstr>排序模块接口</vt:lpstr>
      <vt:lpstr>实验步骤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myhack2@163.com</cp:lastModifiedBy>
  <cp:revision>508</cp:revision>
  <cp:lastPrinted>1601-01-01T00:00:00Z</cp:lastPrinted>
  <dcterms:created xsi:type="dcterms:W3CDTF">1601-01-01T00:00:00Z</dcterms:created>
  <dcterms:modified xsi:type="dcterms:W3CDTF">2022-03-30T17:39:14Z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