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7DD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4070A-67D3-479D-B5F6-62AE803D92D9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D03F2-EAAD-4389-BA5E-423CDD8DA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37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081B-BBD2-45E1-9958-D3F479075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769203"/>
            <a:ext cx="8361229" cy="2098226"/>
          </a:xfrm>
        </p:spPr>
        <p:txBody>
          <a:bodyPr/>
          <a:lstStyle/>
          <a:p>
            <a:r>
              <a:rPr lang="en-GB" sz="8800">
                <a:latin typeface="Arial" panose="020B0604020202020204" pitchFamily="34" charset="0"/>
                <a:cs typeface="Arial" panose="020B0604020202020204" pitchFamily="34" charset="0"/>
              </a:rPr>
              <a:t>Team 35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728BE-E057-44B2-A996-B2A3C4877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867429"/>
            <a:ext cx="6831673" cy="1086237"/>
          </a:xfrm>
        </p:spPr>
        <p:txBody>
          <a:bodyPr>
            <a:normAutofit fontScale="92500"/>
          </a:bodyPr>
          <a:lstStyle/>
          <a:p>
            <a:r>
              <a:rPr lang="en-GB" sz="3600" b="1" err="1">
                <a:latin typeface="Arial" panose="020B0604020202020204" pitchFamily="34" charset="0"/>
                <a:cs typeface="Arial" panose="020B0604020202020204" pitchFamily="34" charset="0"/>
              </a:rPr>
              <a:t>Kainos</a:t>
            </a:r>
            <a:r>
              <a:rPr lang="en-GB" sz="3600" b="1">
                <a:latin typeface="Arial" panose="020B0604020202020204" pitchFamily="34" charset="0"/>
                <a:cs typeface="Arial" panose="020B0604020202020204" pitchFamily="34" charset="0"/>
              </a:rPr>
              <a:t>: Intensive Care Support</a:t>
            </a:r>
          </a:p>
        </p:txBody>
      </p:sp>
    </p:spTree>
    <p:extLst>
      <p:ext uri="{BB962C8B-B14F-4D97-AF65-F5344CB8AC3E}">
        <p14:creationId xmlns:p14="http://schemas.microsoft.com/office/powerpoint/2010/main" val="388905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677E-ED53-433F-874B-0CE93952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3669"/>
            <a:ext cx="9601200" cy="1485900"/>
          </a:xfrm>
        </p:spPr>
        <p:txBody>
          <a:bodyPr>
            <a:normAutofit/>
          </a:bodyPr>
          <a:lstStyle/>
          <a:p>
            <a:r>
              <a:rPr lang="en-GB" sz="540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6236-40FC-43A8-B16F-B75B10EE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339" y="1743957"/>
            <a:ext cx="8024261" cy="4028171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Team roles: </a:t>
            </a:r>
          </a:p>
          <a:p>
            <a:pPr marL="530352" lvl="1" indent="0"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800" i="0">
                <a:latin typeface="Arial" panose="020B0604020202020204" pitchFamily="34" charset="0"/>
                <a:cs typeface="Arial" panose="020B0604020202020204" pitchFamily="34" charset="0"/>
              </a:rPr>
              <a:t>Team roles allocation and task division</a:t>
            </a:r>
            <a:endParaRPr lang="en-GB" i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Proposed approach:</a:t>
            </a:r>
          </a:p>
          <a:p>
            <a:pPr marL="530352" lvl="1" indent="0">
              <a:buNone/>
            </a:pPr>
            <a:r>
              <a:rPr lang="en-GB" altLang="zh-CN" i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zh-CN" sz="1800" i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zh-CN" sz="1800" i="0">
                <a:latin typeface="Arial" panose="020B0604020202020204" pitchFamily="34" charset="0"/>
                <a:cs typeface="Arial" panose="020B0604020202020204" pitchFamily="34" charset="0"/>
              </a:rPr>
              <a:t>procedure, languages and platform</a:t>
            </a:r>
            <a:endParaRPr lang="en-GB" i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Technical analysis:</a:t>
            </a:r>
          </a:p>
          <a:p>
            <a:pPr marL="530352" lvl="1" indent="0">
              <a:buNone/>
            </a:pPr>
            <a:r>
              <a:rPr lang="en-GB" altLang="zh-CN" sz="1800" i="0">
                <a:latin typeface="Arial" panose="020B0604020202020204" pitchFamily="34" charset="0"/>
                <a:cs typeface="Arial" panose="020B0604020202020204" pitchFamily="34" charset="0"/>
              </a:rPr>
              <a:t>	Virtual Assistant, Responsiveness, Virtual Development and Search 	Engines</a:t>
            </a:r>
            <a:endParaRPr lang="en-GB" sz="1800" i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Team skills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87552" lvl="2" indent="0"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Our strengths, relevant skills and experiences</a:t>
            </a:r>
          </a:p>
          <a:p>
            <a:pPr marL="457200" indent="-457200">
              <a:buAutoNum type="arabicParenR"/>
            </a:pP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1048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4B1B-6614-4FB8-99B3-DAB110A2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3701"/>
            <a:ext cx="9601200" cy="765495"/>
          </a:xfrm>
        </p:spPr>
        <p:txBody>
          <a:bodyPr>
            <a:normAutofit fontScale="90000"/>
          </a:bodyPr>
          <a:lstStyle/>
          <a:p>
            <a:r>
              <a:rPr lang="en-GB" sz="6000">
                <a:latin typeface="Arial" panose="020B0604020202020204" pitchFamily="34" charset="0"/>
                <a:cs typeface="Arial" panose="020B0604020202020204" pitchFamily="34" charset="0"/>
              </a:rPr>
              <a:t>Team roles</a:t>
            </a:r>
            <a:br>
              <a:rPr lang="en-GB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33CBC-23CD-49A8-80A2-B022D99CB0A3}"/>
              </a:ext>
            </a:extLst>
          </p:cNvPr>
          <p:cNvSpPr txBox="1"/>
          <p:nvPr/>
        </p:nvSpPr>
        <p:spPr>
          <a:xfrm>
            <a:off x="3377965" y="1718286"/>
            <a:ext cx="16861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Arial" panose="020B0604020202020204" pitchFamily="34" charset="0"/>
                <a:cs typeface="Arial" panose="020B0604020202020204" pitchFamily="34" charset="0"/>
              </a:rPr>
              <a:t>Kejia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 Wu</a:t>
            </a:r>
          </a:p>
          <a:p>
            <a:pPr marL="285750" indent="-285750">
              <a:buFontTx/>
              <a:buChar char="-"/>
            </a:pP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Team leader</a:t>
            </a:r>
          </a:p>
          <a:p>
            <a:pPr marL="285750" indent="-285750">
              <a:buFontTx/>
              <a:buChar char="-"/>
            </a:pP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Main website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3FB57-F146-448D-94D6-229E8C43943A}"/>
              </a:ext>
            </a:extLst>
          </p:cNvPr>
          <p:cNvSpPr txBox="1"/>
          <p:nvPr/>
        </p:nvSpPr>
        <p:spPr>
          <a:xfrm>
            <a:off x="3377964" y="3510019"/>
            <a:ext cx="24741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Nicole </a:t>
            </a:r>
            <a:r>
              <a:rPr lang="en-GB" sz="2000" b="1" err="1">
                <a:latin typeface="Arial" panose="020B0604020202020204" pitchFamily="34" charset="0"/>
                <a:cs typeface="Arial" panose="020B0604020202020204" pitchFamily="34" charset="0"/>
              </a:rPr>
              <a:t>Milinship</a:t>
            </a:r>
            <a:endParaRPr lang="en-GB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Team administrator</a:t>
            </a:r>
          </a:p>
          <a:p>
            <a:pPr marL="285750" indent="-285750">
              <a:buFontTx/>
              <a:buChar char="-"/>
            </a:pP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Main website structure</a:t>
            </a:r>
          </a:p>
          <a:p>
            <a:pPr marL="285750" indent="-285750">
              <a:buFontTx/>
              <a:buChar char="-"/>
            </a:pP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54801-2682-4E41-BEFF-7A3E8CF58A20}"/>
              </a:ext>
            </a:extLst>
          </p:cNvPr>
          <p:cNvSpPr txBox="1"/>
          <p:nvPr/>
        </p:nvSpPr>
        <p:spPr>
          <a:xfrm>
            <a:off x="8430936" y="1841396"/>
            <a:ext cx="2541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Tasnuva Tajin</a:t>
            </a:r>
          </a:p>
          <a:p>
            <a:pPr marL="285750" indent="-285750">
              <a:buFontTx/>
              <a:buChar char="-"/>
            </a:pP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Developing visual development platforms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5C189-001B-45FD-AEB6-D64B80488AD3}"/>
              </a:ext>
            </a:extLst>
          </p:cNvPr>
          <p:cNvSpPr txBox="1"/>
          <p:nvPr/>
        </p:nvSpPr>
        <p:spPr>
          <a:xfrm>
            <a:off x="8430936" y="5450912"/>
            <a:ext cx="254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Arial" panose="020B0604020202020204" pitchFamily="34" charset="0"/>
                <a:cs typeface="Arial" panose="020B0604020202020204" pitchFamily="34" charset="0"/>
              </a:rPr>
              <a:t>Xuanhao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endParaRPr lang="en-GB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Testing and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CF572-55C5-4B83-84F0-BF084D66EDC4}"/>
              </a:ext>
            </a:extLst>
          </p:cNvPr>
          <p:cNvSpPr txBox="1"/>
          <p:nvPr/>
        </p:nvSpPr>
        <p:spPr>
          <a:xfrm>
            <a:off x="8430936" y="3584560"/>
            <a:ext cx="2188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Liam </a:t>
            </a:r>
            <a:r>
              <a:rPr lang="en-US" altLang="zh-CN" sz="2000" b="1" err="1">
                <a:latin typeface="Arial" panose="020B0604020202020204" pitchFamily="34" charset="0"/>
                <a:cs typeface="Arial" panose="020B0604020202020204" pitchFamily="34" charset="0"/>
              </a:rPr>
              <a:t>Orrill</a:t>
            </a:r>
            <a:endParaRPr lang="en-GB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Visual development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19CBF-1E10-4348-85D4-72D1FE2F3E71}"/>
              </a:ext>
            </a:extLst>
          </p:cNvPr>
          <p:cNvSpPr txBox="1"/>
          <p:nvPr/>
        </p:nvSpPr>
        <p:spPr>
          <a:xfrm>
            <a:off x="3377964" y="5327802"/>
            <a:ext cx="22762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Arial" panose="020B0604020202020204" pitchFamily="34" charset="0"/>
                <a:cs typeface="Arial" panose="020B0604020202020204" pitchFamily="34" charset="0"/>
              </a:rPr>
              <a:t>Gurjyot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 Kaur</a:t>
            </a:r>
          </a:p>
          <a:p>
            <a:pPr marL="171450" indent="-171450">
              <a:buFontTx/>
              <a:buChar char="-"/>
            </a:pP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Git-master</a:t>
            </a:r>
          </a:p>
          <a:p>
            <a:pPr marL="171450" indent="-171450">
              <a:buFontTx/>
              <a:buChar char="-"/>
            </a:pP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Website design</a:t>
            </a:r>
          </a:p>
        </p:txBody>
      </p:sp>
      <p:pic>
        <p:nvPicPr>
          <p:cNvPr id="4" name="图片 3" descr="男人戴着眼镜看着前面&#10;&#10;描述已自动生成">
            <a:extLst>
              <a:ext uri="{FF2B5EF4-FFF2-40B4-BE49-F238E27FC236}">
                <a16:creationId xmlns:a16="http://schemas.microsoft.com/office/drawing/2014/main" id="{09045960-F171-40F1-A183-640A002F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97" y="4925791"/>
            <a:ext cx="1382488" cy="1696574"/>
          </a:xfrm>
          <a:prstGeom prst="rect">
            <a:avLst/>
          </a:prstGeom>
        </p:spPr>
      </p:pic>
      <p:pic>
        <p:nvPicPr>
          <p:cNvPr id="12" name="图片 11" descr="穿着红色衣服戴着眼镜的人&#10;&#10;描述已自动生成">
            <a:extLst>
              <a:ext uri="{FF2B5EF4-FFF2-40B4-BE49-F238E27FC236}">
                <a16:creationId xmlns:a16="http://schemas.microsoft.com/office/drawing/2014/main" id="{9938F9ED-B06C-4422-A329-04687203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26" y="1439388"/>
            <a:ext cx="1383539" cy="1696574"/>
          </a:xfrm>
          <a:prstGeom prst="rect">
            <a:avLst/>
          </a:prstGeom>
        </p:spPr>
      </p:pic>
      <p:pic>
        <p:nvPicPr>
          <p:cNvPr id="14" name="图片 13" descr="穿着黑色衣服的男孩&#10;&#10;描述已自动生成">
            <a:extLst>
              <a:ext uri="{FF2B5EF4-FFF2-40B4-BE49-F238E27FC236}">
                <a16:creationId xmlns:a16="http://schemas.microsoft.com/office/drawing/2014/main" id="{ADB337F5-7174-40DE-8982-94BBEC54D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282" y="3182548"/>
            <a:ext cx="1398403" cy="1707085"/>
          </a:xfrm>
          <a:prstGeom prst="rect">
            <a:avLst/>
          </a:prstGeom>
        </p:spPr>
      </p:pic>
      <p:pic>
        <p:nvPicPr>
          <p:cNvPr id="15" name="图片 14" descr="穿着红色衣服戴着眼镜的人&#10;&#10;描述已自动生成">
            <a:extLst>
              <a:ext uri="{FF2B5EF4-FFF2-40B4-BE49-F238E27FC236}">
                <a16:creationId xmlns:a16="http://schemas.microsoft.com/office/drawing/2014/main" id="{557D27EE-9409-4A0C-9297-E4669EED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25" y="3182549"/>
            <a:ext cx="1383539" cy="1696574"/>
          </a:xfrm>
          <a:prstGeom prst="rect">
            <a:avLst/>
          </a:prstGeom>
        </p:spPr>
      </p:pic>
      <p:pic>
        <p:nvPicPr>
          <p:cNvPr id="16" name="图片 15" descr="穿着红色衣服戴着眼镜的人&#10;&#10;描述已自动生成">
            <a:extLst>
              <a:ext uri="{FF2B5EF4-FFF2-40B4-BE49-F238E27FC236}">
                <a16:creationId xmlns:a16="http://schemas.microsoft.com/office/drawing/2014/main" id="{420323F9-9E04-41F3-B67F-F7A93D620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30" y="4925791"/>
            <a:ext cx="1383539" cy="1696574"/>
          </a:xfrm>
          <a:prstGeom prst="rect">
            <a:avLst/>
          </a:prstGeom>
        </p:spPr>
      </p:pic>
      <p:pic>
        <p:nvPicPr>
          <p:cNvPr id="20" name="图片 19" descr="黑色头发的人&#10;&#10;描述已自动生成">
            <a:extLst>
              <a:ext uri="{FF2B5EF4-FFF2-40B4-BE49-F238E27FC236}">
                <a16:creationId xmlns:a16="http://schemas.microsoft.com/office/drawing/2014/main" id="{22B28384-D115-412E-B7EB-6DAA3C31D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197" y="1439386"/>
            <a:ext cx="1382489" cy="16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5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B639-7080-E34A-B562-89105641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9999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Proposed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EF42D-D46C-4AB0-9F0D-A2BE18532375}"/>
              </a:ext>
            </a:extLst>
          </p:cNvPr>
          <p:cNvSpPr txBox="1"/>
          <p:nvPr/>
        </p:nvSpPr>
        <p:spPr>
          <a:xfrm>
            <a:off x="1862489" y="1765988"/>
            <a:ext cx="515397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Three main stages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Main structure of website (Agile methodology)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Virtual development platform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Virtual assistant (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Dialogflow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9F563-74C9-48F0-ACB5-9469AC858A32}"/>
              </a:ext>
            </a:extLst>
          </p:cNvPr>
          <p:cNvSpPr txBox="1"/>
          <p:nvPr/>
        </p:nvSpPr>
        <p:spPr>
          <a:xfrm>
            <a:off x="1862489" y="3510455"/>
            <a:ext cx="42466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Languages and platforms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(proposed to use REACT)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MySQL and SQL</a:t>
            </a:r>
          </a:p>
          <a:p>
            <a:pPr marL="285750" indent="-285750">
              <a:buFontTx/>
              <a:buChar char="-"/>
            </a:pPr>
            <a:r>
              <a:rPr lang="en-GB" altLang="zh-CN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(test on IOS devices)</a:t>
            </a:r>
            <a:endParaRPr lang="en-GB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B074B-279B-4261-8EC2-1E490F6A40B1}"/>
              </a:ext>
            </a:extLst>
          </p:cNvPr>
          <p:cNvSpPr txBox="1"/>
          <p:nvPr/>
        </p:nvSpPr>
        <p:spPr>
          <a:xfrm>
            <a:off x="1862489" y="5531922"/>
            <a:ext cx="46265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Page description languages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CSS3 (@media)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F9B3836-8C71-4CC7-8C7E-260AEF525CC7}"/>
              </a:ext>
            </a:extLst>
          </p:cNvPr>
          <p:cNvGrpSpPr/>
          <p:nvPr/>
        </p:nvGrpSpPr>
        <p:grpSpPr>
          <a:xfrm>
            <a:off x="7141593" y="1577952"/>
            <a:ext cx="4566712" cy="3274150"/>
            <a:chOff x="7016464" y="1898385"/>
            <a:chExt cx="4566712" cy="327415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7C9EAFE-43B7-4EA2-8C89-FCD064BF6A12}"/>
                </a:ext>
              </a:extLst>
            </p:cNvPr>
            <p:cNvSpPr/>
            <p:nvPr/>
          </p:nvSpPr>
          <p:spPr>
            <a:xfrm>
              <a:off x="9722896" y="1898385"/>
              <a:ext cx="1860280" cy="283144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 descr="图片包含 游戏机, 画&#10;&#10;描述已自动生成">
              <a:extLst>
                <a:ext uri="{FF2B5EF4-FFF2-40B4-BE49-F238E27FC236}">
                  <a16:creationId xmlns:a16="http://schemas.microsoft.com/office/drawing/2014/main" id="{ACFBC248-BACB-4F20-B1ED-9ECD699AA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963" y="2146088"/>
              <a:ext cx="1620146" cy="2369040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03E6A3F-B8E3-494F-BD5B-681DE6F8F159}"/>
                </a:ext>
              </a:extLst>
            </p:cNvPr>
            <p:cNvGrpSpPr/>
            <p:nvPr/>
          </p:nvGrpSpPr>
          <p:grpSpPr>
            <a:xfrm>
              <a:off x="7329915" y="1914884"/>
              <a:ext cx="1860280" cy="2831448"/>
              <a:chOff x="7302225" y="1931821"/>
              <a:chExt cx="1860280" cy="2831448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C85545E-E2F0-488D-882F-B1437EE8C059}"/>
                  </a:ext>
                </a:extLst>
              </p:cNvPr>
              <p:cNvSpPr/>
              <p:nvPr/>
            </p:nvSpPr>
            <p:spPr>
              <a:xfrm>
                <a:off x="7302225" y="1931821"/>
                <a:ext cx="1860280" cy="283144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A06143-5D98-431A-BF7E-C52EBC51E969}"/>
                  </a:ext>
                </a:extLst>
              </p:cNvPr>
              <p:cNvSpPr/>
              <p:nvPr/>
            </p:nvSpPr>
            <p:spPr>
              <a:xfrm>
                <a:off x="7422292" y="2189986"/>
                <a:ext cx="1620146" cy="230982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9D55076-A832-4085-808A-AC8067BDBC25}"/>
                  </a:ext>
                </a:extLst>
              </p:cNvPr>
              <p:cNvSpPr/>
              <p:nvPr/>
            </p:nvSpPr>
            <p:spPr>
              <a:xfrm>
                <a:off x="7456627" y="2443096"/>
                <a:ext cx="266700" cy="2709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9E2C33B9-DF5D-4B77-874D-938DC123447A}"/>
                  </a:ext>
                </a:extLst>
              </p:cNvPr>
              <p:cNvSpPr/>
              <p:nvPr/>
            </p:nvSpPr>
            <p:spPr>
              <a:xfrm>
                <a:off x="7454876" y="2763324"/>
                <a:ext cx="266700" cy="2709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AA98FC9-43BF-4F3B-992D-A0930833B12F}"/>
                  </a:ext>
                </a:extLst>
              </p:cNvPr>
              <p:cNvSpPr/>
              <p:nvPr/>
            </p:nvSpPr>
            <p:spPr>
              <a:xfrm>
                <a:off x="7454876" y="3095704"/>
                <a:ext cx="266700" cy="2709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1" name="图片 20" descr="图片包含 游戏机, 画&#10;&#10;描述已自动生成">
                <a:extLst>
                  <a:ext uri="{FF2B5EF4-FFF2-40B4-BE49-F238E27FC236}">
                    <a16:creationId xmlns:a16="http://schemas.microsoft.com/office/drawing/2014/main" id="{2B9F3A69-3145-4F57-9F7E-33824DAFC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66070" y="2421374"/>
                <a:ext cx="1217998" cy="1736489"/>
              </a:xfrm>
              <a:prstGeom prst="rect">
                <a:avLst/>
              </a:prstGeom>
            </p:spPr>
          </p:pic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856D7545-CE1B-40FF-B90B-35011D891660}"/>
                  </a:ext>
                </a:extLst>
              </p:cNvPr>
              <p:cNvSpPr/>
              <p:nvPr/>
            </p:nvSpPr>
            <p:spPr>
              <a:xfrm>
                <a:off x="7454876" y="3414054"/>
                <a:ext cx="266700" cy="2709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6B02DC-EDEF-41EC-83EC-5140B9F0CB28}"/>
                  </a:ext>
                </a:extLst>
              </p:cNvPr>
              <p:cNvSpPr/>
              <p:nvPr/>
            </p:nvSpPr>
            <p:spPr>
              <a:xfrm>
                <a:off x="7422292" y="3970866"/>
                <a:ext cx="1620146" cy="5289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2EFC1DA-3992-4308-A5AF-FC4474488270}"/>
                  </a:ext>
                </a:extLst>
              </p:cNvPr>
              <p:cNvSpPr/>
              <p:nvPr/>
            </p:nvSpPr>
            <p:spPr>
              <a:xfrm>
                <a:off x="8800148" y="2224444"/>
                <a:ext cx="161290" cy="1612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72CAC9-9219-4997-B25A-F945174537C8}"/>
                </a:ext>
              </a:extLst>
            </p:cNvPr>
            <p:cNvSpPr txBox="1"/>
            <p:nvPr/>
          </p:nvSpPr>
          <p:spPr>
            <a:xfrm>
              <a:off x="7016464" y="4864758"/>
              <a:ext cx="2554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Virtual development platform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961310E-455D-49E2-8874-0D8AB17AEC49}"/>
                </a:ext>
              </a:extLst>
            </p:cNvPr>
            <p:cNvSpPr txBox="1"/>
            <p:nvPr/>
          </p:nvSpPr>
          <p:spPr>
            <a:xfrm>
              <a:off x="9722896" y="4864758"/>
              <a:ext cx="186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Information webpage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0" name="图片 39" descr="图片包含 游戏机, 瓶子, 房间&#10;&#10;描述已自动生成">
            <a:extLst>
              <a:ext uri="{FF2B5EF4-FFF2-40B4-BE49-F238E27FC236}">
                <a16:creationId xmlns:a16="http://schemas.microsoft.com/office/drawing/2014/main" id="{A8F2A785-5FBA-49E2-B37A-5DFDEA257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1333" y1="58222" x2="61333" y2="6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6245" y="5077329"/>
            <a:ext cx="1589079" cy="1589079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D879FC56-D6C2-4A12-9F5C-5B2E8EB9917E}"/>
              </a:ext>
            </a:extLst>
          </p:cNvPr>
          <p:cNvGrpSpPr/>
          <p:nvPr/>
        </p:nvGrpSpPr>
        <p:grpSpPr>
          <a:xfrm>
            <a:off x="10091133" y="4987027"/>
            <a:ext cx="1374064" cy="1589079"/>
            <a:chOff x="10091133" y="5077329"/>
            <a:chExt cx="1374064" cy="1589079"/>
          </a:xfrm>
        </p:grpSpPr>
        <p:pic>
          <p:nvPicPr>
            <p:cNvPr id="42" name="图片 41" descr="图片包含 游戏机, 画, 标志&#10;&#10;描述已自动生成">
              <a:extLst>
                <a:ext uri="{FF2B5EF4-FFF2-40B4-BE49-F238E27FC236}">
                  <a16:creationId xmlns:a16="http://schemas.microsoft.com/office/drawing/2014/main" id="{D7377D17-7833-4B20-B73B-4904000D6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8" b="99556" l="9778" r="89778">
                          <a14:foregroundMark x1="22667" y1="90667" x2="52889" y2="96444"/>
                          <a14:foregroundMark x1="52889" y1="96444" x2="50667" y2="95556"/>
                          <a14:foregroundMark x1="49333" y1="99556" x2="50667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91133" y="5292344"/>
              <a:ext cx="1374064" cy="1374064"/>
            </a:xfrm>
            <a:prstGeom prst="rect">
              <a:avLst/>
            </a:prstGeom>
          </p:spPr>
        </p:pic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DEC3BA86-6D52-44D3-A3DC-73808E469E29}"/>
                </a:ext>
              </a:extLst>
            </p:cNvPr>
            <p:cNvSpPr txBox="1"/>
            <p:nvPr/>
          </p:nvSpPr>
          <p:spPr>
            <a:xfrm>
              <a:off x="10258631" y="5077329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9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FDFF-23A7-DA4D-85D2-0DADF373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9532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Technical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1B0FF-7F99-4D46-A1F9-3053B96D4DD7}"/>
              </a:ext>
            </a:extLst>
          </p:cNvPr>
          <p:cNvSpPr txBox="1"/>
          <p:nvPr/>
        </p:nvSpPr>
        <p:spPr>
          <a:xfrm>
            <a:off x="2353258" y="1762193"/>
            <a:ext cx="312777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Virtual Assistant: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Map System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Front-end chat for queries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Server and backend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08000-95E5-4D3A-B011-1E84E272E46B}"/>
              </a:ext>
            </a:extLst>
          </p:cNvPr>
          <p:cNvSpPr txBox="1"/>
          <p:nvPr/>
        </p:nvSpPr>
        <p:spPr>
          <a:xfrm>
            <a:off x="2353258" y="4233780"/>
            <a:ext cx="43496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Virtual Web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err="1">
                <a:latin typeface="Arial" panose="020B0604020202020204" pitchFamily="34" charset="0"/>
                <a:cs typeface="Arial" panose="020B0604020202020204" pitchFamily="34" charset="0"/>
              </a:rPr>
              <a:t>evelopment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Using JavaScript to manipulate HTML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Generate new website with format but no content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Administrator only has to add content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Good for non-technical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DF1A3-3029-4860-900C-91AE265A264C}"/>
              </a:ext>
            </a:extLst>
          </p:cNvPr>
          <p:cNvSpPr txBox="1"/>
          <p:nvPr/>
        </p:nvSpPr>
        <p:spPr>
          <a:xfrm>
            <a:off x="8337371" y="1762193"/>
            <a:ext cx="24737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Responsiveness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JavaScript listeners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Flexible Layout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Media queries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EC379-D968-4E5A-8B56-AE55FFBBC787}"/>
              </a:ext>
            </a:extLst>
          </p:cNvPr>
          <p:cNvSpPr txBox="1"/>
          <p:nvPr/>
        </p:nvSpPr>
        <p:spPr>
          <a:xfrm>
            <a:off x="8337371" y="4233780"/>
            <a:ext cx="3778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Security &amp; Search Engine: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Prevent SQL insertion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Prevent script insertion</a:t>
            </a:r>
          </a:p>
          <a:p>
            <a:pPr marL="285750" indent="-285750">
              <a:buFontTx/>
              <a:buChar char="-"/>
            </a:pPr>
            <a:r>
              <a:rPr lang="en-GB" altLang="zh-CN">
                <a:latin typeface="Arial" panose="020B0604020202020204" pitchFamily="34" charset="0"/>
                <a:cs typeface="Arial" panose="020B0604020202020204" pitchFamily="34" charset="0"/>
              </a:rPr>
              <a:t>2 search methods</a:t>
            </a:r>
          </a:p>
          <a:p>
            <a:pPr marL="285750" indent="-285750">
              <a:buFontTx/>
              <a:buChar char="-"/>
            </a:pPr>
            <a:r>
              <a:rPr lang="en-GB" altLang="zh-CN">
                <a:latin typeface="Arial" panose="020B0604020202020204" pitchFamily="34" charset="0"/>
                <a:cs typeface="Arial" panose="020B0604020202020204" pitchFamily="34" charset="0"/>
              </a:rPr>
              <a:t>Check if page already exists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134DD3D5-0BAB-4AE6-9F1F-6092B09A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889" y1="48000" x2="36000" y2="48889"/>
                        <a14:foregroundMark x1="54667" y1="49778" x2="53778" y2="49333"/>
                        <a14:foregroundMark x1="51544" y1="63556" x2="54667" y2="63556"/>
                        <a14:foregroundMark x1="42667" y1="63556" x2="44072" y2="63556"/>
                        <a14:backgroundMark x1="56444" y1="52889" x2="56000" y2="50667"/>
                        <a14:backgroundMark x1="55556" y1="52000" x2="55556" y2="50667"/>
                        <a14:backgroundMark x1="56000" y1="51111" x2="55556" y2="50222"/>
                        <a14:backgroundMark x1="55111" y1="51556" x2="55111" y2="50667"/>
                        <a14:backgroundMark x1="54667" y1="50667" x2="55556" y2="50222"/>
                        <a14:backgroundMark x1="44889" y1="62222" x2="52000" y2="61778"/>
                        <a14:backgroundMark x1="49778" y1="63556" x2="52000" y2="62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7161" y="1879290"/>
            <a:ext cx="1452563" cy="1452563"/>
          </a:xfrm>
          <a:prstGeom prst="rect">
            <a:avLst/>
          </a:prstGeom>
        </p:spPr>
      </p:pic>
      <p:pic>
        <p:nvPicPr>
          <p:cNvPr id="10" name="图片 9" descr="图片包含 游戏机, 钟表&#10;&#10;描述已自动生成">
            <a:extLst>
              <a:ext uri="{FF2B5EF4-FFF2-40B4-BE49-F238E27FC236}">
                <a16:creationId xmlns:a16="http://schemas.microsoft.com/office/drawing/2014/main" id="{09429729-1540-4C31-96D7-7E710C5BF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7" b="89809" l="3438" r="95938">
                        <a14:foregroundMark x1="4091" y1="45280" x2="3438" y2="48408"/>
                        <a14:foregroundMark x1="5167" y1="40127" x2="4156" y2="44967"/>
                        <a14:foregroundMark x1="7369" y1="63933" x2="8438" y2="68153"/>
                        <a14:foregroundMark x1="6532" y1="60627" x2="7009" y2="62511"/>
                        <a14:foregroundMark x1="3438" y1="48408" x2="6150" y2="59120"/>
                        <a14:foregroundMark x1="58843" y1="41286" x2="64063" y2="38217"/>
                        <a14:foregroundMark x1="76251" y1="46498" x2="79063" y2="48408"/>
                        <a14:foregroundMark x1="64063" y1="38217" x2="70227" y2="42405"/>
                        <a14:foregroundMark x1="78948" y1="52390" x2="78125" y2="80892"/>
                        <a14:foregroundMark x1="79063" y1="48408" x2="79022" y2="49819"/>
                        <a14:foregroundMark x1="66863" y1="83187" x2="64299" y2="83709"/>
                        <a14:foregroundMark x1="78125" y1="80892" x2="68443" y2="82865"/>
                        <a14:foregroundMark x1="48698" y1="77761" x2="48366" y2="77609"/>
                        <a14:foregroundMark x1="87188" y1="45860" x2="87589" y2="47114"/>
                        <a14:foregroundMark x1="87243" y1="48194" x2="86875" y2="47134"/>
                        <a14:backgroundMark x1="6563" y1="24204" x2="22500" y2="23567"/>
                        <a14:backgroundMark x1="22500" y1="23567" x2="36563" y2="38854"/>
                        <a14:backgroundMark x1="36563" y1="38854" x2="24688" y2="59873"/>
                        <a14:backgroundMark x1="24688" y1="59873" x2="8750" y2="61146"/>
                        <a14:backgroundMark x1="8750" y1="61146" x2="6875" y2="26752"/>
                        <a14:backgroundMark x1="6563" y1="59873" x2="6250" y2="57325"/>
                        <a14:backgroundMark x1="5938" y1="36943" x2="5938" y2="40127"/>
                        <a14:backgroundMark x1="5625" y1="61146" x2="6563" y2="60510"/>
                        <a14:backgroundMark x1="48750" y1="44586" x2="50625" y2="77070"/>
                        <a14:backgroundMark x1="50625" y1="77070" x2="66875" y2="75159"/>
                        <a14:backgroundMark x1="66875" y1="75159" x2="56250" y2="50955"/>
                        <a14:backgroundMark x1="56250" y1="50955" x2="49375" y2="45860"/>
                        <a14:backgroundMark x1="69375" y1="45223" x2="75313" y2="44586"/>
                        <a14:backgroundMark x1="71250" y1="45860" x2="75625" y2="46497"/>
                        <a14:backgroundMark x1="56875" y1="44586" x2="55313" y2="45223"/>
                        <a14:backgroundMark x1="50000" y1="76433" x2="49063" y2="78344"/>
                        <a14:backgroundMark x1="49063" y1="78344" x2="48438" y2="75796"/>
                        <a14:backgroundMark x1="56250" y1="44586" x2="57813" y2="44586"/>
                        <a14:backgroundMark x1="69688" y1="44586" x2="71563" y2="43949"/>
                        <a14:backgroundMark x1="76250" y1="46497" x2="75625" y2="48408"/>
                        <a14:backgroundMark x1="55625" y1="44586" x2="57500" y2="44586"/>
                        <a14:backgroundMark x1="86563" y1="50318" x2="94688" y2="50955"/>
                        <a14:backgroundMark x1="94688" y1="52866" x2="93438" y2="751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4310" y="2154252"/>
            <a:ext cx="2165684" cy="1062539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BBBF6DB-ECE0-4440-A31A-E213B6B373A8}"/>
              </a:ext>
            </a:extLst>
          </p:cNvPr>
          <p:cNvSpPr/>
          <p:nvPr/>
        </p:nvSpPr>
        <p:spPr>
          <a:xfrm>
            <a:off x="6161141" y="2307167"/>
            <a:ext cx="823383" cy="630767"/>
          </a:xfrm>
          <a:prstGeom prst="roundRect">
            <a:avLst/>
          </a:prstGeom>
          <a:solidFill>
            <a:srgbClr val="58585A"/>
          </a:solidFill>
          <a:ln>
            <a:solidFill>
              <a:srgbClr val="58585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A8FD8B5-7FDD-4EA2-8321-BEE92A50E999}"/>
              </a:ext>
            </a:extLst>
          </p:cNvPr>
          <p:cNvSpPr/>
          <p:nvPr/>
        </p:nvSpPr>
        <p:spPr>
          <a:xfrm>
            <a:off x="7088241" y="2542117"/>
            <a:ext cx="751417" cy="522816"/>
          </a:xfrm>
          <a:prstGeom prst="roundRect">
            <a:avLst/>
          </a:prstGeom>
          <a:solidFill>
            <a:srgbClr val="58585A"/>
          </a:solidFill>
          <a:ln>
            <a:solidFill>
              <a:srgbClr val="585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41795C7-8952-41D4-9666-890373093F4B}"/>
              </a:ext>
            </a:extLst>
          </p:cNvPr>
          <p:cNvSpPr/>
          <p:nvPr/>
        </p:nvSpPr>
        <p:spPr>
          <a:xfrm>
            <a:off x="7943376" y="2618318"/>
            <a:ext cx="262466" cy="446616"/>
          </a:xfrm>
          <a:prstGeom prst="roundRect">
            <a:avLst/>
          </a:prstGeom>
          <a:solidFill>
            <a:srgbClr val="58585A"/>
          </a:solidFill>
          <a:ln>
            <a:solidFill>
              <a:srgbClr val="58585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D436C5-15E1-4504-BE83-05FF7A19A93D}"/>
              </a:ext>
            </a:extLst>
          </p:cNvPr>
          <p:cNvSpPr/>
          <p:nvPr/>
        </p:nvSpPr>
        <p:spPr>
          <a:xfrm>
            <a:off x="6243691" y="2377017"/>
            <a:ext cx="670983" cy="493183"/>
          </a:xfrm>
          <a:prstGeom prst="rect">
            <a:avLst/>
          </a:prstGeom>
          <a:solidFill>
            <a:srgbClr val="EBE7DD"/>
          </a:solidFill>
          <a:ln>
            <a:solidFill>
              <a:srgbClr val="EBE7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0B1F02-099B-4CD6-9CB0-306067FA980C}"/>
              </a:ext>
            </a:extLst>
          </p:cNvPr>
          <p:cNvSpPr/>
          <p:nvPr/>
        </p:nvSpPr>
        <p:spPr>
          <a:xfrm>
            <a:off x="7146979" y="2599266"/>
            <a:ext cx="622930" cy="408517"/>
          </a:xfrm>
          <a:prstGeom prst="rect">
            <a:avLst/>
          </a:prstGeom>
          <a:solidFill>
            <a:srgbClr val="EBE7DD"/>
          </a:solidFill>
          <a:ln>
            <a:solidFill>
              <a:srgbClr val="EBE7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95A0C2-6472-4572-BB29-321CBCF0FAFD}"/>
              </a:ext>
            </a:extLst>
          </p:cNvPr>
          <p:cNvSpPr/>
          <p:nvPr/>
        </p:nvSpPr>
        <p:spPr>
          <a:xfrm>
            <a:off x="7968455" y="2659196"/>
            <a:ext cx="211986" cy="334373"/>
          </a:xfrm>
          <a:prstGeom prst="rect">
            <a:avLst/>
          </a:prstGeom>
          <a:solidFill>
            <a:srgbClr val="EBE7DD"/>
          </a:solidFill>
          <a:ln>
            <a:solidFill>
              <a:srgbClr val="EBE7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42A192-19F7-46D5-BA95-BD23BEF2EC75}"/>
              </a:ext>
            </a:extLst>
          </p:cNvPr>
          <p:cNvSpPr/>
          <p:nvPr/>
        </p:nvSpPr>
        <p:spPr>
          <a:xfrm>
            <a:off x="6556322" y="2881207"/>
            <a:ext cx="45719" cy="45719"/>
          </a:xfrm>
          <a:prstGeom prst="ellipse">
            <a:avLst/>
          </a:prstGeom>
          <a:solidFill>
            <a:srgbClr val="EBE7DD"/>
          </a:solidFill>
          <a:ln>
            <a:solidFill>
              <a:srgbClr val="585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6CE9890-3A44-40DA-9B1C-98D9E2008D40}"/>
              </a:ext>
            </a:extLst>
          </p:cNvPr>
          <p:cNvSpPr/>
          <p:nvPr/>
        </p:nvSpPr>
        <p:spPr>
          <a:xfrm>
            <a:off x="7784518" y="2780664"/>
            <a:ext cx="45719" cy="45719"/>
          </a:xfrm>
          <a:prstGeom prst="ellipse">
            <a:avLst/>
          </a:prstGeom>
          <a:solidFill>
            <a:srgbClr val="EBE7DD"/>
          </a:solidFill>
          <a:ln>
            <a:solidFill>
              <a:srgbClr val="585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565F23B-15CC-4DFD-AFA7-9157BF7EA4B7}"/>
              </a:ext>
            </a:extLst>
          </p:cNvPr>
          <p:cNvSpPr/>
          <p:nvPr/>
        </p:nvSpPr>
        <p:spPr>
          <a:xfrm>
            <a:off x="8051588" y="3004828"/>
            <a:ext cx="45719" cy="45719"/>
          </a:xfrm>
          <a:prstGeom prst="ellipse">
            <a:avLst/>
          </a:prstGeom>
          <a:solidFill>
            <a:srgbClr val="EBE7DD"/>
          </a:solidFill>
          <a:ln>
            <a:solidFill>
              <a:srgbClr val="585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817B1A5-0619-46E0-B775-57D7FA5632AD}"/>
              </a:ext>
            </a:extLst>
          </p:cNvPr>
          <p:cNvGrpSpPr/>
          <p:nvPr/>
        </p:nvGrpSpPr>
        <p:grpSpPr>
          <a:xfrm>
            <a:off x="1097732" y="4540908"/>
            <a:ext cx="991419" cy="1227850"/>
            <a:chOff x="994638" y="4628776"/>
            <a:chExt cx="1350630" cy="167272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BD0FDAC-332A-4E7A-8B4E-3F1B41D5B816}"/>
                </a:ext>
              </a:extLst>
            </p:cNvPr>
            <p:cNvSpPr/>
            <p:nvPr/>
          </p:nvSpPr>
          <p:spPr>
            <a:xfrm>
              <a:off x="994638" y="4628776"/>
              <a:ext cx="1350630" cy="1672724"/>
            </a:xfrm>
            <a:prstGeom prst="roundRect">
              <a:avLst/>
            </a:prstGeom>
            <a:solidFill>
              <a:srgbClr val="EBE7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33B9BF-DDB6-4288-91BE-3C65C811CC63}"/>
                </a:ext>
              </a:extLst>
            </p:cNvPr>
            <p:cNvSpPr/>
            <p:nvPr/>
          </p:nvSpPr>
          <p:spPr>
            <a:xfrm>
              <a:off x="1181100" y="4902200"/>
              <a:ext cx="260350" cy="1209269"/>
            </a:xfrm>
            <a:prstGeom prst="rect">
              <a:avLst/>
            </a:prstGeom>
            <a:solidFill>
              <a:srgbClr val="EBE7DD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34FE2A3-3F1E-4948-82EA-1A2685E25A6A}"/>
                </a:ext>
              </a:extLst>
            </p:cNvPr>
            <p:cNvSpPr/>
            <p:nvPr/>
          </p:nvSpPr>
          <p:spPr>
            <a:xfrm>
              <a:off x="1504950" y="4902200"/>
              <a:ext cx="654050" cy="1028700"/>
            </a:xfrm>
            <a:prstGeom prst="rect">
              <a:avLst/>
            </a:prstGeom>
            <a:solidFill>
              <a:srgbClr val="EBE7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3A07987-25DD-4140-9EED-946D1C4605A2}"/>
                </a:ext>
              </a:extLst>
            </p:cNvPr>
            <p:cNvSpPr/>
            <p:nvPr/>
          </p:nvSpPr>
          <p:spPr>
            <a:xfrm>
              <a:off x="1117600" y="5803900"/>
              <a:ext cx="1130300" cy="355600"/>
            </a:xfrm>
            <a:prstGeom prst="rect">
              <a:avLst/>
            </a:prstGeom>
            <a:solidFill>
              <a:srgbClr val="EBE7DD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D14220EE-7373-475D-8AFD-157BA5DFF31E}"/>
              </a:ext>
            </a:extLst>
          </p:cNvPr>
          <p:cNvSpPr/>
          <p:nvPr/>
        </p:nvSpPr>
        <p:spPr>
          <a:xfrm>
            <a:off x="7068368" y="4446431"/>
            <a:ext cx="739009" cy="739009"/>
          </a:xfrm>
          <a:prstGeom prst="ellipse">
            <a:avLst/>
          </a:prstGeom>
          <a:solidFill>
            <a:srgbClr val="EBE7DD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6FC4989-3A21-49DD-9617-9A0A66B3032E}"/>
              </a:ext>
            </a:extLst>
          </p:cNvPr>
          <p:cNvSpPr/>
          <p:nvPr/>
        </p:nvSpPr>
        <p:spPr>
          <a:xfrm rot="19869956">
            <a:off x="7733953" y="5081014"/>
            <a:ext cx="71913" cy="6449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9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7617-425F-4F71-B2E8-97453EA1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5543"/>
            <a:ext cx="9601200" cy="933275"/>
          </a:xfrm>
        </p:spPr>
        <p:txBody>
          <a:bodyPr>
            <a:normAutofit fontScale="90000"/>
          </a:bodyPr>
          <a:lstStyle/>
          <a:p>
            <a:r>
              <a:rPr lang="en-US" altLang="zh-CN" sz="6000">
                <a:latin typeface="Arial" panose="020B0604020202020204" pitchFamily="34" charset="0"/>
                <a:cs typeface="Arial" panose="020B0604020202020204" pitchFamily="34" charset="0"/>
              </a:rPr>
              <a:t>Team skills</a:t>
            </a:r>
            <a:br>
              <a:rPr lang="en-GB"/>
            </a:b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A94DC-4DC5-4E59-AB51-59A22E79664B}"/>
              </a:ext>
            </a:extLst>
          </p:cNvPr>
          <p:cNvSpPr txBox="1"/>
          <p:nvPr/>
        </p:nvSpPr>
        <p:spPr>
          <a:xfrm>
            <a:off x="1484851" y="1673328"/>
            <a:ext cx="5384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Website development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Everyone has used PHP, JavaScript, SQL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Movie database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Hotel management system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Mobile web application development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66A70-9865-4DCA-BB87-DD146F11E433}"/>
              </a:ext>
            </a:extLst>
          </p:cNvPr>
          <p:cNvSpPr txBox="1"/>
          <p:nvPr/>
        </p:nvSpPr>
        <p:spPr>
          <a:xfrm>
            <a:off x="1484851" y="3678560"/>
            <a:ext cx="401263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Teamwork skills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Tasnuva works in IT Service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Liam joined the ice hockey team</a:t>
            </a:r>
          </a:p>
          <a:p>
            <a:pPr marL="285750" indent="-285750">
              <a:buFontTx/>
              <a:buChar char="-"/>
            </a:pP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Kejia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worked in business 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86D8E-32E1-4F9E-A2C7-60E17A7EE6D0}"/>
              </a:ext>
            </a:extLst>
          </p:cNvPr>
          <p:cNvSpPr txBox="1"/>
          <p:nvPr/>
        </p:nvSpPr>
        <p:spPr>
          <a:xfrm>
            <a:off x="1568741" y="5406794"/>
            <a:ext cx="3780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Project management skills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Strong experience in agile</a:t>
            </a:r>
          </a:p>
          <a:p>
            <a:pPr marL="285750" indent="-285750">
              <a:buFontTx/>
              <a:buChar char="-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Knowledge in DevOps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1C18B8-B6EE-4D6E-AA21-0C893B3E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07" y="1017142"/>
            <a:ext cx="4447065" cy="2225846"/>
          </a:xfrm>
          <a:prstGeom prst="rect">
            <a:avLst/>
          </a:prstGeom>
        </p:spPr>
      </p:pic>
      <p:pic>
        <p:nvPicPr>
          <p:cNvPr id="13" name="图片 12" descr="卡通人物&#10;&#10;描述已自动生成">
            <a:extLst>
              <a:ext uri="{FF2B5EF4-FFF2-40B4-BE49-F238E27FC236}">
                <a16:creationId xmlns:a16="http://schemas.microsoft.com/office/drawing/2014/main" id="{C4D83E1C-D01F-4FFF-9E7B-CC7A5E664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26" b="95434" l="0" r="97778">
                        <a14:foregroundMark x1="22222" y1="15525" x2="9778" y2="17808"/>
                        <a14:foregroundMark x1="9778" y1="17808" x2="5556" y2="42466"/>
                        <a14:foregroundMark x1="5556" y1="42466" x2="5778" y2="66210"/>
                        <a14:foregroundMark x1="5778" y1="66210" x2="30000" y2="82648"/>
                        <a14:foregroundMark x1="23778" y1="11872" x2="46667" y2="31050"/>
                        <a14:foregroundMark x1="46667" y1="31050" x2="59333" y2="27854"/>
                        <a14:foregroundMark x1="59333" y1="27854" x2="69556" y2="15068"/>
                        <a14:foregroundMark x1="69556" y1="15068" x2="81778" y2="20091"/>
                        <a14:foregroundMark x1="81778" y1="20091" x2="91556" y2="36073"/>
                        <a14:foregroundMark x1="91556" y1="36073" x2="94444" y2="61187"/>
                        <a14:foregroundMark x1="94444" y1="61187" x2="85778" y2="78995"/>
                        <a14:foregroundMark x1="85778" y1="78995" x2="62667" y2="89498"/>
                        <a14:foregroundMark x1="62667" y1="89498" x2="62222" y2="88128"/>
                        <a14:foregroundMark x1="68667" y1="5936" x2="78000" y2="12329"/>
                        <a14:foregroundMark x1="97778" y1="46575" x2="96000" y2="62100"/>
                        <a14:foregroundMark x1="18222" y1="25571" x2="7556" y2="50228"/>
                        <a14:foregroundMark x1="14222" y1="9589" x2="5556" y2="28311"/>
                        <a14:foregroundMark x1="5556" y1="28311" x2="3556" y2="54338"/>
                        <a14:foregroundMark x1="3556" y1="54338" x2="8000" y2="77626"/>
                        <a14:foregroundMark x1="8000" y1="77626" x2="16889" y2="93151"/>
                        <a14:foregroundMark x1="16889" y1="93151" x2="22222" y2="89954"/>
                        <a14:foregroundMark x1="28889" y1="95890" x2="32889" y2="95890"/>
                        <a14:foregroundMark x1="1111" y1="44292" x2="0" y2="59361"/>
                        <a14:foregroundMark x1="23333" y1="1826" x2="28444" y2="18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2371" y="4216401"/>
            <a:ext cx="3872316" cy="19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5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452E-2903-4217-9FC5-51ED8B30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28946"/>
            <a:ext cx="9601200" cy="966831"/>
          </a:xfrm>
        </p:spPr>
        <p:txBody>
          <a:bodyPr>
            <a:normAutofit/>
          </a:bodyPr>
          <a:lstStyle/>
          <a:p>
            <a:r>
              <a:rPr lang="en-GB" sz="540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5E2C-0B3F-4C97-A221-717A30F0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593" y="1746605"/>
            <a:ext cx="5649932" cy="4957281"/>
          </a:xfrm>
        </p:spPr>
        <p:txBody>
          <a:bodyPr>
            <a:no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proposed to build this project in 3 stages</a:t>
            </a:r>
          </a:p>
          <a:p>
            <a:pPr marL="0" indent="0">
              <a:buNone/>
            </a:pP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Gain great amount of experience in website development </a:t>
            </a:r>
          </a:p>
          <a:p>
            <a:pPr marL="0" indent="0">
              <a:buNone/>
            </a:pP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clear implementation strategy has been worked out already</a:t>
            </a:r>
          </a:p>
          <a:p>
            <a:pPr marL="0" indent="0">
              <a:buNone/>
            </a:pP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Researched in visual website editor developing and non-technical UX</a:t>
            </a:r>
          </a:p>
          <a:p>
            <a:pPr marL="0" indent="0">
              <a:buNone/>
            </a:pP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Have good understanding of DevOps and agile development method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FA9B1C-1EB3-44E2-BF3C-CA6ED913FBCD}"/>
              </a:ext>
            </a:extLst>
          </p:cNvPr>
          <p:cNvSpPr txBox="1"/>
          <p:nvPr/>
        </p:nvSpPr>
        <p:spPr>
          <a:xfrm>
            <a:off x="6699588" y="2757318"/>
            <a:ext cx="5277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  <a:p>
            <a:pPr algn="ctr"/>
            <a:r>
              <a:rPr lang="en-US" altLang="zh-CN" sz="5400" b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11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5C80E7FA3CA46BD9DD8771E72BDC3" ma:contentTypeVersion="2" ma:contentTypeDescription="Create a new document." ma:contentTypeScope="" ma:versionID="4f2e59ce3cbceb3b87e9f3564a9cdb89">
  <xsd:schema xmlns:xsd="http://www.w3.org/2001/XMLSchema" xmlns:xs="http://www.w3.org/2001/XMLSchema" xmlns:p="http://schemas.microsoft.com/office/2006/metadata/properties" xmlns:ns2="7ea5e715-b4d9-4274-849e-67d19ed21427" targetNamespace="http://schemas.microsoft.com/office/2006/metadata/properties" ma:root="true" ma:fieldsID="cfbbbcc3c0ac3ebd65e829148f17fc07" ns2:_="">
    <xsd:import namespace="7ea5e715-b4d9-4274-849e-67d19ed214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a5e715-b4d9-4274-849e-67d19ed214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02693E-5958-483B-8DE5-43DABEF886D5}">
  <ds:schemaRefs>
    <ds:schemaRef ds:uri="7ea5e715-b4d9-4274-849e-67d19ed214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0D25CBC-3B80-473F-970C-FE3D86F13B34}">
  <ds:schemaRefs>
    <ds:schemaRef ds:uri="7ea5e715-b4d9-4274-849e-67d19ed214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B1835F0-199D-4831-903E-493AD0E93F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Team 35</vt:lpstr>
      <vt:lpstr>Outline</vt:lpstr>
      <vt:lpstr>Team roles </vt:lpstr>
      <vt:lpstr>Proposed approach</vt:lpstr>
      <vt:lpstr>Technical analysis</vt:lpstr>
      <vt:lpstr>Team skills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35</dc:title>
  <dc:creator>Tasnuva Tajin</dc:creator>
  <cp:revision>1</cp:revision>
  <dcterms:created xsi:type="dcterms:W3CDTF">2019-10-18T13:58:41Z</dcterms:created>
  <dcterms:modified xsi:type="dcterms:W3CDTF">2019-11-29T15:39:14Z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0x01010063B5C80E7FA3CA46BD9DD8771E72BDC3</vt:lpwstr>
  </property>
</Properties>
</file>