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5143500" type="screen16x9"/>
  <p:notesSz cx="6858000" cy="9144000"/>
  <p:embeddedFontLst>
    <p:embeddedFont>
      <p:font typeface="Belanosima" panose="020B0604020202020204" charset="0"/>
      <p:regular r:id="rId19"/>
      <p:bold r:id="rId20"/>
    </p:embeddedFont>
    <p:embeddedFont>
      <p:font typeface="Sora" panose="020B0604020202020204" charset="0"/>
      <p:regular r:id="rId21"/>
      <p:bold r:id="rId22"/>
    </p:embeddedFont>
    <p:embeddedFont>
      <p:font typeface="Sora Medium" panose="020B0604020202020204" charset="0"/>
      <p:regular r:id="rId23"/>
      <p:bold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4D4D4"/>
    <a:srgbClr val="A4A4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8" d="100"/>
          <a:sy n="128" d="100"/>
        </p:scale>
        <p:origin x="1134" y="33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8d5169b811_1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8d5169b811_1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9ae2e33cc1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9ae2e33cc1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9ae2e33cc1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9ae2e33cc1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8d5169b811_1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8d5169b811_1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8d5169b811_1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8d5169b811_1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8d5169b811_1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8d5169b811_1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8d5169b811_1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8d5169b811_1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8d5169b811_1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8d5169b811_1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8d5169b811_1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8d5169b811_1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8d5169b811_1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8d5169b811_1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8d5169b811_1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8d5169b811_1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9b1c8ccad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9b1c8ccad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9b109221dc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9b109221dc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ra"/>
                <a:ea typeface="Sora"/>
                <a:cs typeface="Sora"/>
                <a:sym typeface="Sora"/>
              </a:rPr>
              <a:t>Notes:</a:t>
            </a:r>
            <a:endParaRPr>
              <a:latin typeface="Sora"/>
              <a:ea typeface="Sora"/>
              <a:cs typeface="Sora"/>
              <a:sym typeface="Sor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Sora"/>
              <a:ea typeface="Sora"/>
              <a:cs typeface="Sora"/>
              <a:sym typeface="Sor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rPr>
              <a:t>One instance of the service, Dependency Injection</a:t>
            </a:r>
            <a:endParaRPr>
              <a:solidFill>
                <a:schemeClr val="dk1"/>
              </a:solidFill>
              <a:latin typeface="Sora"/>
              <a:ea typeface="Sora"/>
              <a:cs typeface="Sora"/>
              <a:sym typeface="Sor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Sora"/>
              <a:ea typeface="Sora"/>
              <a:cs typeface="Sora"/>
              <a:sym typeface="Sora"/>
            </a:endParaRPr>
          </a:p>
          <a:p>
            <a:pPr marL="0" lvl="0" indent="0" algn="l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rPr>
              <a:t>Adds support for controllers (enables [ApiController] and [Route])</a:t>
            </a:r>
            <a:endParaRPr>
              <a:solidFill>
                <a:schemeClr val="dk1"/>
              </a:solidFill>
              <a:latin typeface="Sora"/>
              <a:ea typeface="Sora"/>
              <a:cs typeface="Sora"/>
              <a:sym typeface="Sor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Sora"/>
              <a:ea typeface="Sora"/>
              <a:cs typeface="Sora"/>
              <a:sym typeface="Sora"/>
            </a:endParaRPr>
          </a:p>
          <a:p>
            <a:pPr marL="0" lvl="0" indent="0" algn="l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rPr>
              <a:t>Maps controller endpoints</a:t>
            </a:r>
            <a:endParaRPr>
              <a:solidFill>
                <a:schemeClr val="dk1"/>
              </a:solidFill>
              <a:latin typeface="Sora"/>
              <a:ea typeface="Sora"/>
              <a:cs typeface="Sora"/>
              <a:sym typeface="Sor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8d5169b811_1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8d5169b811_1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8d5169b811_1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8d5169b811_1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ra"/>
                <a:ea typeface="Sora"/>
                <a:cs typeface="Sora"/>
                <a:sym typeface="Sora"/>
              </a:rPr>
              <a:t>Notes:</a:t>
            </a:r>
            <a:br>
              <a:rPr lang="en">
                <a:latin typeface="Sora"/>
                <a:ea typeface="Sora"/>
                <a:cs typeface="Sora"/>
                <a:sym typeface="Sora"/>
              </a:rPr>
            </a:br>
            <a:br>
              <a:rPr lang="en">
                <a:latin typeface="Sora"/>
                <a:ea typeface="Sora"/>
                <a:cs typeface="Sora"/>
                <a:sym typeface="Sora"/>
              </a:rPr>
            </a:br>
            <a:r>
              <a:rPr lang="en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rPr>
              <a:t>We use properties in ASP.NET models so that the framework can automatically serialize and deserialize JSON when sending or receiving data through the API.</a:t>
            </a:r>
            <a:endParaRPr>
              <a:solidFill>
                <a:schemeClr val="dk1"/>
              </a:solidFill>
              <a:latin typeface="Sora"/>
              <a:ea typeface="Sora"/>
              <a:cs typeface="Sora"/>
              <a:sym typeface="Sor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Sora"/>
              <a:ea typeface="Sora"/>
              <a:cs typeface="Sora"/>
              <a:sym typeface="Sor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rPr>
              <a:t>“shorthand for private field ” you are defining a public property, not a field. So the field is private but the properties to get and set the field are public</a:t>
            </a:r>
            <a:endParaRPr>
              <a:solidFill>
                <a:schemeClr val="dk1"/>
              </a:solidFill>
              <a:latin typeface="Sora"/>
              <a:ea typeface="Sora"/>
              <a:cs typeface="Sora"/>
              <a:sym typeface="Sora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8d5169b811_1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8d5169b811_1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elanosima"/>
                <a:ea typeface="Belanosima"/>
                <a:cs typeface="Belanosima"/>
                <a:sym typeface="Belanosima"/>
              </a:rPr>
              <a:t>ASP.NET</a:t>
            </a:r>
            <a:endParaRPr>
              <a:latin typeface="Belanosima"/>
              <a:ea typeface="Belanosima"/>
              <a:cs typeface="Belanosima"/>
              <a:sym typeface="Belanosima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ra Medium"/>
                <a:ea typeface="Sora Medium"/>
                <a:cs typeface="Sora Medium"/>
                <a:sym typeface="Sora Medium"/>
              </a:rPr>
              <a:t>Sam Keller</a:t>
            </a:r>
            <a:endParaRPr>
              <a:latin typeface="Sora Medium"/>
              <a:ea typeface="Sora Medium"/>
              <a:cs typeface="Sora Medium"/>
              <a:sym typeface="Sora Medium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Belanosima"/>
                <a:ea typeface="Belanosima"/>
                <a:cs typeface="Belanosima"/>
                <a:sym typeface="Belanosima"/>
              </a:rPr>
              <a:t>Building an Endpoint				</a:t>
            </a:r>
            <a:r>
              <a:rPr lang="en" dirty="0">
                <a:solidFill>
                  <a:srgbClr val="D4D4D4"/>
                </a:solidFill>
                <a:latin typeface="Belanosima"/>
                <a:ea typeface="Belanosima"/>
                <a:cs typeface="Belanosima"/>
                <a:sym typeface="Belanosima"/>
              </a:rPr>
              <a:t>…/api/task/{id}</a:t>
            </a:r>
            <a:endParaRPr dirty="0">
              <a:solidFill>
                <a:srgbClr val="D4D4D4"/>
              </a:solidFill>
              <a:latin typeface="Belanosima"/>
              <a:ea typeface="Belanosima"/>
              <a:cs typeface="Belanosima"/>
              <a:sym typeface="Belanosima"/>
            </a:endParaRPr>
          </a:p>
        </p:txBody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311700" y="572700"/>
            <a:ext cx="8832300" cy="457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rPr>
              <a:t>Attribute Route Definition</a:t>
            </a:r>
            <a:r>
              <a:rPr lang="en" sz="12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rPr>
              <a:t> - </a:t>
            </a:r>
            <a:r>
              <a:rPr lang="en" sz="1200">
                <a:solidFill>
                  <a:srgbClr val="D4D4D4"/>
                </a:solidFill>
                <a:latin typeface="Sora"/>
                <a:ea typeface="Sora"/>
                <a:cs typeface="Sora"/>
                <a:sym typeface="Sora"/>
              </a:rPr>
              <a:t>tells ASP.NET how to map incoming HTTP requests to your action method.</a:t>
            </a:r>
            <a:endParaRPr sz="1200">
              <a:solidFill>
                <a:srgbClr val="D4D4D4"/>
              </a:solidFill>
              <a:latin typeface="Sora"/>
              <a:ea typeface="Sora"/>
              <a:cs typeface="Sora"/>
              <a:sym typeface="Sora"/>
            </a:endParaRPr>
          </a:p>
          <a:p>
            <a:pPr marL="0" lvl="0" indent="0" algn="l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D4D4D4"/>
              </a:solidFill>
              <a:latin typeface="Sora"/>
              <a:ea typeface="Sora"/>
              <a:cs typeface="Sora"/>
              <a:sym typeface="Sora"/>
            </a:endParaRPr>
          </a:p>
          <a:p>
            <a:pPr marL="0" lvl="0" indent="0" algn="ctr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20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HttpGet</a:t>
            </a:r>
            <a:r>
              <a:rPr lang="en" sz="2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20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2000">
                <a:solidFill>
                  <a:srgbClr val="2EABFE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" sz="2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en" sz="2000">
                <a:solidFill>
                  <a:srgbClr val="2EABFE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" sz="20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2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Name = </a:t>
            </a:r>
            <a:r>
              <a:rPr lang="en" sz="20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"GetTaskById"</a:t>
            </a:r>
            <a:r>
              <a:rPr lang="en" sz="2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)]</a:t>
            </a:r>
            <a:endParaRPr sz="20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Sora"/>
              <a:ea typeface="Sora"/>
              <a:cs typeface="Sora"/>
              <a:sym typeface="Sora"/>
            </a:endParaRPr>
          </a:p>
          <a:p>
            <a:pPr marL="0" lvl="0" indent="0" algn="l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D4D4D4"/>
                </a:solidFill>
                <a:latin typeface="Sora"/>
                <a:ea typeface="Sora"/>
                <a:cs typeface="Sora"/>
                <a:sym typeface="Sora"/>
              </a:rPr>
              <a:t>[</a:t>
            </a:r>
            <a:r>
              <a:rPr lang="en" sz="1500" b="1">
                <a:solidFill>
                  <a:srgbClr val="4EC9B0"/>
                </a:solidFill>
                <a:latin typeface="Sora"/>
                <a:ea typeface="Sora"/>
                <a:cs typeface="Sora"/>
                <a:sym typeface="Sora"/>
              </a:rPr>
              <a:t>HttpGet()</a:t>
            </a:r>
            <a:r>
              <a:rPr lang="en" sz="1500" b="1">
                <a:solidFill>
                  <a:srgbClr val="D4D4D4"/>
                </a:solidFill>
                <a:latin typeface="Sora"/>
                <a:ea typeface="Sora"/>
                <a:cs typeface="Sora"/>
                <a:sym typeface="Sora"/>
              </a:rPr>
              <a:t>]</a:t>
            </a:r>
            <a:r>
              <a:rPr lang="en" sz="1500"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" sz="1000">
                <a:latin typeface="Sora"/>
                <a:ea typeface="Sora"/>
                <a:cs typeface="Sora"/>
                <a:sym typeface="Sora"/>
              </a:rPr>
              <a:t>(required)</a:t>
            </a:r>
            <a:endParaRPr sz="1000">
              <a:latin typeface="Sora"/>
              <a:ea typeface="Sora"/>
              <a:cs typeface="Sora"/>
              <a:sym typeface="Sora"/>
            </a:endParaRPr>
          </a:p>
          <a:p>
            <a:pPr marL="0" lvl="0" indent="0" algn="l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rPr>
              <a:t>An attribute that specifies the HTTP method the endpoint responds to</a:t>
            </a:r>
            <a:endParaRPr sz="1500">
              <a:solidFill>
                <a:schemeClr val="dk1"/>
              </a:solidFill>
              <a:latin typeface="Sora"/>
              <a:ea typeface="Sora"/>
              <a:cs typeface="Sora"/>
              <a:sym typeface="Sora"/>
            </a:endParaRPr>
          </a:p>
          <a:p>
            <a:pPr marL="0" lvl="0" indent="0" algn="l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D4D4D4"/>
              </a:solidFill>
              <a:latin typeface="Sora"/>
              <a:ea typeface="Sora"/>
              <a:cs typeface="Sora"/>
              <a:sym typeface="Sora"/>
            </a:endParaRPr>
          </a:p>
          <a:p>
            <a:pPr marL="0" lvl="0" indent="0" algn="l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CE9178"/>
                </a:solidFill>
                <a:latin typeface="Sora"/>
                <a:ea typeface="Sora"/>
                <a:cs typeface="Sora"/>
                <a:sym typeface="Sora"/>
              </a:rPr>
              <a:t>"</a:t>
            </a:r>
            <a:r>
              <a:rPr lang="en" sz="1500" b="1">
                <a:solidFill>
                  <a:srgbClr val="569CD6"/>
                </a:solidFill>
                <a:latin typeface="Sora"/>
                <a:ea typeface="Sora"/>
                <a:cs typeface="Sora"/>
                <a:sym typeface="Sora"/>
              </a:rPr>
              <a:t>{</a:t>
            </a:r>
            <a:r>
              <a:rPr lang="en" sz="1500" b="1">
                <a:solidFill>
                  <a:srgbClr val="D4D4D4"/>
                </a:solidFill>
                <a:latin typeface="Sora"/>
                <a:ea typeface="Sora"/>
                <a:cs typeface="Sora"/>
                <a:sym typeface="Sora"/>
              </a:rPr>
              <a:t>id</a:t>
            </a:r>
            <a:r>
              <a:rPr lang="en" sz="1500" b="1">
                <a:solidFill>
                  <a:srgbClr val="569CD6"/>
                </a:solidFill>
                <a:latin typeface="Sora"/>
                <a:ea typeface="Sora"/>
                <a:cs typeface="Sora"/>
                <a:sym typeface="Sora"/>
              </a:rPr>
              <a:t>}</a:t>
            </a:r>
            <a:r>
              <a:rPr lang="en" sz="1500" b="1">
                <a:solidFill>
                  <a:srgbClr val="CE9178"/>
                </a:solidFill>
                <a:latin typeface="Sora"/>
                <a:ea typeface="Sora"/>
                <a:cs typeface="Sora"/>
                <a:sym typeface="Sora"/>
              </a:rPr>
              <a:t>"</a:t>
            </a:r>
            <a:r>
              <a:rPr lang="en" sz="1500"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" sz="1000">
                <a:solidFill>
                  <a:srgbClr val="D4D4D4"/>
                </a:solidFill>
                <a:latin typeface="Sora"/>
                <a:ea typeface="Sora"/>
                <a:cs typeface="Sora"/>
                <a:sym typeface="Sora"/>
              </a:rPr>
              <a:t>(not required)</a:t>
            </a:r>
            <a:endParaRPr sz="1000">
              <a:latin typeface="Sora"/>
              <a:ea typeface="Sora"/>
              <a:cs typeface="Sora"/>
              <a:sym typeface="Sora"/>
            </a:endParaRPr>
          </a:p>
          <a:p>
            <a:pPr marL="0" lvl="0" indent="0" algn="l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rPr>
              <a:t>Route Template</a:t>
            </a:r>
            <a:endParaRPr sz="1500">
              <a:solidFill>
                <a:schemeClr val="dk1"/>
              </a:solidFill>
              <a:latin typeface="Sora"/>
              <a:ea typeface="Sora"/>
              <a:cs typeface="Sora"/>
              <a:sym typeface="Sora"/>
            </a:endParaRPr>
          </a:p>
          <a:p>
            <a:pPr marL="0" lvl="0" indent="0" algn="l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rPr>
              <a:t>URL will expect a variable, like </a:t>
            </a:r>
            <a:r>
              <a:rPr lang="en" sz="15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rPr>
              <a:t>/api/task/123</a:t>
            </a:r>
            <a:r>
              <a:rPr lang="en" sz="15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rPr>
              <a:t>, and </a:t>
            </a:r>
            <a:r>
              <a:rPr lang="en" sz="15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rPr>
              <a:t>123 </a:t>
            </a:r>
            <a:r>
              <a:rPr lang="en" sz="15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rPr>
              <a:t>will be bound to </a:t>
            </a:r>
            <a:r>
              <a:rPr lang="en" sz="15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rPr>
              <a:t>id</a:t>
            </a:r>
            <a:endParaRPr sz="1500">
              <a:solidFill>
                <a:schemeClr val="dk1"/>
              </a:solidFill>
              <a:latin typeface="Sora"/>
              <a:ea typeface="Sora"/>
              <a:cs typeface="Sora"/>
              <a:sym typeface="Sora"/>
            </a:endParaRPr>
          </a:p>
          <a:p>
            <a:pPr marL="0" lvl="0" indent="0" algn="l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D4D4D4"/>
              </a:solidFill>
              <a:latin typeface="Sora"/>
              <a:ea typeface="Sora"/>
              <a:cs typeface="Sora"/>
              <a:sym typeface="Sora"/>
            </a:endParaRPr>
          </a:p>
          <a:p>
            <a:pPr marL="0" lvl="0" indent="0" algn="l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D4D4D4"/>
                </a:solidFill>
                <a:latin typeface="Sora"/>
                <a:ea typeface="Sora"/>
                <a:cs typeface="Sora"/>
                <a:sym typeface="Sora"/>
              </a:rPr>
              <a:t>Name = </a:t>
            </a:r>
            <a:r>
              <a:rPr lang="en" sz="1500" b="1">
                <a:solidFill>
                  <a:srgbClr val="CE9178"/>
                </a:solidFill>
                <a:latin typeface="Sora"/>
                <a:ea typeface="Sora"/>
                <a:cs typeface="Sora"/>
                <a:sym typeface="Sora"/>
              </a:rPr>
              <a:t>"GetTaskById"</a:t>
            </a:r>
            <a:r>
              <a:rPr lang="en" sz="1500">
                <a:solidFill>
                  <a:srgbClr val="D4D4D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" sz="1000">
                <a:solidFill>
                  <a:srgbClr val="D4D4D4"/>
                </a:solidFill>
                <a:latin typeface="Sora"/>
                <a:ea typeface="Sora"/>
                <a:cs typeface="Sora"/>
                <a:sym typeface="Sora"/>
              </a:rPr>
              <a:t>(not required)</a:t>
            </a:r>
            <a:endParaRPr sz="1000">
              <a:solidFill>
                <a:srgbClr val="D4D4D4"/>
              </a:solidFill>
              <a:latin typeface="Sora"/>
              <a:ea typeface="Sora"/>
              <a:cs typeface="Sora"/>
              <a:sym typeface="Sora"/>
            </a:endParaRPr>
          </a:p>
          <a:p>
            <a:pPr marL="0" lvl="0" indent="0" algn="l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rPr>
              <a:t>Gives the route a name</a:t>
            </a:r>
            <a:endParaRPr sz="1500">
              <a:solidFill>
                <a:schemeClr val="dk1"/>
              </a:solidFill>
              <a:latin typeface="Sora"/>
              <a:ea typeface="Sora"/>
              <a:cs typeface="Sora"/>
              <a:sym typeface="Sora"/>
            </a:endParaRPr>
          </a:p>
          <a:p>
            <a:pPr marL="0" lvl="0" indent="0" algn="l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rPr>
              <a:t>Allows devs to refer to it elsewhere in the code</a:t>
            </a:r>
            <a:endParaRPr sz="1500">
              <a:solidFill>
                <a:schemeClr val="dk1"/>
              </a:solidFill>
              <a:latin typeface="Sora"/>
              <a:ea typeface="Sora"/>
              <a:cs typeface="Sora"/>
              <a:sym typeface="Sor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Belanosima"/>
                <a:ea typeface="Belanosima"/>
                <a:cs typeface="Belanosima"/>
                <a:sym typeface="Belanosima"/>
              </a:rPr>
              <a:t>Building an Endpoint				</a:t>
            </a:r>
            <a:r>
              <a:rPr lang="en" dirty="0">
                <a:solidFill>
                  <a:srgbClr val="D4D4D4"/>
                </a:solidFill>
                <a:latin typeface="Belanosima"/>
                <a:ea typeface="Belanosima"/>
                <a:cs typeface="Belanosima"/>
                <a:sym typeface="Belanosima"/>
              </a:rPr>
              <a:t>…/api/task/{id}</a:t>
            </a:r>
            <a:endParaRPr dirty="0">
              <a:latin typeface="Belanosima"/>
              <a:ea typeface="Belanosima"/>
              <a:cs typeface="Belanosima"/>
              <a:sym typeface="Belanosima"/>
            </a:endParaRPr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>
            <a:off x="311700" y="572700"/>
            <a:ext cx="8832300" cy="457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rPr>
              <a:t>Method Signature</a:t>
            </a:r>
            <a:endParaRPr sz="1500" b="1">
              <a:solidFill>
                <a:schemeClr val="dk1"/>
              </a:solidFill>
              <a:latin typeface="Sora"/>
              <a:ea typeface="Sora"/>
              <a:cs typeface="Sora"/>
              <a:sym typeface="Sora"/>
            </a:endParaRPr>
          </a:p>
          <a:p>
            <a:pPr marL="0" lvl="0" indent="0" algn="l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Sora"/>
              <a:ea typeface="Sora"/>
              <a:cs typeface="Sora"/>
              <a:sym typeface="Sora"/>
            </a:endParaRPr>
          </a:p>
          <a:p>
            <a:pPr marL="0" lvl="0" indent="0" algn="l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 sz="17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7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ActionResult</a:t>
            </a:r>
            <a:r>
              <a:rPr lang="en" sz="17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7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TaskItem</a:t>
            </a:r>
            <a:r>
              <a:rPr lang="en" sz="17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en" sz="17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GetTaskById</a:t>
            </a:r>
            <a:r>
              <a:rPr lang="en" sz="17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([</a:t>
            </a:r>
            <a:r>
              <a:rPr lang="en" sz="17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FromRoute</a:t>
            </a:r>
            <a:r>
              <a:rPr lang="en" sz="17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] </a:t>
            </a:r>
            <a:r>
              <a:rPr lang="en" sz="17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" sz="17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7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en" sz="17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){}</a:t>
            </a:r>
            <a:endParaRPr sz="17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accent1"/>
                </a:solidFill>
                <a:latin typeface="Sora"/>
                <a:ea typeface="Sora"/>
                <a:cs typeface="Sora"/>
                <a:sym typeface="Sora"/>
              </a:rPr>
              <a:t>ActionResult</a:t>
            </a:r>
            <a:r>
              <a:rPr lang="en" sz="1500" b="1">
                <a:solidFill>
                  <a:srgbClr val="D4D4D4"/>
                </a:solidFill>
                <a:latin typeface="Sora"/>
                <a:ea typeface="Sora"/>
                <a:cs typeface="Sora"/>
                <a:sym typeface="Sora"/>
              </a:rPr>
              <a:t>&lt;</a:t>
            </a:r>
            <a:r>
              <a:rPr lang="en" sz="1500" b="1">
                <a:solidFill>
                  <a:schemeClr val="accent1"/>
                </a:solidFill>
                <a:latin typeface="Sora"/>
                <a:ea typeface="Sora"/>
                <a:cs typeface="Sora"/>
                <a:sym typeface="Sora"/>
              </a:rPr>
              <a:t>T</a:t>
            </a:r>
            <a:r>
              <a:rPr lang="en" sz="1500" b="1">
                <a:solidFill>
                  <a:srgbClr val="D4D4D4"/>
                </a:solidFill>
                <a:latin typeface="Sora"/>
                <a:ea typeface="Sora"/>
                <a:cs typeface="Sora"/>
                <a:sym typeface="Sora"/>
              </a:rPr>
              <a:t>&gt;</a:t>
            </a:r>
            <a:r>
              <a:rPr lang="en" sz="1500">
                <a:solidFill>
                  <a:srgbClr val="D4D4D4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endParaRPr sz="1500">
              <a:solidFill>
                <a:srgbClr val="D4D4D4"/>
              </a:solidFill>
              <a:latin typeface="Sora"/>
              <a:ea typeface="Sora"/>
              <a:cs typeface="Sora"/>
              <a:sym typeface="Sora"/>
            </a:endParaRPr>
          </a:p>
          <a:p>
            <a:pPr marL="0" lvl="0" indent="0" algn="l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rPr>
              <a:t>A return type that lets controller return different HTTP responses. </a:t>
            </a:r>
            <a:endParaRPr sz="1500">
              <a:solidFill>
                <a:schemeClr val="dk1"/>
              </a:solidFill>
              <a:latin typeface="Sora"/>
              <a:ea typeface="Sora"/>
              <a:cs typeface="Sora"/>
              <a:sym typeface="Sora"/>
            </a:endParaRPr>
          </a:p>
          <a:p>
            <a:pPr marL="0" lvl="0" indent="0" algn="l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ra"/>
                <a:ea typeface="Sora"/>
                <a:cs typeface="Sora"/>
                <a:sym typeface="Sora"/>
              </a:rPr>
              <a:t>(Ok(), NotFound(), BadRequest(), etc)</a:t>
            </a:r>
            <a:endParaRPr sz="1200">
              <a:latin typeface="Sora"/>
              <a:ea typeface="Sora"/>
              <a:cs typeface="Sora"/>
              <a:sym typeface="Sora"/>
            </a:endParaRPr>
          </a:p>
          <a:p>
            <a:pPr marL="0" lvl="0" indent="0" algn="l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1">
              <a:solidFill>
                <a:schemeClr val="dk1"/>
              </a:solidFill>
              <a:latin typeface="Sora"/>
              <a:ea typeface="Sora"/>
              <a:cs typeface="Sora"/>
              <a:sym typeface="Sora"/>
            </a:endParaRPr>
          </a:p>
          <a:p>
            <a:pPr marL="0" lvl="0" indent="0" algn="l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D4D4D4"/>
                </a:solidFill>
                <a:latin typeface="Sora"/>
                <a:ea typeface="Sora"/>
                <a:cs typeface="Sora"/>
                <a:sym typeface="Sora"/>
              </a:rPr>
              <a:t>[</a:t>
            </a:r>
            <a:r>
              <a:rPr lang="en" sz="1500" b="1">
                <a:solidFill>
                  <a:schemeClr val="accent1"/>
                </a:solidFill>
                <a:latin typeface="Sora"/>
                <a:ea typeface="Sora"/>
                <a:cs typeface="Sora"/>
                <a:sym typeface="Sora"/>
              </a:rPr>
              <a:t>From…</a:t>
            </a:r>
            <a:r>
              <a:rPr lang="en" sz="1500" b="1">
                <a:solidFill>
                  <a:srgbClr val="D4D4D4"/>
                </a:solidFill>
                <a:latin typeface="Sora"/>
                <a:ea typeface="Sora"/>
                <a:cs typeface="Sora"/>
                <a:sym typeface="Sora"/>
              </a:rPr>
              <a:t>]</a:t>
            </a:r>
            <a:r>
              <a:rPr lang="en" sz="15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endParaRPr sz="1500">
              <a:solidFill>
                <a:schemeClr val="dk1"/>
              </a:solidFill>
              <a:latin typeface="Sora"/>
              <a:ea typeface="Sora"/>
              <a:cs typeface="Sora"/>
              <a:sym typeface="Sora"/>
            </a:endParaRPr>
          </a:p>
          <a:p>
            <a:pPr marL="0" lvl="0" indent="0" algn="l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rPr>
              <a:t>Tells ASP.NET where in the request to bind each argument from.</a:t>
            </a:r>
            <a:endParaRPr sz="1500">
              <a:solidFill>
                <a:schemeClr val="dk1"/>
              </a:solidFill>
              <a:latin typeface="Sora"/>
              <a:ea typeface="Sora"/>
              <a:cs typeface="Sora"/>
              <a:sym typeface="Sora"/>
            </a:endParaRPr>
          </a:p>
          <a:p>
            <a:pPr marL="0" lvl="0" indent="0" algn="l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ra"/>
                <a:ea typeface="Sora"/>
                <a:cs typeface="Sora"/>
                <a:sym typeface="Sora"/>
              </a:rPr>
              <a:t>[FromRoute] → pull the value from the URL path (e.g., /api/task/123)</a:t>
            </a:r>
            <a:endParaRPr sz="1200">
              <a:latin typeface="Sora"/>
              <a:ea typeface="Sora"/>
              <a:cs typeface="Sora"/>
              <a:sym typeface="Sora"/>
            </a:endParaRPr>
          </a:p>
          <a:p>
            <a:pPr marL="0" lvl="0" indent="0" algn="l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ra"/>
                <a:ea typeface="Sora"/>
                <a:cs typeface="Sora"/>
                <a:sym typeface="Sora"/>
              </a:rPr>
              <a:t>[FromQuery] → pull it from the query string (e.g., /api/task?id=123)</a:t>
            </a:r>
            <a:endParaRPr sz="1200">
              <a:latin typeface="Sora"/>
              <a:ea typeface="Sora"/>
              <a:cs typeface="Sora"/>
              <a:sym typeface="Sora"/>
            </a:endParaRPr>
          </a:p>
          <a:p>
            <a:pPr marL="0" lvl="0" indent="0" algn="l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ra"/>
                <a:ea typeface="Sora"/>
                <a:cs typeface="Sora"/>
                <a:sym typeface="Sora"/>
              </a:rPr>
              <a:t>[FromBody] → read it from the request body (usually JSON sent by the client)</a:t>
            </a:r>
            <a:endParaRPr sz="1200">
              <a:latin typeface="Sora"/>
              <a:ea typeface="Sora"/>
              <a:cs typeface="Sora"/>
              <a:sym typeface="Sora"/>
            </a:endParaRPr>
          </a:p>
          <a:p>
            <a:pPr marL="0" lvl="0" indent="0" algn="l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ra"/>
                <a:ea typeface="Sora"/>
                <a:cs typeface="Sora"/>
                <a:sym typeface="Sora"/>
              </a:rPr>
              <a:t>[FromHeader] → take it from an HTTP header</a:t>
            </a:r>
            <a:endParaRPr sz="1200">
              <a:latin typeface="Sora"/>
              <a:ea typeface="Sora"/>
              <a:cs typeface="Sora"/>
              <a:sym typeface="Sora"/>
            </a:endParaRPr>
          </a:p>
          <a:p>
            <a:pPr marL="0" lvl="0" indent="0" algn="l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ra"/>
                <a:ea typeface="Sora"/>
                <a:cs typeface="Sora"/>
                <a:sym typeface="Sora"/>
              </a:rPr>
              <a:t>[FromForm] → get it from a form field in a POST request</a:t>
            </a:r>
            <a:endParaRPr sz="1200">
              <a:latin typeface="Sora"/>
              <a:ea typeface="Sora"/>
              <a:cs typeface="Sora"/>
              <a:sym typeface="Sor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Belanosima"/>
                <a:ea typeface="Belanosima"/>
                <a:cs typeface="Belanosima"/>
                <a:sym typeface="Belanosima"/>
              </a:rPr>
              <a:t>Building an Endpoint				</a:t>
            </a:r>
            <a:r>
              <a:rPr lang="en" dirty="0">
                <a:solidFill>
                  <a:srgbClr val="D4D4D4"/>
                </a:solidFill>
                <a:latin typeface="Belanosima"/>
                <a:ea typeface="Belanosima"/>
                <a:cs typeface="Belanosima"/>
                <a:sym typeface="Belanosima"/>
              </a:rPr>
              <a:t>…/api/task/{id}</a:t>
            </a:r>
            <a:endParaRPr dirty="0">
              <a:latin typeface="Belanosima"/>
              <a:ea typeface="Belanosima"/>
              <a:cs typeface="Belanosima"/>
              <a:sym typeface="Belanosima"/>
            </a:endParaRPr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>
            <a:off x="311700" y="572700"/>
            <a:ext cx="8832300" cy="457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B8D7A3"/>
                </a:solidFill>
                <a:latin typeface="Courier New"/>
                <a:ea typeface="Courier New"/>
                <a:cs typeface="Courier New"/>
                <a:sym typeface="Courier New"/>
              </a:rPr>
              <a:t>// GET /api/task/{id}</a:t>
            </a:r>
            <a:endParaRPr sz="1200" dirty="0">
              <a:solidFill>
                <a:srgbClr val="B8D7A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200" dirty="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HttpGet</a:t>
            </a:r>
            <a:r>
              <a:rPr lang="en" sz="1200" dirty="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00" dirty="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200" dirty="0">
                <a:solidFill>
                  <a:srgbClr val="2EABFE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" sz="1200" dirty="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en" sz="1200" dirty="0">
                <a:solidFill>
                  <a:srgbClr val="2EABFE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" sz="1200" dirty="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200" dirty="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Name = </a:t>
            </a:r>
            <a:r>
              <a:rPr lang="en" sz="1200" dirty="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"GetTaskById"</a:t>
            </a:r>
            <a:r>
              <a:rPr lang="en" sz="1200" dirty="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)]</a:t>
            </a:r>
            <a:endParaRPr sz="1200" dirty="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 sz="1200" dirty="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 dirty="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ActionResult</a:t>
            </a:r>
            <a:r>
              <a:rPr lang="en" sz="1200" dirty="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200" dirty="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TaskItem</a:t>
            </a:r>
            <a:r>
              <a:rPr lang="en" sz="1200" dirty="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en" sz="1200" dirty="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GetTaskById</a:t>
            </a:r>
            <a:r>
              <a:rPr lang="en" sz="1200" dirty="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([</a:t>
            </a:r>
            <a:r>
              <a:rPr lang="en" sz="1200" dirty="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FromRoute</a:t>
            </a:r>
            <a:r>
              <a:rPr lang="en" sz="1200" dirty="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] </a:t>
            </a:r>
            <a:r>
              <a:rPr lang="en" sz="1200" dirty="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" sz="1200" dirty="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 dirty="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en" sz="1200" dirty="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00" dirty="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200" dirty="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B8D7A3"/>
                </a:solidFill>
                <a:latin typeface="Courier New"/>
                <a:ea typeface="Courier New"/>
                <a:cs typeface="Courier New"/>
                <a:sym typeface="Courier New"/>
              </a:rPr>
              <a:t>// validate request (shape/rules)</a:t>
            </a:r>
            <a:endParaRPr sz="1200" dirty="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200" dirty="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" sz="1200" dirty="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" sz="1200" dirty="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200" dirty="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IsNullOrWhiteSpace</a:t>
            </a:r>
            <a:r>
              <a:rPr lang="en" sz="1200" dirty="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00" dirty="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en" sz="1200" dirty="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)) </a:t>
            </a:r>
            <a:r>
              <a:rPr lang="en" sz="1200" dirty="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200" dirty="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 dirty="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BadRequest</a:t>
            </a:r>
            <a:r>
              <a:rPr lang="en" sz="1200" dirty="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00" dirty="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"id is required"</a:t>
            </a:r>
            <a:r>
              <a:rPr lang="en" sz="1200" dirty="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 dirty="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B8D7A3"/>
                </a:solidFill>
                <a:latin typeface="Courier New"/>
                <a:ea typeface="Courier New"/>
                <a:cs typeface="Courier New"/>
                <a:sym typeface="Courier New"/>
              </a:rPr>
              <a:t>// call service</a:t>
            </a:r>
            <a:endParaRPr sz="1200" dirty="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" sz="1200" dirty="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 dirty="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task</a:t>
            </a:r>
            <a:r>
              <a:rPr lang="en" sz="1200" dirty="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_taskService.</a:t>
            </a:r>
            <a:r>
              <a:rPr lang="en" sz="1200" dirty="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GetTaskById</a:t>
            </a:r>
            <a:r>
              <a:rPr lang="en" sz="1200" dirty="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00" dirty="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en" sz="1200" dirty="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 dirty="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B8D7A3"/>
                </a:solidFill>
                <a:latin typeface="Courier New"/>
                <a:ea typeface="Courier New"/>
                <a:cs typeface="Courier New"/>
                <a:sym typeface="Courier New"/>
              </a:rPr>
              <a:t>// interpret outcome</a:t>
            </a:r>
            <a:endParaRPr sz="1200" dirty="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200" dirty="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" sz="1200" dirty="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task</a:t>
            </a:r>
            <a:r>
              <a:rPr lang="en" sz="1200" dirty="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 dirty="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is</a:t>
            </a:r>
            <a:r>
              <a:rPr lang="en" sz="1200" dirty="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 dirty="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en" sz="1200" dirty="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" sz="1200" dirty="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200" dirty="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 dirty="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NotFound</a:t>
            </a:r>
            <a:r>
              <a:rPr lang="en" sz="1200" dirty="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200" dirty="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B8D7A3"/>
                </a:solidFill>
                <a:latin typeface="Courier New"/>
                <a:ea typeface="Courier New"/>
                <a:cs typeface="Courier New"/>
                <a:sym typeface="Courier New"/>
              </a:rPr>
              <a:t>// return result</a:t>
            </a:r>
            <a:endParaRPr sz="1200" dirty="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200" dirty="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 dirty="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Ok</a:t>
            </a:r>
            <a:r>
              <a:rPr lang="en" sz="1200" dirty="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00" dirty="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task</a:t>
            </a:r>
            <a:r>
              <a:rPr lang="en" sz="1200" dirty="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);	</a:t>
            </a:r>
            <a:endParaRPr sz="1200" dirty="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 dirty="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Belanosima"/>
                <a:ea typeface="Belanosima"/>
                <a:cs typeface="Belanosima"/>
                <a:sym typeface="Belanosima"/>
              </a:rPr>
              <a:t>Building an Endpoint </a:t>
            </a:r>
            <a:r>
              <a:rPr lang="en" dirty="0">
                <a:solidFill>
                  <a:srgbClr val="D4D4D4"/>
                </a:solidFill>
                <a:latin typeface="Belanosima"/>
                <a:ea typeface="Belanosima"/>
                <a:cs typeface="Belanosima"/>
                <a:sym typeface="Belanosima"/>
              </a:rPr>
              <a:t>(Template)</a:t>
            </a:r>
            <a:endParaRPr dirty="0">
              <a:solidFill>
                <a:srgbClr val="D4D4D4"/>
              </a:solidFill>
              <a:latin typeface="Belanosima"/>
              <a:ea typeface="Belanosima"/>
              <a:cs typeface="Belanosima"/>
              <a:sym typeface="Belanosima"/>
            </a:endParaRPr>
          </a:p>
        </p:txBody>
      </p:sp>
      <p:sp>
        <p:nvSpPr>
          <p:cNvPr id="127" name="Google Shape;127;p25"/>
          <p:cNvSpPr txBox="1">
            <a:spLocks noGrp="1"/>
          </p:cNvSpPr>
          <p:nvPr>
            <p:ph type="body" idx="1"/>
          </p:nvPr>
        </p:nvSpPr>
        <p:spPr>
          <a:xfrm>
            <a:off x="311700" y="572700"/>
            <a:ext cx="8832300" cy="457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B8D7A3"/>
                </a:solidFill>
                <a:latin typeface="Courier New"/>
                <a:ea typeface="Courier New"/>
                <a:cs typeface="Courier New"/>
                <a:sym typeface="Courier New"/>
              </a:rPr>
              <a:t>// TYPE /api/(controller)/{x}</a:t>
            </a:r>
            <a:endParaRPr sz="1200">
              <a:solidFill>
                <a:srgbClr val="B8D7A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2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Http(Type)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200">
                <a:solidFill>
                  <a:srgbClr val="2EABFE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1200">
                <a:solidFill>
                  <a:srgbClr val="2EABFE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" sz="12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Name = </a:t>
            </a:r>
            <a:r>
              <a:rPr lang="en" sz="12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"endpointName"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)]</a:t>
            </a:r>
            <a:endParaRPr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ActionResult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2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(Model)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en" sz="12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endpointName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([</a:t>
            </a:r>
            <a:r>
              <a:rPr lang="en" sz="12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From(Where)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] </a:t>
            </a:r>
            <a:r>
              <a:rPr lang="en" sz="12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dataType </a:t>
            </a:r>
            <a:r>
              <a:rPr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00">
              <a:solidFill>
                <a:srgbClr val="B8D7A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B8D7A3"/>
                </a:solidFill>
                <a:latin typeface="Courier New"/>
                <a:ea typeface="Courier New"/>
                <a:cs typeface="Courier New"/>
                <a:sym typeface="Courier New"/>
              </a:rPr>
              <a:t>// validate request (shape/rules)</a:t>
            </a:r>
            <a:endParaRPr sz="1200">
              <a:solidFill>
                <a:srgbClr val="B8D7A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B8D7A3"/>
                </a:solidFill>
                <a:latin typeface="Courier New"/>
                <a:ea typeface="Courier New"/>
                <a:cs typeface="Courier New"/>
                <a:sym typeface="Courier New"/>
              </a:rPr>
              <a:t>// call service</a:t>
            </a:r>
            <a:endParaRPr sz="1200">
              <a:solidFill>
                <a:srgbClr val="B8D7A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B8D7A3"/>
                </a:solidFill>
                <a:latin typeface="Courier New"/>
                <a:ea typeface="Courier New"/>
                <a:cs typeface="Courier New"/>
                <a:sym typeface="Courier New"/>
              </a:rPr>
              <a:t>// interpret outcome</a:t>
            </a:r>
            <a:endParaRPr sz="1200">
              <a:solidFill>
                <a:srgbClr val="B8D7A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B8D7A3"/>
                </a:solidFill>
                <a:latin typeface="Courier New"/>
                <a:ea typeface="Courier New"/>
                <a:cs typeface="Courier New"/>
                <a:sym typeface="Courier New"/>
              </a:rPr>
              <a:t>// return result</a:t>
            </a:r>
            <a:endParaRPr sz="1200">
              <a:solidFill>
                <a:srgbClr val="B8D7A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latin typeface="Sora"/>
              <a:ea typeface="Sora"/>
              <a:cs typeface="Sora"/>
              <a:sym typeface="Sor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6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elanosima"/>
                <a:ea typeface="Belanosima"/>
                <a:cs typeface="Belanosima"/>
                <a:sym typeface="Belanosima"/>
              </a:rPr>
              <a:t>Service Setup</a:t>
            </a:r>
            <a:endParaRPr>
              <a:latin typeface="Belanosima"/>
              <a:ea typeface="Belanosima"/>
              <a:cs typeface="Belanosima"/>
              <a:sym typeface="Belanosima"/>
            </a:endParaRPr>
          </a:p>
        </p:txBody>
      </p:sp>
      <p:sp>
        <p:nvSpPr>
          <p:cNvPr id="133" name="Google Shape;133;p26"/>
          <p:cNvSpPr txBox="1">
            <a:spLocks noGrp="1"/>
          </p:cNvSpPr>
          <p:nvPr>
            <p:ph type="body" idx="1"/>
          </p:nvPr>
        </p:nvSpPr>
        <p:spPr>
          <a:xfrm>
            <a:off x="311700" y="572700"/>
            <a:ext cx="8832300" cy="457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75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" sz="1200" dirty="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namespace</a:t>
            </a:r>
            <a:r>
              <a:rPr lang="en" sz="1200" dirty="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src.Services</a:t>
            </a:r>
            <a:endParaRPr sz="1200" dirty="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75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" sz="1200" dirty="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200" dirty="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75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" sz="1200" dirty="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200" dirty="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 sz="1200" dirty="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 dirty="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200" dirty="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 dirty="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TaskService</a:t>
            </a:r>
            <a:endParaRPr sz="1200" dirty="0">
              <a:solidFill>
                <a:srgbClr val="4EC9B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75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" sz="1200" dirty="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{</a:t>
            </a:r>
            <a:endParaRPr sz="1200" dirty="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75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" sz="1200" dirty="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200" dirty="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lang="en" sz="1200" dirty="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 dirty="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readonly</a:t>
            </a:r>
            <a:r>
              <a:rPr lang="en" sz="1200" dirty="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 dirty="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lang="en" sz="1200" dirty="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200" dirty="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TaskItem</a:t>
            </a:r>
            <a:r>
              <a:rPr lang="en" sz="1200" dirty="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&gt; _tasksCollection; </a:t>
            </a:r>
            <a:r>
              <a:rPr lang="en" sz="1200" dirty="0">
                <a:solidFill>
                  <a:srgbClr val="B8D7A3"/>
                </a:solidFill>
                <a:latin typeface="Courier New"/>
                <a:ea typeface="Courier New"/>
                <a:cs typeface="Courier New"/>
                <a:sym typeface="Courier New"/>
              </a:rPr>
              <a:t>// Reference point to the database</a:t>
            </a:r>
            <a:endParaRPr sz="1200" dirty="0">
              <a:solidFill>
                <a:srgbClr val="B8D7A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75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endParaRPr sz="1200" dirty="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75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" sz="1200" dirty="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        // logi</a:t>
            </a:r>
            <a:r>
              <a:rPr lang="en" sz="1200" dirty="0">
                <a:solidFill>
                  <a:srgbClr val="B8D7A3"/>
                </a:solidFill>
                <a:latin typeface="Courier New"/>
                <a:ea typeface="Courier New"/>
                <a:cs typeface="Courier New"/>
                <a:sym typeface="Courier New"/>
              </a:rPr>
              <a:t>c to connect database to _taskCollection</a:t>
            </a:r>
            <a:endParaRPr sz="1200" dirty="0">
              <a:solidFill>
                <a:srgbClr val="B8D7A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75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" sz="1200" dirty="0">
                <a:solidFill>
                  <a:srgbClr val="B8D7A3"/>
                </a:solidFill>
                <a:latin typeface="Courier New"/>
                <a:ea typeface="Courier New"/>
                <a:cs typeface="Courier New"/>
                <a:sym typeface="Courier New"/>
              </a:rPr>
              <a:t>        // Dependencies to link Database are entered here</a:t>
            </a:r>
            <a:endParaRPr sz="1200" dirty="0">
              <a:solidFill>
                <a:srgbClr val="B8D7A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75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" sz="1200" dirty="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200" dirty="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 sz="1200" dirty="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 dirty="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TaskService</a:t>
            </a:r>
            <a:r>
              <a:rPr lang="en" sz="1200" dirty="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200" dirty="0">
              <a:solidFill>
                <a:srgbClr val="B8D7A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75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" sz="1200" dirty="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{</a:t>
            </a:r>
            <a:endParaRPr sz="1200" dirty="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75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" sz="1200" dirty="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	. . .</a:t>
            </a:r>
            <a:endParaRPr sz="1200" dirty="0">
              <a:solidFill>
                <a:srgbClr val="B8D7A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75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" sz="1200" dirty="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}</a:t>
            </a:r>
            <a:endParaRPr sz="1200" dirty="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75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endParaRPr sz="1200" dirty="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75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" sz="1200" dirty="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 sz="1200" dirty="0">
                <a:solidFill>
                  <a:srgbClr val="B8D7A3"/>
                </a:solidFill>
                <a:latin typeface="Courier New"/>
                <a:ea typeface="Courier New"/>
                <a:cs typeface="Courier New"/>
                <a:sym typeface="Courier New"/>
              </a:rPr>
              <a:t>// METHODS WILL GO HERE vv</a:t>
            </a:r>
            <a:endParaRPr sz="1200" dirty="0">
              <a:solidFill>
                <a:srgbClr val="B8D7A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75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" sz="1200" dirty="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200" dirty="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75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" sz="1200" dirty="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 dirty="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75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endParaRPr sz="1100" dirty="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7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/>
            <a:r>
              <a:rPr lang="en" dirty="0">
                <a:latin typeface="Belanosima"/>
                <a:ea typeface="Belanosima"/>
                <a:cs typeface="Belanosima"/>
                <a:sym typeface="Belanosima"/>
              </a:rPr>
              <a:t>Building a Service Method </a:t>
            </a:r>
            <a:r>
              <a:rPr lang="en" dirty="0">
                <a:solidFill>
                  <a:srgbClr val="D4D4D4"/>
                </a:solidFill>
                <a:latin typeface="Belanosima"/>
                <a:ea typeface="Belanosima"/>
                <a:cs typeface="Belanosima"/>
                <a:sym typeface="Belanosima"/>
              </a:rPr>
              <a:t>(Template)</a:t>
            </a:r>
            <a:endParaRPr dirty="0">
              <a:solidFill>
                <a:srgbClr val="D4D4D4"/>
              </a:solidFill>
              <a:latin typeface="Belanosima"/>
              <a:ea typeface="Belanosima"/>
              <a:cs typeface="Belanosima"/>
              <a:sym typeface="Belanosima"/>
            </a:endParaRPr>
          </a:p>
        </p:txBody>
      </p:sp>
      <p:sp>
        <p:nvSpPr>
          <p:cNvPr id="139" name="Google Shape;139;p27"/>
          <p:cNvSpPr txBox="1">
            <a:spLocks noGrp="1"/>
          </p:cNvSpPr>
          <p:nvPr>
            <p:ph type="body" idx="1"/>
          </p:nvPr>
        </p:nvSpPr>
        <p:spPr>
          <a:xfrm>
            <a:off x="311700" y="572700"/>
            <a:ext cx="8832300" cy="457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returnType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methodName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inputType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B8D7A3"/>
                </a:solidFill>
                <a:latin typeface="Courier New"/>
                <a:ea typeface="Courier New"/>
                <a:cs typeface="Courier New"/>
                <a:sym typeface="Courier New"/>
              </a:rPr>
              <a:t>// Validate &amp; normalize inputs (business rules)</a:t>
            </a:r>
            <a:endParaRPr sz="1200">
              <a:solidFill>
                <a:srgbClr val="B8D7A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B8D7A3"/>
                </a:solidFill>
                <a:latin typeface="Courier New"/>
                <a:ea typeface="Courier New"/>
                <a:cs typeface="Courier New"/>
                <a:sym typeface="Courier New"/>
              </a:rPr>
              <a:t>// Decide (apply domain rules; compute new state)</a:t>
            </a:r>
            <a:endParaRPr sz="1200">
              <a:solidFill>
                <a:srgbClr val="B8D7A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B8D7A3"/>
                </a:solidFill>
                <a:latin typeface="Courier New"/>
                <a:ea typeface="Courier New"/>
                <a:cs typeface="Courier New"/>
                <a:sym typeface="Courier New"/>
              </a:rPr>
              <a:t>// Persist (save changes if any)</a:t>
            </a:r>
            <a:endParaRPr sz="1200">
              <a:solidFill>
                <a:srgbClr val="B8D7A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B8D7A3"/>
                </a:solidFill>
                <a:latin typeface="Courier New"/>
                <a:ea typeface="Courier New"/>
                <a:cs typeface="Courier New"/>
                <a:sym typeface="Courier New"/>
              </a:rPr>
              <a:t>// Return result</a:t>
            </a:r>
            <a:endParaRPr sz="1200">
              <a:solidFill>
                <a:srgbClr val="B8D7A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rgbClr val="B8D7A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8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elanosima"/>
                <a:ea typeface="Belanosima"/>
                <a:cs typeface="Belanosima"/>
                <a:sym typeface="Belanosima"/>
              </a:rPr>
              <a:t>Building a Service Method</a:t>
            </a:r>
            <a:endParaRPr>
              <a:latin typeface="Belanosima"/>
              <a:ea typeface="Belanosima"/>
              <a:cs typeface="Belanosima"/>
              <a:sym typeface="Belanosima"/>
            </a:endParaRPr>
          </a:p>
        </p:txBody>
      </p:sp>
      <p:sp>
        <p:nvSpPr>
          <p:cNvPr id="145" name="Google Shape;145;p28"/>
          <p:cNvSpPr txBox="1">
            <a:spLocks noGrp="1"/>
          </p:cNvSpPr>
          <p:nvPr>
            <p:ph type="body" idx="1"/>
          </p:nvPr>
        </p:nvSpPr>
        <p:spPr>
          <a:xfrm>
            <a:off x="311700" y="572700"/>
            <a:ext cx="8832300" cy="457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75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121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 sz="121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1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TaskItem</a:t>
            </a:r>
            <a:r>
              <a:rPr lang="en" sz="121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1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CreateTask</a:t>
            </a:r>
            <a:r>
              <a:rPr lang="en" sz="121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1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" sz="121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1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title</a:t>
            </a:r>
            <a:r>
              <a:rPr lang="en" sz="121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1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75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121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21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lnSpc>
                <a:spcPct val="1175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1210">
                <a:solidFill>
                  <a:srgbClr val="B8D7A3"/>
                </a:solidFill>
                <a:latin typeface="Courier New"/>
                <a:ea typeface="Courier New"/>
                <a:cs typeface="Courier New"/>
                <a:sym typeface="Courier New"/>
              </a:rPr>
              <a:t>// Validate &amp; normalize inputs (business rules)</a:t>
            </a:r>
            <a:endParaRPr sz="121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lnSpc>
                <a:spcPct val="1175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121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" sz="121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1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" sz="121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(</a:t>
            </a:r>
            <a:r>
              <a:rPr lang="en" sz="121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title</a:t>
            </a:r>
            <a:r>
              <a:rPr lang="en" sz="121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?? </a:t>
            </a:r>
            <a:r>
              <a:rPr lang="en" sz="121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" sz="121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.Empty).</a:t>
            </a:r>
            <a:r>
              <a:rPr lang="en" sz="121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Trim</a:t>
            </a:r>
            <a:r>
              <a:rPr lang="en" sz="121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21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lnSpc>
                <a:spcPct val="1175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121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21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" sz="121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" sz="121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.Length == </a:t>
            </a:r>
            <a:r>
              <a:rPr lang="en" sz="121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21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" sz="121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throw</a:t>
            </a:r>
            <a:r>
              <a:rPr lang="en" sz="121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1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" sz="121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1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ArgumentException</a:t>
            </a:r>
            <a:r>
              <a:rPr lang="en" sz="121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1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"Title empty"</a:t>
            </a:r>
            <a:r>
              <a:rPr lang="en" sz="121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1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lnSpc>
                <a:spcPct val="1175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endParaRPr sz="121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lnSpc>
                <a:spcPct val="1175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1210">
                <a:solidFill>
                  <a:srgbClr val="B8D7A3"/>
                </a:solidFill>
                <a:latin typeface="Courier New"/>
                <a:ea typeface="Courier New"/>
                <a:cs typeface="Courier New"/>
                <a:sym typeface="Courier New"/>
              </a:rPr>
              <a:t>// Decide (apply domain rules; compute new state)</a:t>
            </a:r>
            <a:endParaRPr sz="121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lnSpc>
                <a:spcPct val="1175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121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" sz="121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1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newTask</a:t>
            </a:r>
            <a:r>
              <a:rPr lang="en" sz="121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21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" sz="121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1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TaskItem</a:t>
            </a:r>
            <a:endParaRPr sz="1210">
              <a:solidFill>
                <a:srgbClr val="4EC9B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lnSpc>
                <a:spcPct val="1175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121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21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457200" algn="l" rtl="0">
              <a:lnSpc>
                <a:spcPct val="1175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121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Id = </a:t>
            </a:r>
            <a:r>
              <a:rPr lang="en" sz="1210">
                <a:solidFill>
                  <a:srgbClr val="86C691"/>
                </a:solidFill>
                <a:latin typeface="Courier New"/>
                <a:ea typeface="Courier New"/>
                <a:cs typeface="Courier New"/>
                <a:sym typeface="Courier New"/>
              </a:rPr>
              <a:t>Guid</a:t>
            </a:r>
            <a:r>
              <a:rPr lang="en" sz="121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21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NewGuid</a:t>
            </a:r>
            <a:r>
              <a:rPr lang="en" sz="121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().</a:t>
            </a:r>
            <a:r>
              <a:rPr lang="en" sz="121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ToString</a:t>
            </a:r>
            <a:r>
              <a:rPr lang="en" sz="121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()[..</a:t>
            </a:r>
            <a:r>
              <a:rPr lang="en" sz="121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lang="en" sz="121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],</a:t>
            </a:r>
            <a:endParaRPr sz="121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457200" algn="l" rtl="0">
              <a:lnSpc>
                <a:spcPct val="1175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121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Title = </a:t>
            </a:r>
            <a:r>
              <a:rPr lang="en" sz="121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" sz="121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21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457200" algn="l" rtl="0">
              <a:lnSpc>
                <a:spcPct val="1175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121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IsCompleted = </a:t>
            </a:r>
            <a:r>
              <a:rPr lang="en" sz="121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endParaRPr sz="1210">
              <a:solidFill>
                <a:srgbClr val="569CD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lnSpc>
                <a:spcPct val="1175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121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21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lnSpc>
                <a:spcPct val="1175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endParaRPr sz="121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lnSpc>
                <a:spcPct val="1175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1210">
                <a:solidFill>
                  <a:srgbClr val="B8D7A3"/>
                </a:solidFill>
                <a:latin typeface="Courier New"/>
                <a:ea typeface="Courier New"/>
                <a:cs typeface="Courier New"/>
                <a:sym typeface="Courier New"/>
              </a:rPr>
              <a:t>// Persist (save changes if any)</a:t>
            </a:r>
            <a:endParaRPr sz="121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lnSpc>
                <a:spcPct val="1175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121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_tasksCollection.</a:t>
            </a:r>
            <a:r>
              <a:rPr lang="en" sz="121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Add</a:t>
            </a:r>
            <a:r>
              <a:rPr lang="en" sz="121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1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newTask</a:t>
            </a:r>
            <a:r>
              <a:rPr lang="en" sz="121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1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lnSpc>
                <a:spcPct val="1175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121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Save</a:t>
            </a:r>
            <a:r>
              <a:rPr lang="en" sz="121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21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lnSpc>
                <a:spcPct val="1175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endParaRPr sz="121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lnSpc>
                <a:spcPct val="1175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1210">
                <a:solidFill>
                  <a:srgbClr val="B8D7A3"/>
                </a:solidFill>
                <a:latin typeface="Courier New"/>
                <a:ea typeface="Courier New"/>
                <a:cs typeface="Courier New"/>
                <a:sym typeface="Courier New"/>
              </a:rPr>
              <a:t>// Return result </a:t>
            </a:r>
            <a:endParaRPr sz="1210">
              <a:solidFill>
                <a:srgbClr val="B8D7A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lnSpc>
                <a:spcPct val="1175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121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21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1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newTask</a:t>
            </a:r>
            <a:r>
              <a:rPr lang="en" sz="121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1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75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121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10">
              <a:solidFill>
                <a:srgbClr val="B8D7A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elanosima"/>
                <a:ea typeface="Belanosima"/>
                <a:cs typeface="Belanosima"/>
                <a:sym typeface="Belanosima"/>
              </a:rPr>
              <a:t>What is .NET?</a:t>
            </a:r>
            <a:endParaRPr>
              <a:latin typeface="Belanosima"/>
              <a:ea typeface="Belanosima"/>
              <a:cs typeface="Belanosima"/>
              <a:sym typeface="Belanosima"/>
            </a:endParaRPr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ra"/>
              <a:buChar char="●"/>
            </a:pPr>
            <a:r>
              <a:rPr lang="en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rPr>
              <a:t>Framework by Microsoft</a:t>
            </a:r>
            <a:endParaRPr>
              <a:solidFill>
                <a:schemeClr val="dk1"/>
              </a:solidFill>
              <a:latin typeface="Sora"/>
              <a:ea typeface="Sora"/>
              <a:cs typeface="Sora"/>
              <a:sym typeface="Sora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Sora"/>
              <a:ea typeface="Sora"/>
              <a:cs typeface="Sora"/>
              <a:sym typeface="Sora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ra"/>
              <a:buChar char="●"/>
            </a:pPr>
            <a:r>
              <a:rPr lang="en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rPr>
              <a:t>Build anything: Web, Desktop, Mobile, Cloud, Games</a:t>
            </a:r>
            <a:endParaRPr>
              <a:solidFill>
                <a:schemeClr val="dk1"/>
              </a:solidFill>
              <a:latin typeface="Sora"/>
              <a:ea typeface="Sora"/>
              <a:cs typeface="Sora"/>
              <a:sym typeface="Sora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Sora"/>
              <a:ea typeface="Sora"/>
              <a:cs typeface="Sora"/>
              <a:sym typeface="Sora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ra"/>
              <a:buChar char="●"/>
            </a:pPr>
            <a:r>
              <a:rPr lang="en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rPr>
              <a:t>Uses C# (similar to Java)</a:t>
            </a:r>
            <a:endParaRPr>
              <a:solidFill>
                <a:schemeClr val="dk1"/>
              </a:solidFill>
              <a:latin typeface="Sora"/>
              <a:ea typeface="Sora"/>
              <a:cs typeface="Sora"/>
              <a:sym typeface="Sora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Sora"/>
              <a:ea typeface="Sora"/>
              <a:cs typeface="Sora"/>
              <a:sym typeface="Sora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ra"/>
              <a:buChar char="●"/>
            </a:pPr>
            <a:r>
              <a:rPr lang="en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rPr>
              <a:t>Runs on any OS</a:t>
            </a:r>
            <a:endParaRPr>
              <a:solidFill>
                <a:schemeClr val="dk1"/>
              </a:solidFill>
              <a:latin typeface="Sora"/>
              <a:ea typeface="Sora"/>
              <a:cs typeface="Sora"/>
              <a:sym typeface="Sora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Sora"/>
              <a:ea typeface="Sora"/>
              <a:cs typeface="Sora"/>
              <a:sym typeface="Sora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ra"/>
              <a:buChar char="●"/>
            </a:pPr>
            <a:r>
              <a:rPr lang="en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rPr>
              <a:t>Powered by .NET Runtime (CLR) and Base Class Library (BCL)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elanosima"/>
                <a:ea typeface="Belanosima"/>
                <a:cs typeface="Belanosima"/>
                <a:sym typeface="Belanosima"/>
              </a:rPr>
              <a:t>Why Developers Use .NET</a:t>
            </a:r>
            <a:endParaRPr>
              <a:latin typeface="Belanosima"/>
              <a:ea typeface="Belanosima"/>
              <a:cs typeface="Belanosima"/>
              <a:sym typeface="Belanosima"/>
            </a:endParaRPr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ra"/>
              <a:buChar char="●"/>
            </a:pPr>
            <a:r>
              <a:rPr lang="en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rPr>
              <a:t>High performance and modern</a:t>
            </a:r>
            <a:endParaRPr>
              <a:solidFill>
                <a:schemeClr val="dk1"/>
              </a:solidFill>
              <a:latin typeface="Sora"/>
              <a:ea typeface="Sora"/>
              <a:cs typeface="Sora"/>
              <a:sym typeface="Sora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Sora"/>
              <a:ea typeface="Sora"/>
              <a:cs typeface="Sora"/>
              <a:sym typeface="Sora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ra"/>
              <a:buChar char="●"/>
            </a:pPr>
            <a:r>
              <a:rPr lang="en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rPr>
              <a:t>Unified platform across app types</a:t>
            </a:r>
            <a:endParaRPr>
              <a:solidFill>
                <a:schemeClr val="dk1"/>
              </a:solidFill>
              <a:latin typeface="Sora"/>
              <a:ea typeface="Sora"/>
              <a:cs typeface="Sora"/>
              <a:sym typeface="Sora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Sora"/>
              <a:ea typeface="Sora"/>
              <a:cs typeface="Sora"/>
              <a:sym typeface="Sora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ra"/>
              <a:buChar char="●"/>
            </a:pPr>
            <a:r>
              <a:rPr lang="en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rPr>
              <a:t>Secure &amp; reliable runtime</a:t>
            </a:r>
            <a:endParaRPr>
              <a:solidFill>
                <a:schemeClr val="dk1"/>
              </a:solidFill>
              <a:latin typeface="Sora"/>
              <a:ea typeface="Sora"/>
              <a:cs typeface="Sora"/>
              <a:sym typeface="Sora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Sora"/>
              <a:ea typeface="Sora"/>
              <a:cs typeface="Sora"/>
              <a:sym typeface="Sora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ra"/>
              <a:buChar char="●"/>
            </a:pPr>
            <a:r>
              <a:rPr lang="en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rPr>
              <a:t>Excellent tooling (VS, VS Code, CLI)</a:t>
            </a:r>
            <a:endParaRPr>
              <a:solidFill>
                <a:schemeClr val="dk1"/>
              </a:solidFill>
              <a:latin typeface="Sora"/>
              <a:ea typeface="Sora"/>
              <a:cs typeface="Sora"/>
              <a:sym typeface="Sora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Sora"/>
              <a:ea typeface="Sora"/>
              <a:cs typeface="Sora"/>
              <a:sym typeface="Sora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ra"/>
              <a:buChar char="●"/>
            </a:pPr>
            <a:r>
              <a:rPr lang="en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rPr>
              <a:t>ASP.NET Core -&gt; Build APIs fast</a:t>
            </a:r>
            <a:endParaRPr>
              <a:solidFill>
                <a:schemeClr val="dk1"/>
              </a:solidFill>
              <a:latin typeface="Sora"/>
              <a:ea typeface="Sora"/>
              <a:cs typeface="Sora"/>
              <a:sym typeface="Sor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elanosima"/>
                <a:ea typeface="Belanosima"/>
                <a:cs typeface="Belanosima"/>
                <a:sym typeface="Belanosima"/>
              </a:rPr>
              <a:t>What We’ll Build</a:t>
            </a:r>
            <a:endParaRPr>
              <a:latin typeface="Belanosima"/>
              <a:ea typeface="Belanosima"/>
              <a:cs typeface="Belanosima"/>
              <a:sym typeface="Belanosima"/>
            </a:endParaRPr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ra"/>
              <a:buChar char="●"/>
            </a:pPr>
            <a:r>
              <a:rPr lang="en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rPr>
              <a:t>A simple CRUD API for a Todo App using ASP.NET Core API</a:t>
            </a:r>
            <a:endParaRPr>
              <a:solidFill>
                <a:schemeClr val="dk1"/>
              </a:solidFill>
              <a:latin typeface="Sora"/>
              <a:ea typeface="Sora"/>
              <a:cs typeface="Sora"/>
              <a:sym typeface="Sor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ra"/>
              <a:buChar char="●"/>
            </a:pPr>
            <a:r>
              <a:rPr lang="en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rPr>
              <a:t>Data stored in-memory (no DB)</a:t>
            </a:r>
            <a:endParaRPr>
              <a:solidFill>
                <a:schemeClr val="dk1"/>
              </a:solidFill>
              <a:latin typeface="Sora"/>
              <a:ea typeface="Sora"/>
              <a:cs typeface="Sora"/>
              <a:sym typeface="Sor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ra"/>
              <a:buChar char="●"/>
            </a:pPr>
            <a:r>
              <a:rPr lang="en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rPr>
              <a:t>Test endpoints with Postman</a:t>
            </a:r>
            <a:endParaRPr>
              <a:solidFill>
                <a:schemeClr val="dk1"/>
              </a:solidFill>
              <a:latin typeface="Sora"/>
              <a:ea typeface="Sora"/>
              <a:cs typeface="Sora"/>
              <a:sym typeface="Sora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b="1">
              <a:solidFill>
                <a:schemeClr val="dk1"/>
              </a:solidFill>
              <a:latin typeface="Sora"/>
              <a:ea typeface="Sora"/>
              <a:cs typeface="Sora"/>
              <a:sym typeface="Sora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524">
                <a:solidFill>
                  <a:schemeClr val="dk1"/>
                </a:solidFill>
                <a:latin typeface="Belanosima"/>
                <a:ea typeface="Belanosima"/>
                <a:cs typeface="Belanosima"/>
                <a:sym typeface="Belanosima"/>
              </a:rPr>
              <a:t>Before We Begin</a:t>
            </a:r>
            <a:endParaRPr sz="2524">
              <a:solidFill>
                <a:schemeClr val="dk1"/>
              </a:solidFill>
              <a:latin typeface="Belanosima"/>
              <a:ea typeface="Belanosima"/>
              <a:cs typeface="Belanosima"/>
              <a:sym typeface="Belanosima"/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ra"/>
              <a:buChar char="●"/>
            </a:pPr>
            <a:r>
              <a:rPr lang="en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rPr>
              <a:t>.NET SDK downloaded</a:t>
            </a:r>
            <a:endParaRPr>
              <a:solidFill>
                <a:schemeClr val="dk1"/>
              </a:solidFill>
              <a:latin typeface="Sora"/>
              <a:ea typeface="Sora"/>
              <a:cs typeface="Sora"/>
              <a:sym typeface="Sor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ra"/>
              <a:buChar char="●"/>
            </a:pPr>
            <a:r>
              <a:rPr lang="en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rPr>
              <a:t>Postman downloaded (or similar API platform)</a:t>
            </a:r>
            <a:endParaRPr>
              <a:solidFill>
                <a:schemeClr val="dk1"/>
              </a:solidFill>
              <a:latin typeface="Sora"/>
              <a:ea typeface="Sora"/>
              <a:cs typeface="Sora"/>
              <a:sym typeface="Sor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ra"/>
              <a:buChar char="●"/>
            </a:pPr>
            <a:r>
              <a:rPr lang="en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rPr>
              <a:t>Pull starter code from GitHub repository</a:t>
            </a:r>
            <a:endParaRPr sz="1100" b="1">
              <a:solidFill>
                <a:schemeClr val="dk1"/>
              </a:solidFill>
              <a:latin typeface="Sora"/>
              <a:ea typeface="Sora"/>
              <a:cs typeface="Sora"/>
              <a:sym typeface="Sor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Belanosima"/>
                <a:ea typeface="Belanosima"/>
                <a:cs typeface="Belanosima"/>
                <a:sym typeface="Belanosima"/>
              </a:rPr>
              <a:t>Create a New ASP.NET Project</a:t>
            </a:r>
            <a:endParaRPr sz="2500">
              <a:latin typeface="Belanosima"/>
              <a:ea typeface="Belanosima"/>
              <a:cs typeface="Belanosima"/>
              <a:sym typeface="Belanosim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Belanosima"/>
              <a:ea typeface="Belanosima"/>
              <a:cs typeface="Belanosima"/>
              <a:sym typeface="Belanosima"/>
            </a:endParaRPr>
          </a:p>
        </p:txBody>
      </p:sp>
      <p:sp>
        <p:nvSpPr>
          <p:cNvPr id="79" name="Google Shape;79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dotnet new web -n AppName</a:t>
            </a:r>
            <a:endParaRPr sz="1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  <a:latin typeface="Belanosima"/>
                <a:ea typeface="Belanosima"/>
                <a:cs typeface="Belanosima"/>
                <a:sym typeface="Belanosima"/>
              </a:rPr>
              <a:t>Program.cs</a:t>
            </a:r>
            <a:endParaRPr sz="2500">
              <a:solidFill>
                <a:schemeClr val="dk1"/>
              </a:solidFill>
              <a:latin typeface="Belanosima"/>
              <a:ea typeface="Belanosima"/>
              <a:cs typeface="Belanosima"/>
              <a:sym typeface="Belanosima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  <a:latin typeface="Belanosima"/>
              <a:ea typeface="Belanosima"/>
              <a:cs typeface="Belanosima"/>
              <a:sym typeface="Belanosima"/>
            </a:endParaRPr>
          </a:p>
          <a:p>
            <a:pPr marL="0" lvl="0" indent="0" algn="l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" sz="15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5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builder</a:t>
            </a:r>
            <a:r>
              <a:rPr lang="en" sz="15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5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WebApplication</a:t>
            </a:r>
            <a:r>
              <a:rPr lang="en" sz="15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5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CreateBuilder</a:t>
            </a:r>
            <a:r>
              <a:rPr lang="en" sz="15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5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args</a:t>
            </a:r>
            <a:r>
              <a:rPr lang="en" sz="15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5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" sz="15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5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lang="en" sz="15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5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builder</a:t>
            </a:r>
            <a:r>
              <a:rPr lang="en" sz="15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5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Build</a:t>
            </a:r>
            <a:r>
              <a:rPr lang="en" sz="15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500">
              <a:solidFill>
                <a:srgbClr val="6A99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lang="en" sz="15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5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MapGet</a:t>
            </a:r>
            <a:r>
              <a:rPr lang="en" sz="15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5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"/"</a:t>
            </a:r>
            <a:r>
              <a:rPr lang="en" sz="15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() =&gt; </a:t>
            </a:r>
            <a:r>
              <a:rPr lang="en" sz="15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"Hello World!"</a:t>
            </a:r>
            <a:r>
              <a:rPr lang="en" sz="15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5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lang="en" sz="15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5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Run</a:t>
            </a:r>
            <a:r>
              <a:rPr lang="en" sz="15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>
              <a:solidFill>
                <a:schemeClr val="dk1"/>
              </a:solidFill>
              <a:latin typeface="Sora"/>
              <a:ea typeface="Sora"/>
              <a:cs typeface="Sora"/>
              <a:sym typeface="Sor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elanosima"/>
                <a:ea typeface="Belanosima"/>
                <a:cs typeface="Belanosima"/>
                <a:sym typeface="Belanosima"/>
              </a:rPr>
              <a:t>Program.cs</a:t>
            </a:r>
            <a:endParaRPr>
              <a:latin typeface="Belanosima"/>
              <a:ea typeface="Belanosima"/>
              <a:cs typeface="Belanosima"/>
              <a:sym typeface="Belanosima"/>
            </a:endParaRPr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1"/>
          </p:nvPr>
        </p:nvSpPr>
        <p:spPr>
          <a:xfrm>
            <a:off x="311700" y="572700"/>
            <a:ext cx="8520600" cy="457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" sz="15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5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builder</a:t>
            </a:r>
            <a:r>
              <a:rPr lang="en" sz="15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5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WebApplication</a:t>
            </a:r>
            <a:r>
              <a:rPr lang="en" sz="15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5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CreateBuilder</a:t>
            </a:r>
            <a:r>
              <a:rPr lang="en" sz="15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5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args</a:t>
            </a:r>
            <a:r>
              <a:rPr lang="en" sz="15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5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9CDCF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9CDCFE"/>
                </a:solidFill>
                <a:highlight>
                  <a:srgbClr val="274E13"/>
                </a:highlight>
                <a:latin typeface="Courier New"/>
                <a:ea typeface="Courier New"/>
                <a:cs typeface="Courier New"/>
                <a:sym typeface="Courier New"/>
              </a:rPr>
              <a:t>builder</a:t>
            </a:r>
            <a:r>
              <a:rPr lang="en" sz="1500">
                <a:solidFill>
                  <a:srgbClr val="D4D4D4"/>
                </a:solidFill>
                <a:highlight>
                  <a:srgbClr val="274E13"/>
                </a:highlight>
                <a:latin typeface="Courier New"/>
                <a:ea typeface="Courier New"/>
                <a:cs typeface="Courier New"/>
                <a:sym typeface="Courier New"/>
              </a:rPr>
              <a:t>.Services.</a:t>
            </a:r>
            <a:r>
              <a:rPr lang="en" sz="1500">
                <a:solidFill>
                  <a:srgbClr val="DCDCAA"/>
                </a:solidFill>
                <a:highlight>
                  <a:srgbClr val="274E13"/>
                </a:highlight>
                <a:latin typeface="Courier New"/>
                <a:ea typeface="Courier New"/>
                <a:cs typeface="Courier New"/>
                <a:sym typeface="Courier New"/>
              </a:rPr>
              <a:t>AddSingleton</a:t>
            </a:r>
            <a:r>
              <a:rPr lang="en" sz="1500">
                <a:solidFill>
                  <a:srgbClr val="D4D4D4"/>
                </a:solidFill>
                <a:highlight>
                  <a:srgbClr val="274E1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500">
                <a:solidFill>
                  <a:srgbClr val="4EC9B0"/>
                </a:solidFill>
                <a:highlight>
                  <a:srgbClr val="274E13"/>
                </a:highlight>
                <a:latin typeface="Courier New"/>
                <a:ea typeface="Courier New"/>
                <a:cs typeface="Courier New"/>
                <a:sym typeface="Courier New"/>
              </a:rPr>
              <a:t>TaskService</a:t>
            </a:r>
            <a:r>
              <a:rPr lang="en" sz="1500">
                <a:solidFill>
                  <a:srgbClr val="D4D4D4"/>
                </a:solidFill>
                <a:highlight>
                  <a:srgbClr val="274E13"/>
                </a:highlight>
                <a:latin typeface="Courier New"/>
                <a:ea typeface="Courier New"/>
                <a:cs typeface="Courier New"/>
                <a:sym typeface="Courier New"/>
              </a:rPr>
              <a:t>&gt;();</a:t>
            </a:r>
            <a:endParaRPr sz="1500">
              <a:solidFill>
                <a:srgbClr val="D4D4D4"/>
              </a:solidFill>
              <a:highlight>
                <a:srgbClr val="274E1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D4D4D4"/>
              </a:solidFill>
              <a:highlight>
                <a:srgbClr val="274E1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9CDCFE"/>
                </a:solidFill>
                <a:highlight>
                  <a:srgbClr val="274E13"/>
                </a:highlight>
                <a:latin typeface="Courier New"/>
                <a:ea typeface="Courier New"/>
                <a:cs typeface="Courier New"/>
                <a:sym typeface="Courier New"/>
              </a:rPr>
              <a:t>builder</a:t>
            </a:r>
            <a:r>
              <a:rPr lang="en" sz="1500">
                <a:solidFill>
                  <a:srgbClr val="D4D4D4"/>
                </a:solidFill>
                <a:highlight>
                  <a:srgbClr val="274E13"/>
                </a:highlight>
                <a:latin typeface="Courier New"/>
                <a:ea typeface="Courier New"/>
                <a:cs typeface="Courier New"/>
                <a:sym typeface="Courier New"/>
              </a:rPr>
              <a:t>.Services.</a:t>
            </a:r>
            <a:r>
              <a:rPr lang="en" sz="1500">
                <a:solidFill>
                  <a:srgbClr val="DCDCAA"/>
                </a:solidFill>
                <a:highlight>
                  <a:srgbClr val="274E13"/>
                </a:highlight>
                <a:latin typeface="Courier New"/>
                <a:ea typeface="Courier New"/>
                <a:cs typeface="Courier New"/>
                <a:sym typeface="Courier New"/>
              </a:rPr>
              <a:t>AddControllers</a:t>
            </a:r>
            <a:r>
              <a:rPr lang="en" sz="1500">
                <a:solidFill>
                  <a:srgbClr val="D4D4D4"/>
                </a:solidFill>
                <a:highlight>
                  <a:srgbClr val="274E13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500">
              <a:solidFill>
                <a:srgbClr val="D4D4D4"/>
              </a:solidFill>
              <a:highlight>
                <a:srgbClr val="274E1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" sz="15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5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lang="en" sz="15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5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builder</a:t>
            </a:r>
            <a:r>
              <a:rPr lang="en" sz="15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5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Build</a:t>
            </a:r>
            <a:r>
              <a:rPr lang="en" sz="15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500">
              <a:solidFill>
                <a:srgbClr val="6A99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9CDCFE"/>
                </a:solidFill>
                <a:highlight>
                  <a:srgbClr val="274E13"/>
                </a:highlight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lang="en" sz="1500">
                <a:solidFill>
                  <a:srgbClr val="D4D4D4"/>
                </a:solidFill>
                <a:highlight>
                  <a:srgbClr val="274E1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500">
                <a:solidFill>
                  <a:srgbClr val="DCDCAA"/>
                </a:solidFill>
                <a:highlight>
                  <a:srgbClr val="274E13"/>
                </a:highlight>
                <a:latin typeface="Courier New"/>
                <a:ea typeface="Courier New"/>
                <a:cs typeface="Courier New"/>
                <a:sym typeface="Courier New"/>
              </a:rPr>
              <a:t>MapControllers</a:t>
            </a:r>
            <a:r>
              <a:rPr lang="en" sz="1500">
                <a:solidFill>
                  <a:srgbClr val="D4D4D4"/>
                </a:solidFill>
                <a:highlight>
                  <a:srgbClr val="274E13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500">
              <a:solidFill>
                <a:srgbClr val="D4D4D4"/>
              </a:solidFill>
              <a:highlight>
                <a:srgbClr val="274E1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lang="en" sz="15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5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MapGet</a:t>
            </a:r>
            <a:r>
              <a:rPr lang="en" sz="15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5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"/"</a:t>
            </a:r>
            <a:r>
              <a:rPr lang="en" sz="15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() =&gt; </a:t>
            </a:r>
            <a:r>
              <a:rPr lang="en" sz="15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"Hello World!"</a:t>
            </a:r>
            <a:r>
              <a:rPr lang="en" sz="15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5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lang="en" sz="15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5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Run</a:t>
            </a:r>
            <a:r>
              <a:rPr lang="en" sz="15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200">
              <a:solidFill>
                <a:srgbClr val="569CD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elanosima"/>
                <a:ea typeface="Belanosima"/>
                <a:cs typeface="Belanosima"/>
                <a:sym typeface="Belanosima"/>
              </a:rPr>
              <a:t>Basic Flow</a:t>
            </a:r>
            <a:endParaRPr>
              <a:latin typeface="Belanosima"/>
              <a:ea typeface="Belanosima"/>
              <a:cs typeface="Belanosima"/>
              <a:sym typeface="Belanosima"/>
            </a:endParaRPr>
          </a:p>
        </p:txBody>
      </p:sp>
      <p:sp>
        <p:nvSpPr>
          <p:cNvPr id="91" name="Google Shape;91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27BA0"/>
                </a:solidFill>
                <a:latin typeface="Sora"/>
                <a:ea typeface="Sora"/>
                <a:cs typeface="Sora"/>
                <a:sym typeface="Sora"/>
              </a:rPr>
              <a:t>Program.cs</a:t>
            </a:r>
            <a:r>
              <a:rPr lang="en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rPr>
              <a:t> (runs API)</a:t>
            </a:r>
            <a:endParaRPr>
              <a:solidFill>
                <a:schemeClr val="dk1"/>
              </a:solidFill>
              <a:latin typeface="Sora"/>
              <a:ea typeface="Sora"/>
              <a:cs typeface="Sora"/>
              <a:sym typeface="Sora"/>
            </a:endParaRPr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69CD6"/>
                </a:solidFill>
                <a:latin typeface="Sora"/>
                <a:ea typeface="Sora"/>
                <a:cs typeface="Sora"/>
                <a:sym typeface="Sora"/>
              </a:rPr>
              <a:t>Client </a:t>
            </a:r>
            <a:r>
              <a:rPr lang="en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rPr>
              <a:t>&lt;-&gt; </a:t>
            </a:r>
            <a:r>
              <a:rPr lang="en">
                <a:solidFill>
                  <a:schemeClr val="accent1"/>
                </a:solidFill>
                <a:latin typeface="Sora"/>
                <a:ea typeface="Sora"/>
                <a:cs typeface="Sora"/>
                <a:sym typeface="Sora"/>
              </a:rPr>
              <a:t>Controllers </a:t>
            </a:r>
            <a:r>
              <a:rPr lang="en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rPr>
              <a:t>&lt;-&gt; </a:t>
            </a:r>
            <a:r>
              <a:rPr lang="en">
                <a:solidFill>
                  <a:schemeClr val="accent4"/>
                </a:solidFill>
                <a:latin typeface="Sora"/>
                <a:ea typeface="Sora"/>
                <a:cs typeface="Sora"/>
                <a:sym typeface="Sora"/>
              </a:rPr>
              <a:t>Services </a:t>
            </a:r>
            <a:r>
              <a:rPr lang="en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rPr>
              <a:t>&lt;-&gt; </a:t>
            </a:r>
            <a:r>
              <a:rPr lang="en">
                <a:latin typeface="Sora"/>
                <a:ea typeface="Sora"/>
                <a:cs typeface="Sora"/>
                <a:sym typeface="Sora"/>
              </a:rPr>
              <a:t>Database</a:t>
            </a:r>
            <a:endParaRPr>
              <a:latin typeface="Sora"/>
              <a:ea typeface="Sora"/>
              <a:cs typeface="Sora"/>
              <a:sym typeface="Sora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Sora"/>
              <a:ea typeface="Sora"/>
              <a:cs typeface="Sora"/>
              <a:sym typeface="Sora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69CD6"/>
                </a:solidFill>
                <a:latin typeface="Sora"/>
                <a:ea typeface="Sora"/>
                <a:cs typeface="Sora"/>
                <a:sym typeface="Sora"/>
              </a:rPr>
              <a:t>Client </a:t>
            </a:r>
            <a:r>
              <a:rPr lang="en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rPr>
              <a:t>- Outside system that sends an API requests</a:t>
            </a:r>
            <a:endParaRPr>
              <a:solidFill>
                <a:schemeClr val="dk1"/>
              </a:solidFill>
              <a:latin typeface="Sora"/>
              <a:ea typeface="Sora"/>
              <a:cs typeface="Sora"/>
              <a:sym typeface="Sora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Sora"/>
                <a:ea typeface="Sora"/>
                <a:cs typeface="Sora"/>
                <a:sym typeface="Sora"/>
              </a:rPr>
              <a:t>Controllers </a:t>
            </a:r>
            <a:r>
              <a:rPr lang="en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rPr>
              <a:t>- Contains “endpoints” requests can direct to. Endpoints send request data to Services</a:t>
            </a:r>
            <a:endParaRPr>
              <a:solidFill>
                <a:schemeClr val="dk1"/>
              </a:solidFill>
              <a:latin typeface="Sora"/>
              <a:ea typeface="Sora"/>
              <a:cs typeface="Sora"/>
              <a:sym typeface="Sora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accent4"/>
                </a:solidFill>
                <a:latin typeface="Sora"/>
                <a:ea typeface="Sora"/>
                <a:cs typeface="Sora"/>
                <a:sym typeface="Sora"/>
              </a:rPr>
              <a:t>Services </a:t>
            </a:r>
            <a:r>
              <a:rPr lang="en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rPr>
              <a:t>- Receives data from Controllers and speaks to Databases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elanosima"/>
                <a:ea typeface="Belanosima"/>
                <a:cs typeface="Belanosima"/>
                <a:sym typeface="Belanosima"/>
              </a:rPr>
              <a:t>Models</a:t>
            </a:r>
            <a:endParaRPr>
              <a:latin typeface="Belanosima"/>
              <a:ea typeface="Belanosima"/>
              <a:cs typeface="Belanosima"/>
              <a:sym typeface="Belanosima"/>
            </a:endParaRPr>
          </a:p>
        </p:txBody>
      </p:sp>
      <p:sp>
        <p:nvSpPr>
          <p:cNvPr id="97" name="Google Shape;97;p20"/>
          <p:cNvSpPr txBox="1">
            <a:spLocks noGrp="1"/>
          </p:cNvSpPr>
          <p:nvPr>
            <p:ph type="body" idx="1"/>
          </p:nvPr>
        </p:nvSpPr>
        <p:spPr>
          <a:xfrm>
            <a:off x="311700" y="572700"/>
            <a:ext cx="8520600" cy="457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rPr>
              <a:t>Represent information your API works with (blueprint). </a:t>
            </a:r>
            <a:endParaRPr sz="1700">
              <a:solidFill>
                <a:schemeClr val="dk1"/>
              </a:solidFill>
              <a:latin typeface="Sora"/>
              <a:ea typeface="Sora"/>
              <a:cs typeface="Sora"/>
              <a:sym typeface="Sora"/>
            </a:endParaRPr>
          </a:p>
          <a:p>
            <a:pPr marL="0" lvl="0" indent="0" algn="l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rPr>
              <a:t>Defines data transferred between the API, database, and client.</a:t>
            </a:r>
            <a:endParaRPr sz="1000">
              <a:solidFill>
                <a:srgbClr val="569CD6"/>
              </a:solidFill>
              <a:highlight>
                <a:srgbClr val="1E1E1E"/>
              </a:highlight>
              <a:latin typeface="Sora"/>
              <a:ea typeface="Sora"/>
              <a:cs typeface="Sora"/>
              <a:sym typeface="Sora"/>
            </a:endParaRPr>
          </a:p>
          <a:p>
            <a:pPr marL="0" lvl="0" indent="0" algn="l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namespace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src.Models</a:t>
            </a:r>
            <a:endParaRPr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2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TaskItem</a:t>
            </a:r>
            <a:endParaRPr sz="1200">
              <a:solidFill>
                <a:srgbClr val="4EC9B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{</a:t>
            </a:r>
            <a:endParaRPr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2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required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Id { </a:t>
            </a:r>
            <a:r>
              <a:rPr lang="en" sz="12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get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lang="en" sz="12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set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 }</a:t>
            </a:r>
            <a:endParaRPr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2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required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Title { </a:t>
            </a:r>
            <a:r>
              <a:rPr lang="en" sz="12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get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lang="en" sz="12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set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 }</a:t>
            </a:r>
            <a:endParaRPr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2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required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bool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IsCompleted { </a:t>
            </a:r>
            <a:r>
              <a:rPr lang="en" sz="12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get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lang="en" sz="12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set</a:t>
            </a: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 }</a:t>
            </a:r>
            <a:endParaRPr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  <a:latin typeface="Belanosima"/>
                <a:ea typeface="Belanosima"/>
                <a:cs typeface="Belanosima"/>
                <a:sym typeface="Belanosima"/>
              </a:rPr>
              <a:t>Property</a:t>
            </a:r>
            <a:endParaRPr sz="2500">
              <a:solidFill>
                <a:schemeClr val="dk1"/>
              </a:solidFill>
              <a:latin typeface="Belanosima"/>
              <a:ea typeface="Belanosima"/>
              <a:cs typeface="Belanosima"/>
              <a:sym typeface="Belanosima"/>
            </a:endParaRPr>
          </a:p>
          <a:p>
            <a:pPr marL="0" lvl="0" indent="0" algn="l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MyProperty { </a:t>
            </a:r>
            <a:r>
              <a:rPr lang="en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get</a:t>
            </a:r>
            <a:r>
              <a:rPr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lang="en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set</a:t>
            </a:r>
            <a:r>
              <a:rPr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 }</a:t>
            </a:r>
            <a:endParaRPr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rPr>
              <a:t>shorthand for private field + getter/setter methods (like Java’s getX() / setX())</a:t>
            </a:r>
            <a:endParaRPr sz="2300">
              <a:solidFill>
                <a:schemeClr val="dk1"/>
              </a:solidFill>
              <a:latin typeface="Sora"/>
              <a:ea typeface="Sora"/>
              <a:cs typeface="Sora"/>
              <a:sym typeface="Sor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elanosima"/>
                <a:ea typeface="Belanosima"/>
                <a:cs typeface="Belanosima"/>
                <a:sym typeface="Belanosima"/>
              </a:rPr>
              <a:t>Controller Setup</a:t>
            </a:r>
            <a:endParaRPr>
              <a:latin typeface="Belanosima"/>
              <a:ea typeface="Belanosima"/>
              <a:cs typeface="Belanosima"/>
              <a:sym typeface="Belanosima"/>
            </a:endParaRPr>
          </a:p>
        </p:txBody>
      </p:sp>
      <p:sp>
        <p:nvSpPr>
          <p:cNvPr id="103" name="Google Shape;103;p21"/>
          <p:cNvSpPr txBox="1">
            <a:spLocks noGrp="1"/>
          </p:cNvSpPr>
          <p:nvPr>
            <p:ph type="body" idx="1"/>
          </p:nvPr>
        </p:nvSpPr>
        <p:spPr>
          <a:xfrm>
            <a:off x="311700" y="572700"/>
            <a:ext cx="8832300" cy="457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namespace</a:t>
            </a:r>
            <a:r>
              <a:rPr lang="en" sz="1200" dirty="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src.Controllers</a:t>
            </a:r>
            <a:endParaRPr sz="1200" dirty="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200" dirty="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[</a:t>
            </a:r>
            <a:r>
              <a:rPr lang="en" sz="1200" dirty="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ApiController</a:t>
            </a:r>
            <a:r>
              <a:rPr lang="en" sz="1200" dirty="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]				  </a:t>
            </a:r>
            <a:r>
              <a:rPr lang="en" sz="1200" dirty="0">
                <a:solidFill>
                  <a:srgbClr val="B8D7A3"/>
                </a:solidFill>
                <a:latin typeface="Courier New"/>
                <a:ea typeface="Courier New"/>
                <a:cs typeface="Courier New"/>
                <a:sym typeface="Courier New"/>
              </a:rPr>
              <a:t>// Tells ASP.NET this is a controller</a:t>
            </a:r>
            <a:endParaRPr sz="1200" dirty="0">
              <a:solidFill>
                <a:srgbClr val="B8D7A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[</a:t>
            </a:r>
            <a:r>
              <a:rPr lang="en" sz="1200" dirty="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Route</a:t>
            </a:r>
            <a:r>
              <a:rPr lang="en" sz="1200" dirty="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00" dirty="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"api/</a:t>
            </a:r>
            <a:r>
              <a:rPr lang="en" sz="1200" dirty="0">
                <a:solidFill>
                  <a:srgbClr val="2EABFE"/>
                </a:solidFill>
                <a:latin typeface="Courier New"/>
                <a:ea typeface="Courier New"/>
                <a:cs typeface="Courier New"/>
                <a:sym typeface="Courier New"/>
              </a:rPr>
              <a:t>[controller]</a:t>
            </a:r>
            <a:r>
              <a:rPr lang="en" sz="1200" dirty="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200" dirty="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)]		  </a:t>
            </a:r>
            <a:r>
              <a:rPr lang="en" sz="1200" dirty="0">
                <a:solidFill>
                  <a:srgbClr val="B8D7A3"/>
                </a:solidFill>
                <a:latin typeface="Courier New"/>
                <a:ea typeface="Courier New"/>
                <a:cs typeface="Courier New"/>
                <a:sym typeface="Courier New"/>
              </a:rPr>
              <a:t>// Gives controller a route (.../api/task)</a:t>
            </a:r>
            <a:endParaRPr sz="1200" dirty="0">
              <a:solidFill>
                <a:srgbClr val="B8D7A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200" dirty="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 sz="1200" dirty="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 dirty="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200" dirty="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 dirty="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TaskController</a:t>
            </a:r>
            <a:r>
              <a:rPr lang="en" sz="1200" dirty="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: </a:t>
            </a:r>
            <a:r>
              <a:rPr lang="en" sz="1200" dirty="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ControllerBase	  </a:t>
            </a:r>
            <a:r>
              <a:rPr lang="en" sz="1200" dirty="0">
                <a:solidFill>
                  <a:srgbClr val="B8D7A3"/>
                </a:solidFill>
                <a:latin typeface="Courier New"/>
                <a:ea typeface="Courier New"/>
                <a:cs typeface="Courier New"/>
                <a:sym typeface="Courier New"/>
              </a:rPr>
              <a:t>// ControllerBase -&gt; Inheritance</a:t>
            </a:r>
            <a:endParaRPr sz="1200" dirty="0">
              <a:solidFill>
                <a:srgbClr val="B8D7A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{</a:t>
            </a:r>
            <a:endParaRPr sz="1200" dirty="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200" dirty="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lang="en" sz="1200" dirty="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 dirty="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readonly</a:t>
            </a:r>
            <a:r>
              <a:rPr lang="en" sz="1200" dirty="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 dirty="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TaskService</a:t>
            </a:r>
            <a:r>
              <a:rPr lang="en" sz="1200" dirty="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_taskService;  </a:t>
            </a:r>
            <a:r>
              <a:rPr lang="en" sz="1200" dirty="0">
                <a:solidFill>
                  <a:srgbClr val="B8D7A3"/>
                </a:solidFill>
                <a:latin typeface="Courier New"/>
                <a:ea typeface="Courier New"/>
                <a:cs typeface="Courier New"/>
                <a:sym typeface="Courier New"/>
              </a:rPr>
              <a:t>// Our reference point to TaskService.cs</a:t>
            </a:r>
            <a:endParaRPr sz="1200" dirty="0">
              <a:solidFill>
                <a:srgbClr val="B8D7A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200" dirty="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 sz="1200" dirty="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 dirty="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TaskController</a:t>
            </a:r>
            <a:r>
              <a:rPr lang="en" sz="1200" dirty="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00" dirty="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TaskService</a:t>
            </a:r>
            <a:r>
              <a:rPr lang="en" sz="1200" dirty="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 dirty="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taskService</a:t>
            </a:r>
            <a:r>
              <a:rPr lang="en" sz="1200" dirty="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" sz="1200" dirty="0">
                <a:solidFill>
                  <a:srgbClr val="B8D7A3"/>
                </a:solidFill>
                <a:latin typeface="Courier New"/>
                <a:ea typeface="Courier New"/>
                <a:cs typeface="Courier New"/>
                <a:sym typeface="Courier New"/>
              </a:rPr>
              <a:t>// Dependency Injection</a:t>
            </a:r>
            <a:endParaRPr sz="1200" dirty="0">
              <a:solidFill>
                <a:srgbClr val="B8D7A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{</a:t>
            </a:r>
            <a:endParaRPr sz="1200" dirty="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_taskService = </a:t>
            </a:r>
            <a:r>
              <a:rPr lang="en" sz="1200" dirty="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taskService</a:t>
            </a:r>
            <a:r>
              <a:rPr lang="en" sz="1200" dirty="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		  </a:t>
            </a:r>
            <a:r>
              <a:rPr lang="en" sz="1200" dirty="0">
                <a:solidFill>
                  <a:srgbClr val="B8D7A3"/>
                </a:solidFill>
                <a:latin typeface="Courier New"/>
                <a:ea typeface="Courier New"/>
                <a:cs typeface="Courier New"/>
                <a:sym typeface="Courier New"/>
              </a:rPr>
              <a:t>// Connect our TaskService to _taskService</a:t>
            </a:r>
            <a:endParaRPr sz="1200" dirty="0">
              <a:solidFill>
                <a:srgbClr val="B8D7A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}</a:t>
            </a:r>
            <a:endParaRPr sz="1200" dirty="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 sz="1200" dirty="0">
                <a:solidFill>
                  <a:srgbClr val="B8D7A3"/>
                </a:solidFill>
                <a:latin typeface="Courier New"/>
                <a:ea typeface="Courier New"/>
                <a:cs typeface="Courier New"/>
                <a:sym typeface="Courier New"/>
              </a:rPr>
              <a:t>// ENDPOINTS WILL GO HERE vv</a:t>
            </a:r>
            <a:endParaRPr sz="1200" dirty="0">
              <a:solidFill>
                <a:srgbClr val="B8D7A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200" dirty="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1247</Words>
  <Application>Microsoft Office PowerPoint</Application>
  <PresentationFormat>On-screen Show (16:9)</PresentationFormat>
  <Paragraphs>210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Sora Medium</vt:lpstr>
      <vt:lpstr>Arial</vt:lpstr>
      <vt:lpstr>Belanosima</vt:lpstr>
      <vt:lpstr>Sora</vt:lpstr>
      <vt:lpstr>Courier New</vt:lpstr>
      <vt:lpstr>Simple Dark</vt:lpstr>
      <vt:lpstr>ASP.NET</vt:lpstr>
      <vt:lpstr>What is .NET?</vt:lpstr>
      <vt:lpstr>Why Developers Use .NET</vt:lpstr>
      <vt:lpstr>What We’ll Build</vt:lpstr>
      <vt:lpstr>Create a New ASP.NET Project </vt:lpstr>
      <vt:lpstr>Program.cs</vt:lpstr>
      <vt:lpstr>Basic Flow</vt:lpstr>
      <vt:lpstr>Models</vt:lpstr>
      <vt:lpstr>Controller Setup</vt:lpstr>
      <vt:lpstr>Building an Endpoint    …/api/task/{id}</vt:lpstr>
      <vt:lpstr>Building an Endpoint    …/api/task/{id}</vt:lpstr>
      <vt:lpstr>Building an Endpoint    …/api/task/{id}</vt:lpstr>
      <vt:lpstr>Building an Endpoint (Template)</vt:lpstr>
      <vt:lpstr>Service Setup</vt:lpstr>
      <vt:lpstr>Building a Service Method (Template)</vt:lpstr>
      <vt:lpstr>Building a Service Method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sam keller</dc:creator>
  <cp:lastModifiedBy>sam keller</cp:lastModifiedBy>
  <cp:revision>1</cp:revision>
  <dcterms:modified xsi:type="dcterms:W3CDTF">2025-10-21T16:22:49Z</dcterms:modified>
</cp:coreProperties>
</file>