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663"/>
    <a:srgbClr val="CEDB9C"/>
    <a:srgbClr val="7BAEC6"/>
    <a:srgbClr val="99CCFF"/>
    <a:srgbClr val="0066FF"/>
    <a:srgbClr val="8CAE42"/>
    <a:srgbClr val="087194"/>
    <a:srgbClr val="DE4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79443-456D-47E6-82E5-587F40D0D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783185-7FBE-405C-9FDF-5200B1FB1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8A5025-8302-43A6-B8BF-38F1ED1311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B37D63-9ACB-49D3-853D-0B8026F480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45C305-10D0-467E-A543-5282D3EEDA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46451-6C2C-4AC4-8807-89A7D4B5043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3144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65CD0-122B-4F93-A8FA-F0F8D28F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E40FD4-5CB4-4ED7-BF4D-17DFA7DE5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84F997-DC39-4A71-964C-74797DC23C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037750-5B0E-4B35-B411-363B1654F8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ABEB01-0EF3-4EDE-A142-0612330CA4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28E34-B8CB-4F8D-BE41-2D7568B63D9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3035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A04C57-A40C-4417-A7B2-9979BB79D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376628-B675-4AE9-9636-09066736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19D7EC-C89A-4DBD-8C13-8AEF11ABAA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001A13-6471-4F1B-A048-B4F15A6EB4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2D47D4-1301-4F50-99D4-8521A427A2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E6628-31F0-4B50-A683-FCA317D28C0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98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1FAEA-5752-469C-9AA2-4562E32C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5D0345-03B8-470B-95B9-B7651854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D55110-DBBB-4A8D-B350-D45D41394C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04C5BD-8EFE-4B72-8609-62168DC6C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009646-25EC-4F38-A128-F4C14BBDD2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49F85-8F0C-4597-994E-773A8C27E28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9802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03D65-2023-44A1-B8AE-7763434E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A69ED0-CF90-45C7-B4C0-246E860C5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31F366-269C-451B-B5AE-F3C00F3B06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65EF5C-CF03-4D70-9F75-93C3C0436B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3F1EE3-3A8C-4F98-81EC-71B06E5C3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9357E-4964-4C45-A00C-9F966098C74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1118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04C27-BFAC-4DD1-864A-BFB72090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A3ADF0-8DF8-4709-B1A0-1D26857C7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EF51E8-C430-4601-ABE1-8B45C9AEE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0B822-DA97-40FE-8265-5A6C881361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48D455-D3B4-41BB-BCCE-63B9C00123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FC3E0-73A2-4FE0-B533-B055C88A94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992BD-99F3-4037-98F8-216BDC66ED7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11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C858D-1DD6-4A42-A808-AD376CD8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938546-88D9-428F-AD35-477E56902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5608F4-3605-4996-B1F7-C6555E77A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A90F27-6CEC-4D8D-97D4-17D31059E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CBF6EB-5A34-4584-A979-4E355D65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594CAFC-420B-46C3-B9A0-9E5029B812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F8D6584-83EF-4D86-BBA7-60B1E4EB20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E3CB472-E693-46DF-95FC-108709DD28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5877-8254-4541-86AD-2509A1205AE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013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B4F72-1859-4529-A234-F773F5E5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C3DFED3-7FA6-4D5D-963B-DE8939A92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29A61F-2E50-4923-A7D4-9B6AE597D3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928A18-41DD-4751-B067-6CC70936C9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17ABB-DCB8-4A51-8D5B-E407AFA7B7F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1346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57D2FA1-90AE-499B-B651-539D32E327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FA3D47E-F4D6-4538-9B5D-AF5385EF34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88D4B7-1E9F-43EC-8027-7544432E19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95356-D756-41F8-91CD-6D371A1C391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775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ADC6F-60A4-41D5-A4AF-58160133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765096-7304-4B78-B0B9-F4EE87C72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D4F15D-082B-4713-B695-F3E460077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2A70B0-5222-4C21-A5F6-04E3F71E4B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827AFB-9EB6-4E46-ADEF-2D9F9E0663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1EFC8C-9EB0-4A3C-8D63-C1E0DE82FD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8951E-C39A-43D8-97CD-30D2C7122D3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7822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E6A84-DEE9-4AAC-9A4C-47D6FB95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9F8734-22DC-4922-8250-7C1FAD025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C03DA7-41B1-4134-95CB-DA02BA13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6E561-9FFC-4740-8205-5A80B9E83F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2DD87-C6F2-48C5-987F-5D80889320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5DBF6-B6F6-4FEB-8F27-D079A351CE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9A458-CE83-4315-AE70-52AFBCEEFD3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4648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18" Type="http://schemas.openxmlformats.org/officeDocument/2006/relationships/slide" Target="../slides/slide6.xml"/><Relationship Id="rId3" Type="http://schemas.openxmlformats.org/officeDocument/2006/relationships/slideLayout" Target="../slideLayouts/slideLayout3.xml"/><Relationship Id="rId21" Type="http://schemas.openxmlformats.org/officeDocument/2006/relationships/slide" Target="../slides/slide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slide" Target="../slides/slide5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4.xml"/><Relationship Id="rId20" Type="http://schemas.openxmlformats.org/officeDocument/2006/relationships/slide" Target="../slides/slide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3.xml"/><Relationship Id="rId10" Type="http://schemas.openxmlformats.org/officeDocument/2006/relationships/slideLayout" Target="../slideLayouts/slideLayout10.xml"/><Relationship Id="rId19" Type="http://schemas.openxmlformats.org/officeDocument/2006/relationships/slide" Target="../slides/slide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1.xml"/><Relationship Id="rId22" Type="http://schemas.openxmlformats.org/officeDocument/2006/relationships/slide" Target="../slides/slide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E4208"/>
            </a:gs>
            <a:gs pos="100000">
              <a:srgbClr val="087194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D0E73E-A94F-4B82-B709-34F95D200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C984C05-2E86-4BE0-AD63-06CD98BEA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E666DE9-E3CC-45D6-9FB8-FF937563B8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6EE81E3-7224-4336-A855-5D86058CC9B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97DABD-3B5E-437F-927B-014191F82D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3F6E59A-2A43-430D-8AAB-B716EF52B1E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031" name="AutoShape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AFA2B77-3373-4EDE-936E-59D3C66548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51275" y="6165850"/>
            <a:ext cx="649288" cy="47625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32" name="AutoShap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96CCF1F-B487-4354-8531-615798DC6B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03350" y="6165850"/>
            <a:ext cx="431800" cy="47625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33" name="AutoShape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0B2001B-89BD-4D23-9EBA-FA18225379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51725" y="6308725"/>
            <a:ext cx="433388" cy="350838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C9ED706D-8F17-4B2E-924E-15A4EA1F9A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412875"/>
            <a:ext cx="35877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>
                <a:hlinkClick r:id="rId14" action="ppaction://hlinksldjump"/>
              </a:rPr>
              <a:t>Т</a:t>
            </a:r>
            <a:endParaRPr lang="ru-RU" altLang="ru-RU"/>
          </a:p>
          <a:p>
            <a:pPr eaLnBrk="1" hangingPunct="1"/>
            <a:r>
              <a:rPr lang="ru-RU" altLang="ru-RU">
                <a:hlinkClick r:id="rId15" action="ppaction://hlinksldjump"/>
              </a:rPr>
              <a:t>А</a:t>
            </a:r>
            <a:endParaRPr lang="ru-RU" altLang="ru-RU"/>
          </a:p>
          <a:p>
            <a:pPr eaLnBrk="1" hangingPunct="1"/>
            <a:r>
              <a:rPr lang="ru-RU" altLang="ru-RU">
                <a:hlinkClick r:id="rId16" action="ppaction://hlinksldjump"/>
              </a:rPr>
              <a:t>Ц</a:t>
            </a:r>
            <a:endParaRPr lang="ru-RU" altLang="ru-RU"/>
          </a:p>
          <a:p>
            <a:pPr eaLnBrk="1" hangingPunct="1"/>
            <a:r>
              <a:rPr lang="ru-RU" altLang="ru-RU">
                <a:hlinkClick r:id="rId17" action="ppaction://hlinksldjump"/>
              </a:rPr>
              <a:t>О</a:t>
            </a:r>
            <a:endParaRPr lang="ru-RU" altLang="ru-RU"/>
          </a:p>
          <a:p>
            <a:pPr eaLnBrk="1" hangingPunct="1"/>
            <a:r>
              <a:rPr lang="ru-RU" altLang="ru-RU">
                <a:hlinkClick r:id="rId18" action="ppaction://hlinksldjump"/>
              </a:rPr>
              <a:t>Г</a:t>
            </a:r>
            <a:endParaRPr lang="ru-RU" altLang="ru-RU"/>
          </a:p>
          <a:p>
            <a:pPr eaLnBrk="1" hangingPunct="1"/>
            <a:r>
              <a:rPr lang="ru-RU" altLang="ru-RU">
                <a:hlinkClick r:id="rId19" action="ppaction://hlinksldjump"/>
              </a:rPr>
              <a:t>Р</a:t>
            </a:r>
            <a:endParaRPr lang="ru-RU" altLang="ru-RU"/>
          </a:p>
          <a:p>
            <a:pPr eaLnBrk="1" hangingPunct="1"/>
            <a:r>
              <a:rPr lang="ru-RU" altLang="ru-RU">
                <a:hlinkClick r:id="rId20" action="ppaction://hlinksldjump"/>
              </a:rPr>
              <a:t>Н</a:t>
            </a:r>
            <a:endParaRPr lang="ru-RU" altLang="ru-RU"/>
          </a:p>
          <a:p>
            <a:pPr eaLnBrk="1" hangingPunct="1"/>
            <a:r>
              <a:rPr lang="ru-RU" altLang="ru-RU">
                <a:hlinkClick r:id="rId21" action="ppaction://hlinksldjump"/>
              </a:rPr>
              <a:t>П</a:t>
            </a:r>
            <a:endParaRPr lang="ru-RU" altLang="ru-RU"/>
          </a:p>
          <a:p>
            <a:pPr eaLnBrk="1" hangingPunct="1"/>
            <a:r>
              <a:rPr lang="ru-RU" altLang="ru-RU">
                <a:hlinkClick r:id="rId22" action="ppaction://hlinksldjump"/>
              </a:rPr>
              <a:t>С</a:t>
            </a:r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8CAE4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CAE4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CAE4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CAE4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CAE4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CAE4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CAE4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CAE4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CAE4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8E94AB6-D2E3-498E-979C-F3ECEBE7F0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be-BY" altLang="ru-RU"/>
              <a:t>Изучение спецификации </a:t>
            </a:r>
            <a:r>
              <a:rPr lang="en-US" altLang="ru-RU"/>
              <a:t>Solid</a:t>
            </a:r>
            <a:br>
              <a:rPr lang="ru-RU" altLang="ru-RU" sz="4000"/>
            </a:br>
            <a:endParaRPr lang="ru-RU" altLang="ru-RU" sz="400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2D4A3AC-FC29-417E-BDB8-990D7A659A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1800"/>
              <a:t>Соискатель – Коберник-Березовский Ю.А.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1800"/>
              <a:t>Научный руководитель – кандидат физико – математических наук, Скакун В.В.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C35DFE6B-816E-44BB-9105-979AC6B12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933825"/>
            <a:ext cx="69834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/>
              <a:t>Диссертация на соискание степени магистра естественных наук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8B79EB7-29BC-4C5C-B7F2-1D202D025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Спасибо за внимание</a:t>
            </a:r>
            <a:br>
              <a:rPr lang="ru-RU" altLang="ru-RU" sz="4000"/>
            </a:br>
            <a:endParaRPr lang="ru-RU" altLang="ru-RU" sz="40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594CF1E-7246-4FF3-AD41-0B631F385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175000"/>
            <a:ext cx="6400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altLang="ru-RU" sz="1800"/>
              <a:t>Соискатель – Коберник-Березовский Ю.А.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ru-RU" altLang="ru-RU" sz="1800"/>
              <a:t>Научный руководитель – кандидат физико – математических наук, Скакун В.В.</a:t>
            </a:r>
          </a:p>
        </p:txBody>
      </p:sp>
      <p:sp>
        <p:nvSpPr>
          <p:cNvPr id="11268" name="Прямоугольник 6">
            <a:extLst>
              <a:ext uri="{FF2B5EF4-FFF2-40B4-BE49-F238E27FC236}">
                <a16:creationId xmlns:a16="http://schemas.microsoft.com/office/drawing/2014/main" id="{0C528C72-7898-4EF4-947A-38BF7A403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13360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/>
              <a:t>Диссертация на соискание степени магистра естественных наук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A4ABEC1-A362-486B-9C14-4C7877CDB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dist="80322" dir="1106097" algn="ctr" rotWithShape="0">
              <a:schemeClr val="bg1"/>
            </a:outerShdw>
          </a:effectLst>
        </p:spPr>
        <p:txBody>
          <a:bodyPr/>
          <a:lstStyle/>
          <a:p>
            <a:pPr eaLnBrk="1" hangingPunct="1"/>
            <a:r>
              <a:rPr lang="ru-RU" altLang="ru-RU"/>
              <a:t>Содержание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EB2FAB4-0E55-45B9-A502-5B86439DF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2800">
                <a:hlinkClick r:id="rId2" action="ppaction://hlinksldjump"/>
              </a:rPr>
              <a:t>Тема и руководитель</a:t>
            </a:r>
            <a:endParaRPr lang="ru-RU" altLang="ru-RU" sz="2800"/>
          </a:p>
          <a:p>
            <a:pPr eaLnBrk="1" hangingPunct="1">
              <a:lnSpc>
                <a:spcPct val="90000"/>
              </a:lnSpc>
            </a:pPr>
            <a:r>
              <a:rPr lang="ru-RU" altLang="ru-RU" sz="2800">
                <a:hlinkClick r:id="rId3" action="ppaction://hlinksldjump"/>
              </a:rPr>
              <a:t>Актуальность</a:t>
            </a:r>
            <a:endParaRPr lang="ru-RU" altLang="ru-RU" sz="2800"/>
          </a:p>
          <a:p>
            <a:pPr eaLnBrk="1" hangingPunct="1">
              <a:lnSpc>
                <a:spcPct val="90000"/>
              </a:lnSpc>
            </a:pPr>
            <a:r>
              <a:rPr lang="ru-RU" altLang="ru-RU" sz="2800">
                <a:hlinkClick r:id="rId4" action="ppaction://hlinksldjump"/>
              </a:rPr>
              <a:t>Поставленные цели и задачи</a:t>
            </a:r>
            <a:endParaRPr lang="ru-RU" altLang="ru-RU" sz="2800"/>
          </a:p>
          <a:p>
            <a:pPr eaLnBrk="1" hangingPunct="1">
              <a:lnSpc>
                <a:spcPct val="90000"/>
              </a:lnSpc>
            </a:pPr>
            <a:r>
              <a:rPr lang="ru-RU" altLang="ru-RU" sz="2800">
                <a:hlinkClick r:id="rId5" action="ppaction://hlinksldjump"/>
              </a:rPr>
              <a:t>Объект и предмет исследования</a:t>
            </a:r>
            <a:endParaRPr lang="ru-RU" altLang="ru-RU" sz="2800"/>
          </a:p>
          <a:p>
            <a:pPr eaLnBrk="1" hangingPunct="1">
              <a:lnSpc>
                <a:spcPct val="90000"/>
              </a:lnSpc>
            </a:pPr>
            <a:r>
              <a:rPr lang="ru-RU" altLang="ru-RU" sz="2800">
                <a:hlinkClick r:id="rId6" action="ppaction://hlinksldjump"/>
              </a:rPr>
              <a:t>Научная гипотеза</a:t>
            </a:r>
            <a:endParaRPr lang="ru-RU" altLang="ru-RU" sz="2800"/>
          </a:p>
          <a:p>
            <a:pPr eaLnBrk="1" hangingPunct="1">
              <a:lnSpc>
                <a:spcPct val="90000"/>
              </a:lnSpc>
            </a:pPr>
            <a:r>
              <a:rPr lang="ru-RU" altLang="ru-RU" sz="2800">
                <a:hlinkClick r:id="rId7" action="ppaction://hlinksldjump"/>
              </a:rPr>
              <a:t>Основные результаты</a:t>
            </a:r>
            <a:endParaRPr lang="ru-RU" altLang="ru-RU" sz="2800"/>
          </a:p>
          <a:p>
            <a:pPr eaLnBrk="1" hangingPunct="1">
              <a:lnSpc>
                <a:spcPct val="90000"/>
              </a:lnSpc>
            </a:pPr>
            <a:r>
              <a:rPr lang="ru-RU" altLang="ru-RU" sz="2800">
                <a:hlinkClick r:id="rId8" action="ppaction://hlinksldjump"/>
              </a:rPr>
              <a:t>Научная новизна</a:t>
            </a:r>
            <a:endParaRPr lang="ru-RU" altLang="ru-RU" sz="2800"/>
          </a:p>
          <a:p>
            <a:pPr eaLnBrk="1" hangingPunct="1">
              <a:lnSpc>
                <a:spcPct val="90000"/>
              </a:lnSpc>
            </a:pPr>
            <a:r>
              <a:rPr lang="ru-RU" altLang="ru-RU" sz="2800">
                <a:hlinkClick r:id="rId9" action="ppaction://hlinksldjump"/>
              </a:rPr>
              <a:t>Положения, выносимые на защиту</a:t>
            </a:r>
            <a:endParaRPr lang="ru-RU" altLang="ru-RU" sz="2800"/>
          </a:p>
          <a:p>
            <a:pPr eaLnBrk="1" hangingPunct="1">
              <a:lnSpc>
                <a:spcPct val="90000"/>
              </a:lnSpc>
            </a:pPr>
            <a:r>
              <a:rPr lang="ru-RU" altLang="ru-RU" sz="2800">
                <a:hlinkClick r:id="rId10" action="ppaction://hlinksldjump"/>
              </a:rPr>
              <a:t>Спасибо за внимание</a:t>
            </a:r>
            <a:endParaRPr lang="ru-RU" altLang="ru-RU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3B6BC2C-10FB-490D-9DA1-E3C1DBF77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Актуальность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12EAF87-B6FE-4C1E-8014-3C86600CE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Проблема кража личных данных.</a:t>
            </a:r>
          </a:p>
          <a:p>
            <a:pPr eaLnBrk="1" hangingPunct="1"/>
            <a:r>
              <a:rPr lang="be-BY" altLang="ru-RU"/>
              <a:t>Проблема нецелевого использования данных своих клиентов компаниями.</a:t>
            </a:r>
          </a:p>
          <a:p>
            <a:pPr eaLnBrk="1" hangingPunct="1"/>
            <a:r>
              <a:rPr lang="be-BY" altLang="ru-RU"/>
              <a:t>Наличие множества копий идентичной информации о человеке на различных ресурсах.</a:t>
            </a:r>
          </a:p>
          <a:p>
            <a:pPr eaLnBrk="1" hangingPunct="1"/>
            <a:r>
              <a:rPr lang="ru-RU" altLang="ru-RU"/>
              <a:t>Отсутствие инструментов разработки систем на основе спецификации </a:t>
            </a:r>
            <a:r>
              <a:rPr lang="en-US" altLang="ru-RU"/>
              <a:t>Solid.</a:t>
            </a:r>
            <a:endParaRPr lang="ru-RU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5D16D4D-D0A5-44E9-8209-F57F4AF86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Поставленные цели и задачи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56A70B4-511C-47FD-B429-64342E6EC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Изучить спецификацию </a:t>
            </a:r>
            <a:r>
              <a:rPr lang="en-US" altLang="ru-RU"/>
              <a:t>Solid</a:t>
            </a:r>
            <a:r>
              <a:rPr lang="ru-RU" altLang="ru-RU"/>
              <a:t>.</a:t>
            </a:r>
          </a:p>
          <a:p>
            <a:pPr eaLnBrk="1" hangingPunct="1"/>
            <a:r>
              <a:rPr lang="ru-RU" altLang="ru-RU"/>
              <a:t>Изучить необходимые для создания </a:t>
            </a:r>
            <a:r>
              <a:rPr lang="en-US" altLang="ru-RU"/>
              <a:t>Solid </a:t>
            </a:r>
            <a:r>
              <a:rPr lang="ru-RU" altLang="ru-RU"/>
              <a:t>систем технологии.</a:t>
            </a:r>
          </a:p>
          <a:p>
            <a:pPr eaLnBrk="1" hangingPunct="1"/>
            <a:r>
              <a:rPr lang="ru-RU" altLang="ru-RU"/>
              <a:t>Реализовать недостающие инструменты для разработки </a:t>
            </a:r>
            <a:r>
              <a:rPr lang="en-US" altLang="ru-RU"/>
              <a:t>Solid </a:t>
            </a:r>
            <a:r>
              <a:rPr lang="ru-RU" altLang="ru-RU"/>
              <a:t>ориентированных систем.</a:t>
            </a:r>
          </a:p>
          <a:p>
            <a:pPr eaLnBrk="1" hangingPunct="1"/>
            <a:r>
              <a:rPr lang="ru-RU" altLang="ru-RU"/>
              <a:t>Разместить своё решение на общедоступных ресурсах.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00CF426-EC90-4658-B6BF-B65126694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Объект и предмет исследования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E642554-614E-4422-A2A7-9BB397227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ru-RU" sz="2800" b="1"/>
              <a:t>Solid</a:t>
            </a:r>
            <a:r>
              <a:rPr lang="en-US" altLang="ru-RU" sz="2800"/>
              <a:t> – </a:t>
            </a:r>
            <a:r>
              <a:rPr lang="ru-RU" altLang="ru-RU" sz="2800"/>
              <a:t>спецификация систем распределённого хранение данных.</a:t>
            </a:r>
          </a:p>
          <a:p>
            <a:pPr eaLnBrk="1" hangingPunct="1"/>
            <a:r>
              <a:rPr lang="en-US" altLang="ru-RU" sz="2800" b="1"/>
              <a:t>Linked Data </a:t>
            </a:r>
            <a:r>
              <a:rPr lang="en-US" altLang="ru-RU" sz="2800"/>
              <a:t>–</a:t>
            </a:r>
            <a:r>
              <a:rPr lang="ru-RU" altLang="ru-RU" sz="2800"/>
              <a:t> семейством спецификаций консорциума World Wide Web (W3C)</a:t>
            </a:r>
            <a:r>
              <a:rPr lang="en-US" altLang="ru-RU" sz="2800"/>
              <a:t>.</a:t>
            </a:r>
            <a:endParaRPr lang="ru-RU" altLang="ru-RU" sz="2800"/>
          </a:p>
          <a:p>
            <a:pPr eaLnBrk="1" hangingPunct="1"/>
            <a:r>
              <a:rPr lang="en-US" altLang="ru-RU" sz="2800" b="1"/>
              <a:t>RDF</a:t>
            </a:r>
            <a:r>
              <a:rPr lang="en-US" altLang="ru-RU" sz="2800"/>
              <a:t> –</a:t>
            </a:r>
            <a:r>
              <a:rPr lang="ru-RU" altLang="ru-RU" sz="2800"/>
              <a:t> подход для архитектуры Linked Data чтения, записи на основе HTTP-доступа к веб-ресурсам.</a:t>
            </a:r>
            <a:endParaRPr lang="en-US" altLang="ru-RU" sz="2800"/>
          </a:p>
          <a:p>
            <a:pPr eaLnBrk="1" hangingPunct="1"/>
            <a:r>
              <a:rPr lang="en-US" altLang="ru-RU" sz="2800" b="1"/>
              <a:t>URI</a:t>
            </a:r>
            <a:r>
              <a:rPr lang="en-US" altLang="ru-RU" sz="2800"/>
              <a:t> – </a:t>
            </a:r>
            <a:r>
              <a:rPr lang="ru-RU" altLang="ru-RU" sz="2800"/>
              <a:t>строковый идентификатор, который однозначно идентифицирует определенный ресурс.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>
            <a:extLst>
              <a:ext uri="{FF2B5EF4-FFF2-40B4-BE49-F238E27FC236}">
                <a16:creationId xmlns:a16="http://schemas.microsoft.com/office/drawing/2014/main" id="{5E377640-17F5-4A8B-AD9E-81CD143D9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Научная гипотеза</a:t>
            </a:r>
          </a:p>
        </p:txBody>
      </p:sp>
      <p:sp>
        <p:nvSpPr>
          <p:cNvPr id="7171" name="Объект 2">
            <a:extLst>
              <a:ext uri="{FF2B5EF4-FFF2-40B4-BE49-F238E27FC236}">
                <a16:creationId xmlns:a16="http://schemas.microsoft.com/office/drawing/2014/main" id="{9E76A6EE-EDCB-4A7B-BC32-E00664A5BF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74C0C31-E894-4A77-BAE6-D981EF78B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Основные результаты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A2864A7-BFC1-4D4B-9A9E-B5D42DA04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Понимание важнейших технологий и правил спецификации </a:t>
            </a:r>
            <a:r>
              <a:rPr lang="en-US" altLang="ru-RU"/>
              <a:t>Solid.</a:t>
            </a:r>
          </a:p>
          <a:p>
            <a:pPr eaLnBrk="1" hangingPunct="1"/>
            <a:r>
              <a:rPr lang="ru-RU" altLang="ru-RU"/>
              <a:t>Ознакомление с сопутствующими веб технологиями.</a:t>
            </a:r>
          </a:p>
          <a:p>
            <a:pPr eaLnBrk="1" hangingPunct="1"/>
            <a:r>
              <a:rPr lang="ru-RU" altLang="ru-RU"/>
              <a:t>Наличие каналов коммуникации с основателям </a:t>
            </a:r>
            <a:r>
              <a:rPr lang="en-US" altLang="ru-RU"/>
              <a:t>Solid </a:t>
            </a:r>
            <a:r>
              <a:rPr lang="ru-RU" altLang="ru-RU"/>
              <a:t>спецификации.</a:t>
            </a:r>
          </a:p>
          <a:p>
            <a:pPr eaLnBrk="1" hangingPunct="1"/>
            <a:r>
              <a:rPr lang="ru-RU" altLang="ru-RU"/>
              <a:t>Сделан выбор в направлении реализации собственного решения.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22FE454-C64A-475D-8D7B-0BFE63E63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Научная новизна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1D7FB9E-5AED-4809-B21F-FF8F2681C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255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ru-RU"/>
              <a:t>Solid – </a:t>
            </a:r>
            <a:r>
              <a:rPr lang="ru-RU" altLang="ru-RU"/>
              <a:t>совершенно новая спецификация разработки веб систем и нуждается в дополнительных программных реализациях на многие языки программирования.</a:t>
            </a:r>
          </a:p>
          <a:p>
            <a:pPr eaLnBrk="1" hangingPunct="1"/>
            <a:r>
              <a:rPr lang="ru-RU" altLang="ru-RU"/>
              <a:t>Единственная доступная реализация </a:t>
            </a:r>
            <a:r>
              <a:rPr lang="en-US" altLang="ru-RU"/>
              <a:t>Solid – </a:t>
            </a:r>
            <a:r>
              <a:rPr lang="ru-RU" altLang="ru-RU"/>
              <a:t>это некоммерческий проект на электронном ресурсе </a:t>
            </a:r>
            <a:r>
              <a:rPr lang="en-US" altLang="ru-RU"/>
              <a:t>Github,</a:t>
            </a:r>
            <a:r>
              <a:rPr lang="ru-RU" altLang="ru-RU"/>
              <a:t> основанный на технологии </a:t>
            </a:r>
            <a:r>
              <a:rPr lang="en-US" altLang="ru-RU"/>
              <a:t>NodeJS.</a:t>
            </a:r>
            <a:endParaRPr lang="ru-RU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5BF4A40-F02F-4914-9D00-C87475438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Положения, выносимые на защиту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EE8E670-6AA7-4D28-85E2-AE23869C8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FFFF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285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Оформление по умолчанию</vt:lpstr>
      <vt:lpstr>Изучение спецификации Solid </vt:lpstr>
      <vt:lpstr>Содержание</vt:lpstr>
      <vt:lpstr>Актуальность</vt:lpstr>
      <vt:lpstr>Поставленные цели и задачи</vt:lpstr>
      <vt:lpstr>Объект и предмет исследования</vt:lpstr>
      <vt:lpstr>Научная гипотеза</vt:lpstr>
      <vt:lpstr>Основные результаты</vt:lpstr>
      <vt:lpstr>Научная новизна</vt:lpstr>
      <vt:lpstr>Положения, выносимые на защиту</vt:lpstr>
      <vt:lpstr>Спасибо за внимание </vt:lpstr>
    </vt:vector>
  </TitlesOfParts>
  <Company>BSU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Корпус текстов китайского языка для автоматической обработки </dc:title>
  <dc:creator>Администратор</dc:creator>
  <cp:lastModifiedBy>Yura Kobernyk</cp:lastModifiedBy>
  <cp:revision>47</cp:revision>
  <dcterms:created xsi:type="dcterms:W3CDTF">2012-10-16T05:31:27Z</dcterms:created>
  <dcterms:modified xsi:type="dcterms:W3CDTF">2018-11-18T16:14:06Z</dcterms:modified>
</cp:coreProperties>
</file>