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94" r:id="rId2"/>
    <p:sldId id="256" r:id="rId3"/>
    <p:sldId id="295" r:id="rId4"/>
    <p:sldId id="301" r:id="rId5"/>
    <p:sldId id="299" r:id="rId6"/>
    <p:sldId id="332" r:id="rId7"/>
    <p:sldId id="333" r:id="rId8"/>
    <p:sldId id="334" r:id="rId9"/>
    <p:sldId id="300" r:id="rId10"/>
    <p:sldId id="304" r:id="rId11"/>
    <p:sldId id="328" r:id="rId12"/>
    <p:sldId id="329" r:id="rId13"/>
    <p:sldId id="330" r:id="rId14"/>
    <p:sldId id="331" r:id="rId15"/>
    <p:sldId id="313" r:id="rId16"/>
    <p:sldId id="292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FFDDD"/>
    <a:srgbClr val="FFFDD0"/>
    <a:srgbClr val="B4AF8E"/>
    <a:srgbClr val="00B0F0"/>
    <a:srgbClr val="FC2CB7"/>
    <a:srgbClr val="94AAD4"/>
    <a:srgbClr val="F6CE53"/>
    <a:srgbClr val="E7E6E6"/>
    <a:srgbClr val="FFE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440" autoAdjust="0"/>
  </p:normalViewPr>
  <p:slideViewPr>
    <p:cSldViewPr snapToGrid="0">
      <p:cViewPr varScale="1">
        <p:scale>
          <a:sx n="77" d="100"/>
          <a:sy n="77" d="100"/>
        </p:scale>
        <p:origin x="72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6BFE5-E5A2-4F45-9E19-B4F8AE42E9F3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BBC44-8877-4076-81C5-4DB31A19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7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indicate when you have completed setup with the green check box. If you do not want to participate, then answer with the green check anyway so that I will know to continue.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BBC44-8877-4076-81C5-4DB31A199C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84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is everyone doing?</a:t>
            </a:r>
          </a:p>
          <a:p>
            <a:r>
              <a:rPr lang="en-US" dirty="0"/>
              <a:t>Do you want more SQL problems, or are you all good with that? </a:t>
            </a:r>
          </a:p>
          <a:p>
            <a:r>
              <a:rPr lang="en-US" dirty="0"/>
              <a:t>There was a request to review HW6, but I believe the answer key was modified to include more info. Do you want me to still go over that?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BBC44-8877-4076-81C5-4DB31A199C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2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263-6F6D-41D5-B20F-D8EE22772B1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B402-B15F-4825-A2EB-C37D72375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4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263-6F6D-41D5-B20F-D8EE22772B1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B402-B15F-4825-A2EB-C37D72375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9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263-6F6D-41D5-B20F-D8EE22772B1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B402-B15F-4825-A2EB-C37D72375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3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263-6F6D-41D5-B20F-D8EE22772B1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B402-B15F-4825-A2EB-C37D72375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9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263-6F6D-41D5-B20F-D8EE22772B1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B402-B15F-4825-A2EB-C37D72375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9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263-6F6D-41D5-B20F-D8EE22772B1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B402-B15F-4825-A2EB-C37D72375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1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263-6F6D-41D5-B20F-D8EE22772B1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B402-B15F-4825-A2EB-C37D72375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2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263-6F6D-41D5-B20F-D8EE22772B1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B402-B15F-4825-A2EB-C37D72375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263-6F6D-41D5-B20F-D8EE22772B1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B402-B15F-4825-A2EB-C37D72375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4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263-6F6D-41D5-B20F-D8EE22772B1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B402-B15F-4825-A2EB-C37D72375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8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263-6F6D-41D5-B20F-D8EE22772B1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B402-B15F-4825-A2EB-C37D72375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0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D7263-6F6D-41D5-B20F-D8EE22772B1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EB402-B15F-4825-A2EB-C37D72375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39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4AB595-7F15-40C5-9C0E-17F6B60159AC}"/>
              </a:ext>
            </a:extLst>
          </p:cNvPr>
          <p:cNvSpPr txBox="1"/>
          <p:nvPr/>
        </p:nvSpPr>
        <p:spPr>
          <a:xfrm>
            <a:off x="1093382" y="1166843"/>
            <a:ext cx="100052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9966"/>
                </a:solidFill>
                <a:latin typeface="Bernard MT Condensed" panose="02050806060905020404" pitchFamily="18" charset="0"/>
              </a:rPr>
              <a:t>The review will begin shortly. </a:t>
            </a:r>
          </a:p>
          <a:p>
            <a:endParaRPr lang="en-US" sz="3600" dirty="0">
              <a:solidFill>
                <a:srgbClr val="FF9966"/>
              </a:solidFill>
              <a:latin typeface="Bernard MT Condensed" panose="02050806060905020404" pitchFamily="18" charset="0"/>
            </a:endParaRPr>
          </a:p>
          <a:p>
            <a:r>
              <a:rPr lang="en-US" sz="3600" dirty="0">
                <a:solidFill>
                  <a:srgbClr val="FF9966"/>
                </a:solidFill>
                <a:latin typeface="Bernard MT Condensed" panose="02050806060905020404" pitchFamily="18" charset="0"/>
              </a:rPr>
              <a:t>Please remember to leave feedback before you go. </a:t>
            </a:r>
          </a:p>
          <a:p>
            <a:r>
              <a:rPr lang="en-US" sz="3600" dirty="0">
                <a:solidFill>
                  <a:srgbClr val="FF9966"/>
                </a:solidFill>
                <a:latin typeface="Bernard MT Condensed" panose="02050806060905020404" pitchFamily="18" charset="0"/>
              </a:rPr>
              <a:t>The link will be at the end of the review and in the chat.</a:t>
            </a:r>
          </a:p>
          <a:p>
            <a:endParaRPr lang="en-US" sz="3600" dirty="0">
              <a:solidFill>
                <a:srgbClr val="FF9966"/>
              </a:solidFill>
              <a:latin typeface="Bernard MT Condensed" panose="02050806060905020404" pitchFamily="18" charset="0"/>
            </a:endParaRPr>
          </a:p>
          <a:p>
            <a:r>
              <a:rPr lang="en-US" sz="3600" dirty="0">
                <a:solidFill>
                  <a:srgbClr val="FF9966"/>
                </a:solidFill>
                <a:latin typeface="Bernard MT Condensed" panose="02050806060905020404" pitchFamily="18" charset="0"/>
              </a:rPr>
              <a:t>If you have a question, click on the “raise hand” button located under the participants tab.</a:t>
            </a: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F4B0569B-D562-490B-B9D3-D36CF87AE355}"/>
              </a:ext>
            </a:extLst>
          </p:cNvPr>
          <p:cNvSpPr/>
          <p:nvPr/>
        </p:nvSpPr>
        <p:spPr>
          <a:xfrm rot="9235252">
            <a:off x="-1113520" y="5592725"/>
            <a:ext cx="2743200" cy="2743200"/>
          </a:xfrm>
          <a:prstGeom prst="rtTriangle">
            <a:avLst/>
          </a:prstGeom>
          <a:solidFill>
            <a:srgbClr val="92D05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66608DC6-0165-4194-876D-C58F18110FC5}"/>
              </a:ext>
            </a:extLst>
          </p:cNvPr>
          <p:cNvSpPr/>
          <p:nvPr/>
        </p:nvSpPr>
        <p:spPr>
          <a:xfrm rot="9195448">
            <a:off x="10358958" y="-292810"/>
            <a:ext cx="914400" cy="9144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211D7DE6-0185-480E-8B5E-FF7524409BFD}"/>
              </a:ext>
            </a:extLst>
          </p:cNvPr>
          <p:cNvSpPr/>
          <p:nvPr/>
        </p:nvSpPr>
        <p:spPr>
          <a:xfrm rot="9910824">
            <a:off x="-1229134" y="4678325"/>
            <a:ext cx="1828800" cy="18288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794972C6-AEC9-479F-A7B1-578719AE83F5}"/>
              </a:ext>
            </a:extLst>
          </p:cNvPr>
          <p:cNvSpPr/>
          <p:nvPr/>
        </p:nvSpPr>
        <p:spPr>
          <a:xfrm rot="6526813">
            <a:off x="953386" y="6366996"/>
            <a:ext cx="1828800" cy="18288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B9323FE1-4853-4133-9C12-C66B97CFC013}"/>
              </a:ext>
            </a:extLst>
          </p:cNvPr>
          <p:cNvSpPr/>
          <p:nvPr/>
        </p:nvSpPr>
        <p:spPr>
          <a:xfrm rot="8149381">
            <a:off x="10670774" y="-215595"/>
            <a:ext cx="2103120" cy="2103120"/>
          </a:xfrm>
          <a:prstGeom prst="rtTriangle">
            <a:avLst/>
          </a:prstGeom>
          <a:solidFill>
            <a:srgbClr val="92D05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73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C38F-BB74-4599-AB5E-57ED91A1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9966"/>
                </a:solidFill>
                <a:latin typeface="Bernard MT Condensed" panose="02050806060905020404" pitchFamily="18" charset="0"/>
              </a:rPr>
              <a:t>Practice Problem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3A39-1BBB-47A9-BEAA-C36186418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682"/>
            <a:ext cx="10515600" cy="47902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>
                <a:latin typeface="Bernard MT Condensed" panose="02050806060905020404" pitchFamily="18" charset="0"/>
              </a:rPr>
              <a:t>	</a:t>
            </a:r>
            <a:r>
              <a:rPr lang="en-US" sz="3200" dirty="0">
                <a:solidFill>
                  <a:srgbClr val="92D050"/>
                </a:solidFill>
                <a:latin typeface="Bernard MT Condensed" panose="02050806060905020404" pitchFamily="18" charset="0"/>
              </a:rPr>
              <a:t>You will have 5 minutes to complete the problem before the answer will be revealed.</a:t>
            </a:r>
          </a:p>
          <a:p>
            <a:pPr marL="0" indent="0">
              <a:buNone/>
            </a:pPr>
            <a:endParaRPr lang="en-US" sz="3200" dirty="0">
              <a:solidFill>
                <a:srgbClr val="92D050"/>
              </a:solidFill>
              <a:latin typeface="Bernard MT Condensed" panose="020508060609050204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92D050"/>
                </a:solidFill>
                <a:latin typeface="Bernard MT Condensed" panose="02050806060905020404" pitchFamily="18" charset="0"/>
              </a:rPr>
              <a:t>Schema: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accountHolder</a:t>
            </a:r>
            <a:r>
              <a:rPr lang="en-US" sz="32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(name: VARCHAR(255), </a:t>
            </a:r>
            <a:r>
              <a:rPr lang="en-US" sz="3200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r>
              <a:rPr lang="en-US" sz="32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INTEGER, </a:t>
            </a:r>
            <a:r>
              <a:rPr lang="en-US" sz="3200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accountID</a:t>
            </a:r>
            <a:r>
              <a:rPr lang="en-US" sz="32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INTEGER)</a:t>
            </a:r>
          </a:p>
          <a:p>
            <a:pPr marL="0" indent="0">
              <a:buNone/>
            </a:pPr>
            <a:endParaRPr lang="en-US" sz="32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account(</a:t>
            </a:r>
            <a:r>
              <a:rPr lang="en-US" sz="3200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accountID</a:t>
            </a:r>
            <a:r>
              <a:rPr lang="en-US" sz="32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INTEGER, </a:t>
            </a:r>
            <a:r>
              <a:rPr lang="en-US" sz="3200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accountType</a:t>
            </a:r>
            <a:r>
              <a:rPr lang="en-US" sz="3200" dirty="0">
                <a:solidFill>
                  <a:srgbClr val="FC2C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32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VARCHAR(255), amount: FLOAT)</a:t>
            </a:r>
          </a:p>
          <a:p>
            <a:pPr marL="0" indent="0">
              <a:buNone/>
            </a:pPr>
            <a:endParaRPr lang="en-US" sz="3200" dirty="0">
              <a:solidFill>
                <a:srgbClr val="FC2CB7"/>
              </a:solidFill>
              <a:latin typeface="Bernard MT Condensed" panose="020508060609050204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F9966"/>
                </a:solidFill>
                <a:latin typeface="Bernard MT Condensed" panose="02050806060905020404" pitchFamily="18" charset="0"/>
              </a:rPr>
              <a:t>Account types are “savings” or “checking.” For the purpose of these examples, a savings account doesn't allow any transfers from one account to another. A checking account allows transfers.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3F722896-6B3C-43BA-B53F-2E6CA80BD934}"/>
              </a:ext>
            </a:extLst>
          </p:cNvPr>
          <p:cNvSpPr/>
          <p:nvPr/>
        </p:nvSpPr>
        <p:spPr>
          <a:xfrm>
            <a:off x="11353800" y="-1661672"/>
            <a:ext cx="2743200" cy="2743200"/>
          </a:xfrm>
          <a:prstGeom prst="rtTriangle">
            <a:avLst/>
          </a:prstGeom>
          <a:solidFill>
            <a:srgbClr val="92D05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A7B5D998-87D7-4295-8826-063C22234356}"/>
              </a:ext>
            </a:extLst>
          </p:cNvPr>
          <p:cNvSpPr/>
          <p:nvPr/>
        </p:nvSpPr>
        <p:spPr>
          <a:xfrm rot="19358971">
            <a:off x="10164005" y="-1562674"/>
            <a:ext cx="1828800" cy="18288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B3581192-E206-4C37-A71F-65FBC284D931}"/>
              </a:ext>
            </a:extLst>
          </p:cNvPr>
          <p:cNvSpPr/>
          <p:nvPr/>
        </p:nvSpPr>
        <p:spPr>
          <a:xfrm rot="6187842">
            <a:off x="11860978" y="183820"/>
            <a:ext cx="1828800" cy="18288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48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275D-36B3-4A8D-85AB-E0831130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0390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9966"/>
                </a:solidFill>
                <a:latin typeface="Bernard MT Condensed" panose="02050806060905020404" pitchFamily="18" charset="0"/>
              </a:rPr>
              <a:t>Create a function, called Deposit, that allows a user to deposit money into their account. Pass in only the account ID of the user and the amount of money deposited.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C0508-BBA3-4AD2-AE50-E668A7050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58886"/>
            <a:ext cx="12192000" cy="37991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CREATE FUNCTION Deposit(</a:t>
            </a:r>
            <a:r>
              <a:rPr lang="en-US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INTEGER, money FLOAT)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RETURNS VARCHAR(255)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	UPDATE account SET amount = amount + money WHERE 	</a:t>
            </a:r>
            <a:r>
              <a:rPr lang="en-US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accountID</a:t>
            </a: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AND amount = amount AND 	</a:t>
            </a:r>
            <a:r>
              <a:rPr lang="en-US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accountType</a:t>
            </a: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	= "savings";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RETURN CONCAT('Added $',money,' to </a:t>
            </a:r>
            <a:r>
              <a:rPr lang="en-US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accountID</a:t>
            </a: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‘, 	</a:t>
            </a:r>
            <a:r>
              <a:rPr lang="en-US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END;</a:t>
            </a: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49CD04D7-6FAD-429D-932E-D4BFA8490209}"/>
              </a:ext>
            </a:extLst>
          </p:cNvPr>
          <p:cNvSpPr/>
          <p:nvPr/>
        </p:nvSpPr>
        <p:spPr>
          <a:xfrm rot="17106257">
            <a:off x="-1675351" y="-2088156"/>
            <a:ext cx="2743200" cy="2743200"/>
          </a:xfrm>
          <a:prstGeom prst="rtTriangle">
            <a:avLst/>
          </a:prstGeom>
          <a:solidFill>
            <a:srgbClr val="92D05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E1B8010B-1A8B-47FD-A4AC-A2F0EB7F05F4}"/>
              </a:ext>
            </a:extLst>
          </p:cNvPr>
          <p:cNvSpPr/>
          <p:nvPr/>
        </p:nvSpPr>
        <p:spPr>
          <a:xfrm rot="16353222">
            <a:off x="-683869" y="-1634021"/>
            <a:ext cx="1828800" cy="18288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BCCECF34-A653-4FFB-BD97-ED12043618D9}"/>
              </a:ext>
            </a:extLst>
          </p:cNvPr>
          <p:cNvSpPr/>
          <p:nvPr/>
        </p:nvSpPr>
        <p:spPr>
          <a:xfrm rot="7834806">
            <a:off x="-1610463" y="255233"/>
            <a:ext cx="1828800" cy="18288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9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8813-4014-4434-9558-0C86702B3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9966"/>
                </a:solidFill>
                <a:latin typeface="Bernard MT Condensed" panose="02050806060905020404" pitchFamily="18" charset="0"/>
              </a:rPr>
              <a:t>Trigger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64D1D-617A-49BC-906A-366539625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  <a:latin typeface="Bernard MT Condensed" panose="02050806060905020404" pitchFamily="18" charset="0"/>
              </a:rPr>
              <a:t>CREATE TRIGGER </a:t>
            </a:r>
            <a:r>
              <a:rPr lang="en-US" sz="3600" dirty="0">
                <a:solidFill>
                  <a:srgbClr val="FF9966"/>
                </a:solidFill>
                <a:latin typeface="Bernard MT Condensed" panose="02050806060905020404" pitchFamily="18" charset="0"/>
              </a:rPr>
              <a:t>name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9966"/>
                </a:solidFill>
                <a:latin typeface="Bernard MT Condensed" panose="02050806060905020404" pitchFamily="18" charset="0"/>
              </a:rPr>
              <a:t>[after/before] [insert/update/delete] </a:t>
            </a:r>
            <a:r>
              <a:rPr lang="en-US" sz="3600" dirty="0">
                <a:solidFill>
                  <a:srgbClr val="92D050"/>
                </a:solidFill>
                <a:latin typeface="Bernard MT Condensed" panose="02050806060905020404" pitchFamily="18" charset="0"/>
              </a:rPr>
              <a:t>ON</a:t>
            </a:r>
            <a:r>
              <a:rPr lang="en-US" sz="3600" dirty="0">
                <a:solidFill>
                  <a:srgbClr val="FC2CB7"/>
                </a:solidFill>
                <a:latin typeface="Bernard MT Condensed" panose="02050806060905020404" pitchFamily="18" charset="0"/>
              </a:rPr>
              <a:t> </a:t>
            </a:r>
            <a:r>
              <a:rPr lang="en-US" sz="3600" dirty="0" err="1">
                <a:solidFill>
                  <a:srgbClr val="FF9966"/>
                </a:solidFill>
                <a:latin typeface="Bernard MT Condensed" panose="02050806060905020404" pitchFamily="18" charset="0"/>
              </a:rPr>
              <a:t>tableName</a:t>
            </a:r>
            <a:endParaRPr lang="en-US" sz="3600" dirty="0">
              <a:solidFill>
                <a:srgbClr val="FF9966"/>
              </a:solidFill>
              <a:latin typeface="Bernard MT Condensed" panose="02050806060905020404" pitchFamily="18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  <a:latin typeface="Bernard MT Condensed" panose="02050806060905020404" pitchFamily="18" charset="0"/>
              </a:rPr>
              <a:t>FOR EACH ROW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  <a:latin typeface="Bernard MT Condensed" panose="02050806060905020404" pitchFamily="18" charset="0"/>
              </a:rPr>
              <a:t>BEGIN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FF9966"/>
                </a:solidFill>
                <a:latin typeface="Bernard MT Condensed" panose="02050806060905020404" pitchFamily="18" charset="0"/>
              </a:rPr>
              <a:t>stuff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  <a:latin typeface="Bernard MT Condensed" panose="02050806060905020404" pitchFamily="18" charset="0"/>
              </a:rPr>
              <a:t>END;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F08EC24F-EB42-416B-96F4-BDF360AB243F}"/>
              </a:ext>
            </a:extLst>
          </p:cNvPr>
          <p:cNvSpPr/>
          <p:nvPr/>
        </p:nvSpPr>
        <p:spPr>
          <a:xfrm>
            <a:off x="11080301" y="4566693"/>
            <a:ext cx="2743200" cy="2743200"/>
          </a:xfrm>
          <a:prstGeom prst="rtTriangle">
            <a:avLst/>
          </a:prstGeom>
          <a:solidFill>
            <a:srgbClr val="92D05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0BA736E-1414-4088-9EA5-F8FA8E439526}"/>
              </a:ext>
            </a:extLst>
          </p:cNvPr>
          <p:cNvSpPr/>
          <p:nvPr/>
        </p:nvSpPr>
        <p:spPr>
          <a:xfrm rot="21021366">
            <a:off x="10450373" y="5370283"/>
            <a:ext cx="2103120" cy="2103120"/>
          </a:xfrm>
          <a:prstGeom prst="rtTriangle">
            <a:avLst/>
          </a:prstGeom>
          <a:solidFill>
            <a:srgbClr val="92D05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6864D8EB-CA87-48DE-9697-E952C4530BE9}"/>
              </a:ext>
            </a:extLst>
          </p:cNvPr>
          <p:cNvSpPr/>
          <p:nvPr/>
        </p:nvSpPr>
        <p:spPr>
          <a:xfrm rot="18488238">
            <a:off x="11119899" y="4294584"/>
            <a:ext cx="1828800" cy="18288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3B88623E-33FF-4907-9B60-B2E249369964}"/>
              </a:ext>
            </a:extLst>
          </p:cNvPr>
          <p:cNvSpPr/>
          <p:nvPr/>
        </p:nvSpPr>
        <p:spPr>
          <a:xfrm rot="14617203">
            <a:off x="9739047" y="6290679"/>
            <a:ext cx="914400" cy="9144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D6E3A1CF-D610-4F10-94C0-EB3A3AF3270F}"/>
              </a:ext>
            </a:extLst>
          </p:cNvPr>
          <p:cNvSpPr/>
          <p:nvPr/>
        </p:nvSpPr>
        <p:spPr>
          <a:xfrm rot="17106257">
            <a:off x="-1675351" y="-2088156"/>
            <a:ext cx="2743200" cy="2743200"/>
          </a:xfrm>
          <a:prstGeom prst="rtTriangle">
            <a:avLst/>
          </a:prstGeom>
          <a:solidFill>
            <a:srgbClr val="92D05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9675EA2-56F0-4B9A-B946-899A1B12B6FB}"/>
              </a:ext>
            </a:extLst>
          </p:cNvPr>
          <p:cNvSpPr/>
          <p:nvPr/>
        </p:nvSpPr>
        <p:spPr>
          <a:xfrm rot="16353222">
            <a:off x="-683869" y="-1634021"/>
            <a:ext cx="1828800" cy="18288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E4AEF3F-4681-4713-B4C4-CEECD71637E2}"/>
              </a:ext>
            </a:extLst>
          </p:cNvPr>
          <p:cNvSpPr/>
          <p:nvPr/>
        </p:nvSpPr>
        <p:spPr>
          <a:xfrm rot="7834806">
            <a:off x="-1610463" y="255233"/>
            <a:ext cx="1828800" cy="18288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9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275D-36B3-4A8D-85AB-E0831130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0732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9966"/>
                </a:solidFill>
                <a:latin typeface="Bernard MT Condensed" panose="02050806060905020404" pitchFamily="18" charset="0"/>
              </a:rPr>
              <a:t>Create a trigger, called </a:t>
            </a:r>
            <a:r>
              <a:rPr lang="en-US" dirty="0" err="1">
                <a:solidFill>
                  <a:srgbClr val="FF9966"/>
                </a:solidFill>
                <a:latin typeface="Bernard MT Condensed" panose="02050806060905020404" pitchFamily="18" charset="0"/>
              </a:rPr>
              <a:t>WithdrawCheck</a:t>
            </a:r>
            <a:r>
              <a:rPr lang="en-US" dirty="0">
                <a:solidFill>
                  <a:srgbClr val="FF9966"/>
                </a:solidFill>
                <a:latin typeface="Bernard MT Condensed" panose="02050806060905020404" pitchFamily="18" charset="0"/>
              </a:rPr>
              <a:t>, that checks to see if an update on a user’s account does not make the new amount of money less than zero / negative.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C0508-BBA3-4AD2-AE50-E668A7050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21428"/>
            <a:ext cx="12192000" cy="41365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CREATE TRIGGER </a:t>
            </a:r>
            <a:r>
              <a:rPr lang="en-US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WithdrawCheck </a:t>
            </a:r>
            <a:endParaRPr 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AFTER UPDATE ON account 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FOR EACH ROW 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NEW.amount</a:t>
            </a: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&lt; 0 THEN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UPDATE account SET amount = 0 WHERE </a:t>
            </a:r>
            <a:r>
              <a:rPr lang="en-US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accountID</a:t>
            </a: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accountID</a:t>
            </a: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accountType</a:t>
            </a: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accountType</a:t>
            </a: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AND amount = amount;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END IF;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DB2ED099-AD0A-4008-9E23-73805FEF6B7E}"/>
              </a:ext>
            </a:extLst>
          </p:cNvPr>
          <p:cNvSpPr/>
          <p:nvPr/>
        </p:nvSpPr>
        <p:spPr>
          <a:xfrm>
            <a:off x="11629195" y="-1778313"/>
            <a:ext cx="2743200" cy="2743200"/>
          </a:xfrm>
          <a:prstGeom prst="rtTriangle">
            <a:avLst/>
          </a:prstGeom>
          <a:solidFill>
            <a:srgbClr val="92D05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438FA3DC-4B85-420C-8D5D-0A66598177A4}"/>
              </a:ext>
            </a:extLst>
          </p:cNvPr>
          <p:cNvSpPr/>
          <p:nvPr/>
        </p:nvSpPr>
        <p:spPr>
          <a:xfrm rot="19358971">
            <a:off x="10439400" y="-1679315"/>
            <a:ext cx="1828800" cy="18288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B7E8EBB1-8C20-40C8-A2D7-FB7D9AEC58FA}"/>
              </a:ext>
            </a:extLst>
          </p:cNvPr>
          <p:cNvSpPr/>
          <p:nvPr/>
        </p:nvSpPr>
        <p:spPr>
          <a:xfrm rot="6187842">
            <a:off x="12136373" y="67179"/>
            <a:ext cx="1828800" cy="18288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9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937D-224A-4D9D-9B66-F9EAED1C9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9966"/>
                </a:solidFill>
                <a:latin typeface="Bernard MT Condensed" panose="02050806060905020404" pitchFamily="18" charset="0"/>
              </a:rPr>
              <a:t>Stuff to Know for the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16E53-7117-4EC8-9881-3AF3E7F8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92D050"/>
                </a:solidFill>
                <a:latin typeface="Bernard MT Condensed" panose="02050806060905020404" pitchFamily="18" charset="0"/>
              </a:rPr>
              <a:t>Know how to open a connection to a database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92D050"/>
                </a:solidFill>
                <a:latin typeface="Bernard MT Condensed" panose="02050806060905020404" pitchFamily="18" charset="0"/>
              </a:rPr>
              <a:t>Know how to use prepared statements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92D050"/>
                </a:solidFill>
                <a:latin typeface="Bernard MT Condensed" panose="02050806060905020404" pitchFamily="18" charset="0"/>
              </a:rPr>
              <a:t>Know how to write Java code to print all the tables or attributes within a table.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92D050"/>
                </a:solidFill>
                <a:latin typeface="Bernard MT Condensed" panose="02050806060905020404" pitchFamily="18" charset="0"/>
              </a:rPr>
              <a:t>Know how to edit the values within a table in Java.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FFD285E-99C1-4995-AF66-72FA61683BC6}"/>
              </a:ext>
            </a:extLst>
          </p:cNvPr>
          <p:cNvSpPr/>
          <p:nvPr/>
        </p:nvSpPr>
        <p:spPr>
          <a:xfrm>
            <a:off x="11353800" y="-1661672"/>
            <a:ext cx="2743200" cy="2743200"/>
          </a:xfrm>
          <a:prstGeom prst="rtTriangle">
            <a:avLst/>
          </a:prstGeom>
          <a:solidFill>
            <a:srgbClr val="92D05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08B1AA15-8514-40A6-A045-6C91D8DCF56F}"/>
              </a:ext>
            </a:extLst>
          </p:cNvPr>
          <p:cNvSpPr/>
          <p:nvPr/>
        </p:nvSpPr>
        <p:spPr>
          <a:xfrm rot="19358971">
            <a:off x="10164005" y="-1562674"/>
            <a:ext cx="1828800" cy="18288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50D4ADB3-47A4-4BE8-BEE3-7EA0E8F2C1DE}"/>
              </a:ext>
            </a:extLst>
          </p:cNvPr>
          <p:cNvSpPr/>
          <p:nvPr/>
        </p:nvSpPr>
        <p:spPr>
          <a:xfrm rot="6187842">
            <a:off x="11860978" y="183820"/>
            <a:ext cx="1828800" cy="18288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91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D96C2-8EC2-4642-A321-8E6E6E6AC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6718"/>
            <a:ext cx="10515600" cy="11845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Questions So Far?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E9B50BEF-3C25-4B86-B96B-F7A0824585A3}"/>
              </a:ext>
            </a:extLst>
          </p:cNvPr>
          <p:cNvSpPr/>
          <p:nvPr/>
        </p:nvSpPr>
        <p:spPr>
          <a:xfrm rot="9235252">
            <a:off x="-1113520" y="5592725"/>
            <a:ext cx="2743200" cy="2743200"/>
          </a:xfrm>
          <a:prstGeom prst="rtTriangle">
            <a:avLst/>
          </a:prstGeom>
          <a:solidFill>
            <a:srgbClr val="92D05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35391D0C-0A32-4E28-BF2B-D0DB3A727900}"/>
              </a:ext>
            </a:extLst>
          </p:cNvPr>
          <p:cNvSpPr/>
          <p:nvPr/>
        </p:nvSpPr>
        <p:spPr>
          <a:xfrm rot="9195448">
            <a:off x="10358958" y="-292810"/>
            <a:ext cx="914400" cy="9144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73214121-F417-46EA-8B06-0938A4ADF1D2}"/>
              </a:ext>
            </a:extLst>
          </p:cNvPr>
          <p:cNvSpPr/>
          <p:nvPr/>
        </p:nvSpPr>
        <p:spPr>
          <a:xfrm rot="9910824">
            <a:off x="-1229134" y="4678325"/>
            <a:ext cx="1828800" cy="18288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C7B2AB4-9D8B-435E-9C6C-1558D33DC9EF}"/>
              </a:ext>
            </a:extLst>
          </p:cNvPr>
          <p:cNvSpPr/>
          <p:nvPr/>
        </p:nvSpPr>
        <p:spPr>
          <a:xfrm rot="6526813">
            <a:off x="953386" y="6366996"/>
            <a:ext cx="1828800" cy="18288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3C3BC072-8397-4E59-8CDC-A123BF3F05D6}"/>
              </a:ext>
            </a:extLst>
          </p:cNvPr>
          <p:cNvSpPr/>
          <p:nvPr/>
        </p:nvSpPr>
        <p:spPr>
          <a:xfrm rot="8149381">
            <a:off x="10670774" y="-215595"/>
            <a:ext cx="2103120" cy="2103120"/>
          </a:xfrm>
          <a:prstGeom prst="rtTriangle">
            <a:avLst/>
          </a:prstGeom>
          <a:solidFill>
            <a:srgbClr val="92D05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05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817F-0F16-436D-93EA-843CAC41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kern="1200" dirty="0">
                <a:solidFill>
                  <a:srgbClr val="FF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Good Luck!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2C997C7A-E932-4D40-8C64-C14D6AEB31D1}"/>
              </a:ext>
            </a:extLst>
          </p:cNvPr>
          <p:cNvSpPr/>
          <p:nvPr/>
        </p:nvSpPr>
        <p:spPr>
          <a:xfrm rot="14890429">
            <a:off x="-1686334" y="-667049"/>
            <a:ext cx="2743200" cy="2743200"/>
          </a:xfrm>
          <a:prstGeom prst="rtTriangle">
            <a:avLst/>
          </a:prstGeom>
          <a:solidFill>
            <a:srgbClr val="92D05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619D7CDC-7C20-455B-81CB-5D8997332E18}"/>
              </a:ext>
            </a:extLst>
          </p:cNvPr>
          <p:cNvSpPr/>
          <p:nvPr/>
        </p:nvSpPr>
        <p:spPr>
          <a:xfrm rot="20743072">
            <a:off x="11027113" y="6068124"/>
            <a:ext cx="914400" cy="9144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726DB06F-D654-4E6E-93C8-73CB8CBEFA86}"/>
              </a:ext>
            </a:extLst>
          </p:cNvPr>
          <p:cNvSpPr/>
          <p:nvPr/>
        </p:nvSpPr>
        <p:spPr>
          <a:xfrm rot="18437835">
            <a:off x="140680" y="-1158030"/>
            <a:ext cx="1828800" cy="18288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D376F471-8CB0-4926-A728-F550CFEAE991}"/>
              </a:ext>
            </a:extLst>
          </p:cNvPr>
          <p:cNvSpPr/>
          <p:nvPr/>
        </p:nvSpPr>
        <p:spPr>
          <a:xfrm rot="6954374">
            <a:off x="-809204" y="1573380"/>
            <a:ext cx="1828800" cy="18288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FEA70532-21BF-4BE3-B595-F01B72C87336}"/>
              </a:ext>
            </a:extLst>
          </p:cNvPr>
          <p:cNvSpPr/>
          <p:nvPr/>
        </p:nvSpPr>
        <p:spPr>
          <a:xfrm rot="14072037">
            <a:off x="10432753" y="5169920"/>
            <a:ext cx="2103120" cy="2103120"/>
          </a:xfrm>
          <a:prstGeom prst="rtTriangle">
            <a:avLst/>
          </a:prstGeom>
          <a:solidFill>
            <a:srgbClr val="92D05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46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EAC1-D313-4FBB-A5FB-27EC13473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rgbClr val="FF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Feedback</a:t>
            </a: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1280907-E61B-407D-8B63-DB91C1EAE763}"/>
              </a:ext>
            </a:extLst>
          </p:cNvPr>
          <p:cNvSpPr/>
          <p:nvPr/>
        </p:nvSpPr>
        <p:spPr>
          <a:xfrm rot="5400000">
            <a:off x="3934277" y="1547222"/>
            <a:ext cx="2743200" cy="2743200"/>
          </a:xfrm>
          <a:prstGeom prst="rtTriangle">
            <a:avLst/>
          </a:prstGeom>
          <a:solidFill>
            <a:srgbClr val="92D05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56DCAF-C7E4-4870-93BF-72F94D24EFFD}"/>
              </a:ext>
            </a:extLst>
          </p:cNvPr>
          <p:cNvSpPr txBox="1"/>
          <p:nvPr/>
        </p:nvSpPr>
        <p:spPr>
          <a:xfrm>
            <a:off x="3238199" y="5849415"/>
            <a:ext cx="5715601" cy="68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https://forms.gle/gEMbDQcpEUc5CdKJ7</a:t>
            </a:r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FEAAAEE0-8345-4360-9CB0-28D3646F74B8}"/>
              </a:ext>
            </a:extLst>
          </p:cNvPr>
          <p:cNvSpPr/>
          <p:nvPr/>
        </p:nvSpPr>
        <p:spPr>
          <a:xfrm rot="16200000">
            <a:off x="5514523" y="2918822"/>
            <a:ext cx="2743200" cy="27432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4D8F8F-7570-459C-A4E3-04EC9DADE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1441" y="1858247"/>
            <a:ext cx="3369118" cy="336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3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ED65-813C-466D-87E5-B8F09CA29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FF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Exam 3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CF6D0-E7A2-498E-A4CC-41D367F86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CIS4301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6F3E28A4-04E0-467E-873D-0BA257C339DC}"/>
              </a:ext>
            </a:extLst>
          </p:cNvPr>
          <p:cNvSpPr/>
          <p:nvPr/>
        </p:nvSpPr>
        <p:spPr>
          <a:xfrm rot="14890429">
            <a:off x="-1686334" y="-667049"/>
            <a:ext cx="2743200" cy="2743200"/>
          </a:xfrm>
          <a:prstGeom prst="rtTriangle">
            <a:avLst/>
          </a:prstGeom>
          <a:solidFill>
            <a:srgbClr val="92D05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8546250-D23D-4AEA-9410-1ACBA3AF4D26}"/>
              </a:ext>
            </a:extLst>
          </p:cNvPr>
          <p:cNvSpPr/>
          <p:nvPr/>
        </p:nvSpPr>
        <p:spPr>
          <a:xfrm rot="20743072">
            <a:off x="11027113" y="6068124"/>
            <a:ext cx="914400" cy="9144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69CF0AE2-5E06-4EAD-8C0B-62C7E88D61F2}"/>
              </a:ext>
            </a:extLst>
          </p:cNvPr>
          <p:cNvSpPr/>
          <p:nvPr/>
        </p:nvSpPr>
        <p:spPr>
          <a:xfrm rot="18437835">
            <a:off x="140680" y="-1158030"/>
            <a:ext cx="1828800" cy="18288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914094DF-E7A1-4C27-A751-22DEC9FB6E19}"/>
              </a:ext>
            </a:extLst>
          </p:cNvPr>
          <p:cNvSpPr/>
          <p:nvPr/>
        </p:nvSpPr>
        <p:spPr>
          <a:xfrm rot="6954374">
            <a:off x="-809204" y="1573380"/>
            <a:ext cx="1828800" cy="18288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CAD20514-D97B-4816-AFCD-F260BE22C200}"/>
              </a:ext>
            </a:extLst>
          </p:cNvPr>
          <p:cNvSpPr/>
          <p:nvPr/>
        </p:nvSpPr>
        <p:spPr>
          <a:xfrm rot="14072037">
            <a:off x="10432753" y="5169920"/>
            <a:ext cx="2103120" cy="2103120"/>
          </a:xfrm>
          <a:prstGeom prst="rtTriangle">
            <a:avLst/>
          </a:prstGeom>
          <a:solidFill>
            <a:srgbClr val="92D05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1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2972-2BA2-4FE5-A9E5-8056E832F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>
                <a:solidFill>
                  <a:srgbClr val="FF9966"/>
                </a:solidFill>
                <a:latin typeface="Bernard MT Condensed" panose="02050806060905020404" pitchFamily="18" charset="0"/>
              </a:rPr>
              <a:t>Exam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CC05B-7057-425C-8819-2071EC171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Bernard MT Condensed" panose="02050806060905020404" pitchFamily="18" charset="0"/>
              </a:rPr>
              <a:t>Foreign Keys</a:t>
            </a:r>
          </a:p>
          <a:p>
            <a:r>
              <a:rPr lang="en-US" dirty="0">
                <a:solidFill>
                  <a:srgbClr val="92D050"/>
                </a:solidFill>
                <a:latin typeface="Bernard MT Condensed" panose="02050806060905020404" pitchFamily="18" charset="0"/>
              </a:rPr>
              <a:t>Functions</a:t>
            </a:r>
          </a:p>
          <a:p>
            <a:r>
              <a:rPr lang="en-US" dirty="0">
                <a:solidFill>
                  <a:srgbClr val="92D050"/>
                </a:solidFill>
                <a:latin typeface="Bernard MT Condensed" panose="02050806060905020404" pitchFamily="18" charset="0"/>
              </a:rPr>
              <a:t>Triggers</a:t>
            </a:r>
          </a:p>
          <a:p>
            <a:r>
              <a:rPr lang="en-US" dirty="0">
                <a:solidFill>
                  <a:srgbClr val="92D050"/>
                </a:solidFill>
                <a:latin typeface="Bernard MT Condensed" panose="02050806060905020404" pitchFamily="18" charset="0"/>
              </a:rPr>
              <a:t>Java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40CBFA-87F8-4ABD-A62D-E13A7FD177FE}"/>
              </a:ext>
            </a:extLst>
          </p:cNvPr>
          <p:cNvSpPr txBox="1">
            <a:spLocks/>
          </p:cNvSpPr>
          <p:nvPr/>
        </p:nvSpPr>
        <p:spPr>
          <a:xfrm>
            <a:off x="6096000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9966"/>
                </a:solidFill>
                <a:latin typeface="Bernard MT Condensed" panose="02050806060905020404" pitchFamily="18" charset="0"/>
              </a:rPr>
              <a:t>Types of Questions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BEB84A-5007-45ED-8177-79A3CD4C98DA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92D050"/>
                </a:solidFill>
                <a:latin typeface="Bernard MT Condensed" panose="02050806060905020404" pitchFamily="18" charset="0"/>
              </a:rPr>
              <a:t>Multiple choice</a:t>
            </a:r>
          </a:p>
          <a:p>
            <a:r>
              <a:rPr lang="en-US" dirty="0">
                <a:solidFill>
                  <a:srgbClr val="92D050"/>
                </a:solidFill>
                <a:latin typeface="Bernard MT Condensed" panose="02050806060905020404" pitchFamily="18" charset="0"/>
              </a:rPr>
              <a:t>True False</a:t>
            </a:r>
          </a:p>
          <a:p>
            <a:r>
              <a:rPr lang="en-US" dirty="0">
                <a:solidFill>
                  <a:srgbClr val="92D050"/>
                </a:solidFill>
                <a:latin typeface="Bernard MT Condensed" panose="02050806060905020404" pitchFamily="18" charset="0"/>
              </a:rPr>
              <a:t>Fill-in-the-blank</a:t>
            </a:r>
          </a:p>
          <a:p>
            <a:r>
              <a:rPr lang="en-US" dirty="0">
                <a:solidFill>
                  <a:srgbClr val="92D050"/>
                </a:solidFill>
                <a:latin typeface="Bernard MT Condensed" panose="02050806060905020404" pitchFamily="18" charset="0"/>
              </a:rPr>
              <a:t>Essay-Style</a:t>
            </a: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50820B08-B00E-41EB-A9EF-7B016AC37841}"/>
              </a:ext>
            </a:extLst>
          </p:cNvPr>
          <p:cNvSpPr/>
          <p:nvPr/>
        </p:nvSpPr>
        <p:spPr>
          <a:xfrm>
            <a:off x="11080301" y="4566693"/>
            <a:ext cx="2743200" cy="2743200"/>
          </a:xfrm>
          <a:prstGeom prst="rtTriangle">
            <a:avLst/>
          </a:prstGeom>
          <a:solidFill>
            <a:srgbClr val="92D05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3AA33B76-8BA6-4A67-B18F-A2DB68E1440A}"/>
              </a:ext>
            </a:extLst>
          </p:cNvPr>
          <p:cNvSpPr/>
          <p:nvPr/>
        </p:nvSpPr>
        <p:spPr>
          <a:xfrm rot="21021366">
            <a:off x="10450373" y="5370283"/>
            <a:ext cx="2103120" cy="2103120"/>
          </a:xfrm>
          <a:prstGeom prst="rtTriangle">
            <a:avLst/>
          </a:prstGeom>
          <a:solidFill>
            <a:srgbClr val="92D05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64AAB68-5314-478F-994C-6E5A397F43FE}"/>
              </a:ext>
            </a:extLst>
          </p:cNvPr>
          <p:cNvSpPr/>
          <p:nvPr/>
        </p:nvSpPr>
        <p:spPr>
          <a:xfrm rot="18488238">
            <a:off x="11119899" y="4294584"/>
            <a:ext cx="1828800" cy="18288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7278321-F732-4DD0-963F-4BEAF3F82BB6}"/>
              </a:ext>
            </a:extLst>
          </p:cNvPr>
          <p:cNvSpPr/>
          <p:nvPr/>
        </p:nvSpPr>
        <p:spPr>
          <a:xfrm rot="14617203">
            <a:off x="9739047" y="6290679"/>
            <a:ext cx="914400" cy="9144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7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89DF-2EC2-4717-B736-DB6BB413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9966"/>
                </a:solidFill>
                <a:latin typeface="Bernard MT Condensed" panose="02050806060905020404" pitchFamily="18" charset="0"/>
              </a:rPr>
              <a:t>What are foreign keys?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9FB11-B565-40C9-A74D-D7F21CAE9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92D050"/>
                </a:solidFill>
                <a:latin typeface="Bernard MT Condensed" panose="02050806060905020404" pitchFamily="18" charset="0"/>
              </a:rPr>
              <a:t>Foreign keys are attributes within a table that are “borrowed” from another table. These attributes connect tables together. </a:t>
            </a:r>
          </a:p>
          <a:p>
            <a:pPr marL="0" indent="0">
              <a:buNone/>
            </a:pPr>
            <a:endParaRPr lang="en-US" sz="4000" dirty="0">
              <a:solidFill>
                <a:srgbClr val="92D05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34594292-C2EA-4561-88E9-50360F23C94F}"/>
              </a:ext>
            </a:extLst>
          </p:cNvPr>
          <p:cNvSpPr/>
          <p:nvPr/>
        </p:nvSpPr>
        <p:spPr>
          <a:xfrm rot="3923465">
            <a:off x="-1144658" y="5486400"/>
            <a:ext cx="2743200" cy="2743200"/>
          </a:xfrm>
          <a:prstGeom prst="rtTriangle">
            <a:avLst/>
          </a:prstGeom>
          <a:solidFill>
            <a:srgbClr val="92D05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1C4CEFBE-90FE-436C-B590-8872DFE4AC3C}"/>
              </a:ext>
            </a:extLst>
          </p:cNvPr>
          <p:cNvSpPr/>
          <p:nvPr/>
        </p:nvSpPr>
        <p:spPr>
          <a:xfrm rot="3576174">
            <a:off x="1360298" y="6374356"/>
            <a:ext cx="914400" cy="9144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16BF32C7-90CE-4E21-BA10-902F510D191A}"/>
              </a:ext>
            </a:extLst>
          </p:cNvPr>
          <p:cNvSpPr/>
          <p:nvPr/>
        </p:nvSpPr>
        <p:spPr>
          <a:xfrm rot="303224">
            <a:off x="200913" y="5404098"/>
            <a:ext cx="1828800" cy="18288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A711E57A-8AE4-4C82-BB11-3E95DF6CD68C}"/>
              </a:ext>
            </a:extLst>
          </p:cNvPr>
          <p:cNvSpPr/>
          <p:nvPr/>
        </p:nvSpPr>
        <p:spPr>
          <a:xfrm rot="17336550">
            <a:off x="10704895" y="5029993"/>
            <a:ext cx="1828800" cy="18288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A3D5BCAC-4EAD-4AF7-91AA-60175CFBB5BB}"/>
              </a:ext>
            </a:extLst>
          </p:cNvPr>
          <p:cNvSpPr/>
          <p:nvPr/>
        </p:nvSpPr>
        <p:spPr>
          <a:xfrm rot="17896823">
            <a:off x="160138" y="5734474"/>
            <a:ext cx="2103120" cy="2103120"/>
          </a:xfrm>
          <a:prstGeom prst="rtTriangle">
            <a:avLst/>
          </a:prstGeom>
          <a:solidFill>
            <a:srgbClr val="92D05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41670438-D319-4D16-B730-560940C907DA}"/>
              </a:ext>
            </a:extLst>
          </p:cNvPr>
          <p:cNvSpPr/>
          <p:nvPr/>
        </p:nvSpPr>
        <p:spPr>
          <a:xfrm>
            <a:off x="10085291" y="5225880"/>
            <a:ext cx="2743200" cy="2743200"/>
          </a:xfrm>
          <a:prstGeom prst="rtTriangle">
            <a:avLst/>
          </a:prstGeom>
          <a:solidFill>
            <a:srgbClr val="92D05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404C88E-C288-420E-B564-C59B51549183}"/>
              </a:ext>
            </a:extLst>
          </p:cNvPr>
          <p:cNvSpPr/>
          <p:nvPr/>
        </p:nvSpPr>
        <p:spPr>
          <a:xfrm rot="2540647">
            <a:off x="11890864" y="4589957"/>
            <a:ext cx="2103120" cy="2103120"/>
          </a:xfrm>
          <a:prstGeom prst="rtTriangle">
            <a:avLst/>
          </a:prstGeom>
          <a:solidFill>
            <a:srgbClr val="92D05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DAE5B9D-5676-4D20-BF18-F68F96A77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862" y="4001294"/>
            <a:ext cx="60102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0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89DF-2EC2-4717-B736-DB6BB413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9966"/>
                </a:solidFill>
                <a:latin typeface="Bernard MT Condensed" panose="02050806060905020404" pitchFamily="18" charset="0"/>
              </a:rPr>
              <a:t>Foreign Key Violations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9FB11-B565-40C9-A74D-D7F21CAE9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92D050"/>
                </a:solidFill>
                <a:latin typeface="Bernard MT Condensed" panose="02050806060905020404" pitchFamily="18" charset="0"/>
              </a:rPr>
              <a:t>Insert/Update new values not already in the database</a:t>
            </a:r>
          </a:p>
          <a:p>
            <a:r>
              <a:rPr lang="en-US" sz="4000" dirty="0">
                <a:solidFill>
                  <a:srgbClr val="92D050"/>
                </a:solidFill>
                <a:latin typeface="Bernard MT Condensed" panose="02050806060905020404" pitchFamily="18" charset="0"/>
              </a:rPr>
              <a:t>Update/Delete values might conflict with old values in other tables</a:t>
            </a:r>
          </a:p>
          <a:p>
            <a:pPr marL="0" indent="0">
              <a:buNone/>
            </a:pPr>
            <a:endParaRPr lang="en-US" sz="4000" dirty="0">
              <a:solidFill>
                <a:srgbClr val="92D05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3A22EDB4-CEF7-453B-8379-719274EE3692}"/>
              </a:ext>
            </a:extLst>
          </p:cNvPr>
          <p:cNvSpPr/>
          <p:nvPr/>
        </p:nvSpPr>
        <p:spPr>
          <a:xfrm rot="3923465">
            <a:off x="-1144658" y="5486400"/>
            <a:ext cx="2743200" cy="2743200"/>
          </a:xfrm>
          <a:prstGeom prst="rtTriangle">
            <a:avLst/>
          </a:prstGeom>
          <a:solidFill>
            <a:srgbClr val="92D05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70127D70-91EA-4B0F-9ECB-4C976140EC65}"/>
              </a:ext>
            </a:extLst>
          </p:cNvPr>
          <p:cNvSpPr/>
          <p:nvPr/>
        </p:nvSpPr>
        <p:spPr>
          <a:xfrm rot="3576174">
            <a:off x="1360298" y="6374356"/>
            <a:ext cx="914400" cy="9144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69B953BB-14B5-438A-9CBD-8BF6B1F48E74}"/>
              </a:ext>
            </a:extLst>
          </p:cNvPr>
          <p:cNvSpPr/>
          <p:nvPr/>
        </p:nvSpPr>
        <p:spPr>
          <a:xfrm rot="303224">
            <a:off x="200913" y="5404098"/>
            <a:ext cx="1828800" cy="18288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47854C0F-5FB2-4EF3-9743-B91658C1D3DC}"/>
              </a:ext>
            </a:extLst>
          </p:cNvPr>
          <p:cNvSpPr/>
          <p:nvPr/>
        </p:nvSpPr>
        <p:spPr>
          <a:xfrm rot="17336550">
            <a:off x="10704895" y="5029993"/>
            <a:ext cx="1828800" cy="18288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9954962E-FB0B-47E4-A4A6-92098C608A7F}"/>
              </a:ext>
            </a:extLst>
          </p:cNvPr>
          <p:cNvSpPr/>
          <p:nvPr/>
        </p:nvSpPr>
        <p:spPr>
          <a:xfrm rot="17896823">
            <a:off x="160138" y="5734474"/>
            <a:ext cx="2103120" cy="2103120"/>
          </a:xfrm>
          <a:prstGeom prst="rtTriangle">
            <a:avLst/>
          </a:prstGeom>
          <a:solidFill>
            <a:srgbClr val="92D05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367315AC-B23E-4100-8B91-81EAA95F9998}"/>
              </a:ext>
            </a:extLst>
          </p:cNvPr>
          <p:cNvSpPr/>
          <p:nvPr/>
        </p:nvSpPr>
        <p:spPr>
          <a:xfrm>
            <a:off x="10085291" y="5225880"/>
            <a:ext cx="2743200" cy="2743200"/>
          </a:xfrm>
          <a:prstGeom prst="rtTriangle">
            <a:avLst/>
          </a:prstGeom>
          <a:solidFill>
            <a:srgbClr val="92D05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7654DABB-7D9F-4A85-A3E9-1C9506B9445E}"/>
              </a:ext>
            </a:extLst>
          </p:cNvPr>
          <p:cNvSpPr/>
          <p:nvPr/>
        </p:nvSpPr>
        <p:spPr>
          <a:xfrm rot="2540647">
            <a:off x="11890864" y="4589957"/>
            <a:ext cx="2103120" cy="2103120"/>
          </a:xfrm>
          <a:prstGeom prst="rtTriangle">
            <a:avLst/>
          </a:prstGeom>
          <a:solidFill>
            <a:srgbClr val="92D05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9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89DF-2EC2-4717-B736-DB6BB413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9966"/>
                </a:solidFill>
                <a:latin typeface="Bernard MT Condensed" panose="02050806060905020404" pitchFamily="18" charset="0"/>
              </a:rPr>
              <a:t>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9FB11-B565-40C9-A74D-D7F21CAE9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46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92D050"/>
                </a:solidFill>
                <a:latin typeface="Bernard MT Condensed" panose="02050806060905020404" pitchFamily="18" charset="0"/>
              </a:rPr>
              <a:t>INSERT INTO </a:t>
            </a:r>
            <a:r>
              <a:rPr lang="en-US" sz="4000" dirty="0" err="1">
                <a:solidFill>
                  <a:srgbClr val="FF9966"/>
                </a:solidFill>
                <a:latin typeface="Bernard MT Condensed" panose="02050806060905020404" pitchFamily="18" charset="0"/>
              </a:rPr>
              <a:t>tableName</a:t>
            </a:r>
            <a:r>
              <a:rPr lang="en-US" sz="4000" dirty="0">
                <a:solidFill>
                  <a:srgbClr val="92D050"/>
                </a:solidFill>
                <a:latin typeface="Bernard MT Condensed" panose="02050806060905020404" pitchFamily="18" charset="0"/>
              </a:rPr>
              <a:t> (</a:t>
            </a:r>
            <a:r>
              <a:rPr lang="en-US" sz="4000" dirty="0">
                <a:solidFill>
                  <a:srgbClr val="FF9966"/>
                </a:solidFill>
                <a:latin typeface="Bernard MT Condensed" panose="02050806060905020404" pitchFamily="18" charset="0"/>
              </a:rPr>
              <a:t>attributeName1</a:t>
            </a:r>
            <a:r>
              <a:rPr lang="en-US" sz="4000" dirty="0">
                <a:solidFill>
                  <a:srgbClr val="92D050"/>
                </a:solidFill>
                <a:latin typeface="Bernard MT Condensed" panose="02050806060905020404" pitchFamily="18" charset="0"/>
              </a:rPr>
              <a:t>,</a:t>
            </a:r>
            <a:r>
              <a:rPr lang="en-US" sz="4000" dirty="0">
                <a:solidFill>
                  <a:srgbClr val="FC2CB7"/>
                </a:solidFill>
                <a:latin typeface="Bernard MT Condensed" panose="02050806060905020404" pitchFamily="18" charset="0"/>
              </a:rPr>
              <a:t> </a:t>
            </a:r>
            <a:r>
              <a:rPr lang="en-US" sz="4000" dirty="0">
                <a:solidFill>
                  <a:srgbClr val="FF9966"/>
                </a:solidFill>
                <a:latin typeface="Bernard MT Condensed" panose="02050806060905020404" pitchFamily="18" charset="0"/>
              </a:rPr>
              <a:t>attributeName2</a:t>
            </a:r>
            <a:r>
              <a:rPr lang="en-US" sz="4000" dirty="0">
                <a:solidFill>
                  <a:srgbClr val="92D050"/>
                </a:solidFill>
                <a:latin typeface="Bernard MT Condensed" panose="02050806060905020404" pitchFamily="18" charset="0"/>
              </a:rPr>
              <a:t>) VALUES (</a:t>
            </a:r>
            <a:r>
              <a:rPr lang="en-US" sz="4000" dirty="0">
                <a:solidFill>
                  <a:srgbClr val="FF9966"/>
                </a:solidFill>
                <a:latin typeface="Bernard MT Condensed" panose="02050806060905020404" pitchFamily="18" charset="0"/>
              </a:rPr>
              <a:t>attributeVal1</a:t>
            </a:r>
            <a:r>
              <a:rPr lang="en-US" sz="4000" dirty="0">
                <a:solidFill>
                  <a:srgbClr val="92D050"/>
                </a:solidFill>
                <a:latin typeface="Bernard MT Condensed" panose="02050806060905020404" pitchFamily="18" charset="0"/>
              </a:rPr>
              <a:t>,</a:t>
            </a:r>
            <a:r>
              <a:rPr lang="en-US" sz="4000" dirty="0">
                <a:solidFill>
                  <a:srgbClr val="FC2CB7"/>
                </a:solidFill>
                <a:latin typeface="Bernard MT Condensed" panose="02050806060905020404" pitchFamily="18" charset="0"/>
              </a:rPr>
              <a:t> </a:t>
            </a:r>
            <a:r>
              <a:rPr lang="en-US" sz="4000" dirty="0">
                <a:solidFill>
                  <a:srgbClr val="FF9966"/>
                </a:solidFill>
                <a:latin typeface="Bernard MT Condensed" panose="02050806060905020404" pitchFamily="18" charset="0"/>
              </a:rPr>
              <a:t>attributeVal2</a:t>
            </a:r>
            <a:r>
              <a:rPr lang="en-US" sz="4000" dirty="0">
                <a:solidFill>
                  <a:srgbClr val="92D050"/>
                </a:solidFill>
                <a:latin typeface="Bernard MT Condensed" panose="02050806060905020404" pitchFamily="18" charset="0"/>
              </a:rPr>
              <a:t>);</a:t>
            </a:r>
          </a:p>
          <a:p>
            <a:pPr marL="0" indent="0">
              <a:buNone/>
            </a:pPr>
            <a:endParaRPr lang="en-US" sz="4000" dirty="0">
              <a:solidFill>
                <a:srgbClr val="FC2CB7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1F2DC7F0-A490-4A32-81BF-2F8C4F202321}"/>
              </a:ext>
            </a:extLst>
          </p:cNvPr>
          <p:cNvSpPr/>
          <p:nvPr/>
        </p:nvSpPr>
        <p:spPr>
          <a:xfrm rot="3923465">
            <a:off x="-1144658" y="5486400"/>
            <a:ext cx="2743200" cy="2743200"/>
          </a:xfrm>
          <a:prstGeom prst="rtTriangle">
            <a:avLst/>
          </a:prstGeom>
          <a:solidFill>
            <a:srgbClr val="92D05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B8644C24-88B1-4A80-A7E0-83087BE09ABF}"/>
              </a:ext>
            </a:extLst>
          </p:cNvPr>
          <p:cNvSpPr/>
          <p:nvPr/>
        </p:nvSpPr>
        <p:spPr>
          <a:xfrm rot="3576174">
            <a:off x="1360298" y="6374356"/>
            <a:ext cx="914400" cy="9144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0F87FAD5-C675-4C87-A39D-4AA5A4A4EFED}"/>
              </a:ext>
            </a:extLst>
          </p:cNvPr>
          <p:cNvSpPr/>
          <p:nvPr/>
        </p:nvSpPr>
        <p:spPr>
          <a:xfrm rot="303224">
            <a:off x="200913" y="5404098"/>
            <a:ext cx="1828800" cy="18288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4F6ADF26-B0A0-4F35-88C9-DBC6810A1506}"/>
              </a:ext>
            </a:extLst>
          </p:cNvPr>
          <p:cNvSpPr/>
          <p:nvPr/>
        </p:nvSpPr>
        <p:spPr>
          <a:xfrm rot="17336550">
            <a:off x="10704895" y="5029993"/>
            <a:ext cx="1828800" cy="18288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0B0CF0F-6856-464B-A8B6-06065D843ADD}"/>
              </a:ext>
            </a:extLst>
          </p:cNvPr>
          <p:cNvSpPr/>
          <p:nvPr/>
        </p:nvSpPr>
        <p:spPr>
          <a:xfrm rot="17896823">
            <a:off x="160138" y="5734474"/>
            <a:ext cx="2103120" cy="2103120"/>
          </a:xfrm>
          <a:prstGeom prst="rtTriangle">
            <a:avLst/>
          </a:prstGeom>
          <a:solidFill>
            <a:srgbClr val="92D05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BA233F78-F49F-492D-8B9F-A2C96E422CD8}"/>
              </a:ext>
            </a:extLst>
          </p:cNvPr>
          <p:cNvSpPr/>
          <p:nvPr/>
        </p:nvSpPr>
        <p:spPr>
          <a:xfrm>
            <a:off x="10085291" y="5225880"/>
            <a:ext cx="2743200" cy="2743200"/>
          </a:xfrm>
          <a:prstGeom prst="rtTriangle">
            <a:avLst/>
          </a:prstGeom>
          <a:solidFill>
            <a:srgbClr val="92D05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5554ADE0-89AC-4D02-AD2E-A82FDDB1B8AD}"/>
              </a:ext>
            </a:extLst>
          </p:cNvPr>
          <p:cNvSpPr/>
          <p:nvPr/>
        </p:nvSpPr>
        <p:spPr>
          <a:xfrm rot="2540647">
            <a:off x="11890864" y="4589957"/>
            <a:ext cx="2103120" cy="2103120"/>
          </a:xfrm>
          <a:prstGeom prst="rtTriangle">
            <a:avLst/>
          </a:prstGeom>
          <a:solidFill>
            <a:srgbClr val="92D05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0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89DF-2EC2-4717-B736-DB6BB413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9966"/>
                </a:solidFill>
                <a:latin typeface="Bernard MT Condensed" panose="02050806060905020404" pitchFamily="18" charset="0"/>
              </a:rPr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9FB11-B565-40C9-A74D-D7F21CAE9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92D050"/>
                </a:solidFill>
                <a:latin typeface="Bernard MT Condensed" panose="02050806060905020404" pitchFamily="18" charset="0"/>
              </a:rPr>
              <a:t>UPDATE</a:t>
            </a:r>
            <a:r>
              <a:rPr lang="en-US" sz="4000" dirty="0">
                <a:solidFill>
                  <a:srgbClr val="FC2CB7"/>
                </a:solidFill>
                <a:latin typeface="Bernard MT Condensed" panose="02050806060905020404" pitchFamily="18" charset="0"/>
              </a:rPr>
              <a:t> </a:t>
            </a:r>
            <a:r>
              <a:rPr lang="en-US" sz="4000" dirty="0" err="1">
                <a:solidFill>
                  <a:srgbClr val="FF9966"/>
                </a:solidFill>
                <a:latin typeface="Bernard MT Condensed" panose="02050806060905020404" pitchFamily="18" charset="0"/>
              </a:rPr>
              <a:t>tableName</a:t>
            </a:r>
            <a:r>
              <a:rPr lang="en-US" sz="4000" dirty="0">
                <a:solidFill>
                  <a:srgbClr val="00B0F0"/>
                </a:solidFill>
                <a:latin typeface="Bernard MT Condensed" panose="020508060609050204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92D050"/>
                </a:solidFill>
                <a:latin typeface="Bernard MT Condensed" panose="02050806060905020404" pitchFamily="18" charset="0"/>
              </a:rPr>
              <a:t>SET </a:t>
            </a:r>
            <a:r>
              <a:rPr lang="en-US" sz="4000" dirty="0" err="1">
                <a:solidFill>
                  <a:srgbClr val="FF9966"/>
                </a:solidFill>
                <a:latin typeface="Bernard MT Condensed" panose="02050806060905020404" pitchFamily="18" charset="0"/>
              </a:rPr>
              <a:t>attributeName</a:t>
            </a:r>
            <a:r>
              <a:rPr lang="en-US" sz="4000" dirty="0">
                <a:solidFill>
                  <a:srgbClr val="FC2CB7"/>
                </a:solidFill>
                <a:latin typeface="Bernard MT Condensed" panose="02050806060905020404" pitchFamily="18" charset="0"/>
              </a:rPr>
              <a:t> </a:t>
            </a:r>
            <a:r>
              <a:rPr lang="en-US" sz="4000" dirty="0">
                <a:solidFill>
                  <a:srgbClr val="92D050"/>
                </a:solidFill>
                <a:latin typeface="Bernard MT Condensed" panose="02050806060905020404" pitchFamily="18" charset="0"/>
              </a:rPr>
              <a:t>= </a:t>
            </a:r>
            <a:r>
              <a:rPr lang="en-US" sz="4000" dirty="0" err="1">
                <a:solidFill>
                  <a:srgbClr val="FF9966"/>
                </a:solidFill>
                <a:latin typeface="Bernard MT Condensed" panose="02050806060905020404" pitchFamily="18" charset="0"/>
              </a:rPr>
              <a:t>newVal</a:t>
            </a:r>
            <a:endParaRPr lang="en-US" sz="4000" dirty="0">
              <a:solidFill>
                <a:srgbClr val="FF9966"/>
              </a:solidFill>
              <a:latin typeface="Bernard MT Condensed" panose="02050806060905020404" pitchFamily="18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92D050"/>
                </a:solidFill>
                <a:latin typeface="Bernard MT Condensed" panose="02050806060905020404" pitchFamily="18" charset="0"/>
              </a:rPr>
              <a:t>WHERE</a:t>
            </a:r>
            <a:r>
              <a:rPr lang="en-US" sz="4000" dirty="0">
                <a:solidFill>
                  <a:srgbClr val="00B0F0"/>
                </a:solidFill>
                <a:latin typeface="Bernard MT Condensed" panose="02050806060905020404" pitchFamily="18" charset="0"/>
              </a:rPr>
              <a:t> </a:t>
            </a:r>
            <a:r>
              <a:rPr lang="en-US" sz="4000" dirty="0">
                <a:solidFill>
                  <a:srgbClr val="FF9966"/>
                </a:solidFill>
                <a:latin typeface="Bernard MT Condensed" panose="02050806060905020404" pitchFamily="18" charset="0"/>
              </a:rPr>
              <a:t>attribute1</a:t>
            </a:r>
            <a:r>
              <a:rPr lang="en-US" sz="4000" dirty="0">
                <a:solidFill>
                  <a:srgbClr val="00B0F0"/>
                </a:solidFill>
                <a:latin typeface="Bernard MT Condensed" panose="02050806060905020404" pitchFamily="18" charset="0"/>
              </a:rPr>
              <a:t> </a:t>
            </a:r>
            <a:r>
              <a:rPr lang="en-US" sz="4000" dirty="0">
                <a:solidFill>
                  <a:srgbClr val="92D050"/>
                </a:solidFill>
                <a:latin typeface="Bernard MT Condensed" panose="02050806060905020404" pitchFamily="18" charset="0"/>
              </a:rPr>
              <a:t>=</a:t>
            </a:r>
            <a:r>
              <a:rPr lang="en-US" sz="4000" dirty="0">
                <a:solidFill>
                  <a:srgbClr val="00B0F0"/>
                </a:solidFill>
                <a:latin typeface="Bernard MT Condensed" panose="02050806060905020404" pitchFamily="18" charset="0"/>
              </a:rPr>
              <a:t> </a:t>
            </a:r>
            <a:r>
              <a:rPr lang="en-US" sz="4000" dirty="0">
                <a:solidFill>
                  <a:srgbClr val="FF9966"/>
                </a:solidFill>
                <a:latin typeface="Bernard MT Condensed" panose="02050806060905020404" pitchFamily="18" charset="0"/>
              </a:rPr>
              <a:t>attribite1</a:t>
            </a:r>
            <a:r>
              <a:rPr lang="en-US" sz="4000" dirty="0">
                <a:solidFill>
                  <a:srgbClr val="00B0F0"/>
                </a:solidFill>
                <a:latin typeface="Bernard MT Condensed" panose="02050806060905020404" pitchFamily="18" charset="0"/>
              </a:rPr>
              <a:t> </a:t>
            </a:r>
            <a:r>
              <a:rPr lang="en-US" sz="4000" dirty="0">
                <a:solidFill>
                  <a:srgbClr val="92D050"/>
                </a:solidFill>
                <a:latin typeface="Bernard MT Condensed" panose="02050806060905020404" pitchFamily="18" charset="0"/>
              </a:rPr>
              <a:t>AND</a:t>
            </a:r>
            <a:r>
              <a:rPr lang="en-US" sz="4000" dirty="0">
                <a:solidFill>
                  <a:srgbClr val="00B0F0"/>
                </a:solidFill>
                <a:latin typeface="Bernard MT Condensed" panose="02050806060905020404" pitchFamily="18" charset="0"/>
              </a:rPr>
              <a:t> </a:t>
            </a:r>
            <a:r>
              <a:rPr lang="en-US" sz="4000" dirty="0">
                <a:solidFill>
                  <a:srgbClr val="FF9966"/>
                </a:solidFill>
                <a:latin typeface="Bernard MT Condensed" panose="02050806060905020404" pitchFamily="18" charset="0"/>
              </a:rPr>
              <a:t>attribite2</a:t>
            </a:r>
            <a:r>
              <a:rPr lang="en-US" sz="4000" dirty="0">
                <a:solidFill>
                  <a:srgbClr val="00B0F0"/>
                </a:solidFill>
                <a:latin typeface="Bernard MT Condensed" panose="02050806060905020404" pitchFamily="18" charset="0"/>
              </a:rPr>
              <a:t> </a:t>
            </a:r>
            <a:r>
              <a:rPr lang="en-US" sz="4000" dirty="0">
                <a:solidFill>
                  <a:srgbClr val="92D050"/>
                </a:solidFill>
                <a:latin typeface="Bernard MT Condensed" panose="02050806060905020404" pitchFamily="18" charset="0"/>
              </a:rPr>
              <a:t>=</a:t>
            </a:r>
            <a:r>
              <a:rPr lang="en-US" sz="4000" dirty="0">
                <a:solidFill>
                  <a:srgbClr val="00B0F0"/>
                </a:solidFill>
                <a:latin typeface="Bernard MT Condensed" panose="02050806060905020404" pitchFamily="18" charset="0"/>
              </a:rPr>
              <a:t> </a:t>
            </a:r>
            <a:r>
              <a:rPr lang="en-US" sz="4000" dirty="0">
                <a:solidFill>
                  <a:srgbClr val="FF9966"/>
                </a:solidFill>
                <a:latin typeface="Bernard MT Condensed" panose="02050806060905020404" pitchFamily="18" charset="0"/>
              </a:rPr>
              <a:t>attribite2</a:t>
            </a:r>
            <a:r>
              <a:rPr lang="en-US" sz="4000" dirty="0">
                <a:solidFill>
                  <a:srgbClr val="92D050"/>
                </a:solidFill>
                <a:latin typeface="Bernard MT Condensed" panose="02050806060905020404" pitchFamily="18" charset="0"/>
              </a:rPr>
              <a:t>;</a:t>
            </a: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B3D95664-24C1-4FB2-BC4D-FFB270E9AB56}"/>
              </a:ext>
            </a:extLst>
          </p:cNvPr>
          <p:cNvSpPr/>
          <p:nvPr/>
        </p:nvSpPr>
        <p:spPr>
          <a:xfrm rot="3923465">
            <a:off x="-1144658" y="5486400"/>
            <a:ext cx="2743200" cy="2743200"/>
          </a:xfrm>
          <a:prstGeom prst="rtTriangle">
            <a:avLst/>
          </a:prstGeom>
          <a:solidFill>
            <a:srgbClr val="92D05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BD87F4B-DDFA-4CCE-8630-9BE0AF4B7A0A}"/>
              </a:ext>
            </a:extLst>
          </p:cNvPr>
          <p:cNvSpPr/>
          <p:nvPr/>
        </p:nvSpPr>
        <p:spPr>
          <a:xfrm rot="3576174">
            <a:off x="1360298" y="6374356"/>
            <a:ext cx="914400" cy="9144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E06C9680-2D86-4A9D-8F7C-48721BDB754B}"/>
              </a:ext>
            </a:extLst>
          </p:cNvPr>
          <p:cNvSpPr/>
          <p:nvPr/>
        </p:nvSpPr>
        <p:spPr>
          <a:xfrm rot="303224">
            <a:off x="200913" y="5404098"/>
            <a:ext cx="1828800" cy="18288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649D2AC-F0C4-4BAC-A059-55DDF7B265EB}"/>
              </a:ext>
            </a:extLst>
          </p:cNvPr>
          <p:cNvSpPr/>
          <p:nvPr/>
        </p:nvSpPr>
        <p:spPr>
          <a:xfrm rot="17336550">
            <a:off x="10704895" y="5029993"/>
            <a:ext cx="1828800" cy="18288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2E29EF40-7640-45DE-BD09-A5B134255E2E}"/>
              </a:ext>
            </a:extLst>
          </p:cNvPr>
          <p:cNvSpPr/>
          <p:nvPr/>
        </p:nvSpPr>
        <p:spPr>
          <a:xfrm rot="17896823">
            <a:off x="160138" y="5734474"/>
            <a:ext cx="2103120" cy="2103120"/>
          </a:xfrm>
          <a:prstGeom prst="rtTriangle">
            <a:avLst/>
          </a:prstGeom>
          <a:solidFill>
            <a:srgbClr val="92D05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0C3E797-42C3-4A4B-AEC3-A69723FB3AEF}"/>
              </a:ext>
            </a:extLst>
          </p:cNvPr>
          <p:cNvSpPr/>
          <p:nvPr/>
        </p:nvSpPr>
        <p:spPr>
          <a:xfrm>
            <a:off x="10085291" y="5225880"/>
            <a:ext cx="2743200" cy="2743200"/>
          </a:xfrm>
          <a:prstGeom prst="rtTriangle">
            <a:avLst/>
          </a:prstGeom>
          <a:solidFill>
            <a:srgbClr val="92D05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A7DCDABB-32A5-4C71-BD00-4B0068B6C1ED}"/>
              </a:ext>
            </a:extLst>
          </p:cNvPr>
          <p:cNvSpPr/>
          <p:nvPr/>
        </p:nvSpPr>
        <p:spPr>
          <a:xfrm rot="2540647">
            <a:off x="11890864" y="4589957"/>
            <a:ext cx="2103120" cy="2103120"/>
          </a:xfrm>
          <a:prstGeom prst="rtTriangle">
            <a:avLst/>
          </a:prstGeom>
          <a:solidFill>
            <a:srgbClr val="92D05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02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89DF-2EC2-4717-B736-DB6BB413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9966"/>
                </a:solidFill>
                <a:latin typeface="Bernard MT Condensed" panose="02050806060905020404" pitchFamily="18" charset="0"/>
              </a:rPr>
              <a:t>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9FB11-B565-40C9-A74D-D7F21CAE9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92D050"/>
                </a:solidFill>
                <a:latin typeface="Bernard MT Condensed" panose="02050806060905020404" pitchFamily="18" charset="0"/>
              </a:rPr>
              <a:t>DELETE FROM </a:t>
            </a:r>
            <a:r>
              <a:rPr lang="en-US" sz="4000" dirty="0" err="1">
                <a:solidFill>
                  <a:srgbClr val="FF9966"/>
                </a:solidFill>
                <a:latin typeface="Bernard MT Condensed" panose="02050806060905020404" pitchFamily="18" charset="0"/>
              </a:rPr>
              <a:t>tableName</a:t>
            </a:r>
            <a:r>
              <a:rPr lang="en-US" sz="4000" dirty="0">
                <a:solidFill>
                  <a:srgbClr val="00B0F0"/>
                </a:solidFill>
                <a:latin typeface="Bernard MT Condensed" panose="020508060609050204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92D050"/>
                </a:solidFill>
                <a:latin typeface="Bernard MT Condensed" panose="02050806060905020404" pitchFamily="18" charset="0"/>
              </a:rPr>
              <a:t>WHERE </a:t>
            </a:r>
            <a:r>
              <a:rPr lang="en-US" sz="4000" dirty="0">
                <a:solidFill>
                  <a:srgbClr val="FF9966"/>
                </a:solidFill>
                <a:latin typeface="Bernard MT Condensed" panose="02050806060905020404" pitchFamily="18" charset="0"/>
              </a:rPr>
              <a:t>attribute1</a:t>
            </a:r>
            <a:r>
              <a:rPr lang="en-US" sz="4000" dirty="0">
                <a:solidFill>
                  <a:srgbClr val="00B0F0"/>
                </a:solidFill>
                <a:latin typeface="Bernard MT Condensed" panose="02050806060905020404" pitchFamily="18" charset="0"/>
              </a:rPr>
              <a:t> </a:t>
            </a:r>
            <a:r>
              <a:rPr lang="en-US" sz="4000" dirty="0">
                <a:solidFill>
                  <a:srgbClr val="92D050"/>
                </a:solidFill>
                <a:latin typeface="Bernard MT Condensed" panose="02050806060905020404" pitchFamily="18" charset="0"/>
              </a:rPr>
              <a:t>=</a:t>
            </a:r>
            <a:r>
              <a:rPr lang="en-US" sz="4000" dirty="0">
                <a:solidFill>
                  <a:srgbClr val="00B0F0"/>
                </a:solidFill>
                <a:latin typeface="Bernard MT Condensed" panose="02050806060905020404" pitchFamily="18" charset="0"/>
              </a:rPr>
              <a:t> </a:t>
            </a:r>
            <a:r>
              <a:rPr lang="en-US" sz="4000" dirty="0">
                <a:solidFill>
                  <a:srgbClr val="FF9966"/>
                </a:solidFill>
                <a:latin typeface="Bernard MT Condensed" panose="02050806060905020404" pitchFamily="18" charset="0"/>
              </a:rPr>
              <a:t>value</a:t>
            </a:r>
            <a:r>
              <a:rPr lang="en-US" sz="4000" dirty="0">
                <a:solidFill>
                  <a:srgbClr val="92D050"/>
                </a:solidFill>
                <a:latin typeface="Bernard MT Condensed" panose="02050806060905020404" pitchFamily="18" charset="0"/>
              </a:rPr>
              <a:t>;</a:t>
            </a: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60FCDFC2-6E80-4FAB-83C1-188C07B7F963}"/>
              </a:ext>
            </a:extLst>
          </p:cNvPr>
          <p:cNvSpPr/>
          <p:nvPr/>
        </p:nvSpPr>
        <p:spPr>
          <a:xfrm rot="3923465">
            <a:off x="-1144658" y="5486400"/>
            <a:ext cx="2743200" cy="2743200"/>
          </a:xfrm>
          <a:prstGeom prst="rtTriangle">
            <a:avLst/>
          </a:prstGeom>
          <a:solidFill>
            <a:srgbClr val="92D05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6871FEDC-77F5-4A7C-9212-5A889B251AD6}"/>
              </a:ext>
            </a:extLst>
          </p:cNvPr>
          <p:cNvSpPr/>
          <p:nvPr/>
        </p:nvSpPr>
        <p:spPr>
          <a:xfrm rot="3576174">
            <a:off x="1360298" y="6374356"/>
            <a:ext cx="914400" cy="9144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4985E683-CAC4-4C57-949D-2F8B970049A5}"/>
              </a:ext>
            </a:extLst>
          </p:cNvPr>
          <p:cNvSpPr/>
          <p:nvPr/>
        </p:nvSpPr>
        <p:spPr>
          <a:xfrm rot="303224">
            <a:off x="200913" y="5404098"/>
            <a:ext cx="1828800" cy="18288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2EC78A5-F840-45AE-9B71-1D845EA7B8CA}"/>
              </a:ext>
            </a:extLst>
          </p:cNvPr>
          <p:cNvSpPr/>
          <p:nvPr/>
        </p:nvSpPr>
        <p:spPr>
          <a:xfrm rot="17336550">
            <a:off x="10704895" y="5029993"/>
            <a:ext cx="1828800" cy="18288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23948193-D075-4C54-9F2F-4EDF59F8B1E4}"/>
              </a:ext>
            </a:extLst>
          </p:cNvPr>
          <p:cNvSpPr/>
          <p:nvPr/>
        </p:nvSpPr>
        <p:spPr>
          <a:xfrm rot="17896823">
            <a:off x="160138" y="5734474"/>
            <a:ext cx="2103120" cy="2103120"/>
          </a:xfrm>
          <a:prstGeom prst="rtTriangle">
            <a:avLst/>
          </a:prstGeom>
          <a:solidFill>
            <a:srgbClr val="92D05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BE5260D8-4F75-47A5-AC5D-565991639797}"/>
              </a:ext>
            </a:extLst>
          </p:cNvPr>
          <p:cNvSpPr/>
          <p:nvPr/>
        </p:nvSpPr>
        <p:spPr>
          <a:xfrm>
            <a:off x="10085291" y="5225880"/>
            <a:ext cx="2743200" cy="2743200"/>
          </a:xfrm>
          <a:prstGeom prst="rtTriangle">
            <a:avLst/>
          </a:prstGeom>
          <a:solidFill>
            <a:srgbClr val="92D05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40BF05B7-00D1-42D7-A156-55DC1F188E59}"/>
              </a:ext>
            </a:extLst>
          </p:cNvPr>
          <p:cNvSpPr/>
          <p:nvPr/>
        </p:nvSpPr>
        <p:spPr>
          <a:xfrm rot="2540647">
            <a:off x="11890864" y="4589957"/>
            <a:ext cx="2103120" cy="2103120"/>
          </a:xfrm>
          <a:prstGeom prst="rtTriangle">
            <a:avLst/>
          </a:prstGeom>
          <a:solidFill>
            <a:srgbClr val="92D05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39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8813-4014-4434-9558-0C86702B3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9966"/>
                </a:solidFill>
                <a:latin typeface="Bernard MT Condensed" panose="02050806060905020404" pitchFamily="18" charset="0"/>
              </a:rPr>
              <a:t>Function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64D1D-617A-49BC-906A-366539625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  <a:latin typeface="Bernard MT Condensed" panose="02050806060905020404" pitchFamily="18" charset="0"/>
              </a:rPr>
              <a:t>CREATE FUNCTION </a:t>
            </a:r>
            <a:r>
              <a:rPr lang="en-US" sz="3600" dirty="0">
                <a:solidFill>
                  <a:srgbClr val="FF9966"/>
                </a:solidFill>
                <a:latin typeface="Bernard MT Condensed" panose="02050806060905020404" pitchFamily="18" charset="0"/>
              </a:rPr>
              <a:t>name </a:t>
            </a:r>
            <a:r>
              <a:rPr lang="en-US" sz="3600" dirty="0">
                <a:solidFill>
                  <a:srgbClr val="92D050"/>
                </a:solidFill>
                <a:latin typeface="Bernard MT Condensed" panose="02050806060905020404" pitchFamily="18" charset="0"/>
              </a:rPr>
              <a:t>(</a:t>
            </a:r>
            <a:r>
              <a:rPr lang="en-US" sz="3600" dirty="0">
                <a:solidFill>
                  <a:srgbClr val="FC2CB7"/>
                </a:solidFill>
                <a:latin typeface="Bernard MT Condensed" panose="02050806060905020404" pitchFamily="18" charset="0"/>
              </a:rPr>
              <a:t> </a:t>
            </a:r>
            <a:r>
              <a:rPr lang="en-US" sz="3600" dirty="0" err="1">
                <a:solidFill>
                  <a:srgbClr val="FF9966"/>
                </a:solidFill>
                <a:latin typeface="Bernard MT Condensed" panose="02050806060905020404" pitchFamily="18" charset="0"/>
              </a:rPr>
              <a:t>parameterName</a:t>
            </a:r>
            <a:r>
              <a:rPr lang="en-US" sz="3600" dirty="0">
                <a:solidFill>
                  <a:srgbClr val="FF9966"/>
                </a:solidFill>
                <a:latin typeface="Bernard MT Condensed" panose="02050806060905020404" pitchFamily="18" charset="0"/>
              </a:rPr>
              <a:t> type, …</a:t>
            </a:r>
            <a:r>
              <a:rPr lang="en-US" sz="3600" dirty="0">
                <a:solidFill>
                  <a:srgbClr val="92D050"/>
                </a:solidFill>
                <a:latin typeface="Bernard MT Condensed" panose="02050806060905020404" pitchFamily="18" charset="0"/>
              </a:rPr>
              <a:t>)</a:t>
            </a:r>
            <a:r>
              <a:rPr lang="en-US" sz="3600" dirty="0">
                <a:solidFill>
                  <a:srgbClr val="FC2CB7"/>
                </a:solidFill>
                <a:latin typeface="Bernard MT Condensed" panose="020508060609050204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92D050"/>
                </a:solidFill>
                <a:latin typeface="Bernard MT Condensed" panose="02050806060905020404" pitchFamily="18" charset="0"/>
              </a:rPr>
              <a:t>RETURNS </a:t>
            </a:r>
            <a:r>
              <a:rPr lang="en-US" sz="3200" dirty="0" err="1">
                <a:solidFill>
                  <a:srgbClr val="FF9966"/>
                </a:solidFill>
                <a:latin typeface="Bernard MT Condensed" panose="02050806060905020404" pitchFamily="18" charset="0"/>
              </a:rPr>
              <a:t>returnType</a:t>
            </a:r>
            <a:endParaRPr lang="en-US" sz="3200" dirty="0">
              <a:solidFill>
                <a:srgbClr val="FF9966"/>
              </a:solidFill>
              <a:latin typeface="Bernard MT Condensed" panose="02050806060905020404" pitchFamily="18" charset="0"/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rgbClr val="92D050"/>
                </a:solidFill>
                <a:latin typeface="Bernard MT Condensed" panose="02050806060905020404" pitchFamily="18" charset="0"/>
              </a:rPr>
              <a:t>BEGIN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B0F0"/>
                </a:solidFill>
                <a:latin typeface="Bernard MT Condensed" panose="02050806060905020404" pitchFamily="18" charset="0"/>
              </a:rPr>
              <a:t>	</a:t>
            </a:r>
            <a:r>
              <a:rPr lang="en-US" sz="2800" dirty="0">
                <a:solidFill>
                  <a:srgbClr val="FF9966"/>
                </a:solidFill>
                <a:latin typeface="Bernard MT Condensed" panose="02050806060905020404" pitchFamily="18" charset="0"/>
              </a:rPr>
              <a:t>Stuff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92D050"/>
                </a:solidFill>
                <a:latin typeface="Bernard MT Condensed" panose="02050806060905020404" pitchFamily="18" charset="0"/>
              </a:rPr>
              <a:t>END;</a:t>
            </a:r>
          </a:p>
          <a:p>
            <a:pPr marL="0" indent="0">
              <a:buNone/>
            </a:pPr>
            <a:endParaRPr lang="en-US" sz="3600" dirty="0">
              <a:solidFill>
                <a:srgbClr val="FC2CB7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CE83626D-CC64-42BA-B62F-93300D9BBD17}"/>
              </a:ext>
            </a:extLst>
          </p:cNvPr>
          <p:cNvSpPr/>
          <p:nvPr/>
        </p:nvSpPr>
        <p:spPr>
          <a:xfrm rot="3923465">
            <a:off x="-1144658" y="5486400"/>
            <a:ext cx="2743200" cy="2743200"/>
          </a:xfrm>
          <a:prstGeom prst="rtTriangle">
            <a:avLst/>
          </a:prstGeom>
          <a:solidFill>
            <a:srgbClr val="92D05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1EBB1F64-6FF6-4309-A764-6279AFD192A5}"/>
              </a:ext>
            </a:extLst>
          </p:cNvPr>
          <p:cNvSpPr/>
          <p:nvPr/>
        </p:nvSpPr>
        <p:spPr>
          <a:xfrm rot="3576174">
            <a:off x="1360298" y="6374356"/>
            <a:ext cx="914400" cy="9144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6471348D-A232-4846-B456-01EE075BB404}"/>
              </a:ext>
            </a:extLst>
          </p:cNvPr>
          <p:cNvSpPr/>
          <p:nvPr/>
        </p:nvSpPr>
        <p:spPr>
          <a:xfrm rot="303224">
            <a:off x="200913" y="5404098"/>
            <a:ext cx="1828800" cy="18288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4B8784AE-53F6-4D10-9C3F-40F5259B359F}"/>
              </a:ext>
            </a:extLst>
          </p:cNvPr>
          <p:cNvSpPr/>
          <p:nvPr/>
        </p:nvSpPr>
        <p:spPr>
          <a:xfrm rot="17336550">
            <a:off x="10704895" y="5029993"/>
            <a:ext cx="1828800" cy="1828800"/>
          </a:xfrm>
          <a:prstGeom prst="rtTriangle">
            <a:avLst/>
          </a:prstGeom>
          <a:solidFill>
            <a:srgbClr val="FF99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2B1B8E69-768E-4F67-919A-80F045C7143F}"/>
              </a:ext>
            </a:extLst>
          </p:cNvPr>
          <p:cNvSpPr/>
          <p:nvPr/>
        </p:nvSpPr>
        <p:spPr>
          <a:xfrm rot="17896823">
            <a:off x="160138" y="5734474"/>
            <a:ext cx="2103120" cy="2103120"/>
          </a:xfrm>
          <a:prstGeom prst="rtTriangle">
            <a:avLst/>
          </a:prstGeom>
          <a:solidFill>
            <a:srgbClr val="92D05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CAAF3E3F-3590-4337-921A-8F257C0CC3D6}"/>
              </a:ext>
            </a:extLst>
          </p:cNvPr>
          <p:cNvSpPr/>
          <p:nvPr/>
        </p:nvSpPr>
        <p:spPr>
          <a:xfrm>
            <a:off x="10085291" y="5225880"/>
            <a:ext cx="2743200" cy="2743200"/>
          </a:xfrm>
          <a:prstGeom prst="rtTriangle">
            <a:avLst/>
          </a:prstGeom>
          <a:solidFill>
            <a:srgbClr val="92D05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C324BE16-E440-4EC1-ADE2-487CFCD18CFF}"/>
              </a:ext>
            </a:extLst>
          </p:cNvPr>
          <p:cNvSpPr/>
          <p:nvPr/>
        </p:nvSpPr>
        <p:spPr>
          <a:xfrm rot="2540647">
            <a:off x="11890864" y="4589957"/>
            <a:ext cx="2103120" cy="2103120"/>
          </a:xfrm>
          <a:prstGeom prst="rtTriangle">
            <a:avLst/>
          </a:prstGeom>
          <a:solidFill>
            <a:srgbClr val="92D05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86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1091</TotalTime>
  <Words>620</Words>
  <Application>Microsoft Office PowerPoint</Application>
  <PresentationFormat>Widescreen</PresentationFormat>
  <Paragraphs>86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Bernard MT Condensed</vt:lpstr>
      <vt:lpstr>Calibri</vt:lpstr>
      <vt:lpstr>Calibri Light</vt:lpstr>
      <vt:lpstr>Courier New</vt:lpstr>
      <vt:lpstr>Office Theme</vt:lpstr>
      <vt:lpstr>PowerPoint Presentation</vt:lpstr>
      <vt:lpstr>Exam 3 Review</vt:lpstr>
      <vt:lpstr>Exam Topics</vt:lpstr>
      <vt:lpstr>What are foreign keys?</vt:lpstr>
      <vt:lpstr>Foreign Key Violations</vt:lpstr>
      <vt:lpstr>INSERT</vt:lpstr>
      <vt:lpstr>UPDATE</vt:lpstr>
      <vt:lpstr>DELETE</vt:lpstr>
      <vt:lpstr>Function Template</vt:lpstr>
      <vt:lpstr>Practice Problem Directions</vt:lpstr>
      <vt:lpstr>Create a function, called Deposit, that allows a user to deposit money into their account. Pass in only the account ID of the user and the amount of money deposited. </vt:lpstr>
      <vt:lpstr>Trigger Template</vt:lpstr>
      <vt:lpstr>Create a trigger, called WithdrawCheck, that checks to see if an update on a user’s account does not make the new amount of money less than zero / negative.</vt:lpstr>
      <vt:lpstr>Stuff to Know for the Exam</vt:lpstr>
      <vt:lpstr>Questions So Far?</vt:lpstr>
      <vt:lpstr>Good Luck!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In</dc:title>
  <dc:creator>Alexis Dougherty</dc:creator>
  <cp:lastModifiedBy>Alexis Dougherty</cp:lastModifiedBy>
  <cp:revision>51</cp:revision>
  <dcterms:created xsi:type="dcterms:W3CDTF">2020-02-10T05:49:13Z</dcterms:created>
  <dcterms:modified xsi:type="dcterms:W3CDTF">2020-04-19T22:05:52Z</dcterms:modified>
</cp:coreProperties>
</file>