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76"/>
  </p:notesMasterIdLst>
  <p:handoutMasterIdLst>
    <p:handoutMasterId r:id="rId77"/>
  </p:handoutMasterIdLst>
  <p:sldIdLst>
    <p:sldId id="256" r:id="rId2"/>
    <p:sldId id="449" r:id="rId3"/>
    <p:sldId id="473" r:id="rId4"/>
    <p:sldId id="474" r:id="rId5"/>
    <p:sldId id="475" r:id="rId6"/>
    <p:sldId id="483" r:id="rId7"/>
    <p:sldId id="477" r:id="rId8"/>
    <p:sldId id="478" r:id="rId9"/>
    <p:sldId id="479" r:id="rId10"/>
    <p:sldId id="480" r:id="rId11"/>
    <p:sldId id="481" r:id="rId12"/>
    <p:sldId id="482" r:id="rId13"/>
    <p:sldId id="484" r:id="rId14"/>
    <p:sldId id="485" r:id="rId15"/>
    <p:sldId id="486" r:id="rId16"/>
    <p:sldId id="487" r:id="rId17"/>
    <p:sldId id="488" r:id="rId18"/>
    <p:sldId id="489" r:id="rId19"/>
    <p:sldId id="490" r:id="rId20"/>
    <p:sldId id="503" r:id="rId21"/>
    <p:sldId id="491" r:id="rId22"/>
    <p:sldId id="492" r:id="rId23"/>
    <p:sldId id="493" r:id="rId24"/>
    <p:sldId id="494" r:id="rId25"/>
    <p:sldId id="495" r:id="rId26"/>
    <p:sldId id="496" r:id="rId27"/>
    <p:sldId id="498" r:id="rId28"/>
    <p:sldId id="497" r:id="rId29"/>
    <p:sldId id="499" r:id="rId30"/>
    <p:sldId id="500" r:id="rId31"/>
    <p:sldId id="501" r:id="rId32"/>
    <p:sldId id="509" r:id="rId33"/>
    <p:sldId id="514" r:id="rId34"/>
    <p:sldId id="515" r:id="rId35"/>
    <p:sldId id="516" r:id="rId36"/>
    <p:sldId id="517" r:id="rId37"/>
    <p:sldId id="511" r:id="rId38"/>
    <p:sldId id="512" r:id="rId39"/>
    <p:sldId id="518" r:id="rId40"/>
    <p:sldId id="506" r:id="rId41"/>
    <p:sldId id="508" r:id="rId42"/>
    <p:sldId id="513" r:id="rId43"/>
    <p:sldId id="510" r:id="rId44"/>
    <p:sldId id="519" r:id="rId45"/>
    <p:sldId id="548" r:id="rId46"/>
    <p:sldId id="520" r:id="rId47"/>
    <p:sldId id="521" r:id="rId48"/>
    <p:sldId id="522" r:id="rId49"/>
    <p:sldId id="523" r:id="rId50"/>
    <p:sldId id="525" r:id="rId51"/>
    <p:sldId id="529" r:id="rId52"/>
    <p:sldId id="527" r:id="rId53"/>
    <p:sldId id="531" r:id="rId54"/>
    <p:sldId id="526" r:id="rId55"/>
    <p:sldId id="530" r:id="rId56"/>
    <p:sldId id="524" r:id="rId57"/>
    <p:sldId id="532" r:id="rId58"/>
    <p:sldId id="528" r:id="rId59"/>
    <p:sldId id="534" r:id="rId60"/>
    <p:sldId id="535" r:id="rId61"/>
    <p:sldId id="549" r:id="rId62"/>
    <p:sldId id="536" r:id="rId63"/>
    <p:sldId id="537" r:id="rId64"/>
    <p:sldId id="538" r:id="rId65"/>
    <p:sldId id="533" r:id="rId66"/>
    <p:sldId id="539" r:id="rId67"/>
    <p:sldId id="540" r:id="rId68"/>
    <p:sldId id="541" r:id="rId69"/>
    <p:sldId id="542" r:id="rId70"/>
    <p:sldId id="543" r:id="rId71"/>
    <p:sldId id="544" r:id="rId72"/>
    <p:sldId id="550" r:id="rId73"/>
    <p:sldId id="545" r:id="rId74"/>
    <p:sldId id="546" r:id="rId7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4730F"/>
    <a:srgbClr val="FD790E"/>
    <a:srgbClr val="FF7E79"/>
    <a:srgbClr val="0432FF"/>
    <a:srgbClr val="FF9300"/>
    <a:srgbClr val="3AEB3B"/>
    <a:srgbClr val="00B300"/>
    <a:srgbClr val="009051"/>
    <a:srgbClr val="008F00"/>
    <a:srgbClr val="9C64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09"/>
    <p:restoredTop sz="95055"/>
  </p:normalViewPr>
  <p:slideViewPr>
    <p:cSldViewPr snapToGrid="0" snapToObjects="1">
      <p:cViewPr varScale="1">
        <p:scale>
          <a:sx n="120" d="100"/>
          <a:sy n="120" d="100"/>
        </p:scale>
        <p:origin x="696" y="19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80A359-1639-8940-B52E-046F702AF36B}" type="datetime1">
              <a:rPr lang="en-US" smtClean="0"/>
              <a:t>4/10/20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2CBE1F-644C-C444-B2BB-BA14AAAD5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75067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7AB6CD-AF98-E447-A369-AC84854B497E}" type="datetime1">
              <a:rPr lang="en-US" smtClean="0"/>
              <a:t>4/10/20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B0AA9C-D482-444D-A007-81D60DBC8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77314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B0AA9C-D482-444D-A007-81D60DBC828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852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95F38-5F76-F64A-B596-DC0E94824292}" type="datetime1">
              <a:rPr lang="en-US" smtClean="0"/>
              <a:t>4/10/20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485C-A686-F243-8CAD-39677B577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362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06954-97F8-A543-AF95-300306BAA740}" type="datetime1">
              <a:rPr lang="en-US" smtClean="0"/>
              <a:t>4/10/20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485C-A686-F243-8CAD-39677B577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912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D2E30-92AC-1F47-942F-58BE6489C286}" type="datetime1">
              <a:rPr lang="en-US" smtClean="0"/>
              <a:t>4/10/20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485C-A686-F243-8CAD-39677B577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788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C1612-7C86-F547-8C25-04DE9827BD2A}" type="datetime1">
              <a:rPr lang="en-US" smtClean="0"/>
              <a:t>4/10/20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485C-A686-F243-8CAD-39677B577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372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345EA-3591-1A44-834B-190A86DD5FA0}" type="datetime1">
              <a:rPr lang="en-US" smtClean="0"/>
              <a:t>4/10/20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485C-A686-F243-8CAD-39677B577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437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CF0B9-D897-774E-8460-76E5942EF7A4}" type="datetime1">
              <a:rPr lang="en-US" smtClean="0"/>
              <a:t>4/10/20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485C-A686-F243-8CAD-39677B577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969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57829-EE97-B048-A545-CBF82693EAFF}" type="datetime1">
              <a:rPr lang="en-US" smtClean="0"/>
              <a:t>4/10/20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485C-A686-F243-8CAD-39677B577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499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67EE0-506D-0E4F-A1DC-27CF94AE7205}" type="datetime1">
              <a:rPr lang="en-US" smtClean="0"/>
              <a:t>4/10/20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485C-A686-F243-8CAD-39677B577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096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06923-5DE4-644B-B51E-8FAC9AD74564}" type="datetime1">
              <a:rPr lang="en-US" smtClean="0"/>
              <a:t>4/10/20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485C-A686-F243-8CAD-39677B577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162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A13D1-1998-D240-8E5E-A1C5E0F996FF}" type="datetime1">
              <a:rPr lang="en-US" smtClean="0"/>
              <a:t>4/10/20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485C-A686-F243-8CAD-39677B577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884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7B1F3-4A40-B643-B171-ABB807A66565}" type="datetime1">
              <a:rPr lang="en-US" smtClean="0"/>
              <a:t>4/10/20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485C-A686-F243-8CAD-39677B577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799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478A3F-2390-E840-9283-9FB8330B2FDD}" type="datetime1">
              <a:rPr lang="en-US" smtClean="0"/>
              <a:t>4/10/20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76485C-A686-F243-8CAD-39677B577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790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CIS 4301:  Constraints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Pete Dobbins</a:t>
            </a:r>
          </a:p>
        </p:txBody>
      </p:sp>
    </p:spTree>
    <p:extLst>
      <p:ext uri="{BB962C8B-B14F-4D97-AF65-F5344CB8AC3E}">
        <p14:creationId xmlns:p14="http://schemas.microsoft.com/office/powerpoint/2010/main" val="6448502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Violations:  Case #2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A deletion or update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𝐵𝑒𝑒𝑟𝑠</m:t>
                    </m:r>
                  </m:oMath>
                </a14:m>
                <a:r>
                  <a:rPr lang="en-US" dirty="0"/>
                  <a:t> that removes a beer value found in some tuple(s)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𝑆𝑒𝑙𝑙𝑠</m:t>
                    </m:r>
                  </m:oMath>
                </a14:m>
                <a:r>
                  <a:rPr lang="en-US" dirty="0"/>
                  <a:t> can be handled in one of three ways.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 </a:t>
                </a:r>
                <a:r>
                  <a:rPr lang="en-US" i="1" dirty="0"/>
                  <a:t>Default</a:t>
                </a:r>
                <a:r>
                  <a:rPr lang="en-US" dirty="0"/>
                  <a:t>:  reject the deletion or update.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 </a:t>
                </a:r>
                <a:r>
                  <a:rPr lang="en-US" i="1" dirty="0"/>
                  <a:t>Cascade</a:t>
                </a:r>
                <a:r>
                  <a:rPr lang="en-US" dirty="0"/>
                  <a:t>:  make the same changes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𝑆𝑒𝑙𝑙𝑠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914400" lvl="1" indent="-514350"/>
                <a:r>
                  <a:rPr lang="en-US" dirty="0"/>
                  <a:t>Deleted beer:  delete corresponding tuples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𝑆𝑒𝑙𝑙𝑠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914400" lvl="1" indent="-514350"/>
                <a:r>
                  <a:rPr lang="en-US" dirty="0"/>
                  <a:t>Updated beer:  change corresponding values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𝑆𝑒𝑙𝑙𝑠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 </a:t>
                </a:r>
                <a:r>
                  <a:rPr lang="en-US" i="1" dirty="0"/>
                  <a:t>SET NULL</a:t>
                </a:r>
                <a:r>
                  <a:rPr lang="en-US" dirty="0"/>
                  <a:t>:  change the beer value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𝑆𝑒𝑙𝑙𝑠</m:t>
                    </m:r>
                  </m:oMath>
                </a14:m>
                <a:r>
                  <a:rPr lang="en-US" dirty="0"/>
                  <a:t> to NULL.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44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485C-A686-F243-8CAD-39677B577E1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809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 Cascade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order to perform:</a:t>
            </a:r>
          </a:p>
          <a:p>
            <a:pPr marL="0" indent="0">
              <a:buNone/>
            </a:pPr>
            <a:r>
              <a:rPr lang="en-US" dirty="0"/>
              <a:t>	DELETE FROM Beers</a:t>
            </a:r>
          </a:p>
          <a:p>
            <a:pPr marL="0" indent="0">
              <a:buNone/>
            </a:pPr>
            <a:r>
              <a:rPr lang="en-US" dirty="0"/>
              <a:t>	    WHERE name = 'Bud';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cascading operation is:</a:t>
            </a:r>
          </a:p>
          <a:p>
            <a:pPr marL="0" indent="0">
              <a:buNone/>
            </a:pPr>
            <a:r>
              <a:rPr lang="en-US" dirty="0"/>
              <a:t>	DELETE FROM Sells</a:t>
            </a:r>
          </a:p>
          <a:p>
            <a:pPr marL="0" indent="0">
              <a:buNone/>
            </a:pPr>
            <a:r>
              <a:rPr lang="en-US" dirty="0"/>
              <a:t>	    WHERE beer = 'Bud';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485C-A686-F243-8CAD-39677B577E1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883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 Cascade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In order to perform:</a:t>
            </a:r>
          </a:p>
          <a:p>
            <a:pPr marL="0" indent="0">
              <a:buNone/>
            </a:pPr>
            <a:r>
              <a:rPr lang="en-US" dirty="0"/>
              <a:t>	UPDATE Beers</a:t>
            </a:r>
          </a:p>
          <a:p>
            <a:pPr marL="0" indent="0">
              <a:buNone/>
            </a:pPr>
            <a:r>
              <a:rPr lang="en-US" dirty="0"/>
              <a:t>	    SET name = 'Budweiser'</a:t>
            </a:r>
          </a:p>
          <a:p>
            <a:pPr marL="0" indent="0">
              <a:buNone/>
            </a:pPr>
            <a:r>
              <a:rPr lang="en-US" dirty="0"/>
              <a:t>	    WHERE name = 'Bud';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cascading operation is:</a:t>
            </a:r>
          </a:p>
          <a:p>
            <a:pPr marL="0" indent="0">
              <a:buNone/>
            </a:pPr>
            <a:r>
              <a:rPr lang="en-US" dirty="0"/>
              <a:t>	UPDATE Sells</a:t>
            </a:r>
          </a:p>
          <a:p>
            <a:pPr marL="0" indent="0">
              <a:buNone/>
            </a:pPr>
            <a:r>
              <a:rPr lang="en-US" dirty="0"/>
              <a:t>	    SET beer = 'Budweiser'</a:t>
            </a:r>
          </a:p>
          <a:p>
            <a:pPr marL="0" indent="0">
              <a:buNone/>
            </a:pPr>
            <a:r>
              <a:rPr lang="en-US" dirty="0"/>
              <a:t>	    WHERE beer = 'Bud';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485C-A686-F243-8CAD-39677B577E1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3750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 Set NULL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In order to perform:</a:t>
            </a:r>
          </a:p>
          <a:p>
            <a:pPr marL="0" indent="0">
              <a:buNone/>
            </a:pPr>
            <a:r>
              <a:rPr lang="en-US" dirty="0"/>
              <a:t>	DELETE FROM Beers</a:t>
            </a:r>
          </a:p>
          <a:p>
            <a:pPr marL="0" indent="0">
              <a:buNone/>
            </a:pPr>
            <a:r>
              <a:rPr lang="en-US" dirty="0"/>
              <a:t>	    WHERE name = 'Bud';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cascading operation is:</a:t>
            </a:r>
          </a:p>
          <a:p>
            <a:pPr marL="0" indent="0">
              <a:buNone/>
            </a:pPr>
            <a:r>
              <a:rPr lang="en-US" dirty="0"/>
              <a:t>	UPDATE Sells</a:t>
            </a:r>
          </a:p>
          <a:p>
            <a:pPr marL="0" indent="0">
              <a:buNone/>
            </a:pPr>
            <a:r>
              <a:rPr lang="en-US" dirty="0"/>
              <a:t>	    SET beer = NULL</a:t>
            </a:r>
          </a:p>
          <a:p>
            <a:pPr marL="0" indent="0">
              <a:buNone/>
            </a:pPr>
            <a:r>
              <a:rPr lang="en-US" dirty="0"/>
              <a:t>	    WHERE beer = 'Bud';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485C-A686-F243-8CAD-39677B577E1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0599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 Set NULL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In order to perform:</a:t>
            </a:r>
          </a:p>
          <a:p>
            <a:pPr marL="0" indent="0">
              <a:buNone/>
            </a:pPr>
            <a:r>
              <a:rPr lang="en-US" dirty="0"/>
              <a:t>	UPDATE Beers</a:t>
            </a:r>
          </a:p>
          <a:p>
            <a:pPr marL="0" indent="0">
              <a:buNone/>
            </a:pPr>
            <a:r>
              <a:rPr lang="en-US" dirty="0"/>
              <a:t>	    SET name = 'Budweiser'</a:t>
            </a:r>
          </a:p>
          <a:p>
            <a:pPr marL="0" indent="0">
              <a:buNone/>
            </a:pPr>
            <a:r>
              <a:rPr lang="en-US" dirty="0"/>
              <a:t>	    WHERE name = 'Bud';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cascading operation is:</a:t>
            </a:r>
          </a:p>
          <a:p>
            <a:pPr marL="0" indent="0">
              <a:buNone/>
            </a:pPr>
            <a:r>
              <a:rPr lang="en-US" dirty="0"/>
              <a:t>	UPDATE Sells</a:t>
            </a:r>
          </a:p>
          <a:p>
            <a:pPr marL="0" indent="0">
              <a:buNone/>
            </a:pPr>
            <a:r>
              <a:rPr lang="en-US" dirty="0"/>
              <a:t>	    SET beer = NULL</a:t>
            </a:r>
          </a:p>
          <a:p>
            <a:pPr marL="0" indent="0">
              <a:buNone/>
            </a:pPr>
            <a:r>
              <a:rPr lang="en-US" dirty="0"/>
              <a:t>	    WHERE beer = 'Bud';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485C-A686-F243-8CAD-39677B577E1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0142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a Policy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no policy is specified, the default option [</a:t>
            </a:r>
            <a:r>
              <a:rPr lang="en-US" dirty="0" err="1"/>
              <a:t>MariaDB</a:t>
            </a:r>
            <a:r>
              <a:rPr lang="en-US" dirty="0"/>
              <a:t> keyword:  RESTRICT] rejecting any such modification is utilized.</a:t>
            </a:r>
          </a:p>
          <a:p>
            <a:r>
              <a:rPr lang="en-US" dirty="0"/>
              <a:t>When declaring a foreign key, CASCADE or SET NULL can be set individually for both DELETE and UPDATE operations.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485C-A686-F243-8CAD-39677B577E1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830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a Policy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CREATE TABLE Sells (</a:t>
            </a:r>
          </a:p>
          <a:p>
            <a:pPr marL="0" indent="0">
              <a:buNone/>
            </a:pPr>
            <a:r>
              <a:rPr lang="en-US" dirty="0"/>
              <a:t>    bar      CHAR(25),</a:t>
            </a:r>
          </a:p>
          <a:p>
            <a:pPr marL="0" indent="0">
              <a:buNone/>
            </a:pPr>
            <a:r>
              <a:rPr lang="en-US" dirty="0"/>
              <a:t>    beer    CHAR(25),</a:t>
            </a:r>
          </a:p>
          <a:p>
            <a:pPr marL="0" indent="0">
              <a:buNone/>
            </a:pPr>
            <a:r>
              <a:rPr lang="en-US" dirty="0"/>
              <a:t>    price    REAL,</a:t>
            </a:r>
          </a:p>
          <a:p>
            <a:pPr marL="0" indent="0">
              <a:buNone/>
            </a:pPr>
            <a:r>
              <a:rPr lang="en-US" dirty="0"/>
              <a:t>    PRIMARY KEY (bar, beer),</a:t>
            </a:r>
          </a:p>
          <a:p>
            <a:pPr marL="0" indent="0">
              <a:buNone/>
            </a:pPr>
            <a:r>
              <a:rPr lang="en-US" dirty="0"/>
              <a:t>    FOREIGN KEY (beer) REFERENCES Beers (name)</a:t>
            </a:r>
          </a:p>
          <a:p>
            <a:pPr marL="0" indent="0">
              <a:buNone/>
            </a:pPr>
            <a:r>
              <a:rPr lang="en-US" dirty="0"/>
              <a:t>        ON DELETE SET NULL</a:t>
            </a:r>
          </a:p>
          <a:p>
            <a:pPr marL="0" indent="0">
              <a:buNone/>
            </a:pPr>
            <a:r>
              <a:rPr lang="en-US" dirty="0"/>
              <a:t>        ON UPDATE CASCADE</a:t>
            </a:r>
          </a:p>
          <a:p>
            <a:pPr marL="0" indent="0">
              <a:buNone/>
            </a:pPr>
            <a:r>
              <a:rPr lang="en-US" dirty="0"/>
              <a:t>);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485C-A686-F243-8CAD-39677B577E1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4991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Practicing</a:t>
            </a:r>
            <a:r>
              <a:rPr lang="is-IS" dirty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Practice creating tables with foreign key constraints, using the examples given.</a:t>
            </a:r>
          </a:p>
          <a:p>
            <a:r>
              <a:rPr lang="en-US" dirty="0"/>
              <a:t>Create delete, insert, and update operations that express the usage of these foreign key constraints.</a:t>
            </a:r>
          </a:p>
          <a:p>
            <a:r>
              <a:rPr lang="en-US" dirty="0"/>
              <a:t>Note, the previous slide [#16] has an error.  What is the error?  Why is it occurring?  How can the error be </a:t>
            </a:r>
            <a:r>
              <a:rPr lang="en-US"/>
              <a:t>resolved?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485C-A686-F243-8CAD-39677B577E1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118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Attribute-Based CHECKs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Constraints on the value of a particular attribute.</a:t>
            </a:r>
          </a:p>
          <a:p>
            <a:r>
              <a:rPr lang="en-US" dirty="0"/>
              <a:t>Add:  CHECK ( &lt;condition&gt; ) to the declaration of the attribute.</a:t>
            </a:r>
          </a:p>
          <a:p>
            <a:r>
              <a:rPr lang="en-US" i="1" dirty="0" err="1"/>
              <a:t>MariaDB</a:t>
            </a:r>
            <a:r>
              <a:rPr lang="en-US" dirty="0"/>
              <a:t> does </a:t>
            </a:r>
            <a:r>
              <a:rPr lang="en-US" b="1" dirty="0"/>
              <a:t>not</a:t>
            </a:r>
            <a:r>
              <a:rPr lang="en-US" dirty="0"/>
              <a:t> allow subqueries to be a part of the check, however some DBMSs do include this option.</a:t>
            </a:r>
          </a:p>
          <a:p>
            <a:pPr lvl="1"/>
            <a:r>
              <a:rPr lang="en-US" dirty="0"/>
              <a:t>The condition may use the name of the attribute, however any other relation or attribute name must be packaged within a subquery.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485C-A686-F243-8CAD-39677B577E1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2596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 Attribute-Based CHECK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CREATE TABLE Sells (</a:t>
            </a:r>
          </a:p>
          <a:p>
            <a:pPr marL="0" indent="0">
              <a:buNone/>
            </a:pPr>
            <a:r>
              <a:rPr lang="en-US" sz="2800" dirty="0"/>
              <a:t>    bar      CHAR(25),</a:t>
            </a:r>
          </a:p>
          <a:p>
            <a:pPr marL="0" indent="0">
              <a:buNone/>
            </a:pPr>
            <a:r>
              <a:rPr lang="en-US" sz="2800" dirty="0"/>
              <a:t>    beer    CHAR(25)    CHECK ( beer IN ( SELECT name FROM Beers ) ),</a:t>
            </a:r>
          </a:p>
          <a:p>
            <a:pPr marL="0" indent="0">
              <a:buNone/>
            </a:pPr>
            <a:r>
              <a:rPr lang="en-US" sz="2800" dirty="0"/>
              <a:t>    price    REAL    CHECK ( price &lt;= 5.00 ),</a:t>
            </a:r>
          </a:p>
          <a:p>
            <a:pPr marL="0" indent="0">
              <a:buNone/>
            </a:pPr>
            <a:r>
              <a:rPr lang="en-US" sz="2800" dirty="0"/>
              <a:t>    PRIMARY KEY (bar, beer)</a:t>
            </a:r>
          </a:p>
          <a:p>
            <a:pPr marL="0" indent="0">
              <a:buNone/>
            </a:pPr>
            <a:r>
              <a:rPr lang="en-US" sz="2800" dirty="0"/>
              <a:t>);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485C-A686-F243-8CAD-39677B577E1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59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Foreign Keys</a:t>
            </a:r>
          </a:p>
          <a:p>
            <a:r>
              <a:rPr lang="en-US" dirty="0"/>
              <a:t>Local Constraints</a:t>
            </a:r>
          </a:p>
          <a:p>
            <a:r>
              <a:rPr lang="en-US" dirty="0"/>
              <a:t>Global Constraints</a:t>
            </a:r>
          </a:p>
          <a:p>
            <a:r>
              <a:rPr lang="en-US" dirty="0"/>
              <a:t>Triggers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485C-A686-F243-8CAD-39677B577E1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6232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 Attribute-Based CHECK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CREATE TABLE Sells (</a:t>
            </a:r>
          </a:p>
          <a:p>
            <a:pPr marL="0" indent="0">
              <a:buNone/>
            </a:pPr>
            <a:r>
              <a:rPr lang="en-US" sz="2800" dirty="0"/>
              <a:t>    bar      CHAR(25),</a:t>
            </a:r>
          </a:p>
          <a:p>
            <a:pPr marL="0" indent="0">
              <a:buNone/>
            </a:pPr>
            <a:r>
              <a:rPr lang="en-US" sz="2800" dirty="0"/>
              <a:t>    beer    CHAR(25)    CHECK ( beer IN ( SELECT name FROM Beers ) ),</a:t>
            </a:r>
          </a:p>
          <a:p>
            <a:pPr marL="0" indent="0">
              <a:buNone/>
            </a:pPr>
            <a:r>
              <a:rPr lang="en-US" sz="2800" dirty="0"/>
              <a:t>    price    REAL    CHECK ( price &lt;= 5.00 ),</a:t>
            </a:r>
          </a:p>
          <a:p>
            <a:pPr marL="0" indent="0">
              <a:buNone/>
            </a:pPr>
            <a:r>
              <a:rPr lang="en-US" sz="2800" dirty="0"/>
              <a:t>    PRIMARY KEY (bar, beer)</a:t>
            </a:r>
          </a:p>
          <a:p>
            <a:pPr marL="0" indent="0">
              <a:buNone/>
            </a:pPr>
            <a:r>
              <a:rPr lang="en-US" sz="2800" dirty="0"/>
              <a:t>);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485C-A686-F243-8CAD-39677B577E17}" type="slidenum">
              <a:rPr lang="en-US" smtClean="0"/>
              <a:t>20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6039293" y="2711304"/>
            <a:ext cx="4253024" cy="382772"/>
          </a:xfrm>
          <a:prstGeom prst="roundRect">
            <a:avLst/>
          </a:prstGeom>
          <a:noFill/>
          <a:ln w="28575">
            <a:solidFill>
              <a:srgbClr val="0432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4267200" y="3228574"/>
            <a:ext cx="1984744" cy="382772"/>
          </a:xfrm>
          <a:prstGeom prst="round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661297" y="1417638"/>
            <a:ext cx="30090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432FF"/>
                </a:solidFill>
              </a:rPr>
              <a:t>At this time, not available in </a:t>
            </a:r>
            <a:r>
              <a:rPr lang="en-US" sz="2400" dirty="0" err="1">
                <a:solidFill>
                  <a:srgbClr val="0432FF"/>
                </a:solidFill>
              </a:rPr>
              <a:t>MariaDB</a:t>
            </a:r>
            <a:endParaRPr lang="en-US" sz="2400" dirty="0">
              <a:solidFill>
                <a:srgbClr val="0432FF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8165805" y="2206103"/>
            <a:ext cx="0" cy="462669"/>
          </a:xfrm>
          <a:prstGeom prst="straightConnector1">
            <a:avLst/>
          </a:prstGeom>
          <a:ln w="28575" cap="rnd">
            <a:solidFill>
              <a:srgbClr val="0432FF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836581" y="4306950"/>
            <a:ext cx="30090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A valid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</a:rPr>
              <a:t>MariaDB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 Check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5259572" y="3724849"/>
            <a:ext cx="0" cy="582102"/>
          </a:xfrm>
          <a:prstGeom prst="straightConnector1">
            <a:avLst/>
          </a:prstGeom>
          <a:ln w="28575" cap="rnd">
            <a:solidFill>
              <a:schemeClr val="accent6">
                <a:lumMod val="7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28448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 Attribute-Based CHECK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CREATE TABLE Sells (</a:t>
            </a:r>
          </a:p>
          <a:p>
            <a:pPr marL="0" indent="0">
              <a:buNone/>
            </a:pPr>
            <a:r>
              <a:rPr lang="en-US" sz="2800" dirty="0"/>
              <a:t>    bar      CHAR(25),</a:t>
            </a:r>
          </a:p>
          <a:p>
            <a:pPr marL="0" indent="0">
              <a:buNone/>
            </a:pPr>
            <a:r>
              <a:rPr lang="en-US" sz="2800" dirty="0"/>
              <a:t>    beer    CHAR(25),</a:t>
            </a:r>
          </a:p>
          <a:p>
            <a:pPr marL="0" indent="0">
              <a:buNone/>
            </a:pPr>
            <a:r>
              <a:rPr lang="en-US" sz="2800" dirty="0"/>
              <a:t>    price    REAL    CHECK ( price &lt;= 5.00 ),</a:t>
            </a:r>
          </a:p>
          <a:p>
            <a:pPr marL="0" indent="0">
              <a:buNone/>
            </a:pPr>
            <a:r>
              <a:rPr lang="en-US" sz="2800" dirty="0"/>
              <a:t>    PRIMARY KEY (bar, beer),</a:t>
            </a:r>
          </a:p>
          <a:p>
            <a:pPr marL="0" indent="0">
              <a:buNone/>
            </a:pPr>
            <a:r>
              <a:rPr lang="en-US" sz="2800" dirty="0"/>
              <a:t>    FOREIGN KEY ( beer ) REFERENCES Beers ( name )</a:t>
            </a:r>
          </a:p>
          <a:p>
            <a:pPr marL="0" indent="0">
              <a:buNone/>
            </a:pPr>
            <a:r>
              <a:rPr lang="en-US" sz="2800" dirty="0"/>
              <a:t>);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485C-A686-F243-8CAD-39677B577E1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6519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Timing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Attribute-based CHECKs are performed only when a value for that attribute is inserted or updated.</a:t>
            </a:r>
          </a:p>
          <a:p>
            <a:r>
              <a:rPr lang="en-US" u="sng" dirty="0"/>
              <a:t>CHECK ( price &lt;= 5.00 )</a:t>
            </a:r>
            <a:r>
              <a:rPr lang="en-US" dirty="0"/>
              <a:t>:  checks every new price and rejects any INSERTs / UPDATEs that violate this constraint.</a:t>
            </a:r>
          </a:p>
          <a:p>
            <a:r>
              <a:rPr lang="en-US" u="sng" dirty="0"/>
              <a:t>CHECK ( beer IN ( SELECT name FROM Beers ) )</a:t>
            </a:r>
            <a:r>
              <a:rPr lang="en-US" dirty="0"/>
              <a:t>:  is not checked if a beer is deleted from Beers (unlike with a foreign key), thus there is no DELETE / INSERT / UPDATE policy enforcing consistency.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485C-A686-F243-8CAD-39677B577E1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0627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Tuple-Based CHECKs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Constraints on the value of tuples.</a:t>
            </a:r>
          </a:p>
          <a:p>
            <a:r>
              <a:rPr lang="en-US" dirty="0"/>
              <a:t>Add:  CHECK ( &lt;condition&gt; ) as a schema element.</a:t>
            </a:r>
          </a:p>
          <a:p>
            <a:r>
              <a:rPr lang="en-US" dirty="0"/>
              <a:t>The condition may refer to any attribute of the relation.</a:t>
            </a:r>
          </a:p>
          <a:p>
            <a:r>
              <a:rPr lang="en-US" dirty="0"/>
              <a:t>The CHECK is performed on only INSERTs / UPDATEs.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485C-A686-F243-8CAD-39677B577E1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4000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 Tuple-Based CHECK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CREATE TABLE Sells (</a:t>
            </a:r>
          </a:p>
          <a:p>
            <a:pPr marL="0" indent="0">
              <a:buNone/>
            </a:pPr>
            <a:r>
              <a:rPr lang="en-US" sz="2800" dirty="0"/>
              <a:t>    bar      CHAR(25),</a:t>
            </a:r>
          </a:p>
          <a:p>
            <a:pPr marL="0" indent="0">
              <a:buNone/>
            </a:pPr>
            <a:r>
              <a:rPr lang="en-US" sz="2800" dirty="0"/>
              <a:t>    beer    CHAR(25),</a:t>
            </a:r>
          </a:p>
          <a:p>
            <a:pPr marL="0" indent="0">
              <a:buNone/>
            </a:pPr>
            <a:r>
              <a:rPr lang="en-US" sz="2800" dirty="0"/>
              <a:t>    price    REAL,</a:t>
            </a:r>
          </a:p>
          <a:p>
            <a:pPr marL="0" indent="0">
              <a:buNone/>
            </a:pPr>
            <a:r>
              <a:rPr lang="en-US" sz="2800" dirty="0"/>
              <a:t>    PRIMARY KEY (bar, beer),</a:t>
            </a:r>
          </a:p>
          <a:p>
            <a:pPr marL="0" indent="0">
              <a:buNone/>
            </a:pPr>
            <a:r>
              <a:rPr lang="en-US" sz="2800" dirty="0"/>
              <a:t>    FOREIGN KEY ( beer ) REFERENCES Beers ( name ),</a:t>
            </a:r>
          </a:p>
          <a:p>
            <a:pPr marL="0" indent="0">
              <a:buNone/>
            </a:pPr>
            <a:r>
              <a:rPr lang="en-US" sz="2800" dirty="0"/>
              <a:t>    CHECK ( bar = 'Joes Place' OR price &lt;= 5.00 )</a:t>
            </a:r>
          </a:p>
          <a:p>
            <a:pPr marL="0" indent="0">
              <a:buNone/>
            </a:pPr>
            <a:r>
              <a:rPr lang="en-US" sz="2800" dirty="0"/>
              <a:t>);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485C-A686-F243-8CAD-39677B577E1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496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ASSERTIONs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ASSERTIONs are part of the SQL standard but are not implemented by many DBMS, including not being an option in </a:t>
            </a:r>
            <a:r>
              <a:rPr lang="en-US" dirty="0" err="1"/>
              <a:t>MariaDB</a:t>
            </a:r>
            <a:r>
              <a:rPr lang="en-US" dirty="0"/>
              <a:t>.  They are a database schema element, like relations and views.  The &lt;condition&gt; may refer to any relation or attribute in the schema.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CREATE ASSERTION &lt;name&gt;</a:t>
            </a:r>
          </a:p>
          <a:p>
            <a:pPr marL="0" indent="0">
              <a:buNone/>
            </a:pPr>
            <a:r>
              <a:rPr lang="en-US" dirty="0"/>
              <a:t>    CHECK ( &lt;condition&gt; );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485C-A686-F243-8CAD-39677B577E1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7348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 ASSERTION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CREATE ASSERTION </a:t>
            </a:r>
            <a:r>
              <a:rPr lang="en-US" sz="2800" dirty="0" err="1"/>
              <a:t>PriceCeiling</a:t>
            </a:r>
            <a:r>
              <a:rPr lang="en-US" sz="2800" dirty="0"/>
              <a:t> CHECK (</a:t>
            </a:r>
          </a:p>
          <a:p>
            <a:pPr marL="0" indent="0">
              <a:buNone/>
            </a:pPr>
            <a:r>
              <a:rPr lang="en-US" sz="2800" dirty="0"/>
              <a:t>    NOT EXISTS (</a:t>
            </a:r>
          </a:p>
          <a:p>
            <a:pPr marL="0" indent="0">
              <a:buNone/>
            </a:pPr>
            <a:r>
              <a:rPr lang="en-US" sz="2800" dirty="0"/>
              <a:t>        SELECT bar FROM Sells</a:t>
            </a:r>
          </a:p>
          <a:p>
            <a:pPr marL="0" indent="0">
              <a:buNone/>
            </a:pPr>
            <a:r>
              <a:rPr lang="en-US" sz="2800" dirty="0"/>
              <a:t>        GROUP BY bar</a:t>
            </a:r>
          </a:p>
          <a:p>
            <a:pPr marL="0" indent="0">
              <a:buNone/>
            </a:pPr>
            <a:r>
              <a:rPr lang="en-US" sz="2800" dirty="0"/>
              <a:t>        HAVING 5.00 &lt; AVG ( price )</a:t>
            </a:r>
          </a:p>
          <a:p>
            <a:pPr marL="0" indent="0">
              <a:buNone/>
            </a:pPr>
            <a:r>
              <a:rPr lang="en-US" sz="2800" dirty="0"/>
              <a:t>) );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485C-A686-F243-8CAD-39677B577E1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305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 ASSERTION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CREATE ASSERTION </a:t>
            </a:r>
            <a:r>
              <a:rPr lang="en-US" sz="2800" dirty="0" err="1"/>
              <a:t>FewerBars</a:t>
            </a:r>
            <a:r>
              <a:rPr lang="en-US" sz="2800" dirty="0"/>
              <a:t> CHECK (</a:t>
            </a:r>
          </a:p>
          <a:p>
            <a:pPr marL="0" indent="0">
              <a:buNone/>
            </a:pPr>
            <a:r>
              <a:rPr lang="en-US" sz="2800" dirty="0"/>
              <a:t>    ( SELECT COUNT(*) FROM Bars ) &lt;=</a:t>
            </a:r>
          </a:p>
          <a:p>
            <a:pPr marL="0" indent="0">
              <a:buNone/>
            </a:pPr>
            <a:r>
              <a:rPr lang="en-US" sz="2800" dirty="0"/>
              <a:t>    ( SELECT COUNT(*) FROM Drinkers )</a:t>
            </a:r>
          </a:p>
          <a:p>
            <a:pPr marL="0" indent="0">
              <a:buNone/>
            </a:pPr>
            <a:r>
              <a:rPr lang="en-US" sz="2800" dirty="0"/>
              <a:t>);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485C-A686-F243-8CAD-39677B577E1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8859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ASSERTION Timing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principle, </a:t>
            </a:r>
            <a:r>
              <a:rPr lang="en-US" i="1" dirty="0"/>
              <a:t>every</a:t>
            </a:r>
            <a:r>
              <a:rPr lang="en-US" dirty="0"/>
              <a:t> assertion must be checked when performing a modification to </a:t>
            </a:r>
            <a:r>
              <a:rPr lang="en-US" i="1" dirty="0"/>
              <a:t>any</a:t>
            </a:r>
            <a:r>
              <a:rPr lang="en-US" dirty="0"/>
              <a:t> relation in the database.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clever DBMS implementation will observe that only certain modifications will cause a given assertion to be violated.</a:t>
            </a:r>
          </a:p>
          <a:p>
            <a:r>
              <a:rPr lang="en-US" dirty="0"/>
              <a:t>No change to Beers can affect </a:t>
            </a:r>
            <a:r>
              <a:rPr lang="en-US" dirty="0" err="1"/>
              <a:t>FewerBars</a:t>
            </a:r>
            <a:r>
              <a:rPr lang="en-US" dirty="0"/>
              <a:t>.</a:t>
            </a:r>
          </a:p>
          <a:p>
            <a:r>
              <a:rPr lang="en-US" dirty="0"/>
              <a:t>Similarly, no insertions into Drinkers will affect </a:t>
            </a:r>
            <a:r>
              <a:rPr lang="en-US" dirty="0" err="1"/>
              <a:t>FewerBars</a:t>
            </a:r>
            <a:r>
              <a:rPr lang="en-US" dirty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485C-A686-F243-8CAD-39677B577E1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4251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TRIGGERs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Assertions are powerful, but tricky for the DBMS to efficiently determine when they need to be checked.</a:t>
            </a:r>
          </a:p>
          <a:p>
            <a:r>
              <a:rPr lang="en-US" dirty="0"/>
              <a:t>Attribute and Tuple-based checks are checked at known times, but are not very powerful. </a:t>
            </a:r>
          </a:p>
          <a:p>
            <a:r>
              <a:rPr lang="en-US" dirty="0"/>
              <a:t>TRIGGERs allow the DBA a solution to structuring when to check for a powerful condition.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485C-A686-F243-8CAD-39677B577E1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662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relationship among data elements that the DBMS is required to enforce.</a:t>
            </a:r>
          </a:p>
          <a:p>
            <a:pPr lvl="1"/>
            <a:r>
              <a:rPr lang="en-US" i="1" dirty="0"/>
              <a:t>Keys</a:t>
            </a:r>
          </a:p>
          <a:p>
            <a:pPr lvl="1"/>
            <a:r>
              <a:rPr lang="en-US" i="1" dirty="0"/>
              <a:t>Foreign</a:t>
            </a:r>
            <a:r>
              <a:rPr lang="en-US" dirty="0"/>
              <a:t> </a:t>
            </a:r>
            <a:r>
              <a:rPr lang="en-US" i="1" dirty="0"/>
              <a:t>key</a:t>
            </a:r>
            <a:r>
              <a:rPr lang="en-US" dirty="0"/>
              <a:t> [provide referential-integrity]</a:t>
            </a:r>
          </a:p>
          <a:p>
            <a:pPr lvl="1"/>
            <a:r>
              <a:rPr lang="en-US" i="1" dirty="0"/>
              <a:t>Value</a:t>
            </a:r>
            <a:r>
              <a:rPr lang="en-US" dirty="0"/>
              <a:t>-</a:t>
            </a:r>
            <a:r>
              <a:rPr lang="en-US" i="1" dirty="0"/>
              <a:t>based</a:t>
            </a:r>
          </a:p>
          <a:p>
            <a:pPr lvl="1"/>
            <a:r>
              <a:rPr lang="en-US" i="1" dirty="0"/>
              <a:t>Tuple</a:t>
            </a:r>
            <a:r>
              <a:rPr lang="en-US" dirty="0"/>
              <a:t>-</a:t>
            </a:r>
            <a:r>
              <a:rPr lang="en-US" i="1" dirty="0"/>
              <a:t>based</a:t>
            </a:r>
          </a:p>
          <a:p>
            <a:pPr lvl="1"/>
            <a:r>
              <a:rPr lang="en-US" i="1" dirty="0"/>
              <a:t>Assertions</a:t>
            </a:r>
            <a:r>
              <a:rPr lang="en-US" dirty="0"/>
              <a:t> through SQL </a:t>
            </a:r>
            <a:r>
              <a:rPr lang="en-US" dirty="0" err="1"/>
              <a:t>boolean</a:t>
            </a:r>
            <a:r>
              <a:rPr lang="en-US" dirty="0"/>
              <a:t> expressions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485C-A686-F243-8CAD-39677B577E1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1808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TRIGGERs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TRIGGERs or </a:t>
            </a:r>
            <a:r>
              <a:rPr lang="en-US" u="sng" dirty="0"/>
              <a:t>E</a:t>
            </a:r>
            <a:r>
              <a:rPr lang="en-US" dirty="0"/>
              <a:t>vent-</a:t>
            </a:r>
            <a:r>
              <a:rPr lang="en-US" u="sng" dirty="0"/>
              <a:t>C</a:t>
            </a:r>
            <a:r>
              <a:rPr lang="en-US" dirty="0"/>
              <a:t>ondition-</a:t>
            </a:r>
            <a:r>
              <a:rPr lang="en-US" u="sng" dirty="0"/>
              <a:t>A</a:t>
            </a:r>
            <a:r>
              <a:rPr lang="en-US" dirty="0"/>
              <a:t>ction (ECA) rules:</a:t>
            </a:r>
          </a:p>
          <a:p>
            <a:r>
              <a:rPr lang="en-US" i="1" dirty="0"/>
              <a:t>Event</a:t>
            </a:r>
            <a:r>
              <a:rPr lang="en-US" dirty="0"/>
              <a:t>:  typically a type of database modification, e.g. “INSERT ON Sells.”</a:t>
            </a:r>
          </a:p>
          <a:p>
            <a:r>
              <a:rPr lang="en-US" i="1" dirty="0"/>
              <a:t>Condition</a:t>
            </a:r>
            <a:r>
              <a:rPr lang="en-US" dirty="0"/>
              <a:t>:  Any SQL </a:t>
            </a:r>
            <a:r>
              <a:rPr lang="en-US" dirty="0" err="1"/>
              <a:t>boolean</a:t>
            </a:r>
            <a:r>
              <a:rPr lang="en-US" dirty="0"/>
              <a:t>-valued expression.</a:t>
            </a:r>
          </a:p>
          <a:p>
            <a:r>
              <a:rPr lang="en-US" i="1" dirty="0"/>
              <a:t>Action</a:t>
            </a:r>
            <a:r>
              <a:rPr lang="en-US" dirty="0"/>
              <a:t>:  Any SQL statements used in response to the condition.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485C-A686-F243-8CAD-39677B577E1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1824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 </a:t>
            </a:r>
            <a:r>
              <a:rPr lang="en-US" dirty="0" err="1"/>
              <a:t>SellsInsertTrigger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Instead of using a foreign key constraint and rejecting insertions into Sells( bar, beer, price ) when the beer is unknown by Beers( name, brewer ), a TRIGGER can add the beer into Beers with a NULL manufacturer.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485C-A686-F243-8CAD-39677B577E1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8907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 </a:t>
            </a:r>
            <a:r>
              <a:rPr lang="en-US" dirty="0" err="1"/>
              <a:t>SellsInsertTrigger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CREATE TRIGGER </a:t>
            </a:r>
            <a:r>
              <a:rPr lang="en-US" dirty="0" err="1"/>
              <a:t>SellsInsertTrigger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AFTER INSERT ON Sells</a:t>
            </a:r>
          </a:p>
          <a:p>
            <a:pPr marL="0" indent="0">
              <a:buNone/>
            </a:pPr>
            <a:r>
              <a:rPr lang="en-US" dirty="0"/>
              <a:t>FOR EACH ROW</a:t>
            </a:r>
          </a:p>
          <a:p>
            <a:pPr marL="0" indent="0">
              <a:buNone/>
            </a:pPr>
            <a:r>
              <a:rPr lang="en-US" dirty="0"/>
              <a:t>BEGIN</a:t>
            </a:r>
          </a:p>
          <a:p>
            <a:pPr marL="0" indent="0">
              <a:buNone/>
            </a:pPr>
            <a:r>
              <a:rPr lang="en-US" dirty="0"/>
              <a:t>    IF </a:t>
            </a:r>
            <a:r>
              <a:rPr lang="en-US" dirty="0" err="1"/>
              <a:t>NEW.beer</a:t>
            </a:r>
            <a:r>
              <a:rPr lang="en-US" dirty="0"/>
              <a:t> NOT IN</a:t>
            </a:r>
          </a:p>
          <a:p>
            <a:pPr marL="0" indent="0">
              <a:buNone/>
            </a:pPr>
            <a:r>
              <a:rPr lang="en-US" dirty="0"/>
              <a:t>        (SELECT name FROM Beers) THEN</a:t>
            </a:r>
          </a:p>
          <a:p>
            <a:pPr marL="0" indent="0">
              <a:buNone/>
            </a:pPr>
            <a:r>
              <a:rPr lang="en-US" dirty="0"/>
              <a:t>            INSERT INTO Beers(name)</a:t>
            </a:r>
          </a:p>
          <a:p>
            <a:pPr marL="0" indent="0">
              <a:buNone/>
            </a:pPr>
            <a:r>
              <a:rPr lang="en-US" dirty="0"/>
              <a:t>            VALUES( </a:t>
            </a:r>
            <a:r>
              <a:rPr lang="en-US" dirty="0" err="1"/>
              <a:t>NEW.beer</a:t>
            </a:r>
            <a:r>
              <a:rPr lang="en-US" dirty="0"/>
              <a:t> ) ;</a:t>
            </a:r>
          </a:p>
          <a:p>
            <a:pPr marL="0" indent="0">
              <a:buNone/>
            </a:pPr>
            <a:r>
              <a:rPr lang="en-US"/>
              <a:t>    END </a:t>
            </a:r>
            <a:r>
              <a:rPr lang="en-US" dirty="0"/>
              <a:t>IF ;</a:t>
            </a:r>
          </a:p>
          <a:p>
            <a:pPr marL="0" indent="0">
              <a:buNone/>
            </a:pPr>
            <a:r>
              <a:rPr lang="en-US" dirty="0"/>
              <a:t>END 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485C-A686-F243-8CAD-39677B577E1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9680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 </a:t>
            </a:r>
            <a:r>
              <a:rPr lang="en-US" dirty="0" err="1"/>
              <a:t>SellsInsertTrigger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CREATE TRIGGER </a:t>
            </a:r>
            <a:r>
              <a:rPr lang="en-US" dirty="0" err="1"/>
              <a:t>SellsInsertTrigger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AFTER INSERT ON Sells</a:t>
            </a:r>
          </a:p>
          <a:p>
            <a:pPr marL="0" indent="0">
              <a:buNone/>
            </a:pPr>
            <a:r>
              <a:rPr lang="en-US" dirty="0"/>
              <a:t>FOR EACH ROW</a:t>
            </a:r>
          </a:p>
          <a:p>
            <a:pPr marL="0" indent="0">
              <a:buNone/>
            </a:pPr>
            <a:r>
              <a:rPr lang="en-US" dirty="0"/>
              <a:t>BEGIN</a:t>
            </a:r>
          </a:p>
          <a:p>
            <a:pPr marL="0" indent="0">
              <a:buNone/>
            </a:pPr>
            <a:r>
              <a:rPr lang="en-US" dirty="0"/>
              <a:t>    IF </a:t>
            </a:r>
            <a:r>
              <a:rPr lang="en-US" dirty="0" err="1"/>
              <a:t>NEW.beer</a:t>
            </a:r>
            <a:r>
              <a:rPr lang="en-US" dirty="0"/>
              <a:t> NOT IN</a:t>
            </a:r>
          </a:p>
          <a:p>
            <a:pPr marL="0" indent="0">
              <a:buNone/>
            </a:pPr>
            <a:r>
              <a:rPr lang="en-US" dirty="0"/>
              <a:t>        (SELECT name FROM Beers) THEN</a:t>
            </a:r>
          </a:p>
          <a:p>
            <a:pPr marL="0" indent="0">
              <a:buNone/>
            </a:pPr>
            <a:r>
              <a:rPr lang="en-US" dirty="0"/>
              <a:t>            INSERT INTO Beers(name)</a:t>
            </a:r>
          </a:p>
          <a:p>
            <a:pPr marL="0" indent="0">
              <a:buNone/>
            </a:pPr>
            <a:r>
              <a:rPr lang="en-US" dirty="0"/>
              <a:t>            VALUES( </a:t>
            </a:r>
            <a:r>
              <a:rPr lang="en-US" dirty="0" err="1"/>
              <a:t>NEW.beer</a:t>
            </a:r>
            <a:r>
              <a:rPr lang="en-US" dirty="0"/>
              <a:t> ) ;</a:t>
            </a:r>
          </a:p>
          <a:p>
            <a:pPr marL="0" indent="0">
              <a:buNone/>
            </a:pPr>
            <a:r>
              <a:rPr lang="en-US" dirty="0"/>
              <a:t>    END IF ;</a:t>
            </a:r>
          </a:p>
          <a:p>
            <a:pPr marL="0" indent="0">
              <a:buNone/>
            </a:pPr>
            <a:r>
              <a:rPr lang="en-US" dirty="0"/>
              <a:t>END 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485C-A686-F243-8CAD-39677B577E17}" type="slidenum">
              <a:rPr lang="en-US" smtClean="0"/>
              <a:t>33</a:t>
            </a:fld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616688" y="1998909"/>
            <a:ext cx="3322672" cy="382772"/>
          </a:xfrm>
          <a:prstGeom prst="round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4605667" y="1948185"/>
            <a:ext cx="17189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The Event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4084673" y="2179018"/>
            <a:ext cx="637953" cy="0"/>
          </a:xfrm>
          <a:prstGeom prst="straightConnector1">
            <a:avLst/>
          </a:prstGeom>
          <a:ln w="28575" cap="rnd">
            <a:solidFill>
              <a:schemeClr val="accent6">
                <a:lumMod val="7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41336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 </a:t>
            </a:r>
            <a:r>
              <a:rPr lang="en-US" dirty="0" err="1"/>
              <a:t>SellsInsertTrigger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CREATE TRIGGER </a:t>
            </a:r>
            <a:r>
              <a:rPr lang="en-US" dirty="0" err="1"/>
              <a:t>SellsInsertTrigger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AFTER INSERT ON Sells</a:t>
            </a:r>
          </a:p>
          <a:p>
            <a:pPr marL="0" indent="0">
              <a:buNone/>
            </a:pPr>
            <a:r>
              <a:rPr lang="en-US" dirty="0"/>
              <a:t>FOR EACH ROW</a:t>
            </a:r>
          </a:p>
          <a:p>
            <a:pPr marL="0" indent="0">
              <a:buNone/>
            </a:pPr>
            <a:r>
              <a:rPr lang="en-US" dirty="0"/>
              <a:t>BEGIN</a:t>
            </a:r>
          </a:p>
          <a:p>
            <a:pPr marL="0" indent="0">
              <a:buNone/>
            </a:pPr>
            <a:r>
              <a:rPr lang="en-US" dirty="0"/>
              <a:t>    IF </a:t>
            </a:r>
            <a:r>
              <a:rPr lang="en-US" dirty="0" err="1"/>
              <a:t>NEW.beer</a:t>
            </a:r>
            <a:r>
              <a:rPr lang="en-US" dirty="0"/>
              <a:t> NOT IN</a:t>
            </a:r>
          </a:p>
          <a:p>
            <a:pPr marL="0" indent="0">
              <a:buNone/>
            </a:pPr>
            <a:r>
              <a:rPr lang="en-US" dirty="0"/>
              <a:t>        (SELECT name FROM Beers) THEN</a:t>
            </a:r>
          </a:p>
          <a:p>
            <a:pPr marL="0" indent="0">
              <a:buNone/>
            </a:pPr>
            <a:r>
              <a:rPr lang="en-US" dirty="0"/>
              <a:t>            INSERT INTO Beers(name)</a:t>
            </a:r>
          </a:p>
          <a:p>
            <a:pPr marL="0" indent="0">
              <a:buNone/>
            </a:pPr>
            <a:r>
              <a:rPr lang="en-US" dirty="0"/>
              <a:t>            VALUES( </a:t>
            </a:r>
            <a:r>
              <a:rPr lang="en-US" dirty="0" err="1"/>
              <a:t>NEW.beer</a:t>
            </a:r>
            <a:r>
              <a:rPr lang="en-US" dirty="0"/>
              <a:t> ) ;</a:t>
            </a:r>
          </a:p>
          <a:p>
            <a:pPr marL="0" indent="0">
              <a:buNone/>
            </a:pPr>
            <a:r>
              <a:rPr lang="en-US" dirty="0"/>
              <a:t>    END IF ;</a:t>
            </a:r>
          </a:p>
          <a:p>
            <a:pPr marL="0" indent="0">
              <a:buNone/>
            </a:pPr>
            <a:r>
              <a:rPr lang="en-US" dirty="0"/>
              <a:t>END 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485C-A686-F243-8CAD-39677B577E17}" type="slidenum">
              <a:rPr lang="en-US" smtClean="0"/>
              <a:t>34</a:t>
            </a:fld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893135" y="3200400"/>
            <a:ext cx="5231218" cy="827048"/>
          </a:xfrm>
          <a:prstGeom prst="roundRect">
            <a:avLst>
              <a:gd name="adj" fmla="val 26580"/>
            </a:avLst>
          </a:prstGeom>
          <a:noFill/>
          <a:ln w="28575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6049922" y="3249616"/>
            <a:ext cx="30090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The</a:t>
            </a:r>
          </a:p>
          <a:p>
            <a:pPr algn="ctr"/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Condition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6324601" y="3611949"/>
            <a:ext cx="639725" cy="0"/>
          </a:xfrm>
          <a:prstGeom prst="straightConnector1">
            <a:avLst/>
          </a:prstGeom>
          <a:ln w="28575" cap="rnd">
            <a:solidFill>
              <a:schemeClr val="accent6">
                <a:lumMod val="7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41278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 </a:t>
            </a:r>
            <a:r>
              <a:rPr lang="en-US" dirty="0" err="1"/>
              <a:t>SellsInsertTrigger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CREATE TRIGGER </a:t>
            </a:r>
            <a:r>
              <a:rPr lang="en-US" dirty="0" err="1"/>
              <a:t>SellsInsertTrigger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AFTER INSERT ON Sells</a:t>
            </a:r>
          </a:p>
          <a:p>
            <a:pPr marL="0" indent="0">
              <a:buNone/>
            </a:pPr>
            <a:r>
              <a:rPr lang="en-US" dirty="0"/>
              <a:t>FOR EACH ROW</a:t>
            </a:r>
          </a:p>
          <a:p>
            <a:pPr marL="0" indent="0">
              <a:buNone/>
            </a:pPr>
            <a:r>
              <a:rPr lang="en-US" dirty="0"/>
              <a:t>BEGIN</a:t>
            </a:r>
          </a:p>
          <a:p>
            <a:pPr marL="0" indent="0">
              <a:buNone/>
            </a:pPr>
            <a:r>
              <a:rPr lang="en-US" dirty="0"/>
              <a:t>    IF </a:t>
            </a:r>
            <a:r>
              <a:rPr lang="en-US" dirty="0" err="1"/>
              <a:t>NEW.beer</a:t>
            </a:r>
            <a:r>
              <a:rPr lang="en-US" dirty="0"/>
              <a:t> NOT IN</a:t>
            </a:r>
          </a:p>
          <a:p>
            <a:pPr marL="0" indent="0">
              <a:buNone/>
            </a:pPr>
            <a:r>
              <a:rPr lang="en-US" dirty="0"/>
              <a:t>        (SELECT name FROM Beers) THEN</a:t>
            </a:r>
          </a:p>
          <a:p>
            <a:pPr marL="0" indent="0">
              <a:buNone/>
            </a:pPr>
            <a:r>
              <a:rPr lang="en-US" dirty="0"/>
              <a:t>            INSERT INTO Beers(name)</a:t>
            </a:r>
          </a:p>
          <a:p>
            <a:pPr marL="0" indent="0">
              <a:buNone/>
            </a:pPr>
            <a:r>
              <a:rPr lang="en-US" dirty="0"/>
              <a:t>            VALUES( </a:t>
            </a:r>
            <a:r>
              <a:rPr lang="en-US" dirty="0" err="1"/>
              <a:t>NEW.beer</a:t>
            </a:r>
            <a:r>
              <a:rPr lang="en-US" dirty="0"/>
              <a:t> ) ;</a:t>
            </a:r>
          </a:p>
          <a:p>
            <a:pPr marL="0" indent="0">
              <a:buNone/>
            </a:pPr>
            <a:r>
              <a:rPr lang="en-US" dirty="0"/>
              <a:t>    END IF ;</a:t>
            </a:r>
          </a:p>
          <a:p>
            <a:pPr marL="0" indent="0">
              <a:buNone/>
            </a:pPr>
            <a:r>
              <a:rPr lang="en-US" dirty="0"/>
              <a:t>END 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485C-A686-F243-8CAD-39677B577E17}" type="slidenum">
              <a:rPr lang="en-US" smtClean="0"/>
              <a:t>35</a:t>
            </a:fld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1541722" y="4083558"/>
            <a:ext cx="3732028" cy="783875"/>
          </a:xfrm>
          <a:prstGeom prst="round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1908534" y="5532499"/>
            <a:ext cx="30090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The Action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3413042" y="5043046"/>
            <a:ext cx="0" cy="475882"/>
          </a:xfrm>
          <a:prstGeom prst="straightConnector1">
            <a:avLst/>
          </a:prstGeom>
          <a:ln w="28575" cap="rnd">
            <a:solidFill>
              <a:schemeClr val="accent6">
                <a:lumMod val="7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3453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 </a:t>
            </a:r>
            <a:r>
              <a:rPr lang="en-US" dirty="0" err="1"/>
              <a:t>SellsInsertTrigger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CREATE TRIGGER </a:t>
            </a:r>
            <a:r>
              <a:rPr lang="en-US" dirty="0" err="1"/>
              <a:t>SellsInsertTrigger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AFTER INSERT ON Sells</a:t>
            </a:r>
          </a:p>
          <a:p>
            <a:pPr marL="0" indent="0">
              <a:buNone/>
            </a:pPr>
            <a:r>
              <a:rPr lang="en-US" dirty="0"/>
              <a:t>FOR EACH ROW</a:t>
            </a:r>
          </a:p>
          <a:p>
            <a:pPr marL="0" indent="0">
              <a:buNone/>
            </a:pPr>
            <a:r>
              <a:rPr lang="en-US" dirty="0"/>
              <a:t>BEGIN</a:t>
            </a:r>
          </a:p>
          <a:p>
            <a:pPr marL="0" indent="0">
              <a:buNone/>
            </a:pPr>
            <a:r>
              <a:rPr lang="en-US" dirty="0"/>
              <a:t>    IF </a:t>
            </a:r>
            <a:r>
              <a:rPr lang="en-US" dirty="0" err="1"/>
              <a:t>NEW.beer</a:t>
            </a:r>
            <a:r>
              <a:rPr lang="en-US" dirty="0"/>
              <a:t> NOT IN</a:t>
            </a:r>
          </a:p>
          <a:p>
            <a:pPr marL="0" indent="0">
              <a:buNone/>
            </a:pPr>
            <a:r>
              <a:rPr lang="en-US" dirty="0"/>
              <a:t>        (SELECT name FROM Beers) THEN</a:t>
            </a:r>
          </a:p>
          <a:p>
            <a:pPr marL="0" indent="0">
              <a:buNone/>
            </a:pPr>
            <a:r>
              <a:rPr lang="en-US" dirty="0"/>
              <a:t>            INSERT INTO Beers(name)</a:t>
            </a:r>
          </a:p>
          <a:p>
            <a:pPr marL="0" indent="0">
              <a:buNone/>
            </a:pPr>
            <a:r>
              <a:rPr lang="en-US" dirty="0"/>
              <a:t>            VALUES( </a:t>
            </a:r>
            <a:r>
              <a:rPr lang="en-US" dirty="0" err="1"/>
              <a:t>NEW.beer</a:t>
            </a:r>
            <a:r>
              <a:rPr lang="en-US" dirty="0"/>
              <a:t> ) ;</a:t>
            </a:r>
          </a:p>
          <a:p>
            <a:pPr marL="0" indent="0">
              <a:buNone/>
            </a:pPr>
            <a:r>
              <a:rPr lang="en-US" dirty="0"/>
              <a:t>    END IF ;</a:t>
            </a:r>
          </a:p>
          <a:p>
            <a:pPr marL="0" indent="0">
              <a:buNone/>
            </a:pPr>
            <a:r>
              <a:rPr lang="en-US" dirty="0"/>
              <a:t>END 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485C-A686-F243-8CAD-39677B577E17}" type="slidenum">
              <a:rPr lang="en-US" smtClean="0"/>
              <a:t>36</a:t>
            </a:fld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616688" y="1998909"/>
            <a:ext cx="3322672" cy="382772"/>
          </a:xfrm>
          <a:prstGeom prst="round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4605667" y="1948185"/>
            <a:ext cx="17189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The Event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4084673" y="2179018"/>
            <a:ext cx="637953" cy="0"/>
          </a:xfrm>
          <a:prstGeom prst="straightConnector1">
            <a:avLst/>
          </a:prstGeom>
          <a:ln w="28575" cap="rnd">
            <a:solidFill>
              <a:schemeClr val="accent6">
                <a:lumMod val="7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893135" y="3200400"/>
            <a:ext cx="5231218" cy="827048"/>
          </a:xfrm>
          <a:prstGeom prst="roundRect">
            <a:avLst>
              <a:gd name="adj" fmla="val 26580"/>
            </a:avLst>
          </a:prstGeom>
          <a:noFill/>
          <a:ln w="28575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6049922" y="3249616"/>
            <a:ext cx="30090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solidFill>
                  <a:schemeClr val="accent6">
                    <a:lumMod val="75000"/>
                  </a:schemeClr>
                </a:solidFill>
              </a:rPr>
              <a:t>The</a:t>
            </a:r>
          </a:p>
          <a:p>
            <a:pPr algn="ctr"/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Condition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6324601" y="3611949"/>
            <a:ext cx="639725" cy="0"/>
          </a:xfrm>
          <a:prstGeom prst="straightConnector1">
            <a:avLst/>
          </a:prstGeom>
          <a:ln w="28575" cap="rnd">
            <a:solidFill>
              <a:schemeClr val="accent6">
                <a:lumMod val="7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1541722" y="4083558"/>
            <a:ext cx="3732028" cy="783875"/>
          </a:xfrm>
          <a:prstGeom prst="round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1908534" y="5532499"/>
            <a:ext cx="30090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The Action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3413042" y="5043046"/>
            <a:ext cx="0" cy="475882"/>
          </a:xfrm>
          <a:prstGeom prst="straightConnector1">
            <a:avLst/>
          </a:prstGeom>
          <a:ln w="28575" cap="rnd">
            <a:solidFill>
              <a:schemeClr val="accent6">
                <a:lumMod val="7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60324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This Generates an Error!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err="1"/>
              <a:t>MariaDB</a:t>
            </a:r>
            <a:r>
              <a:rPr lang="en-US" dirty="0"/>
              <a:t> [test]&gt; CREATE TRIGGER </a:t>
            </a:r>
            <a:r>
              <a:rPr lang="en-US" dirty="0" err="1"/>
              <a:t>SellsInsertTrigger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   AFTER INSERT ON Sells</a:t>
            </a:r>
          </a:p>
          <a:p>
            <a:pPr marL="0" indent="0">
              <a:buNone/>
            </a:pPr>
            <a:r>
              <a:rPr lang="en-US" dirty="0"/>
              <a:t>                              </a:t>
            </a:r>
            <a:r>
              <a:rPr lang="de-DE" dirty="0"/>
              <a:t>FOR EACH ROW</a:t>
            </a:r>
          </a:p>
          <a:p>
            <a:pPr marL="0" indent="0">
              <a:buNone/>
            </a:pPr>
            <a:r>
              <a:rPr lang="de-DE" dirty="0"/>
              <a:t>                              BEGIN</a:t>
            </a:r>
          </a:p>
          <a:p>
            <a:pPr marL="0" indent="0">
              <a:buNone/>
            </a:pPr>
            <a:r>
              <a:rPr lang="en-US" dirty="0"/>
              <a:t>                                  IF </a:t>
            </a:r>
            <a:r>
              <a:rPr lang="en-US" dirty="0" err="1"/>
              <a:t>NEW.beer</a:t>
            </a:r>
            <a:r>
              <a:rPr lang="en-US" dirty="0"/>
              <a:t> NOT IN</a:t>
            </a:r>
          </a:p>
          <a:p>
            <a:pPr marL="0" indent="0">
              <a:buNone/>
            </a:pPr>
            <a:r>
              <a:rPr lang="en-US" dirty="0"/>
              <a:t>                                      (SELECT name FROM Beers) THEN</a:t>
            </a:r>
          </a:p>
          <a:p>
            <a:pPr marL="0" indent="0">
              <a:buNone/>
            </a:pPr>
            <a:r>
              <a:rPr lang="de-DE" dirty="0"/>
              <a:t>                                          INSERT INTO Beers(</a:t>
            </a:r>
            <a:r>
              <a:rPr lang="de-DE" dirty="0" err="1"/>
              <a:t>name</a:t>
            </a:r>
            <a:r>
              <a:rPr lang="de-DE" dirty="0"/>
              <a:t>)</a:t>
            </a:r>
          </a:p>
          <a:p>
            <a:pPr marL="0" indent="0">
              <a:buNone/>
            </a:pPr>
            <a:r>
              <a:rPr lang="de-DE" dirty="0"/>
              <a:t>                                          VALUES( </a:t>
            </a:r>
            <a:r>
              <a:rPr lang="de-DE" dirty="0" err="1"/>
              <a:t>NEW.beer</a:t>
            </a:r>
            <a:r>
              <a:rPr lang="de-DE" dirty="0"/>
              <a:t> ) ;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ERROR 1064 (42000):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an </a:t>
            </a:r>
            <a:r>
              <a:rPr lang="de-DE" dirty="0" err="1"/>
              <a:t>error</a:t>
            </a:r>
            <a:r>
              <a:rPr lang="de-DE" dirty="0"/>
              <a:t> in </a:t>
            </a:r>
            <a:r>
              <a:rPr lang="de-DE" dirty="0" err="1"/>
              <a:t>your</a:t>
            </a:r>
            <a:r>
              <a:rPr lang="de-DE" dirty="0"/>
              <a:t> SQL </a:t>
            </a:r>
            <a:r>
              <a:rPr lang="de-DE" dirty="0" err="1"/>
              <a:t>syntax</a:t>
            </a:r>
            <a:r>
              <a:rPr lang="de-DE" dirty="0"/>
              <a:t>; check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manual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corresponds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MariaDB</a:t>
            </a:r>
            <a:r>
              <a:rPr lang="de-DE" dirty="0"/>
              <a:t> </a:t>
            </a:r>
            <a:r>
              <a:rPr lang="de-DE" dirty="0" err="1"/>
              <a:t>server</a:t>
            </a:r>
            <a:r>
              <a:rPr lang="de-DE" dirty="0"/>
              <a:t> </a:t>
            </a:r>
            <a:r>
              <a:rPr lang="de-DE" dirty="0" err="1"/>
              <a:t>version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right</a:t>
            </a:r>
            <a:r>
              <a:rPr lang="de-DE" dirty="0"/>
              <a:t> </a:t>
            </a:r>
            <a:r>
              <a:rPr lang="de-DE" dirty="0" err="1"/>
              <a:t>syntax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near</a:t>
            </a:r>
            <a:r>
              <a:rPr lang="de-DE" dirty="0"/>
              <a:t> '' at </a:t>
            </a:r>
            <a:r>
              <a:rPr lang="de-DE" dirty="0" err="1"/>
              <a:t>line</a:t>
            </a:r>
            <a:r>
              <a:rPr lang="de-DE" dirty="0"/>
              <a:t> 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485C-A686-F243-8CAD-39677B577E17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54672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This Generates an Error!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 err="1"/>
              <a:t>MariaDB</a:t>
            </a:r>
            <a:r>
              <a:rPr lang="de-DE" dirty="0"/>
              <a:t> [</a:t>
            </a:r>
            <a:r>
              <a:rPr lang="de-DE" dirty="0" err="1"/>
              <a:t>test</a:t>
            </a:r>
            <a:r>
              <a:rPr lang="de-DE" dirty="0"/>
              <a:t>]&gt; END IF ;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ERROR 1064 (42000):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an </a:t>
            </a:r>
            <a:r>
              <a:rPr lang="de-DE" dirty="0" err="1"/>
              <a:t>error</a:t>
            </a:r>
            <a:r>
              <a:rPr lang="de-DE" dirty="0"/>
              <a:t> in </a:t>
            </a:r>
            <a:r>
              <a:rPr lang="de-DE" dirty="0" err="1"/>
              <a:t>your</a:t>
            </a:r>
            <a:r>
              <a:rPr lang="de-DE" dirty="0"/>
              <a:t> SQL </a:t>
            </a:r>
            <a:r>
              <a:rPr lang="de-DE" dirty="0" err="1"/>
              <a:t>syntax</a:t>
            </a:r>
            <a:r>
              <a:rPr lang="de-DE" dirty="0"/>
              <a:t>; check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manual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corresponds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MariaDB</a:t>
            </a:r>
            <a:r>
              <a:rPr lang="de-DE" dirty="0"/>
              <a:t> </a:t>
            </a:r>
            <a:r>
              <a:rPr lang="de-DE" dirty="0" err="1"/>
              <a:t>server</a:t>
            </a:r>
            <a:r>
              <a:rPr lang="de-DE" dirty="0"/>
              <a:t> </a:t>
            </a:r>
            <a:r>
              <a:rPr lang="de-DE" dirty="0" err="1"/>
              <a:t>version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right</a:t>
            </a:r>
            <a:r>
              <a:rPr lang="de-DE" dirty="0"/>
              <a:t> </a:t>
            </a:r>
            <a:r>
              <a:rPr lang="de-DE" dirty="0" err="1"/>
              <a:t>syntax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near</a:t>
            </a:r>
            <a:r>
              <a:rPr lang="de-DE" dirty="0"/>
              <a:t> 'END IF' at </a:t>
            </a:r>
            <a:r>
              <a:rPr lang="de-DE" dirty="0" err="1"/>
              <a:t>line</a:t>
            </a:r>
            <a:r>
              <a:rPr lang="de-DE" dirty="0"/>
              <a:t> 1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485C-A686-F243-8CAD-39677B577E17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7490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CREATE TRIGGER </a:t>
            </a:r>
            <a:r>
              <a:rPr lang="en-US" dirty="0" err="1"/>
              <a:t>SellsInsertTrigger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AFTER INSERT ON Sells</a:t>
            </a:r>
          </a:p>
          <a:p>
            <a:pPr marL="0" indent="0">
              <a:buNone/>
            </a:pPr>
            <a:r>
              <a:rPr lang="en-US" dirty="0"/>
              <a:t>FOR EACH ROW</a:t>
            </a:r>
          </a:p>
          <a:p>
            <a:pPr marL="0" indent="0">
              <a:buNone/>
            </a:pPr>
            <a:r>
              <a:rPr lang="en-US" dirty="0"/>
              <a:t>BEGIN</a:t>
            </a:r>
          </a:p>
          <a:p>
            <a:pPr marL="0" indent="0">
              <a:buNone/>
            </a:pPr>
            <a:r>
              <a:rPr lang="en-US" dirty="0"/>
              <a:t>    IF </a:t>
            </a:r>
            <a:r>
              <a:rPr lang="en-US" dirty="0" err="1"/>
              <a:t>NEW.beer</a:t>
            </a:r>
            <a:r>
              <a:rPr lang="en-US" dirty="0"/>
              <a:t> NOT IN</a:t>
            </a:r>
          </a:p>
          <a:p>
            <a:pPr marL="0" indent="0">
              <a:buNone/>
            </a:pPr>
            <a:r>
              <a:rPr lang="en-US" dirty="0"/>
              <a:t>        (SELECT name FROM Beers) THEN</a:t>
            </a:r>
          </a:p>
          <a:p>
            <a:pPr marL="0" indent="0">
              <a:buNone/>
            </a:pPr>
            <a:r>
              <a:rPr lang="en-US" dirty="0"/>
              <a:t>            INSERT INTO Beers(name)</a:t>
            </a:r>
          </a:p>
          <a:p>
            <a:pPr marL="0" indent="0">
              <a:buNone/>
            </a:pPr>
            <a:r>
              <a:rPr lang="en-US" dirty="0"/>
              <a:t>            VALUES( </a:t>
            </a:r>
            <a:r>
              <a:rPr lang="en-US" dirty="0" err="1"/>
              <a:t>NEW.beer</a:t>
            </a:r>
            <a:r>
              <a:rPr lang="en-US" dirty="0"/>
              <a:t> ) ;</a:t>
            </a:r>
          </a:p>
          <a:p>
            <a:pPr marL="0" indent="0">
              <a:buNone/>
            </a:pPr>
            <a:r>
              <a:rPr lang="en-US" dirty="0"/>
              <a:t>    END IF ;</a:t>
            </a:r>
          </a:p>
          <a:p>
            <a:pPr marL="0" indent="0">
              <a:buNone/>
            </a:pPr>
            <a:r>
              <a:rPr lang="en-US" dirty="0"/>
              <a:t>END 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485C-A686-F243-8CAD-39677B577E17}" type="slidenum">
              <a:rPr lang="en-US" smtClean="0"/>
              <a:t>39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4465675" y="4497574"/>
            <a:ext cx="180753" cy="382772"/>
          </a:xfrm>
          <a:prstGeom prst="roundRect">
            <a:avLst/>
          </a:prstGeom>
          <a:noFill/>
          <a:ln w="28575">
            <a:solidFill>
              <a:srgbClr val="0432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868633" y="4683491"/>
            <a:ext cx="33270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432FF"/>
                </a:solidFill>
              </a:rPr>
              <a:t>Conflicting end points</a:t>
            </a:r>
          </a:p>
          <a:p>
            <a:pPr algn="ctr"/>
            <a:r>
              <a:rPr lang="en-US" sz="2400" dirty="0">
                <a:solidFill>
                  <a:srgbClr val="0432FF"/>
                </a:solidFill>
              </a:rPr>
              <a:t>for the TRIGGER</a:t>
            </a:r>
          </a:p>
        </p:txBody>
      </p:sp>
      <p:cxnSp>
        <p:nvCxnSpPr>
          <p:cNvPr id="8" name="Straight Arrow Connector 7"/>
          <p:cNvCxnSpPr>
            <a:stCxn id="7" idx="1"/>
          </p:cNvCxnSpPr>
          <p:nvPr/>
        </p:nvCxnSpPr>
        <p:spPr>
          <a:xfrm flipH="1" flipV="1">
            <a:off x="4754837" y="4683492"/>
            <a:ext cx="2113796" cy="415498"/>
          </a:xfrm>
          <a:prstGeom prst="straightConnector1">
            <a:avLst/>
          </a:prstGeom>
          <a:ln w="28575" cap="rnd">
            <a:solidFill>
              <a:srgbClr val="0432FF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1955213" y="4933361"/>
            <a:ext cx="180753" cy="382772"/>
          </a:xfrm>
          <a:prstGeom prst="roundRect">
            <a:avLst/>
          </a:prstGeom>
          <a:noFill/>
          <a:ln w="28575">
            <a:solidFill>
              <a:srgbClr val="0432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1332615" y="5351803"/>
            <a:ext cx="180753" cy="382772"/>
          </a:xfrm>
          <a:prstGeom prst="roundRect">
            <a:avLst/>
          </a:prstGeom>
          <a:noFill/>
          <a:ln w="28575">
            <a:solidFill>
              <a:srgbClr val="0432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7" idx="1"/>
          </p:cNvCxnSpPr>
          <p:nvPr/>
        </p:nvCxnSpPr>
        <p:spPr>
          <a:xfrm flipH="1" flipV="1">
            <a:off x="2252133" y="5098989"/>
            <a:ext cx="4616500" cy="1"/>
          </a:xfrm>
          <a:prstGeom prst="straightConnector1">
            <a:avLst/>
          </a:prstGeom>
          <a:ln w="28575" cap="rnd">
            <a:solidFill>
              <a:srgbClr val="0432FF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1"/>
          </p:cNvCxnSpPr>
          <p:nvPr/>
        </p:nvCxnSpPr>
        <p:spPr>
          <a:xfrm flipH="1">
            <a:off x="1651593" y="5098990"/>
            <a:ext cx="5217040" cy="432583"/>
          </a:xfrm>
          <a:prstGeom prst="straightConnector1">
            <a:avLst/>
          </a:prstGeom>
          <a:ln w="28575" cap="rnd">
            <a:solidFill>
              <a:srgbClr val="0432FF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9009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Foreign Keys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Requiring a field value in one relation to be drawn from an existing field value in another relation.</a:t>
            </a:r>
          </a:p>
          <a:p>
            <a:r>
              <a:rPr lang="en-US" dirty="0"/>
              <a:t>Sells ( bar, beer, price )</a:t>
            </a:r>
          </a:p>
          <a:p>
            <a:r>
              <a:rPr lang="en-US" b="1" dirty="0"/>
              <a:t>beer</a:t>
            </a:r>
            <a:r>
              <a:rPr lang="en-US" dirty="0"/>
              <a:t> must be a real beer and correspond to a record in </a:t>
            </a:r>
            <a:r>
              <a:rPr lang="en-US" i="1" dirty="0" err="1"/>
              <a:t>Beers.name</a:t>
            </a:r>
            <a:endParaRPr lang="en-US" i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/>
              <a:t>Referenced</a:t>
            </a:r>
            <a:r>
              <a:rPr lang="en-US" dirty="0"/>
              <a:t> attributes [attribute in the other relation; e.g. </a:t>
            </a:r>
            <a:r>
              <a:rPr lang="en-US" i="1" dirty="0" err="1"/>
              <a:t>Beers.name</a:t>
            </a:r>
            <a:r>
              <a:rPr lang="en-US" dirty="0"/>
              <a:t>] must be declared as a PRIMARY KEY or UNIQUE.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485C-A686-F243-8CAD-39677B577E1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64797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Note on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TRIGGERs provide the opportunity to include statements to execute under certain conditions.  These statements could include complete SQL operations like those we have been discussing [for example a complete INSERT statement] or programmatic statements that are written in a more traditional fashion.  These same implementation options are available when creating Stored Procedures [functions].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485C-A686-F243-8CAD-39677B577E17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79091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What’s the Problem?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Sub-statements are included within a BEGIN </a:t>
            </a:r>
            <a:r>
              <a:rPr lang="is-IS" dirty="0"/>
              <a:t>… END block and</a:t>
            </a:r>
            <a:r>
              <a:rPr lang="en-US" dirty="0"/>
              <a:t> need to be closed using the standard semi-colon </a:t>
            </a:r>
            <a:r>
              <a:rPr lang="en-US" b="1" dirty="0"/>
              <a:t>;</a:t>
            </a:r>
            <a:r>
              <a:rPr lang="en-US" dirty="0"/>
              <a:t> </a:t>
            </a:r>
            <a:r>
              <a:rPr lang="is-IS" dirty="0"/>
              <a:t>…</a:t>
            </a:r>
            <a:r>
              <a:rPr lang="en-US" dirty="0"/>
              <a:t> creating a conflict in the usage of the </a:t>
            </a:r>
            <a:r>
              <a:rPr lang="en-US" b="1" dirty="0"/>
              <a:t>;</a:t>
            </a:r>
            <a:r>
              <a:rPr lang="en-US" dirty="0"/>
              <a:t> delimiter.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How do we identify if a given </a:t>
            </a:r>
            <a:r>
              <a:rPr lang="en-US" b="1" dirty="0"/>
              <a:t>;</a:t>
            </a:r>
            <a:r>
              <a:rPr lang="en-US" dirty="0"/>
              <a:t> ends the creation of the </a:t>
            </a:r>
            <a:r>
              <a:rPr lang="is-IS" dirty="0"/>
              <a:t>TRIGGER </a:t>
            </a:r>
            <a:r>
              <a:rPr lang="en-US" dirty="0"/>
              <a:t>or is merely completing a sub-statement within BEGIN </a:t>
            </a:r>
            <a:r>
              <a:rPr lang="is-IS" dirty="0"/>
              <a:t>… END block contained within the TRIGGER</a:t>
            </a:r>
            <a:r>
              <a:rPr lang="en-US" dirty="0"/>
              <a:t>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485C-A686-F243-8CAD-39677B577E17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27410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 Setting the DELIMITER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DELIMITER |</a:t>
            </a:r>
          </a:p>
          <a:p>
            <a:pPr marL="0" indent="0">
              <a:buNone/>
            </a:pPr>
            <a:r>
              <a:rPr lang="en-US" dirty="0"/>
              <a:t>CREATE TRIGGER </a:t>
            </a:r>
            <a:r>
              <a:rPr lang="en-US" dirty="0" err="1"/>
              <a:t>SellsInsertTrigger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AFTER INSERT ON Sells</a:t>
            </a:r>
          </a:p>
          <a:p>
            <a:pPr marL="0" indent="0">
              <a:buNone/>
            </a:pPr>
            <a:r>
              <a:rPr lang="en-US" dirty="0"/>
              <a:t>FOR EACH ROW</a:t>
            </a:r>
          </a:p>
          <a:p>
            <a:pPr marL="0" indent="0">
              <a:buNone/>
            </a:pPr>
            <a:r>
              <a:rPr lang="en-US" dirty="0"/>
              <a:t>BEGIN</a:t>
            </a:r>
          </a:p>
          <a:p>
            <a:pPr marL="0" indent="0">
              <a:buNone/>
            </a:pPr>
            <a:r>
              <a:rPr lang="en-US" dirty="0"/>
              <a:t>    IF </a:t>
            </a:r>
            <a:r>
              <a:rPr lang="en-US" dirty="0" err="1"/>
              <a:t>NEW.beer</a:t>
            </a:r>
            <a:r>
              <a:rPr lang="en-US" dirty="0"/>
              <a:t> NOT IN</a:t>
            </a:r>
          </a:p>
          <a:p>
            <a:pPr marL="0" indent="0">
              <a:buNone/>
            </a:pPr>
            <a:r>
              <a:rPr lang="en-US" dirty="0"/>
              <a:t>        (SELECT name FROM Beers) THEN</a:t>
            </a:r>
          </a:p>
          <a:p>
            <a:pPr marL="0" indent="0">
              <a:buNone/>
            </a:pPr>
            <a:r>
              <a:rPr lang="en-US" dirty="0"/>
              <a:t>            INSERT INTO Beers(name)</a:t>
            </a:r>
          </a:p>
          <a:p>
            <a:pPr marL="0" indent="0">
              <a:buNone/>
            </a:pPr>
            <a:r>
              <a:rPr lang="en-US" dirty="0"/>
              <a:t>            VALUES( </a:t>
            </a:r>
            <a:r>
              <a:rPr lang="en-US" dirty="0" err="1"/>
              <a:t>NEW.beer</a:t>
            </a:r>
            <a:r>
              <a:rPr lang="en-US" dirty="0"/>
              <a:t> ) ;</a:t>
            </a:r>
          </a:p>
          <a:p>
            <a:pPr marL="0" indent="0">
              <a:buNone/>
            </a:pPr>
            <a:r>
              <a:rPr lang="en-US" dirty="0"/>
              <a:t>    END IF ;</a:t>
            </a:r>
          </a:p>
          <a:p>
            <a:pPr marL="0" indent="0">
              <a:buNone/>
            </a:pPr>
            <a:r>
              <a:rPr lang="en-US" dirty="0"/>
              <a:t>END |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SELECT * FROM Beers |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485C-A686-F243-8CAD-39677B577E17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93381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 Setting the DELIMITER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DELIMITER |</a:t>
            </a:r>
          </a:p>
          <a:p>
            <a:pPr marL="0" indent="0">
              <a:buNone/>
            </a:pPr>
            <a:r>
              <a:rPr lang="en-US" dirty="0"/>
              <a:t>CREATE TRIGGER </a:t>
            </a:r>
            <a:r>
              <a:rPr lang="en-US" dirty="0" err="1"/>
              <a:t>SellsInsertTrigger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AFTER INSERT ON Sells</a:t>
            </a:r>
          </a:p>
          <a:p>
            <a:pPr marL="0" indent="0">
              <a:buNone/>
            </a:pPr>
            <a:r>
              <a:rPr lang="en-US" dirty="0"/>
              <a:t>FOR EACH ROW</a:t>
            </a:r>
          </a:p>
          <a:p>
            <a:pPr marL="0" indent="0">
              <a:buNone/>
            </a:pPr>
            <a:r>
              <a:rPr lang="en-US" dirty="0"/>
              <a:t>BEGIN</a:t>
            </a:r>
          </a:p>
          <a:p>
            <a:pPr marL="0" indent="0">
              <a:buNone/>
            </a:pPr>
            <a:r>
              <a:rPr lang="en-US" dirty="0"/>
              <a:t>    IF </a:t>
            </a:r>
            <a:r>
              <a:rPr lang="en-US" dirty="0" err="1"/>
              <a:t>NEW.beer</a:t>
            </a:r>
            <a:r>
              <a:rPr lang="en-US" dirty="0"/>
              <a:t> NOT IN</a:t>
            </a:r>
          </a:p>
          <a:p>
            <a:pPr marL="0" indent="0">
              <a:buNone/>
            </a:pPr>
            <a:r>
              <a:rPr lang="en-US" dirty="0"/>
              <a:t>        (SELECT name FROM Beers) THEN</a:t>
            </a:r>
          </a:p>
          <a:p>
            <a:pPr marL="0" indent="0">
              <a:buNone/>
            </a:pPr>
            <a:r>
              <a:rPr lang="en-US" dirty="0"/>
              <a:t>            INSERT INTO Beers(name)</a:t>
            </a:r>
          </a:p>
          <a:p>
            <a:pPr marL="0" indent="0">
              <a:buNone/>
            </a:pPr>
            <a:r>
              <a:rPr lang="en-US" dirty="0"/>
              <a:t>            VALUES( </a:t>
            </a:r>
            <a:r>
              <a:rPr lang="en-US" dirty="0" err="1"/>
              <a:t>NEW.beer</a:t>
            </a:r>
            <a:r>
              <a:rPr lang="en-US" dirty="0"/>
              <a:t> ) ;</a:t>
            </a:r>
          </a:p>
          <a:p>
            <a:pPr marL="0" indent="0">
              <a:buNone/>
            </a:pPr>
            <a:r>
              <a:rPr lang="en-US" dirty="0"/>
              <a:t>    END IF ;</a:t>
            </a:r>
          </a:p>
          <a:p>
            <a:pPr marL="0" indent="0">
              <a:buNone/>
            </a:pPr>
            <a:r>
              <a:rPr lang="en-US" dirty="0"/>
              <a:t>END |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485C-A686-F243-8CAD-39677B577E17}" type="slidenum">
              <a:rPr lang="en-US" smtClean="0"/>
              <a:t>43</a:t>
            </a:fld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609600" y="1600200"/>
            <a:ext cx="1793358" cy="372637"/>
          </a:xfrm>
          <a:prstGeom prst="roundRect">
            <a:avLst>
              <a:gd name="adj" fmla="val 26580"/>
            </a:avLst>
          </a:prstGeom>
          <a:noFill/>
          <a:ln w="28575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560288" y="1232326"/>
            <a:ext cx="307281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Set a new DELIMITER for SQL outside of the BEGIN </a:t>
            </a:r>
            <a:r>
              <a:rPr lang="is-IS" sz="2400" dirty="0">
                <a:solidFill>
                  <a:schemeClr val="accent6">
                    <a:lumMod val="75000"/>
                  </a:schemeClr>
                </a:solidFill>
              </a:rPr>
              <a:t>… END BLOCK</a:t>
            </a:r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2573080" y="1786270"/>
            <a:ext cx="3987208" cy="248"/>
          </a:xfrm>
          <a:prstGeom prst="straightConnector1">
            <a:avLst/>
          </a:prstGeom>
          <a:ln w="28575" cap="rnd">
            <a:solidFill>
              <a:schemeClr val="accent6">
                <a:lumMod val="7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609600" y="5410201"/>
            <a:ext cx="942753" cy="372637"/>
          </a:xfrm>
          <a:prstGeom prst="roundRect">
            <a:avLst>
              <a:gd name="adj" fmla="val 26580"/>
            </a:avLst>
          </a:prstGeom>
          <a:noFill/>
          <a:ln w="28575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1818168" y="5596519"/>
            <a:ext cx="6278525" cy="0"/>
          </a:xfrm>
          <a:prstGeom prst="straightConnector1">
            <a:avLst/>
          </a:prstGeom>
          <a:ln w="28575" cap="rnd">
            <a:solidFill>
              <a:schemeClr val="accent6">
                <a:lumMod val="7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8096693" y="2562447"/>
            <a:ext cx="0" cy="3034072"/>
          </a:xfrm>
          <a:prstGeom prst="straightConnector1">
            <a:avLst/>
          </a:prstGeom>
          <a:ln w="28575" cap="rnd">
            <a:solidFill>
              <a:schemeClr val="accent6">
                <a:lumMod val="75000"/>
              </a:schemeClr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159109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 Setting the DELIMITER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DELIMITER |</a:t>
            </a:r>
          </a:p>
          <a:p>
            <a:pPr marL="0" indent="0">
              <a:buNone/>
            </a:pPr>
            <a:r>
              <a:rPr lang="en-US" dirty="0"/>
              <a:t>CREATE TRIGGER </a:t>
            </a:r>
            <a:r>
              <a:rPr lang="en-US" dirty="0" err="1"/>
              <a:t>SellsInsertTrigger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AFTER INSERT ON Sells</a:t>
            </a:r>
          </a:p>
          <a:p>
            <a:pPr marL="0" indent="0">
              <a:buNone/>
            </a:pPr>
            <a:r>
              <a:rPr lang="en-US" dirty="0"/>
              <a:t>FOR EACH ROW</a:t>
            </a:r>
          </a:p>
          <a:p>
            <a:pPr marL="0" indent="0">
              <a:buNone/>
            </a:pPr>
            <a:r>
              <a:rPr lang="en-US" dirty="0"/>
              <a:t>BEGIN</a:t>
            </a:r>
          </a:p>
          <a:p>
            <a:pPr marL="0" indent="0">
              <a:buNone/>
            </a:pPr>
            <a:r>
              <a:rPr lang="en-US" dirty="0"/>
              <a:t>    IF </a:t>
            </a:r>
            <a:r>
              <a:rPr lang="en-US" dirty="0" err="1"/>
              <a:t>NEW.beer</a:t>
            </a:r>
            <a:r>
              <a:rPr lang="en-US" dirty="0"/>
              <a:t> NOT IN</a:t>
            </a:r>
          </a:p>
          <a:p>
            <a:pPr marL="0" indent="0">
              <a:buNone/>
            </a:pPr>
            <a:r>
              <a:rPr lang="en-US" dirty="0"/>
              <a:t>        (SELECT name FROM Beers) THEN</a:t>
            </a:r>
          </a:p>
          <a:p>
            <a:pPr marL="0" indent="0">
              <a:buNone/>
            </a:pPr>
            <a:r>
              <a:rPr lang="en-US" dirty="0"/>
              <a:t>            INSERT INTO Beers(name)</a:t>
            </a:r>
          </a:p>
          <a:p>
            <a:pPr marL="0" indent="0">
              <a:buNone/>
            </a:pPr>
            <a:r>
              <a:rPr lang="en-US" dirty="0"/>
              <a:t>            VALUES( </a:t>
            </a:r>
            <a:r>
              <a:rPr lang="en-US" dirty="0" err="1"/>
              <a:t>NEW.beer</a:t>
            </a:r>
            <a:r>
              <a:rPr lang="en-US" dirty="0"/>
              <a:t> ) ;</a:t>
            </a:r>
          </a:p>
          <a:p>
            <a:pPr marL="0" indent="0">
              <a:buNone/>
            </a:pPr>
            <a:r>
              <a:rPr lang="en-US" dirty="0"/>
              <a:t>    END IF ;</a:t>
            </a:r>
          </a:p>
          <a:p>
            <a:pPr marL="0" indent="0">
              <a:buNone/>
            </a:pPr>
            <a:r>
              <a:rPr lang="en-US" dirty="0"/>
              <a:t>END |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485C-A686-F243-8CAD-39677B577E17}" type="slidenum">
              <a:rPr lang="en-US" smtClean="0"/>
              <a:t>44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744279" y="3444952"/>
            <a:ext cx="4986670" cy="1998917"/>
          </a:xfrm>
          <a:prstGeom prst="roundRect">
            <a:avLst>
              <a:gd name="adj" fmla="val 26580"/>
            </a:avLst>
          </a:prstGeom>
          <a:noFill/>
          <a:ln w="28575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464055" y="3659580"/>
            <a:ext cx="323229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Within BEGIN </a:t>
            </a:r>
            <a:r>
              <a:rPr lang="is-IS" sz="2400" dirty="0">
                <a:solidFill>
                  <a:schemeClr val="accent6">
                    <a:lumMod val="75000"/>
                  </a:schemeClr>
                </a:solidFill>
              </a:rPr>
              <a:t>… END block, the </a:t>
            </a:r>
            <a:r>
              <a:rPr lang="is-IS" sz="2400" b="1" dirty="0"/>
              <a:t>;</a:t>
            </a:r>
            <a:r>
              <a:rPr lang="is-IS" sz="2400" dirty="0">
                <a:solidFill>
                  <a:schemeClr val="accent6">
                    <a:lumMod val="75000"/>
                  </a:schemeClr>
                </a:solidFill>
              </a:rPr>
              <a:t> remains the statement delimiter</a:t>
            </a:r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5975496" y="4338079"/>
            <a:ext cx="1446027" cy="1"/>
          </a:xfrm>
          <a:prstGeom prst="straightConnector1">
            <a:avLst/>
          </a:prstGeom>
          <a:ln w="28575" cap="rnd">
            <a:solidFill>
              <a:schemeClr val="accent6">
                <a:lumMod val="7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950366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 Setting the DELIMITER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DELIMITER |</a:t>
            </a:r>
          </a:p>
          <a:p>
            <a:pPr marL="0" indent="0">
              <a:buNone/>
            </a:pPr>
            <a:r>
              <a:rPr lang="en-US" dirty="0"/>
              <a:t>CREATE TRIGGER </a:t>
            </a:r>
            <a:r>
              <a:rPr lang="en-US" dirty="0" err="1"/>
              <a:t>SellsInsertTrigger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AFTER INSERT ON Sells</a:t>
            </a:r>
          </a:p>
          <a:p>
            <a:pPr marL="0" indent="0">
              <a:buNone/>
            </a:pPr>
            <a:r>
              <a:rPr lang="en-US" dirty="0"/>
              <a:t>FOR EACH ROW</a:t>
            </a:r>
          </a:p>
          <a:p>
            <a:pPr marL="0" indent="0">
              <a:buNone/>
            </a:pPr>
            <a:r>
              <a:rPr lang="en-US" dirty="0"/>
              <a:t>BEGIN</a:t>
            </a:r>
          </a:p>
          <a:p>
            <a:pPr marL="0" indent="0">
              <a:buNone/>
            </a:pPr>
            <a:r>
              <a:rPr lang="en-US" dirty="0"/>
              <a:t>    IF </a:t>
            </a:r>
            <a:r>
              <a:rPr lang="en-US" dirty="0" err="1"/>
              <a:t>NEW.beer</a:t>
            </a:r>
            <a:r>
              <a:rPr lang="en-US" dirty="0"/>
              <a:t> NOT IN</a:t>
            </a:r>
          </a:p>
          <a:p>
            <a:pPr marL="0" indent="0">
              <a:buNone/>
            </a:pPr>
            <a:r>
              <a:rPr lang="en-US" dirty="0"/>
              <a:t>        (SELECT name FROM Beers) THEN</a:t>
            </a:r>
          </a:p>
          <a:p>
            <a:pPr marL="0" indent="0">
              <a:buNone/>
            </a:pPr>
            <a:r>
              <a:rPr lang="en-US" dirty="0"/>
              <a:t>            INSERT INTO Beers(name)</a:t>
            </a:r>
          </a:p>
          <a:p>
            <a:pPr marL="0" indent="0">
              <a:buNone/>
            </a:pPr>
            <a:r>
              <a:rPr lang="en-US" dirty="0"/>
              <a:t>            VALUES( </a:t>
            </a:r>
            <a:r>
              <a:rPr lang="en-US" dirty="0" err="1"/>
              <a:t>NEW.beer</a:t>
            </a:r>
            <a:r>
              <a:rPr lang="en-US" dirty="0"/>
              <a:t> ) ;</a:t>
            </a:r>
          </a:p>
          <a:p>
            <a:pPr marL="0" indent="0">
              <a:buNone/>
            </a:pPr>
            <a:r>
              <a:rPr lang="en-US" dirty="0"/>
              <a:t>    END IF ;</a:t>
            </a:r>
          </a:p>
          <a:p>
            <a:pPr marL="0" indent="0">
              <a:buNone/>
            </a:pPr>
            <a:r>
              <a:rPr lang="en-US" dirty="0"/>
              <a:t>END |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485C-A686-F243-8CAD-39677B577E17}" type="slidenum">
              <a:rPr lang="en-US" smtClean="0"/>
              <a:t>45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620234" y="2713287"/>
            <a:ext cx="2144232" cy="402054"/>
          </a:xfrm>
          <a:prstGeom prst="roundRect">
            <a:avLst>
              <a:gd name="adj" fmla="val 26580"/>
            </a:avLst>
          </a:prstGeom>
          <a:noFill/>
          <a:ln w="28575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165600" y="2498814"/>
            <a:ext cx="32322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Iterate over every inserted tuple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2923952" y="2914313"/>
            <a:ext cx="1446027" cy="1"/>
          </a:xfrm>
          <a:prstGeom prst="straightConnector1">
            <a:avLst/>
          </a:prstGeom>
          <a:ln w="28575" cap="rnd">
            <a:solidFill>
              <a:schemeClr val="accent6">
                <a:lumMod val="7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5618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 </a:t>
            </a:r>
            <a:r>
              <a:rPr lang="en-US" dirty="0" err="1"/>
              <a:t>PriceHikes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CREATE TABLE </a:t>
            </a:r>
            <a:r>
              <a:rPr lang="en-US" dirty="0" err="1"/>
              <a:t>PriceHikes</a:t>
            </a:r>
            <a:r>
              <a:rPr lang="en-US" dirty="0"/>
              <a:t> (</a:t>
            </a:r>
          </a:p>
          <a:p>
            <a:pPr marL="0" indent="0">
              <a:buNone/>
            </a:pPr>
            <a:r>
              <a:rPr lang="en-US" dirty="0"/>
              <a:t>    bar VARCHAR(25),</a:t>
            </a:r>
          </a:p>
          <a:p>
            <a:pPr marL="0" indent="0">
              <a:buNone/>
            </a:pPr>
            <a:r>
              <a:rPr lang="en-US" dirty="0"/>
              <a:t>    beer VARCHAR(25),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price_before</a:t>
            </a:r>
            <a:r>
              <a:rPr lang="en-US" dirty="0"/>
              <a:t> REAL,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price_after</a:t>
            </a:r>
            <a:r>
              <a:rPr lang="en-US" dirty="0"/>
              <a:t> REAL,</a:t>
            </a:r>
          </a:p>
          <a:p>
            <a:pPr marL="0" indent="0">
              <a:buNone/>
            </a:pPr>
            <a:r>
              <a:rPr lang="en-US" dirty="0"/>
              <a:t>    PRIMARY KEY ( bar, beer )</a:t>
            </a:r>
          </a:p>
          <a:p>
            <a:pPr marL="0" indent="0">
              <a:buNone/>
            </a:pPr>
            <a:r>
              <a:rPr lang="en-US" dirty="0"/>
              <a:t>);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485C-A686-F243-8CAD-39677B577E17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04522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 PriceHikesTrigger1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DELIMITER |</a:t>
            </a:r>
          </a:p>
          <a:p>
            <a:pPr marL="0" indent="0">
              <a:buNone/>
            </a:pPr>
            <a:r>
              <a:rPr lang="en-US" dirty="0"/>
              <a:t>CREATE TRIGGER PriceHikesTrigger1</a:t>
            </a:r>
          </a:p>
          <a:p>
            <a:pPr marL="0" indent="0">
              <a:buNone/>
            </a:pPr>
            <a:r>
              <a:rPr lang="en-US" dirty="0"/>
              <a:t>BEFORE UPDATE ON Sells</a:t>
            </a:r>
          </a:p>
          <a:p>
            <a:pPr marL="0" indent="0">
              <a:buNone/>
            </a:pPr>
            <a:r>
              <a:rPr lang="en-US" dirty="0"/>
              <a:t>FOR EACH ROW</a:t>
            </a:r>
          </a:p>
          <a:p>
            <a:pPr marL="0" indent="0">
              <a:buNone/>
            </a:pPr>
            <a:r>
              <a:rPr lang="en-US" dirty="0"/>
              <a:t>BEGIN</a:t>
            </a:r>
          </a:p>
          <a:p>
            <a:pPr marL="0" indent="0">
              <a:buNone/>
            </a:pPr>
            <a:r>
              <a:rPr lang="en-US" dirty="0"/>
              <a:t>    IF </a:t>
            </a:r>
            <a:r>
              <a:rPr lang="en-US" dirty="0" err="1"/>
              <a:t>NEW.price</a:t>
            </a:r>
            <a:r>
              <a:rPr lang="en-US" dirty="0"/>
              <a:t> &gt; </a:t>
            </a:r>
            <a:r>
              <a:rPr lang="en-US" dirty="0" err="1"/>
              <a:t>OLD.price</a:t>
            </a:r>
            <a:r>
              <a:rPr lang="en-US" dirty="0"/>
              <a:t> + 1 THEN    </a:t>
            </a:r>
          </a:p>
          <a:p>
            <a:pPr marL="0" indent="0">
              <a:buNone/>
            </a:pPr>
            <a:r>
              <a:rPr lang="en-US" dirty="0"/>
              <a:t>        INSERT INTO </a:t>
            </a:r>
            <a:r>
              <a:rPr lang="en-US" dirty="0" err="1"/>
              <a:t>PriceHikes</a:t>
            </a:r>
            <a:r>
              <a:rPr lang="en-US" dirty="0"/>
              <a:t>( bar, beer, </a:t>
            </a:r>
            <a:r>
              <a:rPr lang="en-US" dirty="0" err="1"/>
              <a:t>price_before</a:t>
            </a:r>
            <a:r>
              <a:rPr lang="en-US" dirty="0"/>
              <a:t>, </a:t>
            </a:r>
            <a:r>
              <a:rPr lang="en-US" dirty="0" err="1"/>
              <a:t>price_after</a:t>
            </a:r>
            <a:r>
              <a:rPr lang="en-US" dirty="0"/>
              <a:t> )</a:t>
            </a:r>
          </a:p>
          <a:p>
            <a:pPr marL="0" indent="0">
              <a:buNone/>
            </a:pPr>
            <a:r>
              <a:rPr lang="en-US" dirty="0"/>
              <a:t>        VALUES( </a:t>
            </a:r>
            <a:r>
              <a:rPr lang="en-US" dirty="0" err="1"/>
              <a:t>NEW.bar</a:t>
            </a:r>
            <a:r>
              <a:rPr lang="en-US" dirty="0"/>
              <a:t>, </a:t>
            </a:r>
            <a:r>
              <a:rPr lang="en-US" dirty="0" err="1"/>
              <a:t>NEW.beer</a:t>
            </a:r>
            <a:r>
              <a:rPr lang="en-US" dirty="0"/>
              <a:t>, </a:t>
            </a:r>
            <a:r>
              <a:rPr lang="en-US" dirty="0" err="1"/>
              <a:t>OLD.price</a:t>
            </a:r>
            <a:r>
              <a:rPr lang="en-US" dirty="0"/>
              <a:t>, </a:t>
            </a:r>
            <a:r>
              <a:rPr lang="en-US" dirty="0" err="1"/>
              <a:t>NEW.price</a:t>
            </a:r>
            <a:r>
              <a:rPr lang="en-US" dirty="0"/>
              <a:t> ) ;</a:t>
            </a:r>
          </a:p>
          <a:p>
            <a:pPr marL="0" indent="0">
              <a:buNone/>
            </a:pPr>
            <a:r>
              <a:rPr lang="en-US" dirty="0"/>
              <a:t>    END IF ;</a:t>
            </a:r>
          </a:p>
          <a:p>
            <a:pPr marL="0" indent="0">
              <a:buNone/>
            </a:pPr>
            <a:r>
              <a:rPr lang="en-US" dirty="0"/>
              <a:t>END |</a:t>
            </a:r>
          </a:p>
          <a:p>
            <a:pPr marL="0" indent="0">
              <a:buNone/>
            </a:pPr>
            <a:r>
              <a:rPr lang="en-US" dirty="0"/>
              <a:t>DELIMITER 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485C-A686-F243-8CAD-39677B577E17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6372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 PriceHikesTrigger1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DELIMITER |</a:t>
            </a:r>
          </a:p>
          <a:p>
            <a:pPr marL="0" indent="0">
              <a:buNone/>
            </a:pPr>
            <a:r>
              <a:rPr lang="en-US" dirty="0"/>
              <a:t>CREATE TRIGGER PriceHikesTrigger1</a:t>
            </a:r>
          </a:p>
          <a:p>
            <a:pPr marL="0" indent="0">
              <a:buNone/>
            </a:pPr>
            <a:r>
              <a:rPr lang="en-US" dirty="0"/>
              <a:t>BEFORE UPDATE ON Sells</a:t>
            </a:r>
          </a:p>
          <a:p>
            <a:pPr marL="0" indent="0">
              <a:buNone/>
            </a:pPr>
            <a:r>
              <a:rPr lang="en-US" dirty="0"/>
              <a:t>FOR EACH ROW</a:t>
            </a:r>
          </a:p>
          <a:p>
            <a:pPr marL="0" indent="0">
              <a:buNone/>
            </a:pPr>
            <a:r>
              <a:rPr lang="en-US" dirty="0"/>
              <a:t>BEGIN</a:t>
            </a:r>
          </a:p>
          <a:p>
            <a:pPr marL="0" indent="0">
              <a:buNone/>
            </a:pPr>
            <a:r>
              <a:rPr lang="en-US" dirty="0"/>
              <a:t>    IF </a:t>
            </a:r>
            <a:r>
              <a:rPr lang="en-US" dirty="0" err="1"/>
              <a:t>NEW.price</a:t>
            </a:r>
            <a:r>
              <a:rPr lang="en-US" dirty="0"/>
              <a:t> &gt; </a:t>
            </a:r>
            <a:r>
              <a:rPr lang="en-US" dirty="0" err="1"/>
              <a:t>OLD.price</a:t>
            </a:r>
            <a:r>
              <a:rPr lang="en-US" dirty="0"/>
              <a:t> + 1 THEN    </a:t>
            </a:r>
          </a:p>
          <a:p>
            <a:pPr marL="0" indent="0">
              <a:buNone/>
            </a:pPr>
            <a:r>
              <a:rPr lang="en-US" dirty="0"/>
              <a:t>        INSERT INTO </a:t>
            </a:r>
            <a:r>
              <a:rPr lang="en-US" dirty="0" err="1"/>
              <a:t>PriceHikes</a:t>
            </a:r>
            <a:r>
              <a:rPr lang="en-US" dirty="0"/>
              <a:t>( bar, beer, </a:t>
            </a:r>
            <a:r>
              <a:rPr lang="en-US" dirty="0" err="1"/>
              <a:t>price_before</a:t>
            </a:r>
            <a:r>
              <a:rPr lang="en-US" dirty="0"/>
              <a:t>, </a:t>
            </a:r>
            <a:r>
              <a:rPr lang="en-US" dirty="0" err="1"/>
              <a:t>price_after</a:t>
            </a:r>
            <a:r>
              <a:rPr lang="en-US" dirty="0"/>
              <a:t> )</a:t>
            </a:r>
          </a:p>
          <a:p>
            <a:pPr marL="0" indent="0">
              <a:buNone/>
            </a:pPr>
            <a:r>
              <a:rPr lang="en-US" dirty="0"/>
              <a:t>        VALUES( </a:t>
            </a:r>
            <a:r>
              <a:rPr lang="en-US" dirty="0" err="1"/>
              <a:t>NEW.bar</a:t>
            </a:r>
            <a:r>
              <a:rPr lang="en-US" dirty="0"/>
              <a:t>, </a:t>
            </a:r>
            <a:r>
              <a:rPr lang="en-US" dirty="0" err="1"/>
              <a:t>NEW.beer</a:t>
            </a:r>
            <a:r>
              <a:rPr lang="en-US" dirty="0"/>
              <a:t>, </a:t>
            </a:r>
            <a:r>
              <a:rPr lang="en-US" dirty="0" err="1"/>
              <a:t>OLD.price</a:t>
            </a:r>
            <a:r>
              <a:rPr lang="en-US" dirty="0"/>
              <a:t>, </a:t>
            </a:r>
            <a:r>
              <a:rPr lang="en-US" dirty="0" err="1"/>
              <a:t>NEW.price</a:t>
            </a:r>
            <a:r>
              <a:rPr lang="en-US" dirty="0"/>
              <a:t> ) ;</a:t>
            </a:r>
          </a:p>
          <a:p>
            <a:pPr marL="0" indent="0">
              <a:buNone/>
            </a:pPr>
            <a:r>
              <a:rPr lang="en-US" dirty="0"/>
              <a:t>    END IF ;</a:t>
            </a:r>
          </a:p>
          <a:p>
            <a:pPr marL="0" indent="0">
              <a:buNone/>
            </a:pPr>
            <a:r>
              <a:rPr lang="en-US" dirty="0"/>
              <a:t>END |</a:t>
            </a:r>
          </a:p>
          <a:p>
            <a:pPr marL="0" indent="0">
              <a:buNone/>
            </a:pPr>
            <a:r>
              <a:rPr lang="en-US" dirty="0"/>
              <a:t>DELIMITER 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485C-A686-F243-8CAD-39677B577E17}" type="slidenum">
              <a:rPr lang="en-US" smtClean="0"/>
              <a:t>48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861733" y="3505200"/>
            <a:ext cx="1363134" cy="357982"/>
          </a:xfrm>
          <a:prstGeom prst="roundRect">
            <a:avLst>
              <a:gd name="adj" fmla="val 26580"/>
            </a:avLst>
          </a:prstGeom>
          <a:noFill/>
          <a:ln w="28575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560287" y="1786270"/>
            <a:ext cx="41246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Keyword OLD:  references the data in the </a:t>
            </a:r>
            <a:r>
              <a:rPr lang="en-US" sz="2400">
                <a:solidFill>
                  <a:schemeClr val="accent6">
                    <a:lumMod val="75000"/>
                  </a:schemeClr>
                </a:solidFill>
              </a:rPr>
              <a:t>corresponding field/tuple before the UPDATE</a:t>
            </a:r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4224868" y="2455333"/>
            <a:ext cx="2421465" cy="1049867"/>
          </a:xfrm>
          <a:prstGeom prst="straightConnector1">
            <a:avLst/>
          </a:prstGeom>
          <a:ln w="28575" cap="rnd">
            <a:solidFill>
              <a:schemeClr val="accent6">
                <a:lumMod val="7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5046133" y="4267200"/>
            <a:ext cx="1363134" cy="357982"/>
          </a:xfrm>
          <a:prstGeom prst="roundRect">
            <a:avLst>
              <a:gd name="adj" fmla="val 26580"/>
            </a:avLst>
          </a:prstGeom>
          <a:noFill/>
          <a:ln w="28575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6189133" y="2455333"/>
            <a:ext cx="457201" cy="1811867"/>
          </a:xfrm>
          <a:prstGeom prst="straightConnector1">
            <a:avLst/>
          </a:prstGeom>
          <a:ln w="28575" cap="rnd">
            <a:solidFill>
              <a:schemeClr val="accent6">
                <a:lumMod val="7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186470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 PriceHikesTrigger1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DELIMITER |</a:t>
            </a:r>
          </a:p>
          <a:p>
            <a:pPr marL="0" indent="0">
              <a:buNone/>
            </a:pPr>
            <a:r>
              <a:rPr lang="en-US" dirty="0"/>
              <a:t>CREATE TRIGGER PriceHikesTrigger1</a:t>
            </a:r>
          </a:p>
          <a:p>
            <a:pPr marL="0" indent="0">
              <a:buNone/>
            </a:pPr>
            <a:r>
              <a:rPr lang="en-US" dirty="0"/>
              <a:t>BEFORE UPDATE ON Sells</a:t>
            </a:r>
          </a:p>
          <a:p>
            <a:pPr marL="0" indent="0">
              <a:buNone/>
            </a:pPr>
            <a:r>
              <a:rPr lang="en-US" dirty="0"/>
              <a:t>FOR EACH ROW</a:t>
            </a:r>
          </a:p>
          <a:p>
            <a:pPr marL="0" indent="0">
              <a:buNone/>
            </a:pPr>
            <a:r>
              <a:rPr lang="en-US" dirty="0"/>
              <a:t>BEGIN</a:t>
            </a:r>
          </a:p>
          <a:p>
            <a:pPr marL="0" indent="0">
              <a:buNone/>
            </a:pPr>
            <a:r>
              <a:rPr lang="en-US" dirty="0"/>
              <a:t>    IF </a:t>
            </a:r>
            <a:r>
              <a:rPr lang="en-US" dirty="0" err="1"/>
              <a:t>NEW.price</a:t>
            </a:r>
            <a:r>
              <a:rPr lang="en-US" dirty="0"/>
              <a:t> &gt; </a:t>
            </a:r>
            <a:r>
              <a:rPr lang="en-US" dirty="0" err="1"/>
              <a:t>OLD.price</a:t>
            </a:r>
            <a:r>
              <a:rPr lang="en-US" dirty="0"/>
              <a:t> + 1 THEN    </a:t>
            </a:r>
          </a:p>
          <a:p>
            <a:pPr marL="0" indent="0">
              <a:buNone/>
            </a:pPr>
            <a:r>
              <a:rPr lang="en-US" dirty="0"/>
              <a:t>        INSERT INTO </a:t>
            </a:r>
            <a:r>
              <a:rPr lang="en-US" dirty="0" err="1"/>
              <a:t>PriceHikes</a:t>
            </a:r>
            <a:r>
              <a:rPr lang="en-US" dirty="0"/>
              <a:t>( bar, beer, </a:t>
            </a:r>
            <a:r>
              <a:rPr lang="en-US" dirty="0" err="1"/>
              <a:t>price_before</a:t>
            </a:r>
            <a:r>
              <a:rPr lang="en-US" dirty="0"/>
              <a:t>, </a:t>
            </a:r>
            <a:r>
              <a:rPr lang="en-US" dirty="0" err="1"/>
              <a:t>price_after</a:t>
            </a:r>
            <a:r>
              <a:rPr lang="en-US" dirty="0"/>
              <a:t> )</a:t>
            </a:r>
          </a:p>
          <a:p>
            <a:pPr marL="0" indent="0">
              <a:buNone/>
            </a:pPr>
            <a:r>
              <a:rPr lang="en-US" dirty="0"/>
              <a:t>        VALUES( </a:t>
            </a:r>
            <a:r>
              <a:rPr lang="en-US" dirty="0" err="1"/>
              <a:t>NEW.bar</a:t>
            </a:r>
            <a:r>
              <a:rPr lang="en-US" dirty="0"/>
              <a:t>, </a:t>
            </a:r>
            <a:r>
              <a:rPr lang="en-US" dirty="0" err="1"/>
              <a:t>NEW.beer</a:t>
            </a:r>
            <a:r>
              <a:rPr lang="en-US" dirty="0"/>
              <a:t>, </a:t>
            </a:r>
            <a:r>
              <a:rPr lang="en-US" dirty="0" err="1"/>
              <a:t>OLD.price</a:t>
            </a:r>
            <a:r>
              <a:rPr lang="en-US" dirty="0"/>
              <a:t>, </a:t>
            </a:r>
            <a:r>
              <a:rPr lang="en-US" dirty="0" err="1"/>
              <a:t>NEW.price</a:t>
            </a:r>
            <a:r>
              <a:rPr lang="en-US" dirty="0"/>
              <a:t> ) ;</a:t>
            </a:r>
          </a:p>
          <a:p>
            <a:pPr marL="0" indent="0">
              <a:buNone/>
            </a:pPr>
            <a:r>
              <a:rPr lang="en-US" dirty="0"/>
              <a:t>    END IF ;</a:t>
            </a:r>
          </a:p>
          <a:p>
            <a:pPr marL="0" indent="0">
              <a:buNone/>
            </a:pPr>
            <a:r>
              <a:rPr lang="en-US" dirty="0"/>
              <a:t>END |</a:t>
            </a:r>
          </a:p>
          <a:p>
            <a:pPr marL="0" indent="0">
              <a:buNone/>
            </a:pPr>
            <a:r>
              <a:rPr lang="en-US" dirty="0"/>
              <a:t>DELIMITER 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485C-A686-F243-8CAD-39677B577E17}" type="slidenum">
              <a:rPr lang="en-US" smtClean="0"/>
              <a:t>49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336799" y="4258733"/>
            <a:ext cx="2709334" cy="357982"/>
          </a:xfrm>
          <a:prstGeom prst="roundRect">
            <a:avLst>
              <a:gd name="adj" fmla="val 26580"/>
            </a:avLst>
          </a:prstGeom>
          <a:noFill/>
          <a:ln w="28575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560287" y="1786270"/>
            <a:ext cx="41246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Keyword NEW:  references the data in the corresponding field/tuple after the UPDATE</a:t>
            </a:r>
          </a:p>
          <a:p>
            <a:pPr algn="ctr"/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5046133" y="3048000"/>
            <a:ext cx="3576477" cy="1210733"/>
          </a:xfrm>
          <a:prstGeom prst="straightConnector1">
            <a:avLst/>
          </a:prstGeom>
          <a:ln w="28575" cap="rnd">
            <a:solidFill>
              <a:schemeClr val="accent6">
                <a:lumMod val="7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6468533" y="4269582"/>
            <a:ext cx="1363134" cy="357982"/>
          </a:xfrm>
          <a:prstGeom prst="roundRect">
            <a:avLst>
              <a:gd name="adj" fmla="val 26580"/>
            </a:avLst>
          </a:prstGeom>
          <a:noFill/>
          <a:ln w="28575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7755467" y="3048000"/>
            <a:ext cx="867142" cy="1210733"/>
          </a:xfrm>
          <a:prstGeom prst="straightConnector1">
            <a:avLst/>
          </a:prstGeom>
          <a:ln w="28575" cap="rnd">
            <a:solidFill>
              <a:schemeClr val="accent6">
                <a:lumMod val="7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1269998" y="3499777"/>
            <a:ext cx="1363134" cy="357982"/>
          </a:xfrm>
          <a:prstGeom prst="roundRect">
            <a:avLst>
              <a:gd name="adj" fmla="val 26580"/>
            </a:avLst>
          </a:prstGeom>
          <a:noFill/>
          <a:ln w="28575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2709333" y="3042576"/>
            <a:ext cx="5913277" cy="495917"/>
          </a:xfrm>
          <a:prstGeom prst="straightConnector1">
            <a:avLst/>
          </a:prstGeom>
          <a:ln w="28575" cap="rnd">
            <a:solidFill>
              <a:schemeClr val="accent6">
                <a:lumMod val="7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7816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Foreign Keys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u="sng" dirty="0"/>
              <a:t>Within attribute declaration</a:t>
            </a:r>
          </a:p>
          <a:p>
            <a:pPr marL="0" indent="0">
              <a:buNone/>
            </a:pPr>
            <a:r>
              <a:rPr lang="en-US" dirty="0"/>
              <a:t>	Keyword:  REFERENCES</a:t>
            </a:r>
          </a:p>
          <a:p>
            <a:pPr marL="0" indent="0">
              <a:buNone/>
            </a:pPr>
            <a:r>
              <a:rPr lang="en-US" dirty="0"/>
              <a:t>	&lt;attribute&gt; TYPE REFERENCES &lt;relation&gt; ( &lt;attribute&gt; 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– or –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u="sng" dirty="0"/>
              <a:t>As a schema element</a:t>
            </a:r>
          </a:p>
          <a:p>
            <a:pPr marL="0" indent="0">
              <a:buNone/>
            </a:pPr>
            <a:r>
              <a:rPr lang="en-US" dirty="0"/>
              <a:t>	Keywords:   FOREIGN KEY and REFERENCES</a:t>
            </a:r>
          </a:p>
          <a:p>
            <a:pPr marL="0" indent="0">
              <a:buNone/>
            </a:pPr>
            <a:r>
              <a:rPr lang="en-US" dirty="0"/>
              <a:t>	FOREIGN KEY ( &lt;attribute&gt;, </a:t>
            </a:r>
            <a:r>
              <a:rPr lang="is-IS" dirty="0"/>
              <a:t>… 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			     REFERENCES 	&lt;relation&gt; ( &lt;attribute&gt;, … 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485C-A686-F243-8CAD-39677B577E1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77731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 PriceHikesTrigger2</a:t>
            </a:r>
            <a:r>
              <a:rPr lang="is-IS" dirty="0"/>
              <a:t> Complete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DELIMITER |</a:t>
            </a:r>
          </a:p>
          <a:p>
            <a:pPr marL="0" indent="0">
              <a:buNone/>
            </a:pPr>
            <a:r>
              <a:rPr lang="en-US" dirty="0"/>
              <a:t>CREATE TRIGGER PriceHikesTrigger2</a:t>
            </a:r>
          </a:p>
          <a:p>
            <a:pPr marL="0" indent="0">
              <a:buNone/>
            </a:pPr>
            <a:r>
              <a:rPr lang="en-US" dirty="0"/>
              <a:t>BEFORE UPDATE ON Sells</a:t>
            </a:r>
          </a:p>
          <a:p>
            <a:pPr marL="0" indent="0">
              <a:buNone/>
            </a:pPr>
            <a:r>
              <a:rPr lang="en-US" dirty="0"/>
              <a:t>FOR EACH ROW</a:t>
            </a:r>
          </a:p>
          <a:p>
            <a:pPr marL="0" indent="0">
              <a:buNone/>
            </a:pPr>
            <a:r>
              <a:rPr lang="en-US" dirty="0"/>
              <a:t>BEGIN</a:t>
            </a:r>
          </a:p>
          <a:p>
            <a:pPr marL="0" indent="0">
              <a:buNone/>
            </a:pPr>
            <a:r>
              <a:rPr lang="en-US" dirty="0"/>
              <a:t>    DECLARE </a:t>
            </a:r>
            <a:r>
              <a:rPr lang="en-US" dirty="0" err="1"/>
              <a:t>old_price</a:t>
            </a:r>
            <a:r>
              <a:rPr lang="en-US" dirty="0"/>
              <a:t> REAL;</a:t>
            </a:r>
          </a:p>
          <a:p>
            <a:pPr marL="0" indent="0">
              <a:buNone/>
            </a:pPr>
            <a:r>
              <a:rPr lang="en-US" dirty="0"/>
              <a:t>    SET </a:t>
            </a:r>
            <a:r>
              <a:rPr lang="en-US" dirty="0" err="1"/>
              <a:t>old_price</a:t>
            </a:r>
            <a:r>
              <a:rPr lang="en-US" dirty="0"/>
              <a:t> = </a:t>
            </a:r>
          </a:p>
          <a:p>
            <a:pPr marL="0" indent="0">
              <a:buNone/>
            </a:pPr>
            <a:r>
              <a:rPr lang="en-US" dirty="0"/>
              <a:t>        ( SELECT price</a:t>
            </a:r>
          </a:p>
          <a:p>
            <a:pPr marL="0" indent="0">
              <a:buNone/>
            </a:pPr>
            <a:r>
              <a:rPr lang="en-US" dirty="0"/>
              <a:t>           FROM Sells</a:t>
            </a:r>
          </a:p>
          <a:p>
            <a:pPr marL="0" indent="0">
              <a:buNone/>
            </a:pPr>
            <a:r>
              <a:rPr lang="en-US" dirty="0"/>
              <a:t>           WHERE </a:t>
            </a:r>
            <a:r>
              <a:rPr lang="en-US" dirty="0" err="1"/>
              <a:t>Sells.bar</a:t>
            </a:r>
            <a:r>
              <a:rPr lang="en-US" dirty="0"/>
              <a:t> = </a:t>
            </a:r>
            <a:r>
              <a:rPr lang="en-US" dirty="0" err="1"/>
              <a:t>NEW.bar</a:t>
            </a:r>
            <a:r>
              <a:rPr lang="en-US" dirty="0"/>
              <a:t> AND </a:t>
            </a:r>
            <a:r>
              <a:rPr lang="en-US" dirty="0" err="1"/>
              <a:t>Sells.beer</a:t>
            </a:r>
            <a:r>
              <a:rPr lang="en-US" dirty="0"/>
              <a:t> = </a:t>
            </a:r>
            <a:r>
              <a:rPr lang="en-US" dirty="0" err="1"/>
              <a:t>NEW.beer</a:t>
            </a:r>
            <a:r>
              <a:rPr lang="en-US" dirty="0"/>
              <a:t> );</a:t>
            </a:r>
          </a:p>
          <a:p>
            <a:pPr marL="0" indent="0">
              <a:buNone/>
            </a:pPr>
            <a:r>
              <a:rPr lang="en-US" dirty="0"/>
              <a:t>    IF </a:t>
            </a:r>
            <a:r>
              <a:rPr lang="en-US" dirty="0" err="1"/>
              <a:t>NEW.price</a:t>
            </a:r>
            <a:r>
              <a:rPr lang="en-US" dirty="0"/>
              <a:t> &gt; </a:t>
            </a:r>
            <a:r>
              <a:rPr lang="en-US" dirty="0" err="1"/>
              <a:t>old_price</a:t>
            </a:r>
            <a:r>
              <a:rPr lang="en-US" dirty="0"/>
              <a:t> + 1 THEN    </a:t>
            </a:r>
          </a:p>
          <a:p>
            <a:pPr marL="0" indent="0">
              <a:buNone/>
            </a:pPr>
            <a:r>
              <a:rPr lang="en-US" dirty="0"/>
              <a:t>        INSERT INTO </a:t>
            </a:r>
            <a:r>
              <a:rPr lang="en-US" dirty="0" err="1"/>
              <a:t>PriceHikes</a:t>
            </a:r>
            <a:r>
              <a:rPr lang="en-US" dirty="0"/>
              <a:t>( bar, beer, </a:t>
            </a:r>
            <a:r>
              <a:rPr lang="en-US" dirty="0" err="1"/>
              <a:t>price_before</a:t>
            </a:r>
            <a:r>
              <a:rPr lang="en-US" dirty="0"/>
              <a:t>, </a:t>
            </a:r>
            <a:r>
              <a:rPr lang="en-US" dirty="0" err="1"/>
              <a:t>price_after</a:t>
            </a:r>
            <a:r>
              <a:rPr lang="en-US" dirty="0"/>
              <a:t> )</a:t>
            </a:r>
          </a:p>
          <a:p>
            <a:pPr marL="0" indent="0">
              <a:buNone/>
            </a:pPr>
            <a:r>
              <a:rPr lang="en-US" dirty="0"/>
              <a:t>        VALUES( </a:t>
            </a:r>
            <a:r>
              <a:rPr lang="en-US" dirty="0" err="1"/>
              <a:t>NEW.bar</a:t>
            </a:r>
            <a:r>
              <a:rPr lang="en-US" dirty="0"/>
              <a:t>, </a:t>
            </a:r>
            <a:r>
              <a:rPr lang="en-US" dirty="0" err="1"/>
              <a:t>NEW.beer</a:t>
            </a:r>
            <a:r>
              <a:rPr lang="en-US" dirty="0"/>
              <a:t>, </a:t>
            </a:r>
            <a:r>
              <a:rPr lang="en-US" dirty="0" err="1"/>
              <a:t>old_price</a:t>
            </a:r>
            <a:r>
              <a:rPr lang="en-US" dirty="0"/>
              <a:t>, </a:t>
            </a:r>
            <a:r>
              <a:rPr lang="en-US" dirty="0" err="1"/>
              <a:t>NEW.price</a:t>
            </a:r>
            <a:r>
              <a:rPr lang="en-US" dirty="0"/>
              <a:t> );</a:t>
            </a:r>
          </a:p>
          <a:p>
            <a:pPr marL="0" indent="0">
              <a:buNone/>
            </a:pPr>
            <a:r>
              <a:rPr lang="en-US" dirty="0"/>
              <a:t>    END IF ;</a:t>
            </a:r>
          </a:p>
          <a:p>
            <a:pPr marL="0" indent="0">
              <a:buNone/>
            </a:pPr>
            <a:r>
              <a:rPr lang="en-US" dirty="0"/>
              <a:t>END |</a:t>
            </a:r>
          </a:p>
          <a:p>
            <a:pPr marL="0" indent="0">
              <a:buNone/>
            </a:pPr>
            <a:r>
              <a:rPr lang="en-US" dirty="0"/>
              <a:t>DELIMITER 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485C-A686-F243-8CAD-39677B577E17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53582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 PriceHikesTrigger2</a:t>
            </a:r>
            <a:r>
              <a:rPr lang="is-IS" dirty="0"/>
              <a:t> Complete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DELIMITER |</a:t>
            </a:r>
          </a:p>
          <a:p>
            <a:pPr marL="0" indent="0">
              <a:buNone/>
            </a:pPr>
            <a:r>
              <a:rPr lang="en-US" dirty="0"/>
              <a:t>CREATE TRIGGER </a:t>
            </a:r>
            <a:r>
              <a:rPr lang="en-US" dirty="0" err="1"/>
              <a:t>PriceHike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BEFORE UPDATE ON Sells</a:t>
            </a:r>
          </a:p>
          <a:p>
            <a:pPr marL="0" indent="0">
              <a:buNone/>
            </a:pPr>
            <a:r>
              <a:rPr lang="en-US" dirty="0"/>
              <a:t>FOR EACH ROW</a:t>
            </a:r>
          </a:p>
          <a:p>
            <a:pPr marL="0" indent="0">
              <a:buNone/>
            </a:pPr>
            <a:r>
              <a:rPr lang="en-US" dirty="0"/>
              <a:t>BEGIN</a:t>
            </a:r>
          </a:p>
          <a:p>
            <a:pPr marL="0" indent="0">
              <a:buNone/>
            </a:pPr>
            <a:r>
              <a:rPr lang="en-US" dirty="0"/>
              <a:t>    DECLARE </a:t>
            </a:r>
            <a:r>
              <a:rPr lang="en-US" dirty="0" err="1"/>
              <a:t>old_price</a:t>
            </a:r>
            <a:r>
              <a:rPr lang="en-US" dirty="0"/>
              <a:t> REAL;</a:t>
            </a:r>
          </a:p>
          <a:p>
            <a:pPr marL="0" indent="0">
              <a:buNone/>
            </a:pPr>
            <a:r>
              <a:rPr lang="en-US" dirty="0"/>
              <a:t>    SET </a:t>
            </a:r>
            <a:r>
              <a:rPr lang="en-US" dirty="0" err="1"/>
              <a:t>old_price</a:t>
            </a:r>
            <a:r>
              <a:rPr lang="en-US" dirty="0"/>
              <a:t> = </a:t>
            </a:r>
          </a:p>
          <a:p>
            <a:pPr marL="0" indent="0">
              <a:buNone/>
            </a:pPr>
            <a:r>
              <a:rPr lang="en-US" dirty="0"/>
              <a:t>        ( SELECT price</a:t>
            </a:r>
          </a:p>
          <a:p>
            <a:pPr marL="0" indent="0">
              <a:buNone/>
            </a:pPr>
            <a:r>
              <a:rPr lang="en-US" dirty="0"/>
              <a:t>           FROM Sells</a:t>
            </a:r>
          </a:p>
          <a:p>
            <a:pPr marL="0" indent="0">
              <a:buNone/>
            </a:pPr>
            <a:r>
              <a:rPr lang="en-US" dirty="0"/>
              <a:t>           WHERE </a:t>
            </a:r>
            <a:r>
              <a:rPr lang="en-US" dirty="0" err="1"/>
              <a:t>Sells.bar</a:t>
            </a:r>
            <a:r>
              <a:rPr lang="en-US" dirty="0"/>
              <a:t> = </a:t>
            </a:r>
            <a:r>
              <a:rPr lang="en-US" dirty="0" err="1"/>
              <a:t>NEW.bar</a:t>
            </a:r>
            <a:r>
              <a:rPr lang="en-US" dirty="0"/>
              <a:t> AND </a:t>
            </a:r>
            <a:r>
              <a:rPr lang="en-US" dirty="0" err="1"/>
              <a:t>Sells.beer</a:t>
            </a:r>
            <a:r>
              <a:rPr lang="en-US" dirty="0"/>
              <a:t> = </a:t>
            </a:r>
            <a:r>
              <a:rPr lang="en-US" dirty="0" err="1"/>
              <a:t>NEW.beer</a:t>
            </a:r>
            <a:r>
              <a:rPr lang="en-US" dirty="0"/>
              <a:t> );</a:t>
            </a:r>
          </a:p>
          <a:p>
            <a:pPr marL="0" indent="0">
              <a:buNone/>
            </a:pPr>
            <a:r>
              <a:rPr lang="en-US" dirty="0"/>
              <a:t>    IF </a:t>
            </a:r>
            <a:r>
              <a:rPr lang="en-US" dirty="0" err="1"/>
              <a:t>NEW.price</a:t>
            </a:r>
            <a:r>
              <a:rPr lang="en-US" dirty="0"/>
              <a:t> &gt; </a:t>
            </a:r>
            <a:r>
              <a:rPr lang="en-US" dirty="0" err="1"/>
              <a:t>old_price</a:t>
            </a:r>
            <a:r>
              <a:rPr lang="en-US" dirty="0"/>
              <a:t> + 1 THEN    </a:t>
            </a:r>
          </a:p>
          <a:p>
            <a:pPr marL="0" indent="0">
              <a:buNone/>
            </a:pPr>
            <a:r>
              <a:rPr lang="en-US" dirty="0"/>
              <a:t>        INSERT INTO </a:t>
            </a:r>
            <a:r>
              <a:rPr lang="en-US" dirty="0" err="1"/>
              <a:t>PriceHikes</a:t>
            </a:r>
            <a:r>
              <a:rPr lang="en-US" dirty="0"/>
              <a:t>( bar, beer, </a:t>
            </a:r>
            <a:r>
              <a:rPr lang="en-US" dirty="0" err="1"/>
              <a:t>price_before</a:t>
            </a:r>
            <a:r>
              <a:rPr lang="en-US" dirty="0"/>
              <a:t>, </a:t>
            </a:r>
            <a:r>
              <a:rPr lang="en-US" dirty="0" err="1"/>
              <a:t>price_after</a:t>
            </a:r>
            <a:r>
              <a:rPr lang="en-US" dirty="0"/>
              <a:t> )</a:t>
            </a:r>
          </a:p>
          <a:p>
            <a:pPr marL="0" indent="0">
              <a:buNone/>
            </a:pPr>
            <a:r>
              <a:rPr lang="en-US" dirty="0"/>
              <a:t>        VALUES( </a:t>
            </a:r>
            <a:r>
              <a:rPr lang="en-US" dirty="0" err="1"/>
              <a:t>NEW.bar</a:t>
            </a:r>
            <a:r>
              <a:rPr lang="en-US" dirty="0"/>
              <a:t>, </a:t>
            </a:r>
            <a:r>
              <a:rPr lang="en-US" dirty="0" err="1"/>
              <a:t>NEW.beer</a:t>
            </a:r>
            <a:r>
              <a:rPr lang="en-US" dirty="0"/>
              <a:t>, </a:t>
            </a:r>
            <a:r>
              <a:rPr lang="en-US" dirty="0" err="1"/>
              <a:t>old_price</a:t>
            </a:r>
            <a:r>
              <a:rPr lang="en-US" dirty="0"/>
              <a:t>, </a:t>
            </a:r>
            <a:r>
              <a:rPr lang="en-US" dirty="0" err="1"/>
              <a:t>NEW.price</a:t>
            </a:r>
            <a:r>
              <a:rPr lang="en-US" dirty="0"/>
              <a:t> );</a:t>
            </a:r>
          </a:p>
          <a:p>
            <a:pPr marL="0" indent="0">
              <a:buNone/>
            </a:pPr>
            <a:r>
              <a:rPr lang="en-US" dirty="0"/>
              <a:t>    END IF ;</a:t>
            </a:r>
          </a:p>
          <a:p>
            <a:pPr marL="0" indent="0">
              <a:buNone/>
            </a:pPr>
            <a:r>
              <a:rPr lang="en-US" dirty="0"/>
              <a:t>END |</a:t>
            </a:r>
          </a:p>
          <a:p>
            <a:pPr marL="0" indent="0">
              <a:buNone/>
            </a:pPr>
            <a:r>
              <a:rPr lang="en-US" dirty="0"/>
              <a:t>DELIMITER 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485C-A686-F243-8CAD-39677B577E17}" type="slidenum">
              <a:rPr lang="en-US" smtClean="0"/>
              <a:t>51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207933" y="2789238"/>
            <a:ext cx="38184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Declaring , initializing, and using a local variable</a:t>
            </a:r>
          </a:p>
          <a:p>
            <a:pPr algn="ctr"/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863599" y="3268138"/>
            <a:ext cx="1337734" cy="255191"/>
          </a:xfrm>
          <a:prstGeom prst="roundRect">
            <a:avLst>
              <a:gd name="adj" fmla="val 26580"/>
            </a:avLst>
          </a:prstGeom>
          <a:noFill/>
          <a:ln w="28575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2374903" y="3276600"/>
            <a:ext cx="2087030" cy="119134"/>
          </a:xfrm>
          <a:prstGeom prst="straightConnector1">
            <a:avLst/>
          </a:prstGeom>
          <a:ln w="28575" cap="rnd">
            <a:solidFill>
              <a:schemeClr val="accent6">
                <a:lumMod val="7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cxnSpLocks/>
          </p:cNvCxnSpPr>
          <p:nvPr/>
        </p:nvCxnSpPr>
        <p:spPr>
          <a:xfrm flipH="1">
            <a:off x="4356237" y="3670743"/>
            <a:ext cx="1474292" cy="1152194"/>
          </a:xfrm>
          <a:prstGeom prst="straightConnector1">
            <a:avLst/>
          </a:prstGeom>
          <a:ln w="28575" cap="rnd">
            <a:solidFill>
              <a:schemeClr val="accent6">
                <a:lumMod val="7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863599" y="2974913"/>
            <a:ext cx="2404534" cy="255191"/>
          </a:xfrm>
          <a:prstGeom prst="roundRect">
            <a:avLst>
              <a:gd name="adj" fmla="val 26580"/>
            </a:avLst>
          </a:prstGeom>
          <a:noFill/>
          <a:ln w="28575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 flipH="1" flipV="1">
            <a:off x="3378201" y="3107268"/>
            <a:ext cx="1083732" cy="160870"/>
          </a:xfrm>
          <a:prstGeom prst="straightConnector1">
            <a:avLst/>
          </a:prstGeom>
          <a:ln w="28575" cap="rnd">
            <a:solidFill>
              <a:schemeClr val="accent6">
                <a:lumMod val="7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C5DE57A-2B71-8043-AAA5-7C98DF360529}"/>
              </a:ext>
            </a:extLst>
          </p:cNvPr>
          <p:cNvSpPr/>
          <p:nvPr/>
        </p:nvSpPr>
        <p:spPr>
          <a:xfrm>
            <a:off x="3787601" y="4914219"/>
            <a:ext cx="961380" cy="279400"/>
          </a:xfrm>
          <a:prstGeom prst="roundRect">
            <a:avLst>
              <a:gd name="adj" fmla="val 26580"/>
            </a:avLst>
          </a:prstGeom>
          <a:noFill/>
          <a:ln w="28575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34059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 PriceHikesTrigger2</a:t>
            </a:r>
            <a:r>
              <a:rPr lang="is-IS" dirty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DELIMITER |</a:t>
            </a:r>
          </a:p>
          <a:p>
            <a:pPr marL="0" indent="0">
              <a:buNone/>
            </a:pPr>
            <a:r>
              <a:rPr lang="en-US" dirty="0"/>
              <a:t>CREATE TRIGGER PriceHikesTrigger2</a:t>
            </a:r>
          </a:p>
          <a:p>
            <a:pPr marL="0" indent="0">
              <a:buNone/>
            </a:pPr>
            <a:r>
              <a:rPr lang="en-US" dirty="0"/>
              <a:t>BEFORE UPDATE ON Sells</a:t>
            </a:r>
          </a:p>
          <a:p>
            <a:pPr marL="0" indent="0">
              <a:buNone/>
            </a:pPr>
            <a:r>
              <a:rPr lang="en-US" dirty="0"/>
              <a:t>FOR EACH ROW</a:t>
            </a:r>
          </a:p>
          <a:p>
            <a:pPr marL="0" indent="0">
              <a:buNone/>
            </a:pPr>
            <a:r>
              <a:rPr lang="en-US" dirty="0"/>
              <a:t>BEGIN</a:t>
            </a:r>
          </a:p>
          <a:p>
            <a:pPr marL="0" indent="0">
              <a:buNone/>
            </a:pPr>
            <a:r>
              <a:rPr lang="en-US" dirty="0"/>
              <a:t>    DECLARE </a:t>
            </a:r>
            <a:r>
              <a:rPr lang="en-US" dirty="0" err="1"/>
              <a:t>old_price</a:t>
            </a:r>
            <a:r>
              <a:rPr lang="en-US" dirty="0"/>
              <a:t> REAL;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continued...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485C-A686-F243-8CAD-39677B577E17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41556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 PriceHikesTrigger2</a:t>
            </a:r>
            <a:r>
              <a:rPr lang="is-IS" dirty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DELIMITER |</a:t>
            </a:r>
          </a:p>
          <a:p>
            <a:pPr marL="0" indent="0">
              <a:buNone/>
            </a:pPr>
            <a:r>
              <a:rPr lang="en-US" dirty="0"/>
              <a:t>CREATE TRIGGER PriceHikesTrigger2</a:t>
            </a:r>
          </a:p>
          <a:p>
            <a:pPr marL="0" indent="0">
              <a:buNone/>
            </a:pPr>
            <a:r>
              <a:rPr lang="en-US" dirty="0"/>
              <a:t>BEFORE UPDATE ON Sells</a:t>
            </a:r>
          </a:p>
          <a:p>
            <a:pPr marL="0" indent="0">
              <a:buNone/>
            </a:pPr>
            <a:r>
              <a:rPr lang="en-US" dirty="0"/>
              <a:t>FOR EACH ROW</a:t>
            </a:r>
          </a:p>
          <a:p>
            <a:pPr marL="0" indent="0">
              <a:buNone/>
            </a:pPr>
            <a:r>
              <a:rPr lang="en-US" dirty="0"/>
              <a:t>BEGIN</a:t>
            </a:r>
          </a:p>
          <a:p>
            <a:pPr marL="0" indent="0">
              <a:buNone/>
            </a:pPr>
            <a:r>
              <a:rPr lang="en-US" dirty="0"/>
              <a:t>    DECLARE </a:t>
            </a:r>
            <a:r>
              <a:rPr lang="en-US" dirty="0" err="1"/>
              <a:t>old_price</a:t>
            </a:r>
            <a:r>
              <a:rPr lang="en-US" dirty="0"/>
              <a:t> REAL;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continued...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485C-A686-F243-8CAD-39677B577E17}" type="slidenum">
              <a:rPr lang="en-US" smtClean="0"/>
              <a:t>53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1032933" y="4334933"/>
            <a:ext cx="4216400" cy="423334"/>
          </a:xfrm>
          <a:prstGeom prst="roundRect">
            <a:avLst>
              <a:gd name="adj" fmla="val 26580"/>
            </a:avLst>
          </a:prstGeom>
          <a:noFill/>
          <a:ln w="28575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002867" y="4088778"/>
            <a:ext cx="38184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Declaring a</a:t>
            </a:r>
          </a:p>
          <a:p>
            <a:pPr algn="ctr"/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 local variable</a:t>
            </a:r>
          </a:p>
          <a:p>
            <a:pPr algn="ctr"/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5461000" y="4495802"/>
            <a:ext cx="1515533" cy="0"/>
          </a:xfrm>
          <a:prstGeom prst="straightConnector1">
            <a:avLst/>
          </a:prstGeom>
          <a:ln w="28575" cap="rnd">
            <a:solidFill>
              <a:schemeClr val="accent6">
                <a:lumMod val="7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465203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 </a:t>
            </a:r>
            <a:r>
              <a:rPr lang="is-IS" dirty="0"/>
              <a:t>…</a:t>
            </a:r>
            <a:r>
              <a:rPr lang="en-US" dirty="0"/>
              <a:t>PriceHikesTrigger2</a:t>
            </a:r>
            <a:r>
              <a:rPr lang="is-IS" dirty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# </a:t>
            </a:r>
            <a:r>
              <a:rPr lang="is-IS" dirty="0"/>
              <a:t>…</a:t>
            </a:r>
            <a:r>
              <a:rPr lang="en-US" dirty="0"/>
              <a:t>continued from DECLARE </a:t>
            </a:r>
            <a:r>
              <a:rPr lang="en-US" dirty="0" err="1"/>
              <a:t>old_price</a:t>
            </a:r>
            <a:r>
              <a:rPr lang="en-US" dirty="0"/>
              <a:t> REAL;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SET </a:t>
            </a:r>
            <a:r>
              <a:rPr lang="en-US" dirty="0" err="1"/>
              <a:t>old_price</a:t>
            </a:r>
            <a:r>
              <a:rPr lang="en-US" dirty="0"/>
              <a:t> =</a:t>
            </a:r>
          </a:p>
          <a:p>
            <a:pPr marL="0" indent="0">
              <a:buNone/>
            </a:pPr>
            <a:r>
              <a:rPr lang="en-US" dirty="0"/>
              <a:t>        ( SELECT price</a:t>
            </a:r>
          </a:p>
          <a:p>
            <a:pPr marL="0" indent="0">
              <a:buNone/>
            </a:pPr>
            <a:r>
              <a:rPr lang="en-US" dirty="0"/>
              <a:t>           FROM Sells</a:t>
            </a:r>
          </a:p>
          <a:p>
            <a:pPr marL="0" indent="0">
              <a:buNone/>
            </a:pPr>
            <a:r>
              <a:rPr lang="en-US" dirty="0"/>
              <a:t>           WHERE </a:t>
            </a:r>
            <a:r>
              <a:rPr lang="en-US" dirty="0" err="1"/>
              <a:t>Sells.bar</a:t>
            </a:r>
            <a:r>
              <a:rPr lang="en-US" dirty="0"/>
              <a:t> = </a:t>
            </a:r>
            <a:r>
              <a:rPr lang="en-US" dirty="0" err="1"/>
              <a:t>NEW.bar</a:t>
            </a:r>
            <a:r>
              <a:rPr lang="en-US" dirty="0"/>
              <a:t> AND </a:t>
            </a:r>
            <a:r>
              <a:rPr lang="en-US" dirty="0" err="1"/>
              <a:t>Sells.beer</a:t>
            </a:r>
            <a:r>
              <a:rPr lang="en-US" dirty="0"/>
              <a:t> = </a:t>
            </a:r>
            <a:r>
              <a:rPr lang="en-US" dirty="0" err="1"/>
              <a:t>NEW.beer</a:t>
            </a:r>
            <a:r>
              <a:rPr lang="en-US" dirty="0"/>
              <a:t> 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continued...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485C-A686-F243-8CAD-39677B577E17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70873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 </a:t>
            </a:r>
            <a:r>
              <a:rPr lang="is-IS" dirty="0"/>
              <a:t>…</a:t>
            </a:r>
            <a:r>
              <a:rPr lang="en-US" dirty="0"/>
              <a:t>PriceHikesTrigger2</a:t>
            </a:r>
            <a:r>
              <a:rPr lang="is-IS" dirty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# </a:t>
            </a:r>
            <a:r>
              <a:rPr lang="is-IS" dirty="0"/>
              <a:t>…</a:t>
            </a:r>
            <a:r>
              <a:rPr lang="en-US" dirty="0"/>
              <a:t>continued from DECLARE </a:t>
            </a:r>
            <a:r>
              <a:rPr lang="en-US" dirty="0" err="1"/>
              <a:t>old_price</a:t>
            </a:r>
            <a:r>
              <a:rPr lang="en-US" dirty="0"/>
              <a:t> REAL;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SET </a:t>
            </a:r>
            <a:r>
              <a:rPr lang="en-US" dirty="0" err="1"/>
              <a:t>old_price</a:t>
            </a:r>
            <a:r>
              <a:rPr lang="en-US" dirty="0"/>
              <a:t> =</a:t>
            </a:r>
          </a:p>
          <a:p>
            <a:pPr marL="0" indent="0">
              <a:buNone/>
            </a:pPr>
            <a:r>
              <a:rPr lang="en-US" dirty="0"/>
              <a:t>        ( SELECT price</a:t>
            </a:r>
          </a:p>
          <a:p>
            <a:pPr marL="0" indent="0">
              <a:buNone/>
            </a:pPr>
            <a:r>
              <a:rPr lang="en-US" dirty="0"/>
              <a:t>           FROM Sells</a:t>
            </a:r>
          </a:p>
          <a:p>
            <a:pPr marL="0" indent="0">
              <a:buNone/>
            </a:pPr>
            <a:r>
              <a:rPr lang="en-US" dirty="0"/>
              <a:t>           WHERE </a:t>
            </a:r>
            <a:r>
              <a:rPr lang="en-US" dirty="0" err="1"/>
              <a:t>Sells.bar</a:t>
            </a:r>
            <a:r>
              <a:rPr lang="en-US" dirty="0"/>
              <a:t> = </a:t>
            </a:r>
            <a:r>
              <a:rPr lang="en-US" dirty="0" err="1"/>
              <a:t>NEW.bar</a:t>
            </a:r>
            <a:r>
              <a:rPr lang="en-US" dirty="0"/>
              <a:t> AND </a:t>
            </a:r>
            <a:r>
              <a:rPr lang="en-US" dirty="0" err="1"/>
              <a:t>Sells.beer</a:t>
            </a:r>
            <a:r>
              <a:rPr lang="en-US" dirty="0"/>
              <a:t> = </a:t>
            </a:r>
            <a:r>
              <a:rPr lang="en-US" dirty="0" err="1"/>
              <a:t>NEW.beer</a:t>
            </a:r>
            <a:r>
              <a:rPr lang="en-US" dirty="0"/>
              <a:t> 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continued...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485C-A686-F243-8CAD-39677B577E17}" type="slidenum">
              <a:rPr lang="en-US" smtClean="0"/>
              <a:t>55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377267" y="3157444"/>
            <a:ext cx="38184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Initializing a</a:t>
            </a:r>
          </a:p>
          <a:p>
            <a:pPr algn="ctr"/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 local variable</a:t>
            </a:r>
          </a:p>
          <a:p>
            <a:pPr algn="ctr"/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024466" y="2726266"/>
            <a:ext cx="2286002" cy="423334"/>
          </a:xfrm>
          <a:prstGeom prst="roundRect">
            <a:avLst>
              <a:gd name="adj" fmla="val 26580"/>
            </a:avLst>
          </a:prstGeom>
          <a:noFill/>
          <a:ln w="28575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3403605" y="3085137"/>
            <a:ext cx="1947330" cy="470863"/>
          </a:xfrm>
          <a:prstGeom prst="straightConnector1">
            <a:avLst/>
          </a:prstGeom>
          <a:ln w="28575" cap="rnd">
            <a:solidFill>
              <a:schemeClr val="accent6">
                <a:lumMod val="7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05080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 </a:t>
            </a:r>
            <a:r>
              <a:rPr lang="is-IS" dirty="0"/>
              <a:t>…</a:t>
            </a:r>
            <a:r>
              <a:rPr lang="en-US" dirty="0"/>
              <a:t>PriceHikesTrigger2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# </a:t>
            </a:r>
            <a:r>
              <a:rPr lang="is-IS" dirty="0"/>
              <a:t>… continued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IF </a:t>
            </a:r>
            <a:r>
              <a:rPr lang="en-US" dirty="0" err="1"/>
              <a:t>NEW.price</a:t>
            </a:r>
            <a:r>
              <a:rPr lang="en-US" dirty="0"/>
              <a:t> &gt; </a:t>
            </a:r>
            <a:r>
              <a:rPr lang="en-US" dirty="0" err="1"/>
              <a:t>old_price</a:t>
            </a:r>
            <a:r>
              <a:rPr lang="en-US" dirty="0"/>
              <a:t> + 1 THEN    </a:t>
            </a:r>
          </a:p>
          <a:p>
            <a:pPr marL="0" indent="0">
              <a:buNone/>
            </a:pPr>
            <a:r>
              <a:rPr lang="en-US" dirty="0"/>
              <a:t>        INSERT INTO </a:t>
            </a:r>
            <a:r>
              <a:rPr lang="en-US" dirty="0" err="1"/>
              <a:t>PriceHikes</a:t>
            </a:r>
            <a:r>
              <a:rPr lang="en-US" dirty="0"/>
              <a:t>( bar, beer, </a:t>
            </a:r>
            <a:r>
              <a:rPr lang="en-US" dirty="0" err="1"/>
              <a:t>price_before</a:t>
            </a:r>
            <a:r>
              <a:rPr lang="en-US" dirty="0"/>
              <a:t>, </a:t>
            </a:r>
            <a:r>
              <a:rPr lang="en-US" dirty="0" err="1"/>
              <a:t>price_after</a:t>
            </a:r>
            <a:r>
              <a:rPr lang="en-US" dirty="0"/>
              <a:t> )</a:t>
            </a:r>
          </a:p>
          <a:p>
            <a:pPr marL="0" indent="0">
              <a:buNone/>
            </a:pPr>
            <a:r>
              <a:rPr lang="en-US" dirty="0"/>
              <a:t>        VALUES( </a:t>
            </a:r>
            <a:r>
              <a:rPr lang="en-US" dirty="0" err="1"/>
              <a:t>NEW.bar</a:t>
            </a:r>
            <a:r>
              <a:rPr lang="en-US" dirty="0"/>
              <a:t>, </a:t>
            </a:r>
            <a:r>
              <a:rPr lang="en-US" dirty="0" err="1"/>
              <a:t>NEW.beer</a:t>
            </a:r>
            <a:r>
              <a:rPr lang="en-US" dirty="0"/>
              <a:t>, </a:t>
            </a:r>
            <a:r>
              <a:rPr lang="en-US" dirty="0" err="1"/>
              <a:t>old_price</a:t>
            </a:r>
            <a:r>
              <a:rPr lang="en-US" dirty="0"/>
              <a:t>, </a:t>
            </a:r>
            <a:r>
              <a:rPr lang="en-US" dirty="0" err="1"/>
              <a:t>NEW.price</a:t>
            </a:r>
            <a:r>
              <a:rPr lang="en-US" dirty="0"/>
              <a:t> );</a:t>
            </a:r>
          </a:p>
          <a:p>
            <a:pPr marL="0" indent="0">
              <a:buNone/>
            </a:pPr>
            <a:r>
              <a:rPr lang="en-US" dirty="0"/>
              <a:t>    END IF 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END |</a:t>
            </a:r>
          </a:p>
          <a:p>
            <a:pPr marL="0" indent="0">
              <a:buNone/>
            </a:pPr>
            <a:r>
              <a:rPr lang="en-US" dirty="0"/>
              <a:t>DELIMITER 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485C-A686-F243-8CAD-39677B577E17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45527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 </a:t>
            </a:r>
            <a:r>
              <a:rPr lang="is-IS" dirty="0"/>
              <a:t>…</a:t>
            </a:r>
            <a:r>
              <a:rPr lang="en-US" dirty="0"/>
              <a:t>PriceHikesTrigger2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# </a:t>
            </a:r>
            <a:r>
              <a:rPr lang="is-IS" dirty="0"/>
              <a:t>… continued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IF </a:t>
            </a:r>
            <a:r>
              <a:rPr lang="en-US" dirty="0" err="1"/>
              <a:t>NEW.price</a:t>
            </a:r>
            <a:r>
              <a:rPr lang="en-US" dirty="0"/>
              <a:t> &gt; </a:t>
            </a:r>
            <a:r>
              <a:rPr lang="en-US" dirty="0" err="1"/>
              <a:t>old_price</a:t>
            </a:r>
            <a:r>
              <a:rPr lang="en-US" dirty="0"/>
              <a:t> + 1 THEN    </a:t>
            </a:r>
          </a:p>
          <a:p>
            <a:pPr marL="0" indent="0">
              <a:buNone/>
            </a:pPr>
            <a:r>
              <a:rPr lang="en-US" dirty="0"/>
              <a:t>        INSERT INTO </a:t>
            </a:r>
            <a:r>
              <a:rPr lang="en-US" dirty="0" err="1"/>
              <a:t>PriceHikes</a:t>
            </a:r>
            <a:r>
              <a:rPr lang="en-US" dirty="0"/>
              <a:t>( bar, beer, </a:t>
            </a:r>
            <a:r>
              <a:rPr lang="en-US" dirty="0" err="1"/>
              <a:t>price_before</a:t>
            </a:r>
            <a:r>
              <a:rPr lang="en-US" dirty="0"/>
              <a:t>, </a:t>
            </a:r>
            <a:r>
              <a:rPr lang="en-US" dirty="0" err="1"/>
              <a:t>price_after</a:t>
            </a:r>
            <a:r>
              <a:rPr lang="en-US" dirty="0"/>
              <a:t> )</a:t>
            </a:r>
          </a:p>
          <a:p>
            <a:pPr marL="0" indent="0">
              <a:buNone/>
            </a:pPr>
            <a:r>
              <a:rPr lang="en-US" dirty="0"/>
              <a:t>        VALUES( </a:t>
            </a:r>
            <a:r>
              <a:rPr lang="en-US" dirty="0" err="1"/>
              <a:t>NEW.bar</a:t>
            </a:r>
            <a:r>
              <a:rPr lang="en-US" dirty="0"/>
              <a:t>, </a:t>
            </a:r>
            <a:r>
              <a:rPr lang="en-US" dirty="0" err="1"/>
              <a:t>NEW.beer</a:t>
            </a:r>
            <a:r>
              <a:rPr lang="en-US" dirty="0"/>
              <a:t>, </a:t>
            </a:r>
            <a:r>
              <a:rPr lang="en-US" dirty="0" err="1"/>
              <a:t>old_price</a:t>
            </a:r>
            <a:r>
              <a:rPr lang="en-US" dirty="0"/>
              <a:t>, </a:t>
            </a:r>
            <a:r>
              <a:rPr lang="en-US" dirty="0" err="1"/>
              <a:t>NEW.price</a:t>
            </a:r>
            <a:r>
              <a:rPr lang="en-US" dirty="0"/>
              <a:t> );</a:t>
            </a:r>
          </a:p>
          <a:p>
            <a:pPr marL="0" indent="0">
              <a:buNone/>
            </a:pPr>
            <a:r>
              <a:rPr lang="en-US" dirty="0"/>
              <a:t>    END IF 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END |</a:t>
            </a:r>
          </a:p>
          <a:p>
            <a:pPr marL="0" indent="0">
              <a:buNone/>
            </a:pPr>
            <a:r>
              <a:rPr lang="en-US" dirty="0"/>
              <a:t>DELIMITER 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485C-A686-F243-8CAD-39677B577E17}" type="slidenum">
              <a:rPr lang="en-US" smtClean="0"/>
              <a:t>57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5901267" y="3437464"/>
            <a:ext cx="1591733" cy="406400"/>
          </a:xfrm>
          <a:prstGeom prst="roundRect">
            <a:avLst>
              <a:gd name="adj" fmla="val 26580"/>
            </a:avLst>
          </a:prstGeom>
          <a:noFill/>
          <a:ln w="28575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675966" y="1417638"/>
            <a:ext cx="21251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solidFill>
                  <a:schemeClr val="accent6">
                    <a:lumMod val="75000"/>
                  </a:schemeClr>
                </a:solidFill>
              </a:rPr>
              <a:t>Using a</a:t>
            </a:r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 local variable</a:t>
            </a:r>
          </a:p>
          <a:p>
            <a:pPr algn="ctr"/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6675965" y="2243667"/>
            <a:ext cx="986368" cy="1134534"/>
          </a:xfrm>
          <a:prstGeom prst="straightConnector1">
            <a:avLst/>
          </a:prstGeom>
          <a:ln w="28575" cap="rnd">
            <a:solidFill>
              <a:schemeClr val="accent6">
                <a:lumMod val="7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510870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User-Defined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Session specific</a:t>
            </a:r>
          </a:p>
          <a:p>
            <a:r>
              <a:rPr lang="en-US" dirty="0"/>
              <a:t>Not shared between users [even if both are connected to the same DB]</a:t>
            </a:r>
          </a:p>
          <a:p>
            <a:r>
              <a:rPr lang="en-US" dirty="0"/>
              <a:t>Declaration not required, any reference defaults to </a:t>
            </a:r>
            <a:r>
              <a:rPr lang="en-US" i="1" dirty="0"/>
              <a:t>null</a:t>
            </a:r>
          </a:p>
          <a:p>
            <a:r>
              <a:rPr lang="en-US" dirty="0"/>
              <a:t>Can be just initialized and used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485C-A686-F243-8CAD-39677B577E17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1623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User-Defined Variables:  Assignment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At prompt and within procedures:</a:t>
            </a:r>
          </a:p>
          <a:p>
            <a:r>
              <a:rPr lang="en-US" dirty="0"/>
              <a:t>SET @&lt;</a:t>
            </a:r>
            <a:r>
              <a:rPr lang="en-US" i="1" dirty="0"/>
              <a:t>variable</a:t>
            </a:r>
            <a:r>
              <a:rPr lang="en-US" dirty="0"/>
              <a:t>&gt; = &lt;</a:t>
            </a:r>
            <a:r>
              <a:rPr lang="en-US" i="1" dirty="0"/>
              <a:t>value</a:t>
            </a:r>
            <a:r>
              <a:rPr lang="en-US" dirty="0"/>
              <a:t>&gt;;</a:t>
            </a:r>
          </a:p>
          <a:p>
            <a:r>
              <a:rPr lang="en-US" dirty="0"/>
              <a:t>SELECT @&lt;</a:t>
            </a:r>
            <a:r>
              <a:rPr lang="en-US" i="1" dirty="0"/>
              <a:t>attribute</a:t>
            </a:r>
            <a:r>
              <a:rPr lang="en-US" dirty="0"/>
              <a:t>&gt; INTO &lt;</a:t>
            </a:r>
            <a:r>
              <a:rPr lang="en-US" i="1" dirty="0"/>
              <a:t>variable</a:t>
            </a:r>
            <a:r>
              <a:rPr lang="en-US" dirty="0"/>
              <a:t>&gt;;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Within procedures:</a:t>
            </a:r>
          </a:p>
          <a:p>
            <a:r>
              <a:rPr lang="en-US" dirty="0"/>
              <a:t>@&lt;</a:t>
            </a:r>
            <a:r>
              <a:rPr lang="en-US" i="1" dirty="0"/>
              <a:t>variable</a:t>
            </a:r>
            <a:r>
              <a:rPr lang="en-US" dirty="0"/>
              <a:t>&gt; := &lt;</a:t>
            </a:r>
            <a:r>
              <a:rPr lang="en-US" i="1" dirty="0"/>
              <a:t>value</a:t>
            </a:r>
            <a:r>
              <a:rPr lang="en-US" dirty="0"/>
              <a:t>&gt;;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485C-A686-F243-8CAD-39677B577E17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180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Within Attribute Declaration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CREATE TABLE Beers (</a:t>
            </a:r>
          </a:p>
          <a:p>
            <a:pPr marL="0" indent="0">
              <a:buNone/>
            </a:pPr>
            <a:r>
              <a:rPr lang="en-US" dirty="0"/>
              <a:t>    name      CHAR(25) PRIMARY KEY,</a:t>
            </a:r>
          </a:p>
          <a:p>
            <a:pPr marL="0" indent="0">
              <a:buNone/>
            </a:pPr>
            <a:r>
              <a:rPr lang="en-US" dirty="0"/>
              <a:t>    brewer    CHAR(25)</a:t>
            </a:r>
          </a:p>
          <a:p>
            <a:pPr marL="0" indent="0">
              <a:buNone/>
            </a:pPr>
            <a:r>
              <a:rPr lang="en-US" dirty="0"/>
              <a:t>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CREATE TABLE Sells (</a:t>
            </a:r>
          </a:p>
          <a:p>
            <a:pPr marL="0" indent="0">
              <a:buNone/>
            </a:pPr>
            <a:r>
              <a:rPr lang="en-US" dirty="0"/>
              <a:t>    bar      CHAR(25),</a:t>
            </a:r>
          </a:p>
          <a:p>
            <a:pPr marL="0" indent="0">
              <a:buNone/>
            </a:pPr>
            <a:r>
              <a:rPr lang="en-US" dirty="0"/>
              <a:t>    beer    CHAR(25) REFERENCES Beers ( name ),</a:t>
            </a:r>
          </a:p>
          <a:p>
            <a:pPr marL="0" indent="0">
              <a:buNone/>
            </a:pPr>
            <a:r>
              <a:rPr lang="en-US" dirty="0"/>
              <a:t>    price    REAL,</a:t>
            </a:r>
          </a:p>
          <a:p>
            <a:pPr marL="0" indent="0">
              <a:buNone/>
            </a:pPr>
            <a:r>
              <a:rPr lang="en-US" dirty="0"/>
              <a:t>    PRIMARY KEY ( bar, beer )</a:t>
            </a:r>
          </a:p>
          <a:p>
            <a:pPr marL="0" indent="0">
              <a:buNone/>
            </a:pPr>
            <a:r>
              <a:rPr lang="en-US" dirty="0"/>
              <a:t>);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485C-A686-F243-8CAD-39677B577E1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46572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User-Defined Variables: 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SET @total = 0;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SELECT @total;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SELECT *, (@total := @total + 1) as Total FROM Sells;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SELECT @total;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485C-A686-F243-8CAD-39677B577E17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32110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User-Defined Variables: 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SELECT *, (@total := @total + 1) as Total FROM Sells;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try this with only the </a:t>
            </a:r>
            <a:r>
              <a:rPr lang="en-US" b="1" dirty="0"/>
              <a:t>=</a:t>
            </a:r>
            <a:r>
              <a:rPr lang="en-US" dirty="0"/>
              <a:t>, [ without the </a:t>
            </a:r>
            <a:r>
              <a:rPr lang="en-US" b="1" dirty="0"/>
              <a:t>colon</a:t>
            </a:r>
            <a:r>
              <a:rPr lang="en-US" dirty="0"/>
              <a:t> ], in the </a:t>
            </a:r>
            <a:r>
              <a:rPr lang="en-US" b="1" dirty="0"/>
              <a:t>:=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SELECT *, (@total = @total + 1) as Total FROM Sells;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try this with only the </a:t>
            </a:r>
            <a:r>
              <a:rPr lang="en-US" b="1" dirty="0"/>
              <a:t>= </a:t>
            </a:r>
            <a:r>
              <a:rPr lang="en-US" dirty="0"/>
              <a:t>and without +1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SELECT *, (@total = @total) as Total FROM Sells;</a:t>
            </a:r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485C-A686-F243-8CAD-39677B577E17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40695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User-Defined Variables: 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SELECT bar, beer </a:t>
            </a:r>
          </a:p>
          <a:p>
            <a:pPr marL="0" indent="0">
              <a:buNone/>
            </a:pPr>
            <a:r>
              <a:rPr lang="en-US" dirty="0"/>
              <a:t>    INTO @x, @y</a:t>
            </a:r>
          </a:p>
          <a:p>
            <a:pPr marL="0" indent="0">
              <a:buNone/>
            </a:pPr>
            <a:r>
              <a:rPr lang="en-US" dirty="0"/>
              <a:t>    FROM Sells;</a:t>
            </a:r>
          </a:p>
          <a:p>
            <a:pPr marL="0" indent="0">
              <a:buNone/>
            </a:pPr>
            <a:r>
              <a:rPr lang="en-US" dirty="0"/>
              <a:t>ERROR 1172 (42000): Result consisted of more than one row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485C-A686-F243-8CAD-39677B577E17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8119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User-Defined Variables: 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SELECT beer, price</a:t>
            </a:r>
          </a:p>
          <a:p>
            <a:pPr marL="0" indent="0">
              <a:buNone/>
            </a:pPr>
            <a:r>
              <a:rPr lang="en-US" dirty="0"/>
              <a:t>    INTO @beer, @price</a:t>
            </a:r>
          </a:p>
          <a:p>
            <a:pPr marL="0" indent="0">
              <a:buNone/>
            </a:pPr>
            <a:r>
              <a:rPr lang="en-US" dirty="0"/>
              <a:t>    FROM Sells</a:t>
            </a:r>
          </a:p>
          <a:p>
            <a:pPr marL="0" indent="0">
              <a:buNone/>
            </a:pPr>
            <a:r>
              <a:rPr lang="en-US" dirty="0"/>
              <a:t>    WHERE bar='Joes Place' AND beer='bud';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SELECT @beer, @price;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485C-A686-F243-8CAD-39677B577E17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12594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User-Defined Variables: 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SELECT beer, price</a:t>
            </a:r>
          </a:p>
          <a:p>
            <a:pPr marL="0" indent="0">
              <a:buNone/>
            </a:pPr>
            <a:r>
              <a:rPr lang="en-US" dirty="0"/>
              <a:t>    INTO @beer, @price</a:t>
            </a:r>
          </a:p>
          <a:p>
            <a:pPr marL="0" indent="0">
              <a:buNone/>
            </a:pPr>
            <a:r>
              <a:rPr lang="en-US" dirty="0"/>
              <a:t>    FROM Sells</a:t>
            </a:r>
          </a:p>
          <a:p>
            <a:pPr marL="0" indent="0">
              <a:buNone/>
            </a:pPr>
            <a:r>
              <a:rPr lang="en-US" dirty="0"/>
              <a:t>    WHERE bar='Joes Place' AND beer='</a:t>
            </a:r>
            <a:r>
              <a:rPr lang="en-US" dirty="0" err="1"/>
              <a:t>Modela</a:t>
            </a:r>
            <a:r>
              <a:rPr lang="en-US" dirty="0"/>
              <a:t>’;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/>
              <a:t>SELECT @beer, @price;</a:t>
            </a:r>
            <a:endParaRPr lang="en-US" b="1" dirty="0"/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485C-A686-F243-8CAD-39677B577E17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69828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 </a:t>
            </a:r>
            <a:r>
              <a:rPr lang="en-US" dirty="0" err="1"/>
              <a:t>SellsChangeTrigger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/>
              <a:t>SET @change = 0;</a:t>
            </a:r>
          </a:p>
          <a:p>
            <a:pPr marL="0" indent="0">
              <a:buNone/>
            </a:pPr>
            <a:r>
              <a:rPr lang="en-US" sz="2400" dirty="0"/>
              <a:t>SET @total = 0;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DELIMITER |</a:t>
            </a:r>
          </a:p>
          <a:p>
            <a:pPr marL="0" indent="0">
              <a:buNone/>
            </a:pPr>
            <a:r>
              <a:rPr lang="en-US" sz="2400" dirty="0"/>
              <a:t>CREATE TRIGGER </a:t>
            </a:r>
            <a:r>
              <a:rPr lang="en-US" sz="2400" dirty="0" err="1"/>
              <a:t>SellsChangeTrigger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BEFORE UPDATE ON Sells</a:t>
            </a:r>
          </a:p>
          <a:p>
            <a:pPr marL="0" indent="0">
              <a:buNone/>
            </a:pPr>
            <a:r>
              <a:rPr lang="en-US" sz="2400" dirty="0"/>
              <a:t>FOR EACH ROW</a:t>
            </a:r>
          </a:p>
          <a:p>
            <a:pPr marL="0" indent="0">
              <a:buNone/>
            </a:pPr>
            <a:r>
              <a:rPr lang="en-US" sz="2400" dirty="0"/>
              <a:t>BEGIN</a:t>
            </a:r>
          </a:p>
          <a:p>
            <a:pPr marL="0" indent="0">
              <a:buNone/>
            </a:pPr>
            <a:r>
              <a:rPr lang="en-US" sz="2400" dirty="0"/>
              <a:t>    SET @change = </a:t>
            </a:r>
            <a:r>
              <a:rPr lang="en-US" sz="2400" dirty="0" err="1"/>
              <a:t>NEW.price</a:t>
            </a:r>
            <a:r>
              <a:rPr lang="en-US" sz="2400" dirty="0"/>
              <a:t> - </a:t>
            </a:r>
            <a:r>
              <a:rPr lang="en-US" sz="2400" dirty="0" err="1"/>
              <a:t>OLD.price</a:t>
            </a:r>
            <a:r>
              <a:rPr lang="en-US" sz="2400" dirty="0"/>
              <a:t>;</a:t>
            </a:r>
          </a:p>
          <a:p>
            <a:pPr marL="0" indent="0">
              <a:buNone/>
            </a:pPr>
            <a:r>
              <a:rPr lang="en-US" sz="2400" dirty="0"/>
              <a:t>    SET @total = @total + @change;</a:t>
            </a:r>
          </a:p>
          <a:p>
            <a:pPr marL="0" indent="0">
              <a:buNone/>
            </a:pPr>
            <a:r>
              <a:rPr lang="en-US" sz="2400" dirty="0"/>
              <a:t>END |</a:t>
            </a:r>
          </a:p>
          <a:p>
            <a:pPr marL="0" indent="0">
              <a:buNone/>
            </a:pPr>
            <a:r>
              <a:rPr lang="en-US" sz="2400" dirty="0"/>
              <a:t>DELIMITER 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485C-A686-F243-8CAD-39677B577E17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20485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Evaluate:  </a:t>
            </a:r>
            <a:r>
              <a:rPr lang="en-US" dirty="0" err="1"/>
              <a:t>SellsChangeTrigger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6375991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/>
              <a:t>UPDATE Sells</a:t>
            </a:r>
          </a:p>
          <a:p>
            <a:pPr marL="0" indent="0">
              <a:buNone/>
            </a:pPr>
            <a:r>
              <a:rPr lang="en-US" sz="2400" dirty="0"/>
              <a:t>    SET price = 5.00</a:t>
            </a:r>
          </a:p>
          <a:p>
            <a:pPr marL="0" indent="0">
              <a:buNone/>
            </a:pPr>
            <a:r>
              <a:rPr lang="en-US" sz="2400" dirty="0"/>
              <a:t>    WHERE bar = 'Joes Place' AND beer = '</a:t>
            </a:r>
            <a:r>
              <a:rPr lang="en-US" sz="2400" dirty="0" err="1"/>
              <a:t>busch</a:t>
            </a:r>
            <a:r>
              <a:rPr lang="en-US" sz="2400" dirty="0"/>
              <a:t>';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UPDATE Sells</a:t>
            </a:r>
          </a:p>
          <a:p>
            <a:pPr marL="0" indent="0">
              <a:buNone/>
            </a:pPr>
            <a:r>
              <a:rPr lang="en-US" sz="2400" dirty="0"/>
              <a:t>    SET price = 12.00</a:t>
            </a:r>
          </a:p>
          <a:p>
            <a:pPr marL="0" indent="0">
              <a:buNone/>
            </a:pPr>
            <a:r>
              <a:rPr lang="en-US" sz="2400" dirty="0"/>
              <a:t>    WHERE bar = 'Happy Hour' AND beer = '</a:t>
            </a:r>
            <a:r>
              <a:rPr lang="en-US" sz="2400" dirty="0" err="1"/>
              <a:t>busch</a:t>
            </a:r>
            <a:r>
              <a:rPr lang="en-US" sz="2400" dirty="0"/>
              <a:t>';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UPDATE Sells</a:t>
            </a:r>
          </a:p>
          <a:p>
            <a:pPr marL="0" indent="0">
              <a:buNone/>
            </a:pPr>
            <a:r>
              <a:rPr lang="en-US" sz="2400" dirty="0"/>
              <a:t>    SET price = 7.00</a:t>
            </a:r>
          </a:p>
          <a:p>
            <a:pPr marL="0" indent="0">
              <a:buNone/>
            </a:pPr>
            <a:r>
              <a:rPr lang="en-US" sz="2400" dirty="0"/>
              <a:t>    WHERE bar = 'Happy Hour' AND beer = 'MGD';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485C-A686-F243-8CAD-39677B577E17}" type="slidenum">
              <a:rPr lang="en-US" smtClean="0"/>
              <a:t>66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F1788C8-DA41-AC4B-94AE-E79F296B65B4}"/>
              </a:ext>
            </a:extLst>
          </p:cNvPr>
          <p:cNvSpPr txBox="1">
            <a:spLocks/>
          </p:cNvSpPr>
          <p:nvPr/>
        </p:nvSpPr>
        <p:spPr>
          <a:xfrm>
            <a:off x="7176977" y="1600200"/>
            <a:ext cx="403741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400" dirty="0"/>
              <a:t>SELECT @change;</a:t>
            </a:r>
          </a:p>
          <a:p>
            <a:pPr marL="0" indent="0">
              <a:buFont typeface="Arial"/>
              <a:buNone/>
            </a:pPr>
            <a:r>
              <a:rPr lang="en-US" sz="2400" dirty="0"/>
              <a:t>SELECT @total;</a:t>
            </a:r>
          </a:p>
        </p:txBody>
      </p:sp>
    </p:spTree>
    <p:extLst>
      <p:ext uri="{BB962C8B-B14F-4D97-AF65-F5344CB8AC3E}">
        <p14:creationId xmlns:p14="http://schemas.microsoft.com/office/powerpoint/2010/main" val="110800555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VIEWs:  Synergy1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/>
              <a:t>CREATE VIEW Synergy1 AS</a:t>
            </a:r>
          </a:p>
          <a:p>
            <a:pPr marL="0" indent="0">
              <a:buNone/>
            </a:pPr>
            <a:r>
              <a:rPr lang="en-US" sz="2800" dirty="0"/>
              <a:t>    SELECT </a:t>
            </a:r>
            <a:r>
              <a:rPr lang="en-US" sz="2800" dirty="0" err="1"/>
              <a:t>Likes.drinker</a:t>
            </a:r>
            <a:r>
              <a:rPr lang="en-US" sz="2800" dirty="0"/>
              <a:t>, </a:t>
            </a:r>
            <a:r>
              <a:rPr lang="en-US" sz="2800" dirty="0" err="1"/>
              <a:t>Likes.beer</a:t>
            </a:r>
            <a:r>
              <a:rPr lang="en-US" sz="2800" dirty="0"/>
              <a:t>, </a:t>
            </a:r>
            <a:r>
              <a:rPr lang="en-US" sz="2800" dirty="0" err="1"/>
              <a:t>Sells.bar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    FROM Frequents, Likes, Sells</a:t>
            </a:r>
          </a:p>
          <a:p>
            <a:pPr marL="0" indent="0">
              <a:buNone/>
            </a:pPr>
            <a:r>
              <a:rPr lang="en-US" sz="2800" dirty="0"/>
              <a:t>    WHERE </a:t>
            </a:r>
            <a:r>
              <a:rPr lang="en-US" sz="2800" dirty="0" err="1"/>
              <a:t>Frequents.drinker</a:t>
            </a:r>
            <a:r>
              <a:rPr lang="en-US" sz="2800" dirty="0"/>
              <a:t> = </a:t>
            </a:r>
            <a:r>
              <a:rPr lang="en-US" sz="2800" dirty="0" err="1"/>
              <a:t>Likes.drinker</a:t>
            </a:r>
            <a:r>
              <a:rPr lang="en-US" sz="2800" dirty="0"/>
              <a:t> AND</a:t>
            </a:r>
          </a:p>
          <a:p>
            <a:pPr marL="0" indent="0">
              <a:buNone/>
            </a:pPr>
            <a:r>
              <a:rPr lang="en-US" sz="2800" dirty="0"/>
              <a:t>                   </a:t>
            </a:r>
            <a:r>
              <a:rPr lang="en-US" sz="2800" dirty="0" err="1"/>
              <a:t>Likes.beer</a:t>
            </a:r>
            <a:r>
              <a:rPr lang="en-US" sz="2800" dirty="0"/>
              <a:t> = </a:t>
            </a:r>
            <a:r>
              <a:rPr lang="en-US" sz="2800" dirty="0" err="1"/>
              <a:t>Sells.beer</a:t>
            </a:r>
            <a:r>
              <a:rPr lang="en-US" sz="2800" dirty="0"/>
              <a:t> AND</a:t>
            </a:r>
          </a:p>
          <a:p>
            <a:pPr marL="0" indent="0">
              <a:buNone/>
            </a:pPr>
            <a:r>
              <a:rPr lang="en-US" sz="2800" dirty="0"/>
              <a:t>                   </a:t>
            </a:r>
            <a:r>
              <a:rPr lang="en-US" sz="2800" dirty="0" err="1"/>
              <a:t>Frequents.bar</a:t>
            </a:r>
            <a:r>
              <a:rPr lang="en-US" sz="2800" dirty="0"/>
              <a:t> = </a:t>
            </a:r>
            <a:r>
              <a:rPr lang="en-US" sz="2800" dirty="0" err="1"/>
              <a:t>Sells.bar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;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SELECT * FROM Synergy1;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485C-A686-F243-8CAD-39677B577E17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9562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VIEWS:  Synergy2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800" dirty="0"/>
              <a:t>CREATE VIEW Synergy2 AS</a:t>
            </a:r>
          </a:p>
          <a:p>
            <a:pPr marL="0" indent="0">
              <a:buNone/>
            </a:pPr>
            <a:r>
              <a:rPr lang="en-US" sz="2800" dirty="0"/>
              <a:t>    SELECT drinker, bar, beer</a:t>
            </a:r>
          </a:p>
          <a:p>
            <a:pPr marL="0" indent="0">
              <a:buNone/>
            </a:pPr>
            <a:r>
              <a:rPr lang="en-US" sz="2800" dirty="0"/>
              <a:t>    FROM ( Frequents AS F2 NATURAL JOIN </a:t>
            </a:r>
          </a:p>
          <a:p>
            <a:pPr marL="0" indent="0">
              <a:buNone/>
            </a:pPr>
            <a:r>
              <a:rPr lang="en-US" sz="2800" dirty="0"/>
              <a:t>                    ( Likes NATURAL JOIN </a:t>
            </a:r>
          </a:p>
          <a:p>
            <a:pPr marL="0" indent="0">
              <a:buNone/>
            </a:pPr>
            <a:r>
              <a:rPr lang="en-US" sz="2800" dirty="0"/>
              <a:t>                        ( Frequents AS F1 NATURAL JOIN Sells ) </a:t>
            </a:r>
          </a:p>
          <a:p>
            <a:pPr marL="0" indent="0">
              <a:buNone/>
            </a:pPr>
            <a:r>
              <a:rPr lang="en-US" sz="2800" dirty="0"/>
              <a:t>                    )</a:t>
            </a:r>
          </a:p>
          <a:p>
            <a:pPr marL="0" indent="0">
              <a:buNone/>
            </a:pPr>
            <a:r>
              <a:rPr lang="en-US" sz="2800" dirty="0"/>
              <a:t>                )</a:t>
            </a:r>
          </a:p>
          <a:p>
            <a:pPr marL="0" indent="0">
              <a:buNone/>
            </a:pPr>
            <a:r>
              <a:rPr lang="en-US" sz="2800" dirty="0"/>
              <a:t>;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SELECT * FROM Synergy2;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485C-A686-F243-8CAD-39677B577E17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8794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Modifying Tables through VIEWs?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INSERT INTO Synergy1 ( drinker, beer, bar )</a:t>
            </a:r>
          </a:p>
          <a:p>
            <a:pPr marL="0" indent="0">
              <a:buNone/>
            </a:pPr>
            <a:r>
              <a:rPr lang="en-US" sz="2800" dirty="0"/>
              <a:t>    </a:t>
            </a:r>
            <a:r>
              <a:rPr lang="nl-NL" sz="2800" dirty="0"/>
              <a:t>VALUES ( 'Bob', 'Shock Top', 'Joes </a:t>
            </a:r>
            <a:r>
              <a:rPr lang="nl-NL" sz="2800" dirty="0" err="1"/>
              <a:t>Place</a:t>
            </a:r>
            <a:r>
              <a:rPr lang="nl-NL" sz="2800" dirty="0"/>
              <a:t>' );</a:t>
            </a:r>
          </a:p>
          <a:p>
            <a:pPr marL="0" indent="0">
              <a:buNone/>
            </a:pPr>
            <a:endParaRPr lang="nl-NL" sz="2800" dirty="0"/>
          </a:p>
          <a:p>
            <a:pPr marL="0" indent="0">
              <a:buNone/>
            </a:pPr>
            <a:endParaRPr lang="nl-NL" sz="2800" dirty="0"/>
          </a:p>
          <a:p>
            <a:pPr marL="0" indent="0">
              <a:buNone/>
            </a:pPr>
            <a:r>
              <a:rPr lang="nl-NL" sz="2800" dirty="0"/>
              <a:t>In </a:t>
            </a:r>
            <a:r>
              <a:rPr lang="nl-NL" sz="2800" dirty="0" err="1"/>
              <a:t>MariaDB</a:t>
            </a:r>
            <a:r>
              <a:rPr lang="nl-NL" sz="2800" dirty="0"/>
              <a:t>:  </a:t>
            </a:r>
            <a:r>
              <a:rPr lang="nl-NL" sz="2800" dirty="0" err="1"/>
              <a:t>cannot</a:t>
            </a:r>
            <a:r>
              <a:rPr lang="nl-NL" sz="2800" dirty="0"/>
              <a:t> </a:t>
            </a:r>
            <a:r>
              <a:rPr lang="nl-NL" sz="2800" dirty="0" err="1"/>
              <a:t>modify</a:t>
            </a:r>
            <a:r>
              <a:rPr lang="nl-NL" sz="2800" dirty="0"/>
              <a:t> more </a:t>
            </a:r>
            <a:r>
              <a:rPr lang="nl-NL" sz="2800" dirty="0" err="1"/>
              <a:t>than</a:t>
            </a:r>
            <a:r>
              <a:rPr lang="nl-NL" sz="2800" dirty="0"/>
              <a:t> </a:t>
            </a:r>
            <a:r>
              <a:rPr lang="nl-NL" sz="2800" dirty="0" err="1"/>
              <a:t>one</a:t>
            </a:r>
            <a:r>
              <a:rPr lang="nl-NL" sz="2800" dirty="0"/>
              <a:t> base </a:t>
            </a:r>
            <a:r>
              <a:rPr lang="nl-NL" sz="2800" dirty="0" err="1"/>
              <a:t>table</a:t>
            </a:r>
            <a:r>
              <a:rPr lang="nl-NL" sz="2800" dirty="0"/>
              <a:t>.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485C-A686-F243-8CAD-39677B577E17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822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Schema Element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CREATE TABLE Beers 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    name     CHAR(25) PRIMARY KEY,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    brewer   CHAR(25)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CREATE TABLE Sells 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    bar      CHAR(25),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    beer    CHAR(25),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    price    REAL,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    PRIMARY KEY (bar, beer),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    FOREIGN KEY (beer) REFERENCES Beers (name)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);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485C-A686-F243-8CAD-39677B577E1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42334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MariaDB</a:t>
            </a:r>
            <a:r>
              <a:rPr lang="en-US" dirty="0"/>
              <a:t>:  </a:t>
            </a:r>
            <a:r>
              <a:rPr lang="en-US" strike="sngStrike" dirty="0"/>
              <a:t>INSTEAD OF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800" dirty="0"/>
              <a:t>DELIMITER |</a:t>
            </a:r>
          </a:p>
          <a:p>
            <a:pPr marL="0" indent="0">
              <a:buNone/>
            </a:pPr>
            <a:r>
              <a:rPr lang="en-US" sz="2800" dirty="0"/>
              <a:t>CREATE TRIGGER InsertSynergy1</a:t>
            </a:r>
          </a:p>
          <a:p>
            <a:pPr marL="0" indent="0">
              <a:buNone/>
            </a:pPr>
            <a:r>
              <a:rPr lang="en-US" sz="2800" strike="sngStrike" dirty="0"/>
              <a:t>INSTEAD OF</a:t>
            </a:r>
            <a:r>
              <a:rPr lang="en-US" sz="2800" dirty="0"/>
              <a:t> INSERT ON Synergy1</a:t>
            </a:r>
          </a:p>
          <a:p>
            <a:pPr marL="0" indent="0">
              <a:buNone/>
            </a:pPr>
            <a:r>
              <a:rPr lang="en-US" sz="2800" dirty="0"/>
              <a:t>FOR EACH ROW</a:t>
            </a:r>
          </a:p>
          <a:p>
            <a:pPr marL="0" indent="0">
              <a:buNone/>
            </a:pPr>
            <a:r>
              <a:rPr lang="en-US" sz="2800" dirty="0"/>
              <a:t>BEGIN</a:t>
            </a:r>
          </a:p>
          <a:p>
            <a:pPr marL="0" indent="0">
              <a:buNone/>
            </a:pPr>
            <a:r>
              <a:rPr lang="en-US" sz="2800" dirty="0"/>
              <a:t>    INSERT INTO LIKES( drinker, beer ) VALUES ( </a:t>
            </a:r>
            <a:r>
              <a:rPr lang="en-US" sz="2800" dirty="0" err="1"/>
              <a:t>NEW.drinker</a:t>
            </a:r>
            <a:r>
              <a:rPr lang="en-US" sz="2800" dirty="0"/>
              <a:t>, </a:t>
            </a:r>
            <a:r>
              <a:rPr lang="en-US" sz="2800" dirty="0" err="1"/>
              <a:t>NEW.beer</a:t>
            </a:r>
            <a:r>
              <a:rPr lang="en-US" sz="2800" dirty="0"/>
              <a:t> );</a:t>
            </a:r>
          </a:p>
          <a:p>
            <a:pPr marL="0" indent="0">
              <a:buNone/>
            </a:pPr>
            <a:r>
              <a:rPr lang="en-US" sz="2800" dirty="0"/>
              <a:t>    INSERT INTO SELLS( bar, beer ) VALUES ( </a:t>
            </a:r>
            <a:r>
              <a:rPr lang="en-US" sz="2800" dirty="0" err="1"/>
              <a:t>NEW.bar</a:t>
            </a:r>
            <a:r>
              <a:rPr lang="en-US" sz="2800" dirty="0"/>
              <a:t>, </a:t>
            </a:r>
            <a:r>
              <a:rPr lang="en-US" sz="2800" dirty="0" err="1"/>
              <a:t>NEW.beer</a:t>
            </a:r>
            <a:r>
              <a:rPr lang="en-US" sz="2800" dirty="0"/>
              <a:t> );</a:t>
            </a:r>
          </a:p>
          <a:p>
            <a:pPr marL="0" indent="0">
              <a:buNone/>
            </a:pPr>
            <a:r>
              <a:rPr lang="en-US" sz="2800" dirty="0"/>
              <a:t>    INSERT INTO FREQUENTS( drinker, bar ) VALUES ( </a:t>
            </a:r>
            <a:r>
              <a:rPr lang="en-US" sz="2800" dirty="0" err="1"/>
              <a:t>NEW.drinker</a:t>
            </a:r>
            <a:r>
              <a:rPr lang="en-US" sz="2800" dirty="0"/>
              <a:t>, </a:t>
            </a:r>
            <a:r>
              <a:rPr lang="en-US" sz="2800" dirty="0" err="1"/>
              <a:t>NEW.bar</a:t>
            </a:r>
            <a:r>
              <a:rPr lang="en-US" sz="2800" dirty="0"/>
              <a:t> );</a:t>
            </a:r>
          </a:p>
          <a:p>
            <a:pPr marL="0" indent="0">
              <a:buNone/>
            </a:pPr>
            <a:r>
              <a:rPr lang="en-US" sz="2800" dirty="0"/>
              <a:t>END |</a:t>
            </a:r>
          </a:p>
          <a:p>
            <a:pPr marL="0" indent="0">
              <a:buNone/>
            </a:pPr>
            <a:r>
              <a:rPr lang="en-US" sz="2800" dirty="0"/>
              <a:t>DELIMITER 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485C-A686-F243-8CAD-39677B577E17}" type="slidenum">
              <a:rPr lang="en-US" smtClean="0"/>
              <a:t>70</a:t>
            </a:fld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F7FD22A-16E5-E349-88A8-829A35E2C29F}"/>
              </a:ext>
            </a:extLst>
          </p:cNvPr>
          <p:cNvSpPr/>
          <p:nvPr/>
        </p:nvSpPr>
        <p:spPr>
          <a:xfrm>
            <a:off x="613736" y="2531533"/>
            <a:ext cx="1736058" cy="306567"/>
          </a:xfrm>
          <a:prstGeom prst="roundRect">
            <a:avLst>
              <a:gd name="adj" fmla="val 26580"/>
            </a:avLst>
          </a:prstGeom>
          <a:noFill/>
          <a:ln w="28575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6E7B39-23CA-484B-B04B-369DE70B50E2}"/>
              </a:ext>
            </a:extLst>
          </p:cNvPr>
          <p:cNvSpPr txBox="1"/>
          <p:nvPr/>
        </p:nvSpPr>
        <p:spPr>
          <a:xfrm>
            <a:off x="5524498" y="1683696"/>
            <a:ext cx="41511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INSTEAD OF  </a:t>
            </a:r>
          </a:p>
          <a:p>
            <a:pPr algn="ctr"/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is NOT valid in MariaDB [although it is in other DBMS]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C98626B-EB47-B046-AF19-23E166B19262}"/>
              </a:ext>
            </a:extLst>
          </p:cNvPr>
          <p:cNvCxnSpPr>
            <a:cxnSpLocks/>
          </p:cNvCxnSpPr>
          <p:nvPr/>
        </p:nvCxnSpPr>
        <p:spPr>
          <a:xfrm flipH="1">
            <a:off x="2371060" y="2300700"/>
            <a:ext cx="3610640" cy="230833"/>
          </a:xfrm>
          <a:prstGeom prst="straightConnector1">
            <a:avLst/>
          </a:prstGeom>
          <a:ln w="28575" cap="rnd">
            <a:solidFill>
              <a:schemeClr val="accent6">
                <a:lumMod val="7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606498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MariaDB</a:t>
            </a:r>
            <a:r>
              <a:rPr lang="en-US" dirty="0"/>
              <a:t>:  TRIGGERs on Base Tables, Not Views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800" dirty="0"/>
              <a:t>DELIMITER |</a:t>
            </a:r>
          </a:p>
          <a:p>
            <a:pPr marL="0" indent="0">
              <a:buNone/>
            </a:pPr>
            <a:r>
              <a:rPr lang="en-US" sz="2800" dirty="0"/>
              <a:t>CREATE TRIGGER InsertSynergy1</a:t>
            </a:r>
          </a:p>
          <a:p>
            <a:pPr marL="0" indent="0">
              <a:buNone/>
            </a:pPr>
            <a:r>
              <a:rPr lang="en-US" sz="2800" dirty="0"/>
              <a:t>BEFORE INSERT ON Synergy1</a:t>
            </a:r>
          </a:p>
          <a:p>
            <a:pPr marL="0" indent="0">
              <a:buNone/>
            </a:pPr>
            <a:r>
              <a:rPr lang="en-US" sz="2800" dirty="0"/>
              <a:t>FOR EACH ROW</a:t>
            </a:r>
          </a:p>
          <a:p>
            <a:pPr marL="0" indent="0">
              <a:buNone/>
            </a:pPr>
            <a:r>
              <a:rPr lang="en-US" sz="2800" dirty="0"/>
              <a:t>BEGIN</a:t>
            </a:r>
          </a:p>
          <a:p>
            <a:pPr marL="0" indent="0">
              <a:buNone/>
            </a:pPr>
            <a:r>
              <a:rPr lang="en-US" sz="2800" dirty="0"/>
              <a:t>    INSERT INTO LIKES( drinker, beer ) VALUES ( </a:t>
            </a:r>
            <a:r>
              <a:rPr lang="en-US" sz="2800" dirty="0" err="1"/>
              <a:t>NEW.drinker</a:t>
            </a:r>
            <a:r>
              <a:rPr lang="en-US" sz="2800" dirty="0"/>
              <a:t>, </a:t>
            </a:r>
            <a:r>
              <a:rPr lang="en-US" sz="2800" dirty="0" err="1"/>
              <a:t>NEW.beer</a:t>
            </a:r>
            <a:r>
              <a:rPr lang="en-US" sz="2800" dirty="0"/>
              <a:t> );</a:t>
            </a:r>
          </a:p>
          <a:p>
            <a:pPr marL="0" indent="0">
              <a:buNone/>
            </a:pPr>
            <a:r>
              <a:rPr lang="en-US" sz="2800" dirty="0"/>
              <a:t>    INSERT INTO SELLS( bar, beer ) VALUES ( </a:t>
            </a:r>
            <a:r>
              <a:rPr lang="en-US" sz="2800" dirty="0" err="1"/>
              <a:t>NEW.bar</a:t>
            </a:r>
            <a:r>
              <a:rPr lang="en-US" sz="2800" dirty="0"/>
              <a:t>, </a:t>
            </a:r>
            <a:r>
              <a:rPr lang="en-US" sz="2800" dirty="0" err="1"/>
              <a:t>NEW.beer</a:t>
            </a:r>
            <a:r>
              <a:rPr lang="en-US" sz="2800" dirty="0"/>
              <a:t> );</a:t>
            </a:r>
          </a:p>
          <a:p>
            <a:pPr marL="0" indent="0">
              <a:buNone/>
            </a:pPr>
            <a:r>
              <a:rPr lang="en-US" sz="2800" dirty="0"/>
              <a:t>    INSERT INTO FREQUENTS( drinker, bar ) VALUES ( </a:t>
            </a:r>
            <a:r>
              <a:rPr lang="en-US" sz="2800" dirty="0" err="1"/>
              <a:t>NEW.drinker</a:t>
            </a:r>
            <a:r>
              <a:rPr lang="en-US" sz="2800" dirty="0"/>
              <a:t>, </a:t>
            </a:r>
            <a:r>
              <a:rPr lang="en-US" sz="2800" dirty="0" err="1"/>
              <a:t>NEW.bar</a:t>
            </a:r>
            <a:r>
              <a:rPr lang="en-US" sz="2800" dirty="0"/>
              <a:t> );</a:t>
            </a:r>
          </a:p>
          <a:p>
            <a:pPr marL="0" indent="0">
              <a:buNone/>
            </a:pPr>
            <a:r>
              <a:rPr lang="en-US" sz="2800" dirty="0"/>
              <a:t>END |</a:t>
            </a:r>
          </a:p>
          <a:p>
            <a:pPr marL="0" indent="0">
              <a:buNone/>
            </a:pPr>
            <a:r>
              <a:rPr lang="en-US" sz="2800" dirty="0"/>
              <a:t>DELIMITER 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485C-A686-F243-8CAD-39677B577E17}" type="slidenum">
              <a:rPr lang="en-US" smtClean="0"/>
              <a:t>71</a:t>
            </a:fld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635002" y="2531533"/>
            <a:ext cx="1151464" cy="306567"/>
          </a:xfrm>
          <a:prstGeom prst="roundRect">
            <a:avLst>
              <a:gd name="adj" fmla="val 26580"/>
            </a:avLst>
          </a:prstGeom>
          <a:noFill/>
          <a:ln w="28575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524499" y="1853819"/>
            <a:ext cx="21251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solidFill>
                  <a:schemeClr val="accent6">
                    <a:lumMod val="75000"/>
                  </a:schemeClr>
                </a:solidFill>
              </a:rPr>
              <a:t>BEFORE </a:t>
            </a:r>
          </a:p>
          <a:p>
            <a:pPr algn="ctr"/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is valid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1811868" y="2300700"/>
            <a:ext cx="4169831" cy="230833"/>
          </a:xfrm>
          <a:prstGeom prst="straightConnector1">
            <a:avLst/>
          </a:prstGeom>
          <a:ln w="28575" cap="rnd">
            <a:solidFill>
              <a:schemeClr val="accent6">
                <a:lumMod val="7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89320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MariaDB</a:t>
            </a:r>
            <a:r>
              <a:rPr lang="en-US" dirty="0"/>
              <a:t>:  TRIGGERs on Base Tables, Not Views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800" dirty="0"/>
              <a:t>DELIMITER |</a:t>
            </a:r>
          </a:p>
          <a:p>
            <a:pPr marL="0" indent="0">
              <a:buNone/>
            </a:pPr>
            <a:r>
              <a:rPr lang="en-US" sz="2800" dirty="0"/>
              <a:t>CREATE TRIGGER InsertSynergy1</a:t>
            </a:r>
          </a:p>
          <a:p>
            <a:pPr marL="0" indent="0">
              <a:buNone/>
            </a:pPr>
            <a:r>
              <a:rPr lang="en-US" sz="2800" dirty="0"/>
              <a:t>BEFORE INSERT ON Synergy1</a:t>
            </a:r>
          </a:p>
          <a:p>
            <a:pPr marL="0" indent="0">
              <a:buNone/>
            </a:pPr>
            <a:r>
              <a:rPr lang="en-US" sz="2800" dirty="0"/>
              <a:t>FOR EACH ROW</a:t>
            </a:r>
          </a:p>
          <a:p>
            <a:pPr marL="0" indent="0">
              <a:buNone/>
            </a:pPr>
            <a:r>
              <a:rPr lang="en-US" sz="2800" dirty="0"/>
              <a:t>BEGIN</a:t>
            </a:r>
          </a:p>
          <a:p>
            <a:pPr marL="0" indent="0">
              <a:buNone/>
            </a:pPr>
            <a:r>
              <a:rPr lang="en-US" sz="2800" dirty="0"/>
              <a:t>    INSERT INTO LIKES( drinker, beer ) VALUES ( </a:t>
            </a:r>
            <a:r>
              <a:rPr lang="en-US" sz="2800" dirty="0" err="1"/>
              <a:t>NEW.drinker</a:t>
            </a:r>
            <a:r>
              <a:rPr lang="en-US" sz="2800" dirty="0"/>
              <a:t>, </a:t>
            </a:r>
            <a:r>
              <a:rPr lang="en-US" sz="2800" dirty="0" err="1"/>
              <a:t>NEW.beer</a:t>
            </a:r>
            <a:r>
              <a:rPr lang="en-US" sz="2800" dirty="0"/>
              <a:t> );</a:t>
            </a:r>
          </a:p>
          <a:p>
            <a:pPr marL="0" indent="0">
              <a:buNone/>
            </a:pPr>
            <a:r>
              <a:rPr lang="en-US" sz="2800" dirty="0"/>
              <a:t>    INSERT INTO SELLS( bar, beer ) VALUES ( </a:t>
            </a:r>
            <a:r>
              <a:rPr lang="en-US" sz="2800" dirty="0" err="1"/>
              <a:t>NEW.bar</a:t>
            </a:r>
            <a:r>
              <a:rPr lang="en-US" sz="2800" dirty="0"/>
              <a:t>, </a:t>
            </a:r>
            <a:r>
              <a:rPr lang="en-US" sz="2800" dirty="0" err="1"/>
              <a:t>NEW.beer</a:t>
            </a:r>
            <a:r>
              <a:rPr lang="en-US" sz="2800" dirty="0"/>
              <a:t> );</a:t>
            </a:r>
          </a:p>
          <a:p>
            <a:pPr marL="0" indent="0">
              <a:buNone/>
            </a:pPr>
            <a:r>
              <a:rPr lang="en-US" sz="2800" dirty="0"/>
              <a:t>    INSERT INTO FREQUENTS( drinker, bar ) VALUES ( </a:t>
            </a:r>
            <a:r>
              <a:rPr lang="en-US" sz="2800" dirty="0" err="1"/>
              <a:t>NEW.drinker</a:t>
            </a:r>
            <a:r>
              <a:rPr lang="en-US" sz="2800" dirty="0"/>
              <a:t>, </a:t>
            </a:r>
            <a:r>
              <a:rPr lang="en-US" sz="2800" dirty="0" err="1"/>
              <a:t>NEW.bar</a:t>
            </a:r>
            <a:r>
              <a:rPr lang="en-US" sz="2800" dirty="0"/>
              <a:t> );</a:t>
            </a:r>
          </a:p>
          <a:p>
            <a:pPr marL="0" indent="0">
              <a:buNone/>
            </a:pPr>
            <a:r>
              <a:rPr lang="en-US" sz="2800" dirty="0"/>
              <a:t>END |</a:t>
            </a:r>
          </a:p>
          <a:p>
            <a:pPr marL="0" indent="0">
              <a:buNone/>
            </a:pPr>
            <a:r>
              <a:rPr lang="en-US" sz="2800" dirty="0"/>
              <a:t>DELIMITER 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485C-A686-F243-8CAD-39677B577E17}" type="slidenum">
              <a:rPr lang="en-US" smtClean="0"/>
              <a:t>72</a:t>
            </a:fld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3321052" y="2499633"/>
            <a:ext cx="1282844" cy="383471"/>
          </a:xfrm>
          <a:prstGeom prst="roundRect">
            <a:avLst>
              <a:gd name="adj" fmla="val 26580"/>
            </a:avLst>
          </a:prstGeom>
          <a:noFill/>
          <a:ln w="28575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926321" y="1647825"/>
            <a:ext cx="28007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Modifying a view (non-base table) via a trigger is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NOT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 valid</a:t>
            </a:r>
          </a:p>
        </p:txBody>
      </p:sp>
      <p:cxnSp>
        <p:nvCxnSpPr>
          <p:cNvPr id="9" name="Straight Arrow Connector 8"/>
          <p:cNvCxnSpPr>
            <a:cxnSpLocks/>
          </p:cNvCxnSpPr>
          <p:nvPr/>
        </p:nvCxnSpPr>
        <p:spPr>
          <a:xfrm flipH="1">
            <a:off x="4635795" y="2300700"/>
            <a:ext cx="1345905" cy="384116"/>
          </a:xfrm>
          <a:prstGeom prst="straightConnector1">
            <a:avLst/>
          </a:prstGeom>
          <a:ln w="28575" cap="rnd">
            <a:solidFill>
              <a:schemeClr val="accent6">
                <a:lumMod val="7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332192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MariaDB</a:t>
            </a:r>
            <a:r>
              <a:rPr lang="en-US" dirty="0"/>
              <a:t>:  A Valid Sequence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As a practice exercise:</a:t>
            </a:r>
          </a:p>
          <a:p>
            <a:r>
              <a:rPr lang="en-US" dirty="0"/>
              <a:t>Create a VIEW that references one Base Table.</a:t>
            </a:r>
          </a:p>
          <a:p>
            <a:pPr lvl="1"/>
            <a:r>
              <a:rPr lang="en-US" dirty="0"/>
              <a:t>Now, modifications can be performed through the VIEW.</a:t>
            </a:r>
          </a:p>
          <a:p>
            <a:r>
              <a:rPr lang="en-US" dirty="0"/>
              <a:t>Create a TRIGGER that responds to a DELETE / INSERT / UPDATE either BEFORE or AFTER the specific modification of the Base Table is performed.</a:t>
            </a:r>
          </a:p>
          <a:p>
            <a:r>
              <a:rPr lang="en-US" dirty="0"/>
              <a:t>Then, since the VIEW modifies the Base Table, the TRIGGER will respond when modifications are made directly to the Base Table or indirectly through the VIEW.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485C-A686-F243-8CAD-39677B577E17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3314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Create a trigger that will respond to an UPDATE to the Sells table, preventing the average beer price of a bar from exceeding $3.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485C-A686-F243-8CAD-39677B577E17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364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Foreign Key Complications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Given a foreign key constraint from attributes in relation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𝑅</m:t>
                    </m:r>
                  </m:oMath>
                </a14:m>
                <a:r>
                  <a:rPr lang="en-US" dirty="0"/>
                  <a:t> to a key of relation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𝑆</m:t>
                    </m:r>
                  </m:oMath>
                </a14:m>
                <a:r>
                  <a:rPr lang="en-US" dirty="0"/>
                  <a:t>, two violations are possible:</a:t>
                </a:r>
              </a:p>
              <a:p>
                <a:r>
                  <a:rPr lang="en-US" dirty="0"/>
                  <a:t>An </a:t>
                </a:r>
                <a:r>
                  <a:rPr lang="en-US" i="1" dirty="0"/>
                  <a:t>insert</a:t>
                </a:r>
                <a:r>
                  <a:rPr lang="en-US" dirty="0"/>
                  <a:t> or </a:t>
                </a:r>
                <a:r>
                  <a:rPr lang="en-US" i="1" dirty="0"/>
                  <a:t>update</a:t>
                </a:r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𝑅</m:t>
                    </m:r>
                  </m:oMath>
                </a14:m>
                <a:r>
                  <a:rPr lang="en-US" dirty="0"/>
                  <a:t> may introduce values </a:t>
                </a:r>
                <a:r>
                  <a:rPr lang="en-US" b="1" dirty="0"/>
                  <a:t>not found</a:t>
                </a:r>
                <a:r>
                  <a:rPr lang="en-US" dirty="0"/>
                  <a:t>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𝑆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A deletion or update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𝑆</m:t>
                    </m:r>
                  </m:oMath>
                </a14:m>
                <a:r>
                  <a:rPr lang="en-US" dirty="0"/>
                  <a:t> may cause some tuples of R to </a:t>
                </a:r>
                <a:r>
                  <a:rPr lang="en-US" b="1" dirty="0"/>
                  <a:t>dangle</a:t>
                </a:r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89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485C-A686-F243-8CAD-39677B577E1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52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Violations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Given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𝑅</m:t>
                    </m:r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r>
                      <a:rPr lang="en-US" b="0" i="1" smtClean="0">
                        <a:latin typeface="Cambria Math" charset="0"/>
                      </a:rPr>
                      <m:t>𝑆𝑒𝑙𝑙𝑠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𝑆</m:t>
                    </m:r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r>
                      <a:rPr lang="en-US" b="0" i="1" smtClean="0">
                        <a:latin typeface="Cambria Math" charset="0"/>
                      </a:rPr>
                      <m:t>𝐵𝑒𝑒𝑟𝑠</m:t>
                    </m:r>
                  </m:oMath>
                </a14:m>
                <a:r>
                  <a:rPr lang="en-US" dirty="0"/>
                  <a:t>:</a:t>
                </a:r>
              </a:p>
              <a:p>
                <a:r>
                  <a:rPr lang="en-US" dirty="0"/>
                  <a:t>Case #1:  an insert or update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𝑆𝑒𝑙𝑙𝑠</m:t>
                    </m:r>
                  </m:oMath>
                </a14:m>
                <a:r>
                  <a:rPr lang="en-US" dirty="0"/>
                  <a:t> that introduces a </a:t>
                </a:r>
                <a:r>
                  <a:rPr lang="en-US" i="1" dirty="0"/>
                  <a:t>non-existent</a:t>
                </a:r>
                <a:r>
                  <a:rPr lang="en-US" dirty="0"/>
                  <a:t> beer must be </a:t>
                </a:r>
                <a:r>
                  <a:rPr lang="en-US" b="1" dirty="0"/>
                  <a:t>rejected</a:t>
                </a:r>
                <a:r>
                  <a:rPr lang="en-US" dirty="0"/>
                  <a:t>.</a:t>
                </a:r>
              </a:p>
              <a:p>
                <a:r>
                  <a:rPr lang="en-US" dirty="0"/>
                  <a:t>Case #2:  a deletion or update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𝐵𝑒𝑒𝑟𝑠</m:t>
                    </m:r>
                  </m:oMath>
                </a14:m>
                <a:r>
                  <a:rPr lang="en-US" dirty="0"/>
                  <a:t> that removes a beer value found in some tuple(s)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𝑆𝑒𝑙𝑙𝑠</m:t>
                    </m:r>
                  </m:oMath>
                </a14:m>
                <a:r>
                  <a:rPr lang="en-US" dirty="0"/>
                  <a:t> can be handled in one of three ways.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89" t="-1617" r="-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485C-A686-F243-8CAD-39677B577E1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9717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58616</TotalTime>
  <Words>4099</Words>
  <Application>Microsoft Macintosh PowerPoint</Application>
  <PresentationFormat>Widescreen</PresentationFormat>
  <Paragraphs>794</Paragraphs>
  <Slides>74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74</vt:i4>
      </vt:variant>
    </vt:vector>
  </HeadingPairs>
  <TitlesOfParts>
    <vt:vector size="78" baseType="lpstr">
      <vt:lpstr>Arial</vt:lpstr>
      <vt:lpstr>Calibri</vt:lpstr>
      <vt:lpstr>Cambria Math</vt:lpstr>
      <vt:lpstr>Office Theme</vt:lpstr>
      <vt:lpstr>CIS 4301:  Constraints</vt:lpstr>
      <vt:lpstr>Outline</vt:lpstr>
      <vt:lpstr>Constraints</vt:lpstr>
      <vt:lpstr>Foreign Keys</vt:lpstr>
      <vt:lpstr>Foreign Keys</vt:lpstr>
      <vt:lpstr>Within Attribute Declaration</vt:lpstr>
      <vt:lpstr>Schema Element</vt:lpstr>
      <vt:lpstr>Foreign Key Complications</vt:lpstr>
      <vt:lpstr>Handling Violations</vt:lpstr>
      <vt:lpstr>Handling Violations:  Case #2</vt:lpstr>
      <vt:lpstr>Example:  Cascade</vt:lpstr>
      <vt:lpstr>Example:  Cascade</vt:lpstr>
      <vt:lpstr>Example:  Set NULL</vt:lpstr>
      <vt:lpstr>Example:  Set NULL</vt:lpstr>
      <vt:lpstr>Choosing a Policy</vt:lpstr>
      <vt:lpstr>Choosing a Policy</vt:lpstr>
      <vt:lpstr>Practicing…</vt:lpstr>
      <vt:lpstr>Attribute-Based CHECKs</vt:lpstr>
      <vt:lpstr>Example:  Attribute-Based CHECK</vt:lpstr>
      <vt:lpstr>Example:  Attribute-Based CHECK</vt:lpstr>
      <vt:lpstr>Example:  Attribute-Based CHECK</vt:lpstr>
      <vt:lpstr>CHECK Timing</vt:lpstr>
      <vt:lpstr>Tuple-Based CHECKs</vt:lpstr>
      <vt:lpstr>Example:  Tuple-Based CHECK</vt:lpstr>
      <vt:lpstr>ASSERTIONs</vt:lpstr>
      <vt:lpstr>Example:  ASSERTION</vt:lpstr>
      <vt:lpstr>Example:  ASSERTION</vt:lpstr>
      <vt:lpstr>ASSERTION Timing</vt:lpstr>
      <vt:lpstr>TRIGGERs</vt:lpstr>
      <vt:lpstr>TRIGGERs</vt:lpstr>
      <vt:lpstr>Example:  SellsInsertTrigger</vt:lpstr>
      <vt:lpstr>Example:  SellsInsertTrigger</vt:lpstr>
      <vt:lpstr>Example:  SellsInsertTrigger</vt:lpstr>
      <vt:lpstr>Example:  SellsInsertTrigger</vt:lpstr>
      <vt:lpstr>Example:  SellsInsertTrigger</vt:lpstr>
      <vt:lpstr>Example:  SellsInsertTrigger</vt:lpstr>
      <vt:lpstr>But This Generates an Error!</vt:lpstr>
      <vt:lpstr>But This Generates an Error!</vt:lpstr>
      <vt:lpstr>The Problem</vt:lpstr>
      <vt:lpstr>A Note on Syntax</vt:lpstr>
      <vt:lpstr>So What’s the Problem?</vt:lpstr>
      <vt:lpstr>Solution:  Setting the DELIMITER</vt:lpstr>
      <vt:lpstr>Solution:  Setting the DELIMITER</vt:lpstr>
      <vt:lpstr>Solution:  Setting the DELIMITER</vt:lpstr>
      <vt:lpstr>Solution:  Setting the DELIMITER</vt:lpstr>
      <vt:lpstr>Example:  PriceHikes</vt:lpstr>
      <vt:lpstr>Example:  PriceHikesTrigger1</vt:lpstr>
      <vt:lpstr>Example:  PriceHikesTrigger1</vt:lpstr>
      <vt:lpstr>Example:  PriceHikesTrigger1</vt:lpstr>
      <vt:lpstr>Example:  PriceHikesTrigger2 Complete</vt:lpstr>
      <vt:lpstr>Example:  PriceHikesTrigger2 Complete</vt:lpstr>
      <vt:lpstr>Example:  PriceHikesTrigger2…</vt:lpstr>
      <vt:lpstr>Example:  PriceHikesTrigger2…</vt:lpstr>
      <vt:lpstr>Example:  …PriceHikesTrigger2…</vt:lpstr>
      <vt:lpstr>Example:  …PriceHikesTrigger2…</vt:lpstr>
      <vt:lpstr>Example:  …PriceHikesTrigger2</vt:lpstr>
      <vt:lpstr>Example:  …PriceHikesTrigger2</vt:lpstr>
      <vt:lpstr>User-Defined Variables</vt:lpstr>
      <vt:lpstr>User-Defined Variables:  Assignment</vt:lpstr>
      <vt:lpstr>User-Defined Variables:  Examples</vt:lpstr>
      <vt:lpstr>User-Defined Variables:  Examples</vt:lpstr>
      <vt:lpstr>User-Defined Variables:  Examples</vt:lpstr>
      <vt:lpstr>User-Defined Variables:  Examples</vt:lpstr>
      <vt:lpstr>User-Defined Variables:  Examples</vt:lpstr>
      <vt:lpstr>Example:  SellsChangeTrigger</vt:lpstr>
      <vt:lpstr>Evaluate:  SellsChangeTrigger</vt:lpstr>
      <vt:lpstr>VIEWs:  Synergy1</vt:lpstr>
      <vt:lpstr>VIEWS:  Synergy2</vt:lpstr>
      <vt:lpstr>Modifying Tables through VIEWs?</vt:lpstr>
      <vt:lpstr>MariaDB:  INSTEAD OF</vt:lpstr>
      <vt:lpstr>MariaDB:  TRIGGERs on Base Tables, Not Views</vt:lpstr>
      <vt:lpstr>MariaDB:  TRIGGERs on Base Tables, Not Views</vt:lpstr>
      <vt:lpstr>MariaDB:  A Valid Sequence</vt:lpstr>
      <vt:lpstr>Exercise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Random Field Topic Model for Semantic Region Analysis in Crowded Scenes from Tracklets</dc:title>
  <dc:creator>pete</dc:creator>
  <cp:lastModifiedBy>Dobbins, Peter J</cp:lastModifiedBy>
  <cp:revision>1064</cp:revision>
  <cp:lastPrinted>2019-04-10T13:12:07Z</cp:lastPrinted>
  <dcterms:created xsi:type="dcterms:W3CDTF">2015-10-26T17:31:18Z</dcterms:created>
  <dcterms:modified xsi:type="dcterms:W3CDTF">2020-04-10T14:23:37Z</dcterms:modified>
</cp:coreProperties>
</file>