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88" r:id="rId3"/>
    <p:sldId id="484" r:id="rId4"/>
    <p:sldId id="489" r:id="rId5"/>
    <p:sldId id="490" r:id="rId6"/>
    <p:sldId id="485" r:id="rId7"/>
    <p:sldId id="491" r:id="rId8"/>
    <p:sldId id="492" r:id="rId9"/>
    <p:sldId id="494" r:id="rId10"/>
    <p:sldId id="495" r:id="rId11"/>
    <p:sldId id="513" r:id="rId12"/>
    <p:sldId id="496" r:id="rId13"/>
    <p:sldId id="498" r:id="rId14"/>
    <p:sldId id="497" r:id="rId15"/>
    <p:sldId id="501" r:id="rId16"/>
    <p:sldId id="500" r:id="rId17"/>
    <p:sldId id="499" r:id="rId18"/>
    <p:sldId id="502" r:id="rId19"/>
    <p:sldId id="514" r:id="rId20"/>
    <p:sldId id="503" r:id="rId21"/>
    <p:sldId id="504" r:id="rId22"/>
    <p:sldId id="511" r:id="rId23"/>
    <p:sldId id="486" r:id="rId24"/>
    <p:sldId id="510" r:id="rId25"/>
    <p:sldId id="506" r:id="rId26"/>
    <p:sldId id="512" r:id="rId27"/>
    <p:sldId id="507" r:id="rId28"/>
    <p:sldId id="508" r:id="rId29"/>
    <p:sldId id="51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730F"/>
    <a:srgbClr val="0432FF"/>
    <a:srgbClr val="FD790E"/>
    <a:srgbClr val="FF7E79"/>
    <a:srgbClr val="FF9300"/>
    <a:srgbClr val="3AEB3B"/>
    <a:srgbClr val="00B300"/>
    <a:srgbClr val="009051"/>
    <a:srgbClr val="008F00"/>
    <a:srgbClr val="9C6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7"/>
    <p:restoredTop sz="95055"/>
  </p:normalViewPr>
  <p:slideViewPr>
    <p:cSldViewPr snapToGrid="0" snapToObjects="1">
      <p:cViewPr varScale="1">
        <p:scale>
          <a:sx n="120" d="100"/>
          <a:sy n="120" d="100"/>
        </p:scale>
        <p:origin x="79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0A359-1639-8940-B52E-046F702AF36B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BE1F-644C-C444-B2BB-BA14AAAD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0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AB6CD-AF98-E447-A369-AC84854B497E}" type="datetime1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AA9C-D482-444D-A007-81D60DBC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3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0AA9C-D482-444D-A007-81D60DBC8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5F38-5F76-F64A-B596-DC0E9482429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954-97F8-A543-AF95-300306BAA74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2E30-92AC-1F47-942F-58BE6489C286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612-7C86-F547-8C25-04DE9827BD2A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7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45EA-3591-1A44-834B-190A86DD5FA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F0B9-D897-774E-8460-76E5942EF7A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7829-EE97-B048-A545-CBF82693EAFF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EE0-506D-0E4F-A1DC-27CF94AE7205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6923-5DE4-644B-B51E-8FAC9AD74564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13D1-1998-D240-8E5E-A1C5E0F996FF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B1F3-4A40-B643-B171-ABB807A66565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8A3F-2390-E840-9283-9FB8330B2FDD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Foreign Key Supplement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Pete Dobbins</a:t>
            </a:r>
          </a:p>
        </p:txBody>
      </p:sp>
    </p:spTree>
    <p:extLst>
      <p:ext uri="{BB962C8B-B14F-4D97-AF65-F5344CB8AC3E}">
        <p14:creationId xmlns:p14="http://schemas.microsoft.com/office/powerpoint/2010/main" val="64485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</a:t>
            </a:r>
            <a:r>
              <a:rPr lang="en-US" dirty="0">
                <a:solidFill>
                  <a:srgbClr val="0432FF"/>
                </a:solidFill>
              </a:rPr>
              <a:t>DELETE</a:t>
            </a:r>
            <a:r>
              <a:rPr lang="en-US" dirty="0"/>
              <a:t> on Beers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Beers;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>
                <a:solidFill>
                  <a:srgbClr val="F4730F"/>
                </a:solidFill>
              </a:rPr>
              <a:t>Sells_RESTRICT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rgbClr val="0432FF"/>
                </a:solidFill>
              </a:rPr>
              <a:t>Beers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name='Bud';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FK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rgbClr val="FF0000"/>
                </a:solidFill>
              </a:rPr>
              <a:t>Sells_FK_Error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bar CHAR(25),</a:t>
            </a:r>
          </a:p>
          <a:p>
            <a:pPr marL="0" indent="0">
              <a:buNone/>
            </a:pPr>
            <a:r>
              <a:rPr lang="en-US" dirty="0"/>
              <a:t>    beer CHAR(25),</a:t>
            </a:r>
          </a:p>
          <a:p>
            <a:pPr marL="0" indent="0">
              <a:buNone/>
            </a:pPr>
            <a:r>
              <a:rPr lang="en-US" dirty="0"/>
              <a:t>    price REAL,</a:t>
            </a:r>
          </a:p>
          <a:p>
            <a:pPr marL="0" indent="0">
              <a:buNone/>
            </a:pPr>
            <a:r>
              <a:rPr lang="en-US" dirty="0"/>
              <a:t>    PRIMARY KEY (bar, beer),</a:t>
            </a:r>
          </a:p>
          <a:p>
            <a:pPr marL="0" indent="0">
              <a:buNone/>
            </a:pPr>
            <a:r>
              <a:rPr lang="en-US" dirty="0"/>
              <a:t>    FOREIGN KEY (beer) REFERENCES Beers (</a:t>
            </a:r>
            <a:r>
              <a:rPr lang="en-US" dirty="0">
                <a:solidFill>
                  <a:srgbClr val="FF0000"/>
                </a:solidFill>
              </a:rPr>
              <a:t>brewer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Table for </a:t>
            </a:r>
            <a:r>
              <a:rPr lang="en-US" dirty="0">
                <a:solidFill>
                  <a:srgbClr val="0432FF"/>
                </a:solidFill>
              </a:rPr>
              <a:t>CASCADE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FKs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rgbClr val="0432FF"/>
                </a:solidFill>
              </a:rPr>
              <a:t>Beers_CASCADE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name VARCHAR(25),</a:t>
            </a:r>
          </a:p>
          <a:p>
            <a:pPr marL="0" indent="0">
              <a:buNone/>
            </a:pPr>
            <a:r>
              <a:rPr lang="en-US" dirty="0"/>
              <a:t>    brewer VARCHAR(25),</a:t>
            </a:r>
          </a:p>
          <a:p>
            <a:pPr marL="0" indent="0">
              <a:buNone/>
            </a:pPr>
            <a:r>
              <a:rPr lang="en-US" dirty="0"/>
              <a:t>    calories INTEGER,</a:t>
            </a:r>
          </a:p>
          <a:p>
            <a:pPr marL="0" indent="0">
              <a:buNone/>
            </a:pPr>
            <a:r>
              <a:rPr lang="en-US" dirty="0"/>
              <a:t>    PRIMARY KEY( name 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Table for </a:t>
            </a:r>
            <a:r>
              <a:rPr lang="en-US" dirty="0">
                <a:solidFill>
                  <a:srgbClr val="0432FF"/>
                </a:solidFill>
              </a:rPr>
              <a:t>CASCADE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FKs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>
                <a:solidFill>
                  <a:srgbClr val="0432FF"/>
                </a:solidFill>
              </a:rPr>
              <a:t>Beers_CASCADE</a:t>
            </a:r>
            <a:r>
              <a:rPr lang="en-US" dirty="0"/>
              <a:t> ( name, brewer, calories )</a:t>
            </a:r>
          </a:p>
          <a:p>
            <a:pPr marL="0" indent="0">
              <a:buNone/>
            </a:pPr>
            <a:r>
              <a:rPr lang="en-US" dirty="0"/>
              <a:t>    VALUES</a:t>
            </a:r>
          </a:p>
          <a:p>
            <a:pPr marL="0" indent="0">
              <a:buNone/>
            </a:pPr>
            <a:r>
              <a:rPr lang="en-US" dirty="0"/>
              <a:t>    ( '</a:t>
            </a:r>
            <a:r>
              <a:rPr lang="en-US" dirty="0">
                <a:solidFill>
                  <a:srgbClr val="F4730F"/>
                </a:solidFill>
              </a:rPr>
              <a:t>Bud</a:t>
            </a:r>
            <a:r>
              <a:rPr lang="en-US" dirty="0"/>
              <a:t>', 'Anheuser', 180 ),</a:t>
            </a:r>
          </a:p>
          <a:p>
            <a:pPr marL="0" indent="0">
              <a:buNone/>
            </a:pPr>
            <a:r>
              <a:rPr lang="en-US" dirty="0"/>
              <a:t>    ( 'Bud Light', 'Anheuser', 125 ),</a:t>
            </a:r>
          </a:p>
          <a:p>
            <a:pPr marL="0" indent="0">
              <a:buNone/>
            </a:pPr>
            <a:r>
              <a:rPr lang="en-US" dirty="0"/>
              <a:t>    ( 'Busch', 'Anheuser', 200 ),</a:t>
            </a:r>
          </a:p>
          <a:p>
            <a:pPr marL="0" indent="0">
              <a:buNone/>
            </a:pPr>
            <a:r>
              <a:rPr lang="en-US" dirty="0"/>
              <a:t>    ( 'Corona', 'Crown', 175 ),</a:t>
            </a:r>
          </a:p>
          <a:p>
            <a:pPr marL="0" indent="0">
              <a:buNone/>
            </a:pPr>
            <a:r>
              <a:rPr lang="en-US" dirty="0"/>
              <a:t>    ( '</a:t>
            </a:r>
            <a:r>
              <a:rPr lang="en-US" dirty="0" err="1"/>
              <a:t>Modela</a:t>
            </a:r>
            <a:r>
              <a:rPr lang="en-US" dirty="0"/>
              <a:t>', 'Crown', 225 ),</a:t>
            </a:r>
          </a:p>
          <a:p>
            <a:pPr marL="0" indent="0">
              <a:buNone/>
            </a:pPr>
            <a:r>
              <a:rPr lang="en-US" dirty="0"/>
              <a:t>    ( '</a:t>
            </a:r>
            <a:r>
              <a:rPr lang="en-US" dirty="0">
                <a:solidFill>
                  <a:srgbClr val="F4730F"/>
                </a:solidFill>
              </a:rPr>
              <a:t>MGD</a:t>
            </a:r>
            <a:r>
              <a:rPr lang="en-US" dirty="0"/>
              <a:t>', 'Miller', 220 ),</a:t>
            </a:r>
          </a:p>
          <a:p>
            <a:pPr marL="0" indent="0">
              <a:buNone/>
            </a:pPr>
            <a:r>
              <a:rPr lang="en-US" dirty="0"/>
              <a:t>    ( 'Miller Light', 'Miller', 110 ),</a:t>
            </a:r>
          </a:p>
          <a:p>
            <a:pPr marL="0" indent="0">
              <a:buNone/>
            </a:pPr>
            <a:r>
              <a:rPr lang="en-US" dirty="0"/>
              <a:t>    ( 'Wicked Ale', 'Pete\'s', 200 )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CASCADE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FKs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rgbClr val="0432FF"/>
                </a:solidFill>
              </a:rPr>
              <a:t>Sells_CASCADE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bar CHAR(25),</a:t>
            </a:r>
          </a:p>
          <a:p>
            <a:pPr marL="0" indent="0">
              <a:buNone/>
            </a:pPr>
            <a:r>
              <a:rPr lang="en-US" dirty="0"/>
              <a:t>    beer CHAR(25),</a:t>
            </a:r>
          </a:p>
          <a:p>
            <a:pPr marL="0" indent="0">
              <a:buNone/>
            </a:pPr>
            <a:r>
              <a:rPr lang="en-US" dirty="0"/>
              <a:t>    price REAL,</a:t>
            </a:r>
          </a:p>
          <a:p>
            <a:pPr marL="0" indent="0">
              <a:buNone/>
            </a:pPr>
            <a:r>
              <a:rPr lang="en-US" dirty="0"/>
              <a:t>    PRIMARY KEY (bar, beer),</a:t>
            </a:r>
          </a:p>
          <a:p>
            <a:pPr marL="0" indent="0">
              <a:buNone/>
            </a:pPr>
            <a:r>
              <a:rPr lang="en-US" dirty="0"/>
              <a:t>    FOREIGN KEY (beer) REFERENCES </a:t>
            </a:r>
            <a:r>
              <a:rPr lang="en-US" dirty="0" err="1"/>
              <a:t>Beers_CASCADE</a:t>
            </a:r>
            <a:r>
              <a:rPr lang="en-US" dirty="0"/>
              <a:t> (name)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4730F"/>
                </a:solidFill>
              </a:rPr>
              <a:t>ON DELETE CASCADE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4730F"/>
                </a:solidFill>
              </a:rPr>
              <a:t>ON UPDATE CASCADE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CASCADE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FKs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>
                <a:solidFill>
                  <a:srgbClr val="0432FF"/>
                </a:solidFill>
              </a:rPr>
              <a:t>Sells_CASCADE</a:t>
            </a:r>
            <a:r>
              <a:rPr lang="en-US" dirty="0"/>
              <a:t> ( bar, beer, price )</a:t>
            </a:r>
          </a:p>
          <a:p>
            <a:pPr marL="0" indent="0">
              <a:buNone/>
            </a:pPr>
            <a:r>
              <a:rPr lang="en-US" dirty="0"/>
              <a:t>    VALUES</a:t>
            </a:r>
          </a:p>
          <a:p>
            <a:pPr marL="0" indent="0">
              <a:buNone/>
            </a:pPr>
            <a:r>
              <a:rPr lang="en-US" dirty="0"/>
              <a:t>    ( 'Happy Hour', 'Bud', NULL ),</a:t>
            </a:r>
          </a:p>
          <a:p>
            <a:pPr marL="0" indent="0">
              <a:buNone/>
            </a:pPr>
            <a:r>
              <a:rPr lang="en-US" dirty="0"/>
              <a:t>    ( 'Happy Hour', 'Bud Light', 2.00 ),</a:t>
            </a:r>
          </a:p>
          <a:p>
            <a:pPr marL="0" indent="0">
              <a:buNone/>
            </a:pPr>
            <a:r>
              <a:rPr lang="en-US" dirty="0"/>
              <a:t>    ( 'Joes Place', 'Bud', 2.00 ),</a:t>
            </a:r>
          </a:p>
          <a:p>
            <a:pPr marL="0" indent="0">
              <a:buNone/>
            </a:pPr>
            <a:r>
              <a:rPr lang="en-US" dirty="0"/>
              <a:t>    ( 'Joes Place', 'Busch', 1.50 ),</a:t>
            </a:r>
          </a:p>
          <a:p>
            <a:pPr marL="0" indent="0">
              <a:buNone/>
            </a:pPr>
            <a:r>
              <a:rPr lang="en-US" dirty="0"/>
              <a:t>    ( 'Joes Place', 'Corona', 2.00 ),</a:t>
            </a:r>
          </a:p>
          <a:p>
            <a:pPr marL="0" indent="0">
              <a:buNone/>
            </a:pPr>
            <a:r>
              <a:rPr lang="en-US" dirty="0"/>
              <a:t>    ( 'Joes Place', 'MGD', 1.50 ),</a:t>
            </a:r>
          </a:p>
          <a:p>
            <a:pPr marL="0" indent="0">
              <a:buNone/>
            </a:pPr>
            <a:r>
              <a:rPr lang="en-US" dirty="0"/>
              <a:t>    ( 'Sue\'s Bar', 'Bud', 1.50 ),</a:t>
            </a:r>
          </a:p>
          <a:p>
            <a:pPr marL="0" indent="0">
              <a:buNone/>
            </a:pPr>
            <a:r>
              <a:rPr lang="en-US" dirty="0"/>
              <a:t>    ( 'Sue\'s Bar', 'Bud Light', 1.50 ),</a:t>
            </a:r>
          </a:p>
          <a:p>
            <a:pPr marL="0" indent="0">
              <a:buNone/>
            </a:pPr>
            <a:r>
              <a:rPr lang="en-US" dirty="0"/>
              <a:t>    ( 'Sue\'s Bar', 'MGD', 2.50 )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 INSERT on </a:t>
            </a:r>
            <a:r>
              <a:rPr lang="en-US" dirty="0" err="1">
                <a:solidFill>
                  <a:srgbClr val="0432FF"/>
                </a:solidFill>
              </a:rPr>
              <a:t>Sells_CASCADE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Sells_CASCADE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Beers_CASCADE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>
                <a:solidFill>
                  <a:srgbClr val="0432FF"/>
                </a:solidFill>
              </a:rPr>
              <a:t>Sells_CASCADE</a:t>
            </a:r>
            <a:r>
              <a:rPr lang="en-US" dirty="0"/>
              <a:t> ( bar, beer, price ) </a:t>
            </a:r>
          </a:p>
          <a:p>
            <a:pPr marL="0" indent="0">
              <a:buNone/>
            </a:pPr>
            <a:r>
              <a:rPr lang="en-US" dirty="0"/>
              <a:t>    VALUES </a:t>
            </a:r>
          </a:p>
          <a:p>
            <a:pPr marL="0" indent="0">
              <a:buNone/>
            </a:pPr>
            <a:r>
              <a:rPr lang="en-US" dirty="0"/>
              <a:t>    ( 'Joes Place', '</a:t>
            </a:r>
            <a:r>
              <a:rPr lang="en-US" dirty="0">
                <a:solidFill>
                  <a:srgbClr val="FF0000"/>
                </a:solidFill>
              </a:rPr>
              <a:t>BL Lime</a:t>
            </a:r>
            <a:r>
              <a:rPr lang="en-US" dirty="0"/>
              <a:t>', 2.5 );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5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DELETE on </a:t>
            </a:r>
            <a:r>
              <a:rPr lang="en-US" dirty="0" err="1">
                <a:solidFill>
                  <a:srgbClr val="0432FF"/>
                </a:solidFill>
              </a:rPr>
              <a:t>Beers_CASCADE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>
                <a:solidFill>
                  <a:srgbClr val="0432FF"/>
                </a:solidFill>
              </a:rPr>
              <a:t>Beers_CASCADE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name='</a:t>
            </a:r>
            <a:r>
              <a:rPr lang="en-US" dirty="0">
                <a:solidFill>
                  <a:srgbClr val="F4730F"/>
                </a:solidFill>
              </a:rPr>
              <a:t>MGD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Beers_CASCADE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Sells_CASCADE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 UPDATE on </a:t>
            </a:r>
            <a:r>
              <a:rPr lang="en-US" dirty="0" err="1">
                <a:solidFill>
                  <a:srgbClr val="0432FF"/>
                </a:solidFill>
              </a:rPr>
              <a:t>Beers_CASCADE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>
                <a:solidFill>
                  <a:srgbClr val="0432FF"/>
                </a:solidFill>
              </a:rPr>
              <a:t>Beers_CASCADE</a:t>
            </a: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/>
              <a:t>  SET name =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  <a:p>
            <a:pPr marL="0" indent="0">
              <a:buNone/>
            </a:pPr>
            <a:r>
              <a:rPr lang="en-US" dirty="0"/>
              <a:t>  WHERE name = '</a:t>
            </a:r>
            <a:r>
              <a:rPr lang="en-US" dirty="0">
                <a:solidFill>
                  <a:srgbClr val="F4730F"/>
                </a:solidFill>
              </a:rPr>
              <a:t>Bud</a:t>
            </a:r>
            <a:r>
              <a:rPr lang="en-US" dirty="0"/>
              <a:t>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4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 UPDATE on </a:t>
            </a:r>
            <a:r>
              <a:rPr lang="en-US" dirty="0" err="1">
                <a:solidFill>
                  <a:srgbClr val="0432FF"/>
                </a:solidFill>
              </a:rPr>
              <a:t>Beers_CASCADE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>
                <a:solidFill>
                  <a:srgbClr val="0432FF"/>
                </a:solidFill>
              </a:rPr>
              <a:t>Beers_CASCADE</a:t>
            </a: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/>
              <a:t>  SET name = '</a:t>
            </a:r>
            <a:r>
              <a:rPr lang="en-US" dirty="0">
                <a:solidFill>
                  <a:srgbClr val="F4730F"/>
                </a:solidFill>
              </a:rPr>
              <a:t>Budweiser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WHERE name = '</a:t>
            </a:r>
            <a:r>
              <a:rPr lang="en-US" dirty="0">
                <a:solidFill>
                  <a:srgbClr val="F4730F"/>
                </a:solidFill>
              </a:rPr>
              <a:t>Bud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Beers_CASCADE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Sells_CASCADE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Recreate </a:t>
            </a:r>
            <a:r>
              <a:rPr lang="en-US" i="1" dirty="0"/>
              <a:t>festive</a:t>
            </a:r>
          </a:p>
          <a:p>
            <a:r>
              <a:rPr lang="en-US" dirty="0"/>
              <a:t>Examine key status</a:t>
            </a:r>
          </a:p>
          <a:p>
            <a:r>
              <a:rPr lang="en-US" dirty="0"/>
              <a:t>Test DB</a:t>
            </a:r>
          </a:p>
          <a:p>
            <a:pPr lvl="1"/>
            <a:r>
              <a:rPr lang="en-US" dirty="0"/>
              <a:t>No FKs</a:t>
            </a:r>
          </a:p>
          <a:p>
            <a:pPr lvl="1"/>
            <a:r>
              <a:rPr lang="en-US" dirty="0"/>
              <a:t>RESTRICT [default]</a:t>
            </a:r>
          </a:p>
          <a:p>
            <a:pPr lvl="1"/>
            <a:r>
              <a:rPr lang="en-US" dirty="0"/>
              <a:t>CASCADE</a:t>
            </a:r>
          </a:p>
          <a:p>
            <a:pPr lvl="1"/>
            <a:r>
              <a:rPr lang="en-US" dirty="0"/>
              <a:t>SET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Table for </a:t>
            </a:r>
            <a:r>
              <a:rPr lang="en-US" dirty="0">
                <a:solidFill>
                  <a:srgbClr val="0432FF"/>
                </a:solidFill>
              </a:rPr>
              <a:t>SET NULL</a:t>
            </a:r>
            <a:r>
              <a:rPr lang="en-US" dirty="0"/>
              <a:t>-</a:t>
            </a:r>
            <a:r>
              <a:rPr lang="en-US" dirty="0" err="1"/>
              <a:t>ed</a:t>
            </a:r>
            <a:r>
              <a:rPr lang="en-US" dirty="0"/>
              <a:t> FKs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rgbClr val="0432FF"/>
                </a:solidFill>
              </a:rPr>
              <a:t>Beers_SET_NULL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name VARCHAR(25),</a:t>
            </a:r>
          </a:p>
          <a:p>
            <a:pPr marL="0" indent="0">
              <a:buNone/>
            </a:pPr>
            <a:r>
              <a:rPr lang="en-US" dirty="0"/>
              <a:t>    brewer VARCHAR(25),</a:t>
            </a:r>
          </a:p>
          <a:p>
            <a:pPr marL="0" indent="0">
              <a:buNone/>
            </a:pPr>
            <a:r>
              <a:rPr lang="en-US" dirty="0"/>
              <a:t>    calories INTEGER,</a:t>
            </a:r>
          </a:p>
          <a:p>
            <a:pPr marL="0" indent="0">
              <a:buNone/>
            </a:pPr>
            <a:r>
              <a:rPr lang="en-US" dirty="0"/>
              <a:t>    PRIMARY KEY( name 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2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Table for </a:t>
            </a:r>
            <a:r>
              <a:rPr lang="en-US" dirty="0">
                <a:solidFill>
                  <a:srgbClr val="0432FF"/>
                </a:solidFill>
              </a:rPr>
              <a:t>SET NULL</a:t>
            </a:r>
            <a:r>
              <a:rPr lang="en-US" dirty="0"/>
              <a:t>-</a:t>
            </a:r>
            <a:r>
              <a:rPr lang="en-US" dirty="0" err="1"/>
              <a:t>ed</a:t>
            </a:r>
            <a:r>
              <a:rPr lang="en-US" dirty="0"/>
              <a:t> FKs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>
                <a:solidFill>
                  <a:srgbClr val="0432FF"/>
                </a:solidFill>
              </a:rPr>
              <a:t>Beers_SET_NULL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( name, brewer, calories )</a:t>
            </a:r>
          </a:p>
          <a:p>
            <a:pPr marL="0" indent="0">
              <a:buNone/>
            </a:pPr>
            <a:r>
              <a:rPr lang="en-US" dirty="0"/>
              <a:t>    VALUES</a:t>
            </a:r>
          </a:p>
          <a:p>
            <a:pPr marL="0" indent="0">
              <a:buNone/>
            </a:pPr>
            <a:r>
              <a:rPr lang="en-US" dirty="0"/>
              <a:t>    ( 'Bud', 'Anheuser', 180 ),</a:t>
            </a:r>
          </a:p>
          <a:p>
            <a:pPr marL="0" indent="0">
              <a:buNone/>
            </a:pPr>
            <a:r>
              <a:rPr lang="en-US" dirty="0"/>
              <a:t>    ( 'Bud Light', 'Anheuser', 125 ),</a:t>
            </a:r>
          </a:p>
          <a:p>
            <a:pPr marL="0" indent="0">
              <a:buNone/>
            </a:pPr>
            <a:r>
              <a:rPr lang="en-US" dirty="0"/>
              <a:t>    ( 'Busch', 'Anheuser', 200 ),</a:t>
            </a:r>
          </a:p>
          <a:p>
            <a:pPr marL="0" indent="0">
              <a:buNone/>
            </a:pPr>
            <a:r>
              <a:rPr lang="en-US" dirty="0"/>
              <a:t>    ( 'Corona', 'Crown', 175 ),</a:t>
            </a:r>
          </a:p>
          <a:p>
            <a:pPr marL="0" indent="0">
              <a:buNone/>
            </a:pPr>
            <a:r>
              <a:rPr lang="en-US" dirty="0"/>
              <a:t>    ( '</a:t>
            </a:r>
            <a:r>
              <a:rPr lang="en-US" dirty="0" err="1"/>
              <a:t>Modela</a:t>
            </a:r>
            <a:r>
              <a:rPr lang="en-US" dirty="0"/>
              <a:t>', 'Crown', 225 ),</a:t>
            </a:r>
          </a:p>
          <a:p>
            <a:pPr marL="0" indent="0">
              <a:buNone/>
            </a:pPr>
            <a:r>
              <a:rPr lang="en-US" dirty="0"/>
              <a:t>    ( 'MGD', 'Miller', 220 ),</a:t>
            </a:r>
          </a:p>
          <a:p>
            <a:pPr marL="0" indent="0">
              <a:buNone/>
            </a:pPr>
            <a:r>
              <a:rPr lang="en-US" dirty="0"/>
              <a:t>    ( 'Miller Light', 'Miller', 110 ),</a:t>
            </a:r>
          </a:p>
          <a:p>
            <a:pPr marL="0" indent="0">
              <a:buNone/>
            </a:pPr>
            <a:r>
              <a:rPr lang="en-US" dirty="0"/>
              <a:t>    ( 'Wicked Ale', 'Pete\'s', 200 )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9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SET NULL</a:t>
            </a:r>
            <a:r>
              <a:rPr lang="en-US" dirty="0"/>
              <a:t>-</a:t>
            </a:r>
            <a:r>
              <a:rPr lang="en-US" dirty="0" err="1"/>
              <a:t>ed</a:t>
            </a:r>
            <a:r>
              <a:rPr lang="en-US" dirty="0"/>
              <a:t> FKs [error]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rgbClr val="0432FF"/>
                </a:solidFill>
              </a:rPr>
              <a:t>Sells_SET_NULL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bar CHAR(25),</a:t>
            </a:r>
          </a:p>
          <a:p>
            <a:pPr marL="0" indent="0">
              <a:buNone/>
            </a:pPr>
            <a:r>
              <a:rPr lang="en-US" dirty="0"/>
              <a:t>    beer CHAR(25),</a:t>
            </a:r>
          </a:p>
          <a:p>
            <a:pPr marL="0" indent="0">
              <a:buNone/>
            </a:pPr>
            <a:r>
              <a:rPr lang="en-US" dirty="0"/>
              <a:t>    price REAL,</a:t>
            </a:r>
          </a:p>
          <a:p>
            <a:pPr marL="0" indent="0">
              <a:buNone/>
            </a:pPr>
            <a:r>
              <a:rPr lang="en-US" dirty="0"/>
              <a:t>    PRIMARY KEY (bar, beer),</a:t>
            </a:r>
          </a:p>
          <a:p>
            <a:pPr marL="0" indent="0">
              <a:buNone/>
            </a:pPr>
            <a:r>
              <a:rPr lang="en-US" dirty="0"/>
              <a:t>    FOREIGN KEY (</a:t>
            </a:r>
            <a:r>
              <a:rPr lang="en-US" dirty="0">
                <a:solidFill>
                  <a:srgbClr val="FF0000"/>
                </a:solidFill>
              </a:rPr>
              <a:t>beer</a:t>
            </a:r>
            <a:r>
              <a:rPr lang="en-US" dirty="0"/>
              <a:t>) REFERENCES </a:t>
            </a:r>
            <a:r>
              <a:rPr lang="en-US" dirty="0" err="1"/>
              <a:t>Beers_SET_NULL</a:t>
            </a:r>
            <a:r>
              <a:rPr lang="en-US" dirty="0"/>
              <a:t> (name)</a:t>
            </a:r>
          </a:p>
          <a:p>
            <a:pPr marL="0" indent="0">
              <a:buNone/>
            </a:pPr>
            <a:r>
              <a:rPr lang="en-US" dirty="0">
                <a:solidFill>
                  <a:srgbClr val="F4730F"/>
                </a:solidFill>
              </a:rPr>
              <a:t>        ON DELETE </a:t>
            </a:r>
            <a:r>
              <a:rPr lang="en-US" dirty="0">
                <a:solidFill>
                  <a:srgbClr val="FF0000"/>
                </a:solidFill>
              </a:rPr>
              <a:t>SET NULL</a:t>
            </a:r>
          </a:p>
          <a:p>
            <a:pPr marL="0" indent="0">
              <a:buNone/>
            </a:pPr>
            <a:r>
              <a:rPr lang="en-US" dirty="0">
                <a:solidFill>
                  <a:srgbClr val="F4730F"/>
                </a:solidFill>
              </a:rPr>
              <a:t>        ON UPDATE </a:t>
            </a:r>
            <a:r>
              <a:rPr lang="en-US" dirty="0">
                <a:solidFill>
                  <a:srgbClr val="FF0000"/>
                </a:solidFill>
              </a:rPr>
              <a:t>SET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AUTO_INCREMENT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managed key</a:t>
            </a:r>
          </a:p>
          <a:p>
            <a:r>
              <a:rPr lang="en-US" dirty="0"/>
              <a:t>Tracks total tuples inserted</a:t>
            </a:r>
          </a:p>
          <a:p>
            <a:r>
              <a:rPr lang="en-US" dirty="0"/>
              <a:t>Increments total by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NULL-</a:t>
            </a:r>
            <a:r>
              <a:rPr lang="en-US" dirty="0" err="1"/>
              <a:t>ed</a:t>
            </a:r>
            <a:r>
              <a:rPr lang="en-US" dirty="0"/>
              <a:t> FKs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Sells_SET_NULL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4730F"/>
                </a:solidFill>
              </a:rPr>
              <a:t>id</a:t>
            </a:r>
            <a:r>
              <a:rPr lang="en-US" dirty="0"/>
              <a:t> INTEGER </a:t>
            </a:r>
            <a:r>
              <a:rPr lang="en-US" dirty="0">
                <a:solidFill>
                  <a:srgbClr val="0432FF"/>
                </a:solidFill>
              </a:rPr>
              <a:t>AUTO_INCREMENT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bar CHAR(25),</a:t>
            </a:r>
          </a:p>
          <a:p>
            <a:pPr marL="0" indent="0">
              <a:buNone/>
            </a:pPr>
            <a:r>
              <a:rPr lang="en-US" dirty="0"/>
              <a:t>    beer CHAR(25),</a:t>
            </a:r>
          </a:p>
          <a:p>
            <a:pPr marL="0" indent="0">
              <a:buNone/>
            </a:pPr>
            <a:r>
              <a:rPr lang="en-US" dirty="0"/>
              <a:t>    price REAL,</a:t>
            </a:r>
          </a:p>
          <a:p>
            <a:pPr marL="0" indent="0">
              <a:buNone/>
            </a:pPr>
            <a:r>
              <a:rPr lang="en-US" dirty="0"/>
              <a:t>    PRIMARY KEY (</a:t>
            </a:r>
            <a:r>
              <a:rPr lang="en-US" dirty="0">
                <a:solidFill>
                  <a:srgbClr val="F4730F"/>
                </a:solidFill>
              </a:rPr>
              <a:t>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FOREIGN KEY (bar) REFERENCES Bars(name)</a:t>
            </a:r>
          </a:p>
          <a:p>
            <a:pPr marL="0" indent="0">
              <a:buNone/>
            </a:pPr>
            <a:r>
              <a:rPr lang="en-US"/>
              <a:t>        ON DELETE CASCADE,</a:t>
            </a:r>
          </a:p>
          <a:p>
            <a:pPr marL="0" indent="0">
              <a:buNone/>
            </a:pPr>
            <a:r>
              <a:rPr lang="en-US" dirty="0"/>
              <a:t>    FOREIGN KEY (beer) REFERENCES </a:t>
            </a:r>
            <a:r>
              <a:rPr lang="en-US" dirty="0" err="1"/>
              <a:t>Beers_SET_NULL</a:t>
            </a:r>
            <a:r>
              <a:rPr lang="en-US" dirty="0"/>
              <a:t> (name)</a:t>
            </a:r>
          </a:p>
          <a:p>
            <a:pPr marL="0" indent="0">
              <a:buNone/>
            </a:pPr>
            <a:r>
              <a:rPr lang="en-US" dirty="0"/>
              <a:t>        ON DELETE SET NULL</a:t>
            </a:r>
          </a:p>
          <a:p>
            <a:pPr marL="0" indent="0">
              <a:buNone/>
            </a:pPr>
            <a:r>
              <a:rPr lang="en-US" dirty="0"/>
              <a:t>        ON UPDATE SET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4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NULL-</a:t>
            </a:r>
            <a:r>
              <a:rPr lang="en-US" dirty="0" err="1"/>
              <a:t>ed</a:t>
            </a:r>
            <a:r>
              <a:rPr lang="en-US" dirty="0"/>
              <a:t> FKs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Sells_SET_NULL</a:t>
            </a:r>
            <a:r>
              <a:rPr lang="en-US" dirty="0"/>
              <a:t> ( bar, beer, price )</a:t>
            </a:r>
          </a:p>
          <a:p>
            <a:pPr marL="0" indent="0">
              <a:buNone/>
            </a:pPr>
            <a:r>
              <a:rPr lang="en-US" dirty="0"/>
              <a:t>    VALUES</a:t>
            </a:r>
          </a:p>
          <a:p>
            <a:pPr marL="0" indent="0">
              <a:buNone/>
            </a:pPr>
            <a:r>
              <a:rPr lang="en-US" dirty="0"/>
              <a:t>    ( 'Happy Hour', 'Corona', 2.75 )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Sells_SET_NULL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Sells_SET_NULL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4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NULL-</a:t>
            </a:r>
            <a:r>
              <a:rPr lang="en-US" dirty="0" err="1"/>
              <a:t>ed</a:t>
            </a:r>
            <a:r>
              <a:rPr lang="en-US" dirty="0"/>
              <a:t> FKs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86562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Sells_SET_NULL</a:t>
            </a:r>
            <a:r>
              <a:rPr lang="en-US" dirty="0"/>
              <a:t> ( bar, beer, price )</a:t>
            </a:r>
          </a:p>
          <a:p>
            <a:pPr marL="0" indent="0">
              <a:buNone/>
            </a:pPr>
            <a:r>
              <a:rPr lang="en-US" dirty="0"/>
              <a:t>    VALUES</a:t>
            </a:r>
          </a:p>
          <a:p>
            <a:pPr marL="0" indent="0">
              <a:buNone/>
            </a:pPr>
            <a:r>
              <a:rPr lang="en-US" dirty="0"/>
              <a:t>    ( 'Happy Hour', 'Bud', NULL ),</a:t>
            </a:r>
          </a:p>
          <a:p>
            <a:pPr marL="0" indent="0">
              <a:buNone/>
            </a:pPr>
            <a:r>
              <a:rPr lang="en-US" dirty="0"/>
              <a:t>    ( 'Happy Hour', 'Bud Light', 2.00 ),</a:t>
            </a:r>
          </a:p>
          <a:p>
            <a:pPr marL="0" indent="0">
              <a:buNone/>
            </a:pPr>
            <a:r>
              <a:rPr lang="en-US" dirty="0"/>
              <a:t>    ( 'Joes Place', 'Bud', 2.00 ),</a:t>
            </a:r>
          </a:p>
          <a:p>
            <a:pPr marL="0" indent="0">
              <a:buNone/>
            </a:pPr>
            <a:r>
              <a:rPr lang="en-US" dirty="0"/>
              <a:t>    ( 'Joes Place', 'Busch', 1.50 ),</a:t>
            </a:r>
          </a:p>
          <a:p>
            <a:pPr marL="0" indent="0">
              <a:buNone/>
            </a:pPr>
            <a:r>
              <a:rPr lang="en-US" dirty="0"/>
              <a:t>    ( 'Joes Place', 'Corona', 2.00 ),</a:t>
            </a:r>
          </a:p>
          <a:p>
            <a:pPr marL="0" indent="0">
              <a:buNone/>
            </a:pPr>
            <a:r>
              <a:rPr lang="en-US" dirty="0"/>
              <a:t>    ( 'Joes Place', 'MGD', 1.50 ),</a:t>
            </a:r>
          </a:p>
          <a:p>
            <a:pPr marL="0" indent="0">
              <a:buNone/>
            </a:pPr>
            <a:r>
              <a:rPr lang="en-US" dirty="0"/>
              <a:t>    ( 'Sue\'s Bar', 'Bud', 1.50 ),</a:t>
            </a:r>
          </a:p>
          <a:p>
            <a:pPr marL="0" indent="0">
              <a:buNone/>
            </a:pPr>
            <a:r>
              <a:rPr lang="en-US" dirty="0"/>
              <a:t>    ( 'Sue\'s Bar', 'Bud Light', 1.50 ),</a:t>
            </a:r>
          </a:p>
          <a:p>
            <a:pPr marL="0" indent="0">
              <a:buNone/>
            </a:pPr>
            <a:r>
              <a:rPr lang="en-US" dirty="0"/>
              <a:t>    ( 'Sue\'s Bar', 'MGD', 2.50 )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1E3CB-C27A-1C41-ADFE-D6C318E1CB92}"/>
              </a:ext>
            </a:extLst>
          </p:cNvPr>
          <p:cNvSpPr txBox="1">
            <a:spLocks/>
          </p:cNvSpPr>
          <p:nvPr/>
        </p:nvSpPr>
        <p:spPr>
          <a:xfrm>
            <a:off x="7113181" y="3189767"/>
            <a:ext cx="4469218" cy="171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SELECT * FROM </a:t>
            </a:r>
            <a:r>
              <a:rPr lang="en-US" sz="2200" dirty="0" err="1"/>
              <a:t>Sells_SET_NULL</a:t>
            </a:r>
            <a:r>
              <a:rPr lang="en-US" sz="2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9708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 INSERT on </a:t>
            </a:r>
            <a:r>
              <a:rPr lang="en-US" dirty="0" err="1"/>
              <a:t>Sells_SET_NULL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Sells_SET_NULL</a:t>
            </a:r>
            <a:r>
              <a:rPr lang="en-US" dirty="0"/>
              <a:t> ( bar, beer, price ) </a:t>
            </a:r>
          </a:p>
          <a:p>
            <a:pPr marL="0" indent="0">
              <a:buNone/>
            </a:pPr>
            <a:r>
              <a:rPr lang="en-US" dirty="0"/>
              <a:t>    VALUES </a:t>
            </a:r>
          </a:p>
          <a:p>
            <a:pPr marL="0" indent="0">
              <a:buNone/>
            </a:pPr>
            <a:r>
              <a:rPr lang="en-US" dirty="0"/>
              <a:t>    ( 'Joes Place', 'BL Lime', 2.5 );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69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DELETE on </a:t>
            </a:r>
            <a:r>
              <a:rPr lang="en-US" dirty="0" err="1"/>
              <a:t>Beers_SET_NULL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Beers_SET_NULL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name='MGD';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Beers_SET_NULL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Beers_SET_NULL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70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 UPDATE on </a:t>
            </a:r>
            <a:r>
              <a:rPr lang="en-US" dirty="0" err="1"/>
              <a:t>Beers_SET_NULL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Beers_SET_NULL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SET name = 'Budweiser'</a:t>
            </a:r>
          </a:p>
          <a:p>
            <a:pPr marL="0" indent="0">
              <a:buNone/>
            </a:pPr>
            <a:r>
              <a:rPr lang="en-US" dirty="0"/>
              <a:t>  WHERE name = 'Bud';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Beers_SET_NULL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Sells_SET_NULL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Recreate </a:t>
            </a:r>
            <a:r>
              <a:rPr lang="en-US" i="1" dirty="0"/>
              <a:t>festive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DATABASE festive;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SQL commands in </a:t>
            </a:r>
            <a:r>
              <a:rPr lang="en-US" i="1" dirty="0"/>
              <a:t>festive_2.txt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Key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COLUMN_NAME, </a:t>
            </a:r>
          </a:p>
          <a:p>
            <a:pPr marL="0" indent="0">
              <a:buNone/>
            </a:pPr>
            <a:r>
              <a:rPr lang="en-US" dirty="0"/>
              <a:t>    REFERENCED_TABLE_NAME 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    INFORMATION_SCHEMA</a:t>
            </a:r>
            <a:r>
              <a:rPr lang="en-US" dirty="0"/>
              <a:t>.</a:t>
            </a:r>
            <a:r>
              <a:rPr lang="en-US" dirty="0">
                <a:solidFill>
                  <a:srgbClr val="F4730F"/>
                </a:solidFill>
              </a:rPr>
              <a:t>KEY_COLUMN_USAGE 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TABLE_SCHEMA='festive';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Key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TABLE_NAME,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4730F"/>
                </a:solidFill>
              </a:rPr>
              <a:t>COLUMN_NAME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CONSTRAINT_NAME,</a:t>
            </a:r>
          </a:p>
          <a:p>
            <a:pPr marL="0" indent="0">
              <a:buNone/>
            </a:pPr>
            <a:r>
              <a:rPr lang="en-US" dirty="0"/>
              <a:t>    REFERENCED_TABLE_NAME,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432FF"/>
                </a:solidFill>
              </a:rPr>
              <a:t>REFERENCED_COLUMN_NAME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INFORMATION_SCHEMA.KEY_COLUMN_USAGE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432FF"/>
                </a:solidFill>
              </a:rPr>
              <a:t>REFERENCED_TABLE_NAME = 'Beers' </a:t>
            </a: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dirty="0"/>
              <a:t>    TABLE_SCHEMA='festive';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 INSERT on Sells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Sells ( bar, beer, price ) </a:t>
            </a:r>
          </a:p>
          <a:p>
            <a:pPr marL="0" indent="0">
              <a:buNone/>
            </a:pPr>
            <a:r>
              <a:rPr lang="en-US" dirty="0"/>
              <a:t>    VALUES </a:t>
            </a:r>
          </a:p>
          <a:p>
            <a:pPr marL="0" indent="0">
              <a:buNone/>
            </a:pPr>
            <a:r>
              <a:rPr lang="en-US" dirty="0"/>
              <a:t>    ( 'Joes Place', '</a:t>
            </a:r>
            <a:r>
              <a:rPr lang="en-US" dirty="0">
                <a:solidFill>
                  <a:srgbClr val="0432FF"/>
                </a:solidFill>
              </a:rPr>
              <a:t>BL Lime</a:t>
            </a:r>
            <a:r>
              <a:rPr lang="en-US" dirty="0"/>
              <a:t>', 2.5 );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Sells;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Beers;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DELETE on Beers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FROM Beers </a:t>
            </a:r>
          </a:p>
          <a:p>
            <a:pPr marL="0" indent="0">
              <a:buNone/>
            </a:pPr>
            <a:r>
              <a:rPr lang="en-US" dirty="0"/>
              <a:t>WHERE name='</a:t>
            </a:r>
            <a:r>
              <a:rPr lang="en-US" dirty="0">
                <a:solidFill>
                  <a:srgbClr val="0432FF"/>
                </a:solidFill>
              </a:rPr>
              <a:t>MGD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Sells;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Beers;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RESTRICT</a:t>
            </a:r>
            <a:r>
              <a:rPr lang="en-US" dirty="0"/>
              <a:t>-</a:t>
            </a:r>
            <a:r>
              <a:rPr lang="en-US" dirty="0" err="1"/>
              <a:t>ed</a:t>
            </a:r>
            <a:r>
              <a:rPr lang="en-US" dirty="0"/>
              <a:t> FKs [default]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rgbClr val="0432FF"/>
                </a:solidFill>
              </a:rPr>
              <a:t>Sells_RESTRICT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bar CHAR(25),</a:t>
            </a:r>
          </a:p>
          <a:p>
            <a:pPr marL="0" indent="0">
              <a:buNone/>
            </a:pPr>
            <a:r>
              <a:rPr lang="en-US" dirty="0"/>
              <a:t>    beer CHAR(25),</a:t>
            </a:r>
          </a:p>
          <a:p>
            <a:pPr marL="0" indent="0">
              <a:buNone/>
            </a:pPr>
            <a:r>
              <a:rPr lang="en-US" dirty="0"/>
              <a:t>    price REAL,</a:t>
            </a:r>
          </a:p>
          <a:p>
            <a:pPr marL="0" indent="0">
              <a:buNone/>
            </a:pPr>
            <a:r>
              <a:rPr lang="en-US" dirty="0"/>
              <a:t>    PRIMARY KEY (bar, beer),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4730F"/>
                </a:solidFill>
              </a:rPr>
              <a:t>FOREIGN KEY (beer) REFERENCES Beers (name)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 INSERT on </a:t>
            </a:r>
            <a:r>
              <a:rPr lang="en-US" dirty="0" err="1">
                <a:solidFill>
                  <a:srgbClr val="0432FF"/>
                </a:solidFill>
              </a:rPr>
              <a:t>Sells_RESTRICT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>
                <a:solidFill>
                  <a:srgbClr val="0432FF"/>
                </a:solidFill>
              </a:rPr>
              <a:t>Sells_RESTRICT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( bar, beer, price ) </a:t>
            </a:r>
          </a:p>
          <a:p>
            <a:pPr marL="0" indent="0">
              <a:buNone/>
            </a:pPr>
            <a:r>
              <a:rPr lang="en-US" dirty="0"/>
              <a:t>    VALUES </a:t>
            </a:r>
          </a:p>
          <a:p>
            <a:pPr marL="0" indent="0">
              <a:buNone/>
            </a:pPr>
            <a:r>
              <a:rPr lang="en-US" dirty="0"/>
              <a:t>    ( 'Joes Place', '</a:t>
            </a:r>
            <a:r>
              <a:rPr lang="en-US" dirty="0">
                <a:solidFill>
                  <a:srgbClr val="F4730F"/>
                </a:solidFill>
              </a:rPr>
              <a:t>Bud</a:t>
            </a:r>
            <a:r>
              <a:rPr lang="en-US" dirty="0"/>
              <a:t>', 2.0 );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>
                <a:solidFill>
                  <a:srgbClr val="0432FF"/>
                </a:solidFill>
              </a:rPr>
              <a:t>Sells_RESTRICT</a:t>
            </a:r>
            <a:r>
              <a:rPr lang="en-US" dirty="0"/>
              <a:t> ( bar, beer, price ) </a:t>
            </a:r>
          </a:p>
          <a:p>
            <a:pPr marL="0" indent="0">
              <a:buNone/>
            </a:pPr>
            <a:r>
              <a:rPr lang="en-US" dirty="0"/>
              <a:t>    VALUES </a:t>
            </a:r>
          </a:p>
          <a:p>
            <a:pPr marL="0" indent="0">
              <a:buNone/>
            </a:pPr>
            <a:r>
              <a:rPr lang="en-US" dirty="0"/>
              <a:t>    ( 'Joes Place', '</a:t>
            </a:r>
            <a:r>
              <a:rPr lang="en-US" dirty="0">
                <a:solidFill>
                  <a:srgbClr val="FF0000"/>
                </a:solidFill>
              </a:rPr>
              <a:t>BL Lime</a:t>
            </a:r>
            <a:r>
              <a:rPr lang="en-US" dirty="0"/>
              <a:t>', 2.5 );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58717</TotalTime>
  <Words>1419</Words>
  <Application>Microsoft Macintosh PowerPoint</Application>
  <PresentationFormat>Widescreen</PresentationFormat>
  <Paragraphs>296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Foreign Key Supplement</vt:lpstr>
      <vt:lpstr>Outline</vt:lpstr>
      <vt:lpstr>Recreate festive</vt:lpstr>
      <vt:lpstr>Examine Key Status</vt:lpstr>
      <vt:lpstr>Examine Key Status</vt:lpstr>
      <vt:lpstr>Try an INSERT on Sells</vt:lpstr>
      <vt:lpstr>Try a DELETE on Beers</vt:lpstr>
      <vt:lpstr>Using RESTRICT-ed FKs [default]</vt:lpstr>
      <vt:lpstr>Try an INSERT on Sells_RESTRICT</vt:lpstr>
      <vt:lpstr>Try a DELETE on Beers</vt:lpstr>
      <vt:lpstr>A FK Error</vt:lpstr>
      <vt:lpstr>Test Table for CASCADE-ing FKs</vt:lpstr>
      <vt:lpstr>Test Table for CASCADE-ing FKs</vt:lpstr>
      <vt:lpstr>Using CASCADE-ing FKs</vt:lpstr>
      <vt:lpstr>Using CASCADE-ing FKs</vt:lpstr>
      <vt:lpstr>Try an INSERT on Sells_CASCADE</vt:lpstr>
      <vt:lpstr>Try a DELETE on Beers_CASCADE</vt:lpstr>
      <vt:lpstr>Try an UPDATE on Beers_CASCADE</vt:lpstr>
      <vt:lpstr>Try an UPDATE on Beers_CASCADE</vt:lpstr>
      <vt:lpstr>Test Table for SET NULL-ed FKs</vt:lpstr>
      <vt:lpstr>Test Table for SET NULL-ed FKs</vt:lpstr>
      <vt:lpstr>Using SET NULL-ed FKs [error]</vt:lpstr>
      <vt:lpstr>AUTO_INCREMENT</vt:lpstr>
      <vt:lpstr>Using SET NULL-ed FKs</vt:lpstr>
      <vt:lpstr>Using SET NULL-ed FKs</vt:lpstr>
      <vt:lpstr>Using SET NULL-ed FKs</vt:lpstr>
      <vt:lpstr>Try an INSERT on Sells_SET_NULL</vt:lpstr>
      <vt:lpstr>Try a DELETE on Beers_SET_NULL</vt:lpstr>
      <vt:lpstr>Try an UPDATE on Beers_SET_NULL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Field Topic Model for Semantic Region Analysis in Crowded Scenes from Tracklets</dc:title>
  <dc:creator>pete</dc:creator>
  <cp:lastModifiedBy>Dobbins, Peter J</cp:lastModifiedBy>
  <cp:revision>1087</cp:revision>
  <cp:lastPrinted>2019-04-10T13:12:07Z</cp:lastPrinted>
  <dcterms:created xsi:type="dcterms:W3CDTF">2015-10-26T17:31:18Z</dcterms:created>
  <dcterms:modified xsi:type="dcterms:W3CDTF">2020-04-06T14:06:06Z</dcterms:modified>
</cp:coreProperties>
</file>