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49" r:id="rId3"/>
    <p:sldId id="450" r:id="rId4"/>
    <p:sldId id="452" r:id="rId5"/>
    <p:sldId id="480" r:id="rId6"/>
    <p:sldId id="451" r:id="rId7"/>
    <p:sldId id="453" r:id="rId8"/>
    <p:sldId id="482" r:id="rId9"/>
    <p:sldId id="460" r:id="rId10"/>
    <p:sldId id="454" r:id="rId11"/>
    <p:sldId id="455" r:id="rId12"/>
    <p:sldId id="456" r:id="rId13"/>
    <p:sldId id="457" r:id="rId14"/>
    <p:sldId id="458" r:id="rId15"/>
    <p:sldId id="459" r:id="rId16"/>
    <p:sldId id="463" r:id="rId17"/>
    <p:sldId id="464" r:id="rId18"/>
    <p:sldId id="478" r:id="rId19"/>
    <p:sldId id="479" r:id="rId20"/>
    <p:sldId id="465" r:id="rId21"/>
    <p:sldId id="466" r:id="rId22"/>
    <p:sldId id="483" r:id="rId23"/>
    <p:sldId id="484" r:id="rId24"/>
    <p:sldId id="485" r:id="rId25"/>
    <p:sldId id="486" r:id="rId26"/>
    <p:sldId id="467" r:id="rId27"/>
    <p:sldId id="468" r:id="rId28"/>
    <p:sldId id="469" r:id="rId29"/>
    <p:sldId id="487" r:id="rId30"/>
    <p:sldId id="470" r:id="rId31"/>
    <p:sldId id="471" r:id="rId32"/>
    <p:sldId id="472" r:id="rId33"/>
    <p:sldId id="473" r:id="rId34"/>
    <p:sldId id="474" r:id="rId35"/>
    <p:sldId id="475" r:id="rId36"/>
    <p:sldId id="488" r:id="rId37"/>
    <p:sldId id="476" r:id="rId38"/>
    <p:sldId id="477" r:id="rId39"/>
    <p:sldId id="489" r:id="rId40"/>
    <p:sldId id="490" r:id="rId41"/>
    <p:sldId id="491" r:id="rId42"/>
    <p:sldId id="492" r:id="rId43"/>
    <p:sldId id="4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730F"/>
    <a:srgbClr val="FD790E"/>
    <a:srgbClr val="FF7E79"/>
    <a:srgbClr val="0432FF"/>
    <a:srgbClr val="FF9300"/>
    <a:srgbClr val="3AEB3B"/>
    <a:srgbClr val="00B300"/>
    <a:srgbClr val="009051"/>
    <a:srgbClr val="008F00"/>
    <a:srgbClr val="9C6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5055"/>
  </p:normalViewPr>
  <p:slideViewPr>
    <p:cSldViewPr snapToGrid="0" snapToObjects="1">
      <p:cViewPr varScale="1">
        <p:scale>
          <a:sx n="120" d="100"/>
          <a:sy n="120" d="100"/>
        </p:scale>
        <p:origin x="81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0A359-1639-8940-B52E-046F702AF36B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BE1F-644C-C444-B2BB-BA14AAAD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0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B6CD-AF98-E447-A369-AC84854B497E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AA9C-D482-444D-A007-81D60DBC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0AA9C-D482-444D-A007-81D60DBC8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5F38-5F76-F64A-B596-DC0E94824292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954-97F8-A543-AF95-300306BAA740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2E30-92AC-1F47-942F-58BE6489C286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612-7C86-F547-8C25-04DE9827BD2A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7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45EA-3591-1A44-834B-190A86DD5FA0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F0B9-D897-774E-8460-76E5942EF7A4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7829-EE97-B048-A545-CBF82693EAFF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EE0-506D-0E4F-A1DC-27CF94AE7205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6923-5DE4-644B-B51E-8FAC9AD74564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13D1-1998-D240-8E5E-A1C5E0F996FF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B1F3-4A40-B643-B171-ABB807A66565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8A3F-2390-E840-9283-9FB8330B2FDD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library/get-diagnostic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declare-handler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library/compiling-mariadb-for-debugg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CIS 4301:  Stored Procedures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Pete Dobbins</a:t>
            </a:r>
          </a:p>
        </p:txBody>
      </p:sp>
    </p:spTree>
    <p:extLst>
      <p:ext uri="{BB962C8B-B14F-4D97-AF65-F5344CB8AC3E}">
        <p14:creationId xmlns:p14="http://schemas.microsoft.com/office/powerpoint/2010/main" val="64485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BEGIN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  <a:r>
              <a:rPr lang="is-IS" dirty="0"/>
              <a:t> END</a:t>
            </a:r>
          </a:p>
          <a:p>
            <a:r>
              <a:rPr lang="is-IS" dirty="0"/>
              <a:t>Used to compose a group of statements in a block</a:t>
            </a:r>
          </a:p>
          <a:p>
            <a:r>
              <a:rPr lang="is-IS" dirty="0"/>
              <a:t>Statements separated by semicolons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&lt;</a:t>
            </a:r>
            <a:r>
              <a:rPr lang="en-US" i="1" dirty="0"/>
              <a:t>condition</a:t>
            </a:r>
            <a:r>
              <a:rPr lang="en-US" dirty="0"/>
              <a:t>&gt; THEN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&lt;</a:t>
            </a:r>
            <a:r>
              <a:rPr lang="en-US" i="1" dirty="0"/>
              <a:t>condition</a:t>
            </a:r>
            <a:r>
              <a:rPr lang="en-US" dirty="0"/>
              <a:t>&gt; THEN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ELSE IF / </a:t>
            </a:r>
            <a:r>
              <a:rPr lang="is-IS" dirty="0"/>
              <a:t>… / ELSE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&lt;</a:t>
            </a:r>
            <a:r>
              <a:rPr lang="en-US" i="1" dirty="0"/>
              <a:t>condition</a:t>
            </a:r>
            <a:r>
              <a:rPr lang="en-US" dirty="0"/>
              <a:t>&gt; THEN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ELSEIF &lt;</a:t>
            </a:r>
            <a:r>
              <a:rPr lang="en-US" i="1" dirty="0"/>
              <a:t>condition</a:t>
            </a:r>
            <a:r>
              <a:rPr lang="en-US" dirty="0"/>
              <a:t>&gt; THEN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ELSEIF &lt;</a:t>
            </a:r>
            <a:r>
              <a:rPr lang="en-US" i="1" dirty="0"/>
              <a:t>condition</a:t>
            </a:r>
            <a:r>
              <a:rPr lang="en-US" dirty="0"/>
              <a:t>&gt; THEN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is-IS" dirty="0"/>
              <a:t>#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( &lt;</a:t>
            </a:r>
            <a:r>
              <a:rPr lang="en-US" i="1" dirty="0"/>
              <a:t>condition</a:t>
            </a:r>
            <a:r>
              <a:rPr lang="en-US" dirty="0"/>
              <a:t>&gt;, &lt;</a:t>
            </a:r>
            <a:r>
              <a:rPr lang="en-US" i="1" dirty="0"/>
              <a:t>true</a:t>
            </a:r>
            <a:r>
              <a:rPr lang="en-US" dirty="0"/>
              <a:t>&gt;, &lt;</a:t>
            </a:r>
            <a:r>
              <a:rPr lang="en-US" i="1" dirty="0"/>
              <a:t>false</a:t>
            </a:r>
            <a:r>
              <a:rPr lang="en-US" dirty="0"/>
              <a:t>&gt;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#1:  SELECT IF ( @change = 0, true, false );</a:t>
            </a:r>
          </a:p>
          <a:p>
            <a:pPr marL="0" indent="0">
              <a:buNone/>
            </a:pPr>
            <a:r>
              <a:rPr lang="en-US" dirty="0"/>
              <a:t>Example #2:  SELECT IF ( @change &lt; 0, </a:t>
            </a:r>
            <a:r>
              <a:rPr lang="nl-NL" dirty="0"/>
              <a:t>'</a:t>
            </a:r>
            <a:r>
              <a:rPr lang="en-US" dirty="0"/>
              <a:t>negative</a:t>
            </a:r>
            <a:r>
              <a:rPr lang="nl-NL" dirty="0"/>
              <a:t>'</a:t>
            </a:r>
            <a:r>
              <a:rPr lang="en-US" dirty="0"/>
              <a:t>, </a:t>
            </a:r>
            <a:r>
              <a:rPr lang="nl-NL" dirty="0"/>
              <a:t>'</a:t>
            </a:r>
            <a:r>
              <a:rPr lang="en-US" dirty="0"/>
              <a:t>positive</a:t>
            </a:r>
            <a:r>
              <a:rPr lang="nl-NL" dirty="0"/>
              <a:t>'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the C ternary operator: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condition</a:t>
            </a:r>
            <a:r>
              <a:rPr lang="en-US" dirty="0"/>
              <a:t>&gt; ? &lt;</a:t>
            </a:r>
            <a:r>
              <a:rPr lang="en-US" i="1" dirty="0"/>
              <a:t>true</a:t>
            </a:r>
            <a:r>
              <a:rPr lang="en-US" dirty="0"/>
              <a:t>&gt; : &lt;</a:t>
            </a:r>
            <a:r>
              <a:rPr lang="en-US" i="1" dirty="0"/>
              <a:t>false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Rating bars by how many customers </a:t>
            </a:r>
            <a:r>
              <a:rPr lang="en-US" i="1" dirty="0"/>
              <a:t>frequent</a:t>
            </a:r>
            <a:r>
              <a:rPr lang="en-US" dirty="0"/>
              <a:t> the bar:</a:t>
            </a:r>
          </a:p>
          <a:p>
            <a:r>
              <a:rPr lang="en-US" dirty="0"/>
              <a:t>&lt; @unpopular:  </a:t>
            </a:r>
            <a:r>
              <a:rPr lang="en-US" i="1" dirty="0"/>
              <a:t>“unpopular</a:t>
            </a:r>
            <a:r>
              <a:rPr lang="en-US" dirty="0"/>
              <a:t>”</a:t>
            </a:r>
          </a:p>
          <a:p>
            <a:r>
              <a:rPr lang="en-US" dirty="0"/>
              <a:t>@unpopular to @popular:  </a:t>
            </a:r>
            <a:r>
              <a:rPr lang="en-US" i="1" dirty="0"/>
              <a:t>“average”</a:t>
            </a:r>
          </a:p>
          <a:p>
            <a:r>
              <a:rPr lang="en-US" dirty="0"/>
              <a:t>&gt; @popular:  </a:t>
            </a:r>
            <a:r>
              <a:rPr lang="en-US" i="1" dirty="0"/>
              <a:t>“popular”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Rate ( b ) rates Bar 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INSERT INTO Frequents ( drinker, bar )</a:t>
            </a:r>
          </a:p>
          <a:p>
            <a:pPr marL="0" indent="0">
              <a:buNone/>
            </a:pPr>
            <a:r>
              <a:rPr lang="de-DE" sz="2400" dirty="0"/>
              <a:t>    VALUES</a:t>
            </a:r>
          </a:p>
          <a:p>
            <a:pPr marL="0" indent="0">
              <a:buNone/>
            </a:pPr>
            <a:r>
              <a:rPr lang="nl-NL" sz="2400" dirty="0"/>
              <a:t>    ( 'Mike', 'Happy </a:t>
            </a:r>
            <a:r>
              <a:rPr lang="nl-NL" sz="2400" dirty="0" err="1"/>
              <a:t>Hour</a:t>
            </a:r>
            <a:r>
              <a:rPr lang="nl-NL" sz="2400" dirty="0"/>
              <a:t>' ),</a:t>
            </a:r>
          </a:p>
          <a:p>
            <a:pPr marL="0" indent="0">
              <a:buNone/>
            </a:pPr>
            <a:r>
              <a:rPr lang="nl-NL" sz="2400" dirty="0"/>
              <a:t>    ( '</a:t>
            </a:r>
            <a:r>
              <a:rPr lang="nl-NL" sz="2400" dirty="0" err="1"/>
              <a:t>Kelley</a:t>
            </a:r>
            <a:r>
              <a:rPr lang="nl-NL" sz="2400" dirty="0"/>
              <a:t>', 'Happy </a:t>
            </a:r>
            <a:r>
              <a:rPr lang="nl-NL" sz="2400" dirty="0" err="1"/>
              <a:t>Hour</a:t>
            </a:r>
            <a:r>
              <a:rPr lang="nl-NL" sz="2400" dirty="0"/>
              <a:t>' ),</a:t>
            </a:r>
          </a:p>
          <a:p>
            <a:pPr marL="0" indent="0">
              <a:buNone/>
            </a:pPr>
            <a:r>
              <a:rPr lang="nl-NL" sz="2400" dirty="0"/>
              <a:t>    ( '</a:t>
            </a:r>
            <a:r>
              <a:rPr lang="nl-NL" sz="2400" dirty="0" err="1"/>
              <a:t>Kelley</a:t>
            </a:r>
            <a:r>
              <a:rPr lang="nl-NL" sz="2400" dirty="0"/>
              <a:t>', 'Joes </a:t>
            </a:r>
            <a:r>
              <a:rPr lang="nl-NL" sz="2400" dirty="0" err="1"/>
              <a:t>Place</a:t>
            </a:r>
            <a:r>
              <a:rPr lang="nl-NL" sz="2400" dirty="0"/>
              <a:t>' )</a:t>
            </a:r>
          </a:p>
          <a:p>
            <a:pPr marL="0" indent="0">
              <a:buNone/>
            </a:pPr>
            <a:r>
              <a:rPr lang="de-DE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SET @unpopular = 4;</a:t>
            </a:r>
          </a:p>
          <a:p>
            <a:pPr marL="0" indent="0">
              <a:buNone/>
            </a:pPr>
            <a:r>
              <a:rPr lang="en-US" sz="2400" dirty="0"/>
              <a:t>SET @popular =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</a:t>
            </a:r>
            <a:r>
              <a:rPr lang="en-US" dirty="0"/>
              <a:t>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DELIMITER |</a:t>
            </a:r>
          </a:p>
          <a:p>
            <a:pPr marL="0" indent="0">
              <a:buNone/>
            </a:pPr>
            <a:r>
              <a:rPr lang="mr-IN" sz="2400" dirty="0"/>
              <a:t>CREATE FUNCTION </a:t>
            </a:r>
            <a:r>
              <a:rPr lang="mr-IN" sz="2400" dirty="0" err="1"/>
              <a:t>Rate</a:t>
            </a:r>
            <a:r>
              <a:rPr lang="mr-IN" sz="2400" dirty="0"/>
              <a:t> (</a:t>
            </a:r>
            <a:r>
              <a:rPr lang="en-US" sz="2400" dirty="0"/>
              <a:t> </a:t>
            </a:r>
            <a:r>
              <a:rPr lang="mr-IN" sz="2400" dirty="0" err="1"/>
              <a:t>b</a:t>
            </a:r>
            <a:r>
              <a:rPr lang="en-US" sz="2400" dirty="0"/>
              <a:t> </a:t>
            </a:r>
            <a:r>
              <a:rPr lang="mr-IN" sz="2400" dirty="0"/>
              <a:t>CHAR(25)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mr-IN" sz="2400" dirty="0"/>
              <a:t>RETURNS CHAR(10)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B</a:t>
            </a:r>
            <a:r>
              <a:rPr lang="mr-IN" sz="2400" dirty="0"/>
              <a:t>EGIN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mr-IN" sz="2400" dirty="0"/>
              <a:t>DECLARE </a:t>
            </a:r>
            <a:r>
              <a:rPr lang="mr-IN" sz="2400" dirty="0" err="1"/>
              <a:t>num_customers</a:t>
            </a:r>
            <a:r>
              <a:rPr lang="mr-IN" sz="2400" dirty="0"/>
              <a:t> INT;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mr-IN" sz="2400" dirty="0"/>
              <a:t>SET </a:t>
            </a:r>
            <a:r>
              <a:rPr lang="mr-IN" sz="2400" dirty="0" err="1"/>
              <a:t>num_customers</a:t>
            </a:r>
            <a:r>
              <a:rPr lang="mr-IN" sz="2400" dirty="0"/>
              <a:t> = ( SELECT COUNT(*)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</a:t>
            </a:r>
            <a:r>
              <a:rPr lang="mr-IN" sz="2400" dirty="0"/>
              <a:t>FROM </a:t>
            </a:r>
            <a:r>
              <a:rPr lang="mr-IN" sz="2400" dirty="0" err="1"/>
              <a:t>Frequents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W</a:t>
            </a:r>
            <a:r>
              <a:rPr lang="mr-IN" sz="2400" dirty="0"/>
              <a:t>HERE </a:t>
            </a:r>
            <a:r>
              <a:rPr lang="mr-IN" sz="2400" dirty="0" err="1"/>
              <a:t>bar</a:t>
            </a:r>
            <a:r>
              <a:rPr lang="mr-IN" sz="2400" dirty="0"/>
              <a:t> = </a:t>
            </a:r>
            <a:r>
              <a:rPr lang="mr-IN" sz="2400" dirty="0" err="1"/>
              <a:t>b</a:t>
            </a:r>
            <a:r>
              <a:rPr lang="mr-IN" sz="2400" dirty="0"/>
              <a:t> 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</a:t>
            </a:r>
            <a:r>
              <a:rPr lang="mr-IN" sz="2400" dirty="0" err="1"/>
              <a:t>F</a:t>
            </a:r>
            <a:r>
              <a:rPr lang="mr-IN" sz="2400" dirty="0"/>
              <a:t> </a:t>
            </a:r>
            <a:r>
              <a:rPr lang="mr-IN" sz="2400" dirty="0" err="1"/>
              <a:t>num_customers</a:t>
            </a:r>
            <a:r>
              <a:rPr lang="mr-IN" sz="2400" dirty="0"/>
              <a:t> &lt; 3 THEN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mr-IN" sz="2400" dirty="0"/>
              <a:t>RETURN '</a:t>
            </a:r>
            <a:r>
              <a:rPr lang="mr-IN" sz="2400" dirty="0" err="1"/>
              <a:t>Unpopular</a:t>
            </a:r>
            <a:r>
              <a:rPr lang="mr-IN" sz="2400" dirty="0"/>
              <a:t>';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mr-IN" sz="2400" dirty="0"/>
              <a:t>ELSEIF </a:t>
            </a:r>
            <a:r>
              <a:rPr lang="mr-IN" sz="2400" dirty="0" err="1"/>
              <a:t>num_customers</a:t>
            </a:r>
            <a:r>
              <a:rPr lang="mr-IN" sz="2400" dirty="0"/>
              <a:t> &gt;= 4 AND </a:t>
            </a:r>
            <a:r>
              <a:rPr lang="mr-IN" sz="2400" dirty="0" err="1"/>
              <a:t>num_customers</a:t>
            </a:r>
            <a:r>
              <a:rPr lang="mr-IN" sz="2400" dirty="0"/>
              <a:t> &lt; 5 THEN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mr-IN" sz="2400" dirty="0"/>
              <a:t>RETURN '</a:t>
            </a:r>
            <a:r>
              <a:rPr lang="mr-IN" sz="2400" dirty="0" err="1"/>
              <a:t>Average</a:t>
            </a:r>
            <a:r>
              <a:rPr lang="mr-IN" sz="2400" dirty="0"/>
              <a:t>';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mr-IN" sz="2400" dirty="0"/>
              <a:t>ELSEIF </a:t>
            </a:r>
            <a:r>
              <a:rPr lang="mr-IN" sz="2400" dirty="0" err="1"/>
              <a:t>num_customers</a:t>
            </a:r>
            <a:r>
              <a:rPr lang="mr-IN" sz="2400" dirty="0"/>
              <a:t> &gt;= 5 THEN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mr-IN" sz="2400" dirty="0"/>
              <a:t>RETURN '</a:t>
            </a:r>
            <a:r>
              <a:rPr lang="mr-IN" sz="2400" dirty="0" err="1"/>
              <a:t>Popular</a:t>
            </a:r>
            <a:r>
              <a:rPr lang="mr-IN" sz="2400" dirty="0"/>
              <a:t>';</a:t>
            </a:r>
            <a:endParaRPr lang="en-US" sz="2400" dirty="0"/>
          </a:p>
          <a:p>
            <a:pPr marL="0" indent="0">
              <a:buNone/>
            </a:pPr>
            <a:r>
              <a:rPr lang="mr-IN" sz="2400" dirty="0"/>
              <a:t>END IF;</a:t>
            </a:r>
            <a:endParaRPr lang="en-US" sz="2400" dirty="0"/>
          </a:p>
          <a:p>
            <a:pPr marL="0" indent="0">
              <a:buNone/>
            </a:pPr>
            <a:r>
              <a:rPr lang="mr-IN" sz="2400" dirty="0"/>
              <a:t>END</a:t>
            </a:r>
            <a:r>
              <a:rPr lang="en-US" sz="2400" dirty="0"/>
              <a:t> </a:t>
            </a:r>
            <a:r>
              <a:rPr lang="mr-IN" sz="2400" dirty="0"/>
              <a:t>|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Rate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DELIMITER |</a:t>
            </a:r>
          </a:p>
          <a:p>
            <a:pPr marL="0" indent="0">
              <a:buNone/>
            </a:pPr>
            <a:r>
              <a:rPr lang="mr-IN" sz="2600" dirty="0"/>
              <a:t>CREATE FUNCTION </a:t>
            </a:r>
            <a:r>
              <a:rPr lang="mr-IN" sz="2600" dirty="0" err="1"/>
              <a:t>Rate</a:t>
            </a:r>
            <a:r>
              <a:rPr lang="mr-IN" sz="2600" dirty="0"/>
              <a:t> (</a:t>
            </a:r>
            <a:r>
              <a:rPr lang="en-US" sz="2600" dirty="0"/>
              <a:t> </a:t>
            </a:r>
            <a:r>
              <a:rPr lang="mr-IN" sz="2600" dirty="0" err="1"/>
              <a:t>b</a:t>
            </a:r>
            <a:r>
              <a:rPr lang="en-US" sz="2600" dirty="0"/>
              <a:t> </a:t>
            </a:r>
            <a:r>
              <a:rPr lang="mr-IN" sz="2600" dirty="0"/>
              <a:t>CHAR(25) 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mr-IN" sz="2600" dirty="0"/>
              <a:t>RETURNS CHAR(10)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B</a:t>
            </a:r>
            <a:r>
              <a:rPr lang="mr-IN" sz="2600" dirty="0"/>
              <a:t>EGIN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mr-IN" sz="2600" dirty="0"/>
              <a:t>DECLARE </a:t>
            </a:r>
            <a:r>
              <a:rPr lang="mr-IN" sz="2600" dirty="0" err="1"/>
              <a:t>num_customers</a:t>
            </a:r>
            <a:r>
              <a:rPr lang="mr-IN" sz="2600" dirty="0"/>
              <a:t> INT;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mr-IN" sz="2600" dirty="0"/>
              <a:t>SET </a:t>
            </a:r>
            <a:r>
              <a:rPr lang="mr-IN" sz="2600" dirty="0" err="1"/>
              <a:t>num_customers</a:t>
            </a:r>
            <a:r>
              <a:rPr lang="mr-IN" sz="2600" dirty="0"/>
              <a:t> = ( SELECT COUNT(*)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                                        </a:t>
            </a:r>
            <a:r>
              <a:rPr lang="mr-IN" sz="2600" dirty="0"/>
              <a:t>FROM </a:t>
            </a:r>
            <a:r>
              <a:rPr lang="mr-IN" sz="2600" dirty="0" err="1"/>
              <a:t>Frequents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                                        W</a:t>
            </a:r>
            <a:r>
              <a:rPr lang="mr-IN" sz="2600" dirty="0"/>
              <a:t>HERE </a:t>
            </a:r>
            <a:r>
              <a:rPr lang="mr-IN" sz="2600" dirty="0" err="1"/>
              <a:t>bar</a:t>
            </a:r>
            <a:r>
              <a:rPr lang="mr-IN" sz="2600" dirty="0"/>
              <a:t> = </a:t>
            </a:r>
            <a:r>
              <a:rPr lang="mr-IN" sz="2600" dirty="0" err="1"/>
              <a:t>b</a:t>
            </a:r>
            <a:r>
              <a:rPr lang="mr-IN" sz="2600" dirty="0"/>
              <a:t> );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# </a:t>
            </a:r>
            <a:r>
              <a:rPr lang="mr-IN" sz="2600" dirty="0"/>
              <a:t>…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FUNCTION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# ...</a:t>
            </a:r>
          </a:p>
          <a:p>
            <a:pPr marL="0" indent="0">
              <a:buNone/>
            </a:pPr>
            <a:r>
              <a:rPr lang="en-US" sz="2600" dirty="0"/>
              <a:t>        I</a:t>
            </a:r>
            <a:r>
              <a:rPr lang="mr-IN" sz="2600" dirty="0" err="1"/>
              <a:t>F</a:t>
            </a:r>
            <a:r>
              <a:rPr lang="mr-IN" sz="2600" dirty="0"/>
              <a:t> </a:t>
            </a:r>
            <a:r>
              <a:rPr lang="mr-IN" sz="2600" dirty="0" err="1"/>
              <a:t>num_customers</a:t>
            </a:r>
            <a:r>
              <a:rPr lang="mr-IN" sz="2600" dirty="0"/>
              <a:t> &lt; 3 THEN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mr-IN" sz="2600" dirty="0"/>
              <a:t>RETURN '</a:t>
            </a:r>
            <a:r>
              <a:rPr lang="mr-IN" sz="2600" dirty="0" err="1"/>
              <a:t>Unpopular</a:t>
            </a:r>
            <a:r>
              <a:rPr lang="mr-IN" sz="2600" dirty="0"/>
              <a:t>';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mr-IN" sz="2600" dirty="0"/>
              <a:t>ELSEIF </a:t>
            </a:r>
            <a:r>
              <a:rPr lang="mr-IN" sz="2600" dirty="0" err="1"/>
              <a:t>num_customers</a:t>
            </a:r>
            <a:r>
              <a:rPr lang="mr-IN" sz="2600" dirty="0"/>
              <a:t> &gt;= 4 AND </a:t>
            </a:r>
            <a:r>
              <a:rPr lang="mr-IN" sz="2600" dirty="0" err="1"/>
              <a:t>num_customers</a:t>
            </a:r>
            <a:r>
              <a:rPr lang="mr-IN" sz="2600" dirty="0"/>
              <a:t> &lt; 5 THEN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mr-IN" sz="2600" dirty="0"/>
              <a:t>RETURN '</a:t>
            </a:r>
            <a:r>
              <a:rPr lang="mr-IN" sz="2600" dirty="0" err="1"/>
              <a:t>Average</a:t>
            </a:r>
            <a:r>
              <a:rPr lang="mr-IN" sz="2600" dirty="0"/>
              <a:t>';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mr-IN" sz="2600" dirty="0"/>
              <a:t>ELSEIF </a:t>
            </a:r>
            <a:r>
              <a:rPr lang="mr-IN" sz="2600" dirty="0" err="1"/>
              <a:t>num_customers</a:t>
            </a:r>
            <a:r>
              <a:rPr lang="mr-IN" sz="2600" dirty="0"/>
              <a:t> &gt;= 5 THEN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mr-IN" sz="2600" dirty="0"/>
              <a:t>RETURN '</a:t>
            </a:r>
            <a:r>
              <a:rPr lang="mr-IN" sz="2600" dirty="0" err="1"/>
              <a:t>Popular</a:t>
            </a:r>
            <a:r>
              <a:rPr lang="mr-IN" sz="2600" dirty="0"/>
              <a:t>';</a:t>
            </a:r>
            <a:endParaRPr lang="en-US" sz="2600" dirty="0"/>
          </a:p>
          <a:p>
            <a:pPr marL="0" indent="0">
              <a:buNone/>
            </a:pPr>
            <a:r>
              <a:rPr lang="mr-IN" sz="2600" dirty="0"/>
              <a:t>END IF;</a:t>
            </a:r>
            <a:endParaRPr lang="en-US" sz="2600" dirty="0"/>
          </a:p>
          <a:p>
            <a:pPr marL="0" indent="0">
              <a:buNone/>
            </a:pPr>
            <a:r>
              <a:rPr lang="mr-IN" sz="2600" dirty="0"/>
              <a:t>END</a:t>
            </a:r>
            <a:r>
              <a:rPr lang="en-US" sz="2600" dirty="0"/>
              <a:t> </a:t>
            </a:r>
            <a:r>
              <a:rPr lang="mr-IN" sz="2600" dirty="0"/>
              <a:t>|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dirty="0"/>
              <a:t>ersistent, </a:t>
            </a:r>
            <a:r>
              <a:rPr lang="en-US" u="sng" dirty="0"/>
              <a:t>S</a:t>
            </a:r>
            <a:r>
              <a:rPr lang="en-US" dirty="0"/>
              <a:t>tored </a:t>
            </a:r>
            <a:r>
              <a:rPr lang="en-US" u="sng" dirty="0"/>
              <a:t>M</a:t>
            </a:r>
            <a:r>
              <a:rPr lang="en-US" dirty="0"/>
              <a:t>odules [PSM]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option to store procedures as DB scheme elements</a:t>
            </a:r>
          </a:p>
          <a:p>
            <a:r>
              <a:rPr lang="en-US" dirty="0"/>
              <a:t>Mixture of conventional programming statements [if, while, </a:t>
            </a:r>
            <a:r>
              <a:rPr lang="en-US" dirty="0" err="1"/>
              <a:t>etc</a:t>
            </a:r>
            <a:r>
              <a:rPr lang="en-US" dirty="0"/>
              <a:t> and SQL]</a:t>
            </a:r>
          </a:p>
          <a:p>
            <a:r>
              <a:rPr lang="en-US" dirty="0"/>
              <a:t>Can do things not possible in SQL alone</a:t>
            </a:r>
          </a:p>
          <a:p>
            <a:r>
              <a:rPr lang="en-US" dirty="0"/>
              <a:t>Security [relations remain hidden]</a:t>
            </a:r>
          </a:p>
          <a:p>
            <a:r>
              <a:rPr lang="en-US" dirty="0"/>
              <a:t>Reuse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LEAVE &lt;</a:t>
            </a:r>
            <a:r>
              <a:rPr lang="en-US" i="1" dirty="0"/>
              <a:t>label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loop1:  LOOP</a:t>
            </a:r>
          </a:p>
          <a:p>
            <a:pPr marL="0" indent="0">
              <a:buNone/>
            </a:pPr>
            <a:r>
              <a:rPr lang="en-US" dirty="0"/>
              <a:t>    # ...</a:t>
            </a:r>
          </a:p>
          <a:p>
            <a:pPr marL="0" indent="0">
              <a:buNone/>
            </a:pPr>
            <a:r>
              <a:rPr lang="en-US" dirty="0"/>
              <a:t>    IF ( &lt;</a:t>
            </a:r>
            <a:r>
              <a:rPr lang="en-US" i="1" dirty="0"/>
              <a:t>condition</a:t>
            </a:r>
            <a:r>
              <a:rPr lang="en-US" dirty="0"/>
              <a:t>&gt; ) THEN</a:t>
            </a:r>
          </a:p>
          <a:p>
            <a:pPr marL="0" indent="0">
              <a:buNone/>
            </a:pPr>
            <a:r>
              <a:rPr lang="en-US" dirty="0"/>
              <a:t>        LEAVE loop1;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/>
              <a:t>    # 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PROCEDURE Calculation ( IN </a:t>
            </a:r>
            <a:r>
              <a:rPr lang="en-US" dirty="0" err="1"/>
              <a:t>r_only</a:t>
            </a:r>
            <a:r>
              <a:rPr lang="en-US" dirty="0"/>
              <a:t> INT, OUT </a:t>
            </a:r>
            <a:r>
              <a:rPr lang="en-US" dirty="0" err="1"/>
              <a:t>w_only</a:t>
            </a:r>
            <a:r>
              <a:rPr lang="en-US" dirty="0"/>
              <a:t> REAL, INOUT </a:t>
            </a:r>
            <a:r>
              <a:rPr lang="en-US" dirty="0" err="1"/>
              <a:t>rw</a:t>
            </a:r>
            <a:r>
              <a:rPr lang="en-US" dirty="0"/>
              <a:t> INT 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count INT;</a:t>
            </a:r>
          </a:p>
          <a:p>
            <a:pPr marL="0" indent="0">
              <a:buNone/>
            </a:pPr>
            <a:r>
              <a:rPr lang="en-US" dirty="0"/>
              <a:t>    SET count = 0;</a:t>
            </a:r>
          </a:p>
          <a:p>
            <a:pPr marL="0" indent="0">
              <a:buNone/>
            </a:pPr>
            <a:r>
              <a:rPr lang="en-US" dirty="0"/>
              <a:t>    loop1:  LOOP</a:t>
            </a:r>
          </a:p>
          <a:p>
            <a:pPr marL="0" indent="0">
              <a:buNone/>
            </a:pPr>
            <a:r>
              <a:rPr lang="en-US" dirty="0"/>
              <a:t>        IF count &gt;= 10 THEN</a:t>
            </a:r>
          </a:p>
          <a:p>
            <a:pPr marL="0" indent="0">
              <a:buNone/>
            </a:pPr>
            <a:r>
              <a:rPr lang="en-US" dirty="0"/>
              <a:t>            LEAVE loop1;</a:t>
            </a:r>
          </a:p>
          <a:p>
            <a:pPr marL="0" indent="0">
              <a:buNone/>
            </a:pPr>
            <a:r>
              <a:rPr lang="en-US" dirty="0"/>
              <a:t>        END IF;</a:t>
            </a:r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rw</a:t>
            </a:r>
            <a:r>
              <a:rPr lang="en-US" dirty="0"/>
              <a:t> = </a:t>
            </a:r>
            <a:r>
              <a:rPr lang="en-US" dirty="0" err="1"/>
              <a:t>rw</a:t>
            </a:r>
            <a:r>
              <a:rPr lang="en-US" dirty="0"/>
              <a:t> + </a:t>
            </a:r>
            <a:r>
              <a:rPr lang="en-US" dirty="0" err="1"/>
              <a:t>r_only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SET count = count + 1;</a:t>
            </a:r>
          </a:p>
          <a:p>
            <a:pPr marL="0" indent="0">
              <a:buNone/>
            </a:pPr>
            <a:r>
              <a:rPr lang="en-US" dirty="0"/>
              <a:t>    END LOOP;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w_only</a:t>
            </a:r>
            <a:r>
              <a:rPr lang="en-US" dirty="0"/>
              <a:t> = </a:t>
            </a:r>
            <a:r>
              <a:rPr lang="en-US" dirty="0" err="1"/>
              <a:t>rw</a:t>
            </a:r>
            <a:r>
              <a:rPr lang="en-US" dirty="0"/>
              <a:t> / 10;</a:t>
            </a:r>
          </a:p>
          <a:p>
            <a:pPr marL="0" indent="0">
              <a:buNone/>
            </a:pPr>
            <a:r>
              <a:rPr lang="nl-NL" dirty="0"/>
              <a:t>END |</a:t>
            </a:r>
          </a:p>
          <a:p>
            <a:pPr marL="0" indent="0">
              <a:buNone/>
            </a:pPr>
            <a:r>
              <a:rPr lang="nl-NL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Calculation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DELIMITER |</a:t>
            </a:r>
          </a:p>
          <a:p>
            <a:pPr marL="0" indent="0">
              <a:buNone/>
            </a:pPr>
            <a:r>
              <a:rPr lang="en-US" sz="2400" dirty="0"/>
              <a:t>CREATE PROCEDURE Calculation ( IN </a:t>
            </a:r>
            <a:r>
              <a:rPr lang="en-US" sz="2400" dirty="0" err="1"/>
              <a:t>r_only</a:t>
            </a:r>
            <a:r>
              <a:rPr lang="en-US" sz="2400" dirty="0"/>
              <a:t> INT, OUT </a:t>
            </a:r>
            <a:r>
              <a:rPr lang="en-US" sz="2400" dirty="0" err="1"/>
              <a:t>w_only</a:t>
            </a:r>
            <a:r>
              <a:rPr lang="en-US" sz="2400" dirty="0"/>
              <a:t> REAL, INOUT </a:t>
            </a:r>
            <a:r>
              <a:rPr lang="en-US" sz="2400" dirty="0" err="1"/>
              <a:t>rw</a:t>
            </a:r>
            <a:r>
              <a:rPr lang="en-US" sz="2400" dirty="0"/>
              <a:t> INT )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DECLARE count INT;</a:t>
            </a:r>
          </a:p>
          <a:p>
            <a:pPr marL="0" indent="0">
              <a:buNone/>
            </a:pPr>
            <a:r>
              <a:rPr lang="en-US" sz="2400" dirty="0"/>
              <a:t>    SET count = 0;</a:t>
            </a:r>
          </a:p>
          <a:p>
            <a:pPr marL="0" indent="0">
              <a:buNone/>
            </a:pPr>
            <a:r>
              <a:rPr lang="en-US" sz="2400" dirty="0"/>
              <a:t>    loop1:  LOOP</a:t>
            </a:r>
          </a:p>
          <a:p>
            <a:pPr marL="0" indent="0">
              <a:buNone/>
            </a:pPr>
            <a:r>
              <a:rPr lang="en-US" sz="2400" dirty="0"/>
              <a:t>        IF count &gt;= 10 THEN</a:t>
            </a:r>
          </a:p>
          <a:p>
            <a:pPr marL="0" indent="0">
              <a:buNone/>
            </a:pPr>
            <a:r>
              <a:rPr lang="en-US" sz="2400" dirty="0"/>
              <a:t>            LEAVE loop1;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Example:  PROCEDURE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loop1:  LOOP</a:t>
            </a:r>
          </a:p>
          <a:p>
            <a:pPr marL="0" indent="0">
              <a:buNone/>
            </a:pPr>
            <a:r>
              <a:rPr lang="en-US" dirty="0"/>
              <a:t>        #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rw</a:t>
            </a:r>
            <a:r>
              <a:rPr lang="en-US" dirty="0"/>
              <a:t> = </a:t>
            </a:r>
            <a:r>
              <a:rPr lang="en-US" dirty="0" err="1"/>
              <a:t>rw</a:t>
            </a:r>
            <a:r>
              <a:rPr lang="en-US" dirty="0"/>
              <a:t> + </a:t>
            </a:r>
            <a:r>
              <a:rPr lang="en-US" dirty="0" err="1"/>
              <a:t>r_only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SET count = count + 1;</a:t>
            </a:r>
          </a:p>
          <a:p>
            <a:pPr marL="0" indent="0">
              <a:buNone/>
            </a:pPr>
            <a:r>
              <a:rPr lang="en-US" dirty="0"/>
              <a:t>    END LOOP;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w_only</a:t>
            </a:r>
            <a:r>
              <a:rPr lang="en-US" dirty="0"/>
              <a:t> = </a:t>
            </a:r>
            <a:r>
              <a:rPr lang="en-US" dirty="0" err="1"/>
              <a:t>rw</a:t>
            </a:r>
            <a:r>
              <a:rPr lang="en-US" dirty="0"/>
              <a:t> / 10;</a:t>
            </a:r>
          </a:p>
          <a:p>
            <a:pPr marL="0" indent="0">
              <a:buNone/>
            </a:pPr>
            <a:r>
              <a:rPr lang="nl-NL" dirty="0"/>
              <a:t>END |</a:t>
            </a:r>
          </a:p>
          <a:p>
            <a:pPr marL="0" indent="0">
              <a:buNone/>
            </a:pPr>
            <a:r>
              <a:rPr lang="nl-NL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SET @</a:t>
            </a:r>
            <a:r>
              <a:rPr lang="de-DE" dirty="0" err="1"/>
              <a:t>avg</a:t>
            </a:r>
            <a:r>
              <a:rPr lang="de-DE" dirty="0"/>
              <a:t> = 0;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SET @tot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Calculation ( 1, @</a:t>
            </a:r>
            <a:r>
              <a:rPr lang="en-US" dirty="0" err="1"/>
              <a:t>avg</a:t>
            </a:r>
            <a:r>
              <a:rPr lang="en-US" dirty="0"/>
              <a:t>, @tot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avg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@tot;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&lt;</a:t>
            </a:r>
            <a:r>
              <a:rPr lang="en-US" i="1" dirty="0"/>
              <a:t>condition</a:t>
            </a:r>
            <a:r>
              <a:rPr lang="en-US" dirty="0"/>
              <a:t>&gt; DO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END WHILE;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statement(s)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UNTIL &lt;</a:t>
            </a:r>
            <a:r>
              <a:rPr lang="en-US" i="1" dirty="0"/>
              <a:t>condition</a:t>
            </a:r>
            <a:r>
              <a:rPr lang="en-US" dirty="0"/>
              <a:t>&gt; END REPEAT;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7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SELECT-FROM-WHERE queries are not permitted.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we can use these options:</a:t>
            </a:r>
          </a:p>
          <a:p>
            <a:r>
              <a:rPr lang="en-US" dirty="0"/>
              <a:t>Queries producing one value can be the expression in an assignment statement.</a:t>
            </a:r>
          </a:p>
          <a:p>
            <a:r>
              <a:rPr lang="en-US" dirty="0"/>
              <a:t>Single-row queries SELECT </a:t>
            </a:r>
            <a:r>
              <a:rPr lang="mr-IN" dirty="0"/>
              <a:t>…</a:t>
            </a:r>
            <a:r>
              <a:rPr lang="en-US" dirty="0"/>
              <a:t> INTO.</a:t>
            </a:r>
          </a:p>
          <a:p>
            <a:r>
              <a:rPr lang="en-US" dirty="0"/>
              <a:t>Cursors.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4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/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Within PROCEDURE /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p REAL;</a:t>
            </a:r>
          </a:p>
          <a:p>
            <a:pPr marL="0" indent="0">
              <a:buNone/>
            </a:pPr>
            <a:r>
              <a:rPr lang="en-US" dirty="0"/>
              <a:t>SET p = ( SELECT price</a:t>
            </a:r>
          </a:p>
          <a:p>
            <a:pPr marL="0" indent="0">
              <a:buNone/>
            </a:pPr>
            <a:r>
              <a:rPr lang="en-US" dirty="0"/>
              <a:t>                 FROM Sells</a:t>
            </a:r>
          </a:p>
          <a:p>
            <a:pPr marL="0" indent="0">
              <a:buNone/>
            </a:pPr>
            <a:r>
              <a:rPr lang="en-US" dirty="0"/>
              <a:t>                 WHERE bar = </a:t>
            </a:r>
            <a:r>
              <a:rPr lang="mr-IN" dirty="0"/>
              <a:t>'</a:t>
            </a:r>
            <a:r>
              <a:rPr lang="en-US" dirty="0"/>
              <a:t>Joes Place</a:t>
            </a:r>
            <a:r>
              <a:rPr lang="mr-IN" dirty="0"/>
              <a:t>'</a:t>
            </a:r>
            <a:r>
              <a:rPr lang="en-US" dirty="0"/>
              <a:t> AND beer = </a:t>
            </a:r>
            <a:r>
              <a:rPr lang="mr-IN" dirty="0"/>
              <a:t>'</a:t>
            </a:r>
            <a:r>
              <a:rPr lang="en-US" dirty="0"/>
              <a:t>bud</a:t>
            </a:r>
            <a:r>
              <a:rPr lang="mr-IN" dirty="0"/>
              <a:t>'</a:t>
            </a:r>
            <a:r>
              <a:rPr lang="en-US" dirty="0"/>
              <a:t>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/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Outside PROCEDURE /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@p = ( SELECT price</a:t>
            </a:r>
          </a:p>
          <a:p>
            <a:pPr marL="0" indent="0">
              <a:buNone/>
            </a:pPr>
            <a:r>
              <a:rPr lang="en-US" dirty="0"/>
              <a:t>                    FROM Sells</a:t>
            </a:r>
          </a:p>
          <a:p>
            <a:pPr marL="0" indent="0">
              <a:buNone/>
            </a:pPr>
            <a:r>
              <a:rPr lang="en-US" dirty="0"/>
              <a:t>                    WHERE bar = </a:t>
            </a:r>
            <a:r>
              <a:rPr lang="mr-IN" dirty="0"/>
              <a:t>'</a:t>
            </a:r>
            <a:r>
              <a:rPr lang="en-US" dirty="0"/>
              <a:t>Joes Place</a:t>
            </a:r>
            <a:r>
              <a:rPr lang="mr-IN" dirty="0"/>
              <a:t>'</a:t>
            </a:r>
            <a:r>
              <a:rPr lang="en-US" dirty="0"/>
              <a:t> AND beer = </a:t>
            </a:r>
            <a:r>
              <a:rPr lang="mr-IN" dirty="0"/>
              <a:t>'</a:t>
            </a:r>
            <a:r>
              <a:rPr lang="en-US" dirty="0"/>
              <a:t>bud</a:t>
            </a:r>
            <a:r>
              <a:rPr lang="mr-IN" dirty="0"/>
              <a:t>'</a:t>
            </a:r>
            <a:r>
              <a:rPr lang="en-US" dirty="0"/>
              <a:t>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PROCEDURE &lt;</a:t>
            </a:r>
            <a:r>
              <a:rPr lang="en-US" i="1" dirty="0"/>
              <a:t>name</a:t>
            </a:r>
            <a:r>
              <a:rPr lang="en-US" dirty="0"/>
              <a:t>&gt; ( &lt;</a:t>
            </a:r>
            <a:r>
              <a:rPr lang="en-US" i="1" dirty="0"/>
              <a:t>parameter list</a:t>
            </a:r>
            <a:r>
              <a:rPr lang="en-US" dirty="0"/>
              <a:t>&gt; )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optional local declarations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&lt;name&gt;;</a:t>
            </a:r>
          </a:p>
          <a:p>
            <a:pPr marL="0" indent="0">
              <a:buNone/>
            </a:pPr>
            <a:r>
              <a:rPr lang="en-US" dirty="0"/>
              <a:t>SHOW PROCEDURE STATUS;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2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mr-IN" dirty="0"/>
              <a:t>…</a:t>
            </a:r>
            <a:r>
              <a:rPr lang="en-US" dirty="0"/>
              <a:t>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DECLARE p REAL;</a:t>
            </a:r>
          </a:p>
          <a:p>
            <a:pPr marL="0" indent="0">
              <a:buNone/>
            </a:pPr>
            <a:r>
              <a:rPr lang="en-US" dirty="0"/>
              <a:t>SELECT price INTO p</a:t>
            </a:r>
          </a:p>
          <a:p>
            <a:pPr marL="0" indent="0">
              <a:buNone/>
            </a:pPr>
            <a:r>
              <a:rPr lang="en-US" dirty="0"/>
              <a:t>    FROM Sells</a:t>
            </a:r>
          </a:p>
          <a:p>
            <a:pPr marL="0" indent="0">
              <a:buNone/>
            </a:pPr>
            <a:r>
              <a:rPr lang="en-US" dirty="0"/>
              <a:t>    WHERE bar = </a:t>
            </a:r>
            <a:r>
              <a:rPr lang="mr-IN" dirty="0"/>
              <a:t>'</a:t>
            </a:r>
            <a:r>
              <a:rPr lang="en-US" dirty="0"/>
              <a:t>Joes Place</a:t>
            </a:r>
            <a:r>
              <a:rPr lang="mr-IN" dirty="0"/>
              <a:t>'</a:t>
            </a:r>
            <a:r>
              <a:rPr lang="en-US" dirty="0"/>
              <a:t> AND beer = </a:t>
            </a:r>
            <a:r>
              <a:rPr lang="mr-IN" dirty="0"/>
              <a:t>'</a:t>
            </a:r>
            <a:r>
              <a:rPr lang="en-US" dirty="0"/>
              <a:t>bud</a:t>
            </a:r>
            <a:r>
              <a:rPr lang="mr-IN" dirty="0"/>
              <a:t>'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price INTO @p</a:t>
            </a:r>
          </a:p>
          <a:p>
            <a:pPr marL="0" indent="0">
              <a:buNone/>
            </a:pPr>
            <a:r>
              <a:rPr lang="en-US" dirty="0"/>
              <a:t>    FROM Sells</a:t>
            </a:r>
          </a:p>
          <a:p>
            <a:pPr marL="0" indent="0">
              <a:buNone/>
            </a:pPr>
            <a:r>
              <a:rPr lang="en-US" dirty="0"/>
              <a:t>    WHERE bar = </a:t>
            </a:r>
            <a:r>
              <a:rPr lang="mr-IN" dirty="0"/>
              <a:t>'</a:t>
            </a:r>
            <a:r>
              <a:rPr lang="en-US" dirty="0"/>
              <a:t>Joes Place</a:t>
            </a:r>
            <a:r>
              <a:rPr lang="mr-IN" dirty="0"/>
              <a:t>'</a:t>
            </a:r>
            <a:r>
              <a:rPr lang="en-US" dirty="0"/>
              <a:t> AND beer = </a:t>
            </a:r>
            <a:r>
              <a:rPr lang="mr-IN" dirty="0"/>
              <a:t>'</a:t>
            </a:r>
            <a:r>
              <a:rPr lang="en-US" dirty="0"/>
              <a:t>bud</a:t>
            </a:r>
            <a:r>
              <a:rPr lang="mr-IN" dirty="0"/>
              <a:t>'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CURSOR is a tuple-variable that ranges over all the tuples in the result set of some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&lt;</a:t>
            </a:r>
            <a:r>
              <a:rPr lang="en-US" i="1" dirty="0"/>
              <a:t>cursor</a:t>
            </a:r>
            <a:r>
              <a:rPr lang="en-US" dirty="0"/>
              <a:t>&gt; CURSOR FOR &lt;</a:t>
            </a:r>
            <a:r>
              <a:rPr lang="en-US" i="1" dirty="0"/>
              <a:t>query</a:t>
            </a:r>
            <a:r>
              <a:rPr lang="en-US" dirty="0"/>
              <a:t>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7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&lt;</a:t>
            </a:r>
            <a:r>
              <a:rPr lang="en-US" i="1" dirty="0"/>
              <a:t>cursor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associated query is evaluated and &lt;</a:t>
            </a:r>
            <a:r>
              <a:rPr lang="en-US" i="1" dirty="0"/>
              <a:t>cursor</a:t>
            </a:r>
            <a:r>
              <a:rPr lang="en-US" dirty="0"/>
              <a:t>&gt; points to the first tuple of the result set.  When finished with &lt;</a:t>
            </a:r>
            <a:r>
              <a:rPr lang="en-US" i="1" dirty="0"/>
              <a:t>cursor</a:t>
            </a:r>
            <a:r>
              <a:rPr lang="en-US" dirty="0"/>
              <a:t>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CLOSE &lt;</a:t>
            </a:r>
            <a:r>
              <a:rPr lang="en-US" i="1" dirty="0"/>
              <a:t>cursor</a:t>
            </a:r>
            <a:r>
              <a:rPr lang="en-US" dirty="0"/>
              <a:t>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FETCH FROM &lt;</a:t>
            </a:r>
            <a:r>
              <a:rPr lang="en-US" i="1" dirty="0"/>
              <a:t>cursor</a:t>
            </a:r>
            <a:r>
              <a:rPr lang="en-US" dirty="0"/>
              <a:t>&gt; INTO &lt;</a:t>
            </a:r>
            <a:r>
              <a:rPr lang="en-US" i="1" dirty="0"/>
              <a:t>x1</a:t>
            </a:r>
            <a:r>
              <a:rPr lang="en-US" dirty="0"/>
              <a:t>, </a:t>
            </a:r>
            <a:r>
              <a:rPr lang="en-US" i="1" dirty="0"/>
              <a:t>x2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i="1" dirty="0" err="1"/>
              <a:t>xn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x1</a:t>
            </a:r>
            <a:r>
              <a:rPr lang="en-US" dirty="0"/>
              <a:t>, </a:t>
            </a:r>
            <a:r>
              <a:rPr lang="en-US" i="1" dirty="0"/>
              <a:t>x2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i="1" dirty="0" err="1"/>
              <a:t>xn</a:t>
            </a:r>
            <a:r>
              <a:rPr lang="en-US" dirty="0"/>
              <a:t> now contain the components referenced by the first tuple in &lt;</a:t>
            </a:r>
            <a:r>
              <a:rPr lang="en-US" i="1" dirty="0"/>
              <a:t>cursor</a:t>
            </a:r>
            <a:r>
              <a:rPr lang="en-US" dirty="0"/>
              <a:t>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&lt;cursor</a:t>
            </a:r>
            <a:r>
              <a:rPr lang="en-US" dirty="0"/>
              <a:t>&gt; automatically moves to point to the next tuple.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Typically, a LOOP will iterate over a series of </a:t>
            </a:r>
            <a:r>
              <a:rPr lang="en-US" dirty="0" err="1"/>
              <a:t>FETCHes</a:t>
            </a:r>
            <a:r>
              <a:rPr lang="en-US" dirty="0"/>
              <a:t> and perform relevant operations using the tuple data.  However, we must have a way to exit the loop when the cursor has no more tuples to deliver.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SQL operation returns a </a:t>
            </a:r>
            <a:r>
              <a:rPr lang="en-US" i="1" dirty="0"/>
              <a:t>status</a:t>
            </a:r>
            <a:r>
              <a:rPr lang="en-US" dirty="0"/>
              <a:t>.  The </a:t>
            </a:r>
            <a:r>
              <a:rPr lang="en-US" i="1" dirty="0"/>
              <a:t>status</a:t>
            </a:r>
            <a:r>
              <a:rPr lang="en-US" dirty="0"/>
              <a:t> is a 5 character code.  For example: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00000 = “Everything is ok”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02000 = “Failed to find a tuple”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PSM, we can examine the </a:t>
            </a:r>
            <a:r>
              <a:rPr lang="en-US" i="1" dirty="0"/>
              <a:t>status</a:t>
            </a:r>
            <a:r>
              <a:rPr lang="en-US" dirty="0"/>
              <a:t> in a variable called SQLSTATE.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@SQLSTATE;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Further information on the current status of the last SQL query, including errors and warnings, can be examined using GET DIAGNOSTICS.  More details are found in the documentation: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https://mariadb.com/kb/en/library/get-diagnostics/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>
                <a:hlinkClick r:id="rId2"/>
              </a:rPr>
              <a:t>https://mariadb.com/kb/en/declare-handler/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DECLARE EXIT HANDLER FOR SQLSTATE </a:t>
            </a:r>
            <a:r>
              <a:rPr lang="mr-IN" dirty="0"/>
              <a:t>'</a:t>
            </a:r>
            <a:r>
              <a:rPr lang="en-US" dirty="0"/>
              <a:t>02000</a:t>
            </a:r>
            <a:r>
              <a:rPr lang="mr-IN" dirty="0"/>
              <a:t>'</a:t>
            </a:r>
            <a:r>
              <a:rPr lang="en-US" dirty="0"/>
              <a:t> SET @done=1;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cursorLoop</a:t>
            </a:r>
            <a:r>
              <a:rPr lang="en-US" dirty="0"/>
              <a:t>:  LOOP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FETCH c INTO ...;</a:t>
            </a:r>
          </a:p>
          <a:p>
            <a:pPr marL="0" indent="0">
              <a:buNone/>
            </a:pPr>
            <a:r>
              <a:rPr lang="en-US" dirty="0"/>
              <a:t>    IF @done THEN LEAVE </a:t>
            </a:r>
            <a:r>
              <a:rPr lang="en-US" dirty="0" err="1"/>
              <a:t>cursorLoop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a PROCEDURE </a:t>
            </a:r>
            <a:r>
              <a:rPr lang="en-US" i="1" dirty="0" err="1"/>
              <a:t>PriceIncrease</a:t>
            </a:r>
            <a:r>
              <a:rPr lang="en-US" dirty="0"/>
              <a:t> that will increase [parameter] the price of all beers sold by a given bar [parameter].</a:t>
            </a:r>
          </a:p>
          <a:p>
            <a:r>
              <a:rPr lang="en-US" dirty="0"/>
              <a:t>Implement a PROCEDURE </a:t>
            </a:r>
            <a:r>
              <a:rPr lang="en-US" i="1" dirty="0" err="1"/>
              <a:t>LevelPrices</a:t>
            </a:r>
            <a:r>
              <a:rPr lang="en-US" dirty="0"/>
              <a:t> that will increase the price of all beers by $1 for any beer less than a given amount [parameter].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</a:t>
            </a:r>
            <a:r>
              <a:rPr lang="en-US" dirty="0" err="1"/>
              <a:t>JoeGouge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DELIMITER |</a:t>
            </a:r>
          </a:p>
          <a:p>
            <a:pPr marL="0" indent="0">
              <a:buNone/>
            </a:pPr>
            <a:r>
              <a:rPr lang="en-US" sz="1200" dirty="0"/>
              <a:t>CREATE PROCEDURE </a:t>
            </a:r>
            <a:r>
              <a:rPr lang="en-US" sz="1200" dirty="0" err="1"/>
              <a:t>JoeGouge</a:t>
            </a:r>
            <a:r>
              <a:rPr lang="en-US" sz="1200" dirty="0"/>
              <a:t> ()</a:t>
            </a:r>
          </a:p>
          <a:p>
            <a:pPr marL="0" indent="0">
              <a:buNone/>
            </a:pPr>
            <a:r>
              <a:rPr lang="en-US" sz="1200" dirty="0"/>
              <a:t>BEGIN</a:t>
            </a:r>
          </a:p>
          <a:p>
            <a:pPr marL="0" indent="0">
              <a:buNone/>
            </a:pPr>
            <a:r>
              <a:rPr lang="en-US" sz="1200" dirty="0"/>
              <a:t>    DECLARE </a:t>
            </a:r>
            <a:r>
              <a:rPr lang="en-US" sz="1200" dirty="0" err="1"/>
              <a:t>theBeer</a:t>
            </a:r>
            <a:r>
              <a:rPr lang="en-US" sz="1200" dirty="0"/>
              <a:t> VARCHAR(25);</a:t>
            </a:r>
          </a:p>
          <a:p>
            <a:pPr marL="0" indent="0">
              <a:buNone/>
            </a:pPr>
            <a:r>
              <a:rPr lang="en-US" sz="1200" dirty="0"/>
              <a:t>    DECLARE </a:t>
            </a:r>
            <a:r>
              <a:rPr lang="en-US" sz="1200" dirty="0" err="1"/>
              <a:t>thePrice</a:t>
            </a:r>
            <a:r>
              <a:rPr lang="en-US" sz="1200" dirty="0"/>
              <a:t> REAL;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DECLARE </a:t>
            </a:r>
            <a:r>
              <a:rPr lang="en-US" sz="1200" dirty="0" err="1"/>
              <a:t>joesCursor</a:t>
            </a:r>
            <a:r>
              <a:rPr lang="en-US" sz="1200" dirty="0"/>
              <a:t> CURSOR FOR SELECT beer, price FROM Sells WHERE bar=</a:t>
            </a:r>
            <a:r>
              <a:rPr lang="mr-IN" sz="1200" dirty="0"/>
              <a:t>'</a:t>
            </a:r>
            <a:r>
              <a:rPr lang="en-US" sz="1200" dirty="0"/>
              <a:t>joes place</a:t>
            </a:r>
            <a:r>
              <a:rPr lang="mr-IN" sz="1200" dirty="0"/>
              <a:t>'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DECLARE EXIT HANDLER FOR SQLSTATE </a:t>
            </a:r>
            <a:r>
              <a:rPr lang="mr-IN" sz="1200" dirty="0"/>
              <a:t>'</a:t>
            </a:r>
            <a:r>
              <a:rPr lang="en-US" sz="1200" dirty="0"/>
              <a:t>02000</a:t>
            </a:r>
            <a:r>
              <a:rPr lang="mr-IN" sz="1200" dirty="0"/>
              <a:t>'</a:t>
            </a:r>
            <a:r>
              <a:rPr lang="en-US" sz="1200" dirty="0"/>
              <a:t> SET @done=1;</a:t>
            </a:r>
          </a:p>
          <a:p>
            <a:pPr marL="0" indent="0">
              <a:buNone/>
            </a:pPr>
            <a:r>
              <a:rPr lang="en-US" sz="1200" dirty="0"/>
              <a:t>    OPEN </a:t>
            </a:r>
            <a:r>
              <a:rPr lang="en-US" sz="1200" dirty="0" err="1"/>
              <a:t>joesCursor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cursorLoop</a:t>
            </a:r>
            <a:r>
              <a:rPr lang="en-US" sz="1200" dirty="0"/>
              <a:t>:  LOOP</a:t>
            </a:r>
          </a:p>
          <a:p>
            <a:pPr marL="0" indent="0">
              <a:buNone/>
            </a:pPr>
            <a:r>
              <a:rPr lang="en-US" sz="1200" dirty="0"/>
              <a:t>        FETCH FROM </a:t>
            </a:r>
            <a:r>
              <a:rPr lang="en-US" sz="1200" dirty="0" err="1"/>
              <a:t>joesCursor</a:t>
            </a:r>
            <a:r>
              <a:rPr lang="en-US" sz="1200" dirty="0"/>
              <a:t> INTO </a:t>
            </a:r>
            <a:r>
              <a:rPr lang="en-US" sz="1200" dirty="0" err="1"/>
              <a:t>theBeer</a:t>
            </a:r>
            <a:r>
              <a:rPr lang="en-US" sz="1200" dirty="0"/>
              <a:t>, </a:t>
            </a:r>
            <a:r>
              <a:rPr lang="en-US" sz="1200" dirty="0" err="1"/>
              <a:t>thePrice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IF @done THEN</a:t>
            </a:r>
          </a:p>
          <a:p>
            <a:pPr marL="0" indent="0">
              <a:buNone/>
            </a:pPr>
            <a:r>
              <a:rPr lang="en-US" sz="1200" dirty="0"/>
              <a:t>            LEAVE </a:t>
            </a:r>
            <a:r>
              <a:rPr lang="en-US" sz="1200" dirty="0" err="1"/>
              <a:t>cursorLoop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ELSEIF </a:t>
            </a:r>
            <a:r>
              <a:rPr lang="en-US" sz="1200" dirty="0" err="1"/>
              <a:t>thePrice</a:t>
            </a:r>
            <a:r>
              <a:rPr lang="en-US" sz="1200" dirty="0"/>
              <a:t> &lt; 5 THEN</a:t>
            </a:r>
          </a:p>
          <a:p>
            <a:pPr marL="0" indent="0">
              <a:buNone/>
            </a:pPr>
            <a:r>
              <a:rPr lang="en-US" sz="1200" dirty="0"/>
              <a:t>            UPDATE Sells SET </a:t>
            </a:r>
            <a:r>
              <a:rPr lang="en-US" sz="1200" dirty="0" err="1"/>
              <a:t>Sells.price</a:t>
            </a:r>
            <a:r>
              <a:rPr lang="en-US" sz="1200" dirty="0"/>
              <a:t> = </a:t>
            </a:r>
            <a:r>
              <a:rPr lang="en-US" sz="1200" dirty="0" err="1"/>
              <a:t>thePrice</a:t>
            </a:r>
            <a:r>
              <a:rPr lang="en-US" sz="1200" dirty="0"/>
              <a:t> + 1</a:t>
            </a:r>
          </a:p>
          <a:p>
            <a:pPr marL="0" indent="0">
              <a:buNone/>
            </a:pPr>
            <a:r>
              <a:rPr lang="en-US" sz="1200" dirty="0"/>
              <a:t>            WHERE </a:t>
            </a:r>
            <a:r>
              <a:rPr lang="en-US" sz="1200" dirty="0" err="1"/>
              <a:t>Sells.beer</a:t>
            </a:r>
            <a:r>
              <a:rPr lang="en-US" sz="1200" dirty="0"/>
              <a:t> = </a:t>
            </a:r>
            <a:r>
              <a:rPr lang="en-US" sz="1200" dirty="0" err="1"/>
              <a:t>theBeer</a:t>
            </a:r>
            <a:r>
              <a:rPr lang="en-US" sz="1200" dirty="0"/>
              <a:t> AND </a:t>
            </a:r>
            <a:r>
              <a:rPr lang="en-US" sz="1200" dirty="0" err="1"/>
              <a:t>Sells.bar</a:t>
            </a:r>
            <a:r>
              <a:rPr lang="en-US" sz="1200" dirty="0"/>
              <a:t>=</a:t>
            </a:r>
            <a:r>
              <a:rPr lang="mr-IN" sz="1200" dirty="0"/>
              <a:t>'</a:t>
            </a:r>
            <a:r>
              <a:rPr lang="en-US" sz="1200" dirty="0"/>
              <a:t>joes place</a:t>
            </a:r>
            <a:r>
              <a:rPr lang="mr-IN" sz="1200" dirty="0"/>
              <a:t>'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END IF;</a:t>
            </a:r>
          </a:p>
          <a:p>
            <a:pPr marL="0" indent="0">
              <a:buNone/>
            </a:pPr>
            <a:r>
              <a:rPr lang="en-US" sz="1200" dirty="0"/>
              <a:t>    END LOOP;</a:t>
            </a:r>
          </a:p>
          <a:p>
            <a:pPr marL="0" indent="0">
              <a:buNone/>
            </a:pPr>
            <a:r>
              <a:rPr lang="nl-NL" sz="1200" dirty="0"/>
              <a:t>END |</a:t>
            </a:r>
          </a:p>
          <a:p>
            <a:pPr marL="0" indent="0">
              <a:buNone/>
            </a:pPr>
            <a:r>
              <a:rPr lang="nl-NL" sz="1200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JoesMenu</a:t>
            </a:r>
            <a:r>
              <a:rPr lang="en-US" dirty="0"/>
              <a:t> ( IN b CHAR(25), IN p REAL )</a:t>
            </a:r>
          </a:p>
          <a:p>
            <a:pPr marL="0" indent="0">
              <a:buNone/>
            </a:pPr>
            <a:r>
              <a:rPr lang="en-US" dirty="0"/>
              <a:t>    INSERT INTO Sells</a:t>
            </a:r>
          </a:p>
          <a:p>
            <a:pPr marL="0" indent="0">
              <a:buNone/>
            </a:pPr>
            <a:r>
              <a:rPr lang="en-US" dirty="0"/>
              <a:t>    VALUES </a:t>
            </a:r>
            <a:r>
              <a:rPr lang="nl-NL" dirty="0"/>
              <a:t>( 'Joes </a:t>
            </a:r>
            <a:r>
              <a:rPr lang="nl-NL" dirty="0" err="1"/>
              <a:t>Place</a:t>
            </a:r>
            <a:r>
              <a:rPr lang="nl-NL" dirty="0"/>
              <a:t>', b, p )</a:t>
            </a:r>
          </a:p>
          <a:p>
            <a:pPr marL="0" indent="0">
              <a:buNone/>
            </a:pPr>
            <a:r>
              <a:rPr lang="nl-NL" dirty="0"/>
              <a:t>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JoesMenu</a:t>
            </a:r>
            <a:r>
              <a:rPr lang="en-US" dirty="0"/>
              <a:t> ( '</a:t>
            </a:r>
            <a:r>
              <a:rPr lang="en-US" dirty="0" err="1"/>
              <a:t>Stumpknocker</a:t>
            </a:r>
            <a:r>
              <a:rPr lang="en-US" dirty="0"/>
              <a:t>', 5.00 );</a:t>
            </a:r>
          </a:p>
          <a:p>
            <a:pPr marL="0" indent="0">
              <a:buNone/>
            </a:pPr>
            <a:r>
              <a:rPr lang="en-US" dirty="0"/>
              <a:t># Note:  the function was </a:t>
            </a:r>
            <a:r>
              <a:rPr lang="en-US" i="1" dirty="0" err="1"/>
              <a:t>CALLed</a:t>
            </a:r>
            <a:r>
              <a:rPr lang="en-US" dirty="0"/>
              <a:t>, but not </a:t>
            </a:r>
            <a:r>
              <a:rPr lang="en-US" i="1" dirty="0" err="1"/>
              <a:t>SELECTed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#             SELECT identifies [returns] a result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6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</a:t>
            </a:r>
            <a:r>
              <a:rPr lang="en-US" dirty="0" err="1"/>
              <a:t>JoeGouge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DELIMITER |</a:t>
            </a:r>
          </a:p>
          <a:p>
            <a:pPr marL="0" indent="0">
              <a:buNone/>
            </a:pPr>
            <a:r>
              <a:rPr lang="en-US" sz="2400" dirty="0"/>
              <a:t>CREATE PROCEDURE </a:t>
            </a:r>
            <a:r>
              <a:rPr lang="en-US" sz="2400" dirty="0" err="1"/>
              <a:t>JoeGouge</a:t>
            </a:r>
            <a:r>
              <a:rPr lang="en-US" sz="2400" dirty="0"/>
              <a:t> ()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DECLARE </a:t>
            </a:r>
            <a:r>
              <a:rPr lang="en-US" sz="2400" dirty="0" err="1"/>
              <a:t>theBeer</a:t>
            </a:r>
            <a:r>
              <a:rPr lang="en-US" sz="2400" dirty="0"/>
              <a:t> VARCHAR(25);</a:t>
            </a:r>
          </a:p>
          <a:p>
            <a:pPr marL="0" indent="0">
              <a:buNone/>
            </a:pPr>
            <a:r>
              <a:rPr lang="en-US" sz="2400" dirty="0"/>
              <a:t>    DECLARE </a:t>
            </a:r>
            <a:r>
              <a:rPr lang="en-US" sz="2400" dirty="0" err="1"/>
              <a:t>thePrice</a:t>
            </a:r>
            <a:r>
              <a:rPr lang="en-US" sz="2400" dirty="0"/>
              <a:t> REAL;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# 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</a:t>
            </a:r>
            <a:r>
              <a:rPr lang="en-US" dirty="0" err="1"/>
              <a:t>JoeGouge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46898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   #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DECLARE </a:t>
            </a:r>
            <a:r>
              <a:rPr lang="en-US" sz="2400" dirty="0" err="1"/>
              <a:t>joesCursor</a:t>
            </a:r>
            <a:r>
              <a:rPr lang="en-US" sz="2400" dirty="0"/>
              <a:t> CURSOR FOR SELECT beer, price FROM Sells WHERE bar=</a:t>
            </a:r>
            <a:r>
              <a:rPr lang="mr-IN" sz="2400" dirty="0"/>
              <a:t>'</a:t>
            </a:r>
            <a:r>
              <a:rPr lang="en-US" sz="2400" dirty="0"/>
              <a:t>joes place</a:t>
            </a:r>
            <a:r>
              <a:rPr lang="mr-IN" sz="2400" dirty="0"/>
              <a:t>'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DECLARE EXIT HANDLER FOR SQLSTATE </a:t>
            </a:r>
            <a:r>
              <a:rPr lang="mr-IN" sz="2400" dirty="0"/>
              <a:t>'</a:t>
            </a:r>
            <a:r>
              <a:rPr lang="en-US" sz="2400" dirty="0"/>
              <a:t>02000</a:t>
            </a:r>
            <a:r>
              <a:rPr lang="mr-IN" sz="2400" dirty="0"/>
              <a:t>'</a:t>
            </a:r>
            <a:r>
              <a:rPr lang="en-US" sz="2400" dirty="0"/>
              <a:t> SET @done=1;</a:t>
            </a:r>
          </a:p>
          <a:p>
            <a:pPr marL="0" indent="0">
              <a:buNone/>
            </a:pPr>
            <a:r>
              <a:rPr lang="en-US" sz="2400" dirty="0"/>
              <a:t>    OPEN </a:t>
            </a:r>
            <a:r>
              <a:rPr lang="en-US" sz="2400" dirty="0" err="1"/>
              <a:t>joesCursor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cursorLoop</a:t>
            </a:r>
            <a:r>
              <a:rPr lang="en-US" sz="2400" dirty="0"/>
              <a:t>:  LOOP</a:t>
            </a:r>
          </a:p>
          <a:p>
            <a:pPr marL="0" indent="0">
              <a:buNone/>
            </a:pPr>
            <a:r>
              <a:rPr lang="en-US" sz="2400" dirty="0"/>
              <a:t>         #...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2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</a:t>
            </a:r>
            <a:r>
              <a:rPr lang="en-US" dirty="0" err="1"/>
              <a:t>JoeGouge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   # …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cursorLoop</a:t>
            </a:r>
            <a:r>
              <a:rPr lang="en-US" sz="2400" dirty="0"/>
              <a:t>:  LOOP</a:t>
            </a:r>
          </a:p>
          <a:p>
            <a:pPr marL="0" indent="0">
              <a:buNone/>
            </a:pPr>
            <a:r>
              <a:rPr lang="en-US" sz="2400" dirty="0"/>
              <a:t>        FETCH FROM </a:t>
            </a:r>
            <a:r>
              <a:rPr lang="en-US" sz="2400" dirty="0" err="1"/>
              <a:t>joesCursor</a:t>
            </a:r>
            <a:r>
              <a:rPr lang="en-US" sz="2400" dirty="0"/>
              <a:t> INTO </a:t>
            </a:r>
            <a:r>
              <a:rPr lang="en-US" sz="2400" dirty="0" err="1"/>
              <a:t>theBeer</a:t>
            </a:r>
            <a:r>
              <a:rPr lang="en-US" sz="2400" dirty="0"/>
              <a:t>, </a:t>
            </a:r>
            <a:r>
              <a:rPr lang="en-US" sz="2400" dirty="0" err="1"/>
              <a:t>thePrice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IF @done THEN</a:t>
            </a:r>
          </a:p>
          <a:p>
            <a:pPr marL="0" indent="0">
              <a:buNone/>
            </a:pPr>
            <a:r>
              <a:rPr lang="en-US" sz="2400" dirty="0"/>
              <a:t>            LEAVE </a:t>
            </a:r>
            <a:r>
              <a:rPr lang="en-US" sz="2400" dirty="0" err="1"/>
              <a:t>cursorLoop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ELSEIF </a:t>
            </a:r>
            <a:r>
              <a:rPr lang="en-US" sz="2400" dirty="0" err="1"/>
              <a:t>thePrice</a:t>
            </a:r>
            <a:r>
              <a:rPr lang="en-US" sz="2400" dirty="0"/>
              <a:t> &lt; 5 THEN</a:t>
            </a:r>
          </a:p>
          <a:p>
            <a:pPr marL="0" indent="0">
              <a:buNone/>
            </a:pPr>
            <a:r>
              <a:rPr lang="en-US" sz="2400" dirty="0"/>
              <a:t>            # …</a:t>
            </a:r>
            <a:endParaRPr lang="nl-N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2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PROCEDURE </a:t>
            </a:r>
            <a:r>
              <a:rPr lang="en-US" dirty="0" err="1"/>
              <a:t>JoeGouge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       # …</a:t>
            </a:r>
          </a:p>
          <a:p>
            <a:pPr marL="0" indent="0">
              <a:buNone/>
            </a:pPr>
            <a:r>
              <a:rPr lang="en-US" sz="2400" dirty="0"/>
              <a:t>        ELSEIF </a:t>
            </a:r>
            <a:r>
              <a:rPr lang="en-US" sz="2400" dirty="0" err="1"/>
              <a:t>thePrice</a:t>
            </a:r>
            <a:r>
              <a:rPr lang="en-US" sz="2400" dirty="0"/>
              <a:t> &lt; 5 THEN</a:t>
            </a:r>
          </a:p>
          <a:p>
            <a:pPr marL="0" indent="0">
              <a:buNone/>
            </a:pPr>
            <a:r>
              <a:rPr lang="en-US" sz="2400" dirty="0"/>
              <a:t>            UPDATE Sells SET </a:t>
            </a:r>
            <a:r>
              <a:rPr lang="en-US" sz="2400" dirty="0" err="1"/>
              <a:t>Sells.price</a:t>
            </a:r>
            <a:r>
              <a:rPr lang="en-US" sz="2400" dirty="0"/>
              <a:t> = </a:t>
            </a:r>
            <a:r>
              <a:rPr lang="en-US" sz="2400" dirty="0" err="1"/>
              <a:t>thePrice</a:t>
            </a:r>
            <a:r>
              <a:rPr lang="en-US" sz="2400" dirty="0"/>
              <a:t> + 1</a:t>
            </a:r>
          </a:p>
          <a:p>
            <a:pPr marL="0" indent="0">
              <a:buNone/>
            </a:pPr>
            <a:r>
              <a:rPr lang="en-US" sz="2400" dirty="0"/>
              <a:t>            WHERE </a:t>
            </a:r>
            <a:r>
              <a:rPr lang="en-US" sz="2400" dirty="0" err="1"/>
              <a:t>Sells.beer</a:t>
            </a:r>
            <a:r>
              <a:rPr lang="en-US" sz="2400" dirty="0"/>
              <a:t> = </a:t>
            </a:r>
            <a:r>
              <a:rPr lang="en-US" sz="2400" dirty="0" err="1"/>
              <a:t>theBeer</a:t>
            </a:r>
            <a:r>
              <a:rPr lang="en-US" sz="2400" dirty="0"/>
              <a:t> AND </a:t>
            </a:r>
            <a:r>
              <a:rPr lang="en-US" sz="2400" dirty="0" err="1"/>
              <a:t>Sells.bar</a:t>
            </a:r>
            <a:r>
              <a:rPr lang="en-US" sz="2400" dirty="0"/>
              <a:t>=</a:t>
            </a:r>
            <a:r>
              <a:rPr lang="mr-IN" sz="2400" dirty="0"/>
              <a:t>'</a:t>
            </a:r>
            <a:r>
              <a:rPr lang="en-US" sz="2400" dirty="0"/>
              <a:t>joes place</a:t>
            </a:r>
            <a:r>
              <a:rPr lang="mr-IN" sz="2400" dirty="0"/>
              <a:t>'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END LOOP;</a:t>
            </a:r>
          </a:p>
          <a:p>
            <a:pPr marL="0" indent="0">
              <a:buNone/>
            </a:pPr>
            <a:r>
              <a:rPr lang="nl-NL" sz="2400" dirty="0"/>
              <a:t>END |</a:t>
            </a:r>
          </a:p>
          <a:p>
            <a:pPr marL="0" indent="0">
              <a:buNone/>
            </a:pPr>
            <a:r>
              <a:rPr lang="nl-NL" sz="2400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/ OUT / INOUT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</a:t>
            </a:r>
            <a:r>
              <a:rPr lang="en-US" dirty="0"/>
              <a:t>:  the parameter </a:t>
            </a:r>
            <a:r>
              <a:rPr lang="en-US" b="1" dirty="0"/>
              <a:t>can</a:t>
            </a:r>
            <a:r>
              <a:rPr lang="en-US" dirty="0"/>
              <a:t> be referenced within the procedure, but </a:t>
            </a:r>
            <a:r>
              <a:rPr lang="en-US" i="1" dirty="0"/>
              <a:t>cannot</a:t>
            </a:r>
            <a:r>
              <a:rPr lang="en-US" dirty="0"/>
              <a:t> be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</a:t>
            </a:r>
            <a:r>
              <a:rPr lang="en-US" dirty="0"/>
              <a:t>:  the parameter </a:t>
            </a:r>
            <a:r>
              <a:rPr lang="en-US" i="1" dirty="0"/>
              <a:t>cannot</a:t>
            </a:r>
            <a:r>
              <a:rPr lang="en-US" dirty="0"/>
              <a:t> be referenced within the procedure, but </a:t>
            </a:r>
            <a:r>
              <a:rPr lang="en-US" b="1" dirty="0"/>
              <a:t>can</a:t>
            </a:r>
            <a:r>
              <a:rPr lang="en-US" dirty="0"/>
              <a:t> be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INOUT</a:t>
            </a:r>
            <a:r>
              <a:rPr lang="en-US" dirty="0"/>
              <a:t>:  the parameter </a:t>
            </a:r>
            <a:r>
              <a:rPr lang="en-US" b="1" dirty="0"/>
              <a:t>can</a:t>
            </a:r>
            <a:r>
              <a:rPr lang="en-US" dirty="0"/>
              <a:t> be </a:t>
            </a:r>
            <a:r>
              <a:rPr lang="en-US" i="1" dirty="0"/>
              <a:t>referenced</a:t>
            </a:r>
            <a:r>
              <a:rPr lang="en-US" dirty="0"/>
              <a:t> and </a:t>
            </a:r>
            <a:r>
              <a:rPr lang="en-US" i="1" dirty="0"/>
              <a:t>set</a:t>
            </a:r>
            <a:r>
              <a:rPr lang="en-US" dirty="0"/>
              <a:t> within the procedure.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FUNCTION &lt;</a:t>
            </a:r>
            <a:r>
              <a:rPr lang="en-US" i="1" dirty="0"/>
              <a:t>name</a:t>
            </a:r>
            <a:r>
              <a:rPr lang="en-US" dirty="0"/>
              <a:t>&gt; ( &lt;</a:t>
            </a:r>
            <a:r>
              <a:rPr lang="en-US" i="1" dirty="0"/>
              <a:t>parameter list</a:t>
            </a:r>
            <a:r>
              <a:rPr lang="en-US" dirty="0"/>
              <a:t>&gt; ) RETURNS &lt;</a:t>
            </a:r>
            <a:r>
              <a:rPr lang="en-US" i="1" dirty="0"/>
              <a:t>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optional local declarations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i="1" dirty="0"/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FUNCTION &lt;</a:t>
            </a:r>
            <a:r>
              <a:rPr lang="en-US" i="1" dirty="0"/>
              <a:t>name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SHOW FUNCTION STATUS;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&lt;</a:t>
            </a:r>
            <a:r>
              <a:rPr lang="en-US" i="1" dirty="0"/>
              <a:t>expression</a:t>
            </a:r>
            <a:r>
              <a:rPr lang="en-US" dirty="0"/>
              <a:t>&gt;</a:t>
            </a:r>
          </a:p>
          <a:p>
            <a:r>
              <a:rPr lang="en-US" dirty="0"/>
              <a:t>Sets the return value of a function.</a:t>
            </a:r>
          </a:p>
          <a:p>
            <a:r>
              <a:rPr lang="en-US" dirty="0"/>
              <a:t>In </a:t>
            </a:r>
            <a:r>
              <a:rPr lang="en-US" dirty="0" err="1"/>
              <a:t>MariaDB</a:t>
            </a:r>
            <a:r>
              <a:rPr lang="en-US" dirty="0"/>
              <a:t>, executes an immediate return from the function.</a:t>
            </a:r>
          </a:p>
          <a:p>
            <a:r>
              <a:rPr lang="en-US" dirty="0"/>
              <a:t>In other SQL implementations, does not terminate function execution and will delay leaving the function until END is reached.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with '--with-debug'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full debugging features, such as: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SHOW PROCEDURE CODE &lt;procedure&gt;;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SHOW FUNCTION CODE &lt;function&gt;;</a:t>
            </a:r>
          </a:p>
          <a:p>
            <a:r>
              <a:rPr lang="en-US" dirty="0"/>
              <a:t>Executes 30% slower [than without full debugging]</a:t>
            </a:r>
          </a:p>
          <a:p>
            <a:r>
              <a:rPr lang="en-US" dirty="0">
                <a:hlinkClick r:id="rId2"/>
              </a:rPr>
              <a:t>https://mariadb.com/kb/en/library/compiling-mariadb-for-debugging/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LEAVE &lt;</a:t>
            </a:r>
            <a:r>
              <a:rPr lang="en-US" i="1" dirty="0"/>
              <a:t>label</a:t>
            </a:r>
            <a:r>
              <a:rPr lang="en-US" dirty="0"/>
              <a:t>&gt;</a:t>
            </a:r>
          </a:p>
          <a:p>
            <a:r>
              <a:rPr lang="en-US" dirty="0"/>
              <a:t>Leaves the labelled block.</a:t>
            </a:r>
          </a:p>
          <a:p>
            <a:r>
              <a:rPr lang="en-US" dirty="0"/>
              <a:t>Provides a way to exit PROCEDUREs and TRIGGERs.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61802</TotalTime>
  <Words>2047</Words>
  <Application>Microsoft Macintosh PowerPoint</Application>
  <PresentationFormat>Widescreen</PresentationFormat>
  <Paragraphs>424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Mangal</vt:lpstr>
      <vt:lpstr>Wingdings</vt:lpstr>
      <vt:lpstr>Office Theme</vt:lpstr>
      <vt:lpstr>CIS 4301:  Stored Procedures</vt:lpstr>
      <vt:lpstr>Persistent, Stored Modules [PSM]</vt:lpstr>
      <vt:lpstr>Basic Form</vt:lpstr>
      <vt:lpstr>Example</vt:lpstr>
      <vt:lpstr>IN / OUT / INOUT</vt:lpstr>
      <vt:lpstr>Function Form</vt:lpstr>
      <vt:lpstr>RETURN</vt:lpstr>
      <vt:lpstr>MariaDB with '--with-debug'</vt:lpstr>
      <vt:lpstr>LEAVE</vt:lpstr>
      <vt:lpstr>Statement Blocks</vt:lpstr>
      <vt:lpstr>IF Statements</vt:lpstr>
      <vt:lpstr>IF / ELSE Statements</vt:lpstr>
      <vt:lpstr>IF / ELSE IF / … / ELSE Statements</vt:lpstr>
      <vt:lpstr>IF Function</vt:lpstr>
      <vt:lpstr>Example:  IF</vt:lpstr>
      <vt:lpstr>Test FUNCTION Rate</vt:lpstr>
      <vt:lpstr>FUNCTION Rate</vt:lpstr>
      <vt:lpstr>FUNCTION Rate …</vt:lpstr>
      <vt:lpstr>… FUNCTION Rate</vt:lpstr>
      <vt:lpstr>LOOPs</vt:lpstr>
      <vt:lpstr>Example Structure</vt:lpstr>
      <vt:lpstr>Example:  PROCEDURE Calculation</vt:lpstr>
      <vt:lpstr>Example:  PROCEDURE Calculation …</vt:lpstr>
      <vt:lpstr>… Example:  PROCEDURE Calculation</vt:lpstr>
      <vt:lpstr>Example:  PROCEDURE Calculation</vt:lpstr>
      <vt:lpstr>Other Loop Forms</vt:lpstr>
      <vt:lpstr>Queries</vt:lpstr>
      <vt:lpstr>Assignment / Query</vt:lpstr>
      <vt:lpstr>Assignment / Query</vt:lpstr>
      <vt:lpstr>SELECT … INTO</vt:lpstr>
      <vt:lpstr>CURSORs</vt:lpstr>
      <vt:lpstr>Using CURSORs</vt:lpstr>
      <vt:lpstr>Fetching Tuples</vt:lpstr>
      <vt:lpstr>CURSORs and LOOPs</vt:lpstr>
      <vt:lpstr>Examining the Status</vt:lpstr>
      <vt:lpstr>SQLSTATE</vt:lpstr>
      <vt:lpstr>Defining a HANDLER</vt:lpstr>
      <vt:lpstr>Sample Exercises</vt:lpstr>
      <vt:lpstr>Example:  PROCEDURE JoeGouge</vt:lpstr>
      <vt:lpstr>Example:  PROCEDURE JoeGouge</vt:lpstr>
      <vt:lpstr>Example:  PROCEDURE JoeGouge</vt:lpstr>
      <vt:lpstr>Example:  PROCEDURE JoeGouge</vt:lpstr>
      <vt:lpstr>Example:  PROCEDURE JoeGouge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Field Topic Model for Semantic Region Analysis in Crowded Scenes from Tracklets</dc:title>
  <dc:creator>pete</dc:creator>
  <cp:lastModifiedBy>Dobbins, Peter J</cp:lastModifiedBy>
  <cp:revision>1181</cp:revision>
  <cp:lastPrinted>2019-04-12T13:29:05Z</cp:lastPrinted>
  <dcterms:created xsi:type="dcterms:W3CDTF">2015-10-26T17:31:18Z</dcterms:created>
  <dcterms:modified xsi:type="dcterms:W3CDTF">2020-04-15T13:12:45Z</dcterms:modified>
</cp:coreProperties>
</file>