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sldIdLst>
    <p:sldId id="256" r:id="rId2"/>
    <p:sldId id="257" r:id="rId3"/>
    <p:sldId id="258" r:id="rId4"/>
    <p:sldId id="262" r:id="rId5"/>
    <p:sldId id="263" r:id="rId6"/>
    <p:sldId id="264" r:id="rId7"/>
    <p:sldId id="265" r:id="rId8"/>
    <p:sldId id="266" r:id="rId9"/>
    <p:sldId id="267" r:id="rId10"/>
    <p:sldId id="259" r:id="rId11"/>
    <p:sldId id="260" r:id="rId12"/>
    <p:sldId id="26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7" r:id="rId28"/>
    <p:sldId id="282" r:id="rId29"/>
    <p:sldId id="288" r:id="rId30"/>
    <p:sldId id="289" r:id="rId31"/>
    <p:sldId id="283" r:id="rId32"/>
    <p:sldId id="284"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9C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3"/>
  </p:normalViewPr>
  <p:slideViewPr>
    <p:cSldViewPr snapToGrid="0">
      <p:cViewPr varScale="1">
        <p:scale>
          <a:sx n="117" d="100"/>
          <a:sy n="117"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649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3687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A915EE-10CB-4CF1-8569-6154455DA57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9329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30959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A915EE-10CB-4CF1-8569-6154455DA57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562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41992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37295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1228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4724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314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18552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0689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836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80451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4162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5075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41B595-366B-43E2-A22E-EA6A78C03F06}" type="datetimeFigureOut">
              <a:rPr lang="en-US" smtClean="0"/>
              <a:t>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95056407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4CE9304C-7D47-49AD-9260-6DBF0A5B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DF387CA2-1EDE-388A-B47A-B0A4151B37CA}"/>
              </a:ext>
            </a:extLst>
          </p:cNvPr>
          <p:cNvPicPr>
            <a:picLocks noChangeAspect="1"/>
          </p:cNvPicPr>
          <p:nvPr/>
        </p:nvPicPr>
        <p:blipFill rotWithShape="1">
          <a:blip r:embed="rId2">
            <a:duotone>
              <a:schemeClr val="bg2">
                <a:shade val="45000"/>
                <a:satMod val="135000"/>
              </a:schemeClr>
              <a:prstClr val="white"/>
            </a:duotone>
            <a:alphaModFix amt="40000"/>
          </a:blip>
          <a:srcRect t="24558" b="19192"/>
          <a:stretch/>
        </p:blipFill>
        <p:spPr>
          <a:xfrm>
            <a:off x="0" y="29659"/>
            <a:ext cx="12192000" cy="6857990"/>
          </a:xfrm>
          <a:prstGeom prst="rect">
            <a:avLst/>
          </a:prstGeom>
        </p:spPr>
      </p:pic>
      <p:sp>
        <p:nvSpPr>
          <p:cNvPr id="2" name="Title 1">
            <a:extLst>
              <a:ext uri="{FF2B5EF4-FFF2-40B4-BE49-F238E27FC236}">
                <a16:creationId xmlns:a16="http://schemas.microsoft.com/office/drawing/2014/main" id="{F4CE965E-8FBC-2F4C-66E2-D60528FDB0A8}"/>
              </a:ext>
            </a:extLst>
          </p:cNvPr>
          <p:cNvSpPr>
            <a:spLocks noGrp="1"/>
          </p:cNvSpPr>
          <p:nvPr>
            <p:ph type="ctrTitle"/>
          </p:nvPr>
        </p:nvSpPr>
        <p:spPr>
          <a:xfrm>
            <a:off x="692727" y="1198581"/>
            <a:ext cx="10811885" cy="1950088"/>
          </a:xfrm>
        </p:spPr>
        <p:txBody>
          <a:bodyPr>
            <a:normAutofit/>
          </a:bodyPr>
          <a:lstStyle/>
          <a:p>
            <a:r>
              <a:rPr lang="en-US" dirty="0">
                <a:solidFill>
                  <a:srgbClr val="54656A"/>
                </a:solidFill>
              </a:rPr>
              <a:t>Instacart Market Basket Analysis</a:t>
            </a:r>
          </a:p>
        </p:txBody>
      </p:sp>
      <p:sp>
        <p:nvSpPr>
          <p:cNvPr id="3" name="Subtitle 2">
            <a:extLst>
              <a:ext uri="{FF2B5EF4-FFF2-40B4-BE49-F238E27FC236}">
                <a16:creationId xmlns:a16="http://schemas.microsoft.com/office/drawing/2014/main" id="{36418FF3-1563-F33D-F396-C5683B05FE36}"/>
              </a:ext>
            </a:extLst>
          </p:cNvPr>
          <p:cNvSpPr>
            <a:spLocks noGrp="1"/>
          </p:cNvSpPr>
          <p:nvPr>
            <p:ph type="subTitle" idx="1"/>
          </p:nvPr>
        </p:nvSpPr>
        <p:spPr>
          <a:xfrm>
            <a:off x="1883198" y="4517722"/>
            <a:ext cx="9621414" cy="1950088"/>
          </a:xfrm>
        </p:spPr>
        <p:txBody>
          <a:bodyPr>
            <a:normAutofit/>
          </a:bodyPr>
          <a:lstStyle/>
          <a:p>
            <a:r>
              <a:rPr lang="en-US" sz="2000" dirty="0"/>
              <a:t>Group Members – Vaishnavi Patil, Atharva Chiplunkar, </a:t>
            </a:r>
            <a:r>
              <a:rPr lang="en-US" sz="2000" dirty="0" err="1"/>
              <a:t>Maitreya</a:t>
            </a:r>
            <a:r>
              <a:rPr lang="en-US" sz="2000" dirty="0"/>
              <a:t> </a:t>
            </a:r>
            <a:r>
              <a:rPr lang="en-US" sz="2000" dirty="0" err="1"/>
              <a:t>Kocharekar</a:t>
            </a:r>
            <a:endParaRPr lang="en-US" sz="2000" dirty="0"/>
          </a:p>
        </p:txBody>
      </p:sp>
      <p:sp>
        <p:nvSpPr>
          <p:cNvPr id="11" name="Rectangle 10">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28717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31DBFB-9719-4C31-DFC4-EA1D006452DF}"/>
              </a:ext>
            </a:extLst>
          </p:cNvPr>
          <p:cNvSpPr>
            <a:spLocks noGrp="1"/>
          </p:cNvSpPr>
          <p:nvPr>
            <p:ph type="title"/>
          </p:nvPr>
        </p:nvSpPr>
        <p:spPr>
          <a:xfrm>
            <a:off x="1843391" y="624110"/>
            <a:ext cx="9383408" cy="1280890"/>
          </a:xfrm>
        </p:spPr>
        <p:txBody>
          <a:bodyPr>
            <a:normAutofit/>
          </a:bodyPr>
          <a:lstStyle/>
          <a:p>
            <a:r>
              <a:rPr lang="en-US" sz="4400" dirty="0">
                <a:solidFill>
                  <a:srgbClr val="FFFFFF"/>
                </a:solidFill>
              </a:rPr>
              <a:t>Document Oriented Model</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BE8C6442-6998-52DA-114A-8838FA8FAAB6}"/>
              </a:ext>
            </a:extLst>
          </p:cNvPr>
          <p:cNvSpPr>
            <a:spLocks noGrp="1"/>
          </p:cNvSpPr>
          <p:nvPr>
            <p:ph idx="1"/>
          </p:nvPr>
        </p:nvSpPr>
        <p:spPr>
          <a:xfrm>
            <a:off x="454858" y="2619374"/>
            <a:ext cx="11285585" cy="3614515"/>
          </a:xfrm>
        </p:spPr>
        <p:txBody>
          <a:bodyPr>
            <a:normAutofit/>
          </a:bodyPr>
          <a:lstStyle/>
          <a:p>
            <a:r>
              <a:rPr lang="en-US" sz="3200" dirty="0">
                <a:solidFill>
                  <a:schemeClr val="tx1"/>
                </a:solidFill>
                <a:latin typeface="Söhne"/>
              </a:rPr>
              <a:t>What is Document Oriented Model?</a:t>
            </a:r>
          </a:p>
          <a:p>
            <a:pPr marL="0" indent="0">
              <a:buNone/>
            </a:pPr>
            <a:r>
              <a:rPr lang="en-US" sz="3200" dirty="0">
                <a:solidFill>
                  <a:schemeClr val="tx1"/>
                </a:solidFill>
                <a:latin typeface="Söhne"/>
              </a:rPr>
              <a:t>It refers to a type of database management system that is designed to handle large volumes of unstructured or semi-structured data. Unlike traditional relational databases, which store data in tables with a fixed schema, NoSQL databases store data in a flexible, document-based format.</a:t>
            </a:r>
          </a:p>
        </p:txBody>
      </p:sp>
    </p:spTree>
    <p:extLst>
      <p:ext uri="{BB962C8B-B14F-4D97-AF65-F5344CB8AC3E}">
        <p14:creationId xmlns:p14="http://schemas.microsoft.com/office/powerpoint/2010/main" val="1684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37CCEA-3E1B-7282-5D85-574FB682E798}"/>
              </a:ext>
            </a:extLst>
          </p:cNvPr>
          <p:cNvSpPr>
            <a:spLocks noGrp="1"/>
          </p:cNvSpPr>
          <p:nvPr>
            <p:ph type="title"/>
          </p:nvPr>
        </p:nvSpPr>
        <p:spPr>
          <a:xfrm>
            <a:off x="1843391" y="624110"/>
            <a:ext cx="9383408" cy="1280890"/>
          </a:xfrm>
        </p:spPr>
        <p:txBody>
          <a:bodyPr>
            <a:normAutofit/>
          </a:bodyPr>
          <a:lstStyle/>
          <a:p>
            <a:endParaRPr lang="en-US">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91A234F-D3A0-3080-586B-16EB69A6E1C3}"/>
              </a:ext>
            </a:extLst>
          </p:cNvPr>
          <p:cNvSpPr>
            <a:spLocks noGrp="1"/>
          </p:cNvSpPr>
          <p:nvPr>
            <p:ph idx="1"/>
          </p:nvPr>
        </p:nvSpPr>
        <p:spPr>
          <a:xfrm>
            <a:off x="428977" y="2619375"/>
            <a:ext cx="11221155" cy="3614515"/>
          </a:xfrm>
        </p:spPr>
        <p:txBody>
          <a:bodyPr>
            <a:normAutofit/>
          </a:bodyPr>
          <a:lstStyle/>
          <a:p>
            <a:endParaRPr lang="en-US" sz="3200" dirty="0">
              <a:solidFill>
                <a:schemeClr val="tx1"/>
              </a:solidFill>
              <a:latin typeface="Söhne"/>
            </a:endParaRPr>
          </a:p>
        </p:txBody>
      </p:sp>
    </p:spTree>
    <p:extLst>
      <p:ext uri="{BB962C8B-B14F-4D97-AF65-F5344CB8AC3E}">
        <p14:creationId xmlns:p14="http://schemas.microsoft.com/office/powerpoint/2010/main" val="228731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2BF835-DA25-0CDD-88C7-7556626DB14B}"/>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Comparison of Document Oriented Model with Relational Model </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CC9F826-B7E1-396B-9C4E-87EE42CBAA69}"/>
              </a:ext>
            </a:extLst>
          </p:cNvPr>
          <p:cNvSpPr>
            <a:spLocks noGrp="1"/>
          </p:cNvSpPr>
          <p:nvPr>
            <p:ph idx="1"/>
          </p:nvPr>
        </p:nvSpPr>
        <p:spPr>
          <a:xfrm>
            <a:off x="1843392" y="2623930"/>
            <a:ext cx="9383408" cy="3287292"/>
          </a:xfrm>
        </p:spPr>
        <p:txBody>
          <a:bodyPr>
            <a:normAutofit/>
          </a:bodyPr>
          <a:lstStyle/>
          <a:p>
            <a:endParaRPr lang="en-US" dirty="0"/>
          </a:p>
        </p:txBody>
      </p:sp>
    </p:spTree>
    <p:extLst>
      <p:ext uri="{BB962C8B-B14F-4D97-AF65-F5344CB8AC3E}">
        <p14:creationId xmlns:p14="http://schemas.microsoft.com/office/powerpoint/2010/main" val="364268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65B641-828F-966F-B215-38FF6C51F4F1}"/>
              </a:ext>
            </a:extLst>
          </p:cNvPr>
          <p:cNvSpPr>
            <a:spLocks noGrp="1"/>
          </p:cNvSpPr>
          <p:nvPr>
            <p:ph type="title"/>
          </p:nvPr>
        </p:nvSpPr>
        <p:spPr>
          <a:xfrm>
            <a:off x="1843391" y="624110"/>
            <a:ext cx="9383408" cy="1280890"/>
          </a:xfrm>
        </p:spPr>
        <p:txBody>
          <a:bodyPr>
            <a:normAutofit/>
          </a:bodyPr>
          <a:lstStyle/>
          <a:p>
            <a:r>
              <a:rPr lang="en-US" sz="4400" dirty="0">
                <a:solidFill>
                  <a:srgbClr val="FFFFFF"/>
                </a:solidFill>
              </a:rPr>
              <a:t>Queries</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A020DDA-BDA2-F760-EBBD-0079621026D9}"/>
              </a:ext>
            </a:extLst>
          </p:cNvPr>
          <p:cNvSpPr>
            <a:spLocks noGrp="1"/>
          </p:cNvSpPr>
          <p:nvPr>
            <p:ph idx="1"/>
          </p:nvPr>
        </p:nvSpPr>
        <p:spPr>
          <a:xfrm>
            <a:off x="620889" y="2619375"/>
            <a:ext cx="10713155" cy="3614515"/>
          </a:xfrm>
        </p:spPr>
        <p:txBody>
          <a:bodyPr>
            <a:normAutofit fontScale="32500" lnSpcReduction="20000"/>
          </a:bodyPr>
          <a:lstStyle/>
          <a:p>
            <a:r>
              <a:rPr lang="en-US" sz="5800" dirty="0"/>
              <a:t>Query 1</a:t>
            </a:r>
          </a:p>
          <a:p>
            <a:pPr marL="0" indent="0">
              <a:buNone/>
            </a:pPr>
            <a:r>
              <a:rPr lang="en-US" sz="5800" dirty="0"/>
              <a:t>SELECT </a:t>
            </a:r>
            <a:r>
              <a:rPr lang="en-US" sz="5800" dirty="0" err="1"/>
              <a:t>p.product_id</a:t>
            </a:r>
            <a:r>
              <a:rPr lang="en-US" sz="5800" dirty="0"/>
              <a:t>, </a:t>
            </a:r>
            <a:r>
              <a:rPr lang="en-US" sz="5800" dirty="0" err="1"/>
              <a:t>p.product_name</a:t>
            </a:r>
            <a:r>
              <a:rPr lang="en-US" sz="5800" dirty="0"/>
              <a:t>, COUNT(</a:t>
            </a:r>
            <a:r>
              <a:rPr lang="en-US" sz="5800" dirty="0" err="1"/>
              <a:t>op.product_id</a:t>
            </a:r>
            <a:r>
              <a:rPr lang="en-US" sz="5800" dirty="0"/>
              <a:t>) AS </a:t>
            </a:r>
            <a:r>
              <a:rPr lang="en-US" sz="5800" dirty="0" err="1"/>
              <a:t>reorder_count</a:t>
            </a:r>
            <a:endParaRPr lang="en-US" sz="5800" dirty="0"/>
          </a:p>
          <a:p>
            <a:pPr marL="0" indent="0">
              <a:buNone/>
            </a:pPr>
            <a:r>
              <a:rPr lang="en-US" sz="5800" dirty="0"/>
              <a:t>    FROM product p</a:t>
            </a:r>
          </a:p>
          <a:p>
            <a:pPr marL="0" indent="0">
              <a:buNone/>
            </a:pPr>
            <a:r>
              <a:rPr lang="en-US" sz="5800" dirty="0"/>
              <a:t>    JOIN </a:t>
            </a:r>
            <a:r>
              <a:rPr lang="en-US" sz="5800" dirty="0" err="1"/>
              <a:t>order_product</a:t>
            </a:r>
            <a:r>
              <a:rPr lang="en-US" sz="5800" dirty="0"/>
              <a:t> op ON </a:t>
            </a:r>
            <a:r>
              <a:rPr lang="en-US" sz="5800" dirty="0" err="1"/>
              <a:t>p.product_id</a:t>
            </a:r>
            <a:r>
              <a:rPr lang="en-US" sz="5800" dirty="0"/>
              <a:t> = </a:t>
            </a:r>
            <a:r>
              <a:rPr lang="en-US" sz="5800" dirty="0" err="1"/>
              <a:t>op.product_id</a:t>
            </a:r>
            <a:endParaRPr lang="en-US" sz="5800" dirty="0"/>
          </a:p>
          <a:p>
            <a:pPr marL="0" indent="0">
              <a:buNone/>
            </a:pPr>
            <a:r>
              <a:rPr lang="en-US" sz="5800" dirty="0"/>
              <a:t>    JOIN orders o ON </a:t>
            </a:r>
            <a:r>
              <a:rPr lang="en-US" sz="5800" dirty="0" err="1"/>
              <a:t>op.order_id</a:t>
            </a:r>
            <a:r>
              <a:rPr lang="en-US" sz="5800" dirty="0"/>
              <a:t> = </a:t>
            </a:r>
            <a:r>
              <a:rPr lang="en-US" sz="5800" dirty="0" err="1"/>
              <a:t>o.order_id</a:t>
            </a:r>
            <a:endParaRPr lang="en-US" sz="5800" dirty="0"/>
          </a:p>
          <a:p>
            <a:pPr marL="0" indent="0">
              <a:buNone/>
            </a:pPr>
            <a:r>
              <a:rPr lang="en-US" sz="5800" dirty="0"/>
              <a:t>    WHERE </a:t>
            </a:r>
            <a:r>
              <a:rPr lang="en-US" sz="5800" dirty="0" err="1"/>
              <a:t>op.reorder</a:t>
            </a:r>
            <a:r>
              <a:rPr lang="en-US" sz="5800" dirty="0"/>
              <a:t> = 1</a:t>
            </a:r>
          </a:p>
          <a:p>
            <a:pPr marL="0" indent="0">
              <a:buNone/>
            </a:pPr>
            <a:r>
              <a:rPr lang="en-US" sz="5800" dirty="0"/>
              <a:t>    GROUP BY </a:t>
            </a:r>
            <a:r>
              <a:rPr lang="en-US" sz="5800" dirty="0" err="1"/>
              <a:t>p.product_id,p.product_name</a:t>
            </a:r>
            <a:endParaRPr lang="en-US" sz="5800" dirty="0"/>
          </a:p>
          <a:p>
            <a:pPr marL="0" indent="0">
              <a:buNone/>
            </a:pPr>
            <a:r>
              <a:rPr lang="en-US" sz="5800" dirty="0"/>
              <a:t>    ORDER BY </a:t>
            </a:r>
            <a:r>
              <a:rPr lang="en-US" sz="5800" dirty="0" err="1"/>
              <a:t>reorder_count</a:t>
            </a:r>
            <a:r>
              <a:rPr lang="en-US" sz="5800" dirty="0"/>
              <a:t> DESC</a:t>
            </a:r>
          </a:p>
          <a:p>
            <a:pPr marL="0" indent="0">
              <a:buNone/>
            </a:pPr>
            <a:r>
              <a:rPr lang="en-US" sz="5800" dirty="0"/>
              <a:t>    LIMIT 10;</a:t>
            </a:r>
          </a:p>
          <a:p>
            <a:pPr marL="0" indent="0">
              <a:buNone/>
            </a:pPr>
            <a:endParaRPr lang="en-US" dirty="0"/>
          </a:p>
        </p:txBody>
      </p:sp>
    </p:spTree>
    <p:extLst>
      <p:ext uri="{BB962C8B-B14F-4D97-AF65-F5344CB8AC3E}">
        <p14:creationId xmlns:p14="http://schemas.microsoft.com/office/powerpoint/2010/main" val="2273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CC335E0-D49E-2A01-CF7B-72717AEF8421}"/>
              </a:ext>
            </a:extLst>
          </p:cNvPr>
          <p:cNvSpPr>
            <a:spLocks noGrp="1"/>
          </p:cNvSpPr>
          <p:nvPr>
            <p:ph idx="1"/>
          </p:nvPr>
        </p:nvSpPr>
        <p:spPr>
          <a:xfrm>
            <a:off x="1843392" y="2623930"/>
            <a:ext cx="9383408" cy="3287292"/>
          </a:xfrm>
        </p:spPr>
        <p:txBody>
          <a:bodyPr>
            <a:normAutofit/>
          </a:bodyPr>
          <a:lstStyle/>
          <a:p>
            <a:endParaRPr lang="en-US"/>
          </a:p>
        </p:txBody>
      </p:sp>
      <p:sp>
        <p:nvSpPr>
          <p:cNvPr id="4" name="Title 1">
            <a:extLst>
              <a:ext uri="{FF2B5EF4-FFF2-40B4-BE49-F238E27FC236}">
                <a16:creationId xmlns:a16="http://schemas.microsoft.com/office/drawing/2014/main" id="{8D400B4C-786B-D526-D5B7-5F9B1BE2460A}"/>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350708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2B4E046A-75E4-2F85-1276-E4356F1D9B91}"/>
              </a:ext>
            </a:extLst>
          </p:cNvPr>
          <p:cNvSpPr>
            <a:spLocks noGrp="1"/>
          </p:cNvSpPr>
          <p:nvPr>
            <p:ph idx="1"/>
          </p:nvPr>
        </p:nvSpPr>
        <p:spPr>
          <a:xfrm>
            <a:off x="1843392" y="2623930"/>
            <a:ext cx="9383408" cy="3287292"/>
          </a:xfrm>
        </p:spPr>
        <p:txBody>
          <a:bodyPr>
            <a:normAutofit lnSpcReduction="10000"/>
          </a:bodyPr>
          <a:lstStyle/>
          <a:p>
            <a:r>
              <a:rPr lang="en-US" dirty="0"/>
              <a:t>Query 2</a:t>
            </a:r>
          </a:p>
          <a:p>
            <a:pPr marL="0" indent="0">
              <a:buNone/>
            </a:pPr>
            <a:r>
              <a:rPr lang="en-US" dirty="0"/>
              <a:t>SELECT </a:t>
            </a:r>
            <a:r>
              <a:rPr lang="en-US" dirty="0" err="1"/>
              <a:t>d.department_id</a:t>
            </a:r>
            <a:r>
              <a:rPr lang="en-US" dirty="0"/>
              <a:t>, </a:t>
            </a:r>
            <a:r>
              <a:rPr lang="en-US" dirty="0" err="1"/>
              <a:t>d.department_name</a:t>
            </a:r>
            <a:r>
              <a:rPr lang="en-US" dirty="0"/>
              <a:t>, AVG(</a:t>
            </a:r>
            <a:r>
              <a:rPr lang="en-US" dirty="0" err="1"/>
              <a:t>o.days_since_prior_order</a:t>
            </a:r>
            <a:r>
              <a:rPr lang="en-US" dirty="0"/>
              <a:t>) AS </a:t>
            </a:r>
            <a:r>
              <a:rPr lang="en-US" dirty="0" err="1"/>
              <a:t>avg_days_since_last_order</a:t>
            </a:r>
            <a:endParaRPr lang="en-US" dirty="0"/>
          </a:p>
          <a:p>
            <a:pPr marL="0" indent="0">
              <a:buNone/>
            </a:pPr>
            <a:r>
              <a:rPr lang="en-US" dirty="0"/>
              <a:t>    FROM department d</a:t>
            </a:r>
          </a:p>
          <a:p>
            <a:pPr marL="0" indent="0">
              <a:buNone/>
            </a:pPr>
            <a:r>
              <a:rPr lang="en-US" dirty="0"/>
              <a:t>    JOIN product p ON </a:t>
            </a:r>
            <a:r>
              <a:rPr lang="en-US" dirty="0" err="1"/>
              <a:t>d.department_id</a:t>
            </a:r>
            <a:r>
              <a:rPr lang="en-US" dirty="0"/>
              <a:t> = </a:t>
            </a:r>
            <a:r>
              <a:rPr lang="en-US" dirty="0" err="1"/>
              <a:t>p.department_id</a:t>
            </a:r>
            <a:endParaRPr lang="en-US" dirty="0"/>
          </a:p>
          <a:p>
            <a:pPr marL="0" indent="0">
              <a:buNone/>
            </a:pPr>
            <a:r>
              <a:rPr lang="en-US" dirty="0"/>
              <a:t>    JOIN </a:t>
            </a:r>
            <a:r>
              <a:rPr lang="en-US" dirty="0" err="1"/>
              <a:t>order_product</a:t>
            </a:r>
            <a:r>
              <a:rPr lang="en-US" dirty="0"/>
              <a:t> op ON </a:t>
            </a:r>
            <a:r>
              <a:rPr lang="en-US" dirty="0" err="1"/>
              <a:t>p.product_id</a:t>
            </a:r>
            <a:r>
              <a:rPr lang="en-US" dirty="0"/>
              <a:t> = </a:t>
            </a:r>
            <a:r>
              <a:rPr lang="en-US" dirty="0" err="1"/>
              <a:t>op.product_id</a:t>
            </a:r>
            <a:endParaRPr lang="en-US" dirty="0"/>
          </a:p>
          <a:p>
            <a:pPr marL="0" indent="0">
              <a:buNone/>
            </a:pPr>
            <a:r>
              <a:rPr lang="en-US" dirty="0"/>
              <a:t>    JOIN orders o ON </a:t>
            </a:r>
            <a:r>
              <a:rPr lang="en-US" dirty="0" err="1"/>
              <a:t>op.order_id</a:t>
            </a:r>
            <a:r>
              <a:rPr lang="en-US" dirty="0"/>
              <a:t> = </a:t>
            </a:r>
            <a:r>
              <a:rPr lang="en-US" dirty="0" err="1"/>
              <a:t>o.order_id</a:t>
            </a:r>
            <a:endParaRPr lang="en-US" dirty="0"/>
          </a:p>
          <a:p>
            <a:pPr marL="0" indent="0">
              <a:buNone/>
            </a:pPr>
            <a:r>
              <a:rPr lang="en-US" dirty="0"/>
              <a:t>    GROUP BY </a:t>
            </a:r>
            <a:r>
              <a:rPr lang="en-US" dirty="0" err="1"/>
              <a:t>d.department_id</a:t>
            </a:r>
            <a:r>
              <a:rPr lang="en-US" dirty="0"/>
              <a:t>, </a:t>
            </a:r>
            <a:r>
              <a:rPr lang="en-US" dirty="0" err="1"/>
              <a:t>d.department_name</a:t>
            </a:r>
            <a:endParaRPr lang="en-US" dirty="0"/>
          </a:p>
          <a:p>
            <a:pPr marL="0" indent="0">
              <a:buNone/>
            </a:pPr>
            <a:r>
              <a:rPr lang="en-US" dirty="0"/>
              <a:t>    ORDER BY </a:t>
            </a:r>
            <a:r>
              <a:rPr lang="en-US" dirty="0" err="1"/>
              <a:t>avg_days_since_last_order</a:t>
            </a:r>
            <a:r>
              <a:rPr lang="en-US" dirty="0"/>
              <a:t> ASC;</a:t>
            </a:r>
          </a:p>
          <a:p>
            <a:endParaRPr lang="en-US" dirty="0"/>
          </a:p>
        </p:txBody>
      </p:sp>
      <p:sp>
        <p:nvSpPr>
          <p:cNvPr id="5" name="Title 1">
            <a:extLst>
              <a:ext uri="{FF2B5EF4-FFF2-40B4-BE49-F238E27FC236}">
                <a16:creationId xmlns:a16="http://schemas.microsoft.com/office/drawing/2014/main" id="{CDE7679A-FF70-DB32-5F3B-D5A1B8E7EAA7}"/>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49188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47EC843D-E9FE-8A89-FA4D-90E609B40125}"/>
              </a:ext>
            </a:extLst>
          </p:cNvPr>
          <p:cNvSpPr>
            <a:spLocks noGrp="1"/>
          </p:cNvSpPr>
          <p:nvPr>
            <p:ph idx="1"/>
          </p:nvPr>
        </p:nvSpPr>
        <p:spPr>
          <a:xfrm>
            <a:off x="1843392" y="2623930"/>
            <a:ext cx="9383408" cy="3287292"/>
          </a:xfrm>
        </p:spPr>
        <p:txBody>
          <a:bodyPr>
            <a:normAutofit/>
          </a:bodyPr>
          <a:lstStyle/>
          <a:p>
            <a:endParaRPr lang="en-US"/>
          </a:p>
        </p:txBody>
      </p:sp>
      <p:sp>
        <p:nvSpPr>
          <p:cNvPr id="4" name="Title 1">
            <a:extLst>
              <a:ext uri="{FF2B5EF4-FFF2-40B4-BE49-F238E27FC236}">
                <a16:creationId xmlns:a16="http://schemas.microsoft.com/office/drawing/2014/main" id="{385FD4FE-C838-BFB5-88A6-F4B13BD87A7C}"/>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428555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C40F122-8F07-F5B3-365B-061B5B012E77}"/>
              </a:ext>
            </a:extLst>
          </p:cNvPr>
          <p:cNvSpPr>
            <a:spLocks noGrp="1"/>
          </p:cNvSpPr>
          <p:nvPr>
            <p:ph idx="1"/>
          </p:nvPr>
        </p:nvSpPr>
        <p:spPr>
          <a:xfrm>
            <a:off x="1843392" y="2623930"/>
            <a:ext cx="9383408" cy="3287292"/>
          </a:xfrm>
        </p:spPr>
        <p:txBody>
          <a:bodyPr>
            <a:normAutofit fontScale="85000" lnSpcReduction="10000"/>
          </a:bodyPr>
          <a:lstStyle/>
          <a:p>
            <a:r>
              <a:rPr lang="en-US" dirty="0"/>
              <a:t>Query 3</a:t>
            </a:r>
          </a:p>
          <a:p>
            <a:pPr marL="0" indent="0">
              <a:buNone/>
            </a:pPr>
            <a:r>
              <a:rPr lang="en-US" dirty="0"/>
              <a:t>SELECT </a:t>
            </a:r>
            <a:r>
              <a:rPr lang="en-US" dirty="0" err="1"/>
              <a:t>a.aisle_id</a:t>
            </a:r>
            <a:r>
              <a:rPr lang="en-US" dirty="0"/>
              <a:t>, </a:t>
            </a:r>
            <a:r>
              <a:rPr lang="en-US" dirty="0" err="1"/>
              <a:t>a.aisle_name</a:t>
            </a:r>
            <a:r>
              <a:rPr lang="en-US" dirty="0"/>
              <a:t>, COUNT(CASE WHEN </a:t>
            </a:r>
            <a:r>
              <a:rPr lang="en-US" dirty="0" err="1"/>
              <a:t>op.reorder</a:t>
            </a:r>
            <a:r>
              <a:rPr lang="en-US" dirty="0"/>
              <a:t> = 1 THEN 1 END) AS </a:t>
            </a:r>
            <a:r>
              <a:rPr lang="en-US" dirty="0" err="1"/>
              <a:t>total_reordered</a:t>
            </a:r>
            <a:r>
              <a:rPr lang="en-US" dirty="0"/>
              <a:t>,                                                                                                             COUNT(*) AS </a:t>
            </a:r>
            <a:r>
              <a:rPr lang="en-US" dirty="0" err="1"/>
              <a:t>total_ordered</a:t>
            </a:r>
            <a:r>
              <a:rPr lang="en-US" dirty="0"/>
              <a:t>,</a:t>
            </a:r>
          </a:p>
          <a:p>
            <a:pPr marL="0" indent="0">
              <a:buNone/>
            </a:pPr>
            <a:r>
              <a:rPr lang="en-US" dirty="0"/>
              <a:t>    (COUNT(CASE WHEN </a:t>
            </a:r>
            <a:r>
              <a:rPr lang="en-US" dirty="0" err="1"/>
              <a:t>op.reorder</a:t>
            </a:r>
            <a:r>
              <a:rPr lang="en-US" dirty="0"/>
              <a:t> = 1 THEN 1 END)* 100)/COUNT(*) AS </a:t>
            </a:r>
            <a:r>
              <a:rPr lang="en-US" dirty="0" err="1"/>
              <a:t>reorder_percentage</a:t>
            </a:r>
            <a:r>
              <a:rPr lang="en-US" dirty="0"/>
              <a:t> </a:t>
            </a:r>
          </a:p>
          <a:p>
            <a:pPr marL="0" indent="0">
              <a:buNone/>
            </a:pPr>
            <a:r>
              <a:rPr lang="en-US" dirty="0"/>
              <a:t>    FROM aisle a </a:t>
            </a:r>
          </a:p>
          <a:p>
            <a:pPr marL="0" indent="0">
              <a:buNone/>
            </a:pPr>
            <a:r>
              <a:rPr lang="en-US" dirty="0"/>
              <a:t>    JOIN product p ON </a:t>
            </a:r>
            <a:r>
              <a:rPr lang="en-US" dirty="0" err="1"/>
              <a:t>a.aisle_id</a:t>
            </a:r>
            <a:r>
              <a:rPr lang="en-US" dirty="0"/>
              <a:t> = </a:t>
            </a:r>
            <a:r>
              <a:rPr lang="en-US" dirty="0" err="1"/>
              <a:t>p.aisle_id</a:t>
            </a:r>
            <a:r>
              <a:rPr lang="en-US" dirty="0"/>
              <a:t> </a:t>
            </a:r>
          </a:p>
          <a:p>
            <a:pPr marL="0" indent="0">
              <a:buNone/>
            </a:pPr>
            <a:r>
              <a:rPr lang="en-US" dirty="0"/>
              <a:t>    JOIN </a:t>
            </a:r>
            <a:r>
              <a:rPr lang="en-US" dirty="0" err="1"/>
              <a:t>order_product</a:t>
            </a:r>
            <a:r>
              <a:rPr lang="en-US" dirty="0"/>
              <a:t> op ON </a:t>
            </a:r>
            <a:r>
              <a:rPr lang="en-US" dirty="0" err="1"/>
              <a:t>p.product_id</a:t>
            </a:r>
            <a:r>
              <a:rPr lang="en-US" dirty="0"/>
              <a:t> = </a:t>
            </a:r>
            <a:r>
              <a:rPr lang="en-US" dirty="0" err="1"/>
              <a:t>op.product_id</a:t>
            </a:r>
            <a:r>
              <a:rPr lang="en-US" dirty="0"/>
              <a:t> </a:t>
            </a:r>
          </a:p>
          <a:p>
            <a:pPr marL="0" indent="0">
              <a:buNone/>
            </a:pPr>
            <a:r>
              <a:rPr lang="en-US" dirty="0"/>
              <a:t>    GROUP BY </a:t>
            </a:r>
            <a:r>
              <a:rPr lang="en-US" dirty="0" err="1"/>
              <a:t>a.aisle_id,a.aisle_name</a:t>
            </a:r>
            <a:endParaRPr lang="en-US" dirty="0"/>
          </a:p>
          <a:p>
            <a:pPr marL="0" indent="0">
              <a:buNone/>
            </a:pPr>
            <a:r>
              <a:rPr lang="en-US" dirty="0"/>
              <a:t>    ORDER BY </a:t>
            </a:r>
            <a:r>
              <a:rPr lang="en-US" dirty="0" err="1"/>
              <a:t>reorder_percentage</a:t>
            </a:r>
            <a:r>
              <a:rPr lang="en-US" dirty="0"/>
              <a:t> DESC</a:t>
            </a:r>
          </a:p>
          <a:p>
            <a:pPr marL="0" indent="0">
              <a:buNone/>
            </a:pPr>
            <a:r>
              <a:rPr lang="en-US" dirty="0"/>
              <a:t>    LIMIT 10;</a:t>
            </a:r>
          </a:p>
        </p:txBody>
      </p:sp>
      <p:sp>
        <p:nvSpPr>
          <p:cNvPr id="4" name="Title 1">
            <a:extLst>
              <a:ext uri="{FF2B5EF4-FFF2-40B4-BE49-F238E27FC236}">
                <a16:creationId xmlns:a16="http://schemas.microsoft.com/office/drawing/2014/main" id="{7CB6CAAF-A983-5BCE-D11F-16DA3A697089}"/>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61844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7C93BA3F-7D0A-0869-F0F4-C83B507579B7}"/>
              </a:ext>
            </a:extLst>
          </p:cNvPr>
          <p:cNvSpPr>
            <a:spLocks noGrp="1"/>
          </p:cNvSpPr>
          <p:nvPr>
            <p:ph idx="1"/>
          </p:nvPr>
        </p:nvSpPr>
        <p:spPr>
          <a:xfrm>
            <a:off x="1843392" y="2623930"/>
            <a:ext cx="9383408" cy="3287292"/>
          </a:xfrm>
        </p:spPr>
        <p:txBody>
          <a:bodyPr>
            <a:normAutofit/>
          </a:bodyPr>
          <a:lstStyle/>
          <a:p>
            <a:endParaRPr lang="en-US"/>
          </a:p>
        </p:txBody>
      </p:sp>
      <p:sp>
        <p:nvSpPr>
          <p:cNvPr id="4" name="Title 1">
            <a:extLst>
              <a:ext uri="{FF2B5EF4-FFF2-40B4-BE49-F238E27FC236}">
                <a16:creationId xmlns:a16="http://schemas.microsoft.com/office/drawing/2014/main" id="{4712E757-9D44-FBBA-AAFF-36A495B20FFB}"/>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241376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D6B7829A-1E4D-43FD-3ADB-A367888BC147}"/>
              </a:ext>
            </a:extLst>
          </p:cNvPr>
          <p:cNvSpPr>
            <a:spLocks noGrp="1"/>
          </p:cNvSpPr>
          <p:nvPr>
            <p:ph idx="1"/>
          </p:nvPr>
        </p:nvSpPr>
        <p:spPr>
          <a:xfrm>
            <a:off x="1843392" y="2623930"/>
            <a:ext cx="9383408" cy="3287292"/>
          </a:xfrm>
        </p:spPr>
        <p:txBody>
          <a:bodyPr>
            <a:normAutofit lnSpcReduction="10000"/>
          </a:bodyPr>
          <a:lstStyle/>
          <a:p>
            <a:r>
              <a:rPr lang="en-US" dirty="0"/>
              <a:t>Query 4</a:t>
            </a:r>
          </a:p>
          <a:p>
            <a:pPr marL="0" indent="0">
              <a:buNone/>
            </a:pPr>
            <a:r>
              <a:rPr lang="en-US" dirty="0"/>
              <a:t>SELECT </a:t>
            </a:r>
            <a:r>
              <a:rPr lang="en-US" dirty="0" err="1"/>
              <a:t>d.department_id</a:t>
            </a:r>
            <a:r>
              <a:rPr lang="en-US" dirty="0"/>
              <a:t>, </a:t>
            </a:r>
            <a:r>
              <a:rPr lang="en-US" dirty="0" err="1"/>
              <a:t>d.department_name</a:t>
            </a:r>
            <a:r>
              <a:rPr lang="en-US" dirty="0"/>
              <a:t>, </a:t>
            </a:r>
            <a:r>
              <a:rPr lang="en-US" dirty="0" err="1"/>
              <a:t>o.order_hour_of_day</a:t>
            </a:r>
            <a:r>
              <a:rPr lang="en-US" dirty="0"/>
              <a:t>, COUNT(</a:t>
            </a:r>
            <a:r>
              <a:rPr lang="en-US" dirty="0" err="1"/>
              <a:t>op.product_id</a:t>
            </a:r>
            <a:r>
              <a:rPr lang="en-US" dirty="0"/>
              <a:t>) AS </a:t>
            </a:r>
            <a:r>
              <a:rPr lang="en-US" dirty="0" err="1"/>
              <a:t>product_count</a:t>
            </a:r>
            <a:endParaRPr lang="en-US" dirty="0"/>
          </a:p>
          <a:p>
            <a:pPr marL="0" indent="0">
              <a:buNone/>
            </a:pPr>
            <a:r>
              <a:rPr lang="en-US" dirty="0"/>
              <a:t>    FROM department d</a:t>
            </a:r>
          </a:p>
          <a:p>
            <a:pPr marL="0" indent="0">
              <a:buNone/>
            </a:pPr>
            <a:r>
              <a:rPr lang="en-US" dirty="0"/>
              <a:t>    JOIN product p ON </a:t>
            </a:r>
            <a:r>
              <a:rPr lang="en-US" dirty="0" err="1"/>
              <a:t>d.department_id</a:t>
            </a:r>
            <a:r>
              <a:rPr lang="en-US" dirty="0"/>
              <a:t> = </a:t>
            </a:r>
            <a:r>
              <a:rPr lang="en-US" dirty="0" err="1"/>
              <a:t>p.department_id</a:t>
            </a:r>
            <a:endParaRPr lang="en-US" dirty="0"/>
          </a:p>
          <a:p>
            <a:pPr marL="0" indent="0">
              <a:buNone/>
            </a:pPr>
            <a:r>
              <a:rPr lang="en-US" dirty="0"/>
              <a:t>    JOIN </a:t>
            </a:r>
            <a:r>
              <a:rPr lang="en-US" dirty="0" err="1"/>
              <a:t>order_product</a:t>
            </a:r>
            <a:r>
              <a:rPr lang="en-US" dirty="0"/>
              <a:t> op ON </a:t>
            </a:r>
            <a:r>
              <a:rPr lang="en-US" dirty="0" err="1"/>
              <a:t>p.product_id</a:t>
            </a:r>
            <a:r>
              <a:rPr lang="en-US" dirty="0"/>
              <a:t> = </a:t>
            </a:r>
            <a:r>
              <a:rPr lang="en-US" dirty="0" err="1"/>
              <a:t>op.product_id</a:t>
            </a:r>
            <a:endParaRPr lang="en-US" dirty="0"/>
          </a:p>
          <a:p>
            <a:pPr marL="0" indent="0">
              <a:buNone/>
            </a:pPr>
            <a:r>
              <a:rPr lang="en-US" dirty="0"/>
              <a:t>    JOIN orders o ON </a:t>
            </a:r>
            <a:r>
              <a:rPr lang="en-US" dirty="0" err="1"/>
              <a:t>op.order_id</a:t>
            </a:r>
            <a:r>
              <a:rPr lang="en-US" dirty="0"/>
              <a:t> = </a:t>
            </a:r>
            <a:r>
              <a:rPr lang="en-US" dirty="0" err="1"/>
              <a:t>o.order_id</a:t>
            </a:r>
            <a:endParaRPr lang="en-US" dirty="0"/>
          </a:p>
          <a:p>
            <a:pPr marL="0" indent="0">
              <a:buNone/>
            </a:pPr>
            <a:r>
              <a:rPr lang="en-US" dirty="0"/>
              <a:t>    GROUP BY </a:t>
            </a:r>
            <a:r>
              <a:rPr lang="en-US" dirty="0" err="1"/>
              <a:t>d.department_id</a:t>
            </a:r>
            <a:r>
              <a:rPr lang="en-US" dirty="0"/>
              <a:t>, </a:t>
            </a:r>
            <a:r>
              <a:rPr lang="en-US" dirty="0" err="1"/>
              <a:t>d.department_name</a:t>
            </a:r>
            <a:r>
              <a:rPr lang="en-US" dirty="0"/>
              <a:t>, </a:t>
            </a:r>
            <a:r>
              <a:rPr lang="en-US" dirty="0" err="1"/>
              <a:t>o.order_hour_of_day</a:t>
            </a:r>
            <a:endParaRPr lang="en-US" dirty="0"/>
          </a:p>
          <a:p>
            <a:pPr marL="0" indent="0">
              <a:buNone/>
            </a:pPr>
            <a:r>
              <a:rPr lang="en-US" dirty="0"/>
              <a:t>    ORDER BY </a:t>
            </a:r>
            <a:r>
              <a:rPr lang="en-US" dirty="0" err="1"/>
              <a:t>d.department_id</a:t>
            </a:r>
            <a:r>
              <a:rPr lang="en-US" dirty="0"/>
              <a:t>, </a:t>
            </a:r>
            <a:r>
              <a:rPr lang="en-US" dirty="0" err="1"/>
              <a:t>o.order_hour_of_day</a:t>
            </a:r>
            <a:r>
              <a:rPr lang="en-US" dirty="0"/>
              <a:t>;</a:t>
            </a:r>
          </a:p>
        </p:txBody>
      </p:sp>
      <p:sp>
        <p:nvSpPr>
          <p:cNvPr id="4" name="Title 1">
            <a:extLst>
              <a:ext uri="{FF2B5EF4-FFF2-40B4-BE49-F238E27FC236}">
                <a16:creationId xmlns:a16="http://schemas.microsoft.com/office/drawing/2014/main" id="{1D75A02B-420D-7E0E-83CD-9CC55487DA61}"/>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253050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12FA8E7-ACC3-0E91-505E-62D1E742C5B1}"/>
              </a:ext>
            </a:extLst>
          </p:cNvPr>
          <p:cNvSpPr>
            <a:spLocks noGrp="1"/>
          </p:cNvSpPr>
          <p:nvPr>
            <p:ph type="title"/>
          </p:nvPr>
        </p:nvSpPr>
        <p:spPr>
          <a:xfrm>
            <a:off x="1843391" y="624110"/>
            <a:ext cx="9383408" cy="1280890"/>
          </a:xfrm>
        </p:spPr>
        <p:txBody>
          <a:bodyPr>
            <a:normAutofit/>
          </a:bodyPr>
          <a:lstStyle/>
          <a:p>
            <a:r>
              <a:rPr lang="en-US" sz="4400" dirty="0">
                <a:solidFill>
                  <a:srgbClr val="FFFFFF"/>
                </a:solidFill>
              </a:rPr>
              <a:t>Introduction</a:t>
            </a:r>
          </a:p>
        </p:txBody>
      </p:sp>
      <p:sp>
        <p:nvSpPr>
          <p:cNvPr id="49"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F3DC475-E7EA-8E57-C5DE-F42CB06C1D0A}"/>
              </a:ext>
            </a:extLst>
          </p:cNvPr>
          <p:cNvSpPr>
            <a:spLocks noGrp="1"/>
          </p:cNvSpPr>
          <p:nvPr>
            <p:ph idx="1"/>
          </p:nvPr>
        </p:nvSpPr>
        <p:spPr>
          <a:xfrm>
            <a:off x="598310" y="2720622"/>
            <a:ext cx="11157271" cy="3714115"/>
          </a:xfrm>
        </p:spPr>
        <p:txBody>
          <a:bodyPr>
            <a:normAutofit/>
          </a:bodyPr>
          <a:lstStyle/>
          <a:p>
            <a:r>
              <a:rPr lang="en-US" sz="3200" i="0" u="none" strike="noStrike" dirty="0">
                <a:solidFill>
                  <a:schemeClr val="tx1"/>
                </a:solidFill>
                <a:effectLst/>
                <a:latin typeface="Söhne"/>
              </a:rPr>
              <a:t>What is Market Basket Analysis ?</a:t>
            </a:r>
          </a:p>
          <a:p>
            <a:pPr marL="0" indent="0">
              <a:buNone/>
            </a:pPr>
            <a:r>
              <a:rPr lang="en-US" sz="3200" dirty="0">
                <a:solidFill>
                  <a:schemeClr val="tx1"/>
                </a:solidFill>
                <a:latin typeface="Söhne"/>
              </a:rPr>
              <a:t>I</a:t>
            </a:r>
            <a:r>
              <a:rPr lang="en-US" sz="3200" i="0" u="none" strike="noStrike" dirty="0">
                <a:solidFill>
                  <a:schemeClr val="tx1"/>
                </a:solidFill>
                <a:effectLst/>
                <a:latin typeface="Söhne"/>
              </a:rPr>
              <a:t>t is a data mining technique used by retailers to understand the purchasing behavior of their customers. By analyzing the items that are frequently purchased together, retailers can gain insights into consumer preferences, create targeted promotions, and optimize store layouts to improve sales.</a:t>
            </a:r>
            <a:endParaRPr lang="en-US" sz="3200" dirty="0">
              <a:solidFill>
                <a:schemeClr val="tx1"/>
              </a:solidFill>
            </a:endParaRPr>
          </a:p>
        </p:txBody>
      </p:sp>
    </p:spTree>
    <p:extLst>
      <p:ext uri="{BB962C8B-B14F-4D97-AF65-F5344CB8AC3E}">
        <p14:creationId xmlns:p14="http://schemas.microsoft.com/office/powerpoint/2010/main" val="475177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E6C27B1C-FCEA-0ECB-B8E9-A0587092C313}"/>
              </a:ext>
            </a:extLst>
          </p:cNvPr>
          <p:cNvSpPr>
            <a:spLocks noGrp="1"/>
          </p:cNvSpPr>
          <p:nvPr>
            <p:ph idx="1"/>
          </p:nvPr>
        </p:nvSpPr>
        <p:spPr>
          <a:xfrm>
            <a:off x="1843392" y="2623930"/>
            <a:ext cx="9383408" cy="3287292"/>
          </a:xfrm>
        </p:spPr>
        <p:txBody>
          <a:bodyPr>
            <a:normAutofit/>
          </a:bodyPr>
          <a:lstStyle/>
          <a:p>
            <a:endParaRPr lang="en-US"/>
          </a:p>
        </p:txBody>
      </p:sp>
      <p:sp>
        <p:nvSpPr>
          <p:cNvPr id="4" name="Title 1">
            <a:extLst>
              <a:ext uri="{FF2B5EF4-FFF2-40B4-BE49-F238E27FC236}">
                <a16:creationId xmlns:a16="http://schemas.microsoft.com/office/drawing/2014/main" id="{196B8B96-68FF-B7CD-287B-8F8C3429B987}"/>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262468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8A6824D-1DC9-9426-24F0-FC4733F4407C}"/>
              </a:ext>
            </a:extLst>
          </p:cNvPr>
          <p:cNvSpPr>
            <a:spLocks noGrp="1"/>
          </p:cNvSpPr>
          <p:nvPr>
            <p:ph idx="1"/>
          </p:nvPr>
        </p:nvSpPr>
        <p:spPr>
          <a:xfrm>
            <a:off x="1843392" y="2623930"/>
            <a:ext cx="9383408" cy="3287292"/>
          </a:xfrm>
        </p:spPr>
        <p:txBody>
          <a:bodyPr>
            <a:normAutofit fontScale="85000" lnSpcReduction="10000"/>
          </a:bodyPr>
          <a:lstStyle/>
          <a:p>
            <a:r>
              <a:rPr lang="en-US" dirty="0"/>
              <a:t>Query 5</a:t>
            </a:r>
          </a:p>
          <a:p>
            <a:pPr marL="0" indent="0">
              <a:buNone/>
            </a:pPr>
            <a:r>
              <a:rPr lang="en-US" dirty="0"/>
              <a:t>SELECT p1.product_name AS product_1, p2.product_name AS product_2, COUNT(*) AS </a:t>
            </a:r>
            <a:r>
              <a:rPr lang="en-US" dirty="0" err="1"/>
              <a:t>pair_count</a:t>
            </a:r>
            <a:endParaRPr lang="en-US" dirty="0"/>
          </a:p>
          <a:p>
            <a:pPr marL="0" indent="0">
              <a:buNone/>
            </a:pPr>
            <a:r>
              <a:rPr lang="en-US" dirty="0"/>
              <a:t>    FROM </a:t>
            </a:r>
            <a:r>
              <a:rPr lang="en-US" dirty="0" err="1"/>
              <a:t>order_product</a:t>
            </a:r>
            <a:r>
              <a:rPr lang="en-US" dirty="0"/>
              <a:t> op1</a:t>
            </a:r>
          </a:p>
          <a:p>
            <a:pPr marL="0" indent="0">
              <a:buNone/>
            </a:pPr>
            <a:r>
              <a:rPr lang="en-US" dirty="0"/>
              <a:t>    JOIN </a:t>
            </a:r>
            <a:r>
              <a:rPr lang="en-US" dirty="0" err="1"/>
              <a:t>order_product</a:t>
            </a:r>
            <a:r>
              <a:rPr lang="en-US" dirty="0"/>
              <a:t> op2 ON op1.order_id = op2.order_id AND op1.product_id &lt; op2.product_id</a:t>
            </a:r>
          </a:p>
          <a:p>
            <a:pPr marL="0" indent="0">
              <a:buNone/>
            </a:pPr>
            <a:r>
              <a:rPr lang="en-US" dirty="0"/>
              <a:t>    JOIN product p1 ON op1.product_id = p1.product_id</a:t>
            </a:r>
          </a:p>
          <a:p>
            <a:pPr marL="0" indent="0">
              <a:buNone/>
            </a:pPr>
            <a:r>
              <a:rPr lang="en-US" dirty="0"/>
              <a:t>    JOIN product p2 ON op2.product_id = p2.product_id</a:t>
            </a:r>
          </a:p>
          <a:p>
            <a:pPr marL="0" indent="0">
              <a:buNone/>
            </a:pPr>
            <a:r>
              <a:rPr lang="en-US" dirty="0"/>
              <a:t>    GROUP BY p1.product_id,p1.product_name, p2.product_id, p2.product_name</a:t>
            </a:r>
          </a:p>
          <a:p>
            <a:pPr marL="0" indent="0">
              <a:buNone/>
            </a:pPr>
            <a:r>
              <a:rPr lang="en-US" dirty="0"/>
              <a:t>    ORDER BY </a:t>
            </a:r>
            <a:r>
              <a:rPr lang="en-US" dirty="0" err="1"/>
              <a:t>pair_count</a:t>
            </a:r>
            <a:r>
              <a:rPr lang="en-US" dirty="0"/>
              <a:t> DESC</a:t>
            </a:r>
          </a:p>
          <a:p>
            <a:pPr marL="0" indent="0">
              <a:buNone/>
            </a:pPr>
            <a:r>
              <a:rPr lang="en-US" dirty="0"/>
              <a:t>    LIMIT 10;</a:t>
            </a:r>
          </a:p>
          <a:p>
            <a:pPr marL="0" indent="0">
              <a:buNone/>
            </a:pPr>
            <a:endParaRPr lang="en-US" dirty="0"/>
          </a:p>
        </p:txBody>
      </p:sp>
      <p:sp>
        <p:nvSpPr>
          <p:cNvPr id="4" name="Title 1">
            <a:extLst>
              <a:ext uri="{FF2B5EF4-FFF2-40B4-BE49-F238E27FC236}">
                <a16:creationId xmlns:a16="http://schemas.microsoft.com/office/drawing/2014/main" id="{80E4ABA1-5820-4F51-4622-230240BEB5DB}"/>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332127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814535F8-8FB1-9681-7F00-1B8C983092DD}"/>
              </a:ext>
            </a:extLst>
          </p:cNvPr>
          <p:cNvSpPr>
            <a:spLocks noGrp="1"/>
          </p:cNvSpPr>
          <p:nvPr>
            <p:ph idx="1"/>
          </p:nvPr>
        </p:nvSpPr>
        <p:spPr>
          <a:xfrm>
            <a:off x="1843392" y="2623930"/>
            <a:ext cx="9383408" cy="3287292"/>
          </a:xfrm>
        </p:spPr>
        <p:txBody>
          <a:bodyPr>
            <a:normAutofit/>
          </a:bodyPr>
          <a:lstStyle/>
          <a:p>
            <a:endParaRPr lang="en-US"/>
          </a:p>
        </p:txBody>
      </p:sp>
      <p:sp>
        <p:nvSpPr>
          <p:cNvPr id="4" name="Title 1">
            <a:extLst>
              <a:ext uri="{FF2B5EF4-FFF2-40B4-BE49-F238E27FC236}">
                <a16:creationId xmlns:a16="http://schemas.microsoft.com/office/drawing/2014/main" id="{52625AEA-234C-55D2-8F01-029E8D1823A3}"/>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Queries</a:t>
            </a:r>
          </a:p>
        </p:txBody>
      </p:sp>
    </p:spTree>
    <p:extLst>
      <p:ext uri="{BB962C8B-B14F-4D97-AF65-F5344CB8AC3E}">
        <p14:creationId xmlns:p14="http://schemas.microsoft.com/office/powerpoint/2010/main" val="42291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EF6C364-E208-887B-CCEC-6255363023AB}"/>
              </a:ext>
            </a:extLst>
          </p:cNvPr>
          <p:cNvSpPr>
            <a:spLocks noGrp="1"/>
          </p:cNvSpPr>
          <p:nvPr>
            <p:ph type="title"/>
          </p:nvPr>
        </p:nvSpPr>
        <p:spPr>
          <a:xfrm>
            <a:off x="1843391" y="624110"/>
            <a:ext cx="9383408" cy="1280890"/>
          </a:xfrm>
        </p:spPr>
        <p:txBody>
          <a:bodyPr>
            <a:normAutofit/>
          </a:bodyPr>
          <a:lstStyle/>
          <a:p>
            <a:r>
              <a:rPr lang="en-US" sz="4400" dirty="0">
                <a:solidFill>
                  <a:srgbClr val="FFFFFF"/>
                </a:solidFill>
              </a:rPr>
              <a:t>Functional Dependencies</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1918D66-264F-5769-3FEC-27836F03DE00}"/>
              </a:ext>
            </a:extLst>
          </p:cNvPr>
          <p:cNvSpPr>
            <a:spLocks noGrp="1"/>
          </p:cNvSpPr>
          <p:nvPr>
            <p:ph idx="1"/>
          </p:nvPr>
        </p:nvSpPr>
        <p:spPr>
          <a:xfrm>
            <a:off x="1843392" y="2623930"/>
            <a:ext cx="9383408" cy="3287292"/>
          </a:xfrm>
        </p:spPr>
        <p:txBody>
          <a:bodyPr>
            <a:normAutofit/>
          </a:bodyPr>
          <a:lstStyle/>
          <a:p>
            <a:endParaRPr lang="en-US"/>
          </a:p>
        </p:txBody>
      </p:sp>
    </p:spTree>
    <p:extLst>
      <p:ext uri="{BB962C8B-B14F-4D97-AF65-F5344CB8AC3E}">
        <p14:creationId xmlns:p14="http://schemas.microsoft.com/office/powerpoint/2010/main" val="1744421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E3BCF262-E00C-3379-FA8D-93749BBBD975}"/>
              </a:ext>
            </a:extLst>
          </p:cNvPr>
          <p:cNvSpPr>
            <a:spLocks noGrp="1"/>
          </p:cNvSpPr>
          <p:nvPr>
            <p:ph idx="1"/>
          </p:nvPr>
        </p:nvSpPr>
        <p:spPr>
          <a:xfrm>
            <a:off x="1843392" y="2623930"/>
            <a:ext cx="9383408" cy="3287292"/>
          </a:xfrm>
        </p:spPr>
        <p:txBody>
          <a:bodyPr>
            <a:normAutofit/>
          </a:bodyPr>
          <a:lstStyle/>
          <a:p>
            <a:endParaRPr lang="en-US"/>
          </a:p>
        </p:txBody>
      </p:sp>
      <p:sp>
        <p:nvSpPr>
          <p:cNvPr id="11" name="Title 1">
            <a:extLst>
              <a:ext uri="{FF2B5EF4-FFF2-40B4-BE49-F238E27FC236}">
                <a16:creationId xmlns:a16="http://schemas.microsoft.com/office/drawing/2014/main" id="{B2E6D2A9-D8D1-9EBE-9F3E-20B5D34B9A3B}"/>
              </a:ext>
            </a:extLst>
          </p:cNvPr>
          <p:cNvSpPr>
            <a:spLocks noGrp="1"/>
          </p:cNvSpPr>
          <p:nvPr>
            <p:ph type="title"/>
          </p:nvPr>
        </p:nvSpPr>
        <p:spPr>
          <a:xfrm>
            <a:off x="1707924" y="543978"/>
            <a:ext cx="9383408" cy="1280890"/>
          </a:xfrm>
        </p:spPr>
        <p:txBody>
          <a:bodyPr>
            <a:normAutofit/>
          </a:bodyPr>
          <a:lstStyle/>
          <a:p>
            <a:r>
              <a:rPr lang="en-US" sz="4400" dirty="0">
                <a:solidFill>
                  <a:srgbClr val="FFFFFF"/>
                </a:solidFill>
              </a:rPr>
              <a:t>Normalization</a:t>
            </a:r>
          </a:p>
        </p:txBody>
      </p:sp>
    </p:spTree>
    <p:extLst>
      <p:ext uri="{BB962C8B-B14F-4D97-AF65-F5344CB8AC3E}">
        <p14:creationId xmlns:p14="http://schemas.microsoft.com/office/powerpoint/2010/main" val="393807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30B1A-C487-3EED-B8CE-954CEF23B97C}"/>
              </a:ext>
            </a:extLst>
          </p:cNvPr>
          <p:cNvSpPr>
            <a:spLocks noGrp="1"/>
          </p:cNvSpPr>
          <p:nvPr>
            <p:ph type="title"/>
          </p:nvPr>
        </p:nvSpPr>
        <p:spPr>
          <a:xfrm>
            <a:off x="1046019" y="942108"/>
            <a:ext cx="3256550" cy="4969113"/>
          </a:xfrm>
        </p:spPr>
        <p:txBody>
          <a:bodyPr anchor="ctr">
            <a:normAutofit/>
          </a:bodyPr>
          <a:lstStyle/>
          <a:p>
            <a:r>
              <a:rPr lang="en-US" sz="4400" dirty="0">
                <a:solidFill>
                  <a:schemeClr val="tx2">
                    <a:lumMod val="75000"/>
                  </a:schemeClr>
                </a:solidFill>
              </a:rPr>
              <a:t>Phase III</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D7AF8EF-4519-65A2-028E-64FEC26AF27A}"/>
              </a:ext>
            </a:extLst>
          </p:cNvPr>
          <p:cNvSpPr>
            <a:spLocks noGrp="1"/>
          </p:cNvSpPr>
          <p:nvPr>
            <p:ph idx="1"/>
          </p:nvPr>
        </p:nvSpPr>
        <p:spPr>
          <a:xfrm>
            <a:off x="5049062" y="942108"/>
            <a:ext cx="6455549" cy="4969114"/>
          </a:xfrm>
        </p:spPr>
        <p:txBody>
          <a:bodyPr anchor="ctr">
            <a:normAutofit/>
          </a:bodyPr>
          <a:lstStyle/>
          <a:p>
            <a:r>
              <a:rPr lang="en-US" sz="3200" dirty="0">
                <a:solidFill>
                  <a:schemeClr val="tx2">
                    <a:lumMod val="75000"/>
                  </a:schemeClr>
                </a:solidFill>
              </a:rPr>
              <a:t>Cleaning and Integration of Dataset</a:t>
            </a:r>
          </a:p>
          <a:p>
            <a:r>
              <a:rPr lang="en-US" sz="3200" dirty="0">
                <a:solidFill>
                  <a:schemeClr val="tx2">
                    <a:lumMod val="75000"/>
                  </a:schemeClr>
                </a:solidFill>
              </a:rPr>
              <a:t>Itemset Mining</a:t>
            </a:r>
          </a:p>
          <a:p>
            <a:r>
              <a:rPr lang="en-US" sz="3200" dirty="0">
                <a:solidFill>
                  <a:schemeClr val="tx2">
                    <a:lumMod val="75000"/>
                  </a:schemeClr>
                </a:solidFill>
              </a:rPr>
              <a:t>Which model is a best fit for our dataset</a:t>
            </a:r>
          </a:p>
        </p:txBody>
      </p:sp>
    </p:spTree>
    <p:extLst>
      <p:ext uri="{BB962C8B-B14F-4D97-AF65-F5344CB8AC3E}">
        <p14:creationId xmlns:p14="http://schemas.microsoft.com/office/powerpoint/2010/main" val="1850230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0FC0D81-91F6-FCCC-8270-A1955D8A2AEC}"/>
              </a:ext>
            </a:extLst>
          </p:cNvPr>
          <p:cNvSpPr>
            <a:spLocks noGrp="1"/>
          </p:cNvSpPr>
          <p:nvPr>
            <p:ph type="title"/>
          </p:nvPr>
        </p:nvSpPr>
        <p:spPr>
          <a:xfrm>
            <a:off x="1843392" y="396262"/>
            <a:ext cx="9383408" cy="1280890"/>
          </a:xfrm>
        </p:spPr>
        <p:txBody>
          <a:bodyPr>
            <a:noAutofit/>
          </a:bodyPr>
          <a:lstStyle/>
          <a:p>
            <a:r>
              <a:rPr lang="en-US" sz="4400" dirty="0">
                <a:solidFill>
                  <a:srgbClr val="FFFFFF"/>
                </a:solidFill>
              </a:rPr>
              <a:t>Cleaning and Integration of Dataset</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56573A8C-F16D-93A1-F2A7-92714BCAFDD8}"/>
              </a:ext>
            </a:extLst>
          </p:cNvPr>
          <p:cNvSpPr>
            <a:spLocks noGrp="1"/>
          </p:cNvSpPr>
          <p:nvPr>
            <p:ph idx="1"/>
          </p:nvPr>
        </p:nvSpPr>
        <p:spPr>
          <a:xfrm>
            <a:off x="1843392" y="2623929"/>
            <a:ext cx="9383408" cy="3678899"/>
          </a:xfrm>
        </p:spPr>
        <p:txBody>
          <a:bodyPr>
            <a:normAutofit/>
          </a:bodyPr>
          <a:lstStyle/>
          <a:p>
            <a:r>
              <a:rPr lang="en-US" sz="1800" dirty="0">
                <a:solidFill>
                  <a:srgbClr val="9C9C13"/>
                </a:solidFill>
              </a:rPr>
              <a:t>We had already cleaned our dataset by inserting value 0 whenever we encountered null values in the attribute for example in the case of </a:t>
            </a:r>
            <a:r>
              <a:rPr lang="en-US" sz="1800" dirty="0" err="1">
                <a:solidFill>
                  <a:srgbClr val="9C9C13"/>
                </a:solidFill>
              </a:rPr>
              <a:t>days_since_prior_order</a:t>
            </a:r>
            <a:r>
              <a:rPr lang="en-US" sz="1800" dirty="0">
                <a:solidFill>
                  <a:srgbClr val="9C9C13"/>
                </a:solidFill>
              </a:rPr>
              <a:t> attribute of the orders table. We also converted the values for our attributes to integer and text types as required.</a:t>
            </a:r>
          </a:p>
          <a:p>
            <a:r>
              <a:rPr lang="en-US" sz="1800" dirty="0">
                <a:solidFill>
                  <a:srgbClr val="9C9C13"/>
                </a:solidFill>
              </a:rPr>
              <a:t>For data integration we created different kinds of views, one of which, view2, sorts the aisles according to departments and displays an array of aisles for each department. For this we integrated the product department and aisle table and created a view out of it to find which different aisles belong to what departments.</a:t>
            </a:r>
          </a:p>
          <a:p>
            <a:r>
              <a:rPr lang="en-US" sz="1800" dirty="0">
                <a:solidFill>
                  <a:srgbClr val="9C9C13"/>
                </a:solidFill>
              </a:rPr>
              <a:t>Similar task was done for </a:t>
            </a:r>
            <a:r>
              <a:rPr lang="en-US" sz="1800" dirty="0" err="1">
                <a:solidFill>
                  <a:srgbClr val="9C9C13"/>
                </a:solidFill>
              </a:rPr>
              <a:t>Aisle_Product</a:t>
            </a:r>
            <a:r>
              <a:rPr lang="en-US" sz="1800" dirty="0">
                <a:solidFill>
                  <a:srgbClr val="9C9C13"/>
                </a:solidFill>
              </a:rPr>
              <a:t>, wherein we sorted different unique products into their aisle by joining aisle and product table. This way any user can simple find the location of their desired product</a:t>
            </a:r>
          </a:p>
          <a:p>
            <a:endParaRPr lang="en-US" dirty="0"/>
          </a:p>
        </p:txBody>
      </p:sp>
    </p:spTree>
    <p:extLst>
      <p:ext uri="{BB962C8B-B14F-4D97-AF65-F5344CB8AC3E}">
        <p14:creationId xmlns:p14="http://schemas.microsoft.com/office/powerpoint/2010/main" val="3179683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68D7A6-2442-3819-421F-3EA2AAD63228}"/>
              </a:ext>
            </a:extLst>
          </p:cNvPr>
          <p:cNvPicPr>
            <a:picLocks noChangeAspect="1"/>
          </p:cNvPicPr>
          <p:nvPr/>
        </p:nvPicPr>
        <p:blipFill>
          <a:blip r:embed="rId2"/>
          <a:stretch>
            <a:fillRect/>
          </a:stretch>
        </p:blipFill>
        <p:spPr>
          <a:xfrm>
            <a:off x="139485" y="139483"/>
            <a:ext cx="12022402" cy="5982347"/>
          </a:xfrm>
          <a:prstGeom prst="rect">
            <a:avLst/>
          </a:prstGeom>
        </p:spPr>
      </p:pic>
    </p:spTree>
    <p:extLst>
      <p:ext uri="{BB962C8B-B14F-4D97-AF65-F5344CB8AC3E}">
        <p14:creationId xmlns:p14="http://schemas.microsoft.com/office/powerpoint/2010/main" val="671949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734F56-8B72-D637-D044-A81B75F8D6A6}"/>
              </a:ext>
            </a:extLst>
          </p:cNvPr>
          <p:cNvSpPr>
            <a:spLocks noGrp="1"/>
          </p:cNvSpPr>
          <p:nvPr>
            <p:ph type="title"/>
          </p:nvPr>
        </p:nvSpPr>
        <p:spPr>
          <a:xfrm>
            <a:off x="1843391" y="624110"/>
            <a:ext cx="9383408" cy="1280890"/>
          </a:xfrm>
        </p:spPr>
        <p:txBody>
          <a:bodyPr>
            <a:normAutofit/>
          </a:bodyPr>
          <a:lstStyle/>
          <a:p>
            <a:r>
              <a:rPr lang="en-US" sz="4400" dirty="0">
                <a:solidFill>
                  <a:srgbClr val="FFFFFF"/>
                </a:solidFill>
              </a:rPr>
              <a:t>Itemset Mining</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A8C0D6-5914-5BA4-AA3E-23ABEBAD1416}"/>
              </a:ext>
            </a:extLst>
          </p:cNvPr>
          <p:cNvSpPr>
            <a:spLocks noGrp="1"/>
          </p:cNvSpPr>
          <p:nvPr>
            <p:ph idx="1"/>
          </p:nvPr>
        </p:nvSpPr>
        <p:spPr>
          <a:xfrm>
            <a:off x="1843392" y="2623930"/>
            <a:ext cx="9383408" cy="3689784"/>
          </a:xfrm>
        </p:spPr>
        <p:txBody>
          <a:bodyPr>
            <a:normAutofit fontScale="92500" lnSpcReduction="10000"/>
          </a:bodyPr>
          <a:lstStyle/>
          <a:p>
            <a:r>
              <a:rPr lang="en-US" dirty="0"/>
              <a:t>First, we formed a table named temp2. This table contains all the important information that we need. The table is formed by joining order and </a:t>
            </a:r>
            <a:r>
              <a:rPr lang="en-US" dirty="0" err="1"/>
              <a:t>order_product</a:t>
            </a:r>
            <a:r>
              <a:rPr lang="en-US" dirty="0"/>
              <a:t> table on </a:t>
            </a:r>
            <a:r>
              <a:rPr lang="en-US" dirty="0" err="1"/>
              <a:t>order_id</a:t>
            </a:r>
            <a:r>
              <a:rPr lang="en-US" dirty="0"/>
              <a:t>, call this newly formed table temp1, and then joining product table on the temp1 table on </a:t>
            </a:r>
            <a:r>
              <a:rPr lang="en-US" dirty="0" err="1"/>
              <a:t>product_id</a:t>
            </a:r>
            <a:r>
              <a:rPr lang="en-US" dirty="0"/>
              <a:t> thus resulting in our temp2 table.</a:t>
            </a:r>
          </a:p>
          <a:p>
            <a:r>
              <a:rPr lang="en-US" dirty="0"/>
              <a:t>We then applied itemset mining on this table for </a:t>
            </a:r>
            <a:r>
              <a:rPr lang="en-US" dirty="0" err="1"/>
              <a:t>product_id</a:t>
            </a:r>
            <a:r>
              <a:rPr lang="en-US" dirty="0"/>
              <a:t>, as our goal here was to find the products that were bought together frequently in multiple different orders.</a:t>
            </a:r>
          </a:p>
          <a:p>
            <a:r>
              <a:rPr lang="en-US" dirty="0"/>
              <a:t>The basic process is a python program that keeps on writing </a:t>
            </a:r>
            <a:r>
              <a:rPr lang="en-US" dirty="0" err="1"/>
              <a:t>sql</a:t>
            </a:r>
            <a:r>
              <a:rPr lang="en-US" dirty="0"/>
              <a:t> queries to form k-items lattice, till the rows in the lattices are zero or no more k number of elements are being brought together at least n number of times where n is our threshold set by us. </a:t>
            </a:r>
          </a:p>
          <a:p>
            <a:r>
              <a:rPr lang="en-US" dirty="0"/>
              <a:t>We have set the threshold to 10,000. This means only those elements are included who were being brought in minimum 10000 number of orders</a:t>
            </a:r>
          </a:p>
          <a:p>
            <a:r>
              <a:rPr lang="en-US" dirty="0"/>
              <a:t>We then take each row of the final lattice and take each unique element from them and print at the last the most frequently brought items.</a:t>
            </a:r>
          </a:p>
          <a:p>
            <a:endParaRPr lang="en-US" dirty="0"/>
          </a:p>
        </p:txBody>
      </p:sp>
    </p:spTree>
    <p:extLst>
      <p:ext uri="{BB962C8B-B14F-4D97-AF65-F5344CB8AC3E}">
        <p14:creationId xmlns:p14="http://schemas.microsoft.com/office/powerpoint/2010/main" val="39552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B07F35-C6EE-9B5E-B639-D7C8576FA10E}"/>
              </a:ext>
            </a:extLst>
          </p:cNvPr>
          <p:cNvPicPr>
            <a:picLocks noGrp="1" noChangeAspect="1"/>
          </p:cNvPicPr>
          <p:nvPr>
            <p:ph sz="half" idx="2"/>
          </p:nvPr>
        </p:nvPicPr>
        <p:blipFill rotWithShape="1">
          <a:blip r:embed="rId2">
            <a:alphaModFix/>
          </a:blip>
          <a:srcRect r="58222"/>
          <a:stretch/>
        </p:blipFill>
        <p:spPr>
          <a:xfrm>
            <a:off x="-1" y="10"/>
            <a:ext cx="12192001" cy="6857990"/>
          </a:xfrm>
          <a:prstGeom prst="rect">
            <a:avLst/>
          </a:prstGeom>
        </p:spPr>
      </p:pic>
    </p:spTree>
    <p:extLst>
      <p:ext uri="{BB962C8B-B14F-4D97-AF65-F5344CB8AC3E}">
        <p14:creationId xmlns:p14="http://schemas.microsoft.com/office/powerpoint/2010/main" val="79086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8606155-8FF9-192C-43AD-627D4D71449B}"/>
              </a:ext>
            </a:extLst>
          </p:cNvPr>
          <p:cNvSpPr>
            <a:spLocks noGrp="1"/>
          </p:cNvSpPr>
          <p:nvPr>
            <p:ph idx="1"/>
          </p:nvPr>
        </p:nvSpPr>
        <p:spPr>
          <a:xfrm>
            <a:off x="598311" y="2619375"/>
            <a:ext cx="10628489" cy="3614736"/>
          </a:xfrm>
        </p:spPr>
        <p:txBody>
          <a:bodyPr>
            <a:normAutofit/>
          </a:bodyPr>
          <a:lstStyle/>
          <a:p>
            <a:r>
              <a:rPr lang="en-US" sz="3200" dirty="0">
                <a:solidFill>
                  <a:schemeClr val="tx1"/>
                </a:solidFill>
                <a:latin typeface="Söhne"/>
              </a:rPr>
              <a:t>In the context of Instacart, Market Basket Analysis can </a:t>
            </a:r>
            <a:r>
              <a:rPr lang="en-US" sz="3500" dirty="0">
                <a:solidFill>
                  <a:schemeClr val="tx1"/>
                </a:solidFill>
                <a:latin typeface="Söhne"/>
              </a:rPr>
              <a:t>hel</a:t>
            </a:r>
            <a:r>
              <a:rPr lang="en-US" sz="3200" dirty="0">
                <a:solidFill>
                  <a:schemeClr val="tx1"/>
                </a:solidFill>
                <a:latin typeface="Söhne"/>
              </a:rPr>
              <a:t>p identify which products are often purchased together, which products are commonly purchased by specific customer segments, and which products are typically purchased during specific times of the day or week. These insights can help Instacart optimize its product offerings, enhance customer experience, and increase sales.</a:t>
            </a:r>
          </a:p>
        </p:txBody>
      </p:sp>
      <p:sp>
        <p:nvSpPr>
          <p:cNvPr id="4" name="Title 1">
            <a:extLst>
              <a:ext uri="{FF2B5EF4-FFF2-40B4-BE49-F238E27FC236}">
                <a16:creationId xmlns:a16="http://schemas.microsoft.com/office/drawing/2014/main" id="{D507BD9A-1AB5-AE24-4681-A8AF97696960}"/>
              </a:ext>
            </a:extLst>
          </p:cNvPr>
          <p:cNvSpPr>
            <a:spLocks noGrp="1"/>
          </p:cNvSpPr>
          <p:nvPr>
            <p:ph type="title"/>
          </p:nvPr>
        </p:nvSpPr>
        <p:spPr>
          <a:xfrm>
            <a:off x="1843088" y="623888"/>
            <a:ext cx="9383712" cy="1281112"/>
          </a:xfrm>
        </p:spPr>
        <p:txBody>
          <a:bodyPr>
            <a:normAutofit/>
          </a:bodyPr>
          <a:lstStyle/>
          <a:p>
            <a:r>
              <a:rPr lang="en-US" sz="4400" dirty="0">
                <a:solidFill>
                  <a:srgbClr val="FFFFFF"/>
                </a:solidFill>
              </a:rPr>
              <a:t>Introduction</a:t>
            </a:r>
          </a:p>
        </p:txBody>
      </p:sp>
    </p:spTree>
    <p:extLst>
      <p:ext uri="{BB962C8B-B14F-4D97-AF65-F5344CB8AC3E}">
        <p14:creationId xmlns:p14="http://schemas.microsoft.com/office/powerpoint/2010/main" val="1659007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568E1345-C2DB-0EFF-FDAC-D4B70A17BBCA}"/>
              </a:ext>
            </a:extLst>
          </p:cNvPr>
          <p:cNvPicPr>
            <a:picLocks noChangeAspect="1"/>
          </p:cNvPicPr>
          <p:nvPr/>
        </p:nvPicPr>
        <p:blipFill rotWithShape="1">
          <a:blip r:embed="rId2">
            <a:alphaModFix/>
          </a:blip>
          <a:srcRect r="63555"/>
          <a:stretch/>
        </p:blipFill>
        <p:spPr>
          <a:xfrm>
            <a:off x="-1" y="10"/>
            <a:ext cx="12192001" cy="6857990"/>
          </a:xfrm>
          <a:prstGeom prst="rect">
            <a:avLst/>
          </a:prstGeom>
        </p:spPr>
      </p:pic>
    </p:spTree>
    <p:extLst>
      <p:ext uri="{BB962C8B-B14F-4D97-AF65-F5344CB8AC3E}">
        <p14:creationId xmlns:p14="http://schemas.microsoft.com/office/powerpoint/2010/main" val="6099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9931A6-0D50-DE18-076A-DEA56FD45B31}"/>
              </a:ext>
            </a:extLst>
          </p:cNvPr>
          <p:cNvSpPr>
            <a:spLocks noGrp="1"/>
          </p:cNvSpPr>
          <p:nvPr>
            <p:ph type="title"/>
          </p:nvPr>
        </p:nvSpPr>
        <p:spPr>
          <a:xfrm>
            <a:off x="1843392" y="512902"/>
            <a:ext cx="9383408" cy="1280890"/>
          </a:xfrm>
        </p:spPr>
        <p:txBody>
          <a:bodyPr>
            <a:noAutofit/>
          </a:bodyPr>
          <a:lstStyle/>
          <a:p>
            <a:r>
              <a:rPr lang="en-US" sz="4400" dirty="0">
                <a:solidFill>
                  <a:srgbClr val="FFFFFF"/>
                </a:solidFill>
              </a:rPr>
              <a:t>Which model is a best fit for our dataset</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F59A50D-7E95-289C-AA7F-1C79B5D2F42E}"/>
              </a:ext>
            </a:extLst>
          </p:cNvPr>
          <p:cNvSpPr>
            <a:spLocks noGrp="1"/>
          </p:cNvSpPr>
          <p:nvPr>
            <p:ph idx="1"/>
          </p:nvPr>
        </p:nvSpPr>
        <p:spPr>
          <a:xfrm>
            <a:off x="1843392" y="2623930"/>
            <a:ext cx="9383408" cy="3287292"/>
          </a:xfrm>
        </p:spPr>
        <p:txBody>
          <a:bodyPr>
            <a:normAutofit/>
          </a:bodyPr>
          <a:lstStyle/>
          <a:p>
            <a:r>
              <a:rPr lang="en-US" dirty="0"/>
              <a:t>In the case of our project, the Instacart Market Basket Analysis dataset, a relational model is a better fit for the task of itemset mining to discover interesting association rules. </a:t>
            </a:r>
          </a:p>
          <a:p>
            <a:r>
              <a:rPr lang="en-US" dirty="0"/>
              <a:t>The dataset consists of structured data with well-defined entities such as orders, products, aisles, and departments. Each entity has its own set of attributes that can be easily mapped to columns in a relational database. </a:t>
            </a:r>
          </a:p>
          <a:p>
            <a:r>
              <a:rPr lang="en-US" dirty="0"/>
              <a:t>This makes it easy to create a schema that represents the entities and their relationships, as we described in our proposed schema. </a:t>
            </a:r>
          </a:p>
        </p:txBody>
      </p:sp>
    </p:spTree>
    <p:extLst>
      <p:ext uri="{BB962C8B-B14F-4D97-AF65-F5344CB8AC3E}">
        <p14:creationId xmlns:p14="http://schemas.microsoft.com/office/powerpoint/2010/main" val="1699575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348BF93-A0AA-9AA2-AB69-A7E4D648C0F4}"/>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CONTD.</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0259C88-252D-987A-E79F-248357D9DF51}"/>
              </a:ext>
            </a:extLst>
          </p:cNvPr>
          <p:cNvSpPr>
            <a:spLocks noGrp="1"/>
          </p:cNvSpPr>
          <p:nvPr>
            <p:ph idx="1"/>
          </p:nvPr>
        </p:nvSpPr>
        <p:spPr>
          <a:xfrm>
            <a:off x="1843392" y="2623930"/>
            <a:ext cx="9383408" cy="3287292"/>
          </a:xfrm>
        </p:spPr>
        <p:txBody>
          <a:bodyPr>
            <a:normAutofit fontScale="92500" lnSpcReduction="10000"/>
          </a:bodyPr>
          <a:lstStyle/>
          <a:p>
            <a:endParaRPr lang="en-US" dirty="0"/>
          </a:p>
          <a:p>
            <a:r>
              <a:rPr lang="en-US" dirty="0"/>
              <a:t>Relational databases are designed for structured data and excel at handling large volumes of structured data with complex relationships. They also provide powerful query capabilities for joining and aggregating data from multiple tables, which is important for tasks such as itemset mining. </a:t>
            </a:r>
          </a:p>
          <a:p>
            <a:r>
              <a:rPr lang="en-US" dirty="0"/>
              <a:t>On the other hand, document-oriented databases are better suited for unstructured or semi-structured data that can vary in schema and format. They provide more flexibility in terms of schema design and can handle large volumes of data with high write and read throughput. </a:t>
            </a:r>
          </a:p>
          <a:p>
            <a:r>
              <a:rPr lang="en-US" dirty="0"/>
              <a:t>However, in the case of the Instacart dataset, the structured nature of the data and the well-defined relationships between entities make a relational model a more appropriate choice for itemset mining.</a:t>
            </a:r>
          </a:p>
          <a:p>
            <a:endParaRPr lang="en-US" dirty="0"/>
          </a:p>
        </p:txBody>
      </p:sp>
    </p:spTree>
    <p:extLst>
      <p:ext uri="{BB962C8B-B14F-4D97-AF65-F5344CB8AC3E}">
        <p14:creationId xmlns:p14="http://schemas.microsoft.com/office/powerpoint/2010/main" val="982097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657F448-4DDD-9386-9AA7-711959EA3CC1}"/>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THANK YOU FOR YOUR TIME AND CONSIDERATION!</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0EF48DE3-889E-FB7C-F331-C84AA0BB3EC7}"/>
              </a:ext>
            </a:extLst>
          </p:cNvPr>
          <p:cNvSpPr>
            <a:spLocks noGrp="1"/>
          </p:cNvSpPr>
          <p:nvPr>
            <p:ph idx="1"/>
          </p:nvPr>
        </p:nvSpPr>
        <p:spPr>
          <a:xfrm>
            <a:off x="1843392" y="2623930"/>
            <a:ext cx="9383408" cy="3287292"/>
          </a:xfrm>
        </p:spPr>
        <p:txBody>
          <a:bodyPr>
            <a:normAutofit/>
          </a:bodyPr>
          <a:lstStyle/>
          <a:p>
            <a:endParaRPr lang="en-US" dirty="0"/>
          </a:p>
        </p:txBody>
      </p:sp>
    </p:spTree>
    <p:extLst>
      <p:ext uri="{BB962C8B-B14F-4D97-AF65-F5344CB8AC3E}">
        <p14:creationId xmlns:p14="http://schemas.microsoft.com/office/powerpoint/2010/main" val="42795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F3906-92DD-A0C8-9E07-B4376603F175}"/>
              </a:ext>
            </a:extLst>
          </p:cNvPr>
          <p:cNvSpPr>
            <a:spLocks noGrp="1"/>
          </p:cNvSpPr>
          <p:nvPr>
            <p:ph type="title"/>
          </p:nvPr>
        </p:nvSpPr>
        <p:spPr>
          <a:xfrm>
            <a:off x="1046019" y="942108"/>
            <a:ext cx="3256550" cy="4969113"/>
          </a:xfrm>
        </p:spPr>
        <p:txBody>
          <a:bodyPr anchor="ctr">
            <a:normAutofit/>
          </a:bodyPr>
          <a:lstStyle/>
          <a:p>
            <a:r>
              <a:rPr lang="en-US" sz="4400" dirty="0">
                <a:solidFill>
                  <a:schemeClr val="tx2">
                    <a:lumMod val="75000"/>
                  </a:schemeClr>
                </a:solidFill>
              </a:rPr>
              <a:t>Phase I</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576C8CA4-2A40-F834-FD92-991C4D473B5A}"/>
              </a:ext>
            </a:extLst>
          </p:cNvPr>
          <p:cNvSpPr>
            <a:spLocks noGrp="1"/>
          </p:cNvSpPr>
          <p:nvPr>
            <p:ph idx="1"/>
          </p:nvPr>
        </p:nvSpPr>
        <p:spPr>
          <a:xfrm>
            <a:off x="5049062" y="942108"/>
            <a:ext cx="6455549" cy="4969114"/>
          </a:xfrm>
        </p:spPr>
        <p:txBody>
          <a:bodyPr anchor="ctr">
            <a:normAutofit/>
          </a:bodyPr>
          <a:lstStyle/>
          <a:p>
            <a:r>
              <a:rPr lang="en-US" sz="3200" dirty="0">
                <a:solidFill>
                  <a:schemeClr val="tx2">
                    <a:lumMod val="75000"/>
                  </a:schemeClr>
                </a:solidFill>
              </a:rPr>
              <a:t>Dataset Description</a:t>
            </a:r>
          </a:p>
          <a:p>
            <a:r>
              <a:rPr lang="en-US" sz="3200" dirty="0">
                <a:solidFill>
                  <a:schemeClr val="tx2">
                    <a:lumMod val="75000"/>
                  </a:schemeClr>
                </a:solidFill>
              </a:rPr>
              <a:t>Relational Model</a:t>
            </a:r>
          </a:p>
          <a:p>
            <a:r>
              <a:rPr lang="en-US" sz="3200" dirty="0">
                <a:solidFill>
                  <a:schemeClr val="tx2">
                    <a:lumMod val="75000"/>
                  </a:schemeClr>
                </a:solidFill>
              </a:rPr>
              <a:t>ER Diagram</a:t>
            </a:r>
          </a:p>
          <a:p>
            <a:r>
              <a:rPr lang="en-US" sz="3200" dirty="0">
                <a:solidFill>
                  <a:schemeClr val="tx2">
                    <a:lumMod val="75000"/>
                  </a:schemeClr>
                </a:solidFill>
              </a:rPr>
              <a:t>Loading of the dataset in PostgreSQL</a:t>
            </a:r>
          </a:p>
        </p:txBody>
      </p:sp>
    </p:spTree>
    <p:extLst>
      <p:ext uri="{BB962C8B-B14F-4D97-AF65-F5344CB8AC3E}">
        <p14:creationId xmlns:p14="http://schemas.microsoft.com/office/powerpoint/2010/main" val="46423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805C45-B574-30C1-C631-E1ACBD4C9964}"/>
              </a:ext>
            </a:extLst>
          </p:cNvPr>
          <p:cNvSpPr>
            <a:spLocks noGrp="1"/>
          </p:cNvSpPr>
          <p:nvPr>
            <p:ph type="title"/>
          </p:nvPr>
        </p:nvSpPr>
        <p:spPr>
          <a:xfrm>
            <a:off x="1843391" y="624110"/>
            <a:ext cx="9383408" cy="1280890"/>
          </a:xfrm>
        </p:spPr>
        <p:txBody>
          <a:bodyPr>
            <a:normAutofit/>
          </a:bodyPr>
          <a:lstStyle/>
          <a:p>
            <a:r>
              <a:rPr lang="en-US" sz="4400" dirty="0">
                <a:solidFill>
                  <a:srgbClr val="FFFFFF"/>
                </a:solidFill>
              </a:rPr>
              <a:t>Dataset Description</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26A8717-0E9D-0261-0DCA-FB59C91C0966}"/>
              </a:ext>
            </a:extLst>
          </p:cNvPr>
          <p:cNvSpPr>
            <a:spLocks noGrp="1"/>
          </p:cNvSpPr>
          <p:nvPr>
            <p:ph idx="1"/>
          </p:nvPr>
        </p:nvSpPr>
        <p:spPr>
          <a:xfrm>
            <a:off x="406400" y="2529110"/>
            <a:ext cx="10820400" cy="3382112"/>
          </a:xfrm>
        </p:spPr>
        <p:txBody>
          <a:bodyPr>
            <a:normAutofit/>
          </a:bodyPr>
          <a:lstStyle/>
          <a:p>
            <a:endParaRPr lang="en-US" dirty="0"/>
          </a:p>
        </p:txBody>
      </p:sp>
    </p:spTree>
    <p:extLst>
      <p:ext uri="{BB962C8B-B14F-4D97-AF65-F5344CB8AC3E}">
        <p14:creationId xmlns:p14="http://schemas.microsoft.com/office/powerpoint/2010/main" val="352911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B61E48-FF27-7210-EDEE-2F8C2760A3B2}"/>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Relational Model</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0463531-C22D-C195-EA5E-F317FA320934}"/>
              </a:ext>
            </a:extLst>
          </p:cNvPr>
          <p:cNvSpPr>
            <a:spLocks noGrp="1"/>
          </p:cNvSpPr>
          <p:nvPr>
            <p:ph idx="1"/>
          </p:nvPr>
        </p:nvSpPr>
        <p:spPr>
          <a:xfrm>
            <a:off x="1843392" y="2623930"/>
            <a:ext cx="9383408" cy="3287292"/>
          </a:xfrm>
        </p:spPr>
        <p:txBody>
          <a:bodyPr>
            <a:normAutofit/>
          </a:bodyPr>
          <a:lstStyle/>
          <a:p>
            <a:endParaRPr lang="en-US"/>
          </a:p>
        </p:txBody>
      </p:sp>
    </p:spTree>
    <p:extLst>
      <p:ext uri="{BB962C8B-B14F-4D97-AF65-F5344CB8AC3E}">
        <p14:creationId xmlns:p14="http://schemas.microsoft.com/office/powerpoint/2010/main" val="147691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6FF35D-6614-5E69-F789-8B9FBCD7DC7C}"/>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ER Diagram</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E1F3FB5E-9A69-AA06-A28A-22B38B7A7097}"/>
              </a:ext>
            </a:extLst>
          </p:cNvPr>
          <p:cNvSpPr>
            <a:spLocks noGrp="1"/>
          </p:cNvSpPr>
          <p:nvPr>
            <p:ph idx="1"/>
          </p:nvPr>
        </p:nvSpPr>
        <p:spPr>
          <a:xfrm>
            <a:off x="1843392" y="2623930"/>
            <a:ext cx="9383408" cy="3287292"/>
          </a:xfrm>
        </p:spPr>
        <p:txBody>
          <a:bodyPr>
            <a:normAutofit/>
          </a:bodyPr>
          <a:lstStyle/>
          <a:p>
            <a:endParaRPr lang="en-US"/>
          </a:p>
        </p:txBody>
      </p:sp>
    </p:spTree>
    <p:extLst>
      <p:ext uri="{BB962C8B-B14F-4D97-AF65-F5344CB8AC3E}">
        <p14:creationId xmlns:p14="http://schemas.microsoft.com/office/powerpoint/2010/main" val="37857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CD7768-80FF-38FB-5363-0571A7B96568}"/>
              </a:ext>
            </a:extLst>
          </p:cNvPr>
          <p:cNvSpPr>
            <a:spLocks noGrp="1"/>
          </p:cNvSpPr>
          <p:nvPr>
            <p:ph type="title"/>
          </p:nvPr>
        </p:nvSpPr>
        <p:spPr>
          <a:xfrm>
            <a:off x="1843391" y="624110"/>
            <a:ext cx="9383408" cy="1280890"/>
          </a:xfrm>
        </p:spPr>
        <p:txBody>
          <a:bodyPr>
            <a:normAutofit/>
          </a:bodyPr>
          <a:lstStyle/>
          <a:p>
            <a:r>
              <a:rPr lang="en-US" dirty="0">
                <a:solidFill>
                  <a:srgbClr val="FFFFFF"/>
                </a:solidFill>
              </a:rPr>
              <a:t>Loading of our dataset</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FDFA34D-0A2A-E954-7BA4-10A530E5E576}"/>
              </a:ext>
            </a:extLst>
          </p:cNvPr>
          <p:cNvSpPr>
            <a:spLocks noGrp="1"/>
          </p:cNvSpPr>
          <p:nvPr>
            <p:ph idx="1"/>
          </p:nvPr>
        </p:nvSpPr>
        <p:spPr>
          <a:xfrm>
            <a:off x="1843392" y="2623930"/>
            <a:ext cx="9383408" cy="3287292"/>
          </a:xfrm>
        </p:spPr>
        <p:txBody>
          <a:bodyPr>
            <a:normAutofit/>
          </a:bodyPr>
          <a:lstStyle/>
          <a:p>
            <a:endParaRPr lang="en-US" dirty="0"/>
          </a:p>
        </p:txBody>
      </p:sp>
    </p:spTree>
    <p:extLst>
      <p:ext uri="{BB962C8B-B14F-4D97-AF65-F5344CB8AC3E}">
        <p14:creationId xmlns:p14="http://schemas.microsoft.com/office/powerpoint/2010/main" val="3398083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E8049-6D84-05F5-6956-6B32D975FDE8}"/>
              </a:ext>
            </a:extLst>
          </p:cNvPr>
          <p:cNvSpPr>
            <a:spLocks noGrp="1"/>
          </p:cNvSpPr>
          <p:nvPr>
            <p:ph type="title"/>
          </p:nvPr>
        </p:nvSpPr>
        <p:spPr>
          <a:xfrm>
            <a:off x="1046019" y="942108"/>
            <a:ext cx="3256550" cy="4969113"/>
          </a:xfrm>
        </p:spPr>
        <p:txBody>
          <a:bodyPr anchor="ctr">
            <a:normAutofit/>
          </a:bodyPr>
          <a:lstStyle/>
          <a:p>
            <a:r>
              <a:rPr lang="en-US" sz="4400" dirty="0">
                <a:solidFill>
                  <a:schemeClr val="tx2">
                    <a:lumMod val="75000"/>
                  </a:schemeClr>
                </a:solidFill>
              </a:rPr>
              <a:t>Phase II</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781C8B4-8FF6-F768-0D80-2641A9ED7760}"/>
              </a:ext>
            </a:extLst>
          </p:cNvPr>
          <p:cNvSpPr>
            <a:spLocks noGrp="1"/>
          </p:cNvSpPr>
          <p:nvPr>
            <p:ph idx="1"/>
          </p:nvPr>
        </p:nvSpPr>
        <p:spPr>
          <a:xfrm>
            <a:off x="5049062" y="942108"/>
            <a:ext cx="6455549" cy="4969114"/>
          </a:xfrm>
        </p:spPr>
        <p:txBody>
          <a:bodyPr anchor="ctr">
            <a:normAutofit/>
          </a:bodyPr>
          <a:lstStyle/>
          <a:p>
            <a:r>
              <a:rPr lang="en-US" sz="3200" dirty="0">
                <a:solidFill>
                  <a:schemeClr val="tx2">
                    <a:lumMod val="75000"/>
                  </a:schemeClr>
                </a:solidFill>
              </a:rPr>
              <a:t>Document Orientated Model</a:t>
            </a:r>
          </a:p>
          <a:p>
            <a:r>
              <a:rPr lang="en-US" sz="3200" dirty="0">
                <a:solidFill>
                  <a:schemeClr val="tx2">
                    <a:lumMod val="75000"/>
                  </a:schemeClr>
                </a:solidFill>
              </a:rPr>
              <a:t>Comparison of Document Orientated Model with Relational Model</a:t>
            </a:r>
          </a:p>
          <a:p>
            <a:r>
              <a:rPr lang="en-US" sz="3200" dirty="0">
                <a:solidFill>
                  <a:schemeClr val="tx2">
                    <a:lumMod val="75000"/>
                  </a:schemeClr>
                </a:solidFill>
              </a:rPr>
              <a:t>Queries </a:t>
            </a:r>
          </a:p>
          <a:p>
            <a:r>
              <a:rPr lang="en-US" sz="3200" dirty="0">
                <a:solidFill>
                  <a:schemeClr val="tx2">
                    <a:lumMod val="75000"/>
                  </a:schemeClr>
                </a:solidFill>
              </a:rPr>
              <a:t>Functional Dependencies</a:t>
            </a:r>
          </a:p>
          <a:p>
            <a:r>
              <a:rPr lang="en-US" sz="3200" dirty="0">
                <a:solidFill>
                  <a:schemeClr val="tx2">
                    <a:lumMod val="75000"/>
                  </a:schemeClr>
                </a:solidFill>
              </a:rPr>
              <a:t>Normalization  </a:t>
            </a:r>
          </a:p>
        </p:txBody>
      </p:sp>
    </p:spTree>
    <p:extLst>
      <p:ext uri="{BB962C8B-B14F-4D97-AF65-F5344CB8AC3E}">
        <p14:creationId xmlns:p14="http://schemas.microsoft.com/office/powerpoint/2010/main" val="27243218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{B739C74C-D1DB-0243-852A-0C8F612B7365}tf10001069</Template>
  <TotalTime>321</TotalTime>
  <Words>1478</Words>
  <Application>Microsoft Macintosh PowerPoint</Application>
  <PresentationFormat>Widescreen</PresentationFormat>
  <Paragraphs>105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Century Gothic</vt:lpstr>
      <vt:lpstr>Söhne</vt:lpstr>
      <vt:lpstr>Wingdings 3</vt:lpstr>
      <vt:lpstr>Wisp</vt:lpstr>
      <vt:lpstr>Instacart Market Basket Analysis</vt:lpstr>
      <vt:lpstr>Introduction</vt:lpstr>
      <vt:lpstr>Introduction</vt:lpstr>
      <vt:lpstr>Phase I</vt:lpstr>
      <vt:lpstr>Dataset Description</vt:lpstr>
      <vt:lpstr>Relational Model</vt:lpstr>
      <vt:lpstr>ER Diagram</vt:lpstr>
      <vt:lpstr>Loading of our dataset</vt:lpstr>
      <vt:lpstr>Phase II</vt:lpstr>
      <vt:lpstr>Document Oriented Model</vt:lpstr>
      <vt:lpstr>PowerPoint Presentation</vt:lpstr>
      <vt:lpstr>Comparison of Document Oriented Model with Relational Model </vt:lpstr>
      <vt:lpstr>Queries</vt:lpstr>
      <vt:lpstr>Queries</vt:lpstr>
      <vt:lpstr>Queries</vt:lpstr>
      <vt:lpstr>Queries</vt:lpstr>
      <vt:lpstr>Queries</vt:lpstr>
      <vt:lpstr>Queries</vt:lpstr>
      <vt:lpstr>Queries</vt:lpstr>
      <vt:lpstr>Queries</vt:lpstr>
      <vt:lpstr>Queries</vt:lpstr>
      <vt:lpstr>Queries</vt:lpstr>
      <vt:lpstr>Functional Dependencies</vt:lpstr>
      <vt:lpstr>Normalization</vt:lpstr>
      <vt:lpstr>Phase III</vt:lpstr>
      <vt:lpstr>Cleaning and Integration of Dataset</vt:lpstr>
      <vt:lpstr>PowerPoint Presentation</vt:lpstr>
      <vt:lpstr>Itemset Mining</vt:lpstr>
      <vt:lpstr>PowerPoint Presentation</vt:lpstr>
      <vt:lpstr>PowerPoint Presentation</vt:lpstr>
      <vt:lpstr>Which model is a best fit for our dataset</vt:lpstr>
      <vt:lpstr>CONTD.</vt:lpstr>
      <vt:lpstr>THANK YOU FOR YOUR TIME AND CONSIDERATION!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Instacart Market Basket Analysis</dc:title>
  <dc:creator>Atharva Manoj Chiplunkar (RIT Student)</dc:creator>
  <cp:lastModifiedBy>Maitreya Kocharekar (RIT Student)</cp:lastModifiedBy>
  <cp:revision>5</cp:revision>
  <dcterms:created xsi:type="dcterms:W3CDTF">2023-04-20T15:00:55Z</dcterms:created>
  <dcterms:modified xsi:type="dcterms:W3CDTF">2023-04-20T22:45:20Z</dcterms:modified>
</cp:coreProperties>
</file>