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2" r:id="rId5"/>
    <p:sldId id="259" r:id="rId6"/>
    <p:sldId id="261"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718"/>
    <a:srgbClr val="9C9C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p:scale>
          <a:sx n="83" d="100"/>
          <a:sy n="83" d="100"/>
        </p:scale>
        <p:origin x="1936"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CB1D7-1252-4BBF-BFFC-521C5BF84122}" type="doc">
      <dgm:prSet loTypeId="urn:microsoft.com/office/officeart/2016/7/layout/LinearArrowProcessNumbered" loCatId="process" qsTypeId="urn:microsoft.com/office/officeart/2005/8/quickstyle/simple1" qsCatId="simple" csTypeId="urn:microsoft.com/office/officeart/2005/8/colors/colorful2" csCatId="colorful"/>
      <dgm:spPr/>
      <dgm:t>
        <a:bodyPr/>
        <a:lstStyle/>
        <a:p>
          <a:endParaRPr lang="en-US"/>
        </a:p>
      </dgm:t>
    </dgm:pt>
    <dgm:pt modelId="{DC8564ED-53DE-4758-8E94-F68BB6B4296D}">
      <dgm:prSet/>
      <dgm:spPr/>
      <dgm:t>
        <a:bodyPr/>
        <a:lstStyle/>
        <a:p>
          <a:r>
            <a:rPr lang="en-US" dirty="0"/>
            <a:t>First, we formed a table named temp2. This table contains all the important information that we need. The table is formed by joining order and </a:t>
          </a:r>
          <a:r>
            <a:rPr lang="en-US" dirty="0" err="1"/>
            <a:t>order_product</a:t>
          </a:r>
          <a:r>
            <a:rPr lang="en-US" dirty="0"/>
            <a:t> table on </a:t>
          </a:r>
          <a:r>
            <a:rPr lang="en-US" dirty="0" err="1"/>
            <a:t>order_id</a:t>
          </a:r>
          <a:r>
            <a:rPr lang="en-US" dirty="0"/>
            <a:t>, call this newly formed table temp1, and then joining product table on the temp1 table on </a:t>
          </a:r>
          <a:r>
            <a:rPr lang="en-US" dirty="0" err="1"/>
            <a:t>product_id</a:t>
          </a:r>
          <a:r>
            <a:rPr lang="en-US" dirty="0"/>
            <a:t> thus resulting in our temp2 table.</a:t>
          </a:r>
        </a:p>
      </dgm:t>
    </dgm:pt>
    <dgm:pt modelId="{C93DA28A-0715-422C-BA61-978FCF0F7711}" type="parTrans" cxnId="{B6B3ED1B-3CD5-47FD-9AD3-3CE343C0897E}">
      <dgm:prSet/>
      <dgm:spPr/>
      <dgm:t>
        <a:bodyPr/>
        <a:lstStyle/>
        <a:p>
          <a:endParaRPr lang="en-US"/>
        </a:p>
      </dgm:t>
    </dgm:pt>
    <dgm:pt modelId="{D8102D35-2FCB-4F48-9A7B-99DAA3AD32E1}" type="sibTrans" cxnId="{B6B3ED1B-3CD5-47FD-9AD3-3CE343C0897E}">
      <dgm:prSet phldrT="1" phldr="0"/>
      <dgm:spPr/>
      <dgm:t>
        <a:bodyPr/>
        <a:lstStyle/>
        <a:p>
          <a:r>
            <a:rPr lang="en-US"/>
            <a:t>1</a:t>
          </a:r>
        </a:p>
      </dgm:t>
    </dgm:pt>
    <dgm:pt modelId="{33CD1C21-BD52-41AA-87F7-77185FCE726E}">
      <dgm:prSet/>
      <dgm:spPr/>
      <dgm:t>
        <a:bodyPr/>
        <a:lstStyle/>
        <a:p>
          <a:r>
            <a:rPr lang="en-US" dirty="0"/>
            <a:t>We then applied itemset mining on this table for </a:t>
          </a:r>
          <a:r>
            <a:rPr lang="en-US" dirty="0" err="1"/>
            <a:t>product_id</a:t>
          </a:r>
          <a:r>
            <a:rPr lang="en-US" dirty="0"/>
            <a:t>, as our goal here was to find the products that were bought together frequently in multiple different orders.</a:t>
          </a:r>
        </a:p>
      </dgm:t>
    </dgm:pt>
    <dgm:pt modelId="{C6624BD1-D853-4CAC-8589-352706CABBB0}" type="parTrans" cxnId="{6D618704-9DE8-46BB-81EC-2669149954F9}">
      <dgm:prSet/>
      <dgm:spPr/>
      <dgm:t>
        <a:bodyPr/>
        <a:lstStyle/>
        <a:p>
          <a:endParaRPr lang="en-US"/>
        </a:p>
      </dgm:t>
    </dgm:pt>
    <dgm:pt modelId="{98962842-C275-4F56-8857-2B536D2F3FA0}" type="sibTrans" cxnId="{6D618704-9DE8-46BB-81EC-2669149954F9}">
      <dgm:prSet phldrT="2" phldr="0"/>
      <dgm:spPr/>
      <dgm:t>
        <a:bodyPr/>
        <a:lstStyle/>
        <a:p>
          <a:r>
            <a:rPr lang="en-US"/>
            <a:t>2</a:t>
          </a:r>
        </a:p>
      </dgm:t>
    </dgm:pt>
    <dgm:pt modelId="{CDECE5C4-C1D6-4CD4-8585-BDB8369A9A13}">
      <dgm:prSet/>
      <dgm:spPr/>
      <dgm:t>
        <a:bodyPr/>
        <a:lstStyle/>
        <a:p>
          <a:r>
            <a:rPr lang="en-US" dirty="0"/>
            <a:t>The basic process is a python program that keeps on writing </a:t>
          </a:r>
          <a:r>
            <a:rPr lang="en-US" dirty="0" err="1"/>
            <a:t>sql</a:t>
          </a:r>
          <a:r>
            <a:rPr lang="en-US" dirty="0"/>
            <a:t> queries to form k-items lattice, till the rows in the lattices are zero or no more k number of elements are being brought together at least n number of times where n is our threshold set by us. </a:t>
          </a:r>
        </a:p>
      </dgm:t>
    </dgm:pt>
    <dgm:pt modelId="{43712F38-0BAD-4951-B295-81D353D1B6AD}" type="parTrans" cxnId="{84C32802-7110-457B-BD62-E9D77D688C06}">
      <dgm:prSet/>
      <dgm:spPr/>
      <dgm:t>
        <a:bodyPr/>
        <a:lstStyle/>
        <a:p>
          <a:endParaRPr lang="en-US"/>
        </a:p>
      </dgm:t>
    </dgm:pt>
    <dgm:pt modelId="{8F1F66DE-2226-4AC1-8ECB-09BC987F8C5C}" type="sibTrans" cxnId="{84C32802-7110-457B-BD62-E9D77D688C06}">
      <dgm:prSet phldrT="3" phldr="0"/>
      <dgm:spPr/>
      <dgm:t>
        <a:bodyPr/>
        <a:lstStyle/>
        <a:p>
          <a:r>
            <a:rPr lang="en-US"/>
            <a:t>3</a:t>
          </a:r>
        </a:p>
      </dgm:t>
    </dgm:pt>
    <dgm:pt modelId="{0909CABD-DF36-45CB-9B97-0A17226E33DE}">
      <dgm:prSet/>
      <dgm:spPr/>
      <dgm:t>
        <a:bodyPr/>
        <a:lstStyle/>
        <a:p>
          <a:r>
            <a:rPr lang="en-US" dirty="0"/>
            <a:t>We have set the threshold to 10,000. This means only those elements are included who were being brought in minimum 10000 number of orders.</a:t>
          </a:r>
        </a:p>
      </dgm:t>
    </dgm:pt>
    <dgm:pt modelId="{064B180E-9E16-41F7-BF11-C08E296B11F6}" type="parTrans" cxnId="{92308B7A-CC67-424D-A4A1-E3AF28604CBB}">
      <dgm:prSet/>
      <dgm:spPr/>
      <dgm:t>
        <a:bodyPr/>
        <a:lstStyle/>
        <a:p>
          <a:endParaRPr lang="en-US"/>
        </a:p>
      </dgm:t>
    </dgm:pt>
    <dgm:pt modelId="{B687C75A-B24D-4839-864C-E6BC851D8F9B}" type="sibTrans" cxnId="{92308B7A-CC67-424D-A4A1-E3AF28604CBB}">
      <dgm:prSet phldrT="4" phldr="0"/>
      <dgm:spPr/>
      <dgm:t>
        <a:bodyPr/>
        <a:lstStyle/>
        <a:p>
          <a:r>
            <a:rPr lang="en-US"/>
            <a:t>4</a:t>
          </a:r>
        </a:p>
      </dgm:t>
    </dgm:pt>
    <dgm:pt modelId="{5980786D-B646-4D81-9EC2-1C385A4B0CB1}">
      <dgm:prSet/>
      <dgm:spPr/>
      <dgm:t>
        <a:bodyPr/>
        <a:lstStyle/>
        <a:p>
          <a:r>
            <a:rPr lang="en-US" dirty="0"/>
            <a:t>We then take each row of the final lattice and take each unique element from them and print at the last the most frequently brought items.</a:t>
          </a:r>
        </a:p>
      </dgm:t>
    </dgm:pt>
    <dgm:pt modelId="{6D22DF4F-3DBE-42EC-8422-D078116B8F94}" type="parTrans" cxnId="{BBF975E1-8118-4EF8-B5EE-76D287105C0E}">
      <dgm:prSet/>
      <dgm:spPr/>
      <dgm:t>
        <a:bodyPr/>
        <a:lstStyle/>
        <a:p>
          <a:endParaRPr lang="en-US"/>
        </a:p>
      </dgm:t>
    </dgm:pt>
    <dgm:pt modelId="{7F465F76-5D77-48C0-8009-C36F1F3CA8F7}" type="sibTrans" cxnId="{BBF975E1-8118-4EF8-B5EE-76D287105C0E}">
      <dgm:prSet phldrT="5" phldr="0"/>
      <dgm:spPr/>
      <dgm:t>
        <a:bodyPr/>
        <a:lstStyle/>
        <a:p>
          <a:r>
            <a:rPr lang="en-US"/>
            <a:t>5</a:t>
          </a:r>
        </a:p>
      </dgm:t>
    </dgm:pt>
    <dgm:pt modelId="{57BFB20E-CB1F-3947-A4EA-7B8B20141D06}" type="pres">
      <dgm:prSet presAssocID="{4E7CB1D7-1252-4BBF-BFFC-521C5BF84122}" presName="linearFlow" presStyleCnt="0">
        <dgm:presLayoutVars>
          <dgm:dir/>
          <dgm:animLvl val="lvl"/>
          <dgm:resizeHandles val="exact"/>
        </dgm:presLayoutVars>
      </dgm:prSet>
      <dgm:spPr/>
    </dgm:pt>
    <dgm:pt modelId="{9C2751FC-7604-8A4A-912B-DDB47804A392}" type="pres">
      <dgm:prSet presAssocID="{DC8564ED-53DE-4758-8E94-F68BB6B4296D}" presName="compositeNode" presStyleCnt="0"/>
      <dgm:spPr/>
    </dgm:pt>
    <dgm:pt modelId="{3C3DC1DD-715F-B446-829D-18B69AE71AAF}" type="pres">
      <dgm:prSet presAssocID="{DC8564ED-53DE-4758-8E94-F68BB6B4296D}" presName="parTx" presStyleLbl="node1" presStyleIdx="0" presStyleCnt="0">
        <dgm:presLayoutVars>
          <dgm:chMax val="0"/>
          <dgm:chPref val="0"/>
          <dgm:bulletEnabled val="1"/>
        </dgm:presLayoutVars>
      </dgm:prSet>
      <dgm:spPr/>
    </dgm:pt>
    <dgm:pt modelId="{E3E6A0EC-1E90-614F-852E-CE14A12E73D9}" type="pres">
      <dgm:prSet presAssocID="{DC8564ED-53DE-4758-8E94-F68BB6B4296D}" presName="parSh" presStyleCnt="0"/>
      <dgm:spPr/>
    </dgm:pt>
    <dgm:pt modelId="{13923D48-64E7-9644-B45B-CDBDEAC5A55B}" type="pres">
      <dgm:prSet presAssocID="{DC8564ED-53DE-4758-8E94-F68BB6B4296D}" presName="lineNode" presStyleLbl="alignAccFollowNode1" presStyleIdx="0" presStyleCnt="15"/>
      <dgm:spPr/>
    </dgm:pt>
    <dgm:pt modelId="{16FFDA27-BB94-F64D-BA9A-157B15E8EECB}" type="pres">
      <dgm:prSet presAssocID="{DC8564ED-53DE-4758-8E94-F68BB6B4296D}" presName="lineArrowNode" presStyleLbl="alignAccFollowNode1" presStyleIdx="1" presStyleCnt="15"/>
      <dgm:spPr/>
    </dgm:pt>
    <dgm:pt modelId="{5DCD6469-7C9E-1944-B5F3-900D5BD5B8EE}" type="pres">
      <dgm:prSet presAssocID="{D8102D35-2FCB-4F48-9A7B-99DAA3AD32E1}" presName="sibTransNodeCircle" presStyleLbl="alignNode1" presStyleIdx="0" presStyleCnt="5">
        <dgm:presLayoutVars>
          <dgm:chMax val="0"/>
          <dgm:bulletEnabled/>
        </dgm:presLayoutVars>
      </dgm:prSet>
      <dgm:spPr/>
    </dgm:pt>
    <dgm:pt modelId="{F08CCE37-8039-474F-A08F-CD372573F161}" type="pres">
      <dgm:prSet presAssocID="{D8102D35-2FCB-4F48-9A7B-99DAA3AD32E1}" presName="spacerBetweenCircleAndCallout" presStyleCnt="0">
        <dgm:presLayoutVars/>
      </dgm:prSet>
      <dgm:spPr/>
    </dgm:pt>
    <dgm:pt modelId="{26DBE096-057A-5647-A3EE-6D6D0648C61D}" type="pres">
      <dgm:prSet presAssocID="{DC8564ED-53DE-4758-8E94-F68BB6B4296D}" presName="nodeText" presStyleLbl="alignAccFollowNode1" presStyleIdx="2" presStyleCnt="15">
        <dgm:presLayoutVars>
          <dgm:bulletEnabled val="1"/>
        </dgm:presLayoutVars>
      </dgm:prSet>
      <dgm:spPr/>
    </dgm:pt>
    <dgm:pt modelId="{26963AA9-F112-AE4A-B13B-FBA9DC7F6BAE}" type="pres">
      <dgm:prSet presAssocID="{D8102D35-2FCB-4F48-9A7B-99DAA3AD32E1}" presName="sibTransComposite" presStyleCnt="0"/>
      <dgm:spPr/>
    </dgm:pt>
    <dgm:pt modelId="{89724A7D-0191-A543-A63A-F01932343B2E}" type="pres">
      <dgm:prSet presAssocID="{33CD1C21-BD52-41AA-87F7-77185FCE726E}" presName="compositeNode" presStyleCnt="0"/>
      <dgm:spPr/>
    </dgm:pt>
    <dgm:pt modelId="{1D02C0D5-CE26-0E45-B264-4FA8DBBB73BF}" type="pres">
      <dgm:prSet presAssocID="{33CD1C21-BD52-41AA-87F7-77185FCE726E}" presName="parTx" presStyleLbl="node1" presStyleIdx="0" presStyleCnt="0">
        <dgm:presLayoutVars>
          <dgm:chMax val="0"/>
          <dgm:chPref val="0"/>
          <dgm:bulletEnabled val="1"/>
        </dgm:presLayoutVars>
      </dgm:prSet>
      <dgm:spPr/>
    </dgm:pt>
    <dgm:pt modelId="{D8D48557-8CCE-B148-AA92-0003A487426A}" type="pres">
      <dgm:prSet presAssocID="{33CD1C21-BD52-41AA-87F7-77185FCE726E}" presName="parSh" presStyleCnt="0"/>
      <dgm:spPr/>
    </dgm:pt>
    <dgm:pt modelId="{65F9E672-1240-134D-B3FC-A4086742A77A}" type="pres">
      <dgm:prSet presAssocID="{33CD1C21-BD52-41AA-87F7-77185FCE726E}" presName="lineNode" presStyleLbl="alignAccFollowNode1" presStyleIdx="3" presStyleCnt="15"/>
      <dgm:spPr/>
    </dgm:pt>
    <dgm:pt modelId="{87222692-2B50-3046-8BFD-1B9731BD7AA2}" type="pres">
      <dgm:prSet presAssocID="{33CD1C21-BD52-41AA-87F7-77185FCE726E}" presName="lineArrowNode" presStyleLbl="alignAccFollowNode1" presStyleIdx="4" presStyleCnt="15"/>
      <dgm:spPr/>
    </dgm:pt>
    <dgm:pt modelId="{F58B5F9D-0F55-7246-8845-E04EE4A31D20}" type="pres">
      <dgm:prSet presAssocID="{98962842-C275-4F56-8857-2B536D2F3FA0}" presName="sibTransNodeCircle" presStyleLbl="alignNode1" presStyleIdx="1" presStyleCnt="5">
        <dgm:presLayoutVars>
          <dgm:chMax val="0"/>
          <dgm:bulletEnabled/>
        </dgm:presLayoutVars>
      </dgm:prSet>
      <dgm:spPr/>
    </dgm:pt>
    <dgm:pt modelId="{5B9D56B5-C43A-1B49-A47D-00C1EA90F321}" type="pres">
      <dgm:prSet presAssocID="{98962842-C275-4F56-8857-2B536D2F3FA0}" presName="spacerBetweenCircleAndCallout" presStyleCnt="0">
        <dgm:presLayoutVars/>
      </dgm:prSet>
      <dgm:spPr/>
    </dgm:pt>
    <dgm:pt modelId="{BE05A7E5-BB29-154B-9756-F4D0634E4D4E}" type="pres">
      <dgm:prSet presAssocID="{33CD1C21-BD52-41AA-87F7-77185FCE726E}" presName="nodeText" presStyleLbl="alignAccFollowNode1" presStyleIdx="5" presStyleCnt="15">
        <dgm:presLayoutVars>
          <dgm:bulletEnabled val="1"/>
        </dgm:presLayoutVars>
      </dgm:prSet>
      <dgm:spPr/>
    </dgm:pt>
    <dgm:pt modelId="{4D83344F-81EA-7145-B728-DE1ED383761C}" type="pres">
      <dgm:prSet presAssocID="{98962842-C275-4F56-8857-2B536D2F3FA0}" presName="sibTransComposite" presStyleCnt="0"/>
      <dgm:spPr/>
    </dgm:pt>
    <dgm:pt modelId="{8F75F06E-626C-F94A-B77F-62378047970F}" type="pres">
      <dgm:prSet presAssocID="{CDECE5C4-C1D6-4CD4-8585-BDB8369A9A13}" presName="compositeNode" presStyleCnt="0"/>
      <dgm:spPr/>
    </dgm:pt>
    <dgm:pt modelId="{0476D115-14B1-814E-A92D-5E8362052157}" type="pres">
      <dgm:prSet presAssocID="{CDECE5C4-C1D6-4CD4-8585-BDB8369A9A13}" presName="parTx" presStyleLbl="node1" presStyleIdx="0" presStyleCnt="0">
        <dgm:presLayoutVars>
          <dgm:chMax val="0"/>
          <dgm:chPref val="0"/>
          <dgm:bulletEnabled val="1"/>
        </dgm:presLayoutVars>
      </dgm:prSet>
      <dgm:spPr/>
    </dgm:pt>
    <dgm:pt modelId="{0A9D0B98-8E3D-1A42-8418-3E31228D1F5B}" type="pres">
      <dgm:prSet presAssocID="{CDECE5C4-C1D6-4CD4-8585-BDB8369A9A13}" presName="parSh" presStyleCnt="0"/>
      <dgm:spPr/>
    </dgm:pt>
    <dgm:pt modelId="{6517D9FC-3947-5740-8D87-3A1C3F10AFE6}" type="pres">
      <dgm:prSet presAssocID="{CDECE5C4-C1D6-4CD4-8585-BDB8369A9A13}" presName="lineNode" presStyleLbl="alignAccFollowNode1" presStyleIdx="6" presStyleCnt="15"/>
      <dgm:spPr/>
    </dgm:pt>
    <dgm:pt modelId="{B4D20C33-F186-4241-B867-487ED7D54BC6}" type="pres">
      <dgm:prSet presAssocID="{CDECE5C4-C1D6-4CD4-8585-BDB8369A9A13}" presName="lineArrowNode" presStyleLbl="alignAccFollowNode1" presStyleIdx="7" presStyleCnt="15"/>
      <dgm:spPr/>
    </dgm:pt>
    <dgm:pt modelId="{ECB3AA36-0609-BD40-92C8-A8F050D6D9C4}" type="pres">
      <dgm:prSet presAssocID="{8F1F66DE-2226-4AC1-8ECB-09BC987F8C5C}" presName="sibTransNodeCircle" presStyleLbl="alignNode1" presStyleIdx="2" presStyleCnt="5">
        <dgm:presLayoutVars>
          <dgm:chMax val="0"/>
          <dgm:bulletEnabled/>
        </dgm:presLayoutVars>
      </dgm:prSet>
      <dgm:spPr/>
    </dgm:pt>
    <dgm:pt modelId="{BD96FC2B-1C08-3A40-B5D5-77505E362848}" type="pres">
      <dgm:prSet presAssocID="{8F1F66DE-2226-4AC1-8ECB-09BC987F8C5C}" presName="spacerBetweenCircleAndCallout" presStyleCnt="0">
        <dgm:presLayoutVars/>
      </dgm:prSet>
      <dgm:spPr/>
    </dgm:pt>
    <dgm:pt modelId="{B0CACAB9-E7BA-D547-B68C-6BF86D4B2D68}" type="pres">
      <dgm:prSet presAssocID="{CDECE5C4-C1D6-4CD4-8585-BDB8369A9A13}" presName="nodeText" presStyleLbl="alignAccFollowNode1" presStyleIdx="8" presStyleCnt="15">
        <dgm:presLayoutVars>
          <dgm:bulletEnabled val="1"/>
        </dgm:presLayoutVars>
      </dgm:prSet>
      <dgm:spPr/>
    </dgm:pt>
    <dgm:pt modelId="{35E5C28B-C4D9-DC40-96A1-2B07ADA47EC2}" type="pres">
      <dgm:prSet presAssocID="{8F1F66DE-2226-4AC1-8ECB-09BC987F8C5C}" presName="sibTransComposite" presStyleCnt="0"/>
      <dgm:spPr/>
    </dgm:pt>
    <dgm:pt modelId="{1AD18A34-F710-E240-99E6-7418FF15A0AD}" type="pres">
      <dgm:prSet presAssocID="{0909CABD-DF36-45CB-9B97-0A17226E33DE}" presName="compositeNode" presStyleCnt="0"/>
      <dgm:spPr/>
    </dgm:pt>
    <dgm:pt modelId="{AB2A2847-1B4C-3A43-8C09-94A76F4A2CDB}" type="pres">
      <dgm:prSet presAssocID="{0909CABD-DF36-45CB-9B97-0A17226E33DE}" presName="parTx" presStyleLbl="node1" presStyleIdx="0" presStyleCnt="0">
        <dgm:presLayoutVars>
          <dgm:chMax val="0"/>
          <dgm:chPref val="0"/>
          <dgm:bulletEnabled val="1"/>
        </dgm:presLayoutVars>
      </dgm:prSet>
      <dgm:spPr/>
    </dgm:pt>
    <dgm:pt modelId="{DDACA8C0-02C8-044D-8F2A-83DDA87C0D0F}" type="pres">
      <dgm:prSet presAssocID="{0909CABD-DF36-45CB-9B97-0A17226E33DE}" presName="parSh" presStyleCnt="0"/>
      <dgm:spPr/>
    </dgm:pt>
    <dgm:pt modelId="{BCD395CB-A7AB-D945-95EF-3B285EFD5A5D}" type="pres">
      <dgm:prSet presAssocID="{0909CABD-DF36-45CB-9B97-0A17226E33DE}" presName="lineNode" presStyleLbl="alignAccFollowNode1" presStyleIdx="9" presStyleCnt="15"/>
      <dgm:spPr/>
    </dgm:pt>
    <dgm:pt modelId="{9DD9EBB4-CF48-AC4C-89F3-311595E3A04B}" type="pres">
      <dgm:prSet presAssocID="{0909CABD-DF36-45CB-9B97-0A17226E33DE}" presName="lineArrowNode" presStyleLbl="alignAccFollowNode1" presStyleIdx="10" presStyleCnt="15"/>
      <dgm:spPr/>
    </dgm:pt>
    <dgm:pt modelId="{E61252B2-EEB1-3445-B316-2AEE04E83579}" type="pres">
      <dgm:prSet presAssocID="{B687C75A-B24D-4839-864C-E6BC851D8F9B}" presName="sibTransNodeCircle" presStyleLbl="alignNode1" presStyleIdx="3" presStyleCnt="5">
        <dgm:presLayoutVars>
          <dgm:chMax val="0"/>
          <dgm:bulletEnabled/>
        </dgm:presLayoutVars>
      </dgm:prSet>
      <dgm:spPr/>
    </dgm:pt>
    <dgm:pt modelId="{84EEE2FA-D0C8-EC41-A026-B717CE02C09D}" type="pres">
      <dgm:prSet presAssocID="{B687C75A-B24D-4839-864C-E6BC851D8F9B}" presName="spacerBetweenCircleAndCallout" presStyleCnt="0">
        <dgm:presLayoutVars/>
      </dgm:prSet>
      <dgm:spPr/>
    </dgm:pt>
    <dgm:pt modelId="{3DD370C0-2231-6B4C-A2EA-E082B233429F}" type="pres">
      <dgm:prSet presAssocID="{0909CABD-DF36-45CB-9B97-0A17226E33DE}" presName="nodeText" presStyleLbl="alignAccFollowNode1" presStyleIdx="11" presStyleCnt="15">
        <dgm:presLayoutVars>
          <dgm:bulletEnabled val="1"/>
        </dgm:presLayoutVars>
      </dgm:prSet>
      <dgm:spPr/>
    </dgm:pt>
    <dgm:pt modelId="{5AE3DF54-C1ED-2948-95FB-7550BB9C672C}" type="pres">
      <dgm:prSet presAssocID="{B687C75A-B24D-4839-864C-E6BC851D8F9B}" presName="sibTransComposite" presStyleCnt="0"/>
      <dgm:spPr/>
    </dgm:pt>
    <dgm:pt modelId="{D6D132E8-3042-9C43-B0CB-840A2EEC4B08}" type="pres">
      <dgm:prSet presAssocID="{5980786D-B646-4D81-9EC2-1C385A4B0CB1}" presName="compositeNode" presStyleCnt="0"/>
      <dgm:spPr/>
    </dgm:pt>
    <dgm:pt modelId="{82ED38A2-FCEE-3F4B-977A-9BAE89D0A006}" type="pres">
      <dgm:prSet presAssocID="{5980786D-B646-4D81-9EC2-1C385A4B0CB1}" presName="parTx" presStyleLbl="node1" presStyleIdx="0" presStyleCnt="0">
        <dgm:presLayoutVars>
          <dgm:chMax val="0"/>
          <dgm:chPref val="0"/>
          <dgm:bulletEnabled val="1"/>
        </dgm:presLayoutVars>
      </dgm:prSet>
      <dgm:spPr/>
    </dgm:pt>
    <dgm:pt modelId="{F78CB474-E1E5-6B4D-B3F2-2287DEE3A1CA}" type="pres">
      <dgm:prSet presAssocID="{5980786D-B646-4D81-9EC2-1C385A4B0CB1}" presName="parSh" presStyleCnt="0"/>
      <dgm:spPr/>
    </dgm:pt>
    <dgm:pt modelId="{8E674CC3-B254-0C44-98A7-19F634D8ADD4}" type="pres">
      <dgm:prSet presAssocID="{5980786D-B646-4D81-9EC2-1C385A4B0CB1}" presName="lineNode" presStyleLbl="alignAccFollowNode1" presStyleIdx="12" presStyleCnt="15"/>
      <dgm:spPr/>
    </dgm:pt>
    <dgm:pt modelId="{23403CB8-02C6-E34B-AD81-EC7AAC11D9F2}" type="pres">
      <dgm:prSet presAssocID="{5980786D-B646-4D81-9EC2-1C385A4B0CB1}" presName="lineArrowNode" presStyleLbl="alignAccFollowNode1" presStyleIdx="13" presStyleCnt="15"/>
      <dgm:spPr/>
    </dgm:pt>
    <dgm:pt modelId="{24B2CDFB-A1E5-8B4A-989C-0F51DD8FEB57}" type="pres">
      <dgm:prSet presAssocID="{7F465F76-5D77-48C0-8009-C36F1F3CA8F7}" presName="sibTransNodeCircle" presStyleLbl="alignNode1" presStyleIdx="4" presStyleCnt="5">
        <dgm:presLayoutVars>
          <dgm:chMax val="0"/>
          <dgm:bulletEnabled/>
        </dgm:presLayoutVars>
      </dgm:prSet>
      <dgm:spPr/>
    </dgm:pt>
    <dgm:pt modelId="{D6BD7757-670A-244A-95CD-09104D710FFD}" type="pres">
      <dgm:prSet presAssocID="{7F465F76-5D77-48C0-8009-C36F1F3CA8F7}" presName="spacerBetweenCircleAndCallout" presStyleCnt="0">
        <dgm:presLayoutVars/>
      </dgm:prSet>
      <dgm:spPr/>
    </dgm:pt>
    <dgm:pt modelId="{5D18234D-1E5D-644A-80A9-84F4826F5DCF}" type="pres">
      <dgm:prSet presAssocID="{5980786D-B646-4D81-9EC2-1C385A4B0CB1}" presName="nodeText" presStyleLbl="alignAccFollowNode1" presStyleIdx="14" presStyleCnt="15">
        <dgm:presLayoutVars>
          <dgm:bulletEnabled val="1"/>
        </dgm:presLayoutVars>
      </dgm:prSet>
      <dgm:spPr/>
    </dgm:pt>
  </dgm:ptLst>
  <dgm:cxnLst>
    <dgm:cxn modelId="{84C32802-7110-457B-BD62-E9D77D688C06}" srcId="{4E7CB1D7-1252-4BBF-BFFC-521C5BF84122}" destId="{CDECE5C4-C1D6-4CD4-8585-BDB8369A9A13}" srcOrd="2" destOrd="0" parTransId="{43712F38-0BAD-4951-B295-81D353D1B6AD}" sibTransId="{8F1F66DE-2226-4AC1-8ECB-09BC987F8C5C}"/>
    <dgm:cxn modelId="{6D618704-9DE8-46BB-81EC-2669149954F9}" srcId="{4E7CB1D7-1252-4BBF-BFFC-521C5BF84122}" destId="{33CD1C21-BD52-41AA-87F7-77185FCE726E}" srcOrd="1" destOrd="0" parTransId="{C6624BD1-D853-4CAC-8589-352706CABBB0}" sibTransId="{98962842-C275-4F56-8857-2B536D2F3FA0}"/>
    <dgm:cxn modelId="{CEE9B919-3CBF-AF46-9957-69C64CD24F7E}" type="presOf" srcId="{5980786D-B646-4D81-9EC2-1C385A4B0CB1}" destId="{5D18234D-1E5D-644A-80A9-84F4826F5DCF}" srcOrd="0" destOrd="0" presId="urn:microsoft.com/office/officeart/2016/7/layout/LinearArrowProcessNumbered"/>
    <dgm:cxn modelId="{B6B3ED1B-3CD5-47FD-9AD3-3CE343C0897E}" srcId="{4E7CB1D7-1252-4BBF-BFFC-521C5BF84122}" destId="{DC8564ED-53DE-4758-8E94-F68BB6B4296D}" srcOrd="0" destOrd="0" parTransId="{C93DA28A-0715-422C-BA61-978FCF0F7711}" sibTransId="{D8102D35-2FCB-4F48-9A7B-99DAA3AD32E1}"/>
    <dgm:cxn modelId="{495BDA64-93F9-864F-A86E-7B324B9FE8C1}" type="presOf" srcId="{7F465F76-5D77-48C0-8009-C36F1F3CA8F7}" destId="{24B2CDFB-A1E5-8B4A-989C-0F51DD8FEB57}" srcOrd="0" destOrd="0" presId="urn:microsoft.com/office/officeart/2016/7/layout/LinearArrowProcessNumbered"/>
    <dgm:cxn modelId="{09599976-3F72-3649-B8C1-5F34A57337A5}" type="presOf" srcId="{CDECE5C4-C1D6-4CD4-8585-BDB8369A9A13}" destId="{B0CACAB9-E7BA-D547-B68C-6BF86D4B2D68}" srcOrd="0" destOrd="0" presId="urn:microsoft.com/office/officeart/2016/7/layout/LinearArrowProcessNumbered"/>
    <dgm:cxn modelId="{92308B7A-CC67-424D-A4A1-E3AF28604CBB}" srcId="{4E7CB1D7-1252-4BBF-BFFC-521C5BF84122}" destId="{0909CABD-DF36-45CB-9B97-0A17226E33DE}" srcOrd="3" destOrd="0" parTransId="{064B180E-9E16-41F7-BF11-C08E296B11F6}" sibTransId="{B687C75A-B24D-4839-864C-E6BC851D8F9B}"/>
    <dgm:cxn modelId="{91317290-73DD-3948-AB59-389F40C19EB4}" type="presOf" srcId="{98962842-C275-4F56-8857-2B536D2F3FA0}" destId="{F58B5F9D-0F55-7246-8845-E04EE4A31D20}" srcOrd="0" destOrd="0" presId="urn:microsoft.com/office/officeart/2016/7/layout/LinearArrowProcessNumbered"/>
    <dgm:cxn modelId="{1E9ED1A6-CBBC-8641-9945-F0768287615D}" type="presOf" srcId="{B687C75A-B24D-4839-864C-E6BC851D8F9B}" destId="{E61252B2-EEB1-3445-B316-2AEE04E83579}" srcOrd="0" destOrd="0" presId="urn:microsoft.com/office/officeart/2016/7/layout/LinearArrowProcessNumbered"/>
    <dgm:cxn modelId="{A084B2B5-FE6F-0945-875A-CA7F0CF96CC4}" type="presOf" srcId="{33CD1C21-BD52-41AA-87F7-77185FCE726E}" destId="{BE05A7E5-BB29-154B-9756-F4D0634E4D4E}" srcOrd="0" destOrd="0" presId="urn:microsoft.com/office/officeart/2016/7/layout/LinearArrowProcessNumbered"/>
    <dgm:cxn modelId="{C3C632BA-CDB4-E04C-A290-1BC8C87580B7}" type="presOf" srcId="{D8102D35-2FCB-4F48-9A7B-99DAA3AD32E1}" destId="{5DCD6469-7C9E-1944-B5F3-900D5BD5B8EE}" srcOrd="0" destOrd="0" presId="urn:microsoft.com/office/officeart/2016/7/layout/LinearArrowProcessNumbered"/>
    <dgm:cxn modelId="{A6C072D6-3C50-6D48-A63E-6FAA882125FA}" type="presOf" srcId="{0909CABD-DF36-45CB-9B97-0A17226E33DE}" destId="{3DD370C0-2231-6B4C-A2EA-E082B233429F}" srcOrd="0" destOrd="0" presId="urn:microsoft.com/office/officeart/2016/7/layout/LinearArrowProcessNumbered"/>
    <dgm:cxn modelId="{477F30DF-CA10-7847-B631-890C87929597}" type="presOf" srcId="{8F1F66DE-2226-4AC1-8ECB-09BC987F8C5C}" destId="{ECB3AA36-0609-BD40-92C8-A8F050D6D9C4}" srcOrd="0" destOrd="0" presId="urn:microsoft.com/office/officeart/2016/7/layout/LinearArrowProcessNumbered"/>
    <dgm:cxn modelId="{BBF975E1-8118-4EF8-B5EE-76D287105C0E}" srcId="{4E7CB1D7-1252-4BBF-BFFC-521C5BF84122}" destId="{5980786D-B646-4D81-9EC2-1C385A4B0CB1}" srcOrd="4" destOrd="0" parTransId="{6D22DF4F-3DBE-42EC-8422-D078116B8F94}" sibTransId="{7F465F76-5D77-48C0-8009-C36F1F3CA8F7}"/>
    <dgm:cxn modelId="{6E5266E2-5E23-824B-8D87-24A03F0F8C51}" type="presOf" srcId="{DC8564ED-53DE-4758-8E94-F68BB6B4296D}" destId="{26DBE096-057A-5647-A3EE-6D6D0648C61D}" srcOrd="0" destOrd="0" presId="urn:microsoft.com/office/officeart/2016/7/layout/LinearArrowProcessNumbered"/>
    <dgm:cxn modelId="{101D7DE2-3C1B-AE40-94CF-60AEAC316A43}" type="presOf" srcId="{4E7CB1D7-1252-4BBF-BFFC-521C5BF84122}" destId="{57BFB20E-CB1F-3947-A4EA-7B8B20141D06}" srcOrd="0" destOrd="0" presId="urn:microsoft.com/office/officeart/2016/7/layout/LinearArrowProcessNumbered"/>
    <dgm:cxn modelId="{69534FD3-1EFA-7544-B372-078D2914F88B}" type="presParOf" srcId="{57BFB20E-CB1F-3947-A4EA-7B8B20141D06}" destId="{9C2751FC-7604-8A4A-912B-DDB47804A392}" srcOrd="0" destOrd="0" presId="urn:microsoft.com/office/officeart/2016/7/layout/LinearArrowProcessNumbered"/>
    <dgm:cxn modelId="{7D8E6A2C-78E1-D24F-8D22-BCFC8676A5BC}" type="presParOf" srcId="{9C2751FC-7604-8A4A-912B-DDB47804A392}" destId="{3C3DC1DD-715F-B446-829D-18B69AE71AAF}" srcOrd="0" destOrd="0" presId="urn:microsoft.com/office/officeart/2016/7/layout/LinearArrowProcessNumbered"/>
    <dgm:cxn modelId="{AD3442B8-DB77-4146-BA1B-E51B2082A716}" type="presParOf" srcId="{9C2751FC-7604-8A4A-912B-DDB47804A392}" destId="{E3E6A0EC-1E90-614F-852E-CE14A12E73D9}" srcOrd="1" destOrd="0" presId="urn:microsoft.com/office/officeart/2016/7/layout/LinearArrowProcessNumbered"/>
    <dgm:cxn modelId="{64B820F4-DED6-F249-A80A-E185F220C639}" type="presParOf" srcId="{E3E6A0EC-1E90-614F-852E-CE14A12E73D9}" destId="{13923D48-64E7-9644-B45B-CDBDEAC5A55B}" srcOrd="0" destOrd="0" presId="urn:microsoft.com/office/officeart/2016/7/layout/LinearArrowProcessNumbered"/>
    <dgm:cxn modelId="{2677BC69-5AA2-3149-AC27-399F740236DA}" type="presParOf" srcId="{E3E6A0EC-1E90-614F-852E-CE14A12E73D9}" destId="{16FFDA27-BB94-F64D-BA9A-157B15E8EECB}" srcOrd="1" destOrd="0" presId="urn:microsoft.com/office/officeart/2016/7/layout/LinearArrowProcessNumbered"/>
    <dgm:cxn modelId="{1F0F709E-A936-A644-9686-2161E800E4B8}" type="presParOf" srcId="{E3E6A0EC-1E90-614F-852E-CE14A12E73D9}" destId="{5DCD6469-7C9E-1944-B5F3-900D5BD5B8EE}" srcOrd="2" destOrd="0" presId="urn:microsoft.com/office/officeart/2016/7/layout/LinearArrowProcessNumbered"/>
    <dgm:cxn modelId="{9FD938C3-DC8F-3A44-8256-0968BC3875C5}" type="presParOf" srcId="{E3E6A0EC-1E90-614F-852E-CE14A12E73D9}" destId="{F08CCE37-8039-474F-A08F-CD372573F161}" srcOrd="3" destOrd="0" presId="urn:microsoft.com/office/officeart/2016/7/layout/LinearArrowProcessNumbered"/>
    <dgm:cxn modelId="{4EDE69EF-A052-A44D-B551-2D4BB8242A34}" type="presParOf" srcId="{9C2751FC-7604-8A4A-912B-DDB47804A392}" destId="{26DBE096-057A-5647-A3EE-6D6D0648C61D}" srcOrd="2" destOrd="0" presId="urn:microsoft.com/office/officeart/2016/7/layout/LinearArrowProcessNumbered"/>
    <dgm:cxn modelId="{B61131E2-8E39-6440-BCF1-B806D5096138}" type="presParOf" srcId="{57BFB20E-CB1F-3947-A4EA-7B8B20141D06}" destId="{26963AA9-F112-AE4A-B13B-FBA9DC7F6BAE}" srcOrd="1" destOrd="0" presId="urn:microsoft.com/office/officeart/2016/7/layout/LinearArrowProcessNumbered"/>
    <dgm:cxn modelId="{E042BAAF-D4D2-EC4F-993C-23556A6797E3}" type="presParOf" srcId="{57BFB20E-CB1F-3947-A4EA-7B8B20141D06}" destId="{89724A7D-0191-A543-A63A-F01932343B2E}" srcOrd="2" destOrd="0" presId="urn:microsoft.com/office/officeart/2016/7/layout/LinearArrowProcessNumbered"/>
    <dgm:cxn modelId="{216172A2-A7D4-DB41-87E7-AF19BB3E1A4A}" type="presParOf" srcId="{89724A7D-0191-A543-A63A-F01932343B2E}" destId="{1D02C0D5-CE26-0E45-B264-4FA8DBBB73BF}" srcOrd="0" destOrd="0" presId="urn:microsoft.com/office/officeart/2016/7/layout/LinearArrowProcessNumbered"/>
    <dgm:cxn modelId="{31AE3588-50E6-FF42-8E10-848F8065E943}" type="presParOf" srcId="{89724A7D-0191-A543-A63A-F01932343B2E}" destId="{D8D48557-8CCE-B148-AA92-0003A487426A}" srcOrd="1" destOrd="0" presId="urn:microsoft.com/office/officeart/2016/7/layout/LinearArrowProcessNumbered"/>
    <dgm:cxn modelId="{38388F88-EF73-A443-A809-80300548CD78}" type="presParOf" srcId="{D8D48557-8CCE-B148-AA92-0003A487426A}" destId="{65F9E672-1240-134D-B3FC-A4086742A77A}" srcOrd="0" destOrd="0" presId="urn:microsoft.com/office/officeart/2016/7/layout/LinearArrowProcessNumbered"/>
    <dgm:cxn modelId="{10B12A71-6A5A-1B40-909D-B7289C423F54}" type="presParOf" srcId="{D8D48557-8CCE-B148-AA92-0003A487426A}" destId="{87222692-2B50-3046-8BFD-1B9731BD7AA2}" srcOrd="1" destOrd="0" presId="urn:microsoft.com/office/officeart/2016/7/layout/LinearArrowProcessNumbered"/>
    <dgm:cxn modelId="{37F9FF27-67A2-6044-97F3-2F984D92BDD5}" type="presParOf" srcId="{D8D48557-8CCE-B148-AA92-0003A487426A}" destId="{F58B5F9D-0F55-7246-8845-E04EE4A31D20}" srcOrd="2" destOrd="0" presId="urn:microsoft.com/office/officeart/2016/7/layout/LinearArrowProcessNumbered"/>
    <dgm:cxn modelId="{EBF3F175-01A1-6B42-ADCC-072A434D59A6}" type="presParOf" srcId="{D8D48557-8CCE-B148-AA92-0003A487426A}" destId="{5B9D56B5-C43A-1B49-A47D-00C1EA90F321}" srcOrd="3" destOrd="0" presId="urn:microsoft.com/office/officeart/2016/7/layout/LinearArrowProcessNumbered"/>
    <dgm:cxn modelId="{2DAD5EF8-59C1-DF4B-A5D9-2E181CC70C4C}" type="presParOf" srcId="{89724A7D-0191-A543-A63A-F01932343B2E}" destId="{BE05A7E5-BB29-154B-9756-F4D0634E4D4E}" srcOrd="2" destOrd="0" presId="urn:microsoft.com/office/officeart/2016/7/layout/LinearArrowProcessNumbered"/>
    <dgm:cxn modelId="{F2CFF93B-0207-474D-9E8B-B53C99765760}" type="presParOf" srcId="{57BFB20E-CB1F-3947-A4EA-7B8B20141D06}" destId="{4D83344F-81EA-7145-B728-DE1ED383761C}" srcOrd="3" destOrd="0" presId="urn:microsoft.com/office/officeart/2016/7/layout/LinearArrowProcessNumbered"/>
    <dgm:cxn modelId="{9BE88611-6971-5945-B513-091185954800}" type="presParOf" srcId="{57BFB20E-CB1F-3947-A4EA-7B8B20141D06}" destId="{8F75F06E-626C-F94A-B77F-62378047970F}" srcOrd="4" destOrd="0" presId="urn:microsoft.com/office/officeart/2016/7/layout/LinearArrowProcessNumbered"/>
    <dgm:cxn modelId="{9F336914-9310-6646-AF7D-2840EA12BC99}" type="presParOf" srcId="{8F75F06E-626C-F94A-B77F-62378047970F}" destId="{0476D115-14B1-814E-A92D-5E8362052157}" srcOrd="0" destOrd="0" presId="urn:microsoft.com/office/officeart/2016/7/layout/LinearArrowProcessNumbered"/>
    <dgm:cxn modelId="{C5295B3E-4D8D-2246-B1BE-E8CF7D787ED6}" type="presParOf" srcId="{8F75F06E-626C-F94A-B77F-62378047970F}" destId="{0A9D0B98-8E3D-1A42-8418-3E31228D1F5B}" srcOrd="1" destOrd="0" presId="urn:microsoft.com/office/officeart/2016/7/layout/LinearArrowProcessNumbered"/>
    <dgm:cxn modelId="{F5221FC6-0044-4E48-8D4E-B243E98A56ED}" type="presParOf" srcId="{0A9D0B98-8E3D-1A42-8418-3E31228D1F5B}" destId="{6517D9FC-3947-5740-8D87-3A1C3F10AFE6}" srcOrd="0" destOrd="0" presId="urn:microsoft.com/office/officeart/2016/7/layout/LinearArrowProcessNumbered"/>
    <dgm:cxn modelId="{6440E4C4-0CC7-954F-B7E6-86452876D7D2}" type="presParOf" srcId="{0A9D0B98-8E3D-1A42-8418-3E31228D1F5B}" destId="{B4D20C33-F186-4241-B867-487ED7D54BC6}" srcOrd="1" destOrd="0" presId="urn:microsoft.com/office/officeart/2016/7/layout/LinearArrowProcessNumbered"/>
    <dgm:cxn modelId="{17F7D4FC-659D-6A40-A796-69B02A0A29AA}" type="presParOf" srcId="{0A9D0B98-8E3D-1A42-8418-3E31228D1F5B}" destId="{ECB3AA36-0609-BD40-92C8-A8F050D6D9C4}" srcOrd="2" destOrd="0" presId="urn:microsoft.com/office/officeart/2016/7/layout/LinearArrowProcessNumbered"/>
    <dgm:cxn modelId="{E95D2FF3-D64D-374C-AAE9-DB3A941FCAF2}" type="presParOf" srcId="{0A9D0B98-8E3D-1A42-8418-3E31228D1F5B}" destId="{BD96FC2B-1C08-3A40-B5D5-77505E362848}" srcOrd="3" destOrd="0" presId="urn:microsoft.com/office/officeart/2016/7/layout/LinearArrowProcessNumbered"/>
    <dgm:cxn modelId="{0A3E76B4-085A-5340-BD57-F4E40FC97E6E}" type="presParOf" srcId="{8F75F06E-626C-F94A-B77F-62378047970F}" destId="{B0CACAB9-E7BA-D547-B68C-6BF86D4B2D68}" srcOrd="2" destOrd="0" presId="urn:microsoft.com/office/officeart/2016/7/layout/LinearArrowProcessNumbered"/>
    <dgm:cxn modelId="{E0274155-F11B-414D-BB2B-0558C03C5AF4}" type="presParOf" srcId="{57BFB20E-CB1F-3947-A4EA-7B8B20141D06}" destId="{35E5C28B-C4D9-DC40-96A1-2B07ADA47EC2}" srcOrd="5" destOrd="0" presId="urn:microsoft.com/office/officeart/2016/7/layout/LinearArrowProcessNumbered"/>
    <dgm:cxn modelId="{68541016-1F5E-3241-B0DA-B80A67144AC1}" type="presParOf" srcId="{57BFB20E-CB1F-3947-A4EA-7B8B20141D06}" destId="{1AD18A34-F710-E240-99E6-7418FF15A0AD}" srcOrd="6" destOrd="0" presId="urn:microsoft.com/office/officeart/2016/7/layout/LinearArrowProcessNumbered"/>
    <dgm:cxn modelId="{93B5D87A-90FE-0A45-AB2D-8C1E81D3E728}" type="presParOf" srcId="{1AD18A34-F710-E240-99E6-7418FF15A0AD}" destId="{AB2A2847-1B4C-3A43-8C09-94A76F4A2CDB}" srcOrd="0" destOrd="0" presId="urn:microsoft.com/office/officeart/2016/7/layout/LinearArrowProcessNumbered"/>
    <dgm:cxn modelId="{2644DD8D-2250-6640-AD5F-9849A58E7159}" type="presParOf" srcId="{1AD18A34-F710-E240-99E6-7418FF15A0AD}" destId="{DDACA8C0-02C8-044D-8F2A-83DDA87C0D0F}" srcOrd="1" destOrd="0" presId="urn:microsoft.com/office/officeart/2016/7/layout/LinearArrowProcessNumbered"/>
    <dgm:cxn modelId="{FC2A33CA-6C8B-2547-A6C9-D37C563DBF10}" type="presParOf" srcId="{DDACA8C0-02C8-044D-8F2A-83DDA87C0D0F}" destId="{BCD395CB-A7AB-D945-95EF-3B285EFD5A5D}" srcOrd="0" destOrd="0" presId="urn:microsoft.com/office/officeart/2016/7/layout/LinearArrowProcessNumbered"/>
    <dgm:cxn modelId="{BB7EA832-3056-474C-A47B-BD00CBF16997}" type="presParOf" srcId="{DDACA8C0-02C8-044D-8F2A-83DDA87C0D0F}" destId="{9DD9EBB4-CF48-AC4C-89F3-311595E3A04B}" srcOrd="1" destOrd="0" presId="urn:microsoft.com/office/officeart/2016/7/layout/LinearArrowProcessNumbered"/>
    <dgm:cxn modelId="{89A08A87-950A-7144-898B-12513A0C8F0E}" type="presParOf" srcId="{DDACA8C0-02C8-044D-8F2A-83DDA87C0D0F}" destId="{E61252B2-EEB1-3445-B316-2AEE04E83579}" srcOrd="2" destOrd="0" presId="urn:microsoft.com/office/officeart/2016/7/layout/LinearArrowProcessNumbered"/>
    <dgm:cxn modelId="{EB7B7C74-9D35-2842-967F-F74644F4759F}" type="presParOf" srcId="{DDACA8C0-02C8-044D-8F2A-83DDA87C0D0F}" destId="{84EEE2FA-D0C8-EC41-A026-B717CE02C09D}" srcOrd="3" destOrd="0" presId="urn:microsoft.com/office/officeart/2016/7/layout/LinearArrowProcessNumbered"/>
    <dgm:cxn modelId="{F31EC207-D7C2-9D45-80A9-E54261CB7643}" type="presParOf" srcId="{1AD18A34-F710-E240-99E6-7418FF15A0AD}" destId="{3DD370C0-2231-6B4C-A2EA-E082B233429F}" srcOrd="2" destOrd="0" presId="urn:microsoft.com/office/officeart/2016/7/layout/LinearArrowProcessNumbered"/>
    <dgm:cxn modelId="{EFE99334-045A-4242-9433-793B5BB77B3D}" type="presParOf" srcId="{57BFB20E-CB1F-3947-A4EA-7B8B20141D06}" destId="{5AE3DF54-C1ED-2948-95FB-7550BB9C672C}" srcOrd="7" destOrd="0" presId="urn:microsoft.com/office/officeart/2016/7/layout/LinearArrowProcessNumbered"/>
    <dgm:cxn modelId="{F6351CE7-E581-A044-BF6E-2A4CB7DFCC53}" type="presParOf" srcId="{57BFB20E-CB1F-3947-A4EA-7B8B20141D06}" destId="{D6D132E8-3042-9C43-B0CB-840A2EEC4B08}" srcOrd="8" destOrd="0" presId="urn:microsoft.com/office/officeart/2016/7/layout/LinearArrowProcessNumbered"/>
    <dgm:cxn modelId="{B5061871-8BAA-144B-A098-4D401E4A1D83}" type="presParOf" srcId="{D6D132E8-3042-9C43-B0CB-840A2EEC4B08}" destId="{82ED38A2-FCEE-3F4B-977A-9BAE89D0A006}" srcOrd="0" destOrd="0" presId="urn:microsoft.com/office/officeart/2016/7/layout/LinearArrowProcessNumbered"/>
    <dgm:cxn modelId="{ED789607-6311-6945-9641-D13A8099E781}" type="presParOf" srcId="{D6D132E8-3042-9C43-B0CB-840A2EEC4B08}" destId="{F78CB474-E1E5-6B4D-B3F2-2287DEE3A1CA}" srcOrd="1" destOrd="0" presId="urn:microsoft.com/office/officeart/2016/7/layout/LinearArrowProcessNumbered"/>
    <dgm:cxn modelId="{D9A9D65A-B0ED-B646-8C25-CF0C40689867}" type="presParOf" srcId="{F78CB474-E1E5-6B4D-B3F2-2287DEE3A1CA}" destId="{8E674CC3-B254-0C44-98A7-19F634D8ADD4}" srcOrd="0" destOrd="0" presId="urn:microsoft.com/office/officeart/2016/7/layout/LinearArrowProcessNumbered"/>
    <dgm:cxn modelId="{CFDFEFB5-9E29-0040-B988-EACE97F41AE0}" type="presParOf" srcId="{F78CB474-E1E5-6B4D-B3F2-2287DEE3A1CA}" destId="{23403CB8-02C6-E34B-AD81-EC7AAC11D9F2}" srcOrd="1" destOrd="0" presId="urn:microsoft.com/office/officeart/2016/7/layout/LinearArrowProcessNumbered"/>
    <dgm:cxn modelId="{8770CA36-B876-B24E-895A-E82E6BE87A1E}" type="presParOf" srcId="{F78CB474-E1E5-6B4D-B3F2-2287DEE3A1CA}" destId="{24B2CDFB-A1E5-8B4A-989C-0F51DD8FEB57}" srcOrd="2" destOrd="0" presId="urn:microsoft.com/office/officeart/2016/7/layout/LinearArrowProcessNumbered"/>
    <dgm:cxn modelId="{1A6567FA-61FB-924F-9E20-4336B4D12C7C}" type="presParOf" srcId="{F78CB474-E1E5-6B4D-B3F2-2287DEE3A1CA}" destId="{D6BD7757-670A-244A-95CD-09104D710FFD}" srcOrd="3" destOrd="0" presId="urn:microsoft.com/office/officeart/2016/7/layout/LinearArrowProcessNumbered"/>
    <dgm:cxn modelId="{14BFAA1A-03B0-744E-B3F0-2EEF7DF86325}" type="presParOf" srcId="{D6D132E8-3042-9C43-B0CB-840A2EEC4B08}" destId="{5D18234D-1E5D-644A-80A9-84F4826F5DC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23D48-64E7-9644-B45B-CDBDEAC5A55B}">
      <dsp:nvSpPr>
        <dsp:cNvPr id="0" name=""/>
        <dsp:cNvSpPr/>
      </dsp:nvSpPr>
      <dsp:spPr>
        <a:xfrm>
          <a:off x="712486" y="652941"/>
          <a:ext cx="569294"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FFDA27-BB94-F64D-BA9A-157B15E8EECB}">
      <dsp:nvSpPr>
        <dsp:cNvPr id="0" name=""/>
        <dsp:cNvSpPr/>
      </dsp:nvSpPr>
      <dsp:spPr>
        <a:xfrm>
          <a:off x="1315938" y="605156"/>
          <a:ext cx="65468" cy="122963"/>
        </a:xfrm>
        <a:prstGeom prst="chevron">
          <a:avLst>
            <a:gd name="adj" fmla="val 90000"/>
          </a:avLst>
        </a:prstGeom>
        <a:solidFill>
          <a:schemeClr val="accent2">
            <a:tint val="40000"/>
            <a:alpha val="90000"/>
            <a:hueOff val="-125205"/>
            <a:satOff val="-308"/>
            <a:lumOff val="-23"/>
            <a:alphaOff val="0"/>
          </a:schemeClr>
        </a:solidFill>
        <a:ln w="12700" cap="flat" cmpd="sng" algn="ctr">
          <a:solidFill>
            <a:schemeClr val="accent2">
              <a:tint val="40000"/>
              <a:alpha val="90000"/>
              <a:hueOff val="-125205"/>
              <a:satOff val="-308"/>
              <a:lumOff val="-2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CD6469-7C9E-1944-B5F3-900D5BD5B8EE}">
      <dsp:nvSpPr>
        <dsp:cNvPr id="0" name=""/>
        <dsp:cNvSpPr/>
      </dsp:nvSpPr>
      <dsp:spPr>
        <a:xfrm>
          <a:off x="382548" y="394200"/>
          <a:ext cx="517553" cy="51755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4" tIns="20084" rIns="20084" bIns="20084"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458342" y="469994"/>
        <a:ext cx="365965" cy="365965"/>
      </dsp:txXfrm>
    </dsp:sp>
    <dsp:sp modelId="{26DBE096-057A-5647-A3EE-6D6D0648C61D}">
      <dsp:nvSpPr>
        <dsp:cNvPr id="0" name=""/>
        <dsp:cNvSpPr/>
      </dsp:nvSpPr>
      <dsp:spPr>
        <a:xfrm>
          <a:off x="868" y="1077351"/>
          <a:ext cx="1280912" cy="3685500"/>
        </a:xfrm>
        <a:prstGeom prst="upArrowCallout">
          <a:avLst>
            <a:gd name="adj1" fmla="val 50000"/>
            <a:gd name="adj2" fmla="val 20000"/>
            <a:gd name="adj3" fmla="val 20000"/>
            <a:gd name="adj4" fmla="val 100000"/>
          </a:avLst>
        </a:prstGeom>
        <a:solidFill>
          <a:schemeClr val="accent2">
            <a:tint val="40000"/>
            <a:alpha val="90000"/>
            <a:hueOff val="-250410"/>
            <a:satOff val="-616"/>
            <a:lumOff val="-45"/>
            <a:alphaOff val="0"/>
          </a:schemeClr>
        </a:solidFill>
        <a:ln w="12700" cap="flat" cmpd="sng" algn="ctr">
          <a:solidFill>
            <a:schemeClr val="accent2">
              <a:tint val="40000"/>
              <a:alpha val="90000"/>
              <a:hueOff val="-250410"/>
              <a:satOff val="-616"/>
              <a:lumOff val="-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040" tIns="165100" rIns="101040" bIns="165100" numCol="1" spcCol="1270" anchor="t" anchorCtr="0">
          <a:noAutofit/>
        </a:bodyPr>
        <a:lstStyle/>
        <a:p>
          <a:pPr marL="0" lvl="0" indent="0" algn="l" defTabSz="488950">
            <a:lnSpc>
              <a:spcPct val="90000"/>
            </a:lnSpc>
            <a:spcBef>
              <a:spcPct val="0"/>
            </a:spcBef>
            <a:spcAft>
              <a:spcPct val="35000"/>
            </a:spcAft>
            <a:buNone/>
          </a:pPr>
          <a:r>
            <a:rPr lang="en-US" sz="1100" kern="1200" dirty="0"/>
            <a:t>First, we formed a table named temp2. This table contains all the important information that we need. The table is formed by joining order and </a:t>
          </a:r>
          <a:r>
            <a:rPr lang="en-US" sz="1100" kern="1200" dirty="0" err="1"/>
            <a:t>order_product</a:t>
          </a:r>
          <a:r>
            <a:rPr lang="en-US" sz="1100" kern="1200" dirty="0"/>
            <a:t> table on </a:t>
          </a:r>
          <a:r>
            <a:rPr lang="en-US" sz="1100" kern="1200" dirty="0" err="1"/>
            <a:t>order_id</a:t>
          </a:r>
          <a:r>
            <a:rPr lang="en-US" sz="1100" kern="1200" dirty="0"/>
            <a:t>, call this newly formed table temp1, and then joining product table on the temp1 table on </a:t>
          </a:r>
          <a:r>
            <a:rPr lang="en-US" sz="1100" kern="1200" dirty="0" err="1"/>
            <a:t>product_id</a:t>
          </a:r>
          <a:r>
            <a:rPr lang="en-US" sz="1100" kern="1200" dirty="0"/>
            <a:t> thus resulting in our temp2 table.</a:t>
          </a:r>
        </a:p>
      </dsp:txBody>
      <dsp:txXfrm>
        <a:off x="868" y="1333533"/>
        <a:ext cx="1280912" cy="3429318"/>
      </dsp:txXfrm>
    </dsp:sp>
    <dsp:sp modelId="{65F9E672-1240-134D-B3FC-A4086742A77A}">
      <dsp:nvSpPr>
        <dsp:cNvPr id="0" name=""/>
        <dsp:cNvSpPr/>
      </dsp:nvSpPr>
      <dsp:spPr>
        <a:xfrm>
          <a:off x="1424104" y="652939"/>
          <a:ext cx="1280912" cy="71"/>
        </a:xfrm>
        <a:prstGeom prst="rect">
          <a:avLst/>
        </a:prstGeom>
        <a:solidFill>
          <a:schemeClr val="accent2">
            <a:tint val="40000"/>
            <a:alpha val="90000"/>
            <a:hueOff val="-375616"/>
            <a:satOff val="-924"/>
            <a:lumOff val="-68"/>
            <a:alphaOff val="0"/>
          </a:schemeClr>
        </a:solidFill>
        <a:ln w="12700" cap="flat" cmpd="sng" algn="ctr">
          <a:solidFill>
            <a:schemeClr val="accent2">
              <a:tint val="40000"/>
              <a:alpha val="90000"/>
              <a:hueOff val="-375616"/>
              <a:satOff val="-924"/>
              <a:lumOff val="-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22692-2B50-3046-8BFD-1B9731BD7AA2}">
      <dsp:nvSpPr>
        <dsp:cNvPr id="0" name=""/>
        <dsp:cNvSpPr/>
      </dsp:nvSpPr>
      <dsp:spPr>
        <a:xfrm>
          <a:off x="2739175" y="605154"/>
          <a:ext cx="65468" cy="122966"/>
        </a:xfrm>
        <a:prstGeom prst="chevron">
          <a:avLst>
            <a:gd name="adj" fmla="val 90000"/>
          </a:avLst>
        </a:prstGeom>
        <a:solidFill>
          <a:schemeClr val="accent2">
            <a:tint val="40000"/>
            <a:alpha val="90000"/>
            <a:hueOff val="-500821"/>
            <a:satOff val="-1233"/>
            <a:lumOff val="-90"/>
            <a:alphaOff val="0"/>
          </a:schemeClr>
        </a:solidFill>
        <a:ln w="12700" cap="flat" cmpd="sng" algn="ctr">
          <a:solidFill>
            <a:schemeClr val="accent2">
              <a:tint val="40000"/>
              <a:alpha val="90000"/>
              <a:hueOff val="-500821"/>
              <a:satOff val="-1233"/>
              <a:lumOff val="-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8B5F9D-0F55-7246-8845-E04EE4A31D20}">
      <dsp:nvSpPr>
        <dsp:cNvPr id="0" name=""/>
        <dsp:cNvSpPr/>
      </dsp:nvSpPr>
      <dsp:spPr>
        <a:xfrm>
          <a:off x="1805784" y="394198"/>
          <a:ext cx="517553" cy="517553"/>
        </a:xfrm>
        <a:prstGeom prst="ellipse">
          <a:avLst/>
        </a:prstGeom>
        <a:solidFill>
          <a:schemeClr val="accent2">
            <a:hueOff val="-377740"/>
            <a:satOff val="-1542"/>
            <a:lumOff val="-49"/>
            <a:alphaOff val="0"/>
          </a:schemeClr>
        </a:solidFill>
        <a:ln w="12700" cap="flat" cmpd="sng" algn="ctr">
          <a:solidFill>
            <a:schemeClr val="accent2">
              <a:hueOff val="-377740"/>
              <a:satOff val="-1542"/>
              <a:lumOff val="-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4" tIns="20084" rIns="20084" bIns="20084"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881578" y="469992"/>
        <a:ext cx="365965" cy="365965"/>
      </dsp:txXfrm>
    </dsp:sp>
    <dsp:sp modelId="{BE05A7E5-BB29-154B-9756-F4D0634E4D4E}">
      <dsp:nvSpPr>
        <dsp:cNvPr id="0" name=""/>
        <dsp:cNvSpPr/>
      </dsp:nvSpPr>
      <dsp:spPr>
        <a:xfrm>
          <a:off x="1424104" y="1077351"/>
          <a:ext cx="1280912" cy="3685500"/>
        </a:xfrm>
        <a:prstGeom prst="upArrowCallout">
          <a:avLst>
            <a:gd name="adj1" fmla="val 50000"/>
            <a:gd name="adj2" fmla="val 20000"/>
            <a:gd name="adj3" fmla="val 20000"/>
            <a:gd name="adj4" fmla="val 100000"/>
          </a:avLst>
        </a:prstGeom>
        <a:solidFill>
          <a:schemeClr val="accent2">
            <a:tint val="40000"/>
            <a:alpha val="90000"/>
            <a:hueOff val="-626026"/>
            <a:satOff val="-1541"/>
            <a:lumOff val="-113"/>
            <a:alphaOff val="0"/>
          </a:schemeClr>
        </a:solidFill>
        <a:ln w="12700" cap="flat" cmpd="sng" algn="ctr">
          <a:solidFill>
            <a:schemeClr val="accent2">
              <a:tint val="40000"/>
              <a:alpha val="90000"/>
              <a:hueOff val="-626026"/>
              <a:satOff val="-1541"/>
              <a:lumOff val="-1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040" tIns="165100" rIns="101040" bIns="165100" numCol="1" spcCol="1270" anchor="t" anchorCtr="0">
          <a:noAutofit/>
        </a:bodyPr>
        <a:lstStyle/>
        <a:p>
          <a:pPr marL="0" lvl="0" indent="0" algn="l" defTabSz="488950">
            <a:lnSpc>
              <a:spcPct val="90000"/>
            </a:lnSpc>
            <a:spcBef>
              <a:spcPct val="0"/>
            </a:spcBef>
            <a:spcAft>
              <a:spcPct val="35000"/>
            </a:spcAft>
            <a:buNone/>
          </a:pPr>
          <a:r>
            <a:rPr lang="en-US" sz="1100" kern="1200" dirty="0"/>
            <a:t>We then applied itemset mining on this table for </a:t>
          </a:r>
          <a:r>
            <a:rPr lang="en-US" sz="1100" kern="1200" dirty="0" err="1"/>
            <a:t>product_id</a:t>
          </a:r>
          <a:r>
            <a:rPr lang="en-US" sz="1100" kern="1200" dirty="0"/>
            <a:t>, as our goal here was to find the products that were bought together frequently in multiple different orders.</a:t>
          </a:r>
        </a:p>
      </dsp:txBody>
      <dsp:txXfrm>
        <a:off x="1424104" y="1333533"/>
        <a:ext cx="1280912" cy="3429318"/>
      </dsp:txXfrm>
    </dsp:sp>
    <dsp:sp modelId="{6517D9FC-3947-5740-8D87-3A1C3F10AFE6}">
      <dsp:nvSpPr>
        <dsp:cNvPr id="0" name=""/>
        <dsp:cNvSpPr/>
      </dsp:nvSpPr>
      <dsp:spPr>
        <a:xfrm>
          <a:off x="2847340" y="652938"/>
          <a:ext cx="1280912" cy="71"/>
        </a:xfrm>
        <a:prstGeom prst="rect">
          <a:avLst/>
        </a:prstGeom>
        <a:solidFill>
          <a:schemeClr val="accent2">
            <a:tint val="40000"/>
            <a:alpha val="90000"/>
            <a:hueOff val="-751231"/>
            <a:satOff val="-1849"/>
            <a:lumOff val="-135"/>
            <a:alphaOff val="0"/>
          </a:schemeClr>
        </a:solidFill>
        <a:ln w="12700" cap="flat" cmpd="sng" algn="ctr">
          <a:solidFill>
            <a:schemeClr val="accent2">
              <a:tint val="40000"/>
              <a:alpha val="90000"/>
              <a:hueOff val="-751231"/>
              <a:satOff val="-1849"/>
              <a:lumOff val="-13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D20C33-F186-4241-B867-487ED7D54BC6}">
      <dsp:nvSpPr>
        <dsp:cNvPr id="0" name=""/>
        <dsp:cNvSpPr/>
      </dsp:nvSpPr>
      <dsp:spPr>
        <a:xfrm>
          <a:off x="4162411" y="605153"/>
          <a:ext cx="65468" cy="122967"/>
        </a:xfrm>
        <a:prstGeom prst="chevron">
          <a:avLst>
            <a:gd name="adj" fmla="val 90000"/>
          </a:avLst>
        </a:prstGeom>
        <a:solidFill>
          <a:schemeClr val="accent2">
            <a:tint val="40000"/>
            <a:alpha val="90000"/>
            <a:hueOff val="-876437"/>
            <a:satOff val="-2157"/>
            <a:lumOff val="-158"/>
            <a:alphaOff val="0"/>
          </a:schemeClr>
        </a:solidFill>
        <a:ln w="12700" cap="flat" cmpd="sng" algn="ctr">
          <a:solidFill>
            <a:schemeClr val="accent2">
              <a:tint val="40000"/>
              <a:alpha val="90000"/>
              <a:hueOff val="-876437"/>
              <a:satOff val="-2157"/>
              <a:lumOff val="-1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B3AA36-0609-BD40-92C8-A8F050D6D9C4}">
      <dsp:nvSpPr>
        <dsp:cNvPr id="0" name=""/>
        <dsp:cNvSpPr/>
      </dsp:nvSpPr>
      <dsp:spPr>
        <a:xfrm>
          <a:off x="3229020" y="394197"/>
          <a:ext cx="517553" cy="517553"/>
        </a:xfrm>
        <a:prstGeom prst="ellipse">
          <a:avLst/>
        </a:prstGeom>
        <a:solidFill>
          <a:schemeClr val="accent2">
            <a:hueOff val="-755480"/>
            <a:satOff val="-3084"/>
            <a:lumOff val="-98"/>
            <a:alphaOff val="0"/>
          </a:schemeClr>
        </a:solidFill>
        <a:ln w="12700" cap="flat" cmpd="sng" algn="ctr">
          <a:solidFill>
            <a:schemeClr val="accent2">
              <a:hueOff val="-755480"/>
              <a:satOff val="-3084"/>
              <a:lumOff val="-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4" tIns="20084" rIns="20084" bIns="20084"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3304814" y="469991"/>
        <a:ext cx="365965" cy="365965"/>
      </dsp:txXfrm>
    </dsp:sp>
    <dsp:sp modelId="{B0CACAB9-E7BA-D547-B68C-6BF86D4B2D68}">
      <dsp:nvSpPr>
        <dsp:cNvPr id="0" name=""/>
        <dsp:cNvSpPr/>
      </dsp:nvSpPr>
      <dsp:spPr>
        <a:xfrm>
          <a:off x="2847340" y="1077351"/>
          <a:ext cx="1280912" cy="3685500"/>
        </a:xfrm>
        <a:prstGeom prst="upArrowCallout">
          <a:avLst>
            <a:gd name="adj1" fmla="val 50000"/>
            <a:gd name="adj2" fmla="val 20000"/>
            <a:gd name="adj3" fmla="val 20000"/>
            <a:gd name="adj4" fmla="val 100000"/>
          </a:avLst>
        </a:prstGeom>
        <a:solidFill>
          <a:schemeClr val="accent2">
            <a:tint val="40000"/>
            <a:alpha val="90000"/>
            <a:hueOff val="-1001642"/>
            <a:satOff val="-2465"/>
            <a:lumOff val="-181"/>
            <a:alphaOff val="0"/>
          </a:schemeClr>
        </a:solidFill>
        <a:ln w="12700" cap="flat" cmpd="sng" algn="ctr">
          <a:solidFill>
            <a:schemeClr val="accent2">
              <a:tint val="40000"/>
              <a:alpha val="90000"/>
              <a:hueOff val="-1001642"/>
              <a:satOff val="-2465"/>
              <a:lumOff val="-1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040" tIns="165100" rIns="101040" bIns="165100" numCol="1" spcCol="1270" anchor="t" anchorCtr="0">
          <a:noAutofit/>
        </a:bodyPr>
        <a:lstStyle/>
        <a:p>
          <a:pPr marL="0" lvl="0" indent="0" algn="l" defTabSz="488950">
            <a:lnSpc>
              <a:spcPct val="90000"/>
            </a:lnSpc>
            <a:spcBef>
              <a:spcPct val="0"/>
            </a:spcBef>
            <a:spcAft>
              <a:spcPct val="35000"/>
            </a:spcAft>
            <a:buNone/>
          </a:pPr>
          <a:r>
            <a:rPr lang="en-US" sz="1100" kern="1200" dirty="0"/>
            <a:t>The basic process is a python program that keeps on writing </a:t>
          </a:r>
          <a:r>
            <a:rPr lang="en-US" sz="1100" kern="1200" dirty="0" err="1"/>
            <a:t>sql</a:t>
          </a:r>
          <a:r>
            <a:rPr lang="en-US" sz="1100" kern="1200" dirty="0"/>
            <a:t> queries to form k-items lattice, till the rows in the lattices are zero or no more k number of elements are being brought together at least n number of times where n is our threshold set by us. </a:t>
          </a:r>
        </a:p>
      </dsp:txBody>
      <dsp:txXfrm>
        <a:off x="2847340" y="1333533"/>
        <a:ext cx="1280912" cy="3429318"/>
      </dsp:txXfrm>
    </dsp:sp>
    <dsp:sp modelId="{BCD395CB-A7AB-D945-95EF-3B285EFD5A5D}">
      <dsp:nvSpPr>
        <dsp:cNvPr id="0" name=""/>
        <dsp:cNvSpPr/>
      </dsp:nvSpPr>
      <dsp:spPr>
        <a:xfrm>
          <a:off x="4270577" y="652938"/>
          <a:ext cx="1280912" cy="72"/>
        </a:xfrm>
        <a:prstGeom prst="rect">
          <a:avLst/>
        </a:prstGeom>
        <a:solidFill>
          <a:schemeClr val="accent2">
            <a:tint val="40000"/>
            <a:alpha val="90000"/>
            <a:hueOff val="-1126847"/>
            <a:satOff val="-2773"/>
            <a:lumOff val="-203"/>
            <a:alphaOff val="0"/>
          </a:schemeClr>
        </a:solidFill>
        <a:ln w="12700" cap="flat" cmpd="sng" algn="ctr">
          <a:solidFill>
            <a:schemeClr val="accent2">
              <a:tint val="40000"/>
              <a:alpha val="90000"/>
              <a:hueOff val="-1126847"/>
              <a:satOff val="-2773"/>
              <a:lumOff val="-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D9EBB4-CF48-AC4C-89F3-311595E3A04B}">
      <dsp:nvSpPr>
        <dsp:cNvPr id="0" name=""/>
        <dsp:cNvSpPr/>
      </dsp:nvSpPr>
      <dsp:spPr>
        <a:xfrm>
          <a:off x="5585647" y="605153"/>
          <a:ext cx="65468" cy="122967"/>
        </a:xfrm>
        <a:prstGeom prst="chevron">
          <a:avLst>
            <a:gd name="adj" fmla="val 90000"/>
          </a:avLst>
        </a:prstGeom>
        <a:solidFill>
          <a:schemeClr val="accent2">
            <a:tint val="40000"/>
            <a:alpha val="90000"/>
            <a:hueOff val="-1252052"/>
            <a:satOff val="-3081"/>
            <a:lumOff val="-226"/>
            <a:alphaOff val="0"/>
          </a:schemeClr>
        </a:solidFill>
        <a:ln w="12700" cap="flat" cmpd="sng" algn="ctr">
          <a:solidFill>
            <a:schemeClr val="accent2">
              <a:tint val="40000"/>
              <a:alpha val="90000"/>
              <a:hueOff val="-1252052"/>
              <a:satOff val="-3081"/>
              <a:lumOff val="-2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1252B2-EEB1-3445-B316-2AEE04E83579}">
      <dsp:nvSpPr>
        <dsp:cNvPr id="0" name=""/>
        <dsp:cNvSpPr/>
      </dsp:nvSpPr>
      <dsp:spPr>
        <a:xfrm>
          <a:off x="4652256" y="394197"/>
          <a:ext cx="517553" cy="517553"/>
        </a:xfrm>
        <a:prstGeom prst="ellipse">
          <a:avLst/>
        </a:prstGeom>
        <a:solidFill>
          <a:schemeClr val="accent2">
            <a:hueOff val="-1133220"/>
            <a:satOff val="-4626"/>
            <a:lumOff val="-147"/>
            <a:alphaOff val="0"/>
          </a:schemeClr>
        </a:solidFill>
        <a:ln w="12700" cap="flat" cmpd="sng" algn="ctr">
          <a:solidFill>
            <a:schemeClr val="accent2">
              <a:hueOff val="-1133220"/>
              <a:satOff val="-4626"/>
              <a:lumOff val="-1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4" tIns="20084" rIns="20084" bIns="20084"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4728050" y="469991"/>
        <a:ext cx="365965" cy="365965"/>
      </dsp:txXfrm>
    </dsp:sp>
    <dsp:sp modelId="{3DD370C0-2231-6B4C-A2EA-E082B233429F}">
      <dsp:nvSpPr>
        <dsp:cNvPr id="0" name=""/>
        <dsp:cNvSpPr/>
      </dsp:nvSpPr>
      <dsp:spPr>
        <a:xfrm>
          <a:off x="4270577" y="1077351"/>
          <a:ext cx="1280912" cy="3685500"/>
        </a:xfrm>
        <a:prstGeom prst="upArrowCallout">
          <a:avLst>
            <a:gd name="adj1" fmla="val 50000"/>
            <a:gd name="adj2" fmla="val 20000"/>
            <a:gd name="adj3" fmla="val 20000"/>
            <a:gd name="adj4" fmla="val 100000"/>
          </a:avLst>
        </a:prstGeom>
        <a:solidFill>
          <a:schemeClr val="accent2">
            <a:tint val="40000"/>
            <a:alpha val="90000"/>
            <a:hueOff val="-1377258"/>
            <a:satOff val="-3390"/>
            <a:lumOff val="-248"/>
            <a:alphaOff val="0"/>
          </a:schemeClr>
        </a:solidFill>
        <a:ln w="12700" cap="flat" cmpd="sng" algn="ctr">
          <a:solidFill>
            <a:schemeClr val="accent2">
              <a:tint val="40000"/>
              <a:alpha val="90000"/>
              <a:hueOff val="-1377258"/>
              <a:satOff val="-3390"/>
              <a:lumOff val="-2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040" tIns="165100" rIns="101040" bIns="165100" numCol="1" spcCol="1270" anchor="t" anchorCtr="0">
          <a:noAutofit/>
        </a:bodyPr>
        <a:lstStyle/>
        <a:p>
          <a:pPr marL="0" lvl="0" indent="0" algn="l" defTabSz="488950">
            <a:lnSpc>
              <a:spcPct val="90000"/>
            </a:lnSpc>
            <a:spcBef>
              <a:spcPct val="0"/>
            </a:spcBef>
            <a:spcAft>
              <a:spcPct val="35000"/>
            </a:spcAft>
            <a:buNone/>
          </a:pPr>
          <a:r>
            <a:rPr lang="en-US" sz="1100" kern="1200" dirty="0"/>
            <a:t>We have set the threshold to 10,000. This means only those elements are included who were being brought in minimum 10000 number of orders.</a:t>
          </a:r>
        </a:p>
      </dsp:txBody>
      <dsp:txXfrm>
        <a:off x="4270577" y="1333533"/>
        <a:ext cx="1280912" cy="3429318"/>
      </dsp:txXfrm>
    </dsp:sp>
    <dsp:sp modelId="{8E674CC3-B254-0C44-98A7-19F634D8ADD4}">
      <dsp:nvSpPr>
        <dsp:cNvPr id="0" name=""/>
        <dsp:cNvSpPr/>
      </dsp:nvSpPr>
      <dsp:spPr>
        <a:xfrm>
          <a:off x="5693813" y="652938"/>
          <a:ext cx="640456" cy="72"/>
        </a:xfrm>
        <a:prstGeom prst="rect">
          <a:avLst/>
        </a:prstGeom>
        <a:solidFill>
          <a:schemeClr val="accent2">
            <a:tint val="40000"/>
            <a:alpha val="90000"/>
            <a:hueOff val="-1502463"/>
            <a:satOff val="-3698"/>
            <a:lumOff val="-271"/>
            <a:alphaOff val="0"/>
          </a:schemeClr>
        </a:solidFill>
        <a:ln w="12700" cap="flat" cmpd="sng" algn="ctr">
          <a:solidFill>
            <a:schemeClr val="accent2">
              <a:tint val="40000"/>
              <a:alpha val="90000"/>
              <a:hueOff val="-1502463"/>
              <a:satOff val="-3698"/>
              <a:lumOff val="-2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B2CDFB-A1E5-8B4A-989C-0F51DD8FEB57}">
      <dsp:nvSpPr>
        <dsp:cNvPr id="0" name=""/>
        <dsp:cNvSpPr/>
      </dsp:nvSpPr>
      <dsp:spPr>
        <a:xfrm>
          <a:off x="6075492" y="394197"/>
          <a:ext cx="517553" cy="517553"/>
        </a:xfrm>
        <a:prstGeom prst="ellipse">
          <a:avLst/>
        </a:prstGeom>
        <a:solidFill>
          <a:schemeClr val="accent2">
            <a:hueOff val="-1510960"/>
            <a:satOff val="-6168"/>
            <a:lumOff val="-196"/>
            <a:alphaOff val="0"/>
          </a:schemeClr>
        </a:solidFill>
        <a:ln w="12700" cap="flat" cmpd="sng" algn="ctr">
          <a:solidFill>
            <a:schemeClr val="accent2">
              <a:hueOff val="-1510960"/>
              <a:satOff val="-6168"/>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4" tIns="20084" rIns="20084" bIns="20084"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6151286" y="469991"/>
        <a:ext cx="365965" cy="365965"/>
      </dsp:txXfrm>
    </dsp:sp>
    <dsp:sp modelId="{5D18234D-1E5D-644A-80A9-84F4826F5DCF}">
      <dsp:nvSpPr>
        <dsp:cNvPr id="0" name=""/>
        <dsp:cNvSpPr/>
      </dsp:nvSpPr>
      <dsp:spPr>
        <a:xfrm>
          <a:off x="5693813" y="1077351"/>
          <a:ext cx="1280912" cy="3685500"/>
        </a:xfrm>
        <a:prstGeom prst="upArrowCallout">
          <a:avLst>
            <a:gd name="adj1" fmla="val 50000"/>
            <a:gd name="adj2" fmla="val 20000"/>
            <a:gd name="adj3" fmla="val 20000"/>
            <a:gd name="adj4" fmla="val 100000"/>
          </a:avLst>
        </a:prstGeom>
        <a:solidFill>
          <a:schemeClr val="accent2">
            <a:tint val="40000"/>
            <a:alpha val="90000"/>
            <a:hueOff val="-1752873"/>
            <a:satOff val="-4314"/>
            <a:lumOff val="-316"/>
            <a:alphaOff val="0"/>
          </a:schemeClr>
        </a:solidFill>
        <a:ln w="12700" cap="flat" cmpd="sng" algn="ctr">
          <a:solidFill>
            <a:schemeClr val="accent2">
              <a:tint val="40000"/>
              <a:alpha val="90000"/>
              <a:hueOff val="-1752873"/>
              <a:satOff val="-4314"/>
              <a:lumOff val="-3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040" tIns="165100" rIns="101040" bIns="165100" numCol="1" spcCol="1270" anchor="t" anchorCtr="0">
          <a:noAutofit/>
        </a:bodyPr>
        <a:lstStyle/>
        <a:p>
          <a:pPr marL="0" lvl="0" indent="0" algn="l" defTabSz="488950">
            <a:lnSpc>
              <a:spcPct val="90000"/>
            </a:lnSpc>
            <a:spcBef>
              <a:spcPct val="0"/>
            </a:spcBef>
            <a:spcAft>
              <a:spcPct val="35000"/>
            </a:spcAft>
            <a:buNone/>
          </a:pPr>
          <a:r>
            <a:rPr lang="en-US" sz="1100" kern="1200" dirty="0"/>
            <a:t>We then take each row of the final lattice and take each unique element from them and print at the last the most frequently brought items.</a:t>
          </a:r>
        </a:p>
      </dsp:txBody>
      <dsp:txXfrm>
        <a:off x="5693813" y="1333533"/>
        <a:ext cx="1280912" cy="3429318"/>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4/19/23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6095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4/19/23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0655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4/19/23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0922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4/19/23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5681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4/19/23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3827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4/19/23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3504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4/19/23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716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4/19/23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682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4/19/23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211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4/19/23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4267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4/19/23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3147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4/19/23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387543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27" name="Picture 3" descr="Top view of wood desk with the plant, white keyboard, coffee in a white mug, notebook, and pen">
            <a:extLst>
              <a:ext uri="{FF2B5EF4-FFF2-40B4-BE49-F238E27FC236}">
                <a16:creationId xmlns:a16="http://schemas.microsoft.com/office/drawing/2014/main" id="{63BC2CEF-11CC-4579-8525-AEE90A685A1A}"/>
              </a:ext>
            </a:extLst>
          </p:cNvPr>
          <p:cNvPicPr>
            <a:picLocks noChangeAspect="1"/>
          </p:cNvPicPr>
          <p:nvPr/>
        </p:nvPicPr>
        <p:blipFill rotWithShape="1">
          <a:blip r:embed="rId2">
            <a:alphaModFix amt="40000"/>
          </a:blip>
          <a:srcRect t="1789" r="-1" b="15163"/>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2DA3D8D-8530-F4FC-1C71-618629E4D711}"/>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Phase III</a:t>
            </a:r>
          </a:p>
        </p:txBody>
      </p:sp>
      <p:sp>
        <p:nvSpPr>
          <p:cNvPr id="3" name="Subtitle 2">
            <a:extLst>
              <a:ext uri="{FF2B5EF4-FFF2-40B4-BE49-F238E27FC236}">
                <a16:creationId xmlns:a16="http://schemas.microsoft.com/office/drawing/2014/main" id="{1B541FB2-5C50-61B6-8E1A-BAAA76D862A3}"/>
              </a:ext>
            </a:extLst>
          </p:cNvPr>
          <p:cNvSpPr>
            <a:spLocks noGrp="1"/>
          </p:cNvSpPr>
          <p:nvPr>
            <p:ph type="subTitle" idx="1"/>
          </p:nvPr>
        </p:nvSpPr>
        <p:spPr>
          <a:xfrm>
            <a:off x="2562606" y="3602038"/>
            <a:ext cx="7063739" cy="1655762"/>
          </a:xfrm>
        </p:spPr>
        <p:txBody>
          <a:bodyPr>
            <a:normAutofit/>
          </a:bodyPr>
          <a:lstStyle/>
          <a:p>
            <a:r>
              <a:rPr lang="en-US" dirty="0">
                <a:solidFill>
                  <a:srgbClr val="FFFFFF"/>
                </a:solidFill>
              </a:rPr>
              <a:t>Lets begin with the work done by our group for phase-3 of our project</a:t>
            </a:r>
          </a:p>
        </p:txBody>
      </p:sp>
    </p:spTree>
    <p:extLst>
      <p:ext uri="{BB962C8B-B14F-4D97-AF65-F5344CB8AC3E}">
        <p14:creationId xmlns:p14="http://schemas.microsoft.com/office/powerpoint/2010/main" val="82022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92FA62-7A45-4F89-A245-0BA05F754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9E52E1-CB55-4954-96F6-B863715C8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7C3597C3-674A-0C7F-1996-2FC3CEA2252A}"/>
              </a:ext>
            </a:extLst>
          </p:cNvPr>
          <p:cNvSpPr>
            <a:spLocks noGrp="1"/>
          </p:cNvSpPr>
          <p:nvPr>
            <p:ph type="title"/>
          </p:nvPr>
        </p:nvSpPr>
        <p:spPr>
          <a:xfrm>
            <a:off x="777239" y="777240"/>
            <a:ext cx="6168331" cy="1439943"/>
          </a:xfrm>
        </p:spPr>
        <p:txBody>
          <a:bodyPr anchor="b">
            <a:normAutofit/>
          </a:bodyPr>
          <a:lstStyle/>
          <a:p>
            <a:r>
              <a:rPr lang="en-US" sz="4400" dirty="0"/>
              <a:t>What are we supposed to do in the phase-3?</a:t>
            </a:r>
          </a:p>
        </p:txBody>
      </p:sp>
      <p:grpSp>
        <p:nvGrpSpPr>
          <p:cNvPr id="12" name="decorative circles">
            <a:extLst>
              <a:ext uri="{FF2B5EF4-FFF2-40B4-BE49-F238E27FC236}">
                <a16:creationId xmlns:a16="http://schemas.microsoft.com/office/drawing/2014/main" id="{40839DED-D13B-4FE2-AF8E-2113D887C8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3" name="Oval 12">
              <a:extLst>
                <a:ext uri="{FF2B5EF4-FFF2-40B4-BE49-F238E27FC236}">
                  <a16:creationId xmlns:a16="http://schemas.microsoft.com/office/drawing/2014/main" id="{F92EEB2D-48A0-4F55-A27D-1CF0340DF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E0FA48-3E56-41E4-9D69-E3075231E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8BEA43D-D342-4D53-BA39-19D2CB43F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01AFA7-D179-4686-A37D-4F22F25F6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E4F3AB-9E00-4A6B-8288-47C92E42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8CD149C-82EF-419B-8302-7FC6B3F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1">
            <a:extLst>
              <a:ext uri="{FF2B5EF4-FFF2-40B4-BE49-F238E27FC236}">
                <a16:creationId xmlns:a16="http://schemas.microsoft.com/office/drawing/2014/main" id="{617BF969-E9DF-46D8-B8CA-E33DFD3EE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Graphic 21">
            <a:extLst>
              <a:ext uri="{FF2B5EF4-FFF2-40B4-BE49-F238E27FC236}">
                <a16:creationId xmlns:a16="http://schemas.microsoft.com/office/drawing/2014/main" id="{795AC1B9-428F-4D7F-BAA0-63B0FAC268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1930" y="-1"/>
            <a:ext cx="2424023" cy="2424023"/>
          </a:xfrm>
          <a:prstGeom prst="rect">
            <a:avLst/>
          </a:prstGeom>
        </p:spPr>
      </p:pic>
      <p:sp>
        <p:nvSpPr>
          <p:cNvPr id="68" name="Oval 2">
            <a:extLst>
              <a:ext uri="{FF2B5EF4-FFF2-40B4-BE49-F238E27FC236}">
                <a16:creationId xmlns:a16="http://schemas.microsoft.com/office/drawing/2014/main" id="{0A431FA1-4FB8-4CB5-AB06-09E989A31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7628"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25">
            <a:extLst>
              <a:ext uri="{FF2B5EF4-FFF2-40B4-BE49-F238E27FC236}">
                <a16:creationId xmlns:a16="http://schemas.microsoft.com/office/drawing/2014/main" id="{5568B90D-1554-4791-ACD8-CA2511F62A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sp>
        <p:nvSpPr>
          <p:cNvPr id="3" name="Content Placeholder 2">
            <a:extLst>
              <a:ext uri="{FF2B5EF4-FFF2-40B4-BE49-F238E27FC236}">
                <a16:creationId xmlns:a16="http://schemas.microsoft.com/office/drawing/2014/main" id="{A386B12F-99ED-2037-DFE2-FD0C85BAE13B}"/>
              </a:ext>
            </a:extLst>
          </p:cNvPr>
          <p:cNvSpPr>
            <a:spLocks noGrp="1"/>
          </p:cNvSpPr>
          <p:nvPr>
            <p:ph idx="1"/>
          </p:nvPr>
        </p:nvSpPr>
        <p:spPr>
          <a:xfrm>
            <a:off x="777239" y="2560851"/>
            <a:ext cx="6168331" cy="3616112"/>
          </a:xfrm>
        </p:spPr>
        <p:txBody>
          <a:bodyPr anchor="t">
            <a:normAutofit/>
          </a:bodyPr>
          <a:lstStyle/>
          <a:p>
            <a:pPr marL="0" indent="0">
              <a:buNone/>
            </a:pPr>
            <a:r>
              <a:rPr lang="en-US" sz="1800" dirty="0"/>
              <a:t>1. Provide a program that cleans and integrates our dataset</a:t>
            </a:r>
          </a:p>
          <a:p>
            <a:pPr marL="0" indent="0">
              <a:buNone/>
            </a:pPr>
            <a:r>
              <a:rPr lang="en-US" sz="1800" dirty="0"/>
              <a:t>2. Apply Itemset mining to find interesting association rules</a:t>
            </a:r>
          </a:p>
          <a:p>
            <a:pPr marL="0" indent="0">
              <a:buNone/>
            </a:pPr>
            <a:r>
              <a:rPr lang="en-US" sz="1800" dirty="0"/>
              <a:t>3. Decide which model is better for our dataset</a:t>
            </a:r>
          </a:p>
          <a:p>
            <a:endParaRPr lang="en-US" sz="1800" dirty="0"/>
          </a:p>
        </p:txBody>
      </p:sp>
      <p:pic>
        <p:nvPicPr>
          <p:cNvPr id="28" name="Graphic 27">
            <a:extLst>
              <a:ext uri="{FF2B5EF4-FFF2-40B4-BE49-F238E27FC236}">
                <a16:creationId xmlns:a16="http://schemas.microsoft.com/office/drawing/2014/main" id="{B0791895-5729-444A-BF43-B325E066B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50462" y="3194666"/>
            <a:ext cx="3663333" cy="3663333"/>
          </a:xfrm>
          <a:prstGeom prst="rect">
            <a:avLst/>
          </a:prstGeom>
        </p:spPr>
      </p:pic>
    </p:spTree>
    <p:extLst>
      <p:ext uri="{BB962C8B-B14F-4D97-AF65-F5344CB8AC3E}">
        <p14:creationId xmlns:p14="http://schemas.microsoft.com/office/powerpoint/2010/main" val="237243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Text&#10;&#10;Description automatically generated">
            <a:extLst>
              <a:ext uri="{FF2B5EF4-FFF2-40B4-BE49-F238E27FC236}">
                <a16:creationId xmlns:a16="http://schemas.microsoft.com/office/drawing/2014/main" id="{71FFD655-3AA7-569A-ABF2-51875F3B4656}"/>
              </a:ext>
            </a:extLst>
          </p:cNvPr>
          <p:cNvPicPr>
            <a:picLocks noChangeAspect="1"/>
          </p:cNvPicPr>
          <p:nvPr/>
        </p:nvPicPr>
        <p:blipFill rotWithShape="1">
          <a:blip r:embed="rId2">
            <a:alphaModFix amt="35000"/>
          </a:blip>
          <a:srcRect l="7411" r="48600" b="1"/>
          <a:stretch/>
        </p:blipFill>
        <p:spPr>
          <a:xfrm>
            <a:off x="124648" y="10"/>
            <a:ext cx="12188951" cy="6857990"/>
          </a:xfrm>
          <a:prstGeom prst="rect">
            <a:avLst/>
          </a:prstGeom>
        </p:spPr>
      </p:pic>
      <p:grpSp>
        <p:nvGrpSpPr>
          <p:cNvPr id="3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40" name="Oval 3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2389C46-A503-7B26-44F9-9CA9129DA692}"/>
              </a:ext>
            </a:extLst>
          </p:cNvPr>
          <p:cNvSpPr>
            <a:spLocks noGrp="1"/>
          </p:cNvSpPr>
          <p:nvPr>
            <p:ph type="title"/>
          </p:nvPr>
        </p:nvSpPr>
        <p:spPr>
          <a:xfrm>
            <a:off x="3327722" y="777240"/>
            <a:ext cx="5782804" cy="1556322"/>
          </a:xfrm>
        </p:spPr>
        <p:txBody>
          <a:bodyPr anchor="b">
            <a:normAutofit fontScale="90000"/>
          </a:bodyPr>
          <a:lstStyle/>
          <a:p>
            <a:pPr algn="ctr"/>
            <a:r>
              <a:rPr lang="en-US" sz="4400" dirty="0">
                <a:solidFill>
                  <a:srgbClr val="FFC000"/>
                </a:solidFill>
              </a:rPr>
              <a:t>1. Provide a program that cleans and integrates our dataset</a:t>
            </a:r>
          </a:p>
        </p:txBody>
      </p:sp>
      <p:sp>
        <p:nvSpPr>
          <p:cNvPr id="3" name="Content Placeholder 2">
            <a:extLst>
              <a:ext uri="{FF2B5EF4-FFF2-40B4-BE49-F238E27FC236}">
                <a16:creationId xmlns:a16="http://schemas.microsoft.com/office/drawing/2014/main" id="{207E0AB2-E073-9516-71B8-4F8826776C82}"/>
              </a:ext>
            </a:extLst>
          </p:cNvPr>
          <p:cNvSpPr>
            <a:spLocks noGrp="1"/>
          </p:cNvSpPr>
          <p:nvPr>
            <p:ph idx="1"/>
          </p:nvPr>
        </p:nvSpPr>
        <p:spPr>
          <a:xfrm>
            <a:off x="3327722" y="2333562"/>
            <a:ext cx="5782804" cy="3429000"/>
          </a:xfrm>
        </p:spPr>
        <p:txBody>
          <a:bodyPr anchor="t">
            <a:normAutofit fontScale="92500" lnSpcReduction="20000"/>
          </a:bodyPr>
          <a:lstStyle/>
          <a:p>
            <a:pPr algn="ctr"/>
            <a:r>
              <a:rPr lang="en-US" sz="1800" dirty="0">
                <a:solidFill>
                  <a:srgbClr val="FFFF00"/>
                </a:solidFill>
              </a:rPr>
              <a:t>We had already cleaned our dataset by inserting value 0 whenever we encountered null values in the attribute for example in the case of </a:t>
            </a:r>
            <a:r>
              <a:rPr lang="en-US" sz="1800" dirty="0" err="1">
                <a:solidFill>
                  <a:srgbClr val="FFFF00"/>
                </a:solidFill>
              </a:rPr>
              <a:t>days_since_prior_order</a:t>
            </a:r>
            <a:r>
              <a:rPr lang="en-US" sz="1800" dirty="0">
                <a:solidFill>
                  <a:srgbClr val="FFFF00"/>
                </a:solidFill>
              </a:rPr>
              <a:t> attribute of the orders table. We also converted the values for our attributes to integer and text types as required.</a:t>
            </a:r>
          </a:p>
          <a:p>
            <a:pPr algn="ctr"/>
            <a:r>
              <a:rPr lang="en-US" sz="1800" dirty="0">
                <a:solidFill>
                  <a:srgbClr val="D5D718"/>
                </a:solidFill>
              </a:rPr>
              <a:t>For data integration we created different kinds of views, one of which, view2, sorts the aisles according to departments and displays an array of aisles for each department. For this we integrated the product department and aisle table and created a view out of it to find which different aisles belong to what departments.</a:t>
            </a:r>
          </a:p>
          <a:p>
            <a:pPr algn="ctr"/>
            <a:r>
              <a:rPr lang="en-US" sz="1800" dirty="0">
                <a:solidFill>
                  <a:srgbClr val="FFFF00"/>
                </a:solidFill>
              </a:rPr>
              <a:t>Similar task was done for </a:t>
            </a:r>
            <a:r>
              <a:rPr lang="en-US" sz="1800" dirty="0" err="1">
                <a:solidFill>
                  <a:srgbClr val="FFFF00"/>
                </a:solidFill>
              </a:rPr>
              <a:t>Aisle_Product</a:t>
            </a:r>
            <a:r>
              <a:rPr lang="en-US" sz="1800" dirty="0">
                <a:solidFill>
                  <a:srgbClr val="FFFF00"/>
                </a:solidFill>
              </a:rPr>
              <a:t>, wherein we sorted different unique products into their aisle by joining aisle and product table. This way any user can simple find the location of their desired product.</a:t>
            </a:r>
          </a:p>
          <a:p>
            <a:pPr algn="ctr"/>
            <a:endParaRPr lang="en-US" sz="1800" dirty="0">
              <a:solidFill>
                <a:srgbClr val="FFFFFF"/>
              </a:solidFill>
            </a:endParaRPr>
          </a:p>
        </p:txBody>
      </p:sp>
    </p:spTree>
    <p:extLst>
      <p:ext uri="{BB962C8B-B14F-4D97-AF65-F5344CB8AC3E}">
        <p14:creationId xmlns:p14="http://schemas.microsoft.com/office/powerpoint/2010/main" val="202315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68D7A6-2442-3819-421F-3EA2AAD63228}"/>
              </a:ext>
            </a:extLst>
          </p:cNvPr>
          <p:cNvPicPr>
            <a:picLocks noChangeAspect="1"/>
          </p:cNvPicPr>
          <p:nvPr/>
        </p:nvPicPr>
        <p:blipFill>
          <a:blip r:embed="rId2"/>
          <a:stretch>
            <a:fillRect/>
          </a:stretch>
        </p:blipFill>
        <p:spPr>
          <a:xfrm>
            <a:off x="139485" y="139483"/>
            <a:ext cx="12022402" cy="5982347"/>
          </a:xfrm>
          <a:prstGeom prst="rect">
            <a:avLst/>
          </a:prstGeom>
        </p:spPr>
      </p:pic>
    </p:spTree>
    <p:extLst>
      <p:ext uri="{BB962C8B-B14F-4D97-AF65-F5344CB8AC3E}">
        <p14:creationId xmlns:p14="http://schemas.microsoft.com/office/powerpoint/2010/main" val="67194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8A91535-5BE9-37F2-3C08-4C7DE2EC7284}"/>
              </a:ext>
            </a:extLst>
          </p:cNvPr>
          <p:cNvSpPr>
            <a:spLocks noGrp="1"/>
          </p:cNvSpPr>
          <p:nvPr>
            <p:ph type="title"/>
          </p:nvPr>
        </p:nvSpPr>
        <p:spPr>
          <a:xfrm>
            <a:off x="770878" y="952022"/>
            <a:ext cx="2862591" cy="5157049"/>
          </a:xfrm>
        </p:spPr>
        <p:txBody>
          <a:bodyPr anchor="ctr">
            <a:normAutofit/>
          </a:bodyPr>
          <a:lstStyle/>
          <a:p>
            <a:r>
              <a:rPr lang="en-US" sz="4400"/>
              <a:t>2. Apply Itemset mining to find interesting association rules</a:t>
            </a:r>
            <a:br>
              <a:rPr lang="en-US" sz="4400"/>
            </a:br>
            <a:endParaRPr lang="en-US" sz="4400"/>
          </a:p>
        </p:txBody>
      </p:sp>
      <p:graphicFrame>
        <p:nvGraphicFramePr>
          <p:cNvPr id="5" name="Content Placeholder 2">
            <a:extLst>
              <a:ext uri="{FF2B5EF4-FFF2-40B4-BE49-F238E27FC236}">
                <a16:creationId xmlns:a16="http://schemas.microsoft.com/office/drawing/2014/main" id="{898EC4EB-5408-1ED8-3FA6-F437E25E33C0}"/>
              </a:ext>
            </a:extLst>
          </p:cNvPr>
          <p:cNvGraphicFramePr>
            <a:graphicFrameLocks noGrp="1"/>
          </p:cNvGraphicFramePr>
          <p:nvPr>
            <p:ph idx="1"/>
            <p:extLst>
              <p:ext uri="{D42A27DB-BD31-4B8C-83A1-F6EECF244321}">
                <p14:modId xmlns:p14="http://schemas.microsoft.com/office/powerpoint/2010/main" val="4179827600"/>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66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 name="Rectangle 30">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2CB07F35-C6EE-9B5E-B639-D7C8576FA10E}"/>
              </a:ext>
            </a:extLst>
          </p:cNvPr>
          <p:cNvPicPr>
            <a:picLocks noGrp="1" noChangeAspect="1"/>
          </p:cNvPicPr>
          <p:nvPr>
            <p:ph sz="half" idx="2"/>
          </p:nvPr>
        </p:nvPicPr>
        <p:blipFill rotWithShape="1">
          <a:blip r:embed="rId2">
            <a:alphaModFix/>
          </a:blip>
          <a:srcRect r="58222"/>
          <a:stretch/>
        </p:blipFill>
        <p:spPr>
          <a:xfrm>
            <a:off x="-1" y="10"/>
            <a:ext cx="12192001" cy="6857990"/>
          </a:xfrm>
          <a:prstGeom prst="rect">
            <a:avLst/>
          </a:prstGeom>
        </p:spPr>
      </p:pic>
    </p:spTree>
    <p:extLst>
      <p:ext uri="{BB962C8B-B14F-4D97-AF65-F5344CB8AC3E}">
        <p14:creationId xmlns:p14="http://schemas.microsoft.com/office/powerpoint/2010/main" val="79086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Shape&#10;&#10;Description automatically generated with medium confidence">
            <a:extLst>
              <a:ext uri="{FF2B5EF4-FFF2-40B4-BE49-F238E27FC236}">
                <a16:creationId xmlns:a16="http://schemas.microsoft.com/office/drawing/2014/main" id="{568E1345-C2DB-0EFF-FDAC-D4B70A17BBCA}"/>
              </a:ext>
            </a:extLst>
          </p:cNvPr>
          <p:cNvPicPr>
            <a:picLocks noChangeAspect="1"/>
          </p:cNvPicPr>
          <p:nvPr/>
        </p:nvPicPr>
        <p:blipFill rotWithShape="1">
          <a:blip r:embed="rId2">
            <a:alphaModFix/>
          </a:blip>
          <a:srcRect r="63555"/>
          <a:stretch/>
        </p:blipFill>
        <p:spPr>
          <a:xfrm>
            <a:off x="-1" y="10"/>
            <a:ext cx="12192001" cy="6857990"/>
          </a:xfrm>
          <a:prstGeom prst="rect">
            <a:avLst/>
          </a:prstGeom>
        </p:spPr>
      </p:pic>
    </p:spTree>
    <p:extLst>
      <p:ext uri="{BB962C8B-B14F-4D97-AF65-F5344CB8AC3E}">
        <p14:creationId xmlns:p14="http://schemas.microsoft.com/office/powerpoint/2010/main" val="609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9B15-99D6-6331-62E1-732B38F89CC5}"/>
              </a:ext>
            </a:extLst>
          </p:cNvPr>
          <p:cNvSpPr>
            <a:spLocks noGrp="1"/>
          </p:cNvSpPr>
          <p:nvPr>
            <p:ph type="title"/>
          </p:nvPr>
        </p:nvSpPr>
        <p:spPr/>
        <p:txBody>
          <a:bodyPr>
            <a:normAutofit fontScale="90000"/>
          </a:bodyPr>
          <a:lstStyle/>
          <a:p>
            <a:r>
              <a:rPr lang="en-US" sz="4000" dirty="0"/>
              <a:t>3. Decide which model is better for our dataset</a:t>
            </a:r>
            <a:br>
              <a:rPr lang="en-US" sz="5400" dirty="0"/>
            </a:br>
            <a:endParaRPr lang="en-US" dirty="0"/>
          </a:p>
        </p:txBody>
      </p:sp>
      <p:sp>
        <p:nvSpPr>
          <p:cNvPr id="3" name="Content Placeholder 2">
            <a:extLst>
              <a:ext uri="{FF2B5EF4-FFF2-40B4-BE49-F238E27FC236}">
                <a16:creationId xmlns:a16="http://schemas.microsoft.com/office/drawing/2014/main" id="{5EFEE26C-3AC9-5970-2408-029650C4ACF2}"/>
              </a:ext>
            </a:extLst>
          </p:cNvPr>
          <p:cNvSpPr>
            <a:spLocks noGrp="1"/>
          </p:cNvSpPr>
          <p:nvPr>
            <p:ph idx="1"/>
          </p:nvPr>
        </p:nvSpPr>
        <p:spPr>
          <a:xfrm>
            <a:off x="766445" y="1867884"/>
            <a:ext cx="10659110" cy="2843602"/>
          </a:xfrm>
        </p:spPr>
        <p:txBody>
          <a:bodyPr>
            <a:normAutofit fontScale="92500" lnSpcReduction="20000"/>
          </a:bodyPr>
          <a:lstStyle/>
          <a:p>
            <a:r>
              <a:rPr lang="en-US" sz="2800" dirty="0"/>
              <a:t>In the case of our project, the Instacart Market Basket Analysis dataset, a relational model is a better fit for the task of itemset mining to discover interesting association rules. </a:t>
            </a:r>
          </a:p>
          <a:p>
            <a:r>
              <a:rPr lang="en-US" sz="2800" dirty="0"/>
              <a:t>The dataset consists of structured data with well-defined entities such as orders, products, aisles, and departments. Each entity has its own set of attributes that can be easily mapped to columns in a relational database. </a:t>
            </a:r>
          </a:p>
          <a:p>
            <a:r>
              <a:rPr lang="en-US" sz="2800" dirty="0"/>
              <a:t>This makes it easy to create a schema that represents the entities and their relationships, as we described in our proposed schema. </a:t>
            </a:r>
          </a:p>
        </p:txBody>
      </p:sp>
    </p:spTree>
    <p:extLst>
      <p:ext uri="{BB962C8B-B14F-4D97-AF65-F5344CB8AC3E}">
        <p14:creationId xmlns:p14="http://schemas.microsoft.com/office/powerpoint/2010/main" val="183282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C222-BDBC-151F-D682-BB402EDB22B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67BD562D-7570-35B1-C9EC-B91B240155B3}"/>
              </a:ext>
            </a:extLst>
          </p:cNvPr>
          <p:cNvSpPr>
            <a:spLocks noGrp="1"/>
          </p:cNvSpPr>
          <p:nvPr>
            <p:ph idx="1"/>
          </p:nvPr>
        </p:nvSpPr>
        <p:spPr/>
        <p:txBody>
          <a:bodyPr>
            <a:normAutofit/>
          </a:bodyPr>
          <a:lstStyle/>
          <a:p>
            <a:r>
              <a:rPr lang="en-US" sz="2400" dirty="0"/>
              <a:t>Relational databases are designed for structured data and excel at handling large volumes of structured data with complex relationships. They also provide powerful query capabilities for joining and aggregating data from multiple tables, which is important for tasks such as itemset mining. </a:t>
            </a:r>
          </a:p>
          <a:p>
            <a:r>
              <a:rPr lang="en-US" sz="2400" dirty="0"/>
              <a:t>On the other hand, document-oriented databases are better suited for unstructured or semi-structured data that can vary in schema and format. They provide more flexibility in terms of schema design and can handle large volumes of data with high write and read throughput. </a:t>
            </a:r>
          </a:p>
          <a:p>
            <a:r>
              <a:rPr lang="en-US" sz="2400" dirty="0"/>
              <a:t>However, in the case of the Instacart dataset, the structured nature of the data and the well-defined relationships between entities make a relational model a more appropriate choice for itemset mining.</a:t>
            </a:r>
          </a:p>
          <a:p>
            <a:endParaRPr lang="en-US" dirty="0"/>
          </a:p>
        </p:txBody>
      </p:sp>
    </p:spTree>
    <p:extLst>
      <p:ext uri="{BB962C8B-B14F-4D97-AF65-F5344CB8AC3E}">
        <p14:creationId xmlns:p14="http://schemas.microsoft.com/office/powerpoint/2010/main" val="4267665817"/>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1244</TotalTime>
  <Words>671</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Nova</vt:lpstr>
      <vt:lpstr>ConfettiVTI</vt:lpstr>
      <vt:lpstr>Phase III</vt:lpstr>
      <vt:lpstr>What are we supposed to do in the phase-3?</vt:lpstr>
      <vt:lpstr>1. Provide a program that cleans and integrates our dataset</vt:lpstr>
      <vt:lpstr>PowerPoint Presentation</vt:lpstr>
      <vt:lpstr>2. Apply Itemset mining to find interesting association rules </vt:lpstr>
      <vt:lpstr>PowerPoint Presentation</vt:lpstr>
      <vt:lpstr>PowerPoint Presentation</vt:lpstr>
      <vt:lpstr>3. Decide which model is better for our dataset </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III</dc:title>
  <dc:creator>Maitreya Kocharekar (RIT Student)</dc:creator>
  <cp:lastModifiedBy>Maitreya Kocharekar (RIT Student)</cp:lastModifiedBy>
  <cp:revision>9</cp:revision>
  <dcterms:created xsi:type="dcterms:W3CDTF">2023-04-20T00:03:13Z</dcterms:created>
  <dcterms:modified xsi:type="dcterms:W3CDTF">2023-04-20T20:48:07Z</dcterms:modified>
</cp:coreProperties>
</file>