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5" r:id="rId6"/>
    <p:sldId id="266" r:id="rId7"/>
    <p:sldId id="263" r:id="rId8"/>
    <p:sldId id="264" r:id="rId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A52C2-112E-9776-F911-37D4A11C045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20F3ABF-AF73-B4EF-E38E-B691517BF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053A54E-18A5-83F8-CA90-87EBF471E787}"/>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5" name="Marcador de pie de página 4">
            <a:extLst>
              <a:ext uri="{FF2B5EF4-FFF2-40B4-BE49-F238E27FC236}">
                <a16:creationId xmlns:a16="http://schemas.microsoft.com/office/drawing/2014/main" id="{BB32C702-6235-C275-6B51-3FE04B2C128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364D95D-E8B5-BA13-D17F-E4F4E635F2CB}"/>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236513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95387-EA5B-0A73-9120-326C351C914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7B1DA4E-DC2E-D0FF-A6FE-F46B12E88C2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9275352-C151-D351-7274-965E5805AD4A}"/>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5" name="Marcador de pie de página 4">
            <a:extLst>
              <a:ext uri="{FF2B5EF4-FFF2-40B4-BE49-F238E27FC236}">
                <a16:creationId xmlns:a16="http://schemas.microsoft.com/office/drawing/2014/main" id="{6174C48B-1218-3C12-A714-76941D1106A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ECB168C-8193-E694-46D4-0C6F56E9CFB7}"/>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403744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4FB382-78F3-A844-6FED-6D5EC6CBAE5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5DB5B23-26A0-2F53-66C6-F8A64386FB1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376A39C-3EC2-CB3B-2930-CD896B4FDB87}"/>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5" name="Marcador de pie de página 4">
            <a:extLst>
              <a:ext uri="{FF2B5EF4-FFF2-40B4-BE49-F238E27FC236}">
                <a16:creationId xmlns:a16="http://schemas.microsoft.com/office/drawing/2014/main" id="{8828EBDB-E556-3734-036C-41CE268F131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F02F796-4505-1633-2DD8-B3730149DB5F}"/>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227419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y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8046A-22AC-B7BF-BE05-21DD96EF9DB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115B2DA-4199-42EC-18A9-A413D14AEB7E}"/>
              </a:ext>
            </a:extLst>
          </p:cNvPr>
          <p:cNvSpPr>
            <a:spLocks noGrp="1"/>
          </p:cNvSpPr>
          <p:nvPr>
            <p:ph type="body"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E4C835C-DD8A-02B3-62A0-961FC3253FDE}"/>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5" name="Marcador de pie de página 4">
            <a:extLst>
              <a:ext uri="{FF2B5EF4-FFF2-40B4-BE49-F238E27FC236}">
                <a16:creationId xmlns:a16="http://schemas.microsoft.com/office/drawing/2014/main" id="{FBCE80C6-7358-E4C4-BC01-3F2C0AE8BA3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CB1D5EE-889A-5246-3982-2C4A2EBECAE5}"/>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246272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DB8E8-88A2-5B52-3751-64F3FED6798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AC58460-44DB-782B-B757-2DBF69C6AA8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36DB781-76B6-0673-B838-E06B3C0420B0}"/>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5" name="Marcador de pie de página 4">
            <a:extLst>
              <a:ext uri="{FF2B5EF4-FFF2-40B4-BE49-F238E27FC236}">
                <a16:creationId xmlns:a16="http://schemas.microsoft.com/office/drawing/2014/main" id="{F8B28AEE-36D3-E7C2-37F8-06C9117586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713AF38-3E25-8773-81F5-1A45BEE9862B}"/>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298889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A660A-9CC4-4699-A437-BC166B18F72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18E4355-EB2A-BE07-607D-B057D8123D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AD324D6-C116-6010-7E26-9E13C78EE2F2}"/>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5" name="Marcador de pie de página 4">
            <a:extLst>
              <a:ext uri="{FF2B5EF4-FFF2-40B4-BE49-F238E27FC236}">
                <a16:creationId xmlns:a16="http://schemas.microsoft.com/office/drawing/2014/main" id="{C7C21CCE-437B-F602-D6B4-6CDC4865017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4612C80-9627-7C14-4862-871166B1D646}"/>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325800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B7B03-9917-732B-2063-8F8528693D6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9BF2E31-E3C2-7461-C727-D36FCD5DACF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7357E09-F0F3-DE99-3367-F0DD46F807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B03AACE-C574-A8A3-9960-55EE443BFE38}"/>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6" name="Marcador de pie de página 5">
            <a:extLst>
              <a:ext uri="{FF2B5EF4-FFF2-40B4-BE49-F238E27FC236}">
                <a16:creationId xmlns:a16="http://schemas.microsoft.com/office/drawing/2014/main" id="{7DBD67C5-D215-365D-46B0-74C4C430F30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717A982-2EF6-CDB2-0BEC-C2882B1FA436}"/>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48848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24061-BDF3-6FF5-B82F-D074B88B8E0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34DA472-531D-5529-30F0-0041F3B72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2F3F348-77A5-67B5-5D5F-66E469E24AA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3FA2758F-9A18-E36C-59C4-9A1D62117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7AE545-105A-2587-A607-FC03DE2954A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ACF77A1-89E6-F46B-2C54-6E95A5C4B7B6}"/>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8" name="Marcador de pie de página 7">
            <a:extLst>
              <a:ext uri="{FF2B5EF4-FFF2-40B4-BE49-F238E27FC236}">
                <a16:creationId xmlns:a16="http://schemas.microsoft.com/office/drawing/2014/main" id="{49DD2A73-0851-9DFA-24A2-0FCC0475294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C38699E0-9EDA-A7E0-30BC-B8FEB0CFC56F}"/>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273431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79F78-B0B5-3213-4E53-AD1FB269DC1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918FD03F-544A-393C-F786-0D11A43C15F7}"/>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4" name="Marcador de pie de página 3">
            <a:extLst>
              <a:ext uri="{FF2B5EF4-FFF2-40B4-BE49-F238E27FC236}">
                <a16:creationId xmlns:a16="http://schemas.microsoft.com/office/drawing/2014/main" id="{510011DF-0030-4BB7-F5EC-849F35557E84}"/>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90812C2C-7303-C568-5727-0AC4751BE781}"/>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223299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248DB0-2504-BA2A-5E86-A360EEF535F0}"/>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3" name="Marcador de pie de página 2">
            <a:extLst>
              <a:ext uri="{FF2B5EF4-FFF2-40B4-BE49-F238E27FC236}">
                <a16:creationId xmlns:a16="http://schemas.microsoft.com/office/drawing/2014/main" id="{D5ED29D0-6D32-ED79-C401-E7E9B0FF5D6C}"/>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97DE319D-A4FB-2B39-A257-942708033A53}"/>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24033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62320-0D2E-C71A-BFCD-DB745370B1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22E8CDB-D1DB-2631-098C-9EB94A45F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F3C8DD0-ADE3-A465-EBC0-FAA42D482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18452F2-CC1D-12F9-0A7F-293CB2E92C41}"/>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6" name="Marcador de pie de página 5">
            <a:extLst>
              <a:ext uri="{FF2B5EF4-FFF2-40B4-BE49-F238E27FC236}">
                <a16:creationId xmlns:a16="http://schemas.microsoft.com/office/drawing/2014/main" id="{6AC80AAC-9FB6-16A6-3DB7-11501C73C12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2821A10-3FC9-16B7-88F5-EE1426AA88A7}"/>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139348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C7933-DD7C-136D-5A97-19A6550FEC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E0C636E4-91EF-1C0B-6477-EDF66DE53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CF1AD39B-6423-E8F1-6C4C-1785ED454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3A68A2-3812-9A58-ACD7-1591629B3013}"/>
              </a:ext>
            </a:extLst>
          </p:cNvPr>
          <p:cNvSpPr>
            <a:spLocks noGrp="1"/>
          </p:cNvSpPr>
          <p:nvPr>
            <p:ph type="dt" sz="half" idx="10"/>
          </p:nvPr>
        </p:nvSpPr>
        <p:spPr/>
        <p:txBody>
          <a:bodyPr/>
          <a:lstStyle/>
          <a:p>
            <a:fld id="{F6BA1013-8258-4C21-A4CC-BB2D5F19A8F2}" type="datetimeFigureOut">
              <a:rPr lang="es-AR" smtClean="0"/>
              <a:t>4/9/2024</a:t>
            </a:fld>
            <a:endParaRPr lang="es-AR"/>
          </a:p>
        </p:txBody>
      </p:sp>
      <p:sp>
        <p:nvSpPr>
          <p:cNvPr id="6" name="Marcador de pie de página 5">
            <a:extLst>
              <a:ext uri="{FF2B5EF4-FFF2-40B4-BE49-F238E27FC236}">
                <a16:creationId xmlns:a16="http://schemas.microsoft.com/office/drawing/2014/main" id="{A588797B-1A45-381D-FAC8-D29BD530BE9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8DBF87D-2015-FEB0-4E09-80E530266536}"/>
              </a:ext>
            </a:extLst>
          </p:cNvPr>
          <p:cNvSpPr>
            <a:spLocks noGrp="1"/>
          </p:cNvSpPr>
          <p:nvPr>
            <p:ph type="sldNum" sz="quarter" idx="12"/>
          </p:nvPr>
        </p:nvSpPr>
        <p:spPr/>
        <p:txBody>
          <a:bodyPr/>
          <a:lstStyle/>
          <a:p>
            <a:fld id="{EA5F31E4-091C-4986-B03C-B1E18416B8D4}" type="slidenum">
              <a:rPr lang="es-AR" smtClean="0"/>
              <a:t>‹Nº›</a:t>
            </a:fld>
            <a:endParaRPr lang="es-AR"/>
          </a:p>
        </p:txBody>
      </p:sp>
    </p:spTree>
    <p:extLst>
      <p:ext uri="{BB962C8B-B14F-4D97-AF65-F5344CB8AC3E}">
        <p14:creationId xmlns:p14="http://schemas.microsoft.com/office/powerpoint/2010/main" val="312164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2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D0BADA-EB6E-0F81-C7E5-B5DF4ACA0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2CBE1FE-92B7-1F67-3CD2-E7C268D4A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B97BDF0-FD4B-D1AC-4117-96FD2C689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BA1013-8258-4C21-A4CC-BB2D5F19A8F2}" type="datetimeFigureOut">
              <a:rPr lang="es-AR" smtClean="0"/>
              <a:t>4/9/2024</a:t>
            </a:fld>
            <a:endParaRPr lang="es-AR"/>
          </a:p>
        </p:txBody>
      </p:sp>
      <p:sp>
        <p:nvSpPr>
          <p:cNvPr id="5" name="Marcador de pie de página 4">
            <a:extLst>
              <a:ext uri="{FF2B5EF4-FFF2-40B4-BE49-F238E27FC236}">
                <a16:creationId xmlns:a16="http://schemas.microsoft.com/office/drawing/2014/main" id="{DF334978-0382-879C-F7C9-792A5EDE0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CE69098A-EB3F-0D97-1F68-66381A533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5F31E4-091C-4986-B03C-B1E18416B8D4}" type="slidenum">
              <a:rPr lang="es-AR" smtClean="0"/>
              <a:t>‹Nº›</a:t>
            </a:fld>
            <a:endParaRPr lang="es-AR"/>
          </a:p>
        </p:txBody>
      </p:sp>
    </p:spTree>
    <p:extLst>
      <p:ext uri="{BB962C8B-B14F-4D97-AF65-F5344CB8AC3E}">
        <p14:creationId xmlns:p14="http://schemas.microsoft.com/office/powerpoint/2010/main" val="426553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B75F227D-BAFE-ACB0-1D21-9A37C13457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11" name="Imagen 10" descr="Conexiones digitales">
            <a:extLst>
              <a:ext uri="{FF2B5EF4-FFF2-40B4-BE49-F238E27FC236}">
                <a16:creationId xmlns:a16="http://schemas.microsoft.com/office/drawing/2014/main" id="{8340E603-6E08-F1ED-54F5-3A4CB595E3B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18025" y="10"/>
            <a:ext cx="12191980" cy="6857990"/>
          </a:xfrm>
          <a:prstGeom prst="rect">
            <a:avLst/>
          </a:prstGeom>
        </p:spPr>
      </p:pic>
      <p:grpSp>
        <p:nvGrpSpPr>
          <p:cNvPr id="12" name="Grupo 11">
            <a:extLst>
              <a:ext uri="{FF2B5EF4-FFF2-40B4-BE49-F238E27FC236}">
                <a16:creationId xmlns:a16="http://schemas.microsoft.com/office/drawing/2014/main" id="{7C68E0E3-429E-2DF1-BD84-2E8DCF607FC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ángulo 12">
              <a:extLst>
                <a:ext uri="{FF2B5EF4-FFF2-40B4-BE49-F238E27FC236}">
                  <a16:creationId xmlns:a16="http://schemas.microsoft.com/office/drawing/2014/main" id="{A39EF187-7519-79D4-8FBB-1F4F26CAA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4" name="Rectángulo 13">
              <a:extLst>
                <a:ext uri="{FF2B5EF4-FFF2-40B4-BE49-F238E27FC236}">
                  <a16:creationId xmlns:a16="http://schemas.microsoft.com/office/drawing/2014/main" id="{62B4AEBF-BA7C-A1FA-7AF7-97D0A5155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5" name="Rectángulo 14">
              <a:extLst>
                <a:ext uri="{FF2B5EF4-FFF2-40B4-BE49-F238E27FC236}">
                  <a16:creationId xmlns:a16="http://schemas.microsoft.com/office/drawing/2014/main" id="{1DAF37FF-84E3-12F5-AD00-9BF16960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grpSp>
      <p:sp>
        <p:nvSpPr>
          <p:cNvPr id="16" name="Rectángulo 15">
            <a:extLst>
              <a:ext uri="{FF2B5EF4-FFF2-40B4-BE49-F238E27FC236}">
                <a16:creationId xmlns:a16="http://schemas.microsoft.com/office/drawing/2014/main" id="{F371E63F-6756-DF45-C439-D2E94D4C3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7" name="Título 1">
            <a:extLst>
              <a:ext uri="{FF2B5EF4-FFF2-40B4-BE49-F238E27FC236}">
                <a16:creationId xmlns:a16="http://schemas.microsoft.com/office/drawing/2014/main" id="{7908DDAC-FF07-E124-1A85-9370154FB188}"/>
              </a:ext>
            </a:extLst>
          </p:cNvPr>
          <p:cNvSpPr>
            <a:spLocks noGrp="1"/>
          </p:cNvSpPr>
          <p:nvPr>
            <p:ph type="ctrTitle"/>
          </p:nvPr>
        </p:nvSpPr>
        <p:spPr>
          <a:xfrm>
            <a:off x="581191" y="4572000"/>
            <a:ext cx="10993549" cy="895244"/>
          </a:xfrm>
        </p:spPr>
        <p:txBody>
          <a:bodyPr rtlCol="0">
            <a:noAutofit/>
          </a:bodyPr>
          <a:lstStyle/>
          <a:p>
            <a:pPr algn="ctr" rtl="0"/>
            <a:r>
              <a:rPr lang="es-ES" sz="4500" dirty="0">
                <a:solidFill>
                  <a:schemeClr val="bg1"/>
                </a:solidFill>
              </a:rPr>
              <a:t>EQUITY RESEARCH</a:t>
            </a:r>
          </a:p>
        </p:txBody>
      </p:sp>
      <p:sp>
        <p:nvSpPr>
          <p:cNvPr id="18" name="Subtítulo 2">
            <a:extLst>
              <a:ext uri="{FF2B5EF4-FFF2-40B4-BE49-F238E27FC236}">
                <a16:creationId xmlns:a16="http://schemas.microsoft.com/office/drawing/2014/main" id="{049E08BD-80F7-A505-0B0C-5180D3E5EBB8}"/>
              </a:ext>
            </a:extLst>
          </p:cNvPr>
          <p:cNvSpPr>
            <a:spLocks noGrp="1"/>
          </p:cNvSpPr>
          <p:nvPr>
            <p:ph type="subTitle" idx="1"/>
          </p:nvPr>
        </p:nvSpPr>
        <p:spPr>
          <a:xfrm>
            <a:off x="581194" y="5467246"/>
            <a:ext cx="10993546" cy="484822"/>
          </a:xfrm>
        </p:spPr>
        <p:txBody>
          <a:bodyPr rtlCol="0">
            <a:normAutofit/>
          </a:bodyPr>
          <a:lstStyle/>
          <a:p>
            <a:pPr algn="ctr" rtl="0"/>
            <a:r>
              <a:rPr lang="en-US" dirty="0">
                <a:solidFill>
                  <a:srgbClr val="7CEBFF"/>
                </a:solidFill>
              </a:rPr>
              <a:t>A custom-built software for streamlined data updates</a:t>
            </a:r>
          </a:p>
          <a:p>
            <a:pPr rtl="0"/>
            <a:endParaRPr lang="es-ES" dirty="0">
              <a:solidFill>
                <a:srgbClr val="7CEBFF"/>
              </a:solidFill>
            </a:endParaRPr>
          </a:p>
        </p:txBody>
      </p:sp>
    </p:spTree>
    <p:extLst>
      <p:ext uri="{BB962C8B-B14F-4D97-AF65-F5344CB8AC3E}">
        <p14:creationId xmlns:p14="http://schemas.microsoft.com/office/powerpoint/2010/main" val="151155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E27A3-EFCE-D5C7-2775-865B68C7C07C}"/>
              </a:ext>
            </a:extLst>
          </p:cNvPr>
          <p:cNvSpPr>
            <a:spLocks noGrp="1"/>
          </p:cNvSpPr>
          <p:nvPr>
            <p:ph type="title"/>
          </p:nvPr>
        </p:nvSpPr>
        <p:spPr/>
        <p:txBody>
          <a:bodyPr>
            <a:normAutofit/>
          </a:bodyPr>
          <a:lstStyle/>
          <a:p>
            <a:pPr algn="ctr"/>
            <a:r>
              <a:rPr lang="es-AR" sz="3200" b="1" dirty="0">
                <a:solidFill>
                  <a:srgbClr val="003366"/>
                </a:solidFill>
                <a:latin typeface="Calibri" panose="020F0502020204030204" pitchFamily="34" charset="0"/>
              </a:rPr>
              <a:t>WELCOME!</a:t>
            </a:r>
          </a:p>
        </p:txBody>
      </p:sp>
      <p:sp>
        <p:nvSpPr>
          <p:cNvPr id="3" name="Marcador de texto 2">
            <a:extLst>
              <a:ext uri="{FF2B5EF4-FFF2-40B4-BE49-F238E27FC236}">
                <a16:creationId xmlns:a16="http://schemas.microsoft.com/office/drawing/2014/main" id="{684B34C8-7439-1997-1174-157C4B55A784}"/>
              </a:ext>
            </a:extLst>
          </p:cNvPr>
          <p:cNvSpPr>
            <a:spLocks noGrp="1"/>
          </p:cNvSpPr>
          <p:nvPr>
            <p:ph type="body" idx="1"/>
          </p:nvPr>
        </p:nvSpPr>
        <p:spPr/>
        <p:txBody>
          <a:bodyPr/>
          <a:lstStyle/>
          <a:p>
            <a:pPr marL="0" indent="0" algn="ctr">
              <a:buNone/>
            </a:pPr>
            <a:r>
              <a:rPr lang="es-AR" dirty="0"/>
              <a:t>ABOUT US: </a:t>
            </a:r>
          </a:p>
          <a:p>
            <a:pPr marL="0" indent="0">
              <a:buNone/>
            </a:pPr>
            <a:endParaRPr lang="es-AR" dirty="0"/>
          </a:p>
          <a:p>
            <a:pPr marL="0" indent="0" algn="ctr">
              <a:buNone/>
            </a:pPr>
            <a:r>
              <a:rPr lang="es-AR" dirty="0"/>
              <a:t>David Koch </a:t>
            </a:r>
          </a:p>
          <a:p>
            <a:pPr marL="0" indent="0" algn="ctr">
              <a:buNone/>
            </a:pPr>
            <a:r>
              <a:rPr lang="es-AR" sz="1800" dirty="0"/>
              <a:t>(Software </a:t>
            </a:r>
            <a:r>
              <a:rPr lang="en-US" sz="1800" dirty="0"/>
              <a:t>Engineer</a:t>
            </a:r>
            <a:r>
              <a:rPr lang="es-AR" sz="1800" dirty="0"/>
              <a:t> </a:t>
            </a:r>
            <a:r>
              <a:rPr lang="es-AR" sz="1800" dirty="0" err="1"/>
              <a:t>Student</a:t>
            </a:r>
            <a:r>
              <a:rPr lang="es-AR" sz="1800" dirty="0"/>
              <a:t>)</a:t>
            </a:r>
          </a:p>
          <a:p>
            <a:pPr marL="0" indent="0" algn="ctr">
              <a:buNone/>
            </a:pPr>
            <a:endParaRPr lang="es-AR" sz="1800" dirty="0"/>
          </a:p>
          <a:p>
            <a:pPr marL="0" indent="0" algn="ctr">
              <a:buNone/>
            </a:pPr>
            <a:endParaRPr lang="es-AR" sz="1800" dirty="0"/>
          </a:p>
          <a:p>
            <a:pPr marL="0" indent="0" algn="ctr">
              <a:buNone/>
            </a:pPr>
            <a:r>
              <a:rPr lang="es-AR" dirty="0"/>
              <a:t>Lautaro Martino </a:t>
            </a:r>
          </a:p>
          <a:p>
            <a:pPr marL="0" indent="0" algn="ctr">
              <a:buNone/>
            </a:pPr>
            <a:r>
              <a:rPr lang="es-AR" sz="1800" dirty="0"/>
              <a:t>(Software </a:t>
            </a:r>
            <a:r>
              <a:rPr lang="en-US" sz="1800" dirty="0"/>
              <a:t>Engineer</a:t>
            </a:r>
            <a:r>
              <a:rPr lang="es-AR" sz="1800" dirty="0"/>
              <a:t> </a:t>
            </a:r>
            <a:r>
              <a:rPr lang="es-AR" sz="1800" dirty="0" err="1"/>
              <a:t>Student</a:t>
            </a:r>
            <a:r>
              <a:rPr lang="es-AR" sz="1800" dirty="0"/>
              <a:t>)</a:t>
            </a:r>
          </a:p>
          <a:p>
            <a:pPr marL="0" indent="0">
              <a:buNone/>
            </a:pPr>
            <a:endParaRPr lang="es-AR" dirty="0"/>
          </a:p>
        </p:txBody>
      </p:sp>
    </p:spTree>
    <p:extLst>
      <p:ext uri="{BB962C8B-B14F-4D97-AF65-F5344CB8AC3E}">
        <p14:creationId xmlns:p14="http://schemas.microsoft.com/office/powerpoint/2010/main" val="144694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B3B59-6B70-CED9-2FA0-28B5DDEF7717}"/>
              </a:ext>
            </a:extLst>
          </p:cNvPr>
          <p:cNvSpPr>
            <a:spLocks noGrp="1"/>
          </p:cNvSpPr>
          <p:nvPr>
            <p:ph type="title"/>
          </p:nvPr>
        </p:nvSpPr>
        <p:spPr>
          <a:xfrm>
            <a:off x="574040" y="213360"/>
            <a:ext cx="10515600" cy="944880"/>
          </a:xfrm>
        </p:spPr>
        <p:txBody>
          <a:bodyPr>
            <a:normAutofit/>
          </a:bodyPr>
          <a:lstStyle/>
          <a:p>
            <a:r>
              <a:rPr lang="es-AR" sz="3200" b="1" dirty="0" err="1">
                <a:solidFill>
                  <a:srgbClr val="003366"/>
                </a:solidFill>
                <a:latin typeface="Calibri" panose="020F0502020204030204" pitchFamily="34" charset="0"/>
              </a:rPr>
              <a:t>Requirements</a:t>
            </a:r>
            <a:r>
              <a:rPr lang="es-AR" sz="3200" b="1" dirty="0">
                <a:solidFill>
                  <a:srgbClr val="003366"/>
                </a:solidFill>
                <a:latin typeface="Calibri" panose="020F0502020204030204" pitchFamily="34" charset="0"/>
              </a:rPr>
              <a:t>:</a:t>
            </a:r>
          </a:p>
        </p:txBody>
      </p:sp>
      <p:sp>
        <p:nvSpPr>
          <p:cNvPr id="7" name="Marcador de texto 2">
            <a:extLst>
              <a:ext uri="{FF2B5EF4-FFF2-40B4-BE49-F238E27FC236}">
                <a16:creationId xmlns:a16="http://schemas.microsoft.com/office/drawing/2014/main" id="{3154375C-78EC-B7F9-790F-12DAD449B284}"/>
              </a:ext>
            </a:extLst>
          </p:cNvPr>
          <p:cNvSpPr>
            <a:spLocks noGrp="1"/>
          </p:cNvSpPr>
          <p:nvPr>
            <p:ph type="body" idx="1"/>
          </p:nvPr>
        </p:nvSpPr>
        <p:spPr>
          <a:xfrm>
            <a:off x="574040" y="1510665"/>
            <a:ext cx="10515600" cy="4747895"/>
          </a:xfrm>
        </p:spPr>
        <p:txBody>
          <a:bodyPr>
            <a:normAutofit fontScale="62500" lnSpcReduction="20000"/>
          </a:bodyPr>
          <a:lstStyle/>
          <a:p>
            <a:pPr marL="0" indent="0">
              <a:buNone/>
            </a:pPr>
            <a:br>
              <a:rPr lang="en-US" dirty="0">
                <a:effectLst/>
              </a:rPr>
            </a:br>
            <a:br>
              <a:rPr lang="en-US" dirty="0">
                <a:effectLst/>
              </a:rPr>
            </a:br>
            <a:r>
              <a:rPr lang="en-US" dirty="0">
                <a:effectLst/>
              </a:rPr>
              <a:t>1. Data Source Identification: Identifying reliable sources: </a:t>
            </a:r>
            <a:br>
              <a:rPr lang="en-US" dirty="0">
                <a:effectLst/>
              </a:rPr>
            </a:br>
            <a:r>
              <a:rPr lang="en-US" dirty="0">
                <a:effectLst/>
              </a:rPr>
              <a:t>https://www.macrotrends.net/stocks/charts/WDAY/workday/operating-margin</a:t>
            </a:r>
            <a:br>
              <a:rPr lang="en-US" dirty="0">
                <a:effectLst/>
              </a:rPr>
            </a:br>
            <a:br>
              <a:rPr lang="en-US" dirty="0">
                <a:effectLst/>
              </a:rPr>
            </a:br>
            <a:r>
              <a:rPr lang="en-US" dirty="0">
                <a:effectLst/>
              </a:rPr>
              <a:t>2. Data Collection and Compilation: Gathering historical data for each of the listed financial metrics</a:t>
            </a:r>
            <a:br>
              <a:rPr lang="en-US" dirty="0">
                <a:effectLst/>
              </a:rPr>
            </a:br>
            <a:r>
              <a:rPr lang="en-US" dirty="0">
                <a:effectLst/>
              </a:rPr>
              <a:t>I only need historical data going back to 4-8 quarters, once the code/excel, it gets updated with the latest quarter data,</a:t>
            </a:r>
            <a:br>
              <a:rPr lang="en-US" dirty="0">
                <a:effectLst/>
              </a:rPr>
            </a:br>
            <a:r>
              <a:rPr lang="en-US" dirty="0">
                <a:effectLst/>
              </a:rPr>
              <a:t>companies release data every 3 months. once I hit a button in Excel I want to </a:t>
            </a:r>
            <a:r>
              <a:rPr lang="en-US" dirty="0" err="1">
                <a:effectLst/>
              </a:rPr>
              <a:t>to</a:t>
            </a:r>
            <a:r>
              <a:rPr lang="en-US" dirty="0">
                <a:effectLst/>
              </a:rPr>
              <a:t> get updated with the latest data</a:t>
            </a:r>
            <a:br>
              <a:rPr lang="en-US" dirty="0">
                <a:effectLst/>
              </a:rPr>
            </a:br>
            <a:br>
              <a:rPr lang="en-US" dirty="0">
                <a:effectLst/>
              </a:rPr>
            </a:br>
            <a:r>
              <a:rPr lang="en-US" dirty="0">
                <a:effectLst/>
              </a:rPr>
              <a:t>3. Data Structuring: Organizing the data in a user-friendly format within the Excel workbook</a:t>
            </a:r>
            <a:br>
              <a:rPr lang="en-US" dirty="0">
                <a:effectLst/>
              </a:rPr>
            </a:br>
            <a:r>
              <a:rPr lang="en-US" dirty="0">
                <a:effectLst/>
              </a:rPr>
              <a:t>maybe add a plot also for some metrics</a:t>
            </a:r>
            <a:br>
              <a:rPr lang="en-US" dirty="0">
                <a:effectLst/>
              </a:rPr>
            </a:br>
            <a:br>
              <a:rPr lang="en-US" dirty="0">
                <a:effectLst/>
              </a:rPr>
            </a:br>
            <a:r>
              <a:rPr lang="en-US" dirty="0">
                <a:effectLst/>
              </a:rPr>
              <a:t>5. Review and Adjustments: Making any final adjustments</a:t>
            </a:r>
            <a:br>
              <a:rPr lang="en-US" dirty="0">
                <a:effectLst/>
              </a:rPr>
            </a:br>
            <a:r>
              <a:rPr lang="en-US" dirty="0">
                <a:effectLst/>
              </a:rPr>
              <a:t>I would like to have the ability to add any additional stock to the excel sheet later on myself. say you prepare now for 10 stocks in 10 tabs in the same excel sheet</a:t>
            </a:r>
            <a:br>
              <a:rPr lang="en-US" dirty="0">
                <a:effectLst/>
              </a:rPr>
            </a:br>
            <a:r>
              <a:rPr lang="en-US" dirty="0">
                <a:effectLst/>
              </a:rPr>
              <a:t>later I add one more tab in the same sheet (copy existing one) and change stock symbol and it should gather data for that in the new tab (old tabs stay unchanged)</a:t>
            </a:r>
            <a:br>
              <a:rPr lang="en-US" dirty="0">
                <a:effectLst/>
              </a:rPr>
            </a:br>
            <a:br>
              <a:rPr lang="en-US" dirty="0">
                <a:effectLst/>
              </a:rPr>
            </a:br>
            <a:r>
              <a:rPr lang="en-US" dirty="0">
                <a:effectLst/>
              </a:rPr>
              <a:t> add manual notes </a:t>
            </a:r>
            <a:r>
              <a:rPr lang="en-US" dirty="0"/>
              <a:t>keep </a:t>
            </a:r>
            <a:r>
              <a:rPr lang="en-US" dirty="0">
                <a:effectLst/>
              </a:rPr>
              <a:t>them preserved</a:t>
            </a:r>
            <a:endParaRPr lang="es-AR" dirty="0"/>
          </a:p>
        </p:txBody>
      </p:sp>
    </p:spTree>
    <p:extLst>
      <p:ext uri="{BB962C8B-B14F-4D97-AF65-F5344CB8AC3E}">
        <p14:creationId xmlns:p14="http://schemas.microsoft.com/office/powerpoint/2010/main" val="154373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5986F-C37F-AC8D-4574-272BB431664A}"/>
              </a:ext>
            </a:extLst>
          </p:cNvPr>
          <p:cNvSpPr>
            <a:spLocks noGrp="1"/>
          </p:cNvSpPr>
          <p:nvPr>
            <p:ph type="title"/>
          </p:nvPr>
        </p:nvSpPr>
        <p:spPr/>
        <p:txBody>
          <a:bodyPr>
            <a:normAutofit/>
          </a:bodyPr>
          <a:lstStyle/>
          <a:p>
            <a:r>
              <a:rPr lang="es-AR" sz="3200" b="1" dirty="0">
                <a:solidFill>
                  <a:srgbClr val="003366"/>
                </a:solidFill>
                <a:latin typeface="Calibri" panose="020F0502020204030204" pitchFamily="34" charset="0"/>
              </a:rPr>
              <a:t>Key </a:t>
            </a:r>
            <a:r>
              <a:rPr lang="es-AR" sz="3200" b="1" dirty="0" err="1">
                <a:solidFill>
                  <a:srgbClr val="003366"/>
                </a:solidFill>
                <a:latin typeface="Calibri" panose="020F0502020204030204" pitchFamily="34" charset="0"/>
              </a:rPr>
              <a:t>Financial</a:t>
            </a:r>
            <a:r>
              <a:rPr lang="es-AR" sz="3200" b="1" dirty="0">
                <a:solidFill>
                  <a:srgbClr val="003366"/>
                </a:solidFill>
                <a:latin typeface="Calibri" panose="020F0502020204030204" pitchFamily="34" charset="0"/>
              </a:rPr>
              <a:t> </a:t>
            </a:r>
            <a:r>
              <a:rPr lang="es-AR" sz="3200" b="1" dirty="0" err="1">
                <a:solidFill>
                  <a:srgbClr val="003366"/>
                </a:solidFill>
                <a:latin typeface="Calibri" panose="020F0502020204030204" pitchFamily="34" charset="0"/>
              </a:rPr>
              <a:t>Metrics</a:t>
            </a:r>
            <a:endParaRPr lang="es-AR" sz="3200" b="1" dirty="0">
              <a:solidFill>
                <a:srgbClr val="003366"/>
              </a:solidFill>
              <a:latin typeface="Calibri" panose="020F0502020204030204" pitchFamily="34" charset="0"/>
            </a:endParaRPr>
          </a:p>
        </p:txBody>
      </p:sp>
      <p:graphicFrame>
        <p:nvGraphicFramePr>
          <p:cNvPr id="8" name="Tabla 7">
            <a:extLst>
              <a:ext uri="{FF2B5EF4-FFF2-40B4-BE49-F238E27FC236}">
                <a16:creationId xmlns:a16="http://schemas.microsoft.com/office/drawing/2014/main" id="{D3D1E79C-8834-D497-9790-1290C6C6FE1B}"/>
              </a:ext>
            </a:extLst>
          </p:cNvPr>
          <p:cNvGraphicFramePr>
            <a:graphicFrameLocks noGrp="1"/>
          </p:cNvGraphicFramePr>
          <p:nvPr>
            <p:extLst>
              <p:ext uri="{D42A27DB-BD31-4B8C-83A1-F6EECF244321}">
                <p14:modId xmlns:p14="http://schemas.microsoft.com/office/powerpoint/2010/main" val="2508520954"/>
              </p:ext>
            </p:extLst>
          </p:nvPr>
        </p:nvGraphicFramePr>
        <p:xfrm>
          <a:off x="838200" y="1610360"/>
          <a:ext cx="9799320" cy="3657600"/>
        </p:xfrm>
        <a:graphic>
          <a:graphicData uri="http://schemas.openxmlformats.org/drawingml/2006/table">
            <a:tbl>
              <a:tblPr firstRow="1" bandRow="1">
                <a:tableStyleId>{5C22544A-7EE6-4342-B048-85BDC9FD1C3A}</a:tableStyleId>
              </a:tblPr>
              <a:tblGrid>
                <a:gridCol w="4899660">
                  <a:extLst>
                    <a:ext uri="{9D8B030D-6E8A-4147-A177-3AD203B41FA5}">
                      <a16:colId xmlns:a16="http://schemas.microsoft.com/office/drawing/2014/main" val="2032009044"/>
                    </a:ext>
                  </a:extLst>
                </a:gridCol>
                <a:gridCol w="4899660">
                  <a:extLst>
                    <a:ext uri="{9D8B030D-6E8A-4147-A177-3AD203B41FA5}">
                      <a16:colId xmlns:a16="http://schemas.microsoft.com/office/drawing/2014/main" val="617104316"/>
                    </a:ext>
                  </a:extLst>
                </a:gridCol>
              </a:tblGrid>
              <a:tr h="3357880">
                <a:tc>
                  <a:txBody>
                    <a:bodyPr/>
                    <a:lstStyle/>
                    <a:p>
                      <a:r>
                        <a:rPr lang="en-US" dirty="0"/>
                        <a:t>Each company’s data will include the following key metrics:</a:t>
                      </a:r>
                    </a:p>
                    <a:p>
                      <a:r>
                        <a:rPr lang="en-US" dirty="0"/>
                        <a:t>- Revenue</a:t>
                      </a:r>
                    </a:p>
                    <a:p>
                      <a:r>
                        <a:rPr lang="en-US" dirty="0"/>
                        <a:t>- Net Income</a:t>
                      </a:r>
                    </a:p>
                    <a:p>
                      <a:r>
                        <a:rPr lang="en-US" dirty="0"/>
                        <a:t>- PE Ratio</a:t>
                      </a:r>
                    </a:p>
                    <a:p>
                      <a:r>
                        <a:rPr lang="en-US" dirty="0"/>
                        <a:t>- Assets and Liabilities</a:t>
                      </a:r>
                    </a:p>
                    <a:p>
                      <a:r>
                        <a:rPr lang="en-US" dirty="0"/>
                        <a:t>- Market Cap</a:t>
                      </a:r>
                    </a:p>
                    <a:p>
                      <a:r>
                        <a:rPr lang="en-US" dirty="0"/>
                        <a:t>Shares Outstanding</a:t>
                      </a:r>
                    </a:p>
                    <a:p>
                      <a:r>
                        <a:rPr lang="en-US" dirty="0"/>
                        <a:t>- Debt-to-Equity Ratio</a:t>
                      </a:r>
                    </a:p>
                    <a:p>
                      <a:endParaRPr lang="es-AR" dirty="0"/>
                    </a:p>
                  </a:txBody>
                  <a:tcPr/>
                </a:tc>
                <a:tc>
                  <a:txBody>
                    <a:bodyPr/>
                    <a:lstStyle/>
                    <a:p>
                      <a:pPr marL="285750" indent="-285750">
                        <a:buSzPct val="100000"/>
                        <a:buFont typeface="Aptos" panose="020B0004020202020204" pitchFamily="34" charset="0"/>
                        <a:buChar char="-"/>
                      </a:pPr>
                      <a:r>
                        <a:rPr lang="en-US" dirty="0">
                          <a:effectLst/>
                        </a:rPr>
                        <a:t>Expenses</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Net Margin</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PE ratio</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Book Value (Share equity)</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Current ratio</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Num shares, Dividend</a:t>
                      </a:r>
                      <a:br>
                        <a:rPr lang="en-US" sz="1800" b="1" kern="1200" dirty="0">
                          <a:solidFill>
                            <a:schemeClr val="lt1"/>
                          </a:solidFill>
                          <a:effectLst/>
                          <a:latin typeface="+mn-lt"/>
                          <a:ea typeface="+mn-ea"/>
                          <a:cs typeface="+mn-cs"/>
                        </a:rPr>
                      </a:br>
                      <a:r>
                        <a:rPr lang="en-US" sz="1800" b="1" kern="1200" dirty="0" err="1">
                          <a:solidFill>
                            <a:schemeClr val="lt1"/>
                          </a:solidFill>
                          <a:effectLst/>
                          <a:latin typeface="+mn-lt"/>
                          <a:ea typeface="+mn-ea"/>
                          <a:cs typeface="+mn-cs"/>
                        </a:rPr>
                        <a:t>cash+marketable</a:t>
                      </a:r>
                      <a:r>
                        <a:rPr lang="en-US" sz="1800" b="1" kern="1200" dirty="0">
                          <a:solidFill>
                            <a:schemeClr val="lt1"/>
                          </a:solidFill>
                          <a:effectLst/>
                          <a:latin typeface="+mn-lt"/>
                          <a:ea typeface="+mn-ea"/>
                          <a:cs typeface="+mn-cs"/>
                        </a:rPr>
                        <a:t> securities &gt; short term +Long term debt,</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debt to equity &lt; 0.8</a:t>
                      </a:r>
                      <a:br>
                        <a:rPr lang="en-US" sz="1800" b="1" kern="1200" dirty="0">
                          <a:solidFill>
                            <a:schemeClr val="lt1"/>
                          </a:solidFill>
                          <a:effectLst/>
                          <a:latin typeface="+mn-lt"/>
                          <a:ea typeface="+mn-ea"/>
                          <a:cs typeface="+mn-cs"/>
                        </a:rPr>
                      </a:br>
                      <a:r>
                        <a:rPr lang="en-US" sz="1800" b="1" kern="1200" dirty="0">
                          <a:solidFill>
                            <a:schemeClr val="lt1"/>
                          </a:solidFill>
                          <a:effectLst/>
                          <a:latin typeface="+mn-lt"/>
                          <a:ea typeface="+mn-ea"/>
                          <a:cs typeface="+mn-cs"/>
                        </a:rPr>
                        <a:t>No preferred stock (only common stock), </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retained earnings growth positive, </a:t>
                      </a:r>
                    </a:p>
                    <a:p>
                      <a:pPr marL="285750" indent="-285750" algn="l" defTabSz="914400" rtl="0" eaLnBrk="1" latinLnBrk="0" hangingPunct="1">
                        <a:buSzPct val="100000"/>
                        <a:buFont typeface="Aptos" panose="020B0004020202020204" pitchFamily="34" charset="0"/>
                        <a:buChar char="-"/>
                      </a:pPr>
                      <a:r>
                        <a:rPr lang="en-US" sz="1800" b="1" kern="1200" dirty="0">
                          <a:solidFill>
                            <a:schemeClr val="lt1"/>
                          </a:solidFill>
                          <a:effectLst/>
                          <a:latin typeface="+mn-lt"/>
                          <a:ea typeface="+mn-ea"/>
                          <a:cs typeface="+mn-cs"/>
                        </a:rPr>
                        <a:t>IRR</a:t>
                      </a:r>
                      <a:endParaRPr lang="es-AR" sz="1800" b="1" kern="1200" dirty="0">
                        <a:solidFill>
                          <a:schemeClr val="lt1"/>
                        </a:solidFill>
                        <a:effectLst/>
                        <a:latin typeface="+mn-lt"/>
                        <a:ea typeface="+mn-ea"/>
                        <a:cs typeface="+mn-cs"/>
                      </a:endParaRPr>
                    </a:p>
                    <a:p>
                      <a:endParaRPr lang="es-AR" dirty="0"/>
                    </a:p>
                  </a:txBody>
                  <a:tcPr/>
                </a:tc>
                <a:extLst>
                  <a:ext uri="{0D108BD9-81ED-4DB2-BD59-A6C34878D82A}">
                    <a16:rowId xmlns:a16="http://schemas.microsoft.com/office/drawing/2014/main" val="4097270001"/>
                  </a:ext>
                </a:extLst>
              </a:tr>
            </a:tbl>
          </a:graphicData>
        </a:graphic>
      </p:graphicFrame>
    </p:spTree>
    <p:extLst>
      <p:ext uri="{BB962C8B-B14F-4D97-AF65-F5344CB8AC3E}">
        <p14:creationId xmlns:p14="http://schemas.microsoft.com/office/powerpoint/2010/main" val="272093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AD001-5117-0ACC-2DFE-2316A6AE41DD}"/>
              </a:ext>
            </a:extLst>
          </p:cNvPr>
          <p:cNvSpPr>
            <a:spLocks noGrp="1"/>
          </p:cNvSpPr>
          <p:nvPr>
            <p:ph type="title"/>
          </p:nvPr>
        </p:nvSpPr>
        <p:spPr/>
        <p:txBody>
          <a:bodyPr/>
          <a:lstStyle/>
          <a:p>
            <a:r>
              <a:rPr lang="es-AR" sz="3200" b="1" dirty="0" err="1">
                <a:solidFill>
                  <a:srgbClr val="003366"/>
                </a:solidFill>
                <a:latin typeface="Calibri" panose="020F0502020204030204" pitchFamily="34" charset="0"/>
              </a:rPr>
              <a:t>We</a:t>
            </a:r>
            <a:r>
              <a:rPr lang="es-AR" sz="3200" b="1" dirty="0">
                <a:solidFill>
                  <a:srgbClr val="003366"/>
                </a:solidFill>
                <a:latin typeface="Calibri" panose="020F0502020204030204" pitchFamily="34" charset="0"/>
              </a:rPr>
              <a:t> </a:t>
            </a:r>
            <a:r>
              <a:rPr lang="es-AR" sz="3200" b="1" dirty="0" err="1">
                <a:solidFill>
                  <a:srgbClr val="003366"/>
                </a:solidFill>
                <a:latin typeface="Calibri" panose="020F0502020204030204" pitchFamily="34" charset="0"/>
              </a:rPr>
              <a:t>have</a:t>
            </a:r>
            <a:r>
              <a:rPr lang="es-AR" sz="3200" b="1" dirty="0">
                <a:solidFill>
                  <a:srgbClr val="003366"/>
                </a:solidFill>
                <a:latin typeface="Calibri" panose="020F0502020204030204" pitchFamily="34" charset="0"/>
              </a:rPr>
              <a:t> </a:t>
            </a:r>
            <a:r>
              <a:rPr lang="es-AR" sz="3200" b="1" dirty="0" err="1">
                <a:solidFill>
                  <a:srgbClr val="003366"/>
                </a:solidFill>
                <a:latin typeface="Calibri" panose="020F0502020204030204" pitchFamily="34" charset="0"/>
              </a:rPr>
              <a:t>some</a:t>
            </a:r>
            <a:r>
              <a:rPr lang="es-AR" sz="3200" b="1" dirty="0">
                <a:solidFill>
                  <a:srgbClr val="003366"/>
                </a:solidFill>
                <a:latin typeface="Calibri" panose="020F0502020204030204" pitchFamily="34" charset="0"/>
              </a:rPr>
              <a:t> </a:t>
            </a:r>
            <a:r>
              <a:rPr lang="es-AR" sz="3200" b="1" dirty="0" err="1">
                <a:solidFill>
                  <a:srgbClr val="003366"/>
                </a:solidFill>
                <a:latin typeface="Calibri" panose="020F0502020204030204" pitchFamily="34" charset="0"/>
              </a:rPr>
              <a:t>questions</a:t>
            </a:r>
            <a:r>
              <a:rPr lang="es-AR" sz="3200" b="1" dirty="0">
                <a:solidFill>
                  <a:srgbClr val="003366"/>
                </a:solidFill>
                <a:latin typeface="Calibri" panose="020F0502020204030204" pitchFamily="34" charset="0"/>
              </a:rPr>
              <a:t>…</a:t>
            </a:r>
          </a:p>
        </p:txBody>
      </p:sp>
      <p:sp>
        <p:nvSpPr>
          <p:cNvPr id="3" name="Marcador de texto 2">
            <a:extLst>
              <a:ext uri="{FF2B5EF4-FFF2-40B4-BE49-F238E27FC236}">
                <a16:creationId xmlns:a16="http://schemas.microsoft.com/office/drawing/2014/main" id="{CCF77543-A161-E0E5-42A4-5FF551ACA10F}"/>
              </a:ext>
            </a:extLst>
          </p:cNvPr>
          <p:cNvSpPr>
            <a:spLocks noGrp="1"/>
          </p:cNvSpPr>
          <p:nvPr>
            <p:ph type="body" idx="1"/>
          </p:nvPr>
        </p:nvSpPr>
        <p:spPr/>
        <p:txBody>
          <a:bodyPr>
            <a:normAutofit/>
          </a:bodyPr>
          <a:lstStyle/>
          <a:p>
            <a:endParaRPr lang="es-AR" sz="3200" b="1" dirty="0">
              <a:solidFill>
                <a:srgbClr val="003366"/>
              </a:solidFill>
              <a:latin typeface="Calibri" panose="020F0502020204030204" pitchFamily="34" charset="0"/>
              <a:ea typeface="+mj-ea"/>
              <a:cs typeface="+mj-cs"/>
            </a:endParaRPr>
          </a:p>
        </p:txBody>
      </p:sp>
    </p:spTree>
    <p:extLst>
      <p:ext uri="{BB962C8B-B14F-4D97-AF65-F5344CB8AC3E}">
        <p14:creationId xmlns:p14="http://schemas.microsoft.com/office/powerpoint/2010/main" val="244041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B930A-A513-E328-4DF4-0B2AF38A815E}"/>
              </a:ext>
            </a:extLst>
          </p:cNvPr>
          <p:cNvSpPr>
            <a:spLocks noGrp="1"/>
          </p:cNvSpPr>
          <p:nvPr>
            <p:ph type="title"/>
          </p:nvPr>
        </p:nvSpPr>
        <p:spPr/>
        <p:txBody>
          <a:bodyPr/>
          <a:lstStyle/>
          <a:p>
            <a:pPr algn="ctr"/>
            <a:r>
              <a:rPr lang="es-AR" dirty="0" err="1"/>
              <a:t>Design</a:t>
            </a:r>
            <a:r>
              <a:rPr lang="es-AR" dirty="0"/>
              <a:t> </a:t>
            </a:r>
            <a:r>
              <a:rPr lang="en-US" dirty="0"/>
              <a:t>prototype</a:t>
            </a:r>
          </a:p>
        </p:txBody>
      </p:sp>
      <p:pic>
        <p:nvPicPr>
          <p:cNvPr id="4" name="Imagen 3" descr="Tabla&#10;&#10;Descripción generada automáticamente">
            <a:extLst>
              <a:ext uri="{FF2B5EF4-FFF2-40B4-BE49-F238E27FC236}">
                <a16:creationId xmlns:a16="http://schemas.microsoft.com/office/drawing/2014/main" id="{6F14237E-D558-30C2-5EC0-514ADD941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599" y="1690688"/>
            <a:ext cx="8792802" cy="4496427"/>
          </a:xfrm>
          <a:prstGeom prst="rect">
            <a:avLst/>
          </a:prstGeom>
        </p:spPr>
      </p:pic>
    </p:spTree>
    <p:extLst>
      <p:ext uri="{BB962C8B-B14F-4D97-AF65-F5344CB8AC3E}">
        <p14:creationId xmlns:p14="http://schemas.microsoft.com/office/powerpoint/2010/main" val="91286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EEB53-1534-BEDA-5B39-2F8AA575408C}"/>
              </a:ext>
            </a:extLst>
          </p:cNvPr>
          <p:cNvSpPr>
            <a:spLocks noGrp="1"/>
          </p:cNvSpPr>
          <p:nvPr>
            <p:ph type="title"/>
          </p:nvPr>
        </p:nvSpPr>
        <p:spPr/>
        <p:txBody>
          <a:bodyPr>
            <a:normAutofit/>
          </a:bodyPr>
          <a:lstStyle/>
          <a:p>
            <a:pPr algn="ctr"/>
            <a:r>
              <a:rPr lang="es-AR" sz="3200" b="1" dirty="0">
                <a:solidFill>
                  <a:srgbClr val="003366"/>
                </a:solidFill>
                <a:latin typeface="Calibri" panose="020F0502020204030204" pitchFamily="34" charset="0"/>
              </a:rPr>
              <a:t>Project Timeline</a:t>
            </a:r>
          </a:p>
        </p:txBody>
      </p:sp>
      <p:sp>
        <p:nvSpPr>
          <p:cNvPr id="3" name="Marcador de texto 2">
            <a:extLst>
              <a:ext uri="{FF2B5EF4-FFF2-40B4-BE49-F238E27FC236}">
                <a16:creationId xmlns:a16="http://schemas.microsoft.com/office/drawing/2014/main" id="{C3239829-C2ED-E30C-E2F0-D87D73B9A183}"/>
              </a:ext>
            </a:extLst>
          </p:cNvPr>
          <p:cNvSpPr>
            <a:spLocks noGrp="1"/>
          </p:cNvSpPr>
          <p:nvPr>
            <p:ph type="body" idx="1"/>
          </p:nvPr>
        </p:nvSpPr>
        <p:spPr>
          <a:xfrm>
            <a:off x="838200" y="2766218"/>
            <a:ext cx="10515600" cy="1325563"/>
          </a:xfrm>
        </p:spPr>
        <p:txBody>
          <a:bodyPr/>
          <a:lstStyle/>
          <a:p>
            <a:r>
              <a:rPr lang="en-US" dirty="0"/>
              <a:t>The estimated time to complete this project is between 20 and 25 hours, depending on: any further customizations, the complexity of the web scraping and the revisions.</a:t>
            </a:r>
            <a:endParaRPr lang="es-AR" dirty="0"/>
          </a:p>
        </p:txBody>
      </p:sp>
    </p:spTree>
    <p:extLst>
      <p:ext uri="{BB962C8B-B14F-4D97-AF65-F5344CB8AC3E}">
        <p14:creationId xmlns:p14="http://schemas.microsoft.com/office/powerpoint/2010/main" val="253198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1BFB4-4266-0C9F-9B5A-158DFA0631D8}"/>
              </a:ext>
            </a:extLst>
          </p:cNvPr>
          <p:cNvSpPr>
            <a:spLocks noGrp="1"/>
          </p:cNvSpPr>
          <p:nvPr>
            <p:ph type="title"/>
          </p:nvPr>
        </p:nvSpPr>
        <p:spPr/>
        <p:txBody>
          <a:bodyPr>
            <a:normAutofit/>
          </a:bodyPr>
          <a:lstStyle/>
          <a:p>
            <a:pPr algn="ctr"/>
            <a:r>
              <a:rPr lang="es-AR" b="1" dirty="0" err="1">
                <a:solidFill>
                  <a:srgbClr val="003366"/>
                </a:solidFill>
                <a:latin typeface="Calibri" panose="020F0502020204030204" pitchFamily="34" charset="0"/>
              </a:rPr>
              <a:t>Thank</a:t>
            </a:r>
            <a:r>
              <a:rPr lang="es-AR" b="1" dirty="0">
                <a:solidFill>
                  <a:srgbClr val="003366"/>
                </a:solidFill>
                <a:latin typeface="Calibri" panose="020F0502020204030204" pitchFamily="34" charset="0"/>
              </a:rPr>
              <a:t> </a:t>
            </a:r>
            <a:r>
              <a:rPr lang="es-AR" b="1" dirty="0" err="1">
                <a:solidFill>
                  <a:srgbClr val="003366"/>
                </a:solidFill>
                <a:latin typeface="Calibri" panose="020F0502020204030204" pitchFamily="34" charset="0"/>
              </a:rPr>
              <a:t>You</a:t>
            </a:r>
            <a:r>
              <a:rPr lang="es-AR" b="1" dirty="0">
                <a:solidFill>
                  <a:srgbClr val="003366"/>
                </a:solidFill>
                <a:latin typeface="Calibri" panose="020F0502020204030204" pitchFamily="34" charset="0"/>
              </a:rPr>
              <a:t>!</a:t>
            </a:r>
          </a:p>
        </p:txBody>
      </p:sp>
      <p:sp>
        <p:nvSpPr>
          <p:cNvPr id="3" name="Marcador de texto 2">
            <a:extLst>
              <a:ext uri="{FF2B5EF4-FFF2-40B4-BE49-F238E27FC236}">
                <a16:creationId xmlns:a16="http://schemas.microsoft.com/office/drawing/2014/main" id="{C3EA21FB-77F4-6AFE-EDA6-10A5C65CE7A8}"/>
              </a:ext>
            </a:extLst>
          </p:cNvPr>
          <p:cNvSpPr>
            <a:spLocks noGrp="1"/>
          </p:cNvSpPr>
          <p:nvPr>
            <p:ph type="body" idx="1"/>
          </p:nvPr>
        </p:nvSpPr>
        <p:spPr>
          <a:xfrm>
            <a:off x="838200" y="3015932"/>
            <a:ext cx="10515600" cy="826135"/>
          </a:xfrm>
        </p:spPr>
        <p:txBody>
          <a:bodyPr/>
          <a:lstStyle/>
          <a:p>
            <a:pPr marL="0" indent="0" algn="ctr">
              <a:buNone/>
            </a:pPr>
            <a:r>
              <a:rPr lang="en-US" dirty="0"/>
              <a:t>Thank you, Duminda for your time and considering us! </a:t>
            </a:r>
            <a:endParaRPr lang="es-AR" dirty="0"/>
          </a:p>
        </p:txBody>
      </p:sp>
    </p:spTree>
    <p:extLst>
      <p:ext uri="{BB962C8B-B14F-4D97-AF65-F5344CB8AC3E}">
        <p14:creationId xmlns:p14="http://schemas.microsoft.com/office/powerpoint/2010/main" val="26873333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389</Words>
  <Application>Microsoft Office PowerPoint</Application>
  <PresentationFormat>Panorámica</PresentationFormat>
  <Paragraphs>37</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Aptos</vt:lpstr>
      <vt:lpstr>Aptos Display</vt:lpstr>
      <vt:lpstr>Arial</vt:lpstr>
      <vt:lpstr>Calibri</vt:lpstr>
      <vt:lpstr>Tema de Office</vt:lpstr>
      <vt:lpstr>EQUITY RESEARCH</vt:lpstr>
      <vt:lpstr>WELCOME!</vt:lpstr>
      <vt:lpstr>Requirements:</vt:lpstr>
      <vt:lpstr>Key Financial Metrics</vt:lpstr>
      <vt:lpstr>We have some questions…</vt:lpstr>
      <vt:lpstr>Design prototype</vt:lpstr>
      <vt:lpstr>Project 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Walter Koch</dc:creator>
  <cp:lastModifiedBy>David Walter Koch</cp:lastModifiedBy>
  <cp:revision>2</cp:revision>
  <dcterms:created xsi:type="dcterms:W3CDTF">2024-09-05T00:39:10Z</dcterms:created>
  <dcterms:modified xsi:type="dcterms:W3CDTF">2024-09-05T01:25:52Z</dcterms:modified>
</cp:coreProperties>
</file>