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62" r:id="rId2"/>
    <p:sldId id="299" r:id="rId3"/>
    <p:sldId id="259" r:id="rId4"/>
    <p:sldId id="261" r:id="rId5"/>
    <p:sldId id="264" r:id="rId6"/>
    <p:sldId id="295" r:id="rId7"/>
    <p:sldId id="265" r:id="rId8"/>
    <p:sldId id="267" r:id="rId9"/>
    <p:sldId id="301" r:id="rId10"/>
    <p:sldId id="275" r:id="rId11"/>
    <p:sldId id="277" r:id="rId12"/>
    <p:sldId id="273" r:id="rId13"/>
    <p:sldId id="300" r:id="rId14"/>
    <p:sldId id="268" r:id="rId15"/>
    <p:sldId id="298" r:id="rId16"/>
    <p:sldId id="278" r:id="rId17"/>
  </p:sldIdLst>
  <p:sldSz cx="9144000" cy="5143500" type="screen16x9"/>
  <p:notesSz cx="6858000" cy="9144000"/>
  <p:embeddedFontLst>
    <p:embeddedFont>
      <p:font typeface="Roboto Condensed" charset="0"/>
      <p:regular r:id="rId19"/>
      <p:bold r:id="rId20"/>
      <p:italic r:id="rId21"/>
      <p:boldItalic r:id="rId22"/>
    </p:embeddedFont>
    <p:embeddedFont>
      <p:font typeface="Roboto Condensed Light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Arvo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1" autoAdjust="0"/>
  </p:normalViewPr>
  <p:slideViewPr>
    <p:cSldViewPr>
      <p:cViewPr varScale="1">
        <p:scale>
          <a:sx n="99" d="100"/>
          <a:sy n="99" d="100"/>
        </p:scale>
        <p:origin x="-89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err="1" smtClean="0">
                <a:solidFill>
                  <a:schemeClr val="accent5"/>
                </a:solidFill>
              </a:rPr>
              <a:t>Данко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/>
              <a:t>Простая и удобная система по контролю показателей артериального давления</a:t>
            </a: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2052" name="Picture 4" descr="Heart with Pulse Icon – Free Download, PNG and 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14296"/>
            <a:ext cx="2143140" cy="2143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Мобильное приложение пациента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Просто заполнять, легко следить!</a:t>
            </a:r>
            <a:endParaRPr sz="2000" dirty="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13;p46"/>
          <p:cNvSpPr/>
          <p:nvPr/>
        </p:nvSpPr>
        <p:spPr>
          <a:xfrm>
            <a:off x="2500298" y="2428874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Веб-приложение 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Быстрая навигация, удобное оформление</a:t>
            </a:r>
            <a:endParaRPr sz="2000" dirty="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014;p46"/>
          <p:cNvGrpSpPr/>
          <p:nvPr/>
        </p:nvGrpSpPr>
        <p:grpSpPr>
          <a:xfrm>
            <a:off x="3357554" y="2000246"/>
            <a:ext cx="349624" cy="331179"/>
            <a:chOff x="2583100" y="2973775"/>
            <a:chExt cx="461550" cy="437200"/>
          </a:xfrm>
        </p:grpSpPr>
        <p:sp>
          <p:nvSpPr>
            <p:cNvPr id="12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Больше </a:t>
            </a:r>
            <a:r>
              <a:rPr lang="ru-RU" dirty="0" err="1" smtClean="0"/>
              <a:t>визуала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6562902" y="462379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565" name="Google Shape;565;p37"/>
          <p:cNvSpPr/>
          <p:nvPr/>
        </p:nvSpPr>
        <p:spPr>
          <a:xfrm>
            <a:off x="7000892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6143636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5286380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4429124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3643306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2857488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320472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5" name="Google Shape;585;p37"/>
          <p:cNvSpPr txBox="1"/>
          <p:nvPr/>
        </p:nvSpPr>
        <p:spPr>
          <a:xfrm>
            <a:off x="3714744" y="1714494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Автоматический сбор данных. </a:t>
            </a:r>
            <a:r>
              <a:rPr lang="en-US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MQTT data transfer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ru-RU"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5641707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37"/>
          <p:cNvSpPr txBox="1"/>
          <p:nvPr/>
        </p:nvSpPr>
        <p:spPr>
          <a:xfrm>
            <a:off x="5143504" y="164305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Удобная система уведомлений. Посылка сообщений при критических значениях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8" name="Google Shape;588;p37"/>
          <p:cNvCxnSpPr/>
          <p:nvPr/>
        </p:nvCxnSpPr>
        <p:spPr>
          <a:xfrm rot="10800000">
            <a:off x="6962942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37"/>
          <p:cNvSpPr txBox="1"/>
          <p:nvPr/>
        </p:nvSpPr>
        <p:spPr>
          <a:xfrm>
            <a:off x="6786578" y="1714494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Адаптация необходимого функционала, проверка стабильности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6" name="Google Shape;596;p37"/>
          <p:cNvCxnSpPr/>
          <p:nvPr/>
        </p:nvCxnSpPr>
        <p:spPr>
          <a:xfrm rot="10800000">
            <a:off x="4491170" y="31122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37"/>
          <p:cNvSpPr txBox="1"/>
          <p:nvPr/>
        </p:nvSpPr>
        <p:spPr>
          <a:xfrm>
            <a:off x="4143372" y="3714758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Продвинутое обслуживание тонометров. 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5812405" y="31122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9" name="Google Shape;599;p37"/>
          <p:cNvSpPr txBox="1"/>
          <p:nvPr/>
        </p:nvSpPr>
        <p:spPr>
          <a:xfrm>
            <a:off x="5357818" y="378619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Пилотное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внедрение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7133640" y="31122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1" name="Google Shape;601;p37"/>
          <p:cNvSpPr txBox="1"/>
          <p:nvPr/>
        </p:nvSpPr>
        <p:spPr>
          <a:xfrm>
            <a:off x="7095851" y="3635444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Финальная версия системы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76;p37"/>
          <p:cNvSpPr/>
          <p:nvPr/>
        </p:nvSpPr>
        <p:spPr>
          <a:xfrm>
            <a:off x="2000232" y="2643188"/>
            <a:ext cx="1097321" cy="500066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77;p37"/>
          <p:cNvSpPr/>
          <p:nvPr/>
        </p:nvSpPr>
        <p:spPr>
          <a:xfrm>
            <a:off x="1357322" y="2643188"/>
            <a:ext cx="849694" cy="500066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" name="Google Shape;584;p37"/>
          <p:cNvCxnSpPr/>
          <p:nvPr/>
        </p:nvCxnSpPr>
        <p:spPr>
          <a:xfrm rot="10800000">
            <a:off x="2608238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585;p37"/>
          <p:cNvSpPr txBox="1"/>
          <p:nvPr/>
        </p:nvSpPr>
        <p:spPr>
          <a:xfrm>
            <a:off x="2143108" y="164305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Разработка первого прототипа системы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" name="Google Shape;596;p37"/>
          <p:cNvCxnSpPr/>
          <p:nvPr/>
        </p:nvCxnSpPr>
        <p:spPr>
          <a:xfrm rot="10800000">
            <a:off x="3114459" y="30487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" name="Google Shape;597;p37"/>
          <p:cNvSpPr txBox="1"/>
          <p:nvPr/>
        </p:nvSpPr>
        <p:spPr>
          <a:xfrm>
            <a:off x="2500298" y="364332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Запрос на подключение к системе </a:t>
            </a:r>
            <a:r>
              <a:rPr lang="ru-RU" sz="9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Госуслуг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(ЕСИА)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Немного цифр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1132716" y="178308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Клик для развертки приложения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00166" y="135730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1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869458" y="178308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Докер образа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36908" y="135730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4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589100" y="178308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Базы данных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956550" y="135730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2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32716" y="3091766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Таблиц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ы</a:t>
            </a:r>
            <a:r>
              <a:rPr lang="ru-RU" sz="1400" dirty="0" smtClean="0">
                <a:solidFill>
                  <a:schemeClr val="tx1"/>
                </a:solidFill>
                <a:latin typeface="+mj-lt"/>
              </a:rPr>
              <a:t> для хранения информации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500166" y="2665988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+mj-lt"/>
              </a:rPr>
              <a:t>3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869458" y="3091766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Взаимодействующих компонентов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236908" y="2665988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6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589100" y="3091766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Возможных ролей в системе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956550" y="2665988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6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4" name="Google Shape;419;p27"/>
          <p:cNvSpPr txBox="1">
            <a:spLocks/>
          </p:cNvSpPr>
          <p:nvPr/>
        </p:nvSpPr>
        <p:spPr>
          <a:xfrm>
            <a:off x="6893305" y="549375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420;p27"/>
          <p:cNvGrpSpPr/>
          <p:nvPr/>
        </p:nvGrpSpPr>
        <p:grpSpPr>
          <a:xfrm rot="10800000">
            <a:off x="191716" y="4000510"/>
            <a:ext cx="2694428" cy="864880"/>
            <a:chOff x="185742" y="1697030"/>
            <a:chExt cx="5165698" cy="1658130"/>
          </a:xfrm>
        </p:grpSpPr>
        <p:sp>
          <p:nvSpPr>
            <p:cNvPr id="27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Register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" name="Google Shape;425;p27"/>
          <p:cNvGrpSpPr/>
          <p:nvPr/>
        </p:nvGrpSpPr>
        <p:grpSpPr>
          <a:xfrm rot="10800000">
            <a:off x="2418545" y="4000510"/>
            <a:ext cx="2694428" cy="864880"/>
            <a:chOff x="185742" y="1697030"/>
            <a:chExt cx="5165698" cy="1658130"/>
          </a:xfrm>
        </p:grpSpPr>
        <p:sp>
          <p:nvSpPr>
            <p:cNvPr id="43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Use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4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7" name="Google Shape;430;p27"/>
          <p:cNvGrpSpPr/>
          <p:nvPr/>
        </p:nvGrpSpPr>
        <p:grpSpPr>
          <a:xfrm rot="10800000">
            <a:off x="4643438" y="4000510"/>
            <a:ext cx="2694428" cy="864880"/>
            <a:chOff x="185742" y="1697030"/>
            <a:chExt cx="5165698" cy="1658130"/>
          </a:xfrm>
        </p:grpSpPr>
        <p:sp>
          <p:nvSpPr>
            <p:cNvPr id="48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Get Result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9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Стоимость и время разработки полной версии </a:t>
            </a:r>
            <a:endParaRPr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8" name="Google Shape;1083;p46"/>
          <p:cNvGrpSpPr/>
          <p:nvPr/>
        </p:nvGrpSpPr>
        <p:grpSpPr>
          <a:xfrm>
            <a:off x="357158" y="642924"/>
            <a:ext cx="334872" cy="334853"/>
            <a:chOff x="576250" y="4319400"/>
            <a:chExt cx="442075" cy="442050"/>
          </a:xfrm>
        </p:grpSpPr>
        <p:sp>
          <p:nvSpPr>
            <p:cNvPr id="29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37;p16"/>
          <p:cNvSpPr txBox="1">
            <a:spLocks/>
          </p:cNvSpPr>
          <p:nvPr/>
        </p:nvSpPr>
        <p:spPr>
          <a:xfrm>
            <a:off x="814274" y="1327350"/>
            <a:ext cx="73296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Приблизительная стоимость проекта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400 </a:t>
            </a:r>
            <a:r>
              <a:rPr kumimoji="0" lang="ru-RU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тыс.руб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lang="ru-RU" sz="2000" dirty="0" smtClean="0"/>
              <a:t>Время для разработки пилота – 4 мес.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lang="ru-RU" sz="2000" dirty="0" smtClean="0"/>
              <a:t>Время для запуска полноценной версии – 6 </a:t>
            </a:r>
            <a:r>
              <a:rPr lang="ru-RU" sz="2000" dirty="0" err="1" smtClean="0"/>
              <a:t>мес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Остались вопросы</a:t>
            </a:r>
            <a:r>
              <a:rPr lang="en" sz="2000" b="1" dirty="0" smtClean="0"/>
              <a:t>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/>
              <a:t>Не стесняйтесь спрашивать, или пишите</a:t>
            </a:r>
            <a:endParaRPr sz="2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2000" dirty="0" smtClean="0"/>
              <a:t>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IlyaKochankov</a:t>
            </a:r>
            <a:r>
              <a:rPr lang="en-US" sz="2000" dirty="0" smtClean="0"/>
              <a:t> </a:t>
            </a:r>
            <a:r>
              <a:rPr lang="en" sz="2000" dirty="0" smtClean="0"/>
              <a:t>&amp; </a:t>
            </a:r>
            <a:r>
              <a:rPr lang="en-US" sz="2000" b="1" dirty="0" smtClean="0"/>
              <a:t>fakafafakafa@mail.ru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8143900" y="285734"/>
            <a:ext cx="693312" cy="7476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Команда</a:t>
            </a:r>
            <a:r>
              <a:rPr lang="en-US" dirty="0" smtClean="0"/>
              <a:t> </a:t>
            </a:r>
            <a:r>
              <a:rPr lang="ru-RU" dirty="0" smtClean="0"/>
              <a:t>Дымчатый Леопард</a:t>
            </a:r>
            <a:endParaRPr dirty="0"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018060" y="4591019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214282" y="1714494"/>
            <a:ext cx="1530278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260385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Кочанков</a:t>
            </a: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Илья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 - django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32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2005257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Воронин Алексей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r>
              <a:rPr lang="en-US" sz="8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crum</a:t>
            </a:r>
            <a:r>
              <a:rPr lang="en-US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master</a:t>
            </a:r>
            <a:endParaRPr sz="800" dirty="0" smtClean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3714744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3719769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Фролова Ольга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Mobile/Design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500694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5505719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Дмитрий </a:t>
            </a:r>
            <a:r>
              <a:rPr lang="ru-RU" sz="12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Менлияхматов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React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</a:t>
            </a:r>
            <a:r>
              <a:rPr lang="en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lang="en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clear sky and the deep sea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751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215206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752;p43"/>
          <p:cNvSpPr txBox="1"/>
          <p:nvPr/>
        </p:nvSpPr>
        <p:spPr>
          <a:xfrm>
            <a:off x="7220231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Данил Мальков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Mobile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1" name="Picture 3" descr="C:\Users\Алексей\Desktop\cc2b0cb9-68d4-4680-9af5-327cdd628d29.jpg"/>
          <p:cNvPicPr>
            <a:picLocks noChangeAspect="1" noChangeArrowheads="1"/>
          </p:cNvPicPr>
          <p:nvPr/>
        </p:nvPicPr>
        <p:blipFill>
          <a:blip r:embed="rId7"/>
          <a:srcRect l="202" b="40278"/>
          <a:stretch>
            <a:fillRect/>
          </a:stretch>
        </p:blipFill>
        <p:spPr bwMode="auto">
          <a:xfrm>
            <a:off x="3714744" y="1714494"/>
            <a:ext cx="1500198" cy="1500198"/>
          </a:xfrm>
          <a:prstGeom prst="ellipse">
            <a:avLst/>
          </a:prstGeom>
          <a:noFill/>
        </p:spPr>
      </p:pic>
      <p:pic>
        <p:nvPicPr>
          <p:cNvPr id="2053" name="Picture 5" descr="C:\Users\Алексей\Desktop\2ZmA0wA4qss.jpg"/>
          <p:cNvPicPr>
            <a:picLocks noChangeAspect="1" noChangeArrowheads="1"/>
          </p:cNvPicPr>
          <p:nvPr/>
        </p:nvPicPr>
        <p:blipFill>
          <a:blip r:embed="rId8"/>
          <a:srcRect l="12963" t="27778" b="12500"/>
          <a:stretch>
            <a:fillRect/>
          </a:stretch>
        </p:blipFill>
        <p:spPr bwMode="auto">
          <a:xfrm>
            <a:off x="2000232" y="1699295"/>
            <a:ext cx="1500198" cy="1515397"/>
          </a:xfrm>
          <a:prstGeom prst="ellipse">
            <a:avLst/>
          </a:prstGeom>
          <a:noFill/>
        </p:spPr>
      </p:pic>
      <p:pic>
        <p:nvPicPr>
          <p:cNvPr id="20" name="Picture 2" descr="C:\Users\Алексей\Desktop\8ebcebba-e45d-46f6-bbe7-c25cb866bbb0.jpg"/>
          <p:cNvPicPr>
            <a:picLocks noChangeAspect="1" noChangeArrowheads="1"/>
          </p:cNvPicPr>
          <p:nvPr/>
        </p:nvPicPr>
        <p:blipFill>
          <a:blip r:embed="rId9"/>
          <a:srcRect l="9174" t="30555" r="14487" b="10916"/>
          <a:stretch>
            <a:fillRect/>
          </a:stretch>
        </p:blipFill>
        <p:spPr bwMode="auto">
          <a:xfrm>
            <a:off x="5500694" y="1656996"/>
            <a:ext cx="1500198" cy="1536788"/>
          </a:xfrm>
          <a:prstGeom prst="ellipse">
            <a:avLst/>
          </a:prstGeom>
          <a:noFill/>
        </p:spPr>
      </p:pic>
      <p:pic>
        <p:nvPicPr>
          <p:cNvPr id="21" name="Picture 2" descr="C:\Users\Алексей\Desktop\be85f342-0b05-4bf1-84a9-fa176daa1f75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14810" y="428610"/>
            <a:ext cx="642942" cy="664374"/>
          </a:xfrm>
          <a:prstGeom prst="diamond">
            <a:avLst/>
          </a:prstGeom>
          <a:noFill/>
          <a:ln w="3175">
            <a:solidFill>
              <a:srgbClr val="00B0F0"/>
            </a:solidFill>
          </a:ln>
        </p:spPr>
      </p:pic>
      <p:pic>
        <p:nvPicPr>
          <p:cNvPr id="2055" name="Picture 7" descr="C:\Users\Алексей\Desktop\adb944bc-ce8b-4673-a20b-ddde28e55603.jpg"/>
          <p:cNvPicPr>
            <a:picLocks noChangeAspect="1" noChangeArrowheads="1"/>
          </p:cNvPicPr>
          <p:nvPr/>
        </p:nvPicPr>
        <p:blipFill>
          <a:blip r:embed="rId11"/>
          <a:srcRect l="37037" t="31944" r="37038" b="47222"/>
          <a:stretch>
            <a:fillRect/>
          </a:stretch>
        </p:blipFill>
        <p:spPr bwMode="auto">
          <a:xfrm>
            <a:off x="7215206" y="1714494"/>
            <a:ext cx="1500198" cy="1526988"/>
          </a:xfrm>
          <a:prstGeom prst="ellipse">
            <a:avLst/>
          </a:prstGeom>
          <a:noFill/>
        </p:spPr>
      </p:pic>
      <p:pic>
        <p:nvPicPr>
          <p:cNvPr id="2056" name="Picture 8" descr="C:\Users\Алексей\Desktop\8eab357a-3891-4243-813f-cdf724f27030.jpg"/>
          <p:cNvPicPr>
            <a:picLocks noChangeAspect="1" noChangeArrowheads="1"/>
          </p:cNvPicPr>
          <p:nvPr/>
        </p:nvPicPr>
        <p:blipFill>
          <a:blip r:embed="rId12"/>
          <a:srcRect l="31482" t="18055" r="38889" b="59723"/>
          <a:stretch>
            <a:fillRect/>
          </a:stretch>
        </p:blipFill>
        <p:spPr bwMode="auto">
          <a:xfrm>
            <a:off x="214282" y="1643056"/>
            <a:ext cx="1571636" cy="1571636"/>
          </a:xfrm>
          <a:prstGeom prst="ellipse">
            <a:avLst/>
          </a:prstGeom>
          <a:noFill/>
        </p:spPr>
      </p:pic>
      <p:pic>
        <p:nvPicPr>
          <p:cNvPr id="2057" name="Picture 9" descr="C:\Users\Алексей\Desktop\2ZmA0wA4qss.jpg"/>
          <p:cNvPicPr>
            <a:picLocks noChangeAspect="1" noChangeArrowheads="1"/>
          </p:cNvPicPr>
          <p:nvPr/>
        </p:nvPicPr>
        <p:blipFill>
          <a:blip r:embed="rId8"/>
          <a:srcRect l="14286" t="23331" r="7143" b="15860"/>
          <a:stretch>
            <a:fillRect/>
          </a:stretch>
        </p:blipFill>
        <p:spPr bwMode="auto">
          <a:xfrm>
            <a:off x="2000232" y="1714494"/>
            <a:ext cx="1500198" cy="1568389"/>
          </a:xfrm>
          <a:prstGeom prst="ellipse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500034" y="3429006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позволит разработка данной системы?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Внедрение системы обеспечит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Снижение смертности и предотвращение рисков болезней системы </a:t>
            </a:r>
            <a:r>
              <a:rPr lang="ru-RU" dirty="0" err="1" smtClean="0"/>
              <a:t>крообращения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 smtClean="0"/>
              <a:t>Уменьшение числа инсультов и инфарктов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 smtClean="0"/>
              <a:t>Снизить расходы в системе ОМС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388936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/>
              <a:t>Система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 smtClean="0"/>
              <a:t>Визуализирует и помогает осуществить коммуникацию больных и докторов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Как это работает?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Пациент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dirty="0" smtClean="0"/>
              <a:t>Работает с показаниями через мобильное приложение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ru-RU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Доктор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dirty="0" smtClean="0"/>
              <a:t>Используя веб-приложение, может просматривает данные пациентов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13;p46"/>
          <p:cNvSpPr/>
          <p:nvPr/>
        </p:nvSpPr>
        <p:spPr>
          <a:xfrm>
            <a:off x="1857356" y="1643056"/>
            <a:ext cx="285752" cy="42862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014;p46"/>
          <p:cNvGrpSpPr/>
          <p:nvPr/>
        </p:nvGrpSpPr>
        <p:grpSpPr>
          <a:xfrm>
            <a:off x="4286248" y="1643056"/>
            <a:ext cx="428628" cy="428628"/>
            <a:chOff x="2583100" y="2973775"/>
            <a:chExt cx="461550" cy="437200"/>
          </a:xfrm>
        </p:grpSpPr>
        <p:sp>
          <p:nvSpPr>
            <p:cNvPr id="17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062;p46"/>
          <p:cNvGrpSpPr/>
          <p:nvPr/>
        </p:nvGrpSpPr>
        <p:grpSpPr>
          <a:xfrm>
            <a:off x="6715140" y="1643056"/>
            <a:ext cx="642942" cy="357190"/>
            <a:chOff x="4604550" y="3714775"/>
            <a:chExt cx="439625" cy="319075"/>
          </a:xfrm>
        </p:grpSpPr>
        <p:sp>
          <p:nvSpPr>
            <p:cNvPr id="20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7" name="Picture 13" descr="C:\Users\Алексей\Desktop\droi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8"/>
            <a:ext cx="1961774" cy="1500180"/>
          </a:xfrm>
          <a:prstGeom prst="rect">
            <a:avLst/>
          </a:prstGeom>
          <a:noFill/>
        </p:spPr>
      </p:pic>
      <p:pic>
        <p:nvPicPr>
          <p:cNvPr id="88074" name="Picture 10" descr="C:\Users\Алексей\Desktop\rea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214692"/>
            <a:ext cx="2301240" cy="1272540"/>
          </a:xfrm>
          <a:prstGeom prst="rect">
            <a:avLst/>
          </a:prstGeom>
          <a:noFill/>
        </p:spPr>
      </p:pic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Что же мы использовали?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66" name="AutoShape 2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068" name="AutoShape 4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8069" name="Picture 5" descr="C:\Users\Алексей\Desktop\redi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571618"/>
            <a:ext cx="1500198" cy="1500198"/>
          </a:xfrm>
          <a:prstGeom prst="rect">
            <a:avLst/>
          </a:prstGeom>
          <a:noFill/>
        </p:spPr>
      </p:pic>
      <p:pic>
        <p:nvPicPr>
          <p:cNvPr id="88071" name="Picture 7" descr="C:\Users\Алексей\Desktop\ngin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1142990"/>
            <a:ext cx="1944647" cy="857256"/>
          </a:xfrm>
          <a:prstGeom prst="rect">
            <a:avLst/>
          </a:prstGeom>
          <a:noFill/>
        </p:spPr>
      </p:pic>
      <p:pic>
        <p:nvPicPr>
          <p:cNvPr id="88072" name="Picture 8" descr="C:\Users\Алексей\Desktop\djan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857634"/>
            <a:ext cx="2500330" cy="864697"/>
          </a:xfrm>
          <a:prstGeom prst="rect">
            <a:avLst/>
          </a:prstGeom>
          <a:noFill/>
        </p:spPr>
      </p:pic>
      <p:pic>
        <p:nvPicPr>
          <p:cNvPr id="88073" name="Picture 9" descr="C:\Users\Алексей\Desktop\dock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3429006"/>
            <a:ext cx="1714512" cy="1464479"/>
          </a:xfrm>
          <a:prstGeom prst="rect">
            <a:avLst/>
          </a:prstGeom>
          <a:noFill/>
        </p:spPr>
      </p:pic>
      <p:pic>
        <p:nvPicPr>
          <p:cNvPr id="88076" name="Picture 12" descr="C:\Users\Алексей\Desktop\java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1500180"/>
            <a:ext cx="2209800" cy="1325880"/>
          </a:xfrm>
          <a:prstGeom prst="rect">
            <a:avLst/>
          </a:prstGeom>
          <a:noFill/>
        </p:spPr>
      </p:pic>
      <p:pic>
        <p:nvPicPr>
          <p:cNvPr id="88070" name="Picture 6" descr="C:\Users\Алексей\Desktop\postgresql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85984" y="1357304"/>
            <a:ext cx="1863525" cy="2071702"/>
          </a:xfrm>
          <a:prstGeom prst="rect">
            <a:avLst/>
          </a:prstGeom>
          <a:noFill/>
        </p:spPr>
      </p:pic>
      <p:pic>
        <p:nvPicPr>
          <p:cNvPr id="88078" name="Picture 14" descr="C:\Users\Алексей\Desktop\python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00364" y="3571882"/>
            <a:ext cx="1285902" cy="1285902"/>
          </a:xfrm>
          <a:prstGeom prst="rect">
            <a:avLst/>
          </a:prstGeom>
          <a:noFill/>
        </p:spPr>
      </p:pic>
      <p:pic>
        <p:nvPicPr>
          <p:cNvPr id="88079" name="Picture 15" descr="C:\Users\Алексей\Desktop\js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29454" y="2143122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Прототип системы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90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492" name="AutoShape 4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C:\Users\Алексей\Downloads\system_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14428"/>
            <a:ext cx="7286676" cy="3205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acatone_miac\visual\screenshots\data_mod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357304"/>
            <a:ext cx="3214710" cy="3663429"/>
          </a:xfrm>
          <a:prstGeom prst="rect">
            <a:avLst/>
          </a:prstGeom>
          <a:noFill/>
        </p:spPr>
      </p:pic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Концепция хранения информации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94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715008" y="1857370"/>
            <a:ext cx="3071834" cy="14003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700" dirty="0" smtClean="0"/>
              <a:t>По запросу доктора или пациента информация передается </a:t>
            </a:r>
            <a:r>
              <a:rPr lang="en-US" sz="1700" dirty="0" smtClean="0"/>
              <a:t>:</a:t>
            </a:r>
            <a:endParaRPr lang="ru-RU" sz="17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в веб-приложение</a:t>
            </a:r>
          </a:p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на мобильное устройство</a:t>
            </a:r>
            <a:endParaRPr lang="ru-RU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Ценность </a:t>
            </a:r>
            <a:r>
              <a:rPr lang="ru-RU" dirty="0" smtClean="0"/>
              <a:t>продукта</a:t>
            </a:r>
            <a:endParaRPr lang="ru-RU"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9394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5" name="Google Shape;1083;p46"/>
          <p:cNvGrpSpPr/>
          <p:nvPr/>
        </p:nvGrpSpPr>
        <p:grpSpPr>
          <a:xfrm>
            <a:off x="285720" y="642924"/>
            <a:ext cx="334872" cy="334853"/>
            <a:chOff x="576250" y="4319400"/>
            <a:chExt cx="442075" cy="442050"/>
          </a:xfrm>
        </p:grpSpPr>
        <p:sp>
          <p:nvSpPr>
            <p:cNvPr id="26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262</Words>
  <Application>Microsoft Office PowerPoint</Application>
  <PresentationFormat>Экран (16:9)</PresentationFormat>
  <Paragraphs>93</Paragraphs>
  <Slides>16</Slides>
  <Notes>16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Roboto Condensed</vt:lpstr>
      <vt:lpstr>Roboto Condensed Light</vt:lpstr>
      <vt:lpstr>Calibri</vt:lpstr>
      <vt:lpstr>Arvo</vt:lpstr>
      <vt:lpstr>Salerio template</vt:lpstr>
      <vt:lpstr>Данко</vt:lpstr>
      <vt:lpstr>Команда Дымчатый Леопард</vt:lpstr>
      <vt:lpstr>Что позволит разработка данной системы?</vt:lpstr>
      <vt:lpstr>Внедрение системы обеспечит</vt:lpstr>
      <vt:lpstr>Как это работает?</vt:lpstr>
      <vt:lpstr>Что же мы использовали?</vt:lpstr>
      <vt:lpstr>Прототип системы</vt:lpstr>
      <vt:lpstr>Концепция хранения информации</vt:lpstr>
      <vt:lpstr>Ценность продукта</vt:lpstr>
      <vt:lpstr>Слайд 10</vt:lpstr>
      <vt:lpstr>Слайд 11</vt:lpstr>
      <vt:lpstr>Больше визуала</vt:lpstr>
      <vt:lpstr>TIMELINE</vt:lpstr>
      <vt:lpstr>Немного цифр</vt:lpstr>
      <vt:lpstr>Стоимость и время разработки полной версии 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Алексей</dc:creator>
  <cp:lastModifiedBy>Алексей</cp:lastModifiedBy>
  <cp:revision>40</cp:revision>
  <dcterms:modified xsi:type="dcterms:W3CDTF">2021-06-19T11:37:40Z</dcterms:modified>
</cp:coreProperties>
</file>