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2" r:id="rId3"/>
    <p:sldId id="299" r:id="rId5"/>
    <p:sldId id="315" r:id="rId6"/>
    <p:sldId id="261" r:id="rId7"/>
    <p:sldId id="264" r:id="rId8"/>
    <p:sldId id="295" r:id="rId9"/>
    <p:sldId id="265" r:id="rId10"/>
    <p:sldId id="267" r:id="rId11"/>
    <p:sldId id="301" r:id="rId12"/>
    <p:sldId id="275" r:id="rId13"/>
    <p:sldId id="277" r:id="rId14"/>
    <p:sldId id="300" r:id="rId15"/>
    <p:sldId id="298" r:id="rId16"/>
    <p:sldId id="278" r:id="rId17"/>
  </p:sldIdLst>
  <p:sldSz cx="9144000" cy="5143500" type="screen16x9"/>
  <p:notesSz cx="6858000" cy="9144000"/>
  <p:embeddedFontLst>
    <p:embeddedFont>
      <p:font typeface="Roboto Condensed" charset="0"/>
      <p:regular r:id="rId21"/>
      <p:bold r:id="rId22"/>
      <p:italic r:id="rId23"/>
      <p:boldItalic r:id="rId24"/>
    </p:embeddedFont>
    <p:embeddedFont>
      <p:font typeface="Roboto Condensed Light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Arv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1" autoAdjust="0"/>
  </p:normalViewPr>
  <p:slideViewPr>
    <p:cSldViewPr>
      <p:cViewPr varScale="1">
        <p:scale>
          <a:sx n="99" d="100"/>
          <a:sy n="99" d="100"/>
        </p:scale>
        <p:origin x="-893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6.fntdata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jpe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7.pn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sv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1624103222"/>
          <p:cNvPicPr>
            <a:picLocks noChangeAspect="1"/>
          </p:cNvPicPr>
          <p:nvPr/>
        </p:nvPicPr>
        <p:blipFill>
          <a:blip r:embed="rId1"/>
          <a:srcRect t="23506" r="16184"/>
          <a:stretch>
            <a:fillRect/>
          </a:stretch>
        </p:blipFill>
        <p:spPr>
          <a:xfrm>
            <a:off x="4850130" y="267335"/>
            <a:ext cx="4186555" cy="3820795"/>
          </a:xfrm>
          <a:prstGeom prst="rect">
            <a:avLst/>
          </a:prstGeom>
        </p:spPr>
      </p:pic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108495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err="1" smtClean="0">
                <a:solidFill>
                  <a:schemeClr val="accent5"/>
                </a:solidFill>
              </a:rPr>
              <a:t>Данко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78887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/>
              <a:t>Простая и удобная система по контролю показателей артериального давления</a:t>
            </a: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9800"/>
                </a:solidFill>
              </a:rPr>
              <a:t>Мобильное приложение пациента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 dirty="0" smtClean="0"/>
              <a:t>Просто заполнять, легко следить!</a:t>
            </a:r>
            <a:endParaRPr sz="2000" dirty="0"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1013;p46"/>
          <p:cNvSpPr/>
          <p:nvPr/>
        </p:nvSpPr>
        <p:spPr>
          <a:xfrm>
            <a:off x="2620313" y="237743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mobile_au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665" y="306705"/>
            <a:ext cx="2148840" cy="44818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4294967295"/>
          </p:nvPr>
        </p:nvSpPr>
        <p:spPr>
          <a:xfrm>
            <a:off x="542880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9800"/>
                </a:solidFill>
              </a:rPr>
              <a:t>Веб-приложение 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 dirty="0" smtClean="0"/>
              <a:t>Быстрая навигация, удобное оформление</a:t>
            </a:r>
            <a:endParaRPr sz="2000" dirty="0"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04899" y="1241142"/>
            <a:ext cx="4542205" cy="2661224"/>
            <a:chOff x="1177450" y="241631"/>
            <a:chExt cx="6173152" cy="3616776"/>
          </a:xfrm>
        </p:grpSpPr>
        <p:sp>
          <p:nvSpPr>
            <p:cNvPr id="514" name="Google Shape;51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014;p46"/>
          <p:cNvGrpSpPr/>
          <p:nvPr/>
        </p:nvGrpSpPr>
        <p:grpSpPr>
          <a:xfrm>
            <a:off x="3355014" y="1888486"/>
            <a:ext cx="349624" cy="331179"/>
            <a:chOff x="2583100" y="2973775"/>
            <a:chExt cx="461550" cy="437200"/>
          </a:xfrm>
        </p:grpSpPr>
        <p:sp>
          <p:nvSpPr>
            <p:cNvPr id="12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web_statist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25" y="1393825"/>
            <a:ext cx="3544570" cy="22421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 lang="en-GB"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6562902" y="4623794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565" name="Google Shape;565;p37"/>
          <p:cNvSpPr/>
          <p:nvPr/>
        </p:nvSpPr>
        <p:spPr>
          <a:xfrm>
            <a:off x="7000892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6143636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5286380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4429124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3643306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2857488" y="2643188"/>
            <a:ext cx="1035162" cy="493656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4" name="Google Shape;584;p37"/>
          <p:cNvCxnSpPr/>
          <p:nvPr/>
        </p:nvCxnSpPr>
        <p:spPr>
          <a:xfrm rot="10800000">
            <a:off x="4320472" y="2269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5" name="Google Shape;585;p37"/>
          <p:cNvSpPr txBox="1"/>
          <p:nvPr/>
        </p:nvSpPr>
        <p:spPr>
          <a:xfrm>
            <a:off x="3695694" y="1642739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ru-RU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Поддержка умных устройств</a:t>
            </a:r>
            <a:endParaRPr lang="ru-RU"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6" name="Google Shape;586;p37"/>
          <p:cNvCxnSpPr/>
          <p:nvPr/>
        </p:nvCxnSpPr>
        <p:spPr>
          <a:xfrm flipV="1">
            <a:off x="5124450" y="3042920"/>
            <a:ext cx="0" cy="50419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88" name="Google Shape;588;p37"/>
          <p:cNvCxnSpPr/>
          <p:nvPr/>
        </p:nvCxnSpPr>
        <p:spPr>
          <a:xfrm flipV="1">
            <a:off x="6962775" y="2283460"/>
            <a:ext cx="57150" cy="48450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37"/>
          <p:cNvSpPr txBox="1"/>
          <p:nvPr/>
        </p:nvSpPr>
        <p:spPr>
          <a:xfrm>
            <a:off x="6437963" y="1642739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Проверка качества, тестирование системы</a:t>
            </a:r>
            <a:endParaRPr lang="ru-RU"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8" name="Google Shape;598;p37"/>
          <p:cNvCxnSpPr/>
          <p:nvPr/>
        </p:nvCxnSpPr>
        <p:spPr>
          <a:xfrm rot="10800000">
            <a:off x="5804150" y="2248028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9" name="Google Shape;599;p37"/>
          <p:cNvSpPr txBox="1"/>
          <p:nvPr/>
        </p:nvSpPr>
        <p:spPr>
          <a:xfrm>
            <a:off x="5286063" y="192437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Пилотное</a:t>
            </a: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внедрение</a:t>
            </a:r>
            <a:endParaRPr lang="ru-RU" sz="900" dirty="0" smtClean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7133640" y="311226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1" name="Google Shape;601;p37"/>
          <p:cNvSpPr txBox="1"/>
          <p:nvPr/>
        </p:nvSpPr>
        <p:spPr>
          <a:xfrm>
            <a:off x="6652621" y="3704024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Финальная версия системы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2" name="Google Shape;602;p37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576;p37"/>
          <p:cNvSpPr/>
          <p:nvPr/>
        </p:nvSpPr>
        <p:spPr>
          <a:xfrm>
            <a:off x="2000232" y="2643188"/>
            <a:ext cx="1097321" cy="500066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77;p37"/>
          <p:cNvSpPr/>
          <p:nvPr/>
        </p:nvSpPr>
        <p:spPr>
          <a:xfrm>
            <a:off x="1357322" y="2643188"/>
            <a:ext cx="849694" cy="500066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" name="Google Shape;584;p37"/>
          <p:cNvCxnSpPr/>
          <p:nvPr/>
        </p:nvCxnSpPr>
        <p:spPr>
          <a:xfrm rot="10800000">
            <a:off x="2608238" y="2269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585;p37"/>
          <p:cNvSpPr txBox="1"/>
          <p:nvPr/>
        </p:nvSpPr>
        <p:spPr>
          <a:xfrm>
            <a:off x="2143108" y="164305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Разработка первого прототипа системы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" name="Google Shape;596;p37"/>
          <p:cNvCxnSpPr/>
          <p:nvPr/>
        </p:nvCxnSpPr>
        <p:spPr>
          <a:xfrm rot="10800000">
            <a:off x="3114459" y="30487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" name="Google Shape;597;p37"/>
          <p:cNvSpPr txBox="1"/>
          <p:nvPr/>
        </p:nvSpPr>
        <p:spPr>
          <a:xfrm>
            <a:off x="2500298" y="364332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Интеграция Госуслуг</a:t>
            </a:r>
            <a:endParaRPr lang="ru-RU" sz="900" dirty="0" smtClean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585;p37"/>
          <p:cNvSpPr txBox="1"/>
          <p:nvPr/>
        </p:nvSpPr>
        <p:spPr>
          <a:xfrm>
            <a:off x="4429119" y="3406134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p>
            <a:pPr lvl="0" algn="ctr"/>
            <a:r>
              <a:rPr lang="ru-RU" sz="9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Система уведомлений</a:t>
            </a:r>
            <a:endParaRPr lang="ru-RU"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Стоимость и время разработки полной версии </a:t>
            </a:r>
            <a:endParaRPr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8" name="Google Shape;1083;p46"/>
          <p:cNvGrpSpPr/>
          <p:nvPr/>
        </p:nvGrpSpPr>
        <p:grpSpPr>
          <a:xfrm>
            <a:off x="357158" y="642924"/>
            <a:ext cx="334872" cy="334853"/>
            <a:chOff x="576250" y="4319400"/>
            <a:chExt cx="442075" cy="442050"/>
          </a:xfrm>
        </p:grpSpPr>
        <p:sp>
          <p:nvSpPr>
            <p:cNvPr id="29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237;p16"/>
          <p:cNvSpPr txBox="1"/>
          <p:nvPr/>
        </p:nvSpPr>
        <p:spPr>
          <a:xfrm>
            <a:off x="814274" y="1581350"/>
            <a:ext cx="73296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704020202020204"/>
              <a:buChar char="▰"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Приблизительная стоимость проекта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 – 3,5 миллиона </a:t>
            </a:r>
            <a:r>
              <a:rPr kumimoji="0" lang="ru-RU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рублей</a:t>
            </a:r>
            <a:endParaRPr kumimoji="0" lang="ru-RU" sz="2000" b="0" i="0" u="none" strike="noStrike" kern="0" cap="none" spc="0" normalizeH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704020202020204"/>
              <a:buChar char="▰"/>
              <a:defRPr/>
            </a:pPr>
            <a:r>
              <a:rPr kumimoji="0" lang="ru-RU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2 100 000 - зарплата на 5 человек с учетом премий</a:t>
            </a:r>
            <a:endParaRPr kumimoji="0" lang="ru-RU" sz="2000" b="0" i="0" u="none" strike="noStrike" kern="0" cap="none" spc="0" normalizeH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704020202020204"/>
              <a:buChar char="▰"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600 000 - плата за обслуживание облачного сервера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704020202020204"/>
              <a:buChar char="▰"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300 000 - зарплата специалиста по безопастности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704020202020204"/>
              <a:buChar char="▰"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500 000 - получение лицензий и непредвиденные расходы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704020202020204"/>
              <a:buChar char="▰"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photo16241127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4365" y="300355"/>
            <a:ext cx="4530090" cy="3465830"/>
          </a:xfrm>
          <a:prstGeom prst="rect">
            <a:avLst/>
          </a:prstGeom>
        </p:spPr>
      </p:pic>
      <p:sp>
        <p:nvSpPr>
          <p:cNvPr id="5" name="Google Shape;525;p33"/>
          <p:cNvSpPr txBox="1">
            <a:spLocks noGrp="1"/>
          </p:cNvSpPr>
          <p:nvPr/>
        </p:nvSpPr>
        <p:spPr>
          <a:xfrm>
            <a:off x="-64135" y="3975735"/>
            <a:ext cx="6161405" cy="1200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Остались вопросы</a:t>
            </a:r>
            <a:r>
              <a:rPr lang="en-GB" sz="2000" b="1" dirty="0" smtClean="0"/>
              <a:t>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r>
              <a:rPr lang="ru-RU" sz="2000" dirty="0" smtClean="0"/>
              <a:t>Не стесняйтесь спрашивать, или пишите</a:t>
            </a:r>
            <a:endParaRPr sz="2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2000" dirty="0" smtClean="0"/>
              <a:t>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IlyaKochankov</a:t>
            </a:r>
            <a:r>
              <a:rPr lang="en-US" sz="2000" dirty="0" smtClean="0"/>
              <a:t> </a:t>
            </a:r>
            <a:r>
              <a:rPr lang="en-GB" sz="2000" dirty="0" smtClean="0"/>
              <a:t>&amp; </a:t>
            </a:r>
            <a:r>
              <a:rPr lang="en-US" sz="2000" b="1" dirty="0" smtClean="0"/>
              <a:t>fakafafakafa@mail.ru</a:t>
            </a:r>
            <a:endParaRPr sz="2000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297815" y="901065"/>
            <a:ext cx="3698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Команда</a:t>
            </a:r>
            <a:r>
              <a:rPr lang="en-US" dirty="0" smtClean="0"/>
              <a:t> </a:t>
            </a:r>
            <a:r>
              <a:rPr lang="ru-RU" dirty="0" smtClean="0"/>
              <a:t>Дымчатый Леопард</a:t>
            </a:r>
            <a:endParaRPr dirty="0"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018060" y="4591019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45" name="Google Shape;745;p43"/>
          <p:cNvPicPr preferRelativeResize="0"/>
          <p:nvPr/>
        </p:nvPicPr>
        <p:blipFill rotWithShape="1">
          <a:blip r:embed="rId1"/>
          <a:srcRect l="19633" t="9820" b="9812"/>
          <a:stretch>
            <a:fillRect/>
          </a:stretch>
        </p:blipFill>
        <p:spPr>
          <a:xfrm>
            <a:off x="214282" y="1714494"/>
            <a:ext cx="1530278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6" name="Google Shape;746;p43"/>
          <p:cNvSpPr txBox="1"/>
          <p:nvPr/>
        </p:nvSpPr>
        <p:spPr>
          <a:xfrm>
            <a:off x="260385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Кочанков</a:t>
            </a: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Илья</a:t>
            </a:r>
            <a:br>
              <a:rPr lang="en-GB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 - django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7" name="Google Shape;747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00232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8" name="Google Shape;748;p43"/>
          <p:cNvSpPr txBox="1"/>
          <p:nvPr/>
        </p:nvSpPr>
        <p:spPr>
          <a:xfrm>
            <a:off x="2005257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Воронин Алексей</a:t>
            </a:r>
            <a:br>
              <a:rPr lang="en-GB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r>
              <a:rPr lang="en-US" sz="10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crum</a:t>
            </a:r>
            <a:r>
              <a:rPr lang="en-US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master</a:t>
            </a:r>
            <a:endParaRPr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9" name="Google Shape;749;p43"/>
          <p:cNvPicPr preferRelativeResize="0"/>
          <p:nvPr/>
        </p:nvPicPr>
        <p:blipFill rotWithShape="1">
          <a:blip r:embed="rId3"/>
          <a:srcRect l="47271" t="22330" b="24940"/>
          <a:stretch>
            <a:fillRect/>
          </a:stretch>
        </p:blipFill>
        <p:spPr>
          <a:xfrm>
            <a:off x="3714744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3719769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Фролова Ольга</a:t>
            </a:r>
            <a:br>
              <a:rPr lang="en-GB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Mobile/Design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51" name="Google Shape;751;p43"/>
          <p:cNvPicPr preferRelativeResize="0"/>
          <p:nvPr/>
        </p:nvPicPr>
        <p:blipFill rotWithShape="1">
          <a:blip r:embed="rId4"/>
          <a:srcRect t="3926" b="29406"/>
          <a:stretch>
            <a:fillRect/>
          </a:stretch>
        </p:blipFill>
        <p:spPr>
          <a:xfrm>
            <a:off x="5500694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2" name="Google Shape;752;p43"/>
          <p:cNvSpPr txBox="1"/>
          <p:nvPr/>
        </p:nvSpPr>
        <p:spPr>
          <a:xfrm>
            <a:off x="5505719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Дмитрий </a:t>
            </a:r>
            <a:r>
              <a:rPr lang="ru-RU" sz="12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Менлияхматов</a:t>
            </a:r>
            <a:br>
              <a:rPr lang="en-GB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Frontend - React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" name="Google Shape;751;p43"/>
          <p:cNvPicPr preferRelativeResize="0"/>
          <p:nvPr/>
        </p:nvPicPr>
        <p:blipFill rotWithShape="1">
          <a:blip r:embed="rId4"/>
          <a:srcRect t="3926" b="29406"/>
          <a:stretch>
            <a:fillRect/>
          </a:stretch>
        </p:blipFill>
        <p:spPr>
          <a:xfrm>
            <a:off x="7215206" y="1714494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752;p43"/>
          <p:cNvSpPr txBox="1"/>
          <p:nvPr/>
        </p:nvSpPr>
        <p:spPr>
          <a:xfrm>
            <a:off x="7220231" y="333351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Данил Мальков</a:t>
            </a:r>
            <a:br>
              <a:rPr lang="en-GB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GB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Mobile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51" name="Picture 3" descr="C:\Users\Алексей\Desktop\cc2b0cb9-68d4-4680-9af5-327cdd628d29.jpg"/>
          <p:cNvPicPr>
            <a:picLocks noChangeAspect="1" noChangeArrowheads="1"/>
          </p:cNvPicPr>
          <p:nvPr/>
        </p:nvPicPr>
        <p:blipFill>
          <a:blip r:embed="rId5"/>
          <a:srcRect l="202" b="40278"/>
          <a:stretch>
            <a:fillRect/>
          </a:stretch>
        </p:blipFill>
        <p:spPr bwMode="auto">
          <a:xfrm>
            <a:off x="3714744" y="1714494"/>
            <a:ext cx="1500198" cy="1500198"/>
          </a:xfrm>
          <a:prstGeom prst="ellipse">
            <a:avLst/>
          </a:prstGeom>
          <a:noFill/>
        </p:spPr>
      </p:pic>
      <p:pic>
        <p:nvPicPr>
          <p:cNvPr id="2053" name="Picture 5" descr="C:\Users\Алексей\Desktop\2ZmA0wA4qss.jpg"/>
          <p:cNvPicPr>
            <a:picLocks noChangeAspect="1" noChangeArrowheads="1"/>
          </p:cNvPicPr>
          <p:nvPr/>
        </p:nvPicPr>
        <p:blipFill>
          <a:blip r:embed="rId6"/>
          <a:srcRect l="12963" t="27778" b="12500"/>
          <a:stretch>
            <a:fillRect/>
          </a:stretch>
        </p:blipFill>
        <p:spPr bwMode="auto">
          <a:xfrm>
            <a:off x="2000232" y="1699295"/>
            <a:ext cx="1500198" cy="1515397"/>
          </a:xfrm>
          <a:prstGeom prst="ellipse">
            <a:avLst/>
          </a:prstGeom>
          <a:noFill/>
        </p:spPr>
      </p:pic>
      <p:pic>
        <p:nvPicPr>
          <p:cNvPr id="20" name="Picture 2" descr="C:\Users\Алексей\Desktop\8ebcebba-e45d-46f6-bbe7-c25cb866bbb0.jpg"/>
          <p:cNvPicPr>
            <a:picLocks noChangeAspect="1" noChangeArrowheads="1"/>
          </p:cNvPicPr>
          <p:nvPr/>
        </p:nvPicPr>
        <p:blipFill>
          <a:blip r:embed="rId7"/>
          <a:srcRect l="9174" t="30555" r="14487" b="10916"/>
          <a:stretch>
            <a:fillRect/>
          </a:stretch>
        </p:blipFill>
        <p:spPr bwMode="auto">
          <a:xfrm>
            <a:off x="5500694" y="1656996"/>
            <a:ext cx="1500198" cy="1536788"/>
          </a:xfrm>
          <a:prstGeom prst="ellipse">
            <a:avLst/>
          </a:prstGeom>
          <a:noFill/>
        </p:spPr>
      </p:pic>
      <p:pic>
        <p:nvPicPr>
          <p:cNvPr id="21" name="Picture 2" descr="C:\Users\Алексей\Desktop\be85f342-0b05-4bf1-84a9-fa176daa1f7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315" y="443215"/>
            <a:ext cx="642942" cy="664374"/>
          </a:xfrm>
          <a:prstGeom prst="diamond">
            <a:avLst/>
          </a:prstGeom>
          <a:noFill/>
          <a:ln w="3175">
            <a:solidFill>
              <a:srgbClr val="00B0F0"/>
            </a:solidFill>
          </a:ln>
        </p:spPr>
      </p:pic>
      <p:pic>
        <p:nvPicPr>
          <p:cNvPr id="2055" name="Picture 7" descr="C:\Users\Алексей\Desktop\adb944bc-ce8b-4673-a20b-ddde28e55603.jpg"/>
          <p:cNvPicPr>
            <a:picLocks noChangeAspect="1" noChangeArrowheads="1"/>
          </p:cNvPicPr>
          <p:nvPr/>
        </p:nvPicPr>
        <p:blipFill>
          <a:blip r:embed="rId9"/>
          <a:srcRect l="37037" t="31944" r="37038" b="47222"/>
          <a:stretch>
            <a:fillRect/>
          </a:stretch>
        </p:blipFill>
        <p:spPr bwMode="auto">
          <a:xfrm>
            <a:off x="7215206" y="1714494"/>
            <a:ext cx="1500198" cy="1526988"/>
          </a:xfrm>
          <a:prstGeom prst="ellipse">
            <a:avLst/>
          </a:prstGeom>
          <a:noFill/>
        </p:spPr>
      </p:pic>
      <p:pic>
        <p:nvPicPr>
          <p:cNvPr id="2056" name="Picture 8" descr="C:\Users\Алексей\Desktop\8eab357a-3891-4243-813f-cdf724f27030.jpg"/>
          <p:cNvPicPr>
            <a:picLocks noChangeAspect="1" noChangeArrowheads="1"/>
          </p:cNvPicPr>
          <p:nvPr/>
        </p:nvPicPr>
        <p:blipFill>
          <a:blip r:embed="rId10"/>
          <a:srcRect l="31482" t="18055" r="38889" b="59723"/>
          <a:stretch>
            <a:fillRect/>
          </a:stretch>
        </p:blipFill>
        <p:spPr bwMode="auto">
          <a:xfrm>
            <a:off x="214282" y="1643056"/>
            <a:ext cx="1571636" cy="1571636"/>
          </a:xfrm>
          <a:prstGeom prst="ellipse">
            <a:avLst/>
          </a:prstGeom>
          <a:noFill/>
        </p:spPr>
      </p:pic>
      <p:pic>
        <p:nvPicPr>
          <p:cNvPr id="2057" name="Picture 9" descr="C:\Users\Алексей\Desktop\2ZmA0wA4qss.jpg"/>
          <p:cNvPicPr>
            <a:picLocks noChangeAspect="1" noChangeArrowheads="1"/>
          </p:cNvPicPr>
          <p:nvPr/>
        </p:nvPicPr>
        <p:blipFill>
          <a:blip r:embed="rId6"/>
          <a:srcRect l="14286" t="23331" r="7143" b="15860"/>
          <a:stretch>
            <a:fillRect/>
          </a:stretch>
        </p:blipFill>
        <p:spPr bwMode="auto">
          <a:xfrm>
            <a:off x="2000232" y="1714494"/>
            <a:ext cx="1500198" cy="1568389"/>
          </a:xfrm>
          <a:prstGeom prst="ellipse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Какие проблемы решает данная система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feather-130030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16965" y="1645920"/>
            <a:ext cx="981710" cy="18516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3555" y="3586480"/>
            <a:ext cx="3065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Ручной сбор данных</a:t>
            </a:r>
            <a:endParaRPr lang="ru-RU" altLang="en-US"/>
          </a:p>
        </p:txBody>
      </p:sp>
      <p:pic>
        <p:nvPicPr>
          <p:cNvPr id="4" name="Picture 3" descr="clock-29520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8530" y="1478280"/>
            <a:ext cx="2186940" cy="21869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10840" y="3586480"/>
            <a:ext cx="3395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Несвоевременный доступ к информации</a:t>
            </a:r>
            <a:endParaRPr lang="ru-RU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306820" y="3586480"/>
            <a:ext cx="2508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Невозможность дистанционного наблюдения</a:t>
            </a:r>
            <a:endParaRPr lang="ru-RU" altLang="en-US"/>
          </a:p>
        </p:txBody>
      </p:sp>
      <p:pic>
        <p:nvPicPr>
          <p:cNvPr id="9" name="Picture 8" descr="web-187337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9500" y="1570355"/>
            <a:ext cx="2656205" cy="20027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Внедрение системы обеспечит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pngwing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1843405"/>
            <a:ext cx="1916430" cy="19164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3360" y="3615055"/>
            <a:ext cx="25596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dirty="0" smtClean="0">
                <a:sym typeface="+mn-ea"/>
              </a:rPr>
              <a:t>Снижение смертности и предотвращение рисков болезней системы </a:t>
            </a:r>
            <a:r>
              <a:rPr lang="ru-RU" dirty="0" err="1" smtClean="0">
                <a:sym typeface="+mn-ea"/>
              </a:rPr>
              <a:t>крообращения</a:t>
            </a:r>
            <a:endParaRPr lang="en-US"/>
          </a:p>
        </p:txBody>
      </p:sp>
      <p:pic>
        <p:nvPicPr>
          <p:cNvPr id="4" name="Picture 3" descr="pngwing.co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082800"/>
            <a:ext cx="1650365" cy="14376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1210" y="3615055"/>
            <a:ext cx="2481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Уменьшение числа инсультов и инфарктов</a:t>
            </a:r>
            <a:endParaRPr lang="ru-RU" altLang="en-US"/>
          </a:p>
        </p:txBody>
      </p:sp>
      <p:pic>
        <p:nvPicPr>
          <p:cNvPr id="6" name="Picture 5" descr="dollar-437465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285" y="591185"/>
            <a:ext cx="4195445" cy="41954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683375" y="3615055"/>
            <a:ext cx="1993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Снижение расходов в системе ОМС</a:t>
            </a:r>
            <a:endParaRPr lang="ru-RU" alt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912485" y="2545080"/>
            <a:ext cx="1168400" cy="42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/>
              <a:t>Сервер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Как это работает?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576580" y="2548890"/>
            <a:ext cx="1160145" cy="446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 smtClean="0"/>
              <a:t>Пациент</a:t>
            </a:r>
            <a:endParaRPr lang="ru-RU" b="1" dirty="0" smtClean="0"/>
          </a:p>
          <a:p>
            <a:pPr marL="0" lvl="0" indent="0" algn="l">
              <a:spcBef>
                <a:spcPts val="1000"/>
              </a:spcBef>
              <a:spcAft>
                <a:spcPts val="1000"/>
              </a:spcAft>
              <a:buNone/>
            </a:pPr>
            <a:endParaRPr lang="ru-RU" dirty="0" smtClean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ru-RU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321050" y="2571750"/>
            <a:ext cx="1006475" cy="400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 smtClean="0"/>
              <a:t>Доктор</a:t>
            </a:r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Google Shape;1013;p46"/>
          <p:cNvSpPr/>
          <p:nvPr/>
        </p:nvSpPr>
        <p:spPr>
          <a:xfrm>
            <a:off x="1857375" y="2256790"/>
            <a:ext cx="668655" cy="100330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" name="Google Shape;1014;p46"/>
          <p:cNvGrpSpPr/>
          <p:nvPr/>
        </p:nvGrpSpPr>
        <p:grpSpPr>
          <a:xfrm>
            <a:off x="4566920" y="2256155"/>
            <a:ext cx="1006475" cy="1003935"/>
            <a:chOff x="2583100" y="2973775"/>
            <a:chExt cx="461550" cy="437200"/>
          </a:xfrm>
        </p:grpSpPr>
        <p:sp>
          <p:nvSpPr>
            <p:cNvPr id="17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062;p46"/>
          <p:cNvGrpSpPr/>
          <p:nvPr/>
        </p:nvGrpSpPr>
        <p:grpSpPr>
          <a:xfrm>
            <a:off x="7080885" y="2256790"/>
            <a:ext cx="1680210" cy="968375"/>
            <a:chOff x="4604550" y="3714775"/>
            <a:chExt cx="439625" cy="319075"/>
          </a:xfrm>
        </p:grpSpPr>
        <p:sp>
          <p:nvSpPr>
            <p:cNvPr id="20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57530" y="3388995"/>
            <a:ext cx="2184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Мобильное приложение</a:t>
            </a:r>
            <a:endParaRPr lang="ru-RU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679825" y="3388995"/>
            <a:ext cx="182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Веб приложение</a:t>
            </a:r>
            <a:endParaRPr lang="ru-RU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69025" y="3388995"/>
            <a:ext cx="2592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Работа с данными</a:t>
            </a:r>
            <a:endParaRPr lang="ru-RU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7" name="Picture 13" descr="C:\Users\Алексей\Desktop\droid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2643188"/>
            <a:ext cx="1961774" cy="1500180"/>
          </a:xfrm>
          <a:prstGeom prst="rect">
            <a:avLst/>
          </a:prstGeom>
          <a:noFill/>
        </p:spPr>
      </p:pic>
      <p:pic>
        <p:nvPicPr>
          <p:cNvPr id="88074" name="Picture 10" descr="C:\Users\Алексей\Desktop\rea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214692"/>
            <a:ext cx="2301240" cy="1272540"/>
          </a:xfrm>
          <a:prstGeom prst="rect">
            <a:avLst/>
          </a:prstGeom>
          <a:noFill/>
        </p:spPr>
      </p:pic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Что же мы использовали?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066" name="AutoShape 2" descr="Рэдис, равнина, словесный, логотип бесплатно значок из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88068" name="AutoShape 4" descr="Рэдис, равнина, словесный, логотип бесплатно значок из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88069" name="Picture 5" descr="C:\Users\Алексей\Desktop\red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8"/>
            <a:ext cx="1500198" cy="1500198"/>
          </a:xfrm>
          <a:prstGeom prst="rect">
            <a:avLst/>
          </a:prstGeom>
          <a:noFill/>
        </p:spPr>
      </p:pic>
      <p:pic>
        <p:nvPicPr>
          <p:cNvPr id="88071" name="Picture 7" descr="C:\Users\Алексей\Desktop\ngin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1142990"/>
            <a:ext cx="1944647" cy="857256"/>
          </a:xfrm>
          <a:prstGeom prst="rect">
            <a:avLst/>
          </a:prstGeom>
          <a:noFill/>
        </p:spPr>
      </p:pic>
      <p:pic>
        <p:nvPicPr>
          <p:cNvPr id="88072" name="Picture 8" descr="C:\Users\Алексей\Desktop\djan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857634"/>
            <a:ext cx="2500330" cy="864697"/>
          </a:xfrm>
          <a:prstGeom prst="rect">
            <a:avLst/>
          </a:prstGeom>
          <a:noFill/>
        </p:spPr>
      </p:pic>
      <p:pic>
        <p:nvPicPr>
          <p:cNvPr id="88073" name="Picture 9" descr="C:\Users\Алексей\Desktop\dock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6"/>
            <a:ext cx="1714512" cy="1464479"/>
          </a:xfrm>
          <a:prstGeom prst="rect">
            <a:avLst/>
          </a:prstGeom>
          <a:noFill/>
        </p:spPr>
      </p:pic>
      <p:pic>
        <p:nvPicPr>
          <p:cNvPr id="88076" name="Picture 12" descr="C:\Users\Алексей\Desktop\java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1500180"/>
            <a:ext cx="2209800" cy="1325880"/>
          </a:xfrm>
          <a:prstGeom prst="rect">
            <a:avLst/>
          </a:prstGeom>
          <a:noFill/>
        </p:spPr>
      </p:pic>
      <p:pic>
        <p:nvPicPr>
          <p:cNvPr id="88070" name="Picture 6" descr="C:\Users\Алексей\Desktop\postgresql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5984" y="1357304"/>
            <a:ext cx="1863525" cy="2071702"/>
          </a:xfrm>
          <a:prstGeom prst="rect">
            <a:avLst/>
          </a:prstGeom>
          <a:noFill/>
        </p:spPr>
      </p:pic>
      <p:pic>
        <p:nvPicPr>
          <p:cNvPr id="88078" name="Picture 14" descr="C:\Users\Алексей\Desktop\pytho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00364" y="3571882"/>
            <a:ext cx="1285902" cy="1285902"/>
          </a:xfrm>
          <a:prstGeom prst="rect">
            <a:avLst/>
          </a:prstGeom>
          <a:noFill/>
        </p:spPr>
      </p:pic>
      <p:pic>
        <p:nvPicPr>
          <p:cNvPr id="88079" name="Picture 15" descr="C:\Users\Алексей\Desktop\j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29454" y="2143122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Прототип системы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490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63492" name="AutoShape 4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6" name="Picture 5" descr="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915670"/>
            <a:ext cx="8056880" cy="41027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Концепция хранения информации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394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4" name="Picture 3" descr="er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10970" y="1376680"/>
            <a:ext cx="6322060" cy="3149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Ценность продукта</a:t>
            </a:r>
            <a:endParaRPr lang="ru-RU"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394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grpSp>
        <p:nvGrpSpPr>
          <p:cNvPr id="25" name="Google Shape;1083;p46"/>
          <p:cNvGrpSpPr/>
          <p:nvPr/>
        </p:nvGrpSpPr>
        <p:grpSpPr>
          <a:xfrm>
            <a:off x="285720" y="642924"/>
            <a:ext cx="334872" cy="334853"/>
            <a:chOff x="576250" y="4319400"/>
            <a:chExt cx="442075" cy="442050"/>
          </a:xfrm>
        </p:grpSpPr>
        <p:sp>
          <p:nvSpPr>
            <p:cNvPr id="26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510030" y="1818640"/>
            <a:ext cx="660019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2000"/>
              <a:t>1 </a:t>
            </a:r>
            <a:r>
              <a:rPr lang="ru-RU" altLang="en-US" sz="2000"/>
              <a:t>клик для развертки приложения</a:t>
            </a:r>
            <a:endParaRPr lang="ru-RU" altLang="en-US" sz="2000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"/>
            </a:pPr>
            <a:r>
              <a:rPr lang="ru-RU" altLang="en-US" sz="2000"/>
              <a:t>модульная архитектура</a:t>
            </a:r>
            <a:endParaRPr lang="ru-RU" altLang="en-US" sz="2000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"/>
            </a:pPr>
            <a:r>
              <a:rPr lang="ru-RU" altLang="en-US" sz="2000"/>
              <a:t>современные технологии и фреймворки</a:t>
            </a:r>
            <a:endParaRPr lang="ru-RU" altLang="en-US" sz="20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Presentation</Application>
  <PresentationFormat>Экран (16:9)</PresentationFormat>
  <Paragraphs>146</Paragraphs>
  <Slides>14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Arial</vt:lpstr>
      <vt:lpstr>Roboto Condensed</vt:lpstr>
      <vt:lpstr>Thonburi</vt:lpstr>
      <vt:lpstr>Roboto Condensed Light</vt:lpstr>
      <vt:lpstr>Arvo</vt:lpstr>
      <vt:lpstr>Calibri</vt:lpstr>
      <vt:lpstr>微软雅黑</vt:lpstr>
      <vt:lpstr>汉仪旗黑</vt:lpstr>
      <vt:lpstr>Arial Unicode MS</vt:lpstr>
      <vt:lpstr>Wingdings</vt:lpstr>
      <vt:lpstr>宋体-简</vt:lpstr>
      <vt:lpstr>苹方-简</vt:lpstr>
      <vt:lpstr>Helvetica Neue</vt:lpstr>
      <vt:lpstr>Salerio template</vt:lpstr>
      <vt:lpstr>Данко</vt:lpstr>
      <vt:lpstr>Команда Дымчатый Леопард</vt:lpstr>
      <vt:lpstr>Внедрение системы обеспечит</vt:lpstr>
      <vt:lpstr>Внедрение системы обеспечит</vt:lpstr>
      <vt:lpstr>Как это работает?</vt:lpstr>
      <vt:lpstr>Что же мы использовали?</vt:lpstr>
      <vt:lpstr>Прототип системы</vt:lpstr>
      <vt:lpstr>Концепция хранения информации</vt:lpstr>
      <vt:lpstr>Ценность продукта</vt:lpstr>
      <vt:lpstr>PowerPoint 演示文稿</vt:lpstr>
      <vt:lpstr>PowerPoint 演示文稿</vt:lpstr>
      <vt:lpstr>TIMELINE</vt:lpstr>
      <vt:lpstr>Стоимость и время разработки полной версии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Алексей</dc:creator>
  <cp:lastModifiedBy>ilyakochankov</cp:lastModifiedBy>
  <cp:revision>41</cp:revision>
  <dcterms:created xsi:type="dcterms:W3CDTF">2021-06-19T14:29:13Z</dcterms:created>
  <dcterms:modified xsi:type="dcterms:W3CDTF">2021-06-19T14:29:13Z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1033-3.1.3.5746</vt:lpwstr>
  </property>
</Properties>
</file>