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6C03-12E0-4BDC-8B0F-6D9A788958C6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5738AB2-F69F-48E7-AEA4-2681982BC8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80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6C03-12E0-4BDC-8B0F-6D9A788958C6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5738AB2-F69F-48E7-AEA4-2681982BC8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89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6C03-12E0-4BDC-8B0F-6D9A788958C6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5738AB2-F69F-48E7-AEA4-2681982BC8BE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325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6C03-12E0-4BDC-8B0F-6D9A788958C6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738AB2-F69F-48E7-AEA4-2681982BC8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883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6C03-12E0-4BDC-8B0F-6D9A788958C6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738AB2-F69F-48E7-AEA4-2681982BC8BE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9887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6C03-12E0-4BDC-8B0F-6D9A788958C6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738AB2-F69F-48E7-AEA4-2681982BC8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61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6C03-12E0-4BDC-8B0F-6D9A788958C6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38AB2-F69F-48E7-AEA4-2681982BC8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719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6C03-12E0-4BDC-8B0F-6D9A788958C6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38AB2-F69F-48E7-AEA4-2681982BC8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00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6C03-12E0-4BDC-8B0F-6D9A788958C6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38AB2-F69F-48E7-AEA4-2681982BC8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06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6C03-12E0-4BDC-8B0F-6D9A788958C6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5738AB2-F69F-48E7-AEA4-2681982BC8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31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6C03-12E0-4BDC-8B0F-6D9A788958C6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5738AB2-F69F-48E7-AEA4-2681982BC8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37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6C03-12E0-4BDC-8B0F-6D9A788958C6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5738AB2-F69F-48E7-AEA4-2681982BC8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155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6C03-12E0-4BDC-8B0F-6D9A788958C6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38AB2-F69F-48E7-AEA4-2681982BC8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60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6C03-12E0-4BDC-8B0F-6D9A788958C6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38AB2-F69F-48E7-AEA4-2681982BC8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63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6C03-12E0-4BDC-8B0F-6D9A788958C6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38AB2-F69F-48E7-AEA4-2681982BC8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08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6C03-12E0-4BDC-8B0F-6D9A788958C6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738AB2-F69F-48E7-AEA4-2681982BC8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91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96C03-12E0-4BDC-8B0F-6D9A788958C6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5738AB2-F69F-48E7-AEA4-2681982BC8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75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84C57-DA73-45FA-A3A1-9A123BBA5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6601" y="23313"/>
            <a:ext cx="8915399" cy="1901177"/>
          </a:xfrm>
        </p:spPr>
        <p:txBody>
          <a:bodyPr/>
          <a:lstStyle/>
          <a:p>
            <a:r>
              <a:rPr lang="en-US" dirty="0"/>
              <a:t>Topological sort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058F66-759A-41FB-BD66-1D08B92B9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2405" y="5708404"/>
            <a:ext cx="8915399" cy="1126283"/>
          </a:xfrm>
        </p:spPr>
        <p:txBody>
          <a:bodyPr>
            <a:normAutofit lnSpcReduction="10000"/>
          </a:bodyPr>
          <a:lstStyle/>
          <a:p>
            <a:endParaRPr lang="ru-RU" dirty="0"/>
          </a:p>
          <a:p>
            <a:endParaRPr lang="ru-RU" dirty="0"/>
          </a:p>
          <a:p>
            <a:r>
              <a:rPr lang="ru-RU" dirty="0"/>
              <a:t>Подготовил Кочедыков Александр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182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5A073-C628-44A4-B15B-8ED162BF2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топологической сортировки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705171-97DA-41AB-827A-67F7B00B0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Топологическая сортировка применяется в </a:t>
            </a:r>
            <a:r>
              <a:rPr lang="ru-RU" dirty="0" err="1"/>
              <a:t>ситуациях,когда</a:t>
            </a:r>
            <a:r>
              <a:rPr lang="ru-RU" dirty="0"/>
              <a:t> нужно построить корректную последовательность выполнения </a:t>
            </a:r>
            <a:r>
              <a:rPr lang="ru-RU" dirty="0" err="1"/>
              <a:t>действий,где</a:t>
            </a:r>
            <a:r>
              <a:rPr lang="ru-RU" dirty="0"/>
              <a:t> каждое из действий будет зависеть от предыдущего.</a:t>
            </a:r>
          </a:p>
          <a:p>
            <a:r>
              <a:rPr lang="ru-RU" dirty="0"/>
              <a:t>Также топологическая сортировка применяется при распараллеливании алгоритмов, чтобы выяснить, какие действия можно совершать параллельно.</a:t>
            </a:r>
          </a:p>
          <a:p>
            <a:r>
              <a:rPr lang="ru-RU" dirty="0"/>
              <a:t>Топологическая сортировка применяется при создании карты сайта, где применяется древовидная система разделов.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695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7706E-7333-4DB5-BC9C-347254CB4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Достоинство метода обхода в глубину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43572-C2B9-4679-A33A-37DD8E6B9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274916"/>
            <a:ext cx="8915400" cy="3777622"/>
          </a:xfrm>
        </p:spPr>
        <p:txBody>
          <a:bodyPr/>
          <a:lstStyle/>
          <a:p>
            <a:r>
              <a:rPr lang="ru-RU" dirty="0"/>
              <a:t>Главным плюсом реализации топологической сортировки при помощи обхода в глубину является относительно маленькая сложность по времени и памяти.</a:t>
            </a:r>
          </a:p>
        </p:txBody>
      </p:sp>
    </p:spTree>
    <p:extLst>
      <p:ext uri="{BB962C8B-B14F-4D97-AF65-F5344CB8AC3E}">
        <p14:creationId xmlns:p14="http://schemas.microsoft.com/office/powerpoint/2010/main" val="3448578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A2D7A8-81CC-4955-890E-8EFBF4DE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Суть сортировки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2B9560-1684-4495-ABD1-33DFD9D5A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4065" y="1828800"/>
            <a:ext cx="9110547" cy="423117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Топологическая сортировка (</a:t>
            </a:r>
            <a:r>
              <a:rPr lang="ru-RU" dirty="0" err="1"/>
              <a:t>Topological</a:t>
            </a:r>
            <a:r>
              <a:rPr lang="ru-RU" dirty="0"/>
              <a:t> </a:t>
            </a:r>
            <a:r>
              <a:rPr lang="ru-RU" dirty="0" err="1"/>
              <a:t>sort</a:t>
            </a:r>
            <a:r>
              <a:rPr lang="ru-RU" dirty="0"/>
              <a:t>) — один из алгоритмов на орграфах. Задача топологической сортировки графа состоит в том, чтобы  указать такой линейный порядок на его вершинах, чтобы любое  ребро графа вело от вершины с меньшим номером к вершине с большим номером. 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Существуют несколько алгоритмов для реализации топологической сортировки</a:t>
            </a:r>
          </a:p>
          <a:p>
            <a:r>
              <a:rPr lang="ru-RU" dirty="0"/>
              <a:t>1.Алгоритм </a:t>
            </a:r>
            <a:r>
              <a:rPr lang="ru-RU" dirty="0" err="1"/>
              <a:t>Демукрона</a:t>
            </a:r>
            <a:endParaRPr lang="ru-RU" dirty="0"/>
          </a:p>
          <a:p>
            <a:r>
              <a:rPr lang="ru-RU" dirty="0"/>
              <a:t>2.Метод сортировки для представления графа в виде нескольких уровней</a:t>
            </a:r>
          </a:p>
          <a:p>
            <a:r>
              <a:rPr lang="ru-RU" dirty="0"/>
              <a:t>3.Метод топологической сортировки с помощью обхода в глубину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своей работе я реализовал топологическую сортировку орграфа при помощи метода обхода в глубину.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355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44F5FC-9586-49E2-BF95-1507FCEDA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в глубину. Основной принцип работы, особенности.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D15333-A8EA-49AA-8483-68AA5E621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Поиск в глубину или обход в глубину (англ. </a:t>
            </a:r>
            <a:r>
              <a:rPr lang="ru-RU" dirty="0" err="1"/>
              <a:t>Depth-first</a:t>
            </a:r>
            <a:r>
              <a:rPr lang="ru-RU" dirty="0"/>
              <a:t> </a:t>
            </a:r>
            <a:r>
              <a:rPr lang="ru-RU" dirty="0" err="1"/>
              <a:t>search</a:t>
            </a:r>
            <a:r>
              <a:rPr lang="ru-RU" dirty="0"/>
              <a:t> , сокращенно DFS) — один из методов обхода графа. Алгоритм состоит в следующем : мы должны для каждой не пройденной вершины (на первом шаге – вершине с минимальным номером ) найти вершины ,смежные с ней и повторить этот  поиск для них. Начинаем поиск в глубину, и когда вершина обработана (</a:t>
            </a:r>
            <a:r>
              <a:rPr lang="ru-RU" dirty="0" err="1"/>
              <a:t>т.е</a:t>
            </a:r>
            <a:r>
              <a:rPr lang="ru-RU" dirty="0"/>
              <a:t> для вершины нет смежных ей вершин),  заносим ее в стек и “поднимаемся” на уровень вверх.  </a:t>
            </a:r>
            <a:r>
              <a:rPr lang="ru-RU" dirty="0" err="1"/>
              <a:t>Переприсваивание</a:t>
            </a:r>
            <a:r>
              <a:rPr lang="ru-RU" dirty="0"/>
              <a:t> номеров происходит в порядке вытаскивания из стека вершин.</a:t>
            </a:r>
          </a:p>
          <a:p>
            <a:pPr marL="0" indent="0">
              <a:buNone/>
            </a:pPr>
            <a:r>
              <a:rPr lang="ru-RU" dirty="0"/>
              <a:t>Особенностью алгоритма является тот факт, что он применяется только на </a:t>
            </a:r>
            <a:r>
              <a:rPr lang="ru-RU" dirty="0" err="1"/>
              <a:t>бесконтурных</a:t>
            </a:r>
            <a:r>
              <a:rPr lang="ru-RU" dirty="0"/>
              <a:t> графах.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105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9D8CC-28B1-4E59-B9C5-5DD4EB22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Порядок обхода дерева в глубину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21EDE49-C290-43F4-9457-B0003805F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705" y="2906914"/>
            <a:ext cx="3714750" cy="2381250"/>
          </a:xfrm>
        </p:spPr>
      </p:pic>
    </p:spTree>
    <p:extLst>
      <p:ext uri="{BB962C8B-B14F-4D97-AF65-F5344CB8AC3E}">
        <p14:creationId xmlns:p14="http://schemas.microsoft.com/office/powerpoint/2010/main" val="829854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37ACF-9EFD-4B09-BFF7-EDD1C8170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Сложность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BF7B64B-42F5-4555-BFE1-F1281681A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980" y="4546819"/>
            <a:ext cx="3718882" cy="1973751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3BE49D8-B5CB-410E-856A-97A27136506C}"/>
              </a:ext>
            </a:extLst>
          </p:cNvPr>
          <p:cNvSpPr/>
          <p:nvPr/>
        </p:nvSpPr>
        <p:spPr>
          <a:xfrm>
            <a:off x="3663142" y="2302067"/>
            <a:ext cx="6096000" cy="184768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Работа в цикле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while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постоянна.</a:t>
            </a:r>
            <a:r>
              <a:rPr lang="ru-RU" sz="11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Теперь необходимо узнать, сколько раз этот цикл выполняется. Чтобы это узнать, нужно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заметить,что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каждая вершина </a:t>
            </a:r>
            <a:r>
              <a:rPr lang="ru-RU" dirty="0" err="1">
                <a:ea typeface="Calibri" panose="020F0502020204030204" pitchFamily="34" charset="0"/>
                <a:cs typeface="Times New Roman" panose="02020603050405020304" pitchFamily="18" charset="0"/>
              </a:rPr>
              <a:t>добавленна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в стек один раз и, следовательно, выполняется V раз. Таким образом, общая работа выполнения O (V).</a:t>
            </a:r>
            <a:endParaRPr lang="ru-RU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132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292C75-E3CA-464B-8BA2-C1BBFA9C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Сложность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88F0439-146D-465C-85EF-0A193778D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51" y="2184132"/>
            <a:ext cx="3124471" cy="2164268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B469A14-CD40-4B67-B6B5-49E3832AD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62" y="2324004"/>
            <a:ext cx="3886537" cy="1104996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595A910-B4A5-4AA1-98BB-FC4040C320CD}"/>
              </a:ext>
            </a:extLst>
          </p:cNvPr>
          <p:cNvSpPr/>
          <p:nvPr/>
        </p:nvSpPr>
        <p:spPr>
          <a:xfrm>
            <a:off x="4445399" y="4767404"/>
            <a:ext cx="6096000" cy="136723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Сложность циклов на рисунке выше одинаковая и равна О(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) (пробегаются по всем вершинам)</a:t>
            </a:r>
            <a:endParaRPr lang="ru-RU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Теперь остановимся на условном операторе внутри цикла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5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0A25C-15C6-4F84-B860-42958CFB0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Сложность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BAA5742-6F60-4DA2-B988-24F6F3CC9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005" y="5205101"/>
            <a:ext cx="2979678" cy="1028789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0ED48ADD-7CDF-432F-A3AC-3534ADB3BC2A}"/>
                  </a:ext>
                </a:extLst>
              </p:cNvPr>
              <p:cNvSpPr/>
              <p:nvPr/>
            </p:nvSpPr>
            <p:spPr>
              <a:xfrm>
                <a:off x="3388823" y="1905000"/>
                <a:ext cx="6096000" cy="254300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Для каждого цикла </a:t>
                </a:r>
                <a:r>
                  <a:rPr lang="ru-RU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while</a:t>
                </a:r>
                <a:r>
                  <a:rPr lang="ru-RU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else </a:t>
                </a:r>
                <a:r>
                  <a:rPr lang="ru-RU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выполняется столько же раз, сколько и элементов в списке смежности соответствующей вершины. И если вы сложите все списки смежности всех </a:t>
                </a:r>
                <a:r>
                  <a:rPr lang="ru-RU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вершин,вы</a:t>
                </a:r>
                <a:r>
                  <a:rPr lang="ru-RU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получите О (Е) исполнений. Для </a:t>
                </a: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true </a:t>
                </a:r>
                <a:r>
                  <a:rPr lang="ru-RU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это значение равно </a:t>
                </a: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ru-RU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(т.к выводит </a:t>
                </a: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V </a:t>
                </a:r>
                <a:r>
                  <a:rPr lang="ru-RU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отсортированных вершин на экран).</a:t>
                </a:r>
                <a:endParaRPr lang="ru-RU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Таким образом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ru-RU" i="1">
                            <a:ea typeface="Calibri" panose="020F0502020204030204" pitchFamily="34" charset="0"/>
                            <a:cs typeface="Calibri Light" panose="020F0302020204030204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ru-RU" i="1">
                            <a:ea typeface="Calibri" panose="020F0502020204030204" pitchFamily="34" charset="0"/>
                            <a:cs typeface="Calibri Light" panose="020F0302020204030204" pitchFamily="34" charset="0"/>
                          </a:rPr>
                          <m:t>О</m:t>
                        </m:r>
                      </m:e>
                    </m:nary>
                    <m:r>
                      <a:rPr lang="ru-RU" i="1">
                        <a:ea typeface="Calibri" panose="020F0502020204030204" pitchFamily="34" charset="0"/>
                        <a:cs typeface="Calibri Light" panose="020F0302020204030204" pitchFamily="34" charset="0"/>
                      </a:rPr>
                      <m:t>= </m:t>
                    </m:r>
                  </m:oMath>
                </a14:m>
                <a:r>
                  <a:rPr 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ru-RU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ru-RU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)+О(</a:t>
                </a:r>
                <a:r>
                  <a:rPr 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ru-RU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)+</a:t>
                </a:r>
                <a:r>
                  <a:rPr 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ru-RU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ru-RU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)+</a:t>
                </a:r>
                <a:r>
                  <a:rPr 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ru-RU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ru-RU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)+</a:t>
                </a:r>
                <a:r>
                  <a:rPr 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ru-RU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ru-RU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= О (4</a:t>
                </a:r>
                <a:r>
                  <a:rPr 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ru-RU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ru-RU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0ED48ADD-7CDF-432F-A3AC-3534ADB3BC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823" y="1905000"/>
                <a:ext cx="6096000" cy="2543004"/>
              </a:xfrm>
              <a:prstGeom prst="rect">
                <a:avLst/>
              </a:prstGeom>
              <a:blipFill>
                <a:blip r:embed="rId3"/>
                <a:stretch>
                  <a:fillRect l="-900" t="-1679" r="-1700" b="-148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62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1064D-D206-4AA4-855B-6C817372E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4BCA547-5F93-422D-B235-3B2081547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992" y="1905000"/>
            <a:ext cx="4027620" cy="241871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DBCEEE-59DF-4D57-B201-9ACD7AFDA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149" y="1905000"/>
            <a:ext cx="4027620" cy="241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23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CBC0C-F102-4B82-A3A2-895AB9E35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D90444C-23A4-4D02-A1C6-4ED83D799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888" y="2337338"/>
            <a:ext cx="4883319" cy="275563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0862CF-EFDD-450C-993D-83C382A79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228" y="2337338"/>
            <a:ext cx="4872540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28051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478</Words>
  <Application>Microsoft Office PowerPoint</Application>
  <PresentationFormat>Широкоэкранный</PresentationFormat>
  <Paragraphs>33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Легкий дым</vt:lpstr>
      <vt:lpstr>Topological sort</vt:lpstr>
      <vt:lpstr>Суть сортировки</vt:lpstr>
      <vt:lpstr>Обход в глубину. Основной принцип работы, особенности.</vt:lpstr>
      <vt:lpstr>  Порядок обхода дерева в глубину</vt:lpstr>
      <vt:lpstr>Сложность </vt:lpstr>
      <vt:lpstr>Сложность</vt:lpstr>
      <vt:lpstr>Сложность</vt:lpstr>
      <vt:lpstr>Графики</vt:lpstr>
      <vt:lpstr>Графики</vt:lpstr>
      <vt:lpstr>Применение топологической сортировки</vt:lpstr>
      <vt:lpstr>Достоинство метода обхода в глубину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Topologicвal sort</dc:title>
  <dc:creator>Александр Кочедыков</dc:creator>
  <cp:lastModifiedBy>Александр Кочедыков</cp:lastModifiedBy>
  <cp:revision>6</cp:revision>
  <dcterms:created xsi:type="dcterms:W3CDTF">2019-03-12T17:30:08Z</dcterms:created>
  <dcterms:modified xsi:type="dcterms:W3CDTF">2019-03-12T18:15:46Z</dcterms:modified>
</cp:coreProperties>
</file>