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72" r:id="rId10"/>
    <p:sldId id="266" r:id="rId11"/>
    <p:sldId id="267" r:id="rId12"/>
    <p:sldId id="264" r:id="rId13"/>
    <p:sldId id="268" r:id="rId14"/>
    <p:sldId id="269" r:id="rId15"/>
    <p:sldId id="270" r:id="rId16"/>
    <p:sldId id="265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9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55" d="100"/>
          <a:sy n="55" d="100"/>
        </p:scale>
        <p:origin x="62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0F3871-51D1-415E-A2C3-072B79861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6612" y="6309550"/>
            <a:ext cx="7766936" cy="1096899"/>
          </a:xfrm>
        </p:spPr>
        <p:txBody>
          <a:bodyPr/>
          <a:lstStyle/>
          <a:p>
            <a:r>
              <a:rPr lang="ru-RU" dirty="0"/>
              <a:t>Выполнил Кочедыков Александр, группа 11-801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97875D-8B72-4D7D-B329-E47AE2B85B70}"/>
              </a:ext>
            </a:extLst>
          </p:cNvPr>
          <p:cNvSpPr/>
          <p:nvPr/>
        </p:nvSpPr>
        <p:spPr>
          <a:xfrm>
            <a:off x="4094239" y="2505670"/>
            <a:ext cx="2557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AA-tree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6413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3DAC9A-B671-49A0-8013-830F5C20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69D1F"/>
                </a:solidFill>
              </a:rPr>
              <a:t>Оценка сложности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9A38B7-D4A6-4177-BE38-7762200BB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696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rgbClr val="769D1F"/>
                </a:solidFill>
              </a:rPr>
              <a:t>Поиск</a:t>
            </a:r>
          </a:p>
          <a:p>
            <a:pPr marL="0" indent="0">
              <a:buNone/>
            </a:pPr>
            <a:endParaRPr lang="ru-RU" sz="3600" dirty="0">
              <a:solidFill>
                <a:srgbClr val="769D1F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769D1F"/>
                </a:solidFill>
              </a:rPr>
              <a:t>Поскольку бинарное дерево поиска с n узлами имеет минимум O (</a:t>
            </a:r>
            <a:r>
              <a:rPr lang="ru-RU" dirty="0" err="1">
                <a:solidFill>
                  <a:srgbClr val="769D1F"/>
                </a:solidFill>
              </a:rPr>
              <a:t>log</a:t>
            </a:r>
            <a:r>
              <a:rPr lang="ru-RU" dirty="0">
                <a:solidFill>
                  <a:srgbClr val="769D1F"/>
                </a:solidFill>
              </a:rPr>
              <a:t> n) уровней, для поиска конкретного узла требуется как минимум O (</a:t>
            </a:r>
            <a:r>
              <a:rPr lang="ru-RU" dirty="0" err="1">
                <a:solidFill>
                  <a:srgbClr val="769D1F"/>
                </a:solidFill>
              </a:rPr>
              <a:t>log</a:t>
            </a:r>
            <a:r>
              <a:rPr lang="ru-RU" dirty="0">
                <a:solidFill>
                  <a:srgbClr val="769D1F"/>
                </a:solidFill>
              </a:rPr>
              <a:t> n) сравнений.</a:t>
            </a:r>
          </a:p>
          <a:p>
            <a:pPr marL="0" indent="0">
              <a:buNone/>
            </a:pPr>
            <a:endParaRPr lang="ru-RU" dirty="0">
              <a:solidFill>
                <a:srgbClr val="769D1F"/>
              </a:solidFill>
            </a:endParaRPr>
          </a:p>
          <a:p>
            <a:pPr marL="0" indent="0">
              <a:buNone/>
            </a:pPr>
            <a:endParaRPr lang="ru-RU" sz="3600" dirty="0">
              <a:solidFill>
                <a:srgbClr val="769D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328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3C082-F323-4FDF-84AB-555F1DAB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69D1F"/>
                </a:solidFill>
              </a:rPr>
              <a:t>Оценка сложности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DD2DB9-BE67-4037-9CA9-3ADA70B5D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276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>
                <a:solidFill>
                  <a:srgbClr val="769D1F"/>
                </a:solidFill>
              </a:rPr>
              <a:t>Вставка и удаление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769D1F"/>
                </a:solidFill>
              </a:rPr>
              <a:t>Для вставки элемента 13 мы должны пройти элементы 2-5-9 (12 правый дочерний для 9).Следовательно ,худшая сложность O (</a:t>
            </a:r>
            <a:r>
              <a:rPr lang="ru-RU" dirty="0" err="1">
                <a:solidFill>
                  <a:srgbClr val="769D1F"/>
                </a:solidFill>
              </a:rPr>
              <a:t>log</a:t>
            </a:r>
            <a:r>
              <a:rPr lang="ru-RU" dirty="0">
                <a:solidFill>
                  <a:srgbClr val="769D1F"/>
                </a:solidFill>
              </a:rPr>
              <a:t> n).</a:t>
            </a:r>
          </a:p>
          <a:p>
            <a:pPr marL="0" indent="0">
              <a:buNone/>
            </a:pPr>
            <a:r>
              <a:rPr lang="ru-RU" dirty="0">
                <a:solidFill>
                  <a:srgbClr val="769D1F"/>
                </a:solidFill>
              </a:rPr>
              <a:t>Для удаление элемента 5,мы должны пройти вершины 2-7-6-5.Следовательно,худшая сложность О (</a:t>
            </a:r>
            <a:r>
              <a:rPr lang="en-US" dirty="0">
                <a:solidFill>
                  <a:srgbClr val="769D1F"/>
                </a:solidFill>
              </a:rPr>
              <a:t>log n</a:t>
            </a:r>
            <a:r>
              <a:rPr lang="ru-RU" dirty="0">
                <a:solidFill>
                  <a:srgbClr val="769D1F"/>
                </a:solidFill>
              </a:rPr>
              <a:t>)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050722-6A25-44CD-8C3F-A93391AB55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268" y="4356652"/>
            <a:ext cx="18288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7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17BE0-F402-43C3-BC30-97C5ECEA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769D1F"/>
                </a:solidFill>
              </a:rPr>
            </a:br>
            <a:r>
              <a:rPr lang="ru-RU" dirty="0">
                <a:solidFill>
                  <a:srgbClr val="769D1F"/>
                </a:solidFill>
              </a:rPr>
              <a:t>Плюсы и минусы </a:t>
            </a:r>
            <a:r>
              <a:rPr lang="en-US" dirty="0">
                <a:solidFill>
                  <a:srgbClr val="769D1F"/>
                </a:solidFill>
              </a:rPr>
              <a:t>AA-tree</a:t>
            </a:r>
            <a:br>
              <a:rPr lang="ru-RU" dirty="0">
                <a:solidFill>
                  <a:srgbClr val="769D1F"/>
                </a:solidFill>
              </a:rPr>
            </a:br>
            <a:endParaRPr lang="ru-RU" dirty="0">
              <a:solidFill>
                <a:srgbClr val="769D1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EAD9E3-8470-412E-B109-DED9532A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>
                <a:solidFill>
                  <a:srgbClr val="769D1F"/>
                </a:solidFill>
              </a:rPr>
              <a:t>Низкая сложность основных операций над элементами : вставка, поиск и удаление.</a:t>
            </a:r>
          </a:p>
          <a:p>
            <a:pPr lvl="0"/>
            <a:r>
              <a:rPr lang="en-US" dirty="0">
                <a:solidFill>
                  <a:srgbClr val="769D1F"/>
                </a:solidFill>
              </a:rPr>
              <a:t>AA</a:t>
            </a:r>
            <a:r>
              <a:rPr lang="ru-RU" dirty="0">
                <a:solidFill>
                  <a:srgbClr val="769D1F"/>
                </a:solidFill>
              </a:rPr>
              <a:t>-</a:t>
            </a:r>
            <a:r>
              <a:rPr lang="en-US" dirty="0">
                <a:solidFill>
                  <a:srgbClr val="769D1F"/>
                </a:solidFill>
              </a:rPr>
              <a:t>tree </a:t>
            </a:r>
            <a:r>
              <a:rPr lang="ru-RU" dirty="0">
                <a:solidFill>
                  <a:srgbClr val="769D1F"/>
                </a:solidFill>
              </a:rPr>
              <a:t>прост в реализации</a:t>
            </a:r>
          </a:p>
          <a:p>
            <a:pPr lvl="0"/>
            <a:r>
              <a:rPr lang="ru-RU" dirty="0">
                <a:solidFill>
                  <a:srgbClr val="769D1F"/>
                </a:solidFill>
              </a:rPr>
              <a:t>Фактически самое быстрое бинарное дерево</a:t>
            </a:r>
          </a:p>
          <a:p>
            <a:pPr lvl="0"/>
            <a:endParaRPr lang="ru-RU" dirty="0">
              <a:solidFill>
                <a:srgbClr val="769D1F"/>
              </a:solidFill>
            </a:endParaRPr>
          </a:p>
          <a:p>
            <a:pPr lvl="0"/>
            <a:endParaRPr lang="ru-RU" dirty="0">
              <a:solidFill>
                <a:srgbClr val="769D1F"/>
              </a:solidFill>
            </a:endParaRPr>
          </a:p>
          <a:p>
            <a:r>
              <a:rPr lang="ru-RU" dirty="0">
                <a:solidFill>
                  <a:srgbClr val="769D1F"/>
                </a:solidFill>
              </a:rPr>
              <a:t>Если вам не нужны упорядоченные данные лучше использовать хеш-таблицы где поиск / вставка за O(1).</a:t>
            </a:r>
          </a:p>
          <a:p>
            <a:pPr lvl="0"/>
            <a:endParaRPr lang="en-US" dirty="0">
              <a:solidFill>
                <a:srgbClr val="769D1F"/>
              </a:solidFill>
            </a:endParaRPr>
          </a:p>
          <a:p>
            <a:pPr lvl="0"/>
            <a:endParaRPr lang="en-US" dirty="0"/>
          </a:p>
          <a:p>
            <a:pPr lvl="0"/>
            <a:endParaRPr lang="ru-RU" dirty="0">
              <a:solidFill>
                <a:srgbClr val="769D1F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1484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388F60-3608-477B-A9A1-4DC4C1C4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69D1F"/>
                </a:solidFill>
              </a:rPr>
              <a:t>Графики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77B6ED0-6990-4B8F-B996-4745B7E54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139" y="2549740"/>
            <a:ext cx="5163760" cy="31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30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1C151C-FC06-45E2-9BEC-2F0A7C34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69D1F"/>
                </a:solidFill>
              </a:rPr>
              <a:t>Графики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4DCE380-F6D0-432E-A28C-0542A9276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2778" y="2299854"/>
            <a:ext cx="5358550" cy="322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78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8DF66A-614A-41BB-9767-FE0A7147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69D1F"/>
                </a:solidFill>
              </a:rPr>
              <a:t>Графики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79A9CEA-51E5-48B1-81D2-4A1B17757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3615" y="2216727"/>
            <a:ext cx="5542950" cy="333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77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C2EB75-C1A7-4DD3-B9E1-2433CFF6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69D1F"/>
                </a:solidFill>
              </a:rPr>
              <a:t>Применимость </a:t>
            </a:r>
            <a:r>
              <a:rPr lang="en-US" dirty="0">
                <a:solidFill>
                  <a:srgbClr val="769D1F"/>
                </a:solidFill>
              </a:rPr>
              <a:t>AA-tree</a:t>
            </a:r>
            <a:endParaRPr lang="ru-RU" dirty="0">
              <a:solidFill>
                <a:srgbClr val="769D1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6FCCC9-B5E7-4F36-830B-7CE2BF74F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769D1F"/>
                </a:solidFill>
              </a:rPr>
              <a:t>Применятся в случаях, когда нам нужен быстрый поиск/сортировка/удаление</a:t>
            </a:r>
            <a:r>
              <a:rPr lang="en-US" dirty="0">
                <a:solidFill>
                  <a:srgbClr val="769D1F"/>
                </a:solidFill>
              </a:rPr>
              <a:t> </a:t>
            </a:r>
            <a:r>
              <a:rPr lang="ru-RU" dirty="0">
                <a:solidFill>
                  <a:srgbClr val="769D1F"/>
                </a:solidFill>
              </a:rPr>
              <a:t>,</a:t>
            </a:r>
            <a:r>
              <a:rPr lang="en-US" dirty="0">
                <a:solidFill>
                  <a:srgbClr val="769D1F"/>
                </a:solidFill>
              </a:rPr>
              <a:t> </a:t>
            </a:r>
            <a:r>
              <a:rPr lang="ru-RU" dirty="0">
                <a:solidFill>
                  <a:srgbClr val="769D1F"/>
                </a:solidFill>
              </a:rPr>
              <a:t>причем важно, чтобы данные были упорядочены (иначе было бы целесообразнее использовать хэш-таблицы).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9246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7D78A01-11B5-4D6F-892B-76258D032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ru-RU" sz="4800" dirty="0">
              <a:solidFill>
                <a:srgbClr val="769D1F"/>
              </a:solidFill>
            </a:endParaRPr>
          </a:p>
          <a:p>
            <a:pPr marL="0" indent="0" algn="ctr">
              <a:buNone/>
            </a:pPr>
            <a:r>
              <a:rPr lang="ru-RU" sz="4800" dirty="0">
                <a:solidFill>
                  <a:srgbClr val="769D1F"/>
                </a:solidFill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44519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967D447-A56F-4B50-BB60-C52CEAC3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69D1F"/>
                </a:solidFill>
              </a:rPr>
              <a:t>Краткая биографическая справка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DA7BB9-78E4-4297-AA0C-D40D36E2E87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689" y="2135650"/>
            <a:ext cx="8596313" cy="388143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69D1F"/>
                </a:solidFill>
              </a:rPr>
              <a:t>AA-Tree </a:t>
            </a:r>
            <a:r>
              <a:rPr lang="ru-RU" dirty="0">
                <a:solidFill>
                  <a:srgbClr val="769D1F"/>
                </a:solidFill>
              </a:rPr>
              <a:t>является формой сбалансированного дерева, используемого для эффективного хранения и извлечения упорядоченных данных. Деревья АА названы в честь Арне </a:t>
            </a:r>
            <a:r>
              <a:rPr lang="ru-RU" dirty="0" err="1">
                <a:solidFill>
                  <a:srgbClr val="769D1F"/>
                </a:solidFill>
              </a:rPr>
              <a:t>Андерссона</a:t>
            </a:r>
            <a:r>
              <a:rPr lang="ru-RU" dirty="0">
                <a:solidFill>
                  <a:srgbClr val="769D1F"/>
                </a:solidFill>
              </a:rPr>
              <a:t>, их изобретателя.</a:t>
            </a:r>
          </a:p>
        </p:txBody>
      </p:sp>
    </p:spTree>
    <p:extLst>
      <p:ext uri="{BB962C8B-B14F-4D97-AF65-F5344CB8AC3E}">
        <p14:creationId xmlns:p14="http://schemas.microsoft.com/office/powerpoint/2010/main" val="250292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95DCB-BBAC-4CFC-AB9C-0528DCAE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69D1F"/>
                </a:solidFill>
              </a:rPr>
              <a:t>Что такое </a:t>
            </a:r>
            <a:r>
              <a:rPr lang="en-US" dirty="0">
                <a:solidFill>
                  <a:srgbClr val="769D1F"/>
                </a:solidFill>
              </a:rPr>
              <a:t>AA</a:t>
            </a:r>
            <a:r>
              <a:rPr lang="ru-RU" dirty="0">
                <a:solidFill>
                  <a:srgbClr val="769D1F"/>
                </a:solidFill>
              </a:rPr>
              <a:t>-</a:t>
            </a:r>
            <a:r>
              <a:rPr lang="en-US" dirty="0">
                <a:solidFill>
                  <a:srgbClr val="769D1F"/>
                </a:solidFill>
              </a:rPr>
              <a:t>tree</a:t>
            </a:r>
            <a:r>
              <a:rPr lang="ru-RU" dirty="0">
                <a:solidFill>
                  <a:srgbClr val="769D1F"/>
                </a:solidFill>
              </a:rPr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1594CF-AB5C-443E-AC3C-2E1D6B4A8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769D1F"/>
                </a:solidFill>
              </a:rPr>
              <a:t>AA-деревья - это разновидность красно-черного дерева, форма бинарного дерева поиска, которое поддерживает эффективное добавление и удаление записей</a:t>
            </a:r>
            <a:r>
              <a:rPr lang="en-US" dirty="0">
                <a:solidFill>
                  <a:srgbClr val="769D1F"/>
                </a:solidFill>
              </a:rPr>
              <a:t>.</a:t>
            </a:r>
            <a:endParaRPr lang="ru-RU" dirty="0">
              <a:solidFill>
                <a:srgbClr val="769D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95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D58FCD-A8DB-4940-A89D-EAA3AF61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69D1F"/>
                </a:solidFill>
              </a:rPr>
              <a:t>Уровни вершин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44C42E-BF08-4DD8-8C7A-375F6A633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769D1F"/>
                </a:solidFill>
              </a:rPr>
              <a:t>AA-дерево было придумано Арне </a:t>
            </a:r>
            <a:r>
              <a:rPr lang="ru-RU" dirty="0" err="1">
                <a:solidFill>
                  <a:srgbClr val="769D1F"/>
                </a:solidFill>
              </a:rPr>
              <a:t>Андерссеном</a:t>
            </a:r>
            <a:r>
              <a:rPr lang="ru-RU" dirty="0">
                <a:solidFill>
                  <a:srgbClr val="769D1F"/>
                </a:solidFill>
              </a:rPr>
              <a:t>, который решил, что для упрощения балансировки дерева нужно ввести понятие уровень вершины.</a:t>
            </a:r>
          </a:p>
        </p:txBody>
      </p:sp>
    </p:spTree>
    <p:extLst>
      <p:ext uri="{BB962C8B-B14F-4D97-AF65-F5344CB8AC3E}">
        <p14:creationId xmlns:p14="http://schemas.microsoft.com/office/powerpoint/2010/main" val="406442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77AE54C-08FF-4088-B6CA-C41E25E04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887" y="60610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769D1F"/>
                </a:solidFill>
              </a:rPr>
              <a:t>Если представить себе дерево растущим сверху вниз от корня (то есть «стоящим на листьях»), то уровень любой листовой вершины будет равен 1.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473258-A126-4902-966C-3CDEBC6E1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66" y="1857432"/>
            <a:ext cx="5691447" cy="4742873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CBBA4FD-5729-477C-9D7B-37E001DE9704}"/>
              </a:ext>
            </a:extLst>
          </p:cNvPr>
          <p:cNvSpPr/>
          <p:nvPr/>
        </p:nvSpPr>
        <p:spPr>
          <a:xfrm>
            <a:off x="6096000" y="606722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level 1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7A92949-CFAB-4C2A-8319-ADD05D304F30}"/>
              </a:ext>
            </a:extLst>
          </p:cNvPr>
          <p:cNvSpPr/>
          <p:nvPr/>
        </p:nvSpPr>
        <p:spPr>
          <a:xfrm>
            <a:off x="6511029" y="465749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level 2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18E84D5-A720-414F-B985-0CC900257141}"/>
              </a:ext>
            </a:extLst>
          </p:cNvPr>
          <p:cNvSpPr/>
          <p:nvPr/>
        </p:nvSpPr>
        <p:spPr>
          <a:xfrm>
            <a:off x="5657418" y="324433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level 3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7D4041A-2729-4DF8-9FF7-5F3693794457}"/>
              </a:ext>
            </a:extLst>
          </p:cNvPr>
          <p:cNvSpPr/>
          <p:nvPr/>
        </p:nvSpPr>
        <p:spPr>
          <a:xfrm>
            <a:off x="4319069" y="217122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level 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122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6450C8-76D4-4DFD-8810-06C5CCDA3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447" y="2045423"/>
            <a:ext cx="8596668" cy="13208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769D1F"/>
                </a:solidFill>
              </a:rPr>
              <a:t>Для балансировки АА-дерева нужно всего 2 операции </a:t>
            </a:r>
            <a:r>
              <a:rPr lang="en-US" dirty="0">
                <a:solidFill>
                  <a:srgbClr val="769D1F"/>
                </a:solidFill>
              </a:rPr>
              <a:t>…</a:t>
            </a:r>
            <a:endParaRPr lang="ru-RU" dirty="0">
              <a:solidFill>
                <a:srgbClr val="769D1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F5EF67-ED5F-4076-98FA-A77EE7185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695" y="4118157"/>
            <a:ext cx="8596668" cy="388077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083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6DCA8-8B33-4AB1-8FD0-07B2421F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769D1F"/>
                </a:solidFill>
              </a:rPr>
              <a:t>Skew</a:t>
            </a:r>
            <a:endParaRPr lang="ru-RU" dirty="0">
              <a:solidFill>
                <a:srgbClr val="769D1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E12D38-7DA6-4DB1-B0B3-30E442B94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769D1F"/>
                </a:solidFill>
              </a:rPr>
              <a:t>Это устранение левой связи на одном уровне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FFDC93-6CCF-48A8-A9F1-E19D967BF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499658"/>
            <a:ext cx="5334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11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F102A-9865-4579-A2CA-3C62DF8E1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769D1F"/>
                </a:solidFill>
              </a:rPr>
              <a:t>Split</a:t>
            </a:r>
            <a:endParaRPr lang="ru-RU" dirty="0">
              <a:solidFill>
                <a:srgbClr val="769D1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4F768-B408-4D66-A837-48E547817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769D1F"/>
                </a:solidFill>
              </a:rPr>
              <a:t>Устранение двух правых связей на одном уровне</a:t>
            </a:r>
          </a:p>
          <a:p>
            <a:endParaRPr lang="ru-RU" dirty="0">
              <a:solidFill>
                <a:srgbClr val="769D1F"/>
              </a:solidFill>
            </a:endParaRPr>
          </a:p>
          <a:p>
            <a:endParaRPr lang="ru-RU" dirty="0">
              <a:solidFill>
                <a:srgbClr val="769D1F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1DB00D-462F-45DF-8975-D2DE80C78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418" y="3241012"/>
            <a:ext cx="47625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8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793B7-8ABE-419C-9EEA-5B76B884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69D1F"/>
                </a:solidFill>
              </a:rPr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58BE0B-46AA-489C-8FA7-8F12BD4C6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769D1F"/>
                </a:solidFill>
              </a:rPr>
              <a:t>Перед некоторой фирмой по производству репсовых лент стоит задача оптимизации производства: при производстве лент необходимо </a:t>
            </a:r>
            <a:r>
              <a:rPr lang="ru-RU" dirty="0" err="1">
                <a:solidFill>
                  <a:srgbClr val="769D1F"/>
                </a:solidFill>
              </a:rPr>
              <a:t>учесть,чтобы</a:t>
            </a:r>
            <a:r>
              <a:rPr lang="ru-RU" dirty="0">
                <a:solidFill>
                  <a:srgbClr val="769D1F"/>
                </a:solidFill>
              </a:rPr>
              <a:t> разница между  заготовкой(заготовки разной длины) и производимой лентой была минимальной.</a:t>
            </a:r>
          </a:p>
          <a:p>
            <a:pPr marL="0" indent="0">
              <a:buNone/>
            </a:pPr>
            <a:r>
              <a:rPr lang="ru-RU" dirty="0">
                <a:solidFill>
                  <a:srgbClr val="769D1F"/>
                </a:solidFill>
              </a:rPr>
              <a:t>В задаче используется структура данных </a:t>
            </a:r>
            <a:r>
              <a:rPr lang="en-US" dirty="0">
                <a:solidFill>
                  <a:srgbClr val="769D1F"/>
                </a:solidFill>
              </a:rPr>
              <a:t>AA</a:t>
            </a:r>
            <a:r>
              <a:rPr lang="ru-RU" dirty="0">
                <a:solidFill>
                  <a:srgbClr val="769D1F"/>
                </a:solidFill>
              </a:rPr>
              <a:t>-</a:t>
            </a:r>
            <a:r>
              <a:rPr lang="en-US" dirty="0">
                <a:solidFill>
                  <a:srgbClr val="769D1F"/>
                </a:solidFill>
              </a:rPr>
              <a:t>tree</a:t>
            </a:r>
            <a:r>
              <a:rPr lang="ru-RU" dirty="0">
                <a:solidFill>
                  <a:srgbClr val="769D1F"/>
                </a:solidFill>
              </a:rPr>
              <a:t>.Размеры заготовок(целые числа) хранятся в поле </a:t>
            </a:r>
            <a:r>
              <a:rPr lang="en-US" dirty="0">
                <a:solidFill>
                  <a:srgbClr val="769D1F"/>
                </a:solidFill>
              </a:rPr>
              <a:t>element </a:t>
            </a:r>
            <a:r>
              <a:rPr lang="ru-RU" dirty="0">
                <a:solidFill>
                  <a:srgbClr val="769D1F"/>
                </a:solidFill>
              </a:rPr>
              <a:t>класса </a:t>
            </a:r>
            <a:r>
              <a:rPr lang="en-US" dirty="0" err="1">
                <a:solidFill>
                  <a:srgbClr val="769D1F"/>
                </a:solidFill>
              </a:rPr>
              <a:t>AANode</a:t>
            </a:r>
            <a:r>
              <a:rPr lang="ru-RU" dirty="0">
                <a:solidFill>
                  <a:srgbClr val="769D1F"/>
                </a:solidFill>
              </a:rPr>
              <a:t>. При нахождении необходимой </a:t>
            </a:r>
            <a:r>
              <a:rPr lang="ru-RU" dirty="0" err="1">
                <a:solidFill>
                  <a:srgbClr val="769D1F"/>
                </a:solidFill>
              </a:rPr>
              <a:t>заготовки,заменить</a:t>
            </a:r>
            <a:r>
              <a:rPr lang="ru-RU" dirty="0">
                <a:solidFill>
                  <a:srgbClr val="769D1F"/>
                </a:solidFill>
              </a:rPr>
              <a:t> ее на разность заготовки и ленты. Изначальную вершину удалить из дерева.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391712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379</Words>
  <Application>Microsoft Office PowerPoint</Application>
  <PresentationFormat>Широкоэкранный</PresentationFormat>
  <Paragraphs>49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Аспект</vt:lpstr>
      <vt:lpstr>Презентация PowerPoint</vt:lpstr>
      <vt:lpstr>Краткая биографическая справка</vt:lpstr>
      <vt:lpstr>Что такое AA-tree?</vt:lpstr>
      <vt:lpstr>Уровни вершин</vt:lpstr>
      <vt:lpstr>Презентация PowerPoint</vt:lpstr>
      <vt:lpstr>Для балансировки АА-дерева нужно всего 2 операции …</vt:lpstr>
      <vt:lpstr>Skew</vt:lpstr>
      <vt:lpstr>Split</vt:lpstr>
      <vt:lpstr>Задача</vt:lpstr>
      <vt:lpstr>Оценка сложности </vt:lpstr>
      <vt:lpstr>Оценка сложности</vt:lpstr>
      <vt:lpstr> Плюсы и минусы AA-tree </vt:lpstr>
      <vt:lpstr>Графики</vt:lpstr>
      <vt:lpstr>Графики</vt:lpstr>
      <vt:lpstr>Графики</vt:lpstr>
      <vt:lpstr>Применимость AA-tree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 Tree</dc:title>
  <dc:creator>Александр Кочедыков</dc:creator>
  <cp:lastModifiedBy>Александр Кочедыков</cp:lastModifiedBy>
  <cp:revision>14</cp:revision>
  <dcterms:created xsi:type="dcterms:W3CDTF">2019-04-16T17:53:44Z</dcterms:created>
  <dcterms:modified xsi:type="dcterms:W3CDTF">2019-04-21T13:40:52Z</dcterms:modified>
</cp:coreProperties>
</file>