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1" r:id="rId2"/>
    <p:sldId id="258" r:id="rId3"/>
    <p:sldId id="266" r:id="rId4"/>
    <p:sldId id="267" r:id="rId5"/>
    <p:sldId id="272" r:id="rId6"/>
    <p:sldId id="268" r:id="rId7"/>
    <p:sldId id="270" r:id="rId8"/>
    <p:sldId id="273" r:id="rId9"/>
    <p:sldId id="275" r:id="rId10"/>
    <p:sldId id="276" r:id="rId11"/>
    <p:sldId id="274" r:id="rId12"/>
    <p:sldId id="278" r:id="rId13"/>
    <p:sldId id="287" r:id="rId14"/>
    <p:sldId id="281" r:id="rId15"/>
    <p:sldId id="280" r:id="rId16"/>
    <p:sldId id="277" r:id="rId17"/>
    <p:sldId id="279" r:id="rId18"/>
    <p:sldId id="284" r:id="rId19"/>
    <p:sldId id="285" r:id="rId20"/>
    <p:sldId id="286" r:id="rId21"/>
    <p:sldId id="282" r:id="rId22"/>
    <p:sldId id="28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D862F-132B-47E1-B3F6-379936917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2F1AE2-9486-42C4-A2C3-06AC04FB5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804503-E069-4719-8485-62A2F620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1ACD-EC76-4193-B289-A6254BD879D9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789409-7A13-4635-8F37-EDD92950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4C1A66-BE27-46CF-9DC0-5B850521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77CC-1499-4B1F-8C2C-383050F4E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1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F9D49-3E38-406A-B488-F117D94B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ABEE05-A2D0-4D07-B206-C60A8851F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AB9BF7-8AC5-4F8C-8D49-D5869F63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1ACD-EC76-4193-B289-A6254BD879D9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7FEA7C-337E-4AEB-95A4-4DCAEC10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50E147-6660-4B60-94E6-8DB0F611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77CC-1499-4B1F-8C2C-383050F4E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3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D06CD3-E486-458F-9F80-52C8AAEC1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7630D7-2288-4FA8-99F9-974A314ED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DE1E2-C504-4A9F-9FD1-7FE49AF2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1ACD-EC76-4193-B289-A6254BD879D9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F70E6-E6EB-471B-AE12-812A9957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12436-FAB2-4EEC-B245-277D39DE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77CC-1499-4B1F-8C2C-383050F4E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16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1B6BB-BB40-4DC0-A92B-EFAAA51F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A517D-ADB2-4359-AD56-E242F501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BC7030-B702-45F0-AE25-7EC30BB5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1ACD-EC76-4193-B289-A6254BD879D9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E91F7D-95B7-4C86-9A31-089F7F89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00361-8EF3-4626-A6A9-6E0AE7FF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77CC-1499-4B1F-8C2C-383050F4E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0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B5A98-5A02-4A29-9CDD-29FC878A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64099B-AD0C-40D7-A178-F3086AF86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CA865-3F1A-483E-89B1-2E471A6D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1ACD-EC76-4193-B289-A6254BD879D9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C08D28-53B9-43F4-8EEC-2080EFB6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A1E42C-9C41-4E9F-8203-F7B67490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77CC-1499-4B1F-8C2C-383050F4E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3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AB62B-AC89-4547-A976-F574D67F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A2B15-A84C-4A08-8BD1-0F2D5E394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E4646D-56BA-4592-B08D-FA13191A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99909C-894E-4B06-8C94-6250E0A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1ACD-EC76-4193-B289-A6254BD879D9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431BF6-F429-4947-9FA8-14508576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A9DED9-68BE-459C-8439-4672CABB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77CC-1499-4B1F-8C2C-383050F4E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36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B39D4-C3FB-4B26-941E-E8690172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196A21-658D-442B-837A-623870EE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BA1B55-719E-4926-A1A0-2ECD0D91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716DA4-6421-43DE-80CA-24344F6D6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CA93C0-990A-4674-A776-C3EC2B541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19A4BE-264B-4879-98E5-E325E965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1ACD-EC76-4193-B289-A6254BD879D9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BE0075-9E9C-4466-AF14-046C1E75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E1AEFA-EDC6-4859-BCA2-5763E26C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77CC-1499-4B1F-8C2C-383050F4E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84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16AF1-69F8-4640-BD58-06F8A2B0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A1BE5D-4082-4A67-9BBC-AF05FF96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1ACD-EC76-4193-B289-A6254BD879D9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9013EE-14EE-4126-9E15-8C943D87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9E9203-7CED-450D-BAE8-8464C00D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77CC-1499-4B1F-8C2C-383050F4E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01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24F5EF-AFF0-4E9A-9142-139D0979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1ACD-EC76-4193-B289-A6254BD879D9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E3A275-6B9E-4D2B-BF5D-F4A999C1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1571ED-7D6E-4D7B-8EC3-E608EDB3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77CC-1499-4B1F-8C2C-383050F4E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4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F3FD1-7A36-4D5A-B9BE-DF56158E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062B0-28D5-436B-98C6-8735E1B6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632856-8B7D-4B06-89A0-CF0CF5E79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4943B8-31E1-4350-96A1-D94B21BC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1ACD-EC76-4193-B289-A6254BD879D9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1369C3-DFC7-47A4-AD9A-36555B98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757708-92CE-4AEE-A94C-D391655F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77CC-1499-4B1F-8C2C-383050F4E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1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64B30-7164-4367-9187-6C1F7B47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408F02-42B6-400B-A290-10BE0646F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18CD94-2928-4BE2-A4CB-645DECDA9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0B2D58-8970-4F32-B6C5-56938BD1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1ACD-EC76-4193-B289-A6254BD879D9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3DF3F1-12C3-4FF0-A8BE-E806F25F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2688E6-6DD5-4DE3-B052-83473F65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77CC-1499-4B1F-8C2C-383050F4E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63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5792D-89AF-4599-A776-474E14F6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0D7760-2297-4A64-940D-C6B6DC4F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DC83D1-E791-4186-93A8-0FE5CACB8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1ACD-EC76-4193-B289-A6254BD879D9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B9D7EC-21F0-46A7-AA4B-4023D9AA6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3A4BF-836E-42CA-B3FB-54F06B774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377CC-1499-4B1F-8C2C-383050F4E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3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xLSTM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C8F0D4-BEFA-4064-AE4E-252413A4A957}"/>
              </a:ext>
            </a:extLst>
          </p:cNvPr>
          <p:cNvSpPr/>
          <p:nvPr/>
        </p:nvSpPr>
        <p:spPr>
          <a:xfrm>
            <a:off x="638881" y="280430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64138-2FAA-4FF2-9320-77C2418EB282}"/>
              </a:ext>
            </a:extLst>
          </p:cNvPr>
          <p:cNvSpPr txBox="1"/>
          <p:nvPr/>
        </p:nvSpPr>
        <p:spPr>
          <a:xfrm>
            <a:off x="400861" y="2484036"/>
            <a:ext cx="113856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Extended </a:t>
            </a:r>
          </a:p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Long Short-Term </a:t>
            </a:r>
          </a:p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6204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Недостатки 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LSTM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36846-73B7-4D5D-92EC-B7EA852FE19F}"/>
              </a:ext>
            </a:extLst>
          </p:cNvPr>
          <p:cNvSpPr txBox="1"/>
          <p:nvPr/>
        </p:nvSpPr>
        <p:spPr>
          <a:xfrm>
            <a:off x="768221" y="2392499"/>
            <a:ext cx="49931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Ограниченная память — всё надо впихнуть внутрь скаляра, который хранится в ячейке памяти LSTM. Это демонстрируют на задаче предсказания редкого токена (</a:t>
            </a:r>
            <a:r>
              <a:rPr lang="ru-RU" dirty="0" err="1"/>
              <a:t>Rare</a:t>
            </a:r>
            <a:r>
              <a:rPr lang="ru-RU" dirty="0"/>
              <a:t> </a:t>
            </a:r>
            <a:r>
              <a:rPr lang="ru-RU" dirty="0" err="1"/>
              <a:t>Token</a:t>
            </a:r>
            <a:r>
              <a:rPr lang="ru-RU" dirty="0"/>
              <a:t> </a:t>
            </a:r>
            <a:r>
              <a:rPr lang="ru-RU" dirty="0" err="1"/>
              <a:t>Prediction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Плохая </a:t>
            </a:r>
            <a:r>
              <a:rPr lang="ru-RU" dirty="0" err="1"/>
              <a:t>параллелизация</a:t>
            </a:r>
            <a:r>
              <a:rPr lang="ru-RU" dirty="0"/>
              <a:t> в силу последовательной обработки скрытых состояний ячейки между соседними временными отсчётами</a:t>
            </a:r>
            <a:r>
              <a:rPr lang="en-US" dirty="0"/>
              <a:t> (c</a:t>
            </a:r>
            <a:r>
              <a:rPr lang="ru-RU" dirty="0" err="1"/>
              <a:t>остояние</a:t>
            </a:r>
            <a:r>
              <a:rPr lang="ru-RU" dirty="0"/>
              <a:t> зависит от предыдущего через </a:t>
            </a:r>
            <a:r>
              <a:rPr lang="ru-RU" dirty="0" err="1"/>
              <a:t>hidden-hidden</a:t>
            </a:r>
            <a:r>
              <a:rPr lang="ru-RU" dirty="0"/>
              <a:t> связи</a:t>
            </a:r>
            <a:r>
              <a:rPr lang="en-US" dirty="0"/>
              <a:t>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920260-F991-4E03-B033-DD39712A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618" y="1969588"/>
            <a:ext cx="4667901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kern="12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xLSTM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шаблон, прямоугольный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AF254C1B-7BF7-4660-9409-D3665EC42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9" y="0"/>
            <a:ext cx="2259128" cy="225912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350E023-C227-4FF9-B477-A774F9211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31" y="2372265"/>
            <a:ext cx="9430139" cy="427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86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Решения в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xLSTM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6C2D8-0AE0-44C8-9B6F-8DB5BD7E0CF6}"/>
              </a:ext>
            </a:extLst>
          </p:cNvPr>
          <p:cNvSpPr txBox="1"/>
          <p:nvPr/>
        </p:nvSpPr>
        <p:spPr>
          <a:xfrm>
            <a:off x="214385" y="3074934"/>
            <a:ext cx="38372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Exponential Gates: </a:t>
            </a:r>
            <a:r>
              <a:rPr lang="ru-RU" dirty="0"/>
              <a:t>добавляются экспоненциальные функции активации на </a:t>
            </a:r>
            <a:r>
              <a:rPr lang="ru-RU" dirty="0" err="1"/>
              <a:t>input</a:t>
            </a:r>
            <a:r>
              <a:rPr lang="ru-RU" dirty="0"/>
              <a:t> и </a:t>
            </a:r>
            <a:r>
              <a:rPr lang="ru-RU" dirty="0" err="1"/>
              <a:t>forget</a:t>
            </a:r>
            <a:r>
              <a:rPr lang="ru-RU" dirty="0"/>
              <a:t> </a:t>
            </a:r>
            <a:r>
              <a:rPr lang="ru-RU" dirty="0" err="1"/>
              <a:t>gate</a:t>
            </a:r>
            <a:r>
              <a:rPr lang="ru-RU" dirty="0"/>
              <a:t>. Также появляется отдельное состояние нормализатора, и чтобы от экспоненты всё не взлетело в космос - состояние стабилизатора. </a:t>
            </a:r>
            <a:endParaRPr lang="en-US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4A0B0F6-B2CD-43C8-8DB4-371DC40D0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599" y="5148247"/>
            <a:ext cx="7821116" cy="14098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DAC4B7-C7DE-465E-8E58-15CBCE8F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4" y="2352523"/>
            <a:ext cx="7628642" cy="27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Решения в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xLSTM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151986-6141-4088-BD7F-DB822B35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17" y="2008794"/>
            <a:ext cx="6664768" cy="45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0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Решения в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xLSTM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278224-6564-49CB-BBD6-DED5E4F9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56" y="1991240"/>
            <a:ext cx="7701288" cy="430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1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Решения в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xLSTM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6C2D8-0AE0-44C8-9B6F-8DB5BD7E0CF6}"/>
              </a:ext>
            </a:extLst>
          </p:cNvPr>
          <p:cNvSpPr txBox="1"/>
          <p:nvPr/>
        </p:nvSpPr>
        <p:spPr>
          <a:xfrm>
            <a:off x="373780" y="2735210"/>
            <a:ext cx="38372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Matrix memory: </a:t>
            </a:r>
            <a:r>
              <a:rPr lang="ru-RU" dirty="0"/>
              <a:t>не что иное, как ассоциативная память</a:t>
            </a:r>
            <a:r>
              <a:rPr lang="en-US" dirty="0"/>
              <a:t>;</a:t>
            </a:r>
            <a:r>
              <a:rPr lang="ru-RU" dirty="0"/>
              <a:t> аналогично терминологии трансформера, создают запросы, ключи и значения </a:t>
            </a:r>
            <a:r>
              <a:rPr lang="ru-RU" dirty="0" err="1"/>
              <a:t>qkv</a:t>
            </a:r>
            <a:r>
              <a:rPr lang="ru-RU" dirty="0"/>
              <a:t> и получают </a:t>
            </a:r>
            <a:r>
              <a:rPr lang="en-US" dirty="0"/>
              <a:t>hidden state </a:t>
            </a:r>
            <a:r>
              <a:rPr lang="ru-RU" dirty="0"/>
              <a:t>в качестве значений v наиболее близких к запросу q. В формулу обновления ассоциативной памяти так же включены </a:t>
            </a:r>
            <a:r>
              <a:rPr lang="en-US" dirty="0"/>
              <a:t>input</a:t>
            </a:r>
            <a:r>
              <a:rPr lang="ru-RU" dirty="0"/>
              <a:t> и </a:t>
            </a:r>
            <a:r>
              <a:rPr lang="en-US" dirty="0"/>
              <a:t>forget</a:t>
            </a:r>
            <a:r>
              <a:rPr lang="ru-RU" dirty="0"/>
              <a:t> </a:t>
            </a:r>
            <a:r>
              <a:rPr lang="en-US" dirty="0"/>
              <a:t>gates</a:t>
            </a:r>
            <a:r>
              <a:rPr lang="ru-RU" dirty="0"/>
              <a:t> чтобы сделать ее  более “</a:t>
            </a:r>
            <a:r>
              <a:rPr lang="ru-RU" dirty="0" err="1"/>
              <a:t>lstm-like</a:t>
            </a:r>
            <a:r>
              <a:rPr lang="ru-RU" dirty="0"/>
              <a:t>”  это все </a:t>
            </a:r>
            <a:r>
              <a:rPr lang="ru-RU" dirty="0" err="1"/>
              <a:t>параллелизуется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C650A6-CD63-47A2-BA22-39688D10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74" y="2633972"/>
            <a:ext cx="6963747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4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Решения в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xLSTM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7A4A2A-F6AC-4F13-8D1C-C53D808A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05" y="1991240"/>
            <a:ext cx="8457991" cy="40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Решения в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xLSTM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926A25-39F3-469B-8383-0C5FC574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5"/>
          <a:stretch/>
        </p:blipFill>
        <p:spPr>
          <a:xfrm>
            <a:off x="1049355" y="2135964"/>
            <a:ext cx="10088691" cy="44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Как все собрать в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xLSTM</a:t>
            </a: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?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C8111-6797-43C3-B51B-C14D7F791745}"/>
              </a:ext>
            </a:extLst>
          </p:cNvPr>
          <p:cNvSpPr txBox="1"/>
          <p:nvPr/>
        </p:nvSpPr>
        <p:spPr>
          <a:xfrm>
            <a:off x="760480" y="3381541"/>
            <a:ext cx="3047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51515"/>
                </a:solidFill>
                <a:latin typeface="__onest_ec427c"/>
              </a:rPr>
              <a:t>Д</a:t>
            </a:r>
            <a:r>
              <a:rPr lang="ru-RU" b="0" i="0" dirty="0">
                <a:solidFill>
                  <a:srgbClr val="151515"/>
                </a:solidFill>
                <a:effectLst/>
                <a:latin typeface="__onest_ec427c"/>
              </a:rPr>
              <a:t>ополнительно обернули каждую из структур в </a:t>
            </a:r>
            <a:r>
              <a:rPr lang="ru-RU" b="0" i="0" dirty="0" err="1">
                <a:solidFill>
                  <a:srgbClr val="151515"/>
                </a:solidFill>
                <a:effectLst/>
                <a:latin typeface="__onest_ec427c"/>
              </a:rPr>
              <a:t>residual</a:t>
            </a:r>
            <a:r>
              <a:rPr lang="ru-RU" b="0" i="0" dirty="0">
                <a:solidFill>
                  <a:srgbClr val="151515"/>
                </a:solidFill>
                <a:effectLst/>
                <a:latin typeface="__onest_ec427c"/>
              </a:rPr>
              <a:t> блоки</a:t>
            </a:r>
            <a:endParaRPr lang="ru-RU" dirty="0"/>
          </a:p>
        </p:txBody>
      </p:sp>
      <p:pic>
        <p:nvPicPr>
          <p:cNvPr id="7172" name="Picture 4" descr="nnon">
            <a:extLst>
              <a:ext uri="{FF2B5EF4-FFF2-40B4-BE49-F238E27FC236}">
                <a16:creationId xmlns:a16="http://schemas.microsoft.com/office/drawing/2014/main" id="{C99C1E2E-2CD6-4D2F-B048-076C809AE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26" y="2393983"/>
            <a:ext cx="54292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3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Как все собрать в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xLSTM</a:t>
            </a: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?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nknno">
            <a:extLst>
              <a:ext uri="{FF2B5EF4-FFF2-40B4-BE49-F238E27FC236}">
                <a16:creationId xmlns:a16="http://schemas.microsoft.com/office/drawing/2014/main" id="{4FDBF6C2-C213-4361-B648-D717BDF74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8" y="1991240"/>
            <a:ext cx="5176193" cy="48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C5DBF-811B-4212-BEDE-2FAF469840FD}"/>
              </a:ext>
            </a:extLst>
          </p:cNvPr>
          <p:cNvSpPr txBox="1"/>
          <p:nvPr/>
        </p:nvSpPr>
        <p:spPr>
          <a:xfrm>
            <a:off x="6538427" y="2458211"/>
            <a:ext cx="47422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51515"/>
                </a:solidFill>
              </a:rPr>
              <a:t>В</a:t>
            </a:r>
            <a:r>
              <a:rPr lang="ru-RU" b="0" i="0" dirty="0">
                <a:solidFill>
                  <a:srgbClr val="151515"/>
                </a:solidFill>
                <a:effectLst/>
              </a:rPr>
              <a:t>ходы </a:t>
            </a:r>
            <a:r>
              <a:rPr lang="ru-RU" b="1" i="0" dirty="0">
                <a:solidFill>
                  <a:srgbClr val="151515"/>
                </a:solidFill>
                <a:effectLst/>
              </a:rPr>
              <a:t>X</a:t>
            </a:r>
            <a:r>
              <a:rPr lang="ru-RU" b="0" i="0" dirty="0">
                <a:solidFill>
                  <a:srgbClr val="151515"/>
                </a:solidFill>
                <a:effectLst/>
              </a:rPr>
              <a:t> делятся на головы – на рисунке ниже их четыре. Перед этим входы опционально могут быть пропущены через несколько </a:t>
            </a:r>
            <a:r>
              <a:rPr lang="ru-RU" b="0" i="0" dirty="0" err="1">
                <a:solidFill>
                  <a:srgbClr val="151515"/>
                </a:solidFill>
                <a:effectLst/>
              </a:rPr>
              <a:t>сверточных</a:t>
            </a:r>
            <a:r>
              <a:rPr lang="ru-RU" b="0" i="0" dirty="0">
                <a:solidFill>
                  <a:srgbClr val="151515"/>
                </a:solidFill>
                <a:effectLst/>
              </a:rPr>
              <a:t> слоев. После деления в каждой из голов отрабатывает </a:t>
            </a:r>
            <a:r>
              <a:rPr lang="ru-RU" b="0" i="0" dirty="0" err="1">
                <a:solidFill>
                  <a:srgbClr val="151515"/>
                </a:solidFill>
                <a:effectLst/>
              </a:rPr>
              <a:t>sLSTM</a:t>
            </a:r>
            <a:r>
              <a:rPr lang="ru-RU" b="0" i="0" dirty="0">
                <a:solidFill>
                  <a:srgbClr val="151515"/>
                </a:solidFill>
                <a:effectLst/>
              </a:rPr>
              <a:t>. Выходы с голов затем объединяются с помощью </a:t>
            </a:r>
            <a:r>
              <a:rPr lang="ru-RU" b="0" i="0" dirty="0" err="1">
                <a:solidFill>
                  <a:srgbClr val="151515"/>
                </a:solidFill>
                <a:effectLst/>
              </a:rPr>
              <a:t>GroupNorm</a:t>
            </a:r>
            <a:r>
              <a:rPr lang="ru-RU" b="0" i="0" dirty="0">
                <a:solidFill>
                  <a:srgbClr val="151515"/>
                </a:solidFill>
                <a:effectLst/>
              </a:rPr>
              <a:t>, а потом проецируются в пространство большей размерности и обратно. Эта последняя часть названа </a:t>
            </a:r>
            <a:r>
              <a:rPr lang="ru-RU" b="1" i="0" dirty="0" err="1">
                <a:solidFill>
                  <a:srgbClr val="151515"/>
                </a:solidFill>
                <a:effectLst/>
              </a:rPr>
              <a:t>up-projection</a:t>
            </a:r>
            <a:r>
              <a:rPr lang="ru-RU" b="0" i="0" dirty="0">
                <a:solidFill>
                  <a:srgbClr val="151515"/>
                </a:solidFill>
                <a:effectLst/>
              </a:rPr>
              <a:t> и проделывается для того, что повысить качество </a:t>
            </a:r>
            <a:r>
              <a:rPr lang="ru-RU" b="0" i="0" dirty="0" err="1">
                <a:solidFill>
                  <a:srgbClr val="151515"/>
                </a:solidFill>
                <a:effectLst/>
              </a:rPr>
              <a:t>histories</a:t>
            </a:r>
            <a:r>
              <a:rPr lang="ru-RU" b="0" i="0" dirty="0">
                <a:solidFill>
                  <a:srgbClr val="151515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151515"/>
                </a:solidFill>
                <a:effectLst/>
              </a:rPr>
              <a:t>sep</a:t>
            </a:r>
            <a:r>
              <a:rPr lang="en-US" b="0" i="0" dirty="0">
                <a:solidFill>
                  <a:srgbClr val="151515"/>
                </a:solidFill>
                <a:effectLst/>
              </a:rPr>
              <a:t>e</a:t>
            </a:r>
            <a:r>
              <a:rPr lang="ru-RU" b="0" i="0" dirty="0" err="1">
                <a:solidFill>
                  <a:srgbClr val="151515"/>
                </a:solidFill>
                <a:effectLst/>
              </a:rPr>
              <a:t>rating</a:t>
            </a:r>
            <a:r>
              <a:rPr lang="ru-RU" b="0" i="0" dirty="0">
                <a:solidFill>
                  <a:srgbClr val="151515"/>
                </a:solidFill>
                <a:effectLst/>
              </a:rPr>
              <a:t>. Это умение сети разделять "линии повествования": например, понимать, к какому из персонажей относится то или иное действие.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12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RNN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 unrolled recurrent neural network.">
            <a:extLst>
              <a:ext uri="{FF2B5EF4-FFF2-40B4-BE49-F238E27FC236}">
                <a16:creationId xmlns:a16="http://schemas.microsoft.com/office/drawing/2014/main" id="{19F94CFE-3FFB-4EE9-8070-EFF26E553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910859"/>
            <a:ext cx="11548872" cy="303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25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Как все собрать в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xLSTM</a:t>
            </a: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?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2C5DBF-811B-4212-BEDE-2FAF469840FD}"/>
              </a:ext>
            </a:extLst>
          </p:cNvPr>
          <p:cNvSpPr txBox="1"/>
          <p:nvPr/>
        </p:nvSpPr>
        <p:spPr>
          <a:xfrm>
            <a:off x="6619043" y="3027378"/>
            <a:ext cx="42477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51515"/>
                </a:solidFill>
                <a:effectLst/>
              </a:rPr>
              <a:t>Все то же самое, что и в </a:t>
            </a:r>
            <a:r>
              <a:rPr lang="ru-RU" b="0" i="0" dirty="0" err="1">
                <a:solidFill>
                  <a:srgbClr val="151515"/>
                </a:solidFill>
                <a:effectLst/>
              </a:rPr>
              <a:t>sLSTM</a:t>
            </a:r>
            <a:r>
              <a:rPr lang="ru-RU" b="0" i="0" dirty="0">
                <a:solidFill>
                  <a:srgbClr val="151515"/>
                </a:solidFill>
                <a:effectLst/>
              </a:rPr>
              <a:t>, но в другом порядке. Отражаем входы в пространство большей размерности → делим на головы → пропускаем через </a:t>
            </a:r>
            <a:r>
              <a:rPr lang="ru-RU" b="0" i="0" dirty="0" err="1">
                <a:solidFill>
                  <a:srgbClr val="151515"/>
                </a:solidFill>
                <a:effectLst/>
              </a:rPr>
              <a:t>mLSTM</a:t>
            </a:r>
            <a:r>
              <a:rPr lang="ru-RU" b="0" i="0" dirty="0">
                <a:solidFill>
                  <a:srgbClr val="151515"/>
                </a:solidFill>
                <a:effectLst/>
              </a:rPr>
              <a:t> → объединяем по </a:t>
            </a:r>
            <a:r>
              <a:rPr lang="ru-RU" b="0" i="0" dirty="0" err="1">
                <a:solidFill>
                  <a:srgbClr val="151515"/>
                </a:solidFill>
                <a:effectLst/>
              </a:rPr>
              <a:t>GroupNorm</a:t>
            </a:r>
            <a:r>
              <a:rPr lang="ru-RU" b="0" i="0" dirty="0">
                <a:solidFill>
                  <a:srgbClr val="151515"/>
                </a:solidFill>
                <a:effectLst/>
              </a:rPr>
              <a:t> → проецируем обратно в родную размерность → складываем со входами, чтобы получится </a:t>
            </a:r>
            <a:r>
              <a:rPr lang="ru-RU" b="0" i="0" dirty="0" err="1">
                <a:solidFill>
                  <a:srgbClr val="151515"/>
                </a:solidFill>
                <a:effectLst/>
              </a:rPr>
              <a:t>residual</a:t>
            </a:r>
            <a:r>
              <a:rPr lang="ru-RU" b="0" i="0" dirty="0">
                <a:solidFill>
                  <a:srgbClr val="151515"/>
                </a:solidFill>
                <a:effectLst/>
              </a:rPr>
              <a:t> → готово!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830956-0AD9-4FBD-8BA5-BEAFBA7AD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0" y="2062976"/>
            <a:ext cx="4661669" cy="44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9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Результаты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вмвмвмв">
            <a:extLst>
              <a:ext uri="{FF2B5EF4-FFF2-40B4-BE49-F238E27FC236}">
                <a16:creationId xmlns:a16="http://schemas.microsoft.com/office/drawing/2014/main" id="{5E6A19D4-4312-4ADB-96EE-3271526F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5602"/>
            <a:ext cx="12192000" cy="35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981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Результаты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вмвмвм">
            <a:extLst>
              <a:ext uri="{FF2B5EF4-FFF2-40B4-BE49-F238E27FC236}">
                <a16:creationId xmlns:a16="http://schemas.microsoft.com/office/drawing/2014/main" id="{8D17871C-6149-4EC5-B0E3-18037CA3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81" y="2124392"/>
            <a:ext cx="3829605" cy="461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вмвмвм">
            <a:extLst>
              <a:ext uri="{FF2B5EF4-FFF2-40B4-BE49-F238E27FC236}">
                <a16:creationId xmlns:a16="http://schemas.microsoft.com/office/drawing/2014/main" id="{E0C81CBF-1F94-4BD5-A7FC-32AB8609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692" y="2460218"/>
            <a:ext cx="7096020" cy="394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Проблемы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9BFFA-EB09-4CAF-8D68-7C7B83848FD4}"/>
              </a:ext>
            </a:extLst>
          </p:cNvPr>
          <p:cNvSpPr txBox="1"/>
          <p:nvPr/>
        </p:nvSpPr>
        <p:spPr>
          <a:xfrm>
            <a:off x="638881" y="2228671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Вектор контекста меняется на каждом шаге, поэтому не имеет возможности пройти на некотором этапе неизменным</a:t>
            </a:r>
            <a:endParaRPr lang="en-US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Затухание градиента</a:t>
            </a:r>
          </a:p>
        </p:txBody>
      </p:sp>
      <p:pic>
        <p:nvPicPr>
          <p:cNvPr id="7" name="Picture 4" descr="Изображение выглядит как текст, диаграмма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D939ACF-BC6A-4066-B43C-3EAB39DFD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"/>
          <a:stretch/>
        </p:blipFill>
        <p:spPr bwMode="auto">
          <a:xfrm>
            <a:off x="5726989" y="3125918"/>
            <a:ext cx="5305425" cy="33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9C2DC6C-EF8F-4203-9EF6-14EB465C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81" y="3901714"/>
            <a:ext cx="3914458" cy="258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0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LSTM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LSTM neural network.">
            <a:extLst>
              <a:ext uri="{FF2B5EF4-FFF2-40B4-BE49-F238E27FC236}">
                <a16:creationId xmlns:a16="http://schemas.microsoft.com/office/drawing/2014/main" id="{6D183858-D47D-485F-AB74-FB3B92B37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5" y="2154359"/>
            <a:ext cx="11445551" cy="430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0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Ключевая идея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267EBD-E38C-404C-B893-17BEB6FAC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1240"/>
            <a:ext cx="12192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5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Ворота забывания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EA3E3E8-5EFC-4C2D-9A94-DBCD743C7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99" y="3708066"/>
            <a:ext cx="8575203" cy="26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684158-5418-462A-848C-EA6ECB8F4EB3}"/>
              </a:ext>
            </a:extLst>
          </p:cNvPr>
          <p:cNvSpPr txBox="1"/>
          <p:nvPr/>
        </p:nvSpPr>
        <p:spPr>
          <a:xfrm>
            <a:off x="347343" y="1991240"/>
            <a:ext cx="114927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Нужно понять, что необходимо забыть, а что оставить в памяти. Эту подзадачу можно интерпретировать как бинарную классификацию. Берётся вектор краткосрочной памяти, добавляется новый ввод, всё это умножается на матрицу забывания. В результате будет получен вектор из чисел между 0 и 1. Далее путем поэлементного умножения на вектор долгосрочной памяти часть информации удалится (умножение на ноль), часть останется (умножение на 1).</a:t>
            </a:r>
          </a:p>
        </p:txBody>
      </p:sp>
    </p:spTree>
    <p:extLst>
      <p:ext uri="{BB962C8B-B14F-4D97-AF65-F5344CB8AC3E}">
        <p14:creationId xmlns:p14="http://schemas.microsoft.com/office/powerpoint/2010/main" val="400049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Ворота входа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84158-5418-462A-848C-EA6ECB8F4EB3}"/>
              </a:ext>
            </a:extLst>
          </p:cNvPr>
          <p:cNvSpPr txBox="1"/>
          <p:nvPr/>
        </p:nvSpPr>
        <p:spPr>
          <a:xfrm>
            <a:off x="347343" y="1991240"/>
            <a:ext cx="11492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Нужно решить, что сохранить в памяти: имеется два потока (для первого используется бинарная классификация для регулирования того, какую часть второго потока добавить. После этого данные потоки перемножаются и добавляются в долгосрочную память.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FFB1E0-0369-4F8F-81D9-4F933791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25" y="3611557"/>
            <a:ext cx="8462152" cy="261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01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Ворота выхода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84158-5418-462A-848C-EA6ECB8F4EB3}"/>
              </a:ext>
            </a:extLst>
          </p:cNvPr>
          <p:cNvSpPr txBox="1"/>
          <p:nvPr/>
        </p:nvSpPr>
        <p:spPr>
          <a:xfrm>
            <a:off x="347343" y="1991240"/>
            <a:ext cx="11492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23232"/>
                </a:solidFill>
                <a:effectLst/>
                <a:latin typeface="__CoFoSans_e38c82"/>
              </a:rPr>
              <a:t>Сколько информации из </a:t>
            </a:r>
            <a:r>
              <a:rPr lang="ru-RU" b="0" i="0" dirty="0" err="1">
                <a:solidFill>
                  <a:srgbClr val="323232"/>
                </a:solidFill>
                <a:effectLst/>
                <a:latin typeface="__CoFoSans_e38c82"/>
              </a:rPr>
              <a:t>cell</a:t>
            </a:r>
            <a:r>
              <a:rPr lang="ru-RU" b="0" i="0" dirty="0">
                <a:solidFill>
                  <a:srgbClr val="323232"/>
                </a:solidFill>
                <a:effectLst/>
                <a:latin typeface="__CoFoSans_e38c82"/>
              </a:rPr>
              <a:t> </a:t>
            </a:r>
            <a:r>
              <a:rPr lang="ru-RU" b="0" i="0" dirty="0" err="1">
                <a:solidFill>
                  <a:srgbClr val="323232"/>
                </a:solidFill>
                <a:effectLst/>
                <a:latin typeface="__CoFoSans_e38c82"/>
              </a:rPr>
              <a:t>state</a:t>
            </a:r>
            <a:r>
              <a:rPr lang="ru-RU" b="0" i="0" dirty="0">
                <a:solidFill>
                  <a:srgbClr val="323232"/>
                </a:solidFill>
                <a:effectLst/>
                <a:latin typeface="__CoFoSans_e38c82"/>
              </a:rPr>
              <a:t> следует отдавать на выход из LSTM-блока. В</a:t>
            </a:r>
            <a:r>
              <a:rPr lang="ru-RU" dirty="0"/>
              <a:t> краткосрочную память добавляется новый вход, а затем переносится часть информации из долгосрочной памяти в краткосрочную.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D2470D-CF13-45E6-94D3-1495AC6E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66" y="3611557"/>
            <a:ext cx="8067869" cy="249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78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132FAE-8ADB-4487-9FDF-2CFBC41063BA}"/>
              </a:ext>
            </a:extLst>
          </p:cNvPr>
          <p:cNvSpPr/>
          <p:nvPr/>
        </p:nvSpPr>
        <p:spPr>
          <a:xfrm>
            <a:off x="638881" y="37092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Недостатки 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LSTM</a:t>
            </a:r>
            <a:endParaRPr lang="en-US" sz="6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36846-73B7-4D5D-92EC-B7EA852FE19F}"/>
              </a:ext>
            </a:extLst>
          </p:cNvPr>
          <p:cNvSpPr txBox="1"/>
          <p:nvPr/>
        </p:nvSpPr>
        <p:spPr>
          <a:xfrm>
            <a:off x="768221" y="1969588"/>
            <a:ext cx="106555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Неспособность пересмотреть решение о сохранении данных внутри ячейки памяти. Это демонстрируют на простой задаче поиска ближайшего соседа (</a:t>
            </a:r>
            <a:r>
              <a:rPr lang="ru-RU" dirty="0" err="1"/>
              <a:t>Nearest</a:t>
            </a:r>
            <a:r>
              <a:rPr lang="ru-RU" dirty="0"/>
              <a:t> </a:t>
            </a:r>
            <a:r>
              <a:rPr lang="ru-RU" dirty="0" err="1"/>
              <a:t>Neighbor</a:t>
            </a:r>
            <a:r>
              <a:rPr lang="ru-RU" dirty="0"/>
              <a:t> Search), где сначала даётся </a:t>
            </a:r>
            <a:r>
              <a:rPr lang="ru-RU" dirty="0" err="1"/>
              <a:t>референсный</a:t>
            </a:r>
            <a:r>
              <a:rPr lang="ru-RU" dirty="0"/>
              <a:t> вектор, а далее сканируется последовательность других векторов, и модель должна найти наиболее похожий вектор и вернуть связанное с ним значение, когда последовательность закончится. Когда в последовательности попадается ещё более подходящий вектор, то модель не справляется.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CA4962-4D52-4D90-9682-EAC0282E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22" y="3446916"/>
            <a:ext cx="8793358" cy="325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141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4119</TotalTime>
  <Words>578</Words>
  <Application>Microsoft Office PowerPoint</Application>
  <PresentationFormat>Широкоэкранный</PresentationFormat>
  <Paragraphs>42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__CoFoSans_e38c82</vt:lpstr>
      <vt:lpstr>__onest_ec427c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Лев Кочян</dc:creator>
  <cp:lastModifiedBy>Лев Кочян</cp:lastModifiedBy>
  <cp:revision>22</cp:revision>
  <dcterms:created xsi:type="dcterms:W3CDTF">2024-10-28T10:56:04Z</dcterms:created>
  <dcterms:modified xsi:type="dcterms:W3CDTF">2024-11-02T09:19:34Z</dcterms:modified>
</cp:coreProperties>
</file>