
<file path=[Content_Types].xml><?xml version="1.0" encoding="utf-8"?>
<Types xmlns="http://schemas.openxmlformats.org/package/2006/content-types">
  <Default Extension="avi" ContentType="video/x-msvideo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85" r:id="rId4"/>
    <p:sldId id="288" r:id="rId5"/>
    <p:sldId id="286" r:id="rId6"/>
    <p:sldId id="287" r:id="rId7"/>
    <p:sldId id="289" r:id="rId8"/>
    <p:sldId id="290" r:id="rId9"/>
    <p:sldId id="312" r:id="rId10"/>
    <p:sldId id="291" r:id="rId11"/>
    <p:sldId id="293" r:id="rId12"/>
    <p:sldId id="294" r:id="rId13"/>
    <p:sldId id="295" r:id="rId14"/>
    <p:sldId id="296" r:id="rId15"/>
    <p:sldId id="297" r:id="rId16"/>
    <p:sldId id="299" r:id="rId17"/>
    <p:sldId id="313" r:id="rId18"/>
    <p:sldId id="300" r:id="rId19"/>
    <p:sldId id="301" r:id="rId20"/>
    <p:sldId id="303" r:id="rId21"/>
    <p:sldId id="302" r:id="rId22"/>
    <p:sldId id="305" r:id="rId23"/>
    <p:sldId id="306" r:id="rId24"/>
    <p:sldId id="304" r:id="rId25"/>
    <p:sldId id="307" r:id="rId26"/>
    <p:sldId id="314" r:id="rId27"/>
    <p:sldId id="308" r:id="rId28"/>
    <p:sldId id="309" r:id="rId29"/>
    <p:sldId id="310" r:id="rId30"/>
    <p:sldId id="311" r:id="rId31"/>
    <p:sldId id="260" r:id="rId3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16F6F3-3329-415C-897C-73173DC277EC}" v="2" dt="2023-11-15T08:47:00.9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48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DF243-0C84-405D-80CA-D32243E9DD0B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D5A95-656A-4596-A784-8AD8DFC9D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98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7D11-71AF-4ED8-A980-E0A986B3A7BD}" type="datetimeFigureOut">
              <a:rPr lang="sk-SK" smtClean="0"/>
              <a:t>15. 11. 2023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19A3-C8B3-47CB-865C-ED63A4F10718}" type="slidenum">
              <a:rPr lang="sk-SK" smtClean="0"/>
              <a:t>‹#›</a:t>
            </a:fld>
            <a:endParaRPr lang="sk-SK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7D11-71AF-4ED8-A980-E0A986B3A7BD}" type="datetimeFigureOut">
              <a:rPr lang="sk-SK" smtClean="0"/>
              <a:t>15. 11. 2023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19A3-C8B3-47CB-865C-ED63A4F1071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7D11-71AF-4ED8-A980-E0A986B3A7BD}" type="datetimeFigureOut">
              <a:rPr lang="sk-SK" smtClean="0"/>
              <a:t>15. 11. 2023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19A3-C8B3-47CB-865C-ED63A4F1071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7D11-71AF-4ED8-A980-E0A986B3A7BD}" type="datetimeFigureOut">
              <a:rPr lang="sk-SK" smtClean="0"/>
              <a:t>15. 11. 2023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19A3-C8B3-47CB-865C-ED63A4F1071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7D11-71AF-4ED8-A980-E0A986B3A7BD}" type="datetimeFigureOut">
              <a:rPr lang="sk-SK" smtClean="0"/>
              <a:t>15. 11. 2023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19A3-C8B3-47CB-865C-ED63A4F10718}" type="slidenum">
              <a:rPr lang="sk-SK" smtClean="0"/>
              <a:t>‹#›</a:t>
            </a:fld>
            <a:endParaRPr lang="sk-SK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7D11-71AF-4ED8-A980-E0A986B3A7BD}" type="datetimeFigureOut">
              <a:rPr lang="sk-SK" smtClean="0"/>
              <a:t>15. 11. 2023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19A3-C8B3-47CB-865C-ED63A4F1071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7D11-71AF-4ED8-A980-E0A986B3A7BD}" type="datetimeFigureOut">
              <a:rPr lang="sk-SK" smtClean="0"/>
              <a:t>15. 11. 2023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19A3-C8B3-47CB-865C-ED63A4F10718}" type="slidenum">
              <a:rPr lang="sk-SK" smtClean="0"/>
              <a:t>‹#›</a:t>
            </a:fld>
            <a:endParaRPr lang="sk-SK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7D11-71AF-4ED8-A980-E0A986B3A7BD}" type="datetimeFigureOut">
              <a:rPr lang="sk-SK" smtClean="0"/>
              <a:t>15. 11. 2023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19A3-C8B3-47CB-865C-ED63A4F1071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7D11-71AF-4ED8-A980-E0A986B3A7BD}" type="datetimeFigureOut">
              <a:rPr lang="sk-SK" smtClean="0"/>
              <a:t>15. 11. 2023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19A3-C8B3-47CB-865C-ED63A4F1071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7D11-71AF-4ED8-A980-E0A986B3A7BD}" type="datetimeFigureOut">
              <a:rPr lang="sk-SK" smtClean="0"/>
              <a:t>15. 11. 2023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19A3-C8B3-47CB-865C-ED63A4F10718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7D11-71AF-4ED8-A980-E0A986B3A7BD}" type="datetimeFigureOut">
              <a:rPr lang="sk-SK" smtClean="0"/>
              <a:t>15. 11. 2023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19A3-C8B3-47CB-865C-ED63A4F1071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D4A7D11-71AF-4ED8-A980-E0A986B3A7BD}" type="datetimeFigureOut">
              <a:rPr lang="sk-SK" smtClean="0"/>
              <a:t>15. 11. 2023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7B219A3-C8B3-47CB-865C-ED63A4F10718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3065512"/>
          </a:xfrm>
        </p:spPr>
        <p:txBody>
          <a:bodyPr/>
          <a:lstStyle/>
          <a:p>
            <a:r>
              <a:rPr lang="en-US" dirty="0" err="1"/>
              <a:t>Riadenie</a:t>
            </a:r>
            <a:r>
              <a:rPr lang="en-US" dirty="0"/>
              <a:t> </a:t>
            </a:r>
            <a:r>
              <a:rPr lang="en-US" dirty="0" err="1"/>
              <a:t>Neline</a:t>
            </a:r>
            <a:r>
              <a:rPr lang="sk-SK" dirty="0" err="1"/>
              <a:t>árnych</a:t>
            </a:r>
            <a:r>
              <a:rPr lang="sk-SK" dirty="0"/>
              <a:t> Systémov</a:t>
            </a:r>
            <a:br>
              <a:rPr lang="sk-SK" dirty="0"/>
            </a:br>
            <a:r>
              <a:rPr lang="sk-SK" dirty="0"/>
              <a:t>Prednáška 8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5800" y="4449853"/>
            <a:ext cx="6400800" cy="1752600"/>
          </a:xfrm>
        </p:spPr>
        <p:txBody>
          <a:bodyPr>
            <a:normAutofit/>
          </a:bodyPr>
          <a:lstStyle/>
          <a:p>
            <a:pPr algn="l"/>
            <a:endParaRPr lang="sk-SK" sz="1800" dirty="0"/>
          </a:p>
          <a:p>
            <a:pPr algn="l"/>
            <a:endParaRPr lang="sk-SK" sz="1800" dirty="0"/>
          </a:p>
          <a:p>
            <a:pPr algn="l"/>
            <a:endParaRPr lang="sk-SK" sz="1800" dirty="0"/>
          </a:p>
          <a:p>
            <a:pPr algn="l"/>
            <a:r>
              <a:rPr lang="sk-SK" sz="1800" dirty="0"/>
              <a:t>Ing. Martin Ernek PhD.</a:t>
            </a:r>
          </a:p>
          <a:p>
            <a:pPr algn="l"/>
            <a:r>
              <a:rPr lang="sk-SK" sz="1800" dirty="0"/>
              <a:t>202</a:t>
            </a:r>
            <a:r>
              <a:rPr lang="en-US" sz="1800"/>
              <a:t>3</a:t>
            </a:r>
            <a:endParaRPr lang="sk-SK" sz="1800" dirty="0"/>
          </a:p>
        </p:txBody>
      </p:sp>
    </p:spTree>
    <p:extLst>
      <p:ext uri="{BB962C8B-B14F-4D97-AF65-F5344CB8AC3E}">
        <p14:creationId xmlns:p14="http://schemas.microsoft.com/office/powerpoint/2010/main" val="198502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2EB8B78-4BDA-DBDE-9BBC-665683145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2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38E41F0-A5FA-C50B-708A-F3B6D7B7A5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sk-SK" dirty="0"/>
                  <a:t>Linearizujme nelineárny systém v počiatku: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sk-SK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𝑐𝑜𝑠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sk-SK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𝑠𝑖𝑛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k-SK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sk-SK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38E41F0-A5FA-C50B-708A-F3B6D7B7A5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8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8682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CC8F1-47B6-B8CD-1007-A5A24B77B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Lyapunova linearizačná metóda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11FE9-EFC2-C7E0-A04F-C8D841E14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/>
              <a:t>Definícia:</a:t>
            </a:r>
          </a:p>
          <a:p>
            <a:r>
              <a:rPr lang="sk-SK" dirty="0"/>
              <a:t>Ak je linearizovaný systém stabilný, potom je rovnovážny stav systému asymptoticky stabilný.</a:t>
            </a:r>
          </a:p>
          <a:p>
            <a:r>
              <a:rPr lang="sk-SK" dirty="0"/>
              <a:t>Ak je linearizovaný systém nestabilný, potom je rovnovážny stav systému nestabilný.</a:t>
            </a:r>
          </a:p>
          <a:p>
            <a:r>
              <a:rPr lang="sk-SK" dirty="0"/>
              <a:t>Ak je linearizovaný systém </a:t>
            </a:r>
            <a:r>
              <a:rPr lang="sk-SK" dirty="0" err="1"/>
              <a:t>mariginálne</a:t>
            </a:r>
            <a:r>
              <a:rPr lang="sk-SK" dirty="0"/>
              <a:t> stabilný, inak povedané na hranici stability, potom nie je možné pre rovnovážny stav systému určiť stabilitu použitím tejto metódy.</a:t>
            </a:r>
          </a:p>
          <a:p>
            <a:endParaRPr lang="sk-SK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5287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06B0F-EC10-B9B2-87E2-AE7EAA3E6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Stabilita lineárnych systémov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91FA49-6C79-DC52-BE04-F528FD492D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sk-SK" dirty="0"/>
                  <a:t>Pripomeňme kedy je lineárny systém stabilný:</a:t>
                </a:r>
              </a:p>
              <a:p>
                <a:endParaRPr lang="sk-SK" dirty="0"/>
              </a:p>
              <a:p>
                <a:r>
                  <a:rPr lang="sk-SK" b="1" dirty="0"/>
                  <a:t>Definícia:</a:t>
                </a:r>
              </a:p>
              <a:p>
                <a:endParaRPr lang="sk-SK" dirty="0"/>
              </a:p>
              <a:p>
                <a:r>
                  <a:rPr lang="sk-SK" dirty="0"/>
                  <a:t>Lineárny systém v stavovom opise je stabilný práve vtedy a len vtedy ak sa vlastné čísla matice A nachádzajú v ľavej polrovine komplexnej roviny. </a:t>
                </a:r>
              </a:p>
              <a:p>
                <a:r>
                  <a:rPr lang="sk-SK" dirty="0"/>
                  <a:t>Ak sa aspoň jedno vlastné číslo matice A nachádza na imaginárnej osi a ostatné vlastné čísla sú v ľavej polrovine, systém je mariginálne stabilný, na hranici stability.</a:t>
                </a:r>
              </a:p>
              <a:p>
                <a:r>
                  <a:rPr lang="sk-SK" dirty="0"/>
                  <a:t>Ak sa vlastné čísla nachádzajú v pravej polrovine komplexnej roviny, systém je nestabilný.</a:t>
                </a:r>
              </a:p>
              <a:p>
                <a:endParaRPr lang="sk-SK" dirty="0"/>
              </a:p>
              <a:p>
                <a:r>
                  <a:rPr lang="sk-SK" dirty="0"/>
                  <a:t>Vlastné čísla matice A vieme zistiť ako:</a:t>
                </a:r>
              </a:p>
              <a:p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𝑑𝑒𝑡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sk-SK" dirty="0"/>
                  <a:t>, kde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sk-SK" dirty="0"/>
                  <a:t> sú zisťované vlastné čísla a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sk-SK" dirty="0"/>
                  <a:t> je jednotková matica rozmeru matice A.</a:t>
                </a:r>
              </a:p>
              <a:p>
                <a:endParaRPr lang="sk-SK" dirty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91FA49-6C79-DC52-BE04-F528FD492D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70" t="-1875" r="-2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1420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44875-A5AF-C600-A268-A81A55FE6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3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E4EA36-9D03-21AC-0012-4BE9E7110F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/>
                  <a:t>Vyšetrime stabilitu počiatku systému z príkladu 2 pomocou Lyapunovej linearizačnej metódy:</a:t>
                </a:r>
              </a:p>
              <a:p>
                <a:pPr lvl="1"/>
                <a:r>
                  <a:rPr lang="sk-SK" dirty="0"/>
                  <a:t>Výsledkom príkladu 2 bol linearizovaný model v stavovom opise: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sk-SK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sk-SK" dirty="0"/>
              </a:p>
              <a:p>
                <a:pPr marL="274320" lvl="1" indent="0">
                  <a:buNone/>
                </a:pPr>
                <a:endParaRPr lang="sk-SK" dirty="0"/>
              </a:p>
              <a:p>
                <a:pPr lvl="1"/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E4EA36-9D03-21AC-0012-4BE9E7110F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8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8244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707ED-2B94-72C9-F93D-35E4E99C5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3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FD893-5338-9727-76CF-36875A709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700808"/>
            <a:ext cx="4038600" cy="4718304"/>
          </a:xfrm>
        </p:spPr>
        <p:txBody>
          <a:bodyPr>
            <a:normAutofit/>
          </a:bodyPr>
          <a:lstStyle/>
          <a:p>
            <a:r>
              <a:rPr lang="sk-SK" sz="2400" dirty="0"/>
              <a:t>Simulačné riešenie k príkladu 3</a:t>
            </a:r>
          </a:p>
          <a:p>
            <a:r>
              <a:rPr lang="sk-SK" sz="2400" dirty="0"/>
              <a:t>Vidíme, že stavy po počiatočnom vychýlení odchádzajú k nekonečnu.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E7F7652-26F8-AE1A-2F1C-6B0CB05CB6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896" y="1819585"/>
            <a:ext cx="3779207" cy="4425330"/>
          </a:xfrm>
        </p:spPr>
      </p:pic>
    </p:spTree>
    <p:extLst>
      <p:ext uri="{BB962C8B-B14F-4D97-AF65-F5344CB8AC3E}">
        <p14:creationId xmlns:p14="http://schemas.microsoft.com/office/powerpoint/2010/main" val="1965633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3A7EB-435C-6AFC-50B3-F6F11F0C1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</a:t>
            </a:r>
            <a:r>
              <a:rPr lang="en-US" dirty="0"/>
              <a:t>4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FCBE05-0A69-3BAE-F91E-FF1055EFE1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sk-SK" dirty="0"/>
                  <a:t>Vyšetrime stabilitu počiatku systému pomocou Lyapunovej linearizačnej metódy: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sk-SK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sk-SK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sk-SK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sk-SK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=−6</m:t>
                    </m:r>
                    <m:sSub>
                      <m:sSubPr>
                        <m:ctrlPr>
                          <a:rPr lang="sk-SK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sk-SK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sk-SK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sk-SK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+3</m:t>
                    </m:r>
                    <m:sSub>
                      <m:sSubPr>
                        <m:ctrlPr>
                          <a:rPr lang="sk-SK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sk-SK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sk-SK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sk-SK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sk-SK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sk-SK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sk-SK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sk-SK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=2</m:t>
                    </m:r>
                    <m:sSub>
                      <m:sSubPr>
                        <m:ctrlPr>
                          <a:rPr lang="sk-SK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sk-SK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sk-SK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sk-SK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−5</m:t>
                    </m:r>
                    <m:sSub>
                      <m:sSubPr>
                        <m:ctrlPr>
                          <a:rPr lang="sk-SK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sk-SK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sk-SK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sk-SK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+2</m:t>
                    </m:r>
                    <m:sSup>
                      <m:sSupPr>
                        <m:ctrlPr>
                          <a:rPr lang="sk-SK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sk-SK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sk-SK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sk-SK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sk-SK" dirty="0"/>
              </a:p>
              <a:p>
                <a:endParaRPr lang="sk-SK" dirty="0"/>
              </a:p>
              <a:p>
                <a:endParaRPr lang="sk-SK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FCBE05-0A69-3BAE-F91E-FF1055EFE1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8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5101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A558-0C0F-A439-102A-C9BD02230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</a:t>
            </a:r>
            <a:r>
              <a:rPr lang="en-US" dirty="0"/>
              <a:t>4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488FC-0F91-F4A3-0157-D5171E2D27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sk-SK" sz="2000" dirty="0"/>
              <a:t>Simulačné riešenie k príkladu </a:t>
            </a:r>
            <a:r>
              <a:rPr lang="en-US" sz="2000" dirty="0"/>
              <a:t>4</a:t>
            </a:r>
            <a:endParaRPr lang="sk-SK" sz="2000" dirty="0"/>
          </a:p>
          <a:p>
            <a:r>
              <a:rPr lang="sk-SK" sz="2000" dirty="0"/>
              <a:t>Po vychýlení jedného zo stavov sa systém vracia do svojho počiatku, čo implikuje asymptotickú stabilitu. </a:t>
            </a:r>
          </a:p>
          <a:p>
            <a:endParaRPr lang="sk-SK" sz="2000" dirty="0"/>
          </a:p>
          <a:p>
            <a:endParaRPr lang="en-GB" sz="2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F78B810-9CCE-7AE3-F941-0BD6CAB6BF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896" y="1819585"/>
            <a:ext cx="3779207" cy="4425330"/>
          </a:xfrm>
        </p:spPr>
      </p:pic>
    </p:spTree>
    <p:extLst>
      <p:ext uri="{BB962C8B-B14F-4D97-AF65-F5344CB8AC3E}">
        <p14:creationId xmlns:p14="http://schemas.microsoft.com/office/powerpoint/2010/main" val="3351642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83DF75-6A57-3A78-C5FA-20776949C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4 – poznámka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8741B80-0CA3-5159-1FF9-CA973E4A51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sk-SK" dirty="0"/>
                  <a:t>Ak je lineárny systém zapísaný v stavovom opise, vieme ho transformovať do podoby prenosovej funkcie.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)+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𝐵𝑢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), 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𝐶𝑥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v </a:t>
                </a:r>
                <a:r>
                  <a:rPr lang="sk-SK" dirty="0"/>
                  <a:t>časovej oblasti.</a:t>
                </a:r>
              </a:p>
              <a:p>
                <a:pPr lvl="1"/>
                <a:r>
                  <a:rPr lang="sk-SK" dirty="0"/>
                  <a:t>V s-oblasti bude potom stavový opis: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𝑠𝑋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𝐴𝑋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)+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), 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/>
              </a:p>
              <a:p>
                <a:r>
                  <a:rPr lang="sk-SK" dirty="0"/>
                  <a:t>Odvoďme zo zápisu stavového opisu v s-oblasti prenosovú funkciu:</a:t>
                </a:r>
              </a:p>
              <a:p>
                <a:pPr lvl="1"/>
                <a:r>
                  <a:rPr lang="sk-SK" dirty="0"/>
                  <a:t>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𝑠𝑋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𝐴𝑋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sk-SK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𝑠𝐼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sk-SK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sk-SK" b="0" dirty="0"/>
              </a:p>
              <a:p>
                <a:pPr lvl="1"/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𝑠𝐼</m:t>
                            </m:r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sk-SK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sk-SK" dirty="0"/>
              </a:p>
              <a:p>
                <a:pPr lvl="1"/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𝑠𝐼</m:t>
                            </m:r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sk-SK" i="1">
                        <a:latin typeface="Cambria Math" panose="02040503050406030204" pitchFamily="18" charset="0"/>
                      </a:rPr>
                      <m:t>𝐵𝑈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sk-SK" dirty="0"/>
                  <a:t>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𝐶𝐵𝑈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f>
                      <m:f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sk-SK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sk-SK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𝑠𝐼</m:t>
                            </m:r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den>
                    </m:f>
                  </m:oMath>
                </a14:m>
                <a:endParaRPr lang="sk-SK" dirty="0"/>
              </a:p>
              <a:p>
                <a:r>
                  <a:rPr lang="sk-SK" dirty="0"/>
                  <a:t>Z výsledku si môžeme všimnúť že menovateľ prenosovej funkcie závisí len od výsledku determinantu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𝑠𝐼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sk-SK" dirty="0"/>
              </a:p>
              <a:p>
                <a:r>
                  <a:rPr lang="sk-SK" dirty="0"/>
                  <a:t>Pripomeňme, že v menovateli prenosovej funkcie sa nachádzajú póly, ktorých poloha rozhoduje o stabilite lineárneho systému. Ak si získaný predpis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𝑠𝐼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sk-SK" dirty="0"/>
                  <a:t> pre výpočet menovateľa prenosovej funkcie z matice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sk-SK" dirty="0"/>
                  <a:t> porovnáme s predpisom pre výpočet vlastných čísel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sk-SK" dirty="0"/>
                  <a:t> je vidieť určitá analógia. Vlastné čísla matice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sk-SK" dirty="0"/>
                  <a:t> zápisu v stavovom opise nám teda hovoria o polohe pólov prenosovej funkcie a naopak.  </a:t>
                </a:r>
              </a:p>
              <a:p>
                <a:pPr lvl="1"/>
                <a:endParaRPr lang="sk-SK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8741B80-0CA3-5159-1FF9-CA973E4A51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6" t="-1875" r="-1407" b="-6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8606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FE7B4-E8ED-F5D7-A6D4-564419F71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Priama metóda Lyapunova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8FC36-FD93-64FC-C078-A1C4029AE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Základnou filozofiou Priamej metódy Lyapunova je matematické rozšírenie fyzikálneho pohľadu na systém. Ak sa zo systému vytráca energia, potom sa musí systém niekedy vrátiť do svojho počiatočného stavu.</a:t>
            </a:r>
          </a:p>
          <a:p>
            <a:r>
              <a:rPr lang="sk-SK" dirty="0"/>
              <a:t>Ideou je opísať stabilitu rovnovážneho stavu pomocou skalárnej funkcie.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986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11EDC-6816-BDC3-1D0A-4E8A4C70A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5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C6EC9E-E064-3EF3-8409-32AEBA0E0E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sk-SK" dirty="0"/>
                  <a:t>Majme mechanický systém opísaný nasledovnou diferenciálnou rovnicou: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𝑚</m:t>
                    </m:r>
                    <m:acc>
                      <m:accPr>
                        <m:chr m:val="̈"/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sk-SK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𝑏</m:t>
                    </m:r>
                    <m:acc>
                      <m:accPr>
                        <m:chr m:val="̇"/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|"/>
                        <m:endChr m:val="|"/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̇"/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sk-SK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sk-SK" dirty="0"/>
              </a:p>
              <a:p>
                <a:pPr lvl="1"/>
                <a:r>
                  <a:rPr lang="sk-SK" dirty="0"/>
                  <a:t>Určenie stability takéhoto systému pomocou linearizačnej metódy je problematické ihneď z dvoch hľadísk. V prvom rade v rovnici vystupuje absolútna hodnota a v druhom rade by lineárny model už nemusel dobre popisovať pohyb závažia mechanického systému pri väčších odchýlkach.</a:t>
                </a:r>
              </a:p>
              <a:p>
                <a:pPr lvl="1"/>
                <a:r>
                  <a:rPr lang="sk-SK" dirty="0"/>
                  <a:t>Celkovú mechanickú energiu systému by sme vedeli opísať nasledovnou skalárnou funkciou: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limLoc m:val="undOvr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sk-SK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sk-SK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k-SK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sk-SK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k-SK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sk-SK" dirty="0"/>
              </a:p>
              <a:p>
                <a:pPr lvl="1"/>
                <a:r>
                  <a:rPr lang="sk-SK" dirty="0"/>
                  <a:t>Pokiaľ si porovnáme opis metódy stability a mechanickú energiu systému môžeme urobiť nasledovné závery:</a:t>
                </a:r>
              </a:p>
              <a:p>
                <a:pPr lvl="2"/>
                <a:r>
                  <a:rPr lang="sk-SK" dirty="0"/>
                  <a:t>Nulová energia systému súvisí s rovnovážnym stavom systému v počiatku</a:t>
                </a:r>
              </a:p>
              <a:p>
                <a:pPr lvl="2"/>
                <a:r>
                  <a:rPr lang="sk-SK" dirty="0" err="1"/>
                  <a:t>Asymptotická</a:t>
                </a:r>
                <a:r>
                  <a:rPr lang="sk-SK" dirty="0"/>
                  <a:t> stabilita implikuje konvergenciu mechanickej energie systému k nule</a:t>
                </a:r>
              </a:p>
              <a:p>
                <a:pPr lvl="2"/>
                <a:r>
                  <a:rPr lang="sk-SK" dirty="0"/>
                  <a:t>Nestabilita je charakterizovaná nárastom mechanickej energie systému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C6EC9E-E064-3EF3-8409-32AEBA0E0E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9" t="-2125" r="-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2225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Obsah prednášky 8</a:t>
            </a:r>
            <a:r>
              <a:rPr lang="en-US" dirty="0"/>
              <a:t> – </a:t>
            </a:r>
            <a:r>
              <a:rPr lang="en-US" dirty="0" err="1"/>
              <a:t>Stabilita</a:t>
            </a:r>
            <a:r>
              <a:rPr lang="en-US" dirty="0"/>
              <a:t> </a:t>
            </a:r>
            <a:r>
              <a:rPr lang="sk-SK"/>
              <a:t>rovnovážneho stavu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Linearizácia nelineárnych funkcií</a:t>
            </a:r>
          </a:p>
          <a:p>
            <a:r>
              <a:rPr lang="sk-SK" dirty="0"/>
              <a:t>Lyapunova linearizačná metóda</a:t>
            </a:r>
            <a:endParaRPr lang="en-US" dirty="0"/>
          </a:p>
          <a:p>
            <a:r>
              <a:rPr lang="sk-SK" dirty="0"/>
              <a:t>Pozitívne definitná funkcia</a:t>
            </a:r>
            <a:r>
              <a:rPr lang="en-US" dirty="0"/>
              <a:t> a </a:t>
            </a:r>
            <a:r>
              <a:rPr lang="en-US" dirty="0" err="1"/>
              <a:t>Lyapunova</a:t>
            </a:r>
            <a:r>
              <a:rPr lang="en-US" dirty="0"/>
              <a:t> </a:t>
            </a:r>
            <a:r>
              <a:rPr lang="sk-SK" dirty="0"/>
              <a:t>funkcia</a:t>
            </a:r>
          </a:p>
          <a:p>
            <a:r>
              <a:rPr lang="sk-SK" dirty="0"/>
              <a:t>Priama metóda Lyapunova</a:t>
            </a:r>
          </a:p>
          <a:p>
            <a:pPr lvl="1"/>
            <a:r>
              <a:rPr lang="sk-SK" dirty="0"/>
              <a:t>Lokálna stabilita</a:t>
            </a:r>
          </a:p>
          <a:p>
            <a:pPr lvl="1"/>
            <a:r>
              <a:rPr lang="sk-SK" dirty="0"/>
              <a:t>Globálna stabilita</a:t>
            </a:r>
          </a:p>
        </p:txBody>
      </p:sp>
    </p:spTree>
    <p:extLst>
      <p:ext uri="{BB962C8B-B14F-4D97-AF65-F5344CB8AC3E}">
        <p14:creationId xmlns:p14="http://schemas.microsoft.com/office/powerpoint/2010/main" val="591573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5A1C2-5025-A5FC-1581-F96F78C0D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5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A27427-BDEC-0282-6370-53E6F46689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/>
                  <a:t>Zmena energie mechanického systému je daná jej deriváciou: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acc>
                      <m:accPr>
                        <m:chr m:val="̇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acc>
                      <m:accPr>
                        <m:chr m:val="̈"/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acc>
                      <m:accPr>
                        <m:chr m:val="̇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acc>
                          <m:accPr>
                            <m:chr m:val="̈"/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sk-SK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sk-SK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𝑏</m:t>
                        </m:r>
                        <m:acc>
                          <m:accPr>
                            <m:chr m:val="̇"/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begChr m:val="|"/>
                            <m:endChr m:val="|"/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̇"/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sk-SK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|"/>
                        <m:endChr m:val="|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̇"/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endParaRPr lang="sk-SK" dirty="0"/>
              </a:p>
              <a:p>
                <a:pPr lvl="1"/>
                <a:r>
                  <a:rPr lang="sk-SK" dirty="0"/>
                  <a:t>Derivácia funkcie</a:t>
                </a:r>
                <a:r>
                  <a:rPr lang="sk-SK" b="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sk-SK" dirty="0"/>
                  <a:t> je záporne definitná, z čoho je vidieť, že energia systému sa postupne vytráca. </a:t>
                </a:r>
              </a:p>
              <a:p>
                <a:pPr lvl="1"/>
                <a:endParaRPr lang="sk-S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A27427-BDEC-0282-6370-53E6F46689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667" t="-8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artDamperModel">
            <a:hlinkClick r:id="" action="ppaction://media"/>
            <a:extLst>
              <a:ext uri="{FF2B5EF4-FFF2-40B4-BE49-F238E27FC236}">
                <a16:creationId xmlns:a16="http://schemas.microsoft.com/office/drawing/2014/main" id="{1F04ED25-FC25-CF5B-D199-9F562411500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699792" y="4165438"/>
            <a:ext cx="3888432" cy="218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18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3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94FCE-D277-5902-4C3A-B58E7DBB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5 - simulačná analýza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31AA6B-0CF0-2AD0-AC2C-5572F2B29D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77" y="1825935"/>
            <a:ext cx="7381646" cy="4425330"/>
          </a:xfrm>
        </p:spPr>
      </p:pic>
    </p:spTree>
    <p:extLst>
      <p:ext uri="{BB962C8B-B14F-4D97-AF65-F5344CB8AC3E}">
        <p14:creationId xmlns:p14="http://schemas.microsoft.com/office/powerpoint/2010/main" val="3523224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1F63-74AC-D2D7-7FB4-98DEC021B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Pozitívne definitná funkcia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E0E75A-5678-12A0-A94E-9FF54A82273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sk-SK" b="1" dirty="0"/>
                  <a:t>Definícia:</a:t>
                </a:r>
              </a:p>
              <a:p>
                <a:r>
                  <a:rPr lang="sk-SK" dirty="0"/>
                  <a:t>Skalárna spojitá funkcia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sk-SK" dirty="0"/>
                  <a:t> je lokálne pozitívne definitná ak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sk-SK" dirty="0"/>
                  <a:t> a v okolí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sSub>
                          <m:sSubPr>
                            <m:ctrlPr>
                              <a:rPr lang="sk-SK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r>
                  <a:rPr lang="sk-SK" dirty="0"/>
                  <a:t> platí: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≠0⇒</m:t>
                    </m:r>
                    <m:r>
                      <a:rPr lang="sk-SK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sk-SK" dirty="0"/>
              </a:p>
              <a:p>
                <a:r>
                  <a:rPr lang="sk-SK" dirty="0"/>
                  <a:t>Ak platí predchádzajúce pravidlo pre celý priestor stavov a nie len pre vybrané okolie, potom je </a:t>
                </a:r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sk-SK" dirty="0"/>
                  <a:t> globálne pozitívne definitná.</a:t>
                </a:r>
                <a:endParaRPr lang="en-US" dirty="0"/>
              </a:p>
              <a:p>
                <a:endParaRPr lang="en-US" dirty="0"/>
              </a:p>
              <a:p>
                <a:r>
                  <a:rPr lang="sk-SK" dirty="0"/>
                  <a:t>Na obrázku je vidieť príklad pozitívne definitnej funkcie dvoch premenných s minimom v počiatku. </a:t>
                </a:r>
                <a:endParaRPr lang="sk-SK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sk-SK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sk-SK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E0E75A-5678-12A0-A94E-9FF54A8227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754" t="-1938" r="-27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 descr="Chart, surface chart&#10;&#10;Description automatically generated">
            <a:extLst>
              <a:ext uri="{FF2B5EF4-FFF2-40B4-BE49-F238E27FC236}">
                <a16:creationId xmlns:a16="http://schemas.microsoft.com/office/drawing/2014/main" id="{370B9E6D-B43B-FE32-C98D-9D3C7CF231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896" y="1819585"/>
            <a:ext cx="3779207" cy="4425330"/>
          </a:xfrm>
        </p:spPr>
      </p:pic>
    </p:spTree>
    <p:extLst>
      <p:ext uri="{BB962C8B-B14F-4D97-AF65-F5344CB8AC3E}">
        <p14:creationId xmlns:p14="http://schemas.microsoft.com/office/powerpoint/2010/main" val="1031099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F19DF-869F-1E1A-3B32-00632C28A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Lyapunova funkcia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4D7A77-FA5F-2237-90C8-474C4F3E0B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b="1" dirty="0"/>
                  <a:t>Definícia:</a:t>
                </a:r>
              </a:p>
              <a:p>
                <a:r>
                  <a:rPr lang="sk-SK" dirty="0"/>
                  <a:t>Ak je v okolí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sSub>
                          <m:sSubPr>
                            <m:ctrlPr>
                              <a:rPr lang="sk-SK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r>
                  <a:rPr lang="sk-SK" dirty="0"/>
                  <a:t> funkcia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sk-SK" dirty="0"/>
                  <a:t> pozitívne definitná a má spojité parciálne derivácie a časová derivácia funkcie pozdĺž trajektórie systému je negatívne semidefinitná, teda:</a:t>
                </a:r>
              </a:p>
              <a:p>
                <a:pPr lvl="1"/>
                <a:r>
                  <a:rPr lang="sk-SK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p>
                      <m:sSupPr>
                        <m:ctrlP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̇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≤0</m:t>
                    </m:r>
                  </m:oMath>
                </a14:m>
                <a:endParaRPr lang="sk-SK" b="0" dirty="0">
                  <a:ea typeface="Cambria Math" panose="02040503050406030204" pitchFamily="18" charset="0"/>
                </a:endParaRPr>
              </a:p>
              <a:p>
                <a:r>
                  <a:rPr lang="sk-SK" dirty="0"/>
                  <a:t>Potom sa funkcia </a:t>
                </a:r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sk-SK" dirty="0"/>
                  <a:t> nazýva Lyapunova funkcia.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4D7A77-FA5F-2237-90C8-474C4F3E0B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8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5073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E3FBA-F8F4-68C7-BB8A-B22EBF384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Lokálna stabilita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E5EA22-8C10-BBEF-A853-D5E4B52050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b="1" dirty="0"/>
                  <a:t>Definícia:</a:t>
                </a:r>
              </a:p>
              <a:p>
                <a:r>
                  <a:rPr lang="sk-SK" dirty="0"/>
                  <a:t>Ak v okolí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sSub>
                          <m:sSubPr>
                            <m:ctrlPr>
                              <a:rPr lang="sk-SK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r>
                  <a:rPr lang="sk-SK" dirty="0"/>
                  <a:t> existuje skalárna funkcia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sk-SK" dirty="0"/>
                  <a:t> so spojitými parciálnymi deriváciami taká, že platí: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sk-SK" dirty="0"/>
                  <a:t> je pozitívne definitná lokálne v okolí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endParaRPr lang="sk-SK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sk-SK" dirty="0"/>
                  <a:t> je negatívne semidefinitná lokálne v okolí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endParaRPr lang="sk-SK" dirty="0"/>
              </a:p>
              <a:p>
                <a:r>
                  <a:rPr lang="sk-SK" dirty="0"/>
                  <a:t>Potom je rovnovážny stav v počiatku stabilný. Ak je derivácia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sk-SK" dirty="0"/>
                  <a:t> negatívne definitná v okolí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r>
                  <a:rPr lang="sk-SK" dirty="0"/>
                  <a:t> potom je rovnovážny stav v počiatku asymptoticky stabilný.</a:t>
                </a:r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E5EA22-8C10-BBEF-A853-D5E4B52050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8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89558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1BB70-4B9D-968C-5843-A1F3279B7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6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2CEDC1-24BB-03F6-434A-35101337B3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sk-SK" dirty="0"/>
                  <a:t>Majme jednoduchý model kyvadla opísaný nasledovnou diferenciálnou rovnicou: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sk-SK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̇"/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sk-SK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sk-SK" dirty="0"/>
              </a:p>
              <a:p>
                <a:r>
                  <a:rPr lang="sk-SK" dirty="0"/>
                  <a:t>Vyberme skalárnu funkciu </a:t>
                </a:r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sk-SK" dirty="0"/>
                  <a:t> ako: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sk-SK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̇"/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sk-SK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p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sk-SK" dirty="0"/>
              </a:p>
              <a:p>
                <a:r>
                  <a:rPr lang="sk-SK" dirty="0"/>
                  <a:t>Funkcia </a:t>
                </a:r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sk-SK" dirty="0"/>
                  <a:t> v podstate reprezentuje celkovú mechanickú energiu kyvadla zloženú z kinetickej a potenciálnej energie.</a:t>
                </a:r>
              </a:p>
              <a:p>
                <a:r>
                  <a:rPr lang="sk-SK" dirty="0"/>
                  <a:t>Časovú deriváciu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sk-SK" dirty="0"/>
                  <a:t> môžeme nájsť ako: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sk-SK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̇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acc>
                      <m:accPr>
                        <m:chr m:val="̈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d>
                      <m:dPr>
                        <m:ctrlPr>
                          <a:rPr lang="sk-S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𝑠𝑖𝑛</m:t>
                        </m:r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̈"/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sk-SK" dirty="0"/>
              </a:p>
              <a:p>
                <a:r>
                  <a:rPr lang="sk-SK" dirty="0"/>
                  <a:t>Rovnovážny stav v počiatku je teda stabilný. Zo zvolenej funkcie </a:t>
                </a:r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sk-SK" dirty="0"/>
                  <a:t> ale nevieme určiť asymptotickú stabilitu, nakoľko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sk-SK" dirty="0"/>
                  <a:t> je len negatívne semidefinitná.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sk-SK" dirty="0"/>
                  <a:t>neplatí len vo vyšetrovanom rovnovážnom stave v počiatku ale </a:t>
                </a:r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sk-SK" dirty="0"/>
                  <a:t>, keďže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sk-SK" dirty="0"/>
                  <a:t> je závislá len od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sk-SK" dirty="0"/>
                  <a:t>.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2CEDC1-24BB-03F6-434A-35101337B3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9" t="-2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2126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09F0B-0499-038A-B56A-D072BD6B2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Príklad 6</a:t>
            </a:r>
            <a:r>
              <a:rPr lang="en-US" dirty="0"/>
              <a:t> – </a:t>
            </a:r>
            <a:r>
              <a:rPr lang="sk-SK" dirty="0"/>
              <a:t>Grafická interpretácia Lyapunovej funkcie</a:t>
            </a:r>
            <a:endParaRPr lang="en-GB" dirty="0"/>
          </a:p>
        </p:txBody>
      </p:sp>
      <p:pic>
        <p:nvPicPr>
          <p:cNvPr id="5" name="Content Placeholder 4" descr="Chart, surface chart&#10;&#10;Description automatically generated">
            <a:extLst>
              <a:ext uri="{FF2B5EF4-FFF2-40B4-BE49-F238E27FC236}">
                <a16:creationId xmlns:a16="http://schemas.microsoft.com/office/drawing/2014/main" id="{19E7FC8B-1E81-2CD4-3B80-087E56A3D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77" y="1825935"/>
            <a:ext cx="7381646" cy="4425330"/>
          </a:xfrm>
        </p:spPr>
      </p:pic>
    </p:spTree>
    <p:extLst>
      <p:ext uri="{BB962C8B-B14F-4D97-AF65-F5344CB8AC3E}">
        <p14:creationId xmlns:p14="http://schemas.microsoft.com/office/powerpoint/2010/main" val="32443938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328BC-3470-3588-EF09-0645839CB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6 – simulačná analýza</a:t>
            </a:r>
            <a:endParaRPr lang="en-GB" dirty="0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152266DF-E0E6-9FF2-4B67-6F09864050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77" y="1825935"/>
            <a:ext cx="7381646" cy="4425330"/>
          </a:xfrm>
        </p:spPr>
      </p:pic>
    </p:spTree>
    <p:extLst>
      <p:ext uri="{BB962C8B-B14F-4D97-AF65-F5344CB8AC3E}">
        <p14:creationId xmlns:p14="http://schemas.microsoft.com/office/powerpoint/2010/main" val="33373341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BAA61-AFE6-25D5-3CCE-B90E12341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Globálna stabilita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8AA4C8-7C86-DE5D-BE22-9D7D19EF36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b="1" dirty="0"/>
                  <a:t>Definícia:</a:t>
                </a:r>
              </a:p>
              <a:p>
                <a:r>
                  <a:rPr lang="sk-SK" dirty="0"/>
                  <a:t>Pokiaľ existuje skalárna funkcia </a:t>
                </a:r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sk-SK" dirty="0"/>
                  <a:t> a sú splnené nasledovné predpoklady: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k-SK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k-SK" dirty="0"/>
                  <a:t>je spojito diferencovateľná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sk-SK" dirty="0"/>
                  <a:t> je pozitívne definitná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sk-SK" dirty="0"/>
                  <a:t> je negatívne definitná</a:t>
                </a:r>
              </a:p>
              <a:p>
                <a:pPr lvl="1"/>
                <a:r>
                  <a:rPr lang="sk-SK" dirty="0"/>
                  <a:t>Ak </a:t>
                </a:r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sk-SK" dirty="0"/>
                  <a:t> tak aj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k-SK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sk-SK" dirty="0"/>
                  <a:t> </a:t>
                </a:r>
              </a:p>
              <a:p>
                <a:r>
                  <a:rPr lang="sk-SK" dirty="0"/>
                  <a:t>Potom je rovnovážny stav v počiatku asymptoticky stabilný.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8AA4C8-7C86-DE5D-BE22-9D7D19EF36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8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31542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BA633-BC91-8DD7-0BD9-98581562E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7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2E0155-B5B7-C546-490C-CA5B68EC68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sk-SK" dirty="0"/>
                  <a:t>Majme systém opísaný diferenciálnymi rovnicami: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sk-SK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sk-SK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sk-SK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sk-SK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sk-SK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sk-SK" dirty="0"/>
              </a:p>
              <a:p>
                <a:r>
                  <a:rPr lang="sk-SK" dirty="0"/>
                  <a:t>Z predpisu systému je vidieť, že jeho rovnovážny stav je v počiatku. Nech </a:t>
                </a:r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sk-SK" dirty="0"/>
                  <a:t> je pozitívne definitná funkcia opísaná nasledovne:</a:t>
                </a:r>
              </a:p>
              <a:p>
                <a:pPr lvl="1"/>
                <a:r>
                  <a:rPr lang="sk-SK" dirty="0"/>
                  <a:t> </a:t>
                </a:r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sk-SK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sk-SK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2E0155-B5B7-C546-490C-CA5B68EC68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875" r="-14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6221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679CC-36EC-F05D-54F7-0F0A8B4F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Linearizácia nelineárnych funkcií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6872F0-ED68-BADC-9F53-82A7F7F417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sk-SK" dirty="0"/>
                  <a:t>Majme nelineárny systém diferenciálnych rovníc v tvare: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/>
              </a:p>
              <a:p>
                <a:pPr lvl="1"/>
                <a:r>
                  <a:rPr lang="sk-SK" dirty="0"/>
                  <a:t>Vo vektorovom zápise: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sk-SK" dirty="0"/>
              </a:p>
              <a:p>
                <a:pPr lvl="1"/>
                <a:endParaRPr lang="sk-SK" dirty="0"/>
              </a:p>
              <a:p>
                <a:pPr lvl="1"/>
                <a:r>
                  <a:rPr lang="sk-SK" dirty="0"/>
                  <a:t>Kde funkcia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/>
                  <a:t> je nelineárnou funkciou stavového vektora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sk-SK" dirty="0"/>
              </a:p>
              <a:p>
                <a:pPr lvl="1"/>
                <a:endParaRPr lang="sk-SK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6872F0-ED68-BADC-9F53-82A7F7F417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8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683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CB2BD-AB2B-A355-B105-92B67D8C3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7 - simulačná analýza</a:t>
            </a:r>
            <a:endParaRPr lang="en-GB" dirty="0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A057A3EC-AC23-247F-C4E7-6D0F12A82D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77" y="1825935"/>
            <a:ext cx="7381646" cy="4425330"/>
          </a:xfrm>
        </p:spPr>
      </p:pic>
    </p:spTree>
    <p:extLst>
      <p:ext uri="{BB962C8B-B14F-4D97-AF65-F5344CB8AC3E}">
        <p14:creationId xmlns:p14="http://schemas.microsoft.com/office/powerpoint/2010/main" val="41015555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79376"/>
          </a:xfrm>
        </p:spPr>
        <p:txBody>
          <a:bodyPr>
            <a:normAutofit/>
          </a:bodyPr>
          <a:lstStyle/>
          <a:p>
            <a:r>
              <a:rPr lang="sk-SK" b="1" dirty="0"/>
              <a:t>Cvičenie 8</a:t>
            </a:r>
            <a:r>
              <a:rPr lang="sk-SK" dirty="0"/>
              <a:t>: Jednoduché kyvadlo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776"/>
                <a:ext cx="8229600" cy="5064224"/>
              </a:xfrm>
            </p:spPr>
            <p:txBody>
              <a:bodyPr>
                <a:normAutofit fontScale="85000" lnSpcReduction="20000"/>
              </a:bodyPr>
              <a:lstStyle/>
              <a:p>
                <a:pPr marL="457200" lvl="0" indent="-457200">
                  <a:buFont typeface="+mj-lt"/>
                  <a:buAutoNum type="arabicPeriod"/>
                </a:pPr>
                <a:r>
                  <a:rPr lang="sk-SK" dirty="0"/>
                  <a:t>Nájdite linearizovaný model systému pre rovnovážny stav [0,0]. Výsledný model zapíšte v stavovom opise.</a:t>
                </a:r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sk-SK" dirty="0"/>
                  <a:t>Transformujte systém tak aby bol posunutý počiatok súradnicového systému do bodu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sk-SK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sk-SK" dirty="0"/>
                  <a:t>Nájdite linearizovaný model transformovaného systému v bode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sk-SK" dirty="0"/>
                  <a:t>. Výsledný model zapíšte v stavovom opise.</a:t>
                </a:r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sk-SK" dirty="0"/>
                  <a:t>Overte stabilitu rovnovážneho stavu [0,0] pôvodného systému pomocou Lyapunovej linearizačnej metódy.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sk-SK" dirty="0"/>
                  <a:t>Overte stabilitu rovnovážneho stavu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sk-SK" dirty="0"/>
                  <a:t> transformovaného systému pomocou Lyapunovej linearizačnej metódy.</a:t>
                </a:r>
              </a:p>
              <a:p>
                <a:pPr marL="0" lvl="0" indent="0">
                  <a:buNone/>
                </a:pPr>
                <a:endParaRPr lang="sk-SK" dirty="0"/>
              </a:p>
              <a:p>
                <a:pPr marL="0" lvl="0" indent="0">
                  <a:buNone/>
                </a:pPr>
                <a:endParaRPr lang="sk-SK" dirty="0"/>
              </a:p>
              <a:p>
                <a:r>
                  <a:rPr lang="sk-SK" dirty="0"/>
                  <a:t>Úlohy realizujte pre systém jednoduchého kyvadla, ktoré je </a:t>
                </a:r>
                <a:r>
                  <a:rPr lang="sk-SK"/>
                  <a:t>zadané nasledovnými </a:t>
                </a:r>
                <a:r>
                  <a:rPr lang="sk-SK" dirty="0"/>
                  <a:t>diferenciálnymi rovnicami: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sk-SK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𝑏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sk-SK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𝑚𝑔𝑟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776"/>
                <a:ext cx="8229600" cy="5064224"/>
              </a:xfrm>
              <a:blipFill>
                <a:blip r:embed="rId2"/>
                <a:stretch>
                  <a:fillRect l="-370" t="-1805" r="-12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3416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A3313-416E-CB03-D170-280D8A0DB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Linearizácia nelineárnych funkcií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B85A43-8F65-9D4C-A38C-5BEACA7ACD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/>
                  <a:t>Funkcia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/>
                  <a:t> môže byť linearizovaná rozvojom do Taylorovho radu a výberom lineárneho člena v bode linearizácie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sk-SK" dirty="0"/>
                  <a:t>.</a:t>
                </a:r>
                <a:r>
                  <a:rPr lang="en-US" dirty="0"/>
                  <a:t> </a:t>
                </a:r>
                <a:r>
                  <a:rPr lang="sk-SK" dirty="0"/>
                  <a:t>Predpokladom</a:t>
                </a:r>
                <a:r>
                  <a:rPr lang="en-US" dirty="0"/>
                  <a:t> je, </a:t>
                </a:r>
                <a:r>
                  <a:rPr lang="sk-SK" dirty="0"/>
                  <a:t>že funkcia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/>
                  <a:t> je spojito diferencovateľná.</a:t>
                </a:r>
                <a:endParaRPr lang="en-GB" dirty="0"/>
              </a:p>
              <a:p>
                <a:endParaRPr lang="sk-SK" dirty="0"/>
              </a:p>
              <a:p>
                <a:r>
                  <a:rPr lang="sk-SK" dirty="0"/>
                  <a:t>Rozvoj funkcie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/>
                  <a:t> do Taylorovho radu: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sk-SK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sk-SK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sk-SK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sk-SK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sk-S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sk-SK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sk-SK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sk-SK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sk-SK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sk-SK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sk-SK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sk-SK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sk-SK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sk-SK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f>
                      <m:f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sk-S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k-SK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sk-S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sk-SK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sk-S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sk-S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sk-SK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sk-SK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sk-SK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sk-SK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sk-SK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sk-SK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sk-SK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sk-S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k-SK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sk-S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sk-SK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sk-SK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sk-SK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sk-SK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/>
              </a:p>
              <a:p>
                <a:pPr lvl="1"/>
                <a:r>
                  <a:rPr lang="sk-SK" dirty="0"/>
                  <a:t>Kde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/>
                  <a:t> sú vyššie rády aproximácie funkcie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/>
                  <a:t> a absolútny člen. 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B85A43-8F65-9D4C-A38C-5BEACA7ACD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8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1515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C0E3A-CAFC-DB6E-B0C9-94250E22F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Linearizácia nelineárnych funkcií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B1D5FF-C145-50F6-4C63-8F58B6C3AC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/>
                  <a:t>Zaveďme zmenu stavu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k-SK" dirty="0"/>
                  <a:t>oproti bodu linearizácie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k-SK" dirty="0"/>
                  <a:t>ako: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sk-SK" dirty="0"/>
              </a:p>
              <a:p>
                <a:r>
                  <a:rPr lang="sk-SK" dirty="0"/>
                  <a:t>Potom môžeme zapísať funkciu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/>
                  <a:t>  ako: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sk-SK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sk-SK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sk-SK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sk-SK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/>
              </a:p>
              <a:p>
                <a:r>
                  <a:rPr lang="sk-SK" dirty="0"/>
                  <a:t>Pokiaľ sa zaoberáme rovnovážnym stavom v počiatku je zrejmé, že:</a:t>
                </a:r>
              </a:p>
              <a:p>
                <a:pPr lvl="1"/>
                <a:r>
                  <a:rPr lang="sk-SK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sk-SK" dirty="0"/>
                  <a:t>  a tým pádom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sk-SK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sk-SK" dirty="0"/>
                  <a:t>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sk-SK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sk-SK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sk-SK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sk-SK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/>
              </a:p>
              <a:p>
                <a:pPr lvl="1"/>
                <a:endParaRPr lang="sk-SK" dirty="0"/>
              </a:p>
              <a:p>
                <a:pPr lvl="1"/>
                <a:endParaRPr lang="sk-SK" dirty="0"/>
              </a:p>
              <a:p>
                <a:pPr lvl="1"/>
                <a:endParaRPr lang="sk-SK" dirty="0"/>
              </a:p>
              <a:p>
                <a:endParaRPr lang="sk-SK" dirty="0"/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B1D5FF-C145-50F6-4C63-8F58B6C3AC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875" r="-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4882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8FE23-B997-7830-355E-A46F3ACED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Linearizácia nelineárnych funkcií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B2B07B-BC99-AC08-12DA-293C7289F8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/>
                  <a:t>Zaveďme konštantnú maticu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sk-SK" dirty="0"/>
                  <a:t> ako jakobián, teda maticu parciálnych derivácií :</a:t>
                </a:r>
              </a:p>
              <a:p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sk-SK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sk-SK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sk-SK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sk-SK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sk-SK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sk-SK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sk-SK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sk-SK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sk-SK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sk-SK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b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sk-SK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sk-SK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sk-SK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sk-SK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sk-SK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sk-SK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sk-SK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sk-SK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sk-SK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b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sk-SK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sk-SK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sk-SK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sk-SK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sk-SK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sk-SK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sk-SK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sk-SK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sk-SK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b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sk-SK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sk-SK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sk-SK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sk-SK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sk-SK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sk-SK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sk-SK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sk-SK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sk-SK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b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B2B07B-BC99-AC08-12DA-293C7289F8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8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3471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A1955-655E-AC8A-EF35-9286777C9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1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558AC2-84EF-E5BC-7C70-5C15669B86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sk-SK" dirty="0"/>
                  <a:t>Nájdime </a:t>
                </a:r>
                <a:r>
                  <a:rPr lang="sk-SK" dirty="0" err="1"/>
                  <a:t>Taylorov</a:t>
                </a:r>
                <a:r>
                  <a:rPr lang="sk-SK" dirty="0"/>
                  <a:t> rozvoj nelineárnej funkcie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sk-SK" dirty="0"/>
                      <m:t>=</m:t>
                    </m:r>
                    <m:r>
                      <m:rPr>
                        <m:nor/>
                      </m:rPr>
                      <a:rPr lang="sk-SK" dirty="0"/>
                      <m:t>sin</m:t>
                    </m:r>
                    <m:r>
                      <m:rPr>
                        <m:nor/>
                      </m:rPr>
                      <a:rPr lang="en-US" b="0" i="0" dirty="0" smtClean="0"/>
                      <m:t>(</m:t>
                    </m:r>
                    <m:r>
                      <m:rPr>
                        <m:nor/>
                      </m:rPr>
                      <a:rPr lang="en-US" b="0" i="0" dirty="0" smtClean="0"/>
                      <m:t>x</m:t>
                    </m:r>
                    <m:r>
                      <m:rPr>
                        <m:nor/>
                      </m:rPr>
                      <a:rPr lang="en-US" b="0" i="0" dirty="0" smtClean="0"/>
                      <m:t>)</m:t>
                    </m:r>
                  </m:oMath>
                </a14:m>
                <a:r>
                  <a:rPr lang="sk-SK" b="0" dirty="0"/>
                  <a:t> v bode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sk-SK" b="0" dirty="0"/>
                  <a:t>.</a:t>
                </a:r>
              </a:p>
              <a:p>
                <a:r>
                  <a:rPr lang="sk-SK" dirty="0"/>
                  <a:t>Z definície: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𝑠𝑖𝑛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sk-SK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sk-SK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𝑠𝑖𝑛𝑥</m:t>
                                </m:r>
                              </m:num>
                              <m:den>
                                <m:r>
                                  <a:rPr lang="sk-SK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sk-SK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sk-SK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sk-SK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sk-SK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sk-SK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sk-SK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𝑠𝑖𝑛𝑥</m:t>
                                </m:r>
                              </m:num>
                              <m:den>
                                <m:r>
                                  <a:rPr lang="sk-SK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sk-SK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sk-SK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sk-SK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  <m:f>
                      <m:f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sk-S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k-SK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sk-SK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  <m:sup>
                            <m:r>
                              <a:rPr lang="sk-S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sk-S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sk-SK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sk-SK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sk-SK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𝑠𝑖𝑛𝑥</m:t>
                                </m:r>
                              </m:num>
                              <m:den>
                                <m:r>
                                  <a:rPr lang="sk-SK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sk-SK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sk-SK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sk-SK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sk-S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k-SK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sk-SK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sk-SK" b="0" i="0" smtClean="0">
                        <a:latin typeface="Cambria Math" panose="02040503050406030204" pitchFamily="18" charset="0"/>
                      </a:rPr>
                      <m:t>=0+1</m:t>
                    </m:r>
                  </m:oMath>
                </a14:m>
                <a:r>
                  <a:rPr lang="sk-SK" dirty="0"/>
                  <a:t> *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sk-SK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sk-SK" dirty="0"/>
                      <m:t> ∗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sk-S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k-SK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sk-SK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  <m:sup>
                            <m:r>
                              <a:rPr lang="sk-S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sk-SK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m:rPr>
                        <m:nor/>
                      </m:rPr>
                      <a:rPr lang="sk-SK" dirty="0"/>
                      <m:t>∗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sk-S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k-SK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sk-SK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+0</m:t>
                    </m:r>
                    <m:r>
                      <m:rPr>
                        <m:nor/>
                      </m:rPr>
                      <a:rPr lang="sk-SK" dirty="0"/>
                      <m:t>∗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sk-S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k-SK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sk-SK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+…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sk-S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sk-SK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k-SK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f>
                          <m:fPr>
                            <m:ctrlPr>
                              <a:rPr lang="sk-SK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sk-S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k-SK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sk-SK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sk-SK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sk-SK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num>
                          <m:den>
                            <m:d>
                              <m:dPr>
                                <m:ctrlPr>
                                  <a:rPr lang="sk-S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k-SK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sk-SK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sk-SK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endParaRPr lang="en-GB" dirty="0"/>
              </a:p>
              <a:p>
                <a:r>
                  <a:rPr lang="sk-SK" dirty="0"/>
                  <a:t>Poznámka: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(3)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(4)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endParaRPr lang="en-US" b="0" dirty="0"/>
              </a:p>
              <a:p>
                <a:pPr lvl="1"/>
                <a:endParaRPr lang="en-US" b="0" dirty="0"/>
              </a:p>
              <a:p>
                <a:pPr lvl="1"/>
                <a:endParaRPr lang="sk-SK" dirty="0"/>
              </a:p>
              <a:p>
                <a:endParaRPr lang="sk-SK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558AC2-84EF-E5BC-7C70-5C15669B86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9" t="-1500" r="-8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6583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C83A0-9BC4-AC82-6856-39B2C66C3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</a:t>
            </a:r>
            <a:r>
              <a:rPr lang="en-US" dirty="0"/>
              <a:t> 1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B3221D7-FB00-0D81-E44E-3589EC06253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sk-SK" dirty="0"/>
                  <a:t>Porovnanie vplyvu veľkosti vybraných členov radu na aproximáciu funkcie </a:t>
                </a:r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sk-SK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sk-SK"/>
                      <m:t>=</m:t>
                    </m:r>
                    <m:r>
                      <m:rPr>
                        <m:nor/>
                      </m:rPr>
                      <a:rPr lang="sk-SK"/>
                      <m:t>sin</m:t>
                    </m:r>
                    <m:r>
                      <m:rPr>
                        <m:nor/>
                      </m:rPr>
                      <a:rPr lang="sk-SK" b="0" i="0" smtClean="0"/>
                      <m:t>(</m:t>
                    </m:r>
                    <m:r>
                      <m:rPr>
                        <m:nor/>
                      </m:rPr>
                      <a:rPr lang="sk-SK" b="0" i="0" smtClean="0"/>
                      <m:t>x</m:t>
                    </m:r>
                    <m:r>
                      <m:rPr>
                        <m:nor/>
                      </m:rPr>
                      <a:rPr lang="sk-SK" b="0" i="0" smtClean="0"/>
                      <m:t>)</m:t>
                    </m:r>
                  </m:oMath>
                </a14:m>
                <a:r>
                  <a:rPr lang="sk-SK" b="0" dirty="0"/>
                  <a:t> </a:t>
                </a:r>
              </a:p>
              <a:p>
                <a:r>
                  <a:rPr lang="sk-SK" dirty="0"/>
                  <a:t>Z grafu je vidieť, že už aproximácia pomocou dvoch členov radu celkom dobre pokrýva oblasť od </a:t>
                </a:r>
                <a14:m>
                  <m:oMath xmlns:m="http://schemas.openxmlformats.org/officeDocument/2006/math">
                    <m:r>
                      <a:rPr lang="sk-SK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sk-SK" dirty="0"/>
                  <a:t> po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sk-SK" dirty="0"/>
              </a:p>
              <a:p>
                <a:r>
                  <a:rPr lang="sk-SK" dirty="0"/>
                  <a:t>Pre aproximáciu celej vyšetrovanej oblasti od </a:t>
                </a:r>
                <a14:m>
                  <m:oMath xmlns:m="http://schemas.openxmlformats.org/officeDocument/2006/math">
                    <m:r>
                      <a:rPr lang="sk-SK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sk-SK" dirty="0"/>
                  <a:t> po</a:t>
                </a:r>
                <a14:m>
                  <m:oMath xmlns:m="http://schemas.openxmlformats.org/officeDocument/2006/math">
                    <m:r>
                      <a:rPr lang="sk-SK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sk-SK" dirty="0"/>
                  <a:t> je z určitého hľadiska postačujúce vybrať už prvé 4 členy radu 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B3221D7-FB00-0D81-E44E-3589EC0625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357" t="-2455" r="-39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C3986760-25B0-A44D-DDEC-5CAC51EABC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896" y="1819585"/>
            <a:ext cx="3779207" cy="4425330"/>
          </a:xfrm>
        </p:spPr>
      </p:pic>
    </p:spTree>
    <p:extLst>
      <p:ext uri="{BB962C8B-B14F-4D97-AF65-F5344CB8AC3E}">
        <p14:creationId xmlns:p14="http://schemas.microsoft.com/office/powerpoint/2010/main" val="3394453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0186-C903-3026-A20A-59C053CDD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</a:t>
            </a:r>
            <a:r>
              <a:rPr lang="en-US" dirty="0"/>
              <a:t> 1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9DA661-D0F3-67AC-8931-5E7120488D2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sk-SK" sz="2000" dirty="0"/>
                  <a:t>Z grafu vidíme že aproximácia funkcie </a:t>
                </a:r>
                <a14:m>
                  <m:oMath xmlns:m="http://schemas.openxmlformats.org/officeDocument/2006/math">
                    <m:r>
                      <a:rPr lang="sk-SK" sz="20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sk-SK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sz="20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sz="200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sk-SK" sz="2000"/>
                      <m:t>=</m:t>
                    </m:r>
                    <m:r>
                      <m:rPr>
                        <m:nor/>
                      </m:rPr>
                      <a:rPr lang="sk-SK" sz="2000"/>
                      <m:t>sin</m:t>
                    </m:r>
                    <m:r>
                      <m:rPr>
                        <m:nor/>
                      </m:rPr>
                      <a:rPr lang="sk-SK" sz="2000" b="0" i="0" smtClean="0"/>
                      <m:t>(</m:t>
                    </m:r>
                    <m:r>
                      <m:rPr>
                        <m:nor/>
                      </m:rPr>
                      <a:rPr lang="sk-SK" sz="2000" b="0" i="0" smtClean="0"/>
                      <m:t>x</m:t>
                    </m:r>
                    <m:r>
                      <m:rPr>
                        <m:nor/>
                      </m:rPr>
                      <a:rPr lang="sk-SK" sz="2000" b="0" i="0" smtClean="0"/>
                      <m:t>)</m:t>
                    </m:r>
                  </m:oMath>
                </a14:m>
                <a:r>
                  <a:rPr lang="sk-SK" sz="2000" dirty="0"/>
                  <a:t> je vhodná v okolí bodu linearizácie.</a:t>
                </a:r>
              </a:p>
              <a:p>
                <a:r>
                  <a:rPr lang="sk-SK" sz="2000" dirty="0"/>
                  <a:t>Lineárna funkcia však nemôže dobre </a:t>
                </a:r>
                <a:r>
                  <a:rPr lang="sk-SK" sz="2000" dirty="0" err="1"/>
                  <a:t>aproximovať</a:t>
                </a:r>
                <a:r>
                  <a:rPr lang="sk-SK" sz="2000" dirty="0"/>
                  <a:t> nelineárnu funkciu v celom priestore.</a:t>
                </a:r>
                <a:endParaRPr lang="en-GB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9DA661-D0F3-67AC-8931-5E7120488D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754" t="-6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196D2203-574C-F3E6-FDD8-848AB6D742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896" y="1819585"/>
            <a:ext cx="3779207" cy="4425330"/>
          </a:xfrm>
        </p:spPr>
      </p:pic>
    </p:spTree>
    <p:extLst>
      <p:ext uri="{BB962C8B-B14F-4D97-AF65-F5344CB8AC3E}">
        <p14:creationId xmlns:p14="http://schemas.microsoft.com/office/powerpoint/2010/main" val="41398798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asnosť">
  <a:themeElements>
    <a:clrScheme name="Jasnosť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, klas. ver.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asnosť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5305</TotalTime>
  <Words>1712</Words>
  <Application>Microsoft Office PowerPoint</Application>
  <PresentationFormat>On-screen Show (4:3)</PresentationFormat>
  <Paragraphs>180</Paragraphs>
  <Slides>31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Cambria Math</vt:lpstr>
      <vt:lpstr>Jasnosť</vt:lpstr>
      <vt:lpstr>Riadenie Nelineárnych Systémov Prednáška 8</vt:lpstr>
      <vt:lpstr>Obsah prednášky 8 – Stabilita rovnovážneho stavu</vt:lpstr>
      <vt:lpstr>Linearizácia nelineárnych funkcií</vt:lpstr>
      <vt:lpstr>Linearizácia nelineárnych funkcií</vt:lpstr>
      <vt:lpstr>Linearizácia nelineárnych funkcií</vt:lpstr>
      <vt:lpstr>Linearizácia nelineárnych funkcií</vt:lpstr>
      <vt:lpstr>Príklad 1</vt:lpstr>
      <vt:lpstr>Príklad 1</vt:lpstr>
      <vt:lpstr>Príklad 1</vt:lpstr>
      <vt:lpstr>Príklad 2</vt:lpstr>
      <vt:lpstr>Lyapunova linearizačná metóda</vt:lpstr>
      <vt:lpstr>Stabilita lineárnych systémov</vt:lpstr>
      <vt:lpstr>Príklad 3</vt:lpstr>
      <vt:lpstr>Príklad 3</vt:lpstr>
      <vt:lpstr>Príklad 4</vt:lpstr>
      <vt:lpstr>Príklad 4</vt:lpstr>
      <vt:lpstr>Príklad 4 – poznámka</vt:lpstr>
      <vt:lpstr>Priama metóda Lyapunova</vt:lpstr>
      <vt:lpstr>Príklad 5</vt:lpstr>
      <vt:lpstr>Príklad 5</vt:lpstr>
      <vt:lpstr>Príklad 5 - simulačná analýza</vt:lpstr>
      <vt:lpstr>Pozitívne definitná funkcia</vt:lpstr>
      <vt:lpstr>Lyapunova funkcia</vt:lpstr>
      <vt:lpstr>Lokálna stabilita</vt:lpstr>
      <vt:lpstr>Príklad 6</vt:lpstr>
      <vt:lpstr>Príklad 6 – Grafická interpretácia Lyapunovej funkcie</vt:lpstr>
      <vt:lpstr>Príklad 6 – simulačná analýza</vt:lpstr>
      <vt:lpstr>Globálna stabilita</vt:lpstr>
      <vt:lpstr>Príklad 7</vt:lpstr>
      <vt:lpstr>Príklad 7 - simulačná analýza</vt:lpstr>
      <vt:lpstr>Cvičenie 8: Jednoduché kyvadlo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Spojité procesy cvičenie 1</dc:title>
  <dc:creator>Erny</dc:creator>
  <cp:lastModifiedBy>Martin Ernek</cp:lastModifiedBy>
  <cp:revision>139</cp:revision>
  <dcterms:created xsi:type="dcterms:W3CDTF">2015-02-16T07:44:50Z</dcterms:created>
  <dcterms:modified xsi:type="dcterms:W3CDTF">2023-11-15T08:51:02Z</dcterms:modified>
</cp:coreProperties>
</file>