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257" r:id="rId3"/>
    <p:sldId id="360" r:id="rId4"/>
    <p:sldId id="361" r:id="rId5"/>
    <p:sldId id="362" r:id="rId6"/>
    <p:sldId id="363" r:id="rId7"/>
    <p:sldId id="364" r:id="rId8"/>
    <p:sldId id="366" r:id="rId9"/>
    <p:sldId id="365" r:id="rId10"/>
    <p:sldId id="368" r:id="rId11"/>
    <p:sldId id="369" r:id="rId12"/>
    <p:sldId id="367" r:id="rId13"/>
    <p:sldId id="370" r:id="rId14"/>
    <p:sldId id="371" r:id="rId15"/>
    <p:sldId id="372" r:id="rId16"/>
    <p:sldId id="373" r:id="rId17"/>
    <p:sldId id="376" r:id="rId18"/>
    <p:sldId id="374" r:id="rId19"/>
    <p:sldId id="375" r:id="rId20"/>
    <p:sldId id="377" r:id="rId21"/>
    <p:sldId id="378" r:id="rId22"/>
    <p:sldId id="379" r:id="rId23"/>
    <p:sldId id="380" r:id="rId24"/>
    <p:sldId id="381" r:id="rId25"/>
    <p:sldId id="382" r:id="rId26"/>
    <p:sldId id="383" r:id="rId27"/>
    <p:sldId id="384" r:id="rId28"/>
    <p:sldId id="385" r:id="rId29"/>
    <p:sldId id="386" r:id="rId30"/>
    <p:sldId id="387" r:id="rId31"/>
    <p:sldId id="388" r:id="rId32"/>
    <p:sldId id="389" r:id="rId33"/>
    <p:sldId id="390" r:id="rId34"/>
    <p:sldId id="348" r:id="rId35"/>
    <p:sldId id="260" r:id="rId36"/>
  </p:sldIdLst>
  <p:sldSz cx="9144000" cy="6858000" type="screen4x3"/>
  <p:notesSz cx="6858000" cy="9144000"/>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6" autoAdjust="0"/>
    <p:restoredTop sz="94660"/>
  </p:normalViewPr>
  <p:slideViewPr>
    <p:cSldViewPr>
      <p:cViewPr varScale="1">
        <p:scale>
          <a:sx n="122" d="100"/>
          <a:sy n="122" d="100"/>
        </p:scale>
        <p:origin x="108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1DF243-0C84-405D-80CA-D32243E9DD0B}" type="datetimeFigureOut">
              <a:rPr lang="en-GB" smtClean="0"/>
              <a:t>05/12/2023</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6D5A95-656A-4596-A784-8AD8DFC9D987}" type="slidenum">
              <a:rPr lang="en-GB" smtClean="0"/>
              <a:t>‹#›</a:t>
            </a:fld>
            <a:endParaRPr lang="en-GB"/>
          </a:p>
        </p:txBody>
      </p:sp>
    </p:spTree>
    <p:extLst>
      <p:ext uri="{BB962C8B-B14F-4D97-AF65-F5344CB8AC3E}">
        <p14:creationId xmlns:p14="http://schemas.microsoft.com/office/powerpoint/2010/main" val="302598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sk-SK"/>
              <a:t>Upravte štýly predlohy textu</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k-SK"/>
              <a:t>Upravte štýl predlohy podnadpisov</a:t>
            </a:r>
            <a:endParaRPr lang="en-US" dirty="0"/>
          </a:p>
        </p:txBody>
      </p:sp>
      <p:sp>
        <p:nvSpPr>
          <p:cNvPr id="4" name="Date Placeholder 3"/>
          <p:cNvSpPr>
            <a:spLocks noGrp="1"/>
          </p:cNvSpPr>
          <p:nvPr>
            <p:ph type="dt" sz="half" idx="10"/>
          </p:nvPr>
        </p:nvSpPr>
        <p:spPr/>
        <p:txBody>
          <a:bodyPr/>
          <a:lstStyle/>
          <a:p>
            <a:fld id="{AD4A7D11-71AF-4ED8-A980-E0A986B3A7BD}" type="datetimeFigureOut">
              <a:rPr lang="sk-SK" smtClean="0"/>
              <a:t>5. 12. 2023</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E7B219A3-C8B3-47CB-865C-ED63A4F10718}" type="slidenum">
              <a:rPr lang="sk-SK" smtClean="0"/>
              <a:t>‹#›</a:t>
            </a:fld>
            <a:endParaRPr lang="sk-SK"/>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a:t>Upravte štýly predlohy textu</a:t>
            </a:r>
            <a:endParaRPr lang="en-US"/>
          </a:p>
        </p:txBody>
      </p:sp>
      <p:sp>
        <p:nvSpPr>
          <p:cNvPr id="3" name="Vertical Text Placeholder 2"/>
          <p:cNvSpPr>
            <a:spLocks noGrp="1"/>
          </p:cNvSpPr>
          <p:nvPr>
            <p:ph type="body" orient="vert" idx="1"/>
          </p:nvPr>
        </p:nvSpPr>
        <p:spPr/>
        <p:txBody>
          <a:bodyPr vert="eaVert"/>
          <a:lstStyle/>
          <a:p>
            <a:pPr lvl="0"/>
            <a:r>
              <a:rPr lang="sk-SK"/>
              <a:t>Upravte štýl predlohy textu.</a:t>
            </a:r>
          </a:p>
          <a:p>
            <a:pPr lvl="1"/>
            <a:r>
              <a:rPr lang="sk-SK"/>
              <a:t>Druhá úroveň</a:t>
            </a:r>
          </a:p>
          <a:p>
            <a:pPr lvl="2"/>
            <a:r>
              <a:rPr lang="sk-SK"/>
              <a:t>Tretia úroveň</a:t>
            </a:r>
          </a:p>
          <a:p>
            <a:pPr lvl="3"/>
            <a:r>
              <a:rPr lang="sk-SK"/>
              <a:t>Štvrtá úroveň</a:t>
            </a:r>
          </a:p>
          <a:p>
            <a:pPr lvl="4"/>
            <a:r>
              <a:rPr lang="sk-SK"/>
              <a:t>Piata úroveň</a:t>
            </a:r>
            <a:endParaRPr lang="en-US"/>
          </a:p>
        </p:txBody>
      </p:sp>
      <p:sp>
        <p:nvSpPr>
          <p:cNvPr id="4" name="Date Placeholder 3"/>
          <p:cNvSpPr>
            <a:spLocks noGrp="1"/>
          </p:cNvSpPr>
          <p:nvPr>
            <p:ph type="dt" sz="half" idx="10"/>
          </p:nvPr>
        </p:nvSpPr>
        <p:spPr/>
        <p:txBody>
          <a:bodyPr/>
          <a:lstStyle/>
          <a:p>
            <a:fld id="{AD4A7D11-71AF-4ED8-A980-E0A986B3A7BD}" type="datetimeFigureOut">
              <a:rPr lang="sk-SK" smtClean="0"/>
              <a:t>5. 12. 2023</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E7B219A3-C8B3-47CB-865C-ED63A4F10718}" type="slidenum">
              <a:rPr lang="sk-SK" smtClean="0"/>
              <a:t>‹#›</a:t>
            </a:fld>
            <a:endParaRPr lang="sk-S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sk-SK"/>
              <a:t>Upravte štýly predlohy textu</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sk-SK"/>
              <a:t>Upravte štýl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10"/>
          </p:nvPr>
        </p:nvSpPr>
        <p:spPr/>
        <p:txBody>
          <a:bodyPr/>
          <a:lstStyle/>
          <a:p>
            <a:fld id="{AD4A7D11-71AF-4ED8-A980-E0A986B3A7BD}" type="datetimeFigureOut">
              <a:rPr lang="sk-SK" smtClean="0"/>
              <a:t>5. 12. 2023</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E7B219A3-C8B3-47CB-865C-ED63A4F10718}" type="slidenum">
              <a:rPr lang="sk-SK" smtClean="0"/>
              <a:t>‹#›</a:t>
            </a:fld>
            <a:endParaRPr lang="sk-SK"/>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a:t>Upravte štýly predlohy textu</a:t>
            </a:r>
            <a:endParaRPr lang="en-US"/>
          </a:p>
        </p:txBody>
      </p:sp>
      <p:sp>
        <p:nvSpPr>
          <p:cNvPr id="3" name="Content Placeholder 2"/>
          <p:cNvSpPr>
            <a:spLocks noGrp="1"/>
          </p:cNvSpPr>
          <p:nvPr>
            <p:ph idx="1"/>
          </p:nvPr>
        </p:nvSpPr>
        <p:spPr/>
        <p:txBody>
          <a:bodyPr/>
          <a:lstStyle/>
          <a:p>
            <a:pPr lvl="0"/>
            <a:r>
              <a:rPr lang="sk-SK"/>
              <a:t>Upravte štýl predlohy textu.</a:t>
            </a:r>
          </a:p>
          <a:p>
            <a:pPr lvl="1"/>
            <a:r>
              <a:rPr lang="sk-SK"/>
              <a:t>Druhá úroveň</a:t>
            </a:r>
          </a:p>
          <a:p>
            <a:pPr lvl="2"/>
            <a:r>
              <a:rPr lang="sk-SK"/>
              <a:t>Tretia úroveň</a:t>
            </a:r>
          </a:p>
          <a:p>
            <a:pPr lvl="3"/>
            <a:r>
              <a:rPr lang="sk-SK"/>
              <a:t>Štvrtá úroveň</a:t>
            </a:r>
          </a:p>
          <a:p>
            <a:pPr lvl="4"/>
            <a:r>
              <a:rPr lang="sk-SK"/>
              <a:t>Piata úroveň</a:t>
            </a:r>
            <a:endParaRPr lang="en-US"/>
          </a:p>
        </p:txBody>
      </p:sp>
      <p:sp>
        <p:nvSpPr>
          <p:cNvPr id="4" name="Date Placeholder 3"/>
          <p:cNvSpPr>
            <a:spLocks noGrp="1"/>
          </p:cNvSpPr>
          <p:nvPr>
            <p:ph type="dt" sz="half" idx="10"/>
          </p:nvPr>
        </p:nvSpPr>
        <p:spPr/>
        <p:txBody>
          <a:bodyPr/>
          <a:lstStyle/>
          <a:p>
            <a:fld id="{AD4A7D11-71AF-4ED8-A980-E0A986B3A7BD}" type="datetimeFigureOut">
              <a:rPr lang="sk-SK" smtClean="0"/>
              <a:t>5. 12. 2023</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E7B219A3-C8B3-47CB-865C-ED63A4F10718}" type="slidenum">
              <a:rPr lang="sk-SK" smtClean="0"/>
              <a:t>‹#›</a:t>
            </a:fld>
            <a:endParaRPr lang="sk-SK"/>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sk-SK"/>
              <a:t>Upravte štýly predlohy textu</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a:t>Upravte štýl predlohy textu.</a:t>
            </a:r>
          </a:p>
        </p:txBody>
      </p:sp>
      <p:sp>
        <p:nvSpPr>
          <p:cNvPr id="4" name="Date Placeholder 3"/>
          <p:cNvSpPr>
            <a:spLocks noGrp="1"/>
          </p:cNvSpPr>
          <p:nvPr>
            <p:ph type="dt" sz="half" idx="10"/>
          </p:nvPr>
        </p:nvSpPr>
        <p:spPr/>
        <p:txBody>
          <a:bodyPr/>
          <a:lstStyle/>
          <a:p>
            <a:fld id="{AD4A7D11-71AF-4ED8-A980-E0A986B3A7BD}" type="datetimeFigureOut">
              <a:rPr lang="sk-SK" smtClean="0"/>
              <a:t>5. 12. 2023</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E7B219A3-C8B3-47CB-865C-ED63A4F10718}" type="slidenum">
              <a:rPr lang="sk-SK" smtClean="0"/>
              <a:t>‹#›</a:t>
            </a:fld>
            <a:endParaRPr lang="sk-SK"/>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a:t>Upravte štýly predlohy textu</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k-SK"/>
              <a:t>Upravte štýl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k-SK"/>
              <a:t>Upravte štýl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5" name="Date Placeholder 4"/>
          <p:cNvSpPr>
            <a:spLocks noGrp="1"/>
          </p:cNvSpPr>
          <p:nvPr>
            <p:ph type="dt" sz="half" idx="10"/>
          </p:nvPr>
        </p:nvSpPr>
        <p:spPr/>
        <p:txBody>
          <a:bodyPr/>
          <a:lstStyle/>
          <a:p>
            <a:fld id="{AD4A7D11-71AF-4ED8-A980-E0A986B3A7BD}" type="datetimeFigureOut">
              <a:rPr lang="sk-SK" smtClean="0"/>
              <a:t>5. 12. 2023</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p:txBody>
          <a:bodyPr/>
          <a:lstStyle/>
          <a:p>
            <a:fld id="{E7B219A3-C8B3-47CB-865C-ED63A4F10718}" type="slidenum">
              <a:rPr lang="sk-SK" smtClean="0"/>
              <a:t>‹#›</a:t>
            </a:fld>
            <a:endParaRPr lang="sk-SK"/>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sk-SK"/>
              <a:t>Upravte štýly predlohy textu</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Upravte štýl predlohy textu.</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k-SK"/>
              <a:t>Upravte štýl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Upravte štýl predlohy textu.</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k-SK"/>
              <a:t>Upravte štýl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7" name="Date Placeholder 6"/>
          <p:cNvSpPr>
            <a:spLocks noGrp="1"/>
          </p:cNvSpPr>
          <p:nvPr>
            <p:ph type="dt" sz="half" idx="10"/>
          </p:nvPr>
        </p:nvSpPr>
        <p:spPr/>
        <p:txBody>
          <a:bodyPr/>
          <a:lstStyle/>
          <a:p>
            <a:fld id="{AD4A7D11-71AF-4ED8-A980-E0A986B3A7BD}" type="datetimeFigureOut">
              <a:rPr lang="sk-SK" smtClean="0"/>
              <a:t>5. 12. 2023</a:t>
            </a:fld>
            <a:endParaRPr lang="sk-SK"/>
          </a:p>
        </p:txBody>
      </p:sp>
      <p:sp>
        <p:nvSpPr>
          <p:cNvPr id="8" name="Footer Placeholder 7"/>
          <p:cNvSpPr>
            <a:spLocks noGrp="1"/>
          </p:cNvSpPr>
          <p:nvPr>
            <p:ph type="ftr" sz="quarter" idx="11"/>
          </p:nvPr>
        </p:nvSpPr>
        <p:spPr/>
        <p:txBody>
          <a:bodyPr/>
          <a:lstStyle/>
          <a:p>
            <a:endParaRPr lang="sk-SK"/>
          </a:p>
        </p:txBody>
      </p:sp>
      <p:sp>
        <p:nvSpPr>
          <p:cNvPr id="9" name="Slide Number Placeholder 8"/>
          <p:cNvSpPr>
            <a:spLocks noGrp="1"/>
          </p:cNvSpPr>
          <p:nvPr>
            <p:ph type="sldNum" sz="quarter" idx="12"/>
          </p:nvPr>
        </p:nvSpPr>
        <p:spPr/>
        <p:txBody>
          <a:bodyPr/>
          <a:lstStyle/>
          <a:p>
            <a:fld id="{E7B219A3-C8B3-47CB-865C-ED63A4F10718}" type="slidenum">
              <a:rPr lang="sk-SK" smtClean="0"/>
              <a:t>‹#›</a:t>
            </a:fld>
            <a:endParaRPr lang="sk-SK"/>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a:t>Upravte štýly predlohy textu</a:t>
            </a:r>
            <a:endParaRPr lang="en-US"/>
          </a:p>
        </p:txBody>
      </p:sp>
      <p:sp>
        <p:nvSpPr>
          <p:cNvPr id="3" name="Date Placeholder 2"/>
          <p:cNvSpPr>
            <a:spLocks noGrp="1"/>
          </p:cNvSpPr>
          <p:nvPr>
            <p:ph type="dt" sz="half" idx="10"/>
          </p:nvPr>
        </p:nvSpPr>
        <p:spPr/>
        <p:txBody>
          <a:bodyPr/>
          <a:lstStyle/>
          <a:p>
            <a:fld id="{AD4A7D11-71AF-4ED8-A980-E0A986B3A7BD}" type="datetimeFigureOut">
              <a:rPr lang="sk-SK" smtClean="0"/>
              <a:t>5. 12. 2023</a:t>
            </a:fld>
            <a:endParaRPr lang="sk-SK"/>
          </a:p>
        </p:txBody>
      </p:sp>
      <p:sp>
        <p:nvSpPr>
          <p:cNvPr id="4" name="Footer Placeholder 3"/>
          <p:cNvSpPr>
            <a:spLocks noGrp="1"/>
          </p:cNvSpPr>
          <p:nvPr>
            <p:ph type="ftr" sz="quarter" idx="11"/>
          </p:nvPr>
        </p:nvSpPr>
        <p:spPr/>
        <p:txBody>
          <a:bodyPr/>
          <a:lstStyle/>
          <a:p>
            <a:endParaRPr lang="sk-SK"/>
          </a:p>
        </p:txBody>
      </p:sp>
      <p:sp>
        <p:nvSpPr>
          <p:cNvPr id="5" name="Slide Number Placeholder 4"/>
          <p:cNvSpPr>
            <a:spLocks noGrp="1"/>
          </p:cNvSpPr>
          <p:nvPr>
            <p:ph type="sldNum" sz="quarter" idx="12"/>
          </p:nvPr>
        </p:nvSpPr>
        <p:spPr/>
        <p:txBody>
          <a:bodyPr/>
          <a:lstStyle/>
          <a:p>
            <a:fld id="{E7B219A3-C8B3-47CB-865C-ED63A4F10718}" type="slidenum">
              <a:rPr lang="sk-SK" smtClean="0"/>
              <a:t>‹#›</a:t>
            </a:fld>
            <a:endParaRPr lang="sk-SK"/>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4A7D11-71AF-4ED8-A980-E0A986B3A7BD}" type="datetimeFigureOut">
              <a:rPr lang="sk-SK" smtClean="0"/>
              <a:t>5. 12. 2023</a:t>
            </a:fld>
            <a:endParaRPr lang="sk-SK"/>
          </a:p>
        </p:txBody>
      </p:sp>
      <p:sp>
        <p:nvSpPr>
          <p:cNvPr id="3" name="Footer Placeholder 2"/>
          <p:cNvSpPr>
            <a:spLocks noGrp="1"/>
          </p:cNvSpPr>
          <p:nvPr>
            <p:ph type="ftr" sz="quarter" idx="11"/>
          </p:nvPr>
        </p:nvSpPr>
        <p:spPr/>
        <p:txBody>
          <a:bodyPr/>
          <a:lstStyle/>
          <a:p>
            <a:endParaRPr lang="sk-SK"/>
          </a:p>
        </p:txBody>
      </p:sp>
      <p:sp>
        <p:nvSpPr>
          <p:cNvPr id="4" name="Slide Number Placeholder 3"/>
          <p:cNvSpPr>
            <a:spLocks noGrp="1"/>
          </p:cNvSpPr>
          <p:nvPr>
            <p:ph type="sldNum" sz="quarter" idx="12"/>
          </p:nvPr>
        </p:nvSpPr>
        <p:spPr/>
        <p:txBody>
          <a:bodyPr/>
          <a:lstStyle/>
          <a:p>
            <a:fld id="{E7B219A3-C8B3-47CB-865C-ED63A4F10718}" type="slidenum">
              <a:rPr lang="sk-SK" smtClean="0"/>
              <a:t>‹#›</a:t>
            </a:fld>
            <a:endParaRPr lang="sk-SK"/>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sk-SK"/>
              <a:t>Upravte štýly predlohy textu</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k-SK"/>
              <a:t>Upravte štýl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a:t>Upravte štýl predlohy textu.</a:t>
            </a:r>
          </a:p>
        </p:txBody>
      </p:sp>
      <p:sp>
        <p:nvSpPr>
          <p:cNvPr id="5" name="Date Placeholder 4"/>
          <p:cNvSpPr>
            <a:spLocks noGrp="1"/>
          </p:cNvSpPr>
          <p:nvPr>
            <p:ph type="dt" sz="half" idx="10"/>
          </p:nvPr>
        </p:nvSpPr>
        <p:spPr/>
        <p:txBody>
          <a:bodyPr/>
          <a:lstStyle/>
          <a:p>
            <a:fld id="{AD4A7D11-71AF-4ED8-A980-E0A986B3A7BD}" type="datetimeFigureOut">
              <a:rPr lang="sk-SK" smtClean="0"/>
              <a:t>5. 12. 2023</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p:txBody>
          <a:bodyPr/>
          <a:lstStyle/>
          <a:p>
            <a:fld id="{E7B219A3-C8B3-47CB-865C-ED63A4F10718}" type="slidenum">
              <a:rPr lang="sk-SK" smtClean="0"/>
              <a:t>‹#›</a:t>
            </a:fld>
            <a:endParaRPr lang="sk-SK"/>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sk-SK"/>
              <a:t>Upravte štýly predlohy textu</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sk-SK"/>
              <a:t>Ak chcete pridať obrázok, kliknite na ikonu</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a:t>Upravte štýl predlohy textu.</a:t>
            </a:r>
          </a:p>
        </p:txBody>
      </p:sp>
      <p:sp>
        <p:nvSpPr>
          <p:cNvPr id="5" name="Date Placeholder 4"/>
          <p:cNvSpPr>
            <a:spLocks noGrp="1"/>
          </p:cNvSpPr>
          <p:nvPr>
            <p:ph type="dt" sz="half" idx="10"/>
          </p:nvPr>
        </p:nvSpPr>
        <p:spPr/>
        <p:txBody>
          <a:bodyPr/>
          <a:lstStyle/>
          <a:p>
            <a:fld id="{AD4A7D11-71AF-4ED8-A980-E0A986B3A7BD}" type="datetimeFigureOut">
              <a:rPr lang="sk-SK" smtClean="0"/>
              <a:t>5. 12. 2023</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p:txBody>
          <a:bodyPr/>
          <a:lstStyle/>
          <a:p>
            <a:fld id="{E7B219A3-C8B3-47CB-865C-ED63A4F10718}" type="slidenum">
              <a:rPr lang="sk-SK" smtClean="0"/>
              <a:t>‹#›</a:t>
            </a:fld>
            <a:endParaRPr lang="sk-SK"/>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sk-SK"/>
              <a:t>Upravte štýly predlohy textu</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sk-SK"/>
              <a:t>Upravte štýl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D4A7D11-71AF-4ED8-A980-E0A986B3A7BD}" type="datetimeFigureOut">
              <a:rPr lang="sk-SK" smtClean="0"/>
              <a:t>5. 12. 2023</a:t>
            </a:fld>
            <a:endParaRPr lang="sk-SK"/>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sk-SK"/>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E7B219A3-C8B3-47CB-865C-ED63A4F10718}" type="slidenum">
              <a:rPr lang="sk-SK" smtClean="0"/>
              <a:t>‹#›</a:t>
            </a:fld>
            <a:endParaRPr lang="sk-SK"/>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34.png"/><Relationship Id="rId4" Type="http://schemas.openxmlformats.org/officeDocument/2006/relationships/image" Target="../media/image33.png"/></Relationships>
</file>

<file path=ppt/slides/_rels/slide35.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ctrTitle"/>
          </p:nvPr>
        </p:nvSpPr>
        <p:spPr>
          <a:xfrm>
            <a:off x="685800" y="1371600"/>
            <a:ext cx="7848600" cy="3065512"/>
          </a:xfrm>
        </p:spPr>
        <p:txBody>
          <a:bodyPr/>
          <a:lstStyle/>
          <a:p>
            <a:r>
              <a:rPr lang="sk-SK" dirty="0"/>
              <a:t>Riadenie Nelineárnych Systémov</a:t>
            </a:r>
            <a:br>
              <a:rPr lang="sk-SK" dirty="0"/>
            </a:br>
            <a:r>
              <a:rPr lang="sk-SK" dirty="0"/>
              <a:t>Prednáška </a:t>
            </a:r>
            <a:r>
              <a:rPr lang="en-US" dirty="0"/>
              <a:t>11</a:t>
            </a:r>
            <a:endParaRPr lang="sk-SK" dirty="0"/>
          </a:p>
        </p:txBody>
      </p:sp>
      <p:sp>
        <p:nvSpPr>
          <p:cNvPr id="3" name="Podnadpis 2"/>
          <p:cNvSpPr>
            <a:spLocks noGrp="1"/>
          </p:cNvSpPr>
          <p:nvPr>
            <p:ph type="subTitle" idx="1"/>
          </p:nvPr>
        </p:nvSpPr>
        <p:spPr>
          <a:xfrm>
            <a:off x="685800" y="4449853"/>
            <a:ext cx="6400800" cy="1752600"/>
          </a:xfrm>
        </p:spPr>
        <p:txBody>
          <a:bodyPr>
            <a:normAutofit/>
          </a:bodyPr>
          <a:lstStyle/>
          <a:p>
            <a:pPr algn="l"/>
            <a:endParaRPr lang="sk-SK" sz="1800" dirty="0"/>
          </a:p>
          <a:p>
            <a:pPr algn="l"/>
            <a:endParaRPr lang="sk-SK" sz="1800" dirty="0"/>
          </a:p>
          <a:p>
            <a:pPr algn="l"/>
            <a:endParaRPr lang="sk-SK" sz="1800" dirty="0"/>
          </a:p>
          <a:p>
            <a:pPr algn="l"/>
            <a:r>
              <a:rPr lang="sk-SK" sz="1800" dirty="0"/>
              <a:t>Ing. Martin Ernek PhD.</a:t>
            </a:r>
          </a:p>
          <a:p>
            <a:pPr algn="l"/>
            <a:r>
              <a:rPr lang="sk-SK" sz="1800" dirty="0"/>
              <a:t>2022</a:t>
            </a:r>
          </a:p>
        </p:txBody>
      </p:sp>
    </p:spTree>
    <p:extLst>
      <p:ext uri="{BB962C8B-B14F-4D97-AF65-F5344CB8AC3E}">
        <p14:creationId xmlns:p14="http://schemas.microsoft.com/office/powerpoint/2010/main" val="198502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F0017A-5765-6750-A9C2-D329CC9BD52C}"/>
              </a:ext>
            </a:extLst>
          </p:cNvPr>
          <p:cNvSpPr>
            <a:spLocks noGrp="1"/>
          </p:cNvSpPr>
          <p:nvPr>
            <p:ph type="title"/>
          </p:nvPr>
        </p:nvSpPr>
        <p:spPr/>
        <p:txBody>
          <a:bodyPr/>
          <a:lstStyle/>
          <a:p>
            <a:r>
              <a:rPr lang="sk-SK" dirty="0"/>
              <a:t>Príklad 2</a:t>
            </a:r>
            <a:r>
              <a:rPr lang="en-US" dirty="0"/>
              <a:t> – </a:t>
            </a:r>
            <a:r>
              <a:rPr lang="sk-SK" dirty="0"/>
              <a:t>Simulácia</a:t>
            </a:r>
            <a:endParaRPr lang="en-GB" dirty="0"/>
          </a:p>
        </p:txBody>
      </p:sp>
      <p:pic>
        <p:nvPicPr>
          <p:cNvPr id="5" name="Content Placeholder 4" descr="Chart&#10;&#10;Description automatically generated">
            <a:extLst>
              <a:ext uri="{FF2B5EF4-FFF2-40B4-BE49-F238E27FC236}">
                <a16:creationId xmlns="" xmlns:a16="http://schemas.microsoft.com/office/drawing/2014/main" id="{2804DF10-C100-3A4C-8861-82D0ACFC19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8116" y="1609545"/>
            <a:ext cx="8027768" cy="4858110"/>
          </a:xfrm>
        </p:spPr>
      </p:pic>
    </p:spTree>
    <p:extLst>
      <p:ext uri="{BB962C8B-B14F-4D97-AF65-F5344CB8AC3E}">
        <p14:creationId xmlns:p14="http://schemas.microsoft.com/office/powerpoint/2010/main" val="4001722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5206B3B-9E35-73FC-0CE3-D63843A87CC2}"/>
              </a:ext>
            </a:extLst>
          </p:cNvPr>
          <p:cNvSpPr>
            <a:spLocks noGrp="1"/>
          </p:cNvSpPr>
          <p:nvPr>
            <p:ph type="title"/>
          </p:nvPr>
        </p:nvSpPr>
        <p:spPr/>
        <p:txBody>
          <a:bodyPr/>
          <a:lstStyle/>
          <a:p>
            <a:r>
              <a:rPr lang="sk-SK" dirty="0" err="1"/>
              <a:t>Lieho</a:t>
            </a:r>
            <a:r>
              <a:rPr lang="en-GB" dirty="0"/>
              <a:t> </a:t>
            </a:r>
            <a:r>
              <a:rPr lang="sk-SK" dirty="0"/>
              <a:t>derivácia</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C3804AE7-4EE9-D56D-E43A-9ECDA788BF2E}"/>
                  </a:ext>
                </a:extLst>
              </p:cNvPr>
              <p:cNvSpPr>
                <a:spLocks noGrp="1"/>
              </p:cNvSpPr>
              <p:nvPr>
                <p:ph idx="1"/>
              </p:nvPr>
            </p:nvSpPr>
            <p:spPr/>
            <p:txBody>
              <a:bodyPr>
                <a:normAutofit fontScale="92500" lnSpcReduction="10000"/>
              </a:bodyPr>
              <a:lstStyle/>
              <a:p>
                <a:r>
                  <a:rPr lang="sk-SK" dirty="0"/>
                  <a:t>Nech </a:t>
                </a:r>
                <a14:m>
                  <m:oMath xmlns:m="http://schemas.openxmlformats.org/officeDocument/2006/math">
                    <m:r>
                      <a:rPr lang="en-US" i="1" smtClean="0">
                        <a:latin typeface="Cambria Math" panose="02040503050406030204" pitchFamily="18" charset="0"/>
                      </a:rPr>
                      <m:t>h</m:t>
                    </m:r>
                    <m:r>
                      <a:rPr lang="sk-SK" b="0" i="1" smtClean="0">
                        <a:latin typeface="Cambria Math" panose="02040503050406030204" pitchFamily="18" charset="0"/>
                      </a:rPr>
                      <m:t>:</m:t>
                    </m:r>
                    <m:sSup>
                      <m:sSupPr>
                        <m:ctrlPr>
                          <a:rPr lang="en-GB" b="0" i="1" smtClean="0">
                            <a:latin typeface="Cambria Math" panose="02040503050406030204" pitchFamily="18" charset="0"/>
                          </a:rPr>
                        </m:ctrlPr>
                      </m:sSupPr>
                      <m:e>
                        <m:r>
                          <a:rPr lang="sk-SK" b="0" i="1" smtClean="0">
                            <a:latin typeface="Cambria Math" panose="02040503050406030204" pitchFamily="18" charset="0"/>
                          </a:rPr>
                          <m:t>𝑅</m:t>
                        </m:r>
                      </m:e>
                      <m:sup>
                        <m:r>
                          <a:rPr lang="en-GB" b="0" i="1" smtClean="0">
                            <a:latin typeface="Cambria Math" panose="02040503050406030204" pitchFamily="18" charset="0"/>
                          </a:rPr>
                          <m:t>𝑛</m:t>
                        </m:r>
                      </m:sup>
                    </m:sSup>
                    <m:r>
                      <a:rPr lang="en-GB" b="0" i="1" smtClean="0">
                        <a:latin typeface="Cambria Math" panose="02040503050406030204" pitchFamily="18" charset="0"/>
                      </a:rPr>
                      <m:t>→</m:t>
                    </m:r>
                    <m:r>
                      <a:rPr lang="en-GB" b="0" i="1" smtClean="0">
                        <a:latin typeface="Cambria Math" panose="02040503050406030204" pitchFamily="18" charset="0"/>
                      </a:rPr>
                      <m:t>𝑅</m:t>
                    </m:r>
                  </m:oMath>
                </a14:m>
                <a:r>
                  <a:rPr lang="sk-SK" dirty="0"/>
                  <a:t> je skalárna funkcia  a </a:t>
                </a:r>
                <a14:m>
                  <m:oMath xmlns:m="http://schemas.openxmlformats.org/officeDocument/2006/math">
                    <m:r>
                      <a:rPr lang="sk-SK" i="1" dirty="0" smtClean="0">
                        <a:latin typeface="Cambria Math" panose="02040503050406030204" pitchFamily="18" charset="0"/>
                      </a:rPr>
                      <m:t>𝑓</m:t>
                    </m:r>
                    <m:r>
                      <a:rPr lang="sk-SK" i="1">
                        <a:latin typeface="Cambria Math" panose="02040503050406030204" pitchFamily="18" charset="0"/>
                      </a:rPr>
                      <m:t>:</m:t>
                    </m:r>
                    <m:sSup>
                      <m:sSupPr>
                        <m:ctrlPr>
                          <a:rPr lang="en-GB" i="1">
                            <a:latin typeface="Cambria Math" panose="02040503050406030204" pitchFamily="18" charset="0"/>
                          </a:rPr>
                        </m:ctrlPr>
                      </m:sSupPr>
                      <m:e>
                        <m:r>
                          <a:rPr lang="sk-SK" i="1">
                            <a:latin typeface="Cambria Math" panose="02040503050406030204" pitchFamily="18" charset="0"/>
                          </a:rPr>
                          <m:t>𝑅</m:t>
                        </m:r>
                      </m:e>
                      <m:sup>
                        <m:r>
                          <a:rPr lang="en-GB" i="1">
                            <a:latin typeface="Cambria Math" panose="02040503050406030204" pitchFamily="18" charset="0"/>
                          </a:rPr>
                          <m:t>𝑛</m:t>
                        </m:r>
                      </m:sup>
                    </m:sSup>
                    <m:r>
                      <a:rPr lang="en-GB" i="1">
                        <a:latin typeface="Cambria Math" panose="02040503050406030204" pitchFamily="18" charset="0"/>
                      </a:rPr>
                      <m:t>→</m:t>
                    </m:r>
                    <m:sSup>
                      <m:sSupPr>
                        <m:ctrlPr>
                          <a:rPr lang="en-GB" b="0" i="1" smtClean="0">
                            <a:latin typeface="Cambria Math" panose="02040503050406030204" pitchFamily="18" charset="0"/>
                          </a:rPr>
                        </m:ctrlPr>
                      </m:sSupPr>
                      <m:e>
                        <m:r>
                          <a:rPr lang="en-GB" i="1">
                            <a:latin typeface="Cambria Math" panose="02040503050406030204" pitchFamily="18" charset="0"/>
                          </a:rPr>
                          <m:t>𝑅</m:t>
                        </m:r>
                      </m:e>
                      <m:sup>
                        <m:r>
                          <a:rPr lang="en-GB" b="0" i="1" smtClean="0">
                            <a:latin typeface="Cambria Math" panose="02040503050406030204" pitchFamily="18" charset="0"/>
                          </a:rPr>
                          <m:t>𝑛</m:t>
                        </m:r>
                      </m:sup>
                    </m:sSup>
                  </m:oMath>
                </a14:m>
                <a:r>
                  <a:rPr lang="sk-SK" dirty="0"/>
                  <a:t> je poľom vektorov, potom </a:t>
                </a:r>
                <a:r>
                  <a:rPr lang="sk-SK" dirty="0" err="1"/>
                  <a:t>Lieho</a:t>
                </a:r>
                <a:r>
                  <a:rPr lang="sk-SK" dirty="0"/>
                  <a:t> derivácia </a:t>
                </a:r>
                <a14:m>
                  <m:oMath xmlns:m="http://schemas.openxmlformats.org/officeDocument/2006/math">
                    <m:r>
                      <a:rPr lang="en-US" i="1">
                        <a:latin typeface="Cambria Math" panose="02040503050406030204" pitchFamily="18" charset="0"/>
                      </a:rPr>
                      <m:t>h</m:t>
                    </m:r>
                  </m:oMath>
                </a14:m>
                <a:r>
                  <a:rPr lang="sk-SK" dirty="0"/>
                  <a:t> s rešpektovaním </a:t>
                </a:r>
                <a14:m>
                  <m:oMath xmlns:m="http://schemas.openxmlformats.org/officeDocument/2006/math">
                    <m:r>
                      <a:rPr lang="sk-SK" i="1" dirty="0">
                        <a:latin typeface="Cambria Math" panose="02040503050406030204" pitchFamily="18" charset="0"/>
                      </a:rPr>
                      <m:t>𝑓</m:t>
                    </m:r>
                  </m:oMath>
                </a14:m>
                <a:r>
                  <a:rPr lang="sk-SK" dirty="0"/>
                  <a:t> je definovaná ako </a:t>
                </a:r>
                <a14:m>
                  <m:oMath xmlns:m="http://schemas.openxmlformats.org/officeDocument/2006/math">
                    <m:sSub>
                      <m:sSubPr>
                        <m:ctrlPr>
                          <a:rPr lang="en-GB" b="0" i="1" smtClean="0">
                            <a:latin typeface="Cambria Math" panose="02040503050406030204" pitchFamily="18" charset="0"/>
                          </a:rPr>
                        </m:ctrlPr>
                      </m:sSubPr>
                      <m:e>
                        <m:r>
                          <a:rPr lang="sk-SK" b="0" i="1" smtClean="0">
                            <a:latin typeface="Cambria Math" panose="02040503050406030204" pitchFamily="18" charset="0"/>
                          </a:rPr>
                          <m:t>𝐿</m:t>
                        </m:r>
                      </m:e>
                      <m:sub>
                        <m:r>
                          <a:rPr lang="en-GB" b="0" i="1" smtClean="0">
                            <a:latin typeface="Cambria Math" panose="02040503050406030204" pitchFamily="18" charset="0"/>
                          </a:rPr>
                          <m:t>𝑓</m:t>
                        </m:r>
                      </m:sub>
                    </m:sSub>
                    <m:r>
                      <a:rPr lang="en-GB" b="0" i="1" smtClean="0">
                        <a:latin typeface="Cambria Math" panose="02040503050406030204" pitchFamily="18" charset="0"/>
                      </a:rPr>
                      <m:t>h</m:t>
                    </m:r>
                    <m:r>
                      <a:rPr lang="en-GB" b="0" i="1" smtClean="0">
                        <a:latin typeface="Cambria Math" panose="02040503050406030204" pitchFamily="18" charset="0"/>
                      </a:rPr>
                      <m:t>=</m:t>
                    </m:r>
                    <m:r>
                      <a:rPr lang="en-GB" b="0" i="1" smtClean="0">
                        <a:latin typeface="Cambria Math" panose="02040503050406030204" pitchFamily="18" charset="0"/>
                      </a:rPr>
                      <m:t>𝛻</m:t>
                    </m:r>
                    <m:r>
                      <a:rPr lang="en-GB" b="0" i="1" smtClean="0">
                        <a:latin typeface="Cambria Math" panose="02040503050406030204" pitchFamily="18" charset="0"/>
                        <a:ea typeface="Cambria Math" panose="02040503050406030204" pitchFamily="18" charset="0"/>
                      </a:rPr>
                      <m:t>h</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𝑓</m:t>
                    </m:r>
                  </m:oMath>
                </a14:m>
                <a:r>
                  <a:rPr lang="en-GB" dirty="0"/>
                  <a:t>.</a:t>
                </a:r>
              </a:p>
              <a:p>
                <a:endParaRPr lang="en-GB" dirty="0"/>
              </a:p>
              <a:p>
                <a:r>
                  <a:rPr lang="sk-SK" dirty="0"/>
                  <a:t>Kde </a:t>
                </a:r>
                <a14:m>
                  <m:oMath xmlns:m="http://schemas.openxmlformats.org/officeDocument/2006/math">
                    <m:r>
                      <a:rPr lang="sk-SK" b="0" i="1" smtClean="0">
                        <a:latin typeface="Cambria Math" panose="02040503050406030204" pitchFamily="18" charset="0"/>
                        <a:ea typeface="Cambria Math" panose="02040503050406030204" pitchFamily="18" charset="0"/>
                      </a:rPr>
                      <m:t>𝛻</m:t>
                    </m:r>
                    <m:r>
                      <a:rPr lang="sk-SK" b="0" i="1" smtClean="0">
                        <a:latin typeface="Cambria Math" panose="02040503050406030204" pitchFamily="18" charset="0"/>
                        <a:ea typeface="Cambria Math" panose="02040503050406030204" pitchFamily="18" charset="0"/>
                      </a:rPr>
                      <m:t>h</m:t>
                    </m:r>
                  </m:oMath>
                </a14:m>
                <a:r>
                  <a:rPr lang="sk-SK" dirty="0"/>
                  <a:t> je gradientom funkcie </a:t>
                </a:r>
                <a14:m>
                  <m:oMath xmlns:m="http://schemas.openxmlformats.org/officeDocument/2006/math">
                    <m:r>
                      <a:rPr lang="sk-SK" i="1">
                        <a:latin typeface="Cambria Math" panose="02040503050406030204" pitchFamily="18" charset="0"/>
                      </a:rPr>
                      <m:t>h</m:t>
                    </m:r>
                  </m:oMath>
                </a14:m>
                <a:r>
                  <a:rPr lang="en-GB" dirty="0"/>
                  <a:t> s </a:t>
                </a:r>
                <a:r>
                  <a:rPr lang="sk-SK" dirty="0"/>
                  <a:t>výsledkom riadkového vektora v tvare: </a:t>
                </a:r>
              </a:p>
              <a:p>
                <a:pPr lvl="1"/>
                <a14:m>
                  <m:oMath xmlns:m="http://schemas.openxmlformats.org/officeDocument/2006/math">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h</m:t>
                    </m:r>
                    <m:r>
                      <a:rPr lang="sk-SK" b="0" i="1" smtClean="0">
                        <a:latin typeface="Cambria Math" panose="02040503050406030204" pitchFamily="18" charset="0"/>
                        <a:ea typeface="Cambria Math" panose="02040503050406030204" pitchFamily="18" charset="0"/>
                      </a:rPr>
                      <m:t>=</m:t>
                    </m:r>
                    <m:d>
                      <m:dPr>
                        <m:begChr m:val="["/>
                        <m:endChr m:val="]"/>
                        <m:ctrlPr>
                          <a:rPr lang="sk-SK" b="0" i="1" smtClean="0">
                            <a:latin typeface="Cambria Math" panose="02040503050406030204" pitchFamily="18" charset="0"/>
                            <a:ea typeface="Cambria Math" panose="02040503050406030204" pitchFamily="18" charset="0"/>
                          </a:rPr>
                        </m:ctrlPr>
                      </m:dPr>
                      <m:e>
                        <m:f>
                          <m:fPr>
                            <m:ctrlPr>
                              <a:rPr lang="sk-SK" b="0" i="1" smtClean="0">
                                <a:latin typeface="Cambria Math" panose="02040503050406030204" pitchFamily="18" charset="0"/>
                                <a:ea typeface="Cambria Math" panose="02040503050406030204" pitchFamily="18" charset="0"/>
                              </a:rPr>
                            </m:ctrlPr>
                          </m:fPr>
                          <m:num>
                            <m:r>
                              <a:rPr lang="sk-SK" b="0" i="1" smtClean="0">
                                <a:latin typeface="Cambria Math" panose="02040503050406030204" pitchFamily="18" charset="0"/>
                                <a:ea typeface="Cambria Math" panose="02040503050406030204" pitchFamily="18" charset="0"/>
                              </a:rPr>
                              <m:t>𝜕</m:t>
                            </m:r>
                            <m:r>
                              <a:rPr lang="sk-SK" b="0" i="1" smtClean="0">
                                <a:latin typeface="Cambria Math" panose="02040503050406030204" pitchFamily="18" charset="0"/>
                                <a:ea typeface="Cambria Math" panose="02040503050406030204" pitchFamily="18" charset="0"/>
                              </a:rPr>
                              <m:t>h</m:t>
                            </m:r>
                          </m:num>
                          <m:den>
                            <m:r>
                              <a:rPr lang="sk-SK"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sk-SK" b="0" i="1" smtClean="0">
                                    <a:latin typeface="Cambria Math" panose="02040503050406030204" pitchFamily="18" charset="0"/>
                                    <a:ea typeface="Cambria Math" panose="02040503050406030204" pitchFamily="18" charset="0"/>
                                  </a:rPr>
                                  <m:t>𝑥</m:t>
                                </m:r>
                              </m:e>
                              <m:sub>
                                <m:r>
                                  <a:rPr lang="en-GB" b="0" i="1" smtClean="0">
                                    <a:latin typeface="Cambria Math" panose="02040503050406030204" pitchFamily="18" charset="0"/>
                                    <a:ea typeface="Cambria Math" panose="02040503050406030204" pitchFamily="18" charset="0"/>
                                  </a:rPr>
                                  <m:t>1</m:t>
                                </m:r>
                              </m:sub>
                            </m:sSub>
                          </m:den>
                        </m:f>
                        <m:r>
                          <a:rPr lang="en-GB" b="0" i="1" smtClean="0">
                            <a:latin typeface="Cambria Math" panose="02040503050406030204" pitchFamily="18" charset="0"/>
                            <a:ea typeface="Cambria Math" panose="02040503050406030204" pitchFamily="18" charset="0"/>
                          </a:rPr>
                          <m:t>,</m:t>
                        </m:r>
                        <m:f>
                          <m:fPr>
                            <m:ctrlPr>
                              <a:rPr lang="sk-SK" i="1">
                                <a:latin typeface="Cambria Math" panose="02040503050406030204" pitchFamily="18" charset="0"/>
                                <a:ea typeface="Cambria Math" panose="02040503050406030204" pitchFamily="18" charset="0"/>
                              </a:rPr>
                            </m:ctrlPr>
                          </m:fPr>
                          <m:num>
                            <m:r>
                              <a:rPr lang="sk-SK" i="1">
                                <a:latin typeface="Cambria Math" panose="02040503050406030204" pitchFamily="18" charset="0"/>
                                <a:ea typeface="Cambria Math" panose="02040503050406030204" pitchFamily="18" charset="0"/>
                              </a:rPr>
                              <m:t>𝜕</m:t>
                            </m:r>
                            <m:r>
                              <a:rPr lang="sk-SK" i="1">
                                <a:latin typeface="Cambria Math" panose="02040503050406030204" pitchFamily="18" charset="0"/>
                                <a:ea typeface="Cambria Math" panose="02040503050406030204" pitchFamily="18" charset="0"/>
                              </a:rPr>
                              <m:t>h</m:t>
                            </m:r>
                          </m:num>
                          <m:den>
                            <m:r>
                              <a:rPr lang="sk-SK"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sk-SK" i="1">
                                    <a:latin typeface="Cambria Math" panose="02040503050406030204" pitchFamily="18" charset="0"/>
                                    <a:ea typeface="Cambria Math" panose="02040503050406030204" pitchFamily="18" charset="0"/>
                                  </a:rPr>
                                  <m:t>𝑥</m:t>
                                </m:r>
                              </m:e>
                              <m:sub>
                                <m:r>
                                  <a:rPr lang="en-GB" b="0" i="1" smtClean="0">
                                    <a:latin typeface="Cambria Math" panose="02040503050406030204" pitchFamily="18" charset="0"/>
                                    <a:ea typeface="Cambria Math" panose="02040503050406030204" pitchFamily="18" charset="0"/>
                                  </a:rPr>
                                  <m:t>2</m:t>
                                </m:r>
                              </m:sub>
                            </m:sSub>
                          </m:den>
                        </m:f>
                        <m:r>
                          <a:rPr lang="en-GB" b="0" i="1" smtClean="0">
                            <a:latin typeface="Cambria Math" panose="02040503050406030204" pitchFamily="18" charset="0"/>
                            <a:ea typeface="Cambria Math" panose="02040503050406030204" pitchFamily="18" charset="0"/>
                          </a:rPr>
                          <m:t>,… </m:t>
                        </m:r>
                        <m:f>
                          <m:fPr>
                            <m:ctrlPr>
                              <a:rPr lang="sk-SK" i="1">
                                <a:latin typeface="Cambria Math" panose="02040503050406030204" pitchFamily="18" charset="0"/>
                                <a:ea typeface="Cambria Math" panose="02040503050406030204" pitchFamily="18" charset="0"/>
                              </a:rPr>
                            </m:ctrlPr>
                          </m:fPr>
                          <m:num>
                            <m:r>
                              <a:rPr lang="sk-SK" i="1">
                                <a:latin typeface="Cambria Math" panose="02040503050406030204" pitchFamily="18" charset="0"/>
                                <a:ea typeface="Cambria Math" panose="02040503050406030204" pitchFamily="18" charset="0"/>
                              </a:rPr>
                              <m:t>𝜕</m:t>
                            </m:r>
                            <m:r>
                              <a:rPr lang="sk-SK" i="1">
                                <a:latin typeface="Cambria Math" panose="02040503050406030204" pitchFamily="18" charset="0"/>
                                <a:ea typeface="Cambria Math" panose="02040503050406030204" pitchFamily="18" charset="0"/>
                              </a:rPr>
                              <m:t>h</m:t>
                            </m:r>
                          </m:num>
                          <m:den>
                            <m:r>
                              <a:rPr lang="sk-SK"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sk-SK" i="1">
                                    <a:latin typeface="Cambria Math" panose="02040503050406030204" pitchFamily="18" charset="0"/>
                                    <a:ea typeface="Cambria Math" panose="02040503050406030204" pitchFamily="18" charset="0"/>
                                  </a:rPr>
                                  <m:t>𝑥</m:t>
                                </m:r>
                              </m:e>
                              <m:sub>
                                <m:r>
                                  <a:rPr lang="en-GB" b="0" i="1" smtClean="0">
                                    <a:latin typeface="Cambria Math" panose="02040503050406030204" pitchFamily="18" charset="0"/>
                                    <a:ea typeface="Cambria Math" panose="02040503050406030204" pitchFamily="18" charset="0"/>
                                  </a:rPr>
                                  <m:t>𝑛</m:t>
                                </m:r>
                              </m:sub>
                            </m:sSub>
                          </m:den>
                        </m:f>
                      </m:e>
                    </m:d>
                    <m:r>
                      <a:rPr lang="en-GB" b="0" i="1" smtClean="0">
                        <a:latin typeface="Cambria Math" panose="02040503050406030204" pitchFamily="18" charset="0"/>
                        <a:ea typeface="Cambria Math" panose="02040503050406030204" pitchFamily="18" charset="0"/>
                      </a:rPr>
                      <m:t> </m:t>
                    </m:r>
                  </m:oMath>
                </a14:m>
                <a:endParaRPr lang="en-GB" dirty="0"/>
              </a:p>
              <a:p>
                <a:endParaRPr lang="en-GB" dirty="0"/>
              </a:p>
              <a:p>
                <a:r>
                  <a:rPr lang="en-GB" dirty="0" err="1"/>
                  <a:t>Lieho</a:t>
                </a:r>
                <a:r>
                  <a:rPr lang="en-GB" dirty="0"/>
                  <a:t> </a:t>
                </a:r>
                <a:r>
                  <a:rPr lang="en-GB" dirty="0" err="1"/>
                  <a:t>deriv</a:t>
                </a:r>
                <a:r>
                  <a:rPr lang="sk-SK" dirty="0" err="1"/>
                  <a:t>ácia</a:t>
                </a:r>
                <a:r>
                  <a:rPr lang="sk-SK" dirty="0"/>
                  <a:t> vyšších rádov je definovaná nasledovne:</a:t>
                </a:r>
              </a:p>
              <a:p>
                <a:pPr lvl="1"/>
                <a14:m>
                  <m:oMath xmlns:m="http://schemas.openxmlformats.org/officeDocument/2006/math">
                    <m:sSup>
                      <m:sSupPr>
                        <m:ctrlPr>
                          <a:rPr lang="en-GB" b="0" i="1" smtClean="0">
                            <a:latin typeface="Cambria Math" panose="02040503050406030204" pitchFamily="18" charset="0"/>
                          </a:rPr>
                        </m:ctrlPr>
                      </m:sSupPr>
                      <m:e>
                        <m:sSub>
                          <m:sSubPr>
                            <m:ctrlPr>
                              <a:rPr lang="en-GB" i="1">
                                <a:latin typeface="Cambria Math" panose="02040503050406030204" pitchFamily="18" charset="0"/>
                              </a:rPr>
                            </m:ctrlPr>
                          </m:sSubPr>
                          <m:e>
                            <m:r>
                              <a:rPr lang="sk-SK" i="1">
                                <a:latin typeface="Cambria Math" panose="02040503050406030204" pitchFamily="18" charset="0"/>
                              </a:rPr>
                              <m:t>𝐿</m:t>
                            </m:r>
                          </m:e>
                          <m:sub>
                            <m:r>
                              <a:rPr lang="en-GB" i="1">
                                <a:latin typeface="Cambria Math" panose="02040503050406030204" pitchFamily="18" charset="0"/>
                              </a:rPr>
                              <m:t>𝑓</m:t>
                            </m:r>
                          </m:sub>
                        </m:sSub>
                      </m:e>
                      <m:sup>
                        <m:r>
                          <a:rPr lang="en-GB" b="0" i="1" smtClean="0">
                            <a:latin typeface="Cambria Math" panose="02040503050406030204" pitchFamily="18" charset="0"/>
                          </a:rPr>
                          <m:t>0</m:t>
                        </m:r>
                      </m:sup>
                    </m:sSup>
                    <m:r>
                      <a:rPr lang="en-GB" b="0" i="1" smtClean="0">
                        <a:latin typeface="Cambria Math" panose="02040503050406030204" pitchFamily="18" charset="0"/>
                      </a:rPr>
                      <m:t>h</m:t>
                    </m:r>
                    <m:r>
                      <a:rPr lang="en-GB" b="0" i="1" smtClean="0">
                        <a:latin typeface="Cambria Math" panose="02040503050406030204" pitchFamily="18" charset="0"/>
                      </a:rPr>
                      <m:t>=</m:t>
                    </m:r>
                    <m:r>
                      <a:rPr lang="en-GB" b="0" i="1" smtClean="0">
                        <a:latin typeface="Cambria Math" panose="02040503050406030204" pitchFamily="18" charset="0"/>
                      </a:rPr>
                      <m:t>h</m:t>
                    </m:r>
                  </m:oMath>
                </a14:m>
                <a:r>
                  <a:rPr lang="en-GB" dirty="0"/>
                  <a:t> - </a:t>
                </a:r>
                <a:r>
                  <a:rPr lang="en-GB" dirty="0" err="1"/>
                  <a:t>Lieho</a:t>
                </a:r>
                <a:r>
                  <a:rPr lang="en-GB" dirty="0"/>
                  <a:t> </a:t>
                </a:r>
                <a:r>
                  <a:rPr lang="sk-SK" dirty="0"/>
                  <a:t>nultá derivácia</a:t>
                </a:r>
                <a:endParaRPr lang="en-GB" dirty="0"/>
              </a:p>
              <a:p>
                <a:pPr lvl="1"/>
                <a14:m>
                  <m:oMath xmlns:m="http://schemas.openxmlformats.org/officeDocument/2006/math">
                    <m:sSup>
                      <m:sSupPr>
                        <m:ctrlPr>
                          <a:rPr lang="en-GB" b="0" i="1" smtClean="0">
                            <a:latin typeface="Cambria Math" panose="02040503050406030204" pitchFamily="18" charset="0"/>
                          </a:rPr>
                        </m:ctrlPr>
                      </m:sSupPr>
                      <m:e>
                        <m:sSub>
                          <m:sSubPr>
                            <m:ctrlPr>
                              <a:rPr lang="en-GB" i="1">
                                <a:latin typeface="Cambria Math" panose="02040503050406030204" pitchFamily="18" charset="0"/>
                              </a:rPr>
                            </m:ctrlPr>
                          </m:sSubPr>
                          <m:e>
                            <m:r>
                              <a:rPr lang="sk-SK" i="1">
                                <a:latin typeface="Cambria Math" panose="02040503050406030204" pitchFamily="18" charset="0"/>
                              </a:rPr>
                              <m:t>𝐿</m:t>
                            </m:r>
                          </m:e>
                          <m:sub>
                            <m:r>
                              <a:rPr lang="en-GB" i="1">
                                <a:latin typeface="Cambria Math" panose="02040503050406030204" pitchFamily="18" charset="0"/>
                              </a:rPr>
                              <m:t>𝑓</m:t>
                            </m:r>
                          </m:sub>
                        </m:sSub>
                      </m:e>
                      <m:sup>
                        <m:r>
                          <a:rPr lang="en-GB" b="0" i="1" smtClean="0">
                            <a:latin typeface="Cambria Math" panose="02040503050406030204" pitchFamily="18" charset="0"/>
                          </a:rPr>
                          <m:t>𝑖</m:t>
                        </m:r>
                      </m:sup>
                    </m:sSup>
                    <m:r>
                      <a:rPr lang="en-GB" b="0" i="1" smtClean="0">
                        <a:latin typeface="Cambria Math" panose="02040503050406030204" pitchFamily="18" charset="0"/>
                      </a:rPr>
                      <m:t>h</m:t>
                    </m:r>
                    <m:r>
                      <a:rPr lang="sk-SK" b="0" i="1" smtClean="0">
                        <a:latin typeface="Cambria Math" panose="02040503050406030204" pitchFamily="18" charset="0"/>
                      </a:rPr>
                      <m:t>=</m:t>
                    </m:r>
                  </m:oMath>
                </a14:m>
                <a:r>
                  <a:rPr lang="en-GB" dirty="0"/>
                  <a:t> </a:t>
                </a:r>
                <a14:m>
                  <m:oMath xmlns:m="http://schemas.openxmlformats.org/officeDocument/2006/math">
                    <m:sSub>
                      <m:sSubPr>
                        <m:ctrlPr>
                          <a:rPr lang="en-GB" i="1">
                            <a:latin typeface="Cambria Math" panose="02040503050406030204" pitchFamily="18" charset="0"/>
                          </a:rPr>
                        </m:ctrlPr>
                      </m:sSubPr>
                      <m:e>
                        <m:r>
                          <a:rPr lang="sk-SK" i="1">
                            <a:latin typeface="Cambria Math" panose="02040503050406030204" pitchFamily="18" charset="0"/>
                          </a:rPr>
                          <m:t>𝐿</m:t>
                        </m:r>
                      </m:e>
                      <m:sub>
                        <m:r>
                          <a:rPr lang="en-GB" i="1">
                            <a:latin typeface="Cambria Math" panose="02040503050406030204" pitchFamily="18" charset="0"/>
                          </a:rPr>
                          <m:t>𝑓</m:t>
                        </m:r>
                      </m:sub>
                    </m:sSub>
                    <m:d>
                      <m:dPr>
                        <m:ctrlPr>
                          <a:rPr lang="en-GB" b="0" i="1" smtClean="0">
                            <a:latin typeface="Cambria Math" panose="02040503050406030204" pitchFamily="18" charset="0"/>
                          </a:rPr>
                        </m:ctrlPr>
                      </m:dPr>
                      <m:e>
                        <m:sSup>
                          <m:sSupPr>
                            <m:ctrlPr>
                              <a:rPr lang="en-GB" i="1">
                                <a:latin typeface="Cambria Math" panose="02040503050406030204" pitchFamily="18" charset="0"/>
                              </a:rPr>
                            </m:ctrlPr>
                          </m:sSupPr>
                          <m:e>
                            <m:sSub>
                              <m:sSubPr>
                                <m:ctrlPr>
                                  <a:rPr lang="en-GB" i="1">
                                    <a:latin typeface="Cambria Math" panose="02040503050406030204" pitchFamily="18" charset="0"/>
                                  </a:rPr>
                                </m:ctrlPr>
                              </m:sSubPr>
                              <m:e>
                                <m:r>
                                  <a:rPr lang="sk-SK" i="1">
                                    <a:latin typeface="Cambria Math" panose="02040503050406030204" pitchFamily="18" charset="0"/>
                                  </a:rPr>
                                  <m:t>𝐿</m:t>
                                </m:r>
                              </m:e>
                              <m:sub>
                                <m:r>
                                  <a:rPr lang="en-GB" i="1">
                                    <a:latin typeface="Cambria Math" panose="02040503050406030204" pitchFamily="18" charset="0"/>
                                  </a:rPr>
                                  <m:t>𝑓</m:t>
                                </m:r>
                              </m:sub>
                            </m:sSub>
                          </m:e>
                          <m:sup>
                            <m:r>
                              <a:rPr lang="en-GB" i="1">
                                <a:latin typeface="Cambria Math" panose="02040503050406030204" pitchFamily="18" charset="0"/>
                              </a:rPr>
                              <m:t>𝑖</m:t>
                            </m:r>
                            <m:r>
                              <a:rPr lang="en-GB" b="0" i="1" smtClean="0">
                                <a:latin typeface="Cambria Math" panose="02040503050406030204" pitchFamily="18" charset="0"/>
                              </a:rPr>
                              <m:t>−1</m:t>
                            </m:r>
                          </m:sup>
                        </m:sSup>
                        <m:r>
                          <a:rPr lang="en-GB" i="1">
                            <a:latin typeface="Cambria Math" panose="02040503050406030204" pitchFamily="18" charset="0"/>
                          </a:rPr>
                          <m:t>h</m:t>
                        </m:r>
                      </m:e>
                    </m:d>
                    <m:r>
                      <a:rPr lang="en-GB" b="0" i="1" smtClean="0">
                        <a:latin typeface="Cambria Math" panose="02040503050406030204" pitchFamily="18" charset="0"/>
                      </a:rPr>
                      <m:t>=</m:t>
                    </m:r>
                    <m:r>
                      <a:rPr lang="en-GB" i="1">
                        <a:latin typeface="Cambria Math" panose="02040503050406030204" pitchFamily="18" charset="0"/>
                        <a:ea typeface="Cambria Math" panose="02040503050406030204" pitchFamily="18" charset="0"/>
                      </a:rPr>
                      <m:t>𝛻</m:t>
                    </m:r>
                    <m:d>
                      <m:dPr>
                        <m:ctrlPr>
                          <a:rPr lang="en-GB" i="1">
                            <a:latin typeface="Cambria Math" panose="02040503050406030204" pitchFamily="18" charset="0"/>
                          </a:rPr>
                        </m:ctrlPr>
                      </m:dPr>
                      <m:e>
                        <m:sSup>
                          <m:sSupPr>
                            <m:ctrlPr>
                              <a:rPr lang="en-GB" i="1">
                                <a:latin typeface="Cambria Math" panose="02040503050406030204" pitchFamily="18" charset="0"/>
                              </a:rPr>
                            </m:ctrlPr>
                          </m:sSupPr>
                          <m:e>
                            <m:sSub>
                              <m:sSubPr>
                                <m:ctrlPr>
                                  <a:rPr lang="en-GB" i="1">
                                    <a:latin typeface="Cambria Math" panose="02040503050406030204" pitchFamily="18" charset="0"/>
                                  </a:rPr>
                                </m:ctrlPr>
                              </m:sSubPr>
                              <m:e>
                                <m:r>
                                  <a:rPr lang="sk-SK" i="1">
                                    <a:latin typeface="Cambria Math" panose="02040503050406030204" pitchFamily="18" charset="0"/>
                                  </a:rPr>
                                  <m:t>𝐿</m:t>
                                </m:r>
                              </m:e>
                              <m:sub>
                                <m:r>
                                  <a:rPr lang="en-GB" i="1">
                                    <a:latin typeface="Cambria Math" panose="02040503050406030204" pitchFamily="18" charset="0"/>
                                  </a:rPr>
                                  <m:t>𝑓</m:t>
                                </m:r>
                              </m:sub>
                            </m:sSub>
                          </m:e>
                          <m:sup>
                            <m:r>
                              <a:rPr lang="en-GB" i="1">
                                <a:latin typeface="Cambria Math" panose="02040503050406030204" pitchFamily="18" charset="0"/>
                              </a:rPr>
                              <m:t>𝑖</m:t>
                            </m:r>
                            <m:r>
                              <a:rPr lang="en-GB" i="1">
                                <a:latin typeface="Cambria Math" panose="02040503050406030204" pitchFamily="18" charset="0"/>
                              </a:rPr>
                              <m:t>−1</m:t>
                            </m:r>
                          </m:sup>
                        </m:sSup>
                        <m:r>
                          <a:rPr lang="en-GB" i="1">
                            <a:latin typeface="Cambria Math" panose="02040503050406030204" pitchFamily="18" charset="0"/>
                          </a:rPr>
                          <m:t>h</m:t>
                        </m:r>
                      </m:e>
                    </m:d>
                    <m:r>
                      <a:rPr lang="en-GB" b="0" i="1" smtClean="0">
                        <a:latin typeface="Cambria Math" panose="02040503050406030204" pitchFamily="18" charset="0"/>
                      </a:rPr>
                      <m:t> </m:t>
                    </m:r>
                    <m:r>
                      <a:rPr lang="en-GB" b="0" i="1" smtClean="0">
                        <a:latin typeface="Cambria Math" panose="02040503050406030204" pitchFamily="18" charset="0"/>
                      </a:rPr>
                      <m:t>𝑓</m:t>
                    </m:r>
                  </m:oMath>
                </a14:m>
                <a:r>
                  <a:rPr lang="sk-SK" dirty="0"/>
                  <a:t> – </a:t>
                </a:r>
                <a:r>
                  <a:rPr lang="sk-SK" dirty="0" err="1"/>
                  <a:t>Lieho</a:t>
                </a:r>
                <a:r>
                  <a:rPr lang="sk-SK" dirty="0"/>
                  <a:t> derivácie vyšších rádov</a:t>
                </a:r>
                <a:endParaRPr lang="en-GB" dirty="0"/>
              </a:p>
              <a:p>
                <a:r>
                  <a:rPr lang="en-GB" dirty="0"/>
                  <a:t>Ak </a:t>
                </a:r>
                <a14:m>
                  <m:oMath xmlns:m="http://schemas.openxmlformats.org/officeDocument/2006/math">
                    <m:r>
                      <a:rPr lang="en-GB" b="0" i="1" smtClean="0">
                        <a:latin typeface="Cambria Math" panose="02040503050406030204" pitchFamily="18" charset="0"/>
                      </a:rPr>
                      <m:t>𝑔</m:t>
                    </m:r>
                    <m:r>
                      <a:rPr lang="en-GB" b="0" i="1" smtClean="0">
                        <a:latin typeface="Cambria Math" panose="02040503050406030204" pitchFamily="18" charset="0"/>
                      </a:rPr>
                      <m:t>:</m:t>
                    </m:r>
                    <m:sSup>
                      <m:sSupPr>
                        <m:ctrlPr>
                          <a:rPr lang="en-GB" i="1">
                            <a:latin typeface="Cambria Math" panose="02040503050406030204" pitchFamily="18" charset="0"/>
                          </a:rPr>
                        </m:ctrlPr>
                      </m:sSupPr>
                      <m:e>
                        <m:r>
                          <a:rPr lang="sk-SK" i="1">
                            <a:latin typeface="Cambria Math" panose="02040503050406030204" pitchFamily="18" charset="0"/>
                          </a:rPr>
                          <m:t>𝑅</m:t>
                        </m:r>
                      </m:e>
                      <m:sup>
                        <m:r>
                          <a:rPr lang="en-GB" i="1">
                            <a:latin typeface="Cambria Math" panose="02040503050406030204" pitchFamily="18" charset="0"/>
                          </a:rPr>
                          <m:t>𝑛</m:t>
                        </m:r>
                      </m:sup>
                    </m:sSup>
                    <m:r>
                      <a:rPr lang="en-GB" i="1">
                        <a:latin typeface="Cambria Math" panose="02040503050406030204" pitchFamily="18" charset="0"/>
                      </a:rPr>
                      <m:t>→</m:t>
                    </m:r>
                    <m:sSup>
                      <m:sSupPr>
                        <m:ctrlPr>
                          <a:rPr lang="en-GB" b="0" i="1" smtClean="0">
                            <a:latin typeface="Cambria Math" panose="02040503050406030204" pitchFamily="18" charset="0"/>
                          </a:rPr>
                        </m:ctrlPr>
                      </m:sSupPr>
                      <m:e>
                        <m:r>
                          <a:rPr lang="en-GB" i="1">
                            <a:latin typeface="Cambria Math" panose="02040503050406030204" pitchFamily="18" charset="0"/>
                          </a:rPr>
                          <m:t>𝑅</m:t>
                        </m:r>
                      </m:e>
                      <m:sup>
                        <m:r>
                          <a:rPr lang="en-GB" b="0" i="1" smtClean="0">
                            <a:latin typeface="Cambria Math" panose="02040503050406030204" pitchFamily="18" charset="0"/>
                          </a:rPr>
                          <m:t>𝑛</m:t>
                        </m:r>
                      </m:sup>
                    </m:sSup>
                  </m:oMath>
                </a14:m>
                <a:r>
                  <a:rPr lang="sk-SK" dirty="0"/>
                  <a:t> je rovnako</a:t>
                </a:r>
                <a:r>
                  <a:rPr lang="en-GB" dirty="0"/>
                  <a:t> </a:t>
                </a:r>
                <a:r>
                  <a:rPr lang="sk-SK" dirty="0"/>
                  <a:t>poľom vektorov,  potom platí:</a:t>
                </a:r>
              </a:p>
              <a:p>
                <a:pPr lvl="1"/>
                <a14:m>
                  <m:oMath xmlns:m="http://schemas.openxmlformats.org/officeDocument/2006/math">
                    <m:sSub>
                      <m:sSubPr>
                        <m:ctrlPr>
                          <a:rPr lang="en-GB" i="1">
                            <a:latin typeface="Cambria Math" panose="02040503050406030204" pitchFamily="18" charset="0"/>
                          </a:rPr>
                        </m:ctrlPr>
                      </m:sSubPr>
                      <m:e>
                        <m:r>
                          <a:rPr lang="sk-SK" i="1">
                            <a:latin typeface="Cambria Math" panose="02040503050406030204" pitchFamily="18" charset="0"/>
                          </a:rPr>
                          <m:t>𝐿</m:t>
                        </m:r>
                      </m:e>
                      <m:sub>
                        <m:r>
                          <a:rPr lang="sk-SK" b="0" i="1" smtClean="0">
                            <a:latin typeface="Cambria Math" panose="02040503050406030204" pitchFamily="18" charset="0"/>
                          </a:rPr>
                          <m:t>𝑔</m:t>
                        </m:r>
                      </m:sub>
                    </m:sSub>
                    <m:sSub>
                      <m:sSubPr>
                        <m:ctrlPr>
                          <a:rPr lang="en-GB" b="0" i="1" smtClean="0">
                            <a:latin typeface="Cambria Math" panose="02040503050406030204" pitchFamily="18" charset="0"/>
                          </a:rPr>
                        </m:ctrlPr>
                      </m:sSubPr>
                      <m:e>
                        <m:r>
                          <a:rPr lang="sk-SK" b="0" i="1" smtClean="0">
                            <a:latin typeface="Cambria Math" panose="02040503050406030204" pitchFamily="18" charset="0"/>
                          </a:rPr>
                          <m:t>𝐿</m:t>
                        </m:r>
                      </m:e>
                      <m:sub>
                        <m:r>
                          <a:rPr lang="en-GB" b="0" i="1" smtClean="0">
                            <a:latin typeface="Cambria Math" panose="02040503050406030204" pitchFamily="18" charset="0"/>
                          </a:rPr>
                          <m:t>𝑓</m:t>
                        </m:r>
                      </m:sub>
                    </m:sSub>
                    <m:r>
                      <a:rPr lang="en-GB" b="0" i="1" smtClean="0">
                        <a:latin typeface="Cambria Math" panose="02040503050406030204" pitchFamily="18" charset="0"/>
                      </a:rPr>
                      <m:t>h</m:t>
                    </m:r>
                    <m:r>
                      <a:rPr lang="en-GB" b="0" i="1" smtClean="0">
                        <a:latin typeface="Cambria Math" panose="02040503050406030204" pitchFamily="18" charset="0"/>
                      </a:rPr>
                      <m:t>=</m:t>
                    </m:r>
                    <m:r>
                      <a:rPr lang="en-GB" b="0" i="1" smtClean="0">
                        <a:latin typeface="Cambria Math" panose="02040503050406030204" pitchFamily="18" charset="0"/>
                      </a:rPr>
                      <m:t>𝛻</m:t>
                    </m:r>
                    <m:d>
                      <m:dPr>
                        <m:ctrlPr>
                          <a:rPr lang="en-GB" b="0" i="1" smtClean="0">
                            <a:latin typeface="Cambria Math" panose="02040503050406030204" pitchFamily="18" charset="0"/>
                            <a:ea typeface="Cambria Math" panose="02040503050406030204" pitchFamily="18" charset="0"/>
                          </a:rPr>
                        </m:ctrlPr>
                      </m:dPr>
                      <m:e>
                        <m:sSub>
                          <m:sSubPr>
                            <m:ctrlPr>
                              <a:rPr lang="en-GB" i="1">
                                <a:latin typeface="Cambria Math" panose="02040503050406030204" pitchFamily="18" charset="0"/>
                              </a:rPr>
                            </m:ctrlPr>
                          </m:sSubPr>
                          <m:e>
                            <m:r>
                              <a:rPr lang="sk-SK" i="1">
                                <a:latin typeface="Cambria Math" panose="02040503050406030204" pitchFamily="18" charset="0"/>
                              </a:rPr>
                              <m:t>𝐿</m:t>
                            </m:r>
                          </m:e>
                          <m:sub>
                            <m:r>
                              <a:rPr lang="en-GB" i="1">
                                <a:latin typeface="Cambria Math" panose="02040503050406030204" pitchFamily="18" charset="0"/>
                              </a:rPr>
                              <m:t>𝑓</m:t>
                            </m:r>
                          </m:sub>
                        </m:sSub>
                        <m:r>
                          <a:rPr lang="en-GB" i="1">
                            <a:latin typeface="Cambria Math" panose="02040503050406030204" pitchFamily="18" charset="0"/>
                          </a:rPr>
                          <m:t>h</m:t>
                        </m:r>
                      </m:e>
                    </m:d>
                    <m:r>
                      <a:rPr lang="sk-SK" b="0" i="1" smtClean="0">
                        <a:latin typeface="Cambria Math" panose="02040503050406030204" pitchFamily="18" charset="0"/>
                      </a:rPr>
                      <m:t> </m:t>
                    </m:r>
                    <m:r>
                      <a:rPr lang="sk-SK" b="0" i="1" smtClean="0">
                        <a:latin typeface="Cambria Math" panose="02040503050406030204" pitchFamily="18" charset="0"/>
                      </a:rPr>
                      <m:t>𝑔</m:t>
                    </m:r>
                  </m:oMath>
                </a14:m>
                <a:endParaRPr lang="sk-SK" dirty="0"/>
              </a:p>
              <a:p>
                <a:endParaRPr lang="sk-SK" dirty="0"/>
              </a:p>
              <a:p>
                <a:endParaRPr lang="sk-SK" dirty="0"/>
              </a:p>
              <a:p>
                <a:pPr lvl="1"/>
                <a:endParaRPr lang="sk-SK" dirty="0"/>
              </a:p>
            </p:txBody>
          </p:sp>
        </mc:Choice>
        <mc:Fallback xmlns="">
          <p:sp>
            <p:nvSpPr>
              <p:cNvPr id="3" name="Content Placeholder 2">
                <a:extLst>
                  <a:ext uri="{FF2B5EF4-FFF2-40B4-BE49-F238E27FC236}">
                    <a16:creationId xmlns:a16="http://schemas.microsoft.com/office/drawing/2014/main" id="{C3804AE7-4EE9-D56D-E43A-9ECDA788BF2E}"/>
                  </a:ext>
                </a:extLst>
              </p:cNvPr>
              <p:cNvSpPr>
                <a:spLocks noGrp="1" noRot="1" noChangeAspect="1" noMove="1" noResize="1" noEditPoints="1" noAdjustHandles="1" noChangeArrowheads="1" noChangeShapeType="1" noTextEdit="1"/>
              </p:cNvSpPr>
              <p:nvPr>
                <p:ph idx="1"/>
              </p:nvPr>
            </p:nvSpPr>
            <p:spPr>
              <a:blipFill>
                <a:blip r:embed="rId2"/>
                <a:stretch>
                  <a:fillRect l="-519" t="-1500" b="-625"/>
                </a:stretch>
              </a:blipFill>
            </p:spPr>
            <p:txBody>
              <a:bodyPr/>
              <a:lstStyle/>
              <a:p>
                <a:r>
                  <a:rPr lang="en-GB">
                    <a:noFill/>
                  </a:rPr>
                  <a:t> </a:t>
                </a:r>
              </a:p>
            </p:txBody>
          </p:sp>
        </mc:Fallback>
      </mc:AlternateContent>
    </p:spTree>
    <p:extLst>
      <p:ext uri="{BB962C8B-B14F-4D97-AF65-F5344CB8AC3E}">
        <p14:creationId xmlns:p14="http://schemas.microsoft.com/office/powerpoint/2010/main" val="1610687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021AFD-4759-BF9F-20FC-FC0F3E80D9C7}"/>
              </a:ext>
            </a:extLst>
          </p:cNvPr>
          <p:cNvSpPr>
            <a:spLocks noGrp="1"/>
          </p:cNvSpPr>
          <p:nvPr>
            <p:ph type="title"/>
          </p:nvPr>
        </p:nvSpPr>
        <p:spPr/>
        <p:txBody>
          <a:bodyPr/>
          <a:lstStyle/>
          <a:p>
            <a:r>
              <a:rPr lang="sk-SK" dirty="0" err="1"/>
              <a:t>Lieho</a:t>
            </a:r>
            <a:r>
              <a:rPr lang="sk-SK" dirty="0"/>
              <a:t> zátvorky</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4ABE17D1-25C9-4596-4F7F-7201BB05CD09}"/>
                  </a:ext>
                </a:extLst>
              </p:cNvPr>
              <p:cNvSpPr>
                <a:spLocks noGrp="1"/>
              </p:cNvSpPr>
              <p:nvPr>
                <p:ph idx="1"/>
              </p:nvPr>
            </p:nvSpPr>
            <p:spPr/>
            <p:txBody>
              <a:bodyPr/>
              <a:lstStyle/>
              <a:p>
                <a:r>
                  <a:rPr lang="sk-SK" dirty="0"/>
                  <a:t>Nech </a:t>
                </a:r>
                <a14:m>
                  <m:oMath xmlns:m="http://schemas.openxmlformats.org/officeDocument/2006/math">
                    <m:r>
                      <a:rPr lang="sk-SK" i="1" dirty="0" smtClean="0">
                        <a:latin typeface="Cambria Math" panose="02040503050406030204" pitchFamily="18" charset="0"/>
                      </a:rPr>
                      <m:t>𝑓</m:t>
                    </m:r>
                    <m:r>
                      <a:rPr lang="sk-SK" i="1">
                        <a:latin typeface="Cambria Math" panose="02040503050406030204" pitchFamily="18" charset="0"/>
                      </a:rPr>
                      <m:t>:</m:t>
                    </m:r>
                    <m:sSup>
                      <m:sSupPr>
                        <m:ctrlPr>
                          <a:rPr lang="en-GB" i="1">
                            <a:latin typeface="Cambria Math" panose="02040503050406030204" pitchFamily="18" charset="0"/>
                          </a:rPr>
                        </m:ctrlPr>
                      </m:sSupPr>
                      <m:e>
                        <m:r>
                          <a:rPr lang="sk-SK" i="1">
                            <a:latin typeface="Cambria Math" panose="02040503050406030204" pitchFamily="18" charset="0"/>
                          </a:rPr>
                          <m:t>𝑅</m:t>
                        </m:r>
                      </m:e>
                      <m:sup>
                        <m:r>
                          <a:rPr lang="en-GB" i="1">
                            <a:latin typeface="Cambria Math" panose="02040503050406030204" pitchFamily="18" charset="0"/>
                          </a:rPr>
                          <m:t>𝑛</m:t>
                        </m:r>
                      </m:sup>
                    </m:sSup>
                    <m:r>
                      <a:rPr lang="en-GB" i="1">
                        <a:latin typeface="Cambria Math" panose="02040503050406030204" pitchFamily="18" charset="0"/>
                      </a:rPr>
                      <m:t>→</m:t>
                    </m:r>
                    <m:sSup>
                      <m:sSupPr>
                        <m:ctrlPr>
                          <a:rPr lang="en-GB" b="0" i="1" smtClean="0">
                            <a:latin typeface="Cambria Math" panose="02040503050406030204" pitchFamily="18" charset="0"/>
                          </a:rPr>
                        </m:ctrlPr>
                      </m:sSupPr>
                      <m:e>
                        <m:r>
                          <a:rPr lang="en-GB" i="1">
                            <a:latin typeface="Cambria Math" panose="02040503050406030204" pitchFamily="18" charset="0"/>
                          </a:rPr>
                          <m:t>𝑅</m:t>
                        </m:r>
                      </m:e>
                      <m:sup>
                        <m:r>
                          <a:rPr lang="en-GB" b="0" i="1" smtClean="0">
                            <a:latin typeface="Cambria Math" panose="02040503050406030204" pitchFamily="18" charset="0"/>
                          </a:rPr>
                          <m:t>𝑛</m:t>
                        </m:r>
                      </m:sup>
                    </m:sSup>
                  </m:oMath>
                </a14:m>
                <a:r>
                  <a:rPr lang="sk-SK" dirty="0"/>
                  <a:t> a </a:t>
                </a:r>
                <a14:m>
                  <m:oMath xmlns:m="http://schemas.openxmlformats.org/officeDocument/2006/math">
                    <m:r>
                      <m:rPr>
                        <m:sty m:val="p"/>
                      </m:rPr>
                      <a:rPr lang="sk-SK" b="0" i="0" smtClean="0">
                        <a:latin typeface="Cambria Math" panose="02040503050406030204" pitchFamily="18" charset="0"/>
                      </a:rPr>
                      <m:t>g</m:t>
                    </m:r>
                    <m:r>
                      <a:rPr lang="sk-SK" i="1">
                        <a:latin typeface="Cambria Math" panose="02040503050406030204" pitchFamily="18" charset="0"/>
                      </a:rPr>
                      <m:t>:</m:t>
                    </m:r>
                    <m:sSup>
                      <m:sSupPr>
                        <m:ctrlPr>
                          <a:rPr lang="en-GB" i="1">
                            <a:latin typeface="Cambria Math" panose="02040503050406030204" pitchFamily="18" charset="0"/>
                          </a:rPr>
                        </m:ctrlPr>
                      </m:sSupPr>
                      <m:e>
                        <m:r>
                          <a:rPr lang="sk-SK" i="1">
                            <a:latin typeface="Cambria Math" panose="02040503050406030204" pitchFamily="18" charset="0"/>
                          </a:rPr>
                          <m:t>𝑅</m:t>
                        </m:r>
                      </m:e>
                      <m:sup>
                        <m:r>
                          <a:rPr lang="en-GB" i="1">
                            <a:latin typeface="Cambria Math" panose="02040503050406030204" pitchFamily="18" charset="0"/>
                          </a:rPr>
                          <m:t>𝑛</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𝑅</m:t>
                        </m:r>
                      </m:e>
                      <m:sup>
                        <m:r>
                          <a:rPr lang="en-GB" i="1">
                            <a:latin typeface="Cambria Math" panose="02040503050406030204" pitchFamily="18" charset="0"/>
                          </a:rPr>
                          <m:t>𝑛</m:t>
                        </m:r>
                      </m:sup>
                    </m:sSup>
                  </m:oMath>
                </a14:m>
                <a:r>
                  <a:rPr lang="sk-SK" dirty="0"/>
                  <a:t> sú poľami vektorov, potom </a:t>
                </a:r>
                <a:r>
                  <a:rPr lang="sk-SK" dirty="0" err="1"/>
                  <a:t>Lieho</a:t>
                </a:r>
                <a:r>
                  <a:rPr lang="sk-SK" dirty="0"/>
                  <a:t> zátvorka je definovaná ako:</a:t>
                </a:r>
              </a:p>
              <a:p>
                <a:pPr lvl="1"/>
                <a14:m>
                  <m:oMath xmlns:m="http://schemas.openxmlformats.org/officeDocument/2006/math">
                    <m:d>
                      <m:dPr>
                        <m:begChr m:val="["/>
                        <m:endChr m:val="]"/>
                        <m:ctrlPr>
                          <a:rPr lang="sk-SK" b="0" i="1" smtClean="0">
                            <a:latin typeface="Cambria Math" panose="02040503050406030204" pitchFamily="18" charset="0"/>
                            <a:ea typeface="Cambria Math" panose="02040503050406030204" pitchFamily="18" charset="0"/>
                          </a:rPr>
                        </m:ctrlPr>
                      </m:dPr>
                      <m:e>
                        <m:r>
                          <a:rPr lang="sk-SK" b="0" i="1" smtClean="0">
                            <a:latin typeface="Cambria Math" panose="02040503050406030204" pitchFamily="18" charset="0"/>
                            <a:ea typeface="Cambria Math" panose="02040503050406030204" pitchFamily="18" charset="0"/>
                          </a:rPr>
                          <m:t>𝑓</m:t>
                        </m:r>
                        <m:r>
                          <a:rPr lang="en-GB" b="0" i="1" smtClean="0">
                            <a:latin typeface="Cambria Math" panose="02040503050406030204" pitchFamily="18" charset="0"/>
                            <a:ea typeface="Cambria Math" panose="02040503050406030204" pitchFamily="18" charset="0"/>
                          </a:rPr>
                          <m:t>,</m:t>
                        </m:r>
                        <m:r>
                          <a:rPr lang="sk-SK" i="1" smtClean="0">
                            <a:latin typeface="Cambria Math" panose="02040503050406030204" pitchFamily="18" charset="0"/>
                            <a:ea typeface="Cambria Math" panose="02040503050406030204" pitchFamily="18" charset="0"/>
                          </a:rPr>
                          <m:t>𝑔</m:t>
                        </m:r>
                      </m:e>
                    </m:d>
                    <m:r>
                      <a:rPr lang="sk-SK" b="0" i="1" smtClean="0">
                        <a:latin typeface="Cambria Math" panose="02040503050406030204" pitchFamily="18" charset="0"/>
                        <a:ea typeface="Cambria Math" panose="02040503050406030204" pitchFamily="18" charset="0"/>
                      </a:rPr>
                      <m:t>=</m:t>
                    </m:r>
                  </m:oMath>
                </a14:m>
                <a:r>
                  <a:rPr lang="en-GB" dirty="0">
                    <a:ea typeface="Cambria Math" panose="02040503050406030204" pitchFamily="18" charset="0"/>
                  </a:rPr>
                  <a:t> </a:t>
                </a:r>
                <a14:m>
                  <m:oMath xmlns:m="http://schemas.openxmlformats.org/officeDocument/2006/math">
                    <m:r>
                      <a:rPr lang="en-GB" i="1">
                        <a:latin typeface="Cambria Math" panose="02040503050406030204" pitchFamily="18" charset="0"/>
                        <a:ea typeface="Cambria Math" panose="02040503050406030204" pitchFamily="18" charset="0"/>
                      </a:rPr>
                      <m:t>𝛻</m:t>
                    </m:r>
                    <m:r>
                      <a:rPr lang="sk-SK" b="0" i="1" smtClean="0">
                        <a:latin typeface="Cambria Math" panose="02040503050406030204" pitchFamily="18" charset="0"/>
                        <a:ea typeface="Cambria Math" panose="02040503050406030204" pitchFamily="18" charset="0"/>
                      </a:rPr>
                      <m:t>𝑔</m:t>
                    </m:r>
                    <m:r>
                      <a:rPr lang="sk-SK" b="0" i="1" smtClean="0">
                        <a:latin typeface="Cambria Math" panose="02040503050406030204" pitchFamily="18" charset="0"/>
                        <a:ea typeface="Cambria Math" panose="02040503050406030204" pitchFamily="18" charset="0"/>
                      </a:rPr>
                      <m:t> </m:t>
                    </m:r>
                    <m:r>
                      <a:rPr lang="sk-SK" b="0" i="1" smtClean="0">
                        <a:latin typeface="Cambria Math" panose="02040503050406030204" pitchFamily="18" charset="0"/>
                        <a:ea typeface="Cambria Math" panose="02040503050406030204" pitchFamily="18" charset="0"/>
                      </a:rPr>
                      <m:t>𝑓</m:t>
                    </m:r>
                    <m:r>
                      <a:rPr lang="sk-SK" b="0" i="1" smtClean="0">
                        <a:latin typeface="Cambria Math" panose="02040503050406030204" pitchFamily="18" charset="0"/>
                        <a:ea typeface="Cambria Math" panose="02040503050406030204" pitchFamily="18" charset="0"/>
                      </a:rPr>
                      <m:t> −</m:t>
                    </m:r>
                    <m:r>
                      <a:rPr lang="sk-SK" b="0" i="1" smtClean="0">
                        <a:latin typeface="Cambria Math" panose="02040503050406030204" pitchFamily="18" charset="0"/>
                        <a:ea typeface="Cambria Math" panose="02040503050406030204" pitchFamily="18" charset="0"/>
                      </a:rPr>
                      <m:t>𝛻</m:t>
                    </m:r>
                    <m:r>
                      <a:rPr lang="sk-SK" b="0" i="1" smtClean="0">
                        <a:latin typeface="Cambria Math" panose="02040503050406030204" pitchFamily="18" charset="0"/>
                        <a:ea typeface="Cambria Math" panose="02040503050406030204" pitchFamily="18" charset="0"/>
                      </a:rPr>
                      <m:t>𝑓</m:t>
                    </m:r>
                    <m:r>
                      <a:rPr lang="sk-SK" b="0" i="1" smtClean="0">
                        <a:latin typeface="Cambria Math" panose="02040503050406030204" pitchFamily="18" charset="0"/>
                        <a:ea typeface="Cambria Math" panose="02040503050406030204" pitchFamily="18" charset="0"/>
                      </a:rPr>
                      <m:t> </m:t>
                    </m:r>
                    <m:r>
                      <a:rPr lang="sk-SK" b="0" i="1" smtClean="0">
                        <a:latin typeface="Cambria Math" panose="02040503050406030204" pitchFamily="18" charset="0"/>
                        <a:ea typeface="Cambria Math" panose="02040503050406030204" pitchFamily="18" charset="0"/>
                      </a:rPr>
                      <m:t>𝑔</m:t>
                    </m:r>
                  </m:oMath>
                </a14:m>
                <a:endParaRPr lang="sk-SK" dirty="0"/>
              </a:p>
              <a:p>
                <a:r>
                  <a:rPr lang="sk-SK" dirty="0" err="1"/>
                  <a:t>Lieho</a:t>
                </a:r>
                <a:r>
                  <a:rPr lang="sk-SK" dirty="0"/>
                  <a:t> zátvorka sa zvykne označovať aj ako </a:t>
                </a:r>
                <a14:m>
                  <m:oMath xmlns:m="http://schemas.openxmlformats.org/officeDocument/2006/math">
                    <m:d>
                      <m:dPr>
                        <m:begChr m:val="["/>
                        <m:endChr m:val="]"/>
                        <m:ctrlPr>
                          <a:rPr lang="sk-SK" b="0" i="1" smtClean="0">
                            <a:latin typeface="Cambria Math" panose="02040503050406030204" pitchFamily="18" charset="0"/>
                            <a:ea typeface="Cambria Math" panose="02040503050406030204" pitchFamily="18" charset="0"/>
                          </a:rPr>
                        </m:ctrlPr>
                      </m:dPr>
                      <m:e>
                        <m:r>
                          <a:rPr lang="sk-SK" b="0" i="1" smtClean="0">
                            <a:latin typeface="Cambria Math" panose="02040503050406030204" pitchFamily="18" charset="0"/>
                            <a:ea typeface="Cambria Math" panose="02040503050406030204" pitchFamily="18" charset="0"/>
                          </a:rPr>
                          <m:t>𝑓</m:t>
                        </m:r>
                        <m:r>
                          <a:rPr lang="en-GB" b="0" i="1" smtClean="0">
                            <a:latin typeface="Cambria Math" panose="02040503050406030204" pitchFamily="18" charset="0"/>
                            <a:ea typeface="Cambria Math" panose="02040503050406030204" pitchFamily="18" charset="0"/>
                          </a:rPr>
                          <m:t>,</m:t>
                        </m:r>
                        <m:r>
                          <a:rPr lang="sk-SK" i="1" smtClean="0">
                            <a:latin typeface="Cambria Math" panose="02040503050406030204" pitchFamily="18" charset="0"/>
                            <a:ea typeface="Cambria Math" panose="02040503050406030204" pitchFamily="18" charset="0"/>
                          </a:rPr>
                          <m:t>𝑔</m:t>
                        </m:r>
                      </m:e>
                    </m:d>
                    <m:r>
                      <a:rPr lang="sk-SK" b="0" i="1" smtClean="0">
                        <a:latin typeface="Cambria Math" panose="02040503050406030204" pitchFamily="18" charset="0"/>
                        <a:ea typeface="Cambria Math" panose="02040503050406030204" pitchFamily="18" charset="0"/>
                      </a:rPr>
                      <m:t>=</m:t>
                    </m:r>
                    <m:r>
                      <a:rPr lang="sk-SK" b="0" i="1" smtClean="0">
                        <a:latin typeface="Cambria Math" panose="02040503050406030204" pitchFamily="18" charset="0"/>
                        <a:ea typeface="Cambria Math" panose="02040503050406030204" pitchFamily="18" charset="0"/>
                      </a:rPr>
                      <m:t>𝑎</m:t>
                    </m:r>
                    <m:sSub>
                      <m:sSubPr>
                        <m:ctrlPr>
                          <a:rPr lang="en-GB" b="0" i="1" smtClean="0">
                            <a:latin typeface="Cambria Math" panose="02040503050406030204" pitchFamily="18" charset="0"/>
                            <a:ea typeface="Cambria Math" panose="02040503050406030204" pitchFamily="18" charset="0"/>
                          </a:rPr>
                        </m:ctrlPr>
                      </m:sSubPr>
                      <m:e>
                        <m:r>
                          <a:rPr lang="sk-SK" b="0" i="1" smtClean="0">
                            <a:latin typeface="Cambria Math" panose="02040503050406030204" pitchFamily="18" charset="0"/>
                            <a:ea typeface="Cambria Math" panose="02040503050406030204" pitchFamily="18" charset="0"/>
                          </a:rPr>
                          <m:t>𝑑</m:t>
                        </m:r>
                      </m:e>
                      <m:sub>
                        <m:r>
                          <a:rPr lang="en-GB" b="0" i="1" smtClean="0">
                            <a:latin typeface="Cambria Math" panose="02040503050406030204" pitchFamily="18" charset="0"/>
                            <a:ea typeface="Cambria Math" panose="02040503050406030204" pitchFamily="18" charset="0"/>
                          </a:rPr>
                          <m:t>𝑓</m:t>
                        </m:r>
                      </m:sub>
                    </m:sSub>
                    <m:r>
                      <a:rPr lang="en-GB" b="0" i="1" smtClean="0">
                        <a:latin typeface="Cambria Math" panose="02040503050406030204" pitchFamily="18" charset="0"/>
                        <a:ea typeface="Cambria Math" panose="02040503050406030204" pitchFamily="18" charset="0"/>
                      </a:rPr>
                      <m:t>𝑔</m:t>
                    </m:r>
                  </m:oMath>
                </a14:m>
                <a:r>
                  <a:rPr lang="en-GB" dirty="0"/>
                  <a:t>. </a:t>
                </a:r>
                <a:r>
                  <a:rPr lang="en-GB" dirty="0" err="1"/>
                  <a:t>Lieho</a:t>
                </a:r>
                <a:r>
                  <a:rPr lang="en-GB" dirty="0"/>
                  <a:t> </a:t>
                </a:r>
                <a:r>
                  <a:rPr lang="sk-SK" dirty="0"/>
                  <a:t>zátvorky vyšších rádov je možné definovať nasledovne:</a:t>
                </a:r>
              </a:p>
              <a:p>
                <a:pPr lvl="1"/>
                <a14:m>
                  <m:oMath xmlns:m="http://schemas.openxmlformats.org/officeDocument/2006/math">
                    <m:sSup>
                      <m:sSupPr>
                        <m:ctrlPr>
                          <a:rPr lang="en-GB" b="0" i="1" smtClean="0">
                            <a:latin typeface="Cambria Math" panose="02040503050406030204" pitchFamily="18" charset="0"/>
                            <a:ea typeface="Cambria Math" panose="02040503050406030204" pitchFamily="18" charset="0"/>
                          </a:rPr>
                        </m:ctrlPr>
                      </m:sSupPr>
                      <m:e>
                        <m:r>
                          <a:rPr lang="sk-SK" i="1">
                            <a:latin typeface="Cambria Math" panose="02040503050406030204" pitchFamily="18" charset="0"/>
                            <a:ea typeface="Cambria Math" panose="02040503050406030204" pitchFamily="18" charset="0"/>
                          </a:rPr>
                          <m:t>𝑎</m:t>
                        </m:r>
                        <m:sSub>
                          <m:sSubPr>
                            <m:ctrlPr>
                              <a:rPr lang="en-GB" i="1">
                                <a:latin typeface="Cambria Math" panose="02040503050406030204" pitchFamily="18" charset="0"/>
                                <a:ea typeface="Cambria Math" panose="02040503050406030204" pitchFamily="18" charset="0"/>
                              </a:rPr>
                            </m:ctrlPr>
                          </m:sSubPr>
                          <m:e>
                            <m:r>
                              <a:rPr lang="sk-SK" i="1">
                                <a:latin typeface="Cambria Math" panose="02040503050406030204" pitchFamily="18" charset="0"/>
                                <a:ea typeface="Cambria Math" panose="02040503050406030204" pitchFamily="18" charset="0"/>
                              </a:rPr>
                              <m:t>𝑑</m:t>
                            </m:r>
                          </m:e>
                          <m:sub>
                            <m:r>
                              <a:rPr lang="en-GB" i="1">
                                <a:latin typeface="Cambria Math" panose="02040503050406030204" pitchFamily="18" charset="0"/>
                                <a:ea typeface="Cambria Math" panose="02040503050406030204" pitchFamily="18" charset="0"/>
                              </a:rPr>
                              <m:t>𝑓</m:t>
                            </m:r>
                          </m:sub>
                        </m:sSub>
                      </m:e>
                      <m:sup>
                        <m:r>
                          <a:rPr lang="sk-SK" b="0" i="1" smtClean="0">
                            <a:latin typeface="Cambria Math" panose="02040503050406030204" pitchFamily="18" charset="0"/>
                            <a:ea typeface="Cambria Math" panose="02040503050406030204" pitchFamily="18" charset="0"/>
                          </a:rPr>
                          <m:t>0</m:t>
                        </m:r>
                      </m:sup>
                    </m:sSup>
                    <m:r>
                      <a:rPr lang="en-GB" b="0" i="1" smtClean="0">
                        <a:latin typeface="Cambria Math" panose="02040503050406030204" pitchFamily="18" charset="0"/>
                        <a:ea typeface="Cambria Math" panose="02040503050406030204" pitchFamily="18" charset="0"/>
                      </a:rPr>
                      <m:t>𝑔</m:t>
                    </m:r>
                    <m:r>
                      <a:rPr lang="sk-SK" b="0" i="1" smtClean="0">
                        <a:latin typeface="Cambria Math" panose="02040503050406030204" pitchFamily="18" charset="0"/>
                        <a:ea typeface="Cambria Math" panose="02040503050406030204" pitchFamily="18" charset="0"/>
                      </a:rPr>
                      <m:t>=</m:t>
                    </m:r>
                    <m:r>
                      <a:rPr lang="sk-SK" b="0" i="1" smtClean="0">
                        <a:latin typeface="Cambria Math" panose="02040503050406030204" pitchFamily="18" charset="0"/>
                        <a:ea typeface="Cambria Math" panose="02040503050406030204" pitchFamily="18" charset="0"/>
                      </a:rPr>
                      <m:t>𝑔</m:t>
                    </m:r>
                  </m:oMath>
                </a14:m>
                <a:r>
                  <a:rPr lang="sk-SK" dirty="0"/>
                  <a:t> - </a:t>
                </a:r>
                <a:r>
                  <a:rPr lang="sk-SK" dirty="0" err="1"/>
                  <a:t>Lieho</a:t>
                </a:r>
                <a:r>
                  <a:rPr lang="sk-SK" dirty="0"/>
                  <a:t> zátvorka nultého rádu</a:t>
                </a:r>
              </a:p>
              <a:p>
                <a:pPr lvl="1"/>
                <a14:m>
                  <m:oMath xmlns:m="http://schemas.openxmlformats.org/officeDocument/2006/math">
                    <m:sSup>
                      <m:sSupPr>
                        <m:ctrlPr>
                          <a:rPr lang="en-GB" b="0" i="1" smtClean="0">
                            <a:latin typeface="Cambria Math" panose="02040503050406030204" pitchFamily="18" charset="0"/>
                            <a:ea typeface="Cambria Math" panose="02040503050406030204" pitchFamily="18" charset="0"/>
                          </a:rPr>
                        </m:ctrlPr>
                      </m:sSupPr>
                      <m:e>
                        <m:r>
                          <a:rPr lang="sk-SK" i="1">
                            <a:latin typeface="Cambria Math" panose="02040503050406030204" pitchFamily="18" charset="0"/>
                            <a:ea typeface="Cambria Math" panose="02040503050406030204" pitchFamily="18" charset="0"/>
                          </a:rPr>
                          <m:t>𝑎</m:t>
                        </m:r>
                        <m:sSub>
                          <m:sSubPr>
                            <m:ctrlPr>
                              <a:rPr lang="en-GB" i="1">
                                <a:latin typeface="Cambria Math" panose="02040503050406030204" pitchFamily="18" charset="0"/>
                                <a:ea typeface="Cambria Math" panose="02040503050406030204" pitchFamily="18" charset="0"/>
                              </a:rPr>
                            </m:ctrlPr>
                          </m:sSubPr>
                          <m:e>
                            <m:r>
                              <a:rPr lang="sk-SK" i="1">
                                <a:latin typeface="Cambria Math" panose="02040503050406030204" pitchFamily="18" charset="0"/>
                                <a:ea typeface="Cambria Math" panose="02040503050406030204" pitchFamily="18" charset="0"/>
                              </a:rPr>
                              <m:t>𝑑</m:t>
                            </m:r>
                          </m:e>
                          <m:sub>
                            <m:r>
                              <a:rPr lang="en-GB" i="1">
                                <a:latin typeface="Cambria Math" panose="02040503050406030204" pitchFamily="18" charset="0"/>
                                <a:ea typeface="Cambria Math" panose="02040503050406030204" pitchFamily="18" charset="0"/>
                              </a:rPr>
                              <m:t>𝑓</m:t>
                            </m:r>
                          </m:sub>
                        </m:sSub>
                      </m:e>
                      <m:sup>
                        <m:r>
                          <a:rPr lang="sk-SK" b="0" i="1" smtClean="0">
                            <a:latin typeface="Cambria Math" panose="02040503050406030204" pitchFamily="18" charset="0"/>
                            <a:ea typeface="Cambria Math" panose="02040503050406030204" pitchFamily="18" charset="0"/>
                          </a:rPr>
                          <m:t>𝑖</m:t>
                        </m:r>
                      </m:sup>
                    </m:sSup>
                    <m:r>
                      <a:rPr lang="en-GB" b="0" i="1" smtClean="0">
                        <a:latin typeface="Cambria Math" panose="02040503050406030204" pitchFamily="18" charset="0"/>
                        <a:ea typeface="Cambria Math" panose="02040503050406030204" pitchFamily="18" charset="0"/>
                      </a:rPr>
                      <m:t>𝑔</m:t>
                    </m:r>
                    <m:r>
                      <a:rPr lang="sk-SK"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𝑓</m:t>
                    </m:r>
                    <m:r>
                      <a:rPr lang="en-GB" b="0" i="1" smtClean="0">
                        <a:latin typeface="Cambria Math" panose="02040503050406030204" pitchFamily="18" charset="0"/>
                        <a:ea typeface="Cambria Math" panose="02040503050406030204" pitchFamily="18" charset="0"/>
                      </a:rPr>
                      <m:t>,</m:t>
                    </m:r>
                    <m:sSup>
                      <m:sSupPr>
                        <m:ctrlPr>
                          <a:rPr lang="en-GB" i="1">
                            <a:latin typeface="Cambria Math" panose="02040503050406030204" pitchFamily="18" charset="0"/>
                            <a:ea typeface="Cambria Math" panose="02040503050406030204" pitchFamily="18" charset="0"/>
                          </a:rPr>
                        </m:ctrlPr>
                      </m:sSupPr>
                      <m:e>
                        <m:r>
                          <a:rPr lang="sk-SK" i="1">
                            <a:latin typeface="Cambria Math" panose="02040503050406030204" pitchFamily="18" charset="0"/>
                            <a:ea typeface="Cambria Math" panose="02040503050406030204" pitchFamily="18" charset="0"/>
                          </a:rPr>
                          <m:t>𝑎</m:t>
                        </m:r>
                        <m:sSub>
                          <m:sSubPr>
                            <m:ctrlPr>
                              <a:rPr lang="en-GB" i="1">
                                <a:latin typeface="Cambria Math" panose="02040503050406030204" pitchFamily="18" charset="0"/>
                                <a:ea typeface="Cambria Math" panose="02040503050406030204" pitchFamily="18" charset="0"/>
                              </a:rPr>
                            </m:ctrlPr>
                          </m:sSubPr>
                          <m:e>
                            <m:r>
                              <a:rPr lang="sk-SK" i="1">
                                <a:latin typeface="Cambria Math" panose="02040503050406030204" pitchFamily="18" charset="0"/>
                                <a:ea typeface="Cambria Math" panose="02040503050406030204" pitchFamily="18" charset="0"/>
                              </a:rPr>
                              <m:t>𝑑</m:t>
                            </m:r>
                          </m:e>
                          <m:sub>
                            <m:r>
                              <a:rPr lang="en-GB" i="1">
                                <a:latin typeface="Cambria Math" panose="02040503050406030204" pitchFamily="18" charset="0"/>
                                <a:ea typeface="Cambria Math" panose="02040503050406030204" pitchFamily="18" charset="0"/>
                              </a:rPr>
                              <m:t>𝑓</m:t>
                            </m:r>
                          </m:sub>
                        </m:sSub>
                      </m:e>
                      <m:sup>
                        <m:r>
                          <a:rPr lang="sk-SK" i="1">
                            <a:latin typeface="Cambria Math" panose="02040503050406030204" pitchFamily="18" charset="0"/>
                            <a:ea typeface="Cambria Math" panose="02040503050406030204" pitchFamily="18" charset="0"/>
                          </a:rPr>
                          <m:t>𝑖</m:t>
                        </m:r>
                        <m:r>
                          <a:rPr lang="en-GB" b="0" i="1" smtClean="0">
                            <a:latin typeface="Cambria Math" panose="02040503050406030204" pitchFamily="18" charset="0"/>
                            <a:ea typeface="Cambria Math" panose="02040503050406030204" pitchFamily="18" charset="0"/>
                          </a:rPr>
                          <m:t>−1</m:t>
                        </m:r>
                      </m:sup>
                    </m:sSup>
                    <m:r>
                      <a:rPr lang="en-GB" i="1">
                        <a:latin typeface="Cambria Math" panose="02040503050406030204" pitchFamily="18" charset="0"/>
                        <a:ea typeface="Cambria Math" panose="02040503050406030204" pitchFamily="18" charset="0"/>
                      </a:rPr>
                      <m:t>𝑔</m:t>
                    </m:r>
                    <m:r>
                      <a:rPr lang="en-GB" b="0" i="1" smtClean="0">
                        <a:latin typeface="Cambria Math" panose="02040503050406030204" pitchFamily="18" charset="0"/>
                        <a:ea typeface="Cambria Math" panose="02040503050406030204" pitchFamily="18" charset="0"/>
                      </a:rPr>
                      <m:t>]</m:t>
                    </m:r>
                  </m:oMath>
                </a14:m>
                <a:r>
                  <a:rPr lang="en-GB" dirty="0"/>
                  <a:t> - </a:t>
                </a:r>
                <a:r>
                  <a:rPr lang="sk-SK" dirty="0" err="1"/>
                  <a:t>Lieho</a:t>
                </a:r>
                <a:r>
                  <a:rPr lang="sk-SK" dirty="0"/>
                  <a:t> zátvorky vyšších rádov</a:t>
                </a:r>
              </a:p>
              <a:p>
                <a:endParaRPr lang="en-GB" dirty="0"/>
              </a:p>
            </p:txBody>
          </p:sp>
        </mc:Choice>
        <mc:Fallback xmlns="">
          <p:sp>
            <p:nvSpPr>
              <p:cNvPr id="3" name="Content Placeholder 2">
                <a:extLst>
                  <a:ext uri="{FF2B5EF4-FFF2-40B4-BE49-F238E27FC236}">
                    <a16:creationId xmlns:a16="http://schemas.microsoft.com/office/drawing/2014/main" id="{4ABE17D1-25C9-4596-4F7F-7201BB05CD09}"/>
                  </a:ext>
                </a:extLst>
              </p:cNvPr>
              <p:cNvSpPr>
                <a:spLocks noGrp="1" noRot="1" noChangeAspect="1" noMove="1" noResize="1" noEditPoints="1" noAdjustHandles="1" noChangeArrowheads="1" noChangeShapeType="1" noTextEdit="1"/>
              </p:cNvSpPr>
              <p:nvPr>
                <p:ph idx="1"/>
              </p:nvPr>
            </p:nvSpPr>
            <p:spPr>
              <a:blipFill>
                <a:blip r:embed="rId2"/>
                <a:stretch>
                  <a:fillRect l="-667" t="-875" r="-889"/>
                </a:stretch>
              </a:blipFill>
            </p:spPr>
            <p:txBody>
              <a:bodyPr/>
              <a:lstStyle/>
              <a:p>
                <a:r>
                  <a:rPr lang="en-GB">
                    <a:noFill/>
                  </a:rPr>
                  <a:t> </a:t>
                </a:r>
              </a:p>
            </p:txBody>
          </p:sp>
        </mc:Fallback>
      </mc:AlternateContent>
    </p:spTree>
    <p:extLst>
      <p:ext uri="{BB962C8B-B14F-4D97-AF65-F5344CB8AC3E}">
        <p14:creationId xmlns:p14="http://schemas.microsoft.com/office/powerpoint/2010/main" val="1714157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6C5F58F-2560-84DE-7331-29BF0245C998}"/>
              </a:ext>
            </a:extLst>
          </p:cNvPr>
          <p:cNvSpPr>
            <a:spLocks noGrp="1"/>
          </p:cNvSpPr>
          <p:nvPr>
            <p:ph type="title"/>
          </p:nvPr>
        </p:nvSpPr>
        <p:spPr/>
        <p:txBody>
          <a:bodyPr/>
          <a:lstStyle/>
          <a:p>
            <a:r>
              <a:rPr lang="sk-SK" dirty="0"/>
              <a:t>Príklad 3</a:t>
            </a:r>
            <a:endParaRPr lang="en-GB"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 xmlns:a16="http://schemas.microsoft.com/office/drawing/2014/main" id="{589BCAE5-5FF7-9421-59C5-4A81717EA66C}"/>
                  </a:ext>
                </a:extLst>
              </p:cNvPr>
              <p:cNvSpPr>
                <a:spLocks noGrp="1"/>
              </p:cNvSpPr>
              <p:nvPr>
                <p:ph idx="1"/>
              </p:nvPr>
            </p:nvSpPr>
            <p:spPr/>
            <p:txBody>
              <a:bodyPr/>
              <a:lstStyle/>
              <a:p>
                <a:r>
                  <a:rPr lang="sk-SK" dirty="0" smtClean="0"/>
                  <a:t>Majme systém diferenciálnych rovníc zapísaný v tvare:</a:t>
                </a:r>
              </a:p>
              <a:p>
                <a:pPr lvl="1"/>
                <a14:m>
                  <m:oMath xmlns:m="http://schemas.openxmlformats.org/officeDocument/2006/math">
                    <m:acc>
                      <m:accPr>
                        <m:chr m:val="̇"/>
                        <m:ctrlPr>
                          <a:rPr lang="sk-SK" i="1" smtClean="0">
                            <a:latin typeface="Cambria Math" panose="02040503050406030204" pitchFamily="18" charset="0"/>
                          </a:rPr>
                        </m:ctrlPr>
                      </m:accPr>
                      <m:e>
                        <m:r>
                          <a:rPr lang="sk-SK" b="0" i="1" smtClean="0">
                            <a:latin typeface="Cambria Math" panose="02040503050406030204" pitchFamily="18" charset="0"/>
                          </a:rPr>
                          <m:t>𝑥</m:t>
                        </m:r>
                      </m:e>
                    </m:acc>
                    <m:r>
                      <a:rPr lang="sk-SK" i="1">
                        <a:latin typeface="Cambria Math" panose="02040503050406030204" pitchFamily="18" charset="0"/>
                      </a:rPr>
                      <m:t>=</m:t>
                    </m:r>
                    <m:r>
                      <a:rPr lang="sk-SK" b="0" i="1" smtClean="0">
                        <a:latin typeface="Cambria Math" panose="02040503050406030204" pitchFamily="18" charset="0"/>
                      </a:rPr>
                      <m:t>𝑓</m:t>
                    </m:r>
                    <m:d>
                      <m:dPr>
                        <m:ctrlPr>
                          <a:rPr lang="sk-SK" b="0" i="1" smtClean="0">
                            <a:latin typeface="Cambria Math" panose="02040503050406030204" pitchFamily="18" charset="0"/>
                          </a:rPr>
                        </m:ctrlPr>
                      </m:dPr>
                      <m:e>
                        <m:r>
                          <a:rPr lang="sk-SK" b="0" i="1" smtClean="0">
                            <a:latin typeface="Cambria Math" panose="02040503050406030204" pitchFamily="18" charset="0"/>
                          </a:rPr>
                          <m:t>𝑥</m:t>
                        </m:r>
                      </m:e>
                    </m:d>
                    <m:r>
                      <a:rPr lang="en-US" b="0" i="1" smtClean="0">
                        <a:latin typeface="Cambria Math" panose="02040503050406030204" pitchFamily="18" charset="0"/>
                      </a:rPr>
                      <m:t>+</m:t>
                    </m:r>
                    <m:r>
                      <a:rPr lang="sk-SK" b="0" i="1" smtClean="0">
                        <a:latin typeface="Cambria Math" panose="02040503050406030204" pitchFamily="18" charset="0"/>
                      </a:rPr>
                      <m:t>𝑔</m:t>
                    </m:r>
                    <m:d>
                      <m:dPr>
                        <m:ctrlPr>
                          <a:rPr lang="en-US" b="0" i="1" smtClean="0">
                            <a:latin typeface="Cambria Math" panose="02040503050406030204" pitchFamily="18" charset="0"/>
                          </a:rPr>
                        </m:ctrlPr>
                      </m:dPr>
                      <m:e>
                        <m:r>
                          <a:rPr lang="sk-SK" b="0" i="1" smtClean="0">
                            <a:latin typeface="Cambria Math" panose="02040503050406030204" pitchFamily="18" charset="0"/>
                          </a:rPr>
                          <m:t>𝑥</m:t>
                        </m:r>
                      </m:e>
                    </m:d>
                    <m:r>
                      <a:rPr lang="sk-SK" b="0" i="1" smtClean="0">
                        <a:latin typeface="Cambria Math" panose="02040503050406030204" pitchFamily="18" charset="0"/>
                      </a:rPr>
                      <m:t>𝑢</m:t>
                    </m:r>
                  </m:oMath>
                </a14:m>
                <a:r>
                  <a:rPr lang="sk-SK" dirty="0"/>
                  <a:t> </a:t>
                </a:r>
              </a:p>
              <a:p>
                <a:pPr lvl="1"/>
                <a14:m>
                  <m:oMath xmlns:m="http://schemas.openxmlformats.org/officeDocument/2006/math">
                    <m:r>
                      <a:rPr lang="sk-SK" b="0" i="1" smtClean="0">
                        <a:latin typeface="Cambria Math" panose="02040503050406030204" pitchFamily="18" charset="0"/>
                      </a:rPr>
                      <m:t>𝑓</m:t>
                    </m:r>
                    <m:d>
                      <m:dPr>
                        <m:ctrlPr>
                          <a:rPr lang="sk-SK" b="0" i="1" smtClean="0">
                            <a:latin typeface="Cambria Math" panose="02040503050406030204" pitchFamily="18" charset="0"/>
                          </a:rPr>
                        </m:ctrlPr>
                      </m:dPr>
                      <m:e>
                        <m:r>
                          <a:rPr lang="sk-SK" b="0" i="1" smtClean="0">
                            <a:latin typeface="Cambria Math" panose="02040503050406030204" pitchFamily="18" charset="0"/>
                          </a:rPr>
                          <m:t>𝑥</m:t>
                        </m:r>
                      </m:e>
                    </m:d>
                    <m:r>
                      <a:rPr lang="sk-SK" b="0" i="1" smtClean="0">
                        <a:latin typeface="Cambria Math" panose="02040503050406030204" pitchFamily="18" charset="0"/>
                      </a:rPr>
                      <m:t>=</m:t>
                    </m:r>
                    <m:r>
                      <a:rPr lang="sk-SK" b="0" i="1" smtClean="0">
                        <a:latin typeface="Cambria Math" panose="02040503050406030204" pitchFamily="18" charset="0"/>
                      </a:rPr>
                      <m:t>𝑓</m:t>
                    </m:r>
                    <m:r>
                      <a:rPr lang="sk-SK" b="0" i="1" smtClean="0">
                        <a:latin typeface="Cambria Math" panose="02040503050406030204" pitchFamily="18" charset="0"/>
                      </a:rPr>
                      <m:t>=</m:t>
                    </m:r>
                    <m:d>
                      <m:dPr>
                        <m:begChr m:val="["/>
                        <m:endChr m:val="]"/>
                        <m:ctrlPr>
                          <a:rPr lang="sk-SK" b="0" i="1" smtClean="0">
                            <a:latin typeface="Cambria Math" panose="02040503050406030204" pitchFamily="18" charset="0"/>
                          </a:rPr>
                        </m:ctrlPr>
                      </m:dPr>
                      <m:e>
                        <m:m>
                          <m:mPr>
                            <m:mcs>
                              <m:mc>
                                <m:mcPr>
                                  <m:count m:val="1"/>
                                  <m:mcJc m:val="center"/>
                                </m:mcPr>
                              </m:mc>
                            </m:mcs>
                            <m:ctrlPr>
                              <a:rPr lang="sk-SK" b="0" i="1" smtClean="0">
                                <a:latin typeface="Cambria Math" panose="02040503050406030204" pitchFamily="18" charset="0"/>
                              </a:rPr>
                            </m:ctrlPr>
                          </m:mPr>
                          <m:mr>
                            <m:e>
                              <m:r>
                                <m:rPr>
                                  <m:brk m:alnAt="7"/>
                                </m:rPr>
                                <a:rPr lang="en-GB" b="0" i="1" smtClean="0">
                                  <a:latin typeface="Cambria Math" panose="02040503050406030204" pitchFamily="18" charset="0"/>
                                </a:rPr>
                                <m:t>−</m:t>
                              </m:r>
                              <m:r>
                                <a:rPr lang="en-GB" b="0" i="1" smtClean="0">
                                  <a:latin typeface="Cambria Math" panose="02040503050406030204" pitchFamily="18" charset="0"/>
                                </a:rPr>
                                <m:t>2</m:t>
                              </m:r>
                              <m:sSub>
                                <m:sSubPr>
                                  <m:ctrlPr>
                                    <a:rPr lang="en-GB" b="0" i="1" smtClean="0">
                                      <a:latin typeface="Cambria Math" panose="02040503050406030204" pitchFamily="18" charset="0"/>
                                    </a:rPr>
                                  </m:ctrlPr>
                                </m:sSubPr>
                                <m:e>
                                  <m:r>
                                    <m:rPr>
                                      <m:brk m:alnAt="7"/>
                                    </m:rPr>
                                    <a:rPr lang="en-GB" b="0" i="1" smtClean="0">
                                      <a:latin typeface="Cambria Math" panose="02040503050406030204" pitchFamily="18" charset="0"/>
                                    </a:rPr>
                                    <m:t>𝑥</m:t>
                                  </m:r>
                                </m:e>
                                <m:sub>
                                  <m:r>
                                    <m:rPr>
                                      <m:brk m:alnAt="7"/>
                                    </m:rPr>
                                    <a:rPr lang="en-GB" b="0" i="1" smtClean="0">
                                      <a:latin typeface="Cambria Math" panose="02040503050406030204" pitchFamily="18" charset="0"/>
                                    </a:rPr>
                                    <m:t>1</m:t>
                                  </m:r>
                                </m:sub>
                              </m:sSub>
                              <m:r>
                                <m:rPr>
                                  <m:brk m:alnAt="7"/>
                                </m:rPr>
                                <a:rPr lang="en-GB" b="0" i="1" smtClean="0">
                                  <a:latin typeface="Cambria Math" panose="02040503050406030204" pitchFamily="18" charset="0"/>
                                </a:rPr>
                                <m:t>+</m:t>
                              </m:r>
                              <m:r>
                                <a:rPr lang="en-GB" b="0" i="1" smtClean="0">
                                  <a:latin typeface="Cambria Math" panose="02040503050406030204" pitchFamily="18" charset="0"/>
                                </a:rPr>
                                <m:t>𝑎</m:t>
                              </m:r>
                              <m:sSub>
                                <m:sSubPr>
                                  <m:ctrlPr>
                                    <a:rPr lang="en-GB" b="0" i="1" smtClean="0">
                                      <a:latin typeface="Cambria Math" panose="02040503050406030204" pitchFamily="18" charset="0"/>
                                    </a:rPr>
                                  </m:ctrlPr>
                                </m:sSubPr>
                                <m:e>
                                  <m:r>
                                    <m:rPr>
                                      <m:brk m:alnAt="7"/>
                                    </m:rPr>
                                    <a:rPr lang="en-GB" b="0" i="1" smtClean="0">
                                      <a:latin typeface="Cambria Math" panose="02040503050406030204" pitchFamily="18" charset="0"/>
                                    </a:rPr>
                                    <m:t>𝑥</m:t>
                                  </m:r>
                                </m:e>
                                <m:sub>
                                  <m:r>
                                    <m:rPr>
                                      <m:brk m:alnAt="7"/>
                                    </m:rPr>
                                    <a:rPr lang="en-GB" b="0" i="1" smtClean="0">
                                      <a:latin typeface="Cambria Math" panose="02040503050406030204" pitchFamily="18" charset="0"/>
                                    </a:rPr>
                                    <m:t>2</m:t>
                                  </m:r>
                                </m:sub>
                              </m:sSub>
                              <m:r>
                                <m:rPr>
                                  <m:brk m:alnAt="7"/>
                                </m:rPr>
                                <a:rPr lang="en-GB" b="0" i="1" smtClean="0">
                                  <a:latin typeface="Cambria Math" panose="02040503050406030204" pitchFamily="18" charset="0"/>
                                </a:rPr>
                                <m:t>+</m:t>
                              </m:r>
                              <m:func>
                                <m:funcPr>
                                  <m:ctrlPr>
                                    <a:rPr lang="en-GB" b="0" i="1" smtClean="0">
                                      <a:latin typeface="Cambria Math" panose="02040503050406030204" pitchFamily="18" charset="0"/>
                                    </a:rPr>
                                  </m:ctrlPr>
                                </m:funcPr>
                                <m:fName>
                                  <m:r>
                                    <m:rPr>
                                      <m:sty m:val="p"/>
                                      <m:brk m:alnAt="7"/>
                                    </m:rPr>
                                    <a:rPr lang="en-GB" b="0" i="0" smtClean="0">
                                      <a:latin typeface="Cambria Math" panose="02040503050406030204" pitchFamily="18" charset="0"/>
                                    </a:rPr>
                                    <m:t>s</m:t>
                                  </m:r>
                                  <m:r>
                                    <m:rPr>
                                      <m:sty m:val="p"/>
                                    </m:rPr>
                                    <a:rPr lang="en-GB" b="0" i="0" smtClean="0">
                                      <a:latin typeface="Cambria Math" panose="02040503050406030204" pitchFamily="18" charset="0"/>
                                    </a:rPr>
                                    <m:t>in</m:t>
                                  </m:r>
                                </m:fName>
                                <m:e>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m:t>
                                      </m:r>
                                    </m:sub>
                                  </m:sSub>
                                </m:e>
                              </m:func>
                            </m:e>
                          </m:mr>
                          <m:mr>
                            <m:e>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2</m:t>
                                  </m:r>
                                </m:sub>
                              </m:sSub>
                              <m:r>
                                <a:rPr lang="en-GB" b="0" i="1" smtClean="0">
                                  <a:latin typeface="Cambria Math" panose="02040503050406030204" pitchFamily="18" charset="0"/>
                                </a:rPr>
                                <m:t>𝑐𝑜𝑠</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m:t>
                                  </m:r>
                                </m:sub>
                              </m:sSub>
                            </m:e>
                          </m:mr>
                        </m:m>
                      </m:e>
                    </m:d>
                  </m:oMath>
                </a14:m>
                <a:r>
                  <a:rPr lang="sk-SK" dirty="0"/>
                  <a:t> a </a:t>
                </a:r>
                <a14:m>
                  <m:oMath xmlns:m="http://schemas.openxmlformats.org/officeDocument/2006/math">
                    <m:r>
                      <a:rPr lang="sk-SK" b="0" i="1" smtClean="0">
                        <a:latin typeface="Cambria Math" panose="02040503050406030204" pitchFamily="18" charset="0"/>
                      </a:rPr>
                      <m:t>𝑔</m:t>
                    </m:r>
                    <m:d>
                      <m:dPr>
                        <m:ctrlPr>
                          <a:rPr lang="sk-SK" i="1">
                            <a:latin typeface="Cambria Math" panose="02040503050406030204" pitchFamily="18" charset="0"/>
                          </a:rPr>
                        </m:ctrlPr>
                      </m:dPr>
                      <m:e>
                        <m:r>
                          <a:rPr lang="sk-SK" i="1">
                            <a:latin typeface="Cambria Math" panose="02040503050406030204" pitchFamily="18" charset="0"/>
                          </a:rPr>
                          <m:t>𝑥</m:t>
                        </m:r>
                      </m:e>
                    </m:d>
                    <m:r>
                      <a:rPr lang="sk-SK" i="1">
                        <a:latin typeface="Cambria Math" panose="02040503050406030204" pitchFamily="18" charset="0"/>
                      </a:rPr>
                      <m:t>=</m:t>
                    </m:r>
                    <m:r>
                      <a:rPr lang="en-GB" b="0" i="1" smtClean="0">
                        <a:latin typeface="Cambria Math" panose="02040503050406030204" pitchFamily="18" charset="0"/>
                      </a:rPr>
                      <m:t>𝑔</m:t>
                    </m:r>
                    <m:r>
                      <a:rPr lang="sk-SK" i="1">
                        <a:latin typeface="Cambria Math" panose="02040503050406030204" pitchFamily="18" charset="0"/>
                      </a:rPr>
                      <m:t>=</m:t>
                    </m:r>
                    <m:d>
                      <m:dPr>
                        <m:begChr m:val="["/>
                        <m:endChr m:val="]"/>
                        <m:ctrlPr>
                          <a:rPr lang="sk-SK" i="1">
                            <a:latin typeface="Cambria Math" panose="02040503050406030204" pitchFamily="18" charset="0"/>
                          </a:rPr>
                        </m:ctrlPr>
                      </m:dPr>
                      <m:e>
                        <m:m>
                          <m:mPr>
                            <m:mcs>
                              <m:mc>
                                <m:mcPr>
                                  <m:count m:val="1"/>
                                  <m:mcJc m:val="center"/>
                                </m:mcPr>
                              </m:mc>
                            </m:mcs>
                            <m:ctrlPr>
                              <a:rPr lang="sk-SK" i="1">
                                <a:latin typeface="Cambria Math" panose="02040503050406030204" pitchFamily="18" charset="0"/>
                              </a:rPr>
                            </m:ctrlPr>
                          </m:mPr>
                          <m:mr>
                            <m:e>
                              <m:r>
                                <a:rPr lang="en-GB" b="0" i="1" smtClean="0">
                                  <a:latin typeface="Cambria Math" panose="02040503050406030204" pitchFamily="18" charset="0"/>
                                </a:rPr>
                                <m:t>0</m:t>
                              </m:r>
                            </m:e>
                          </m:mr>
                          <m:mr>
                            <m:e>
                              <m:r>
                                <a:rPr lang="en-GB" i="1">
                                  <a:latin typeface="Cambria Math" panose="02040503050406030204" pitchFamily="18" charset="0"/>
                                </a:rPr>
                                <m:t>𝑐𝑜𝑠</m:t>
                              </m:r>
                              <m:sSub>
                                <m:sSubPr>
                                  <m:ctrlPr>
                                    <a:rPr lang="en-GB" i="1">
                                      <a:latin typeface="Cambria Math" panose="02040503050406030204" pitchFamily="18" charset="0"/>
                                    </a:rPr>
                                  </m:ctrlPr>
                                </m:sSubPr>
                                <m:e>
                                  <m:r>
                                    <a:rPr lang="en-GB" b="0" i="1" smtClean="0">
                                      <a:latin typeface="Cambria Math" panose="02040503050406030204" pitchFamily="18" charset="0"/>
                                    </a:rPr>
                                    <m:t>(2</m:t>
                                  </m:r>
                                  <m:r>
                                    <a:rPr lang="en-GB" i="1">
                                      <a:latin typeface="Cambria Math" panose="02040503050406030204" pitchFamily="18" charset="0"/>
                                    </a:rPr>
                                    <m:t>𝑥</m:t>
                                  </m:r>
                                </m:e>
                                <m:sub>
                                  <m:r>
                                    <a:rPr lang="en-GB" i="1">
                                      <a:latin typeface="Cambria Math" panose="02040503050406030204" pitchFamily="18" charset="0"/>
                                    </a:rPr>
                                    <m:t>1</m:t>
                                  </m:r>
                                </m:sub>
                              </m:sSub>
                              <m:r>
                                <a:rPr lang="en-GB" b="0" i="1" smtClean="0">
                                  <a:latin typeface="Cambria Math" panose="02040503050406030204" pitchFamily="18" charset="0"/>
                                </a:rPr>
                                <m:t>)</m:t>
                              </m:r>
                            </m:e>
                          </m:mr>
                        </m:m>
                      </m:e>
                    </m:d>
                  </m:oMath>
                </a14:m>
                <a:endParaRPr lang="en-GB" dirty="0"/>
              </a:p>
              <a:p>
                <a:r>
                  <a:rPr lang="sk-SK" dirty="0"/>
                  <a:t>Vypočítajme </a:t>
                </a:r>
                <a:r>
                  <a:rPr lang="sk-SK" dirty="0" err="1"/>
                  <a:t>Lieho</a:t>
                </a:r>
                <a:r>
                  <a:rPr lang="sk-SK" dirty="0"/>
                  <a:t> zátvorku </a:t>
                </a:r>
                <a14:m>
                  <m:oMath xmlns:m="http://schemas.openxmlformats.org/officeDocument/2006/math">
                    <m:d>
                      <m:dPr>
                        <m:begChr m:val="["/>
                        <m:endChr m:val="]"/>
                        <m:ctrlPr>
                          <a:rPr lang="sk-SK" b="0" i="1" smtClean="0">
                            <a:latin typeface="Cambria Math" panose="02040503050406030204" pitchFamily="18" charset="0"/>
                            <a:ea typeface="Cambria Math" panose="02040503050406030204" pitchFamily="18" charset="0"/>
                          </a:rPr>
                        </m:ctrlPr>
                      </m:dPr>
                      <m:e>
                        <m:r>
                          <a:rPr lang="sk-SK" b="0" i="1" smtClean="0">
                            <a:latin typeface="Cambria Math" panose="02040503050406030204" pitchFamily="18" charset="0"/>
                            <a:ea typeface="Cambria Math" panose="02040503050406030204" pitchFamily="18" charset="0"/>
                          </a:rPr>
                          <m:t>𝑓</m:t>
                        </m:r>
                        <m:r>
                          <a:rPr lang="en-GB" b="0" i="1" smtClean="0">
                            <a:latin typeface="Cambria Math" panose="02040503050406030204" pitchFamily="18" charset="0"/>
                            <a:ea typeface="Cambria Math" panose="02040503050406030204" pitchFamily="18" charset="0"/>
                          </a:rPr>
                          <m:t>,</m:t>
                        </m:r>
                        <m:r>
                          <a:rPr lang="sk-SK" i="1" smtClean="0">
                            <a:latin typeface="Cambria Math" panose="02040503050406030204" pitchFamily="18" charset="0"/>
                            <a:ea typeface="Cambria Math" panose="02040503050406030204" pitchFamily="18" charset="0"/>
                          </a:rPr>
                          <m:t>𝑔</m:t>
                        </m:r>
                      </m:e>
                    </m:d>
                  </m:oMath>
                </a14:m>
                <a:r>
                  <a:rPr lang="sk-SK" dirty="0"/>
                  <a:t>:</a:t>
                </a:r>
              </a:p>
              <a:p>
                <a:pPr lvl="1"/>
                <a14:m>
                  <m:oMath xmlns:m="http://schemas.openxmlformats.org/officeDocument/2006/math">
                    <m:d>
                      <m:dPr>
                        <m:begChr m:val="["/>
                        <m:endChr m:val="]"/>
                        <m:ctrlPr>
                          <a:rPr lang="sk-SK" b="0" i="1" smtClean="0">
                            <a:latin typeface="Cambria Math" panose="02040503050406030204" pitchFamily="18" charset="0"/>
                            <a:ea typeface="Cambria Math" panose="02040503050406030204" pitchFamily="18" charset="0"/>
                          </a:rPr>
                        </m:ctrlPr>
                      </m:dPr>
                      <m:e>
                        <m:r>
                          <a:rPr lang="sk-SK" b="0" i="1" smtClean="0">
                            <a:latin typeface="Cambria Math" panose="02040503050406030204" pitchFamily="18" charset="0"/>
                            <a:ea typeface="Cambria Math" panose="02040503050406030204" pitchFamily="18" charset="0"/>
                          </a:rPr>
                          <m:t>𝑓</m:t>
                        </m:r>
                        <m:r>
                          <a:rPr lang="en-GB" b="0" i="1" smtClean="0">
                            <a:latin typeface="Cambria Math" panose="02040503050406030204" pitchFamily="18" charset="0"/>
                            <a:ea typeface="Cambria Math" panose="02040503050406030204" pitchFamily="18" charset="0"/>
                          </a:rPr>
                          <m:t>,</m:t>
                        </m:r>
                        <m:r>
                          <a:rPr lang="sk-SK" i="1" smtClean="0">
                            <a:latin typeface="Cambria Math" panose="02040503050406030204" pitchFamily="18" charset="0"/>
                            <a:ea typeface="Cambria Math" panose="02040503050406030204" pitchFamily="18" charset="0"/>
                          </a:rPr>
                          <m:t>𝑔</m:t>
                        </m:r>
                      </m:e>
                    </m:d>
                    <m:r>
                      <a:rPr lang="sk-SK" b="0" i="1" smtClean="0">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m:t>
                    </m:r>
                    <m:r>
                      <a:rPr lang="sk-SK" i="1">
                        <a:latin typeface="Cambria Math" panose="02040503050406030204" pitchFamily="18" charset="0"/>
                        <a:ea typeface="Cambria Math" panose="02040503050406030204" pitchFamily="18" charset="0"/>
                      </a:rPr>
                      <m:t>𝑔</m:t>
                    </m:r>
                    <m:r>
                      <a:rPr lang="sk-SK" i="1">
                        <a:latin typeface="Cambria Math" panose="02040503050406030204" pitchFamily="18" charset="0"/>
                        <a:ea typeface="Cambria Math" panose="02040503050406030204" pitchFamily="18" charset="0"/>
                      </a:rPr>
                      <m:t> </m:t>
                    </m:r>
                    <m:r>
                      <a:rPr lang="sk-SK" i="1">
                        <a:latin typeface="Cambria Math" panose="02040503050406030204" pitchFamily="18" charset="0"/>
                        <a:ea typeface="Cambria Math" panose="02040503050406030204" pitchFamily="18" charset="0"/>
                      </a:rPr>
                      <m:t>𝑓</m:t>
                    </m:r>
                    <m:r>
                      <a:rPr lang="sk-SK" i="1">
                        <a:latin typeface="Cambria Math" panose="02040503050406030204" pitchFamily="18" charset="0"/>
                        <a:ea typeface="Cambria Math" panose="02040503050406030204" pitchFamily="18" charset="0"/>
                      </a:rPr>
                      <m:t> −</m:t>
                    </m:r>
                    <m:r>
                      <a:rPr lang="sk-SK" i="1">
                        <a:latin typeface="Cambria Math" panose="02040503050406030204" pitchFamily="18" charset="0"/>
                        <a:ea typeface="Cambria Math" panose="02040503050406030204" pitchFamily="18" charset="0"/>
                      </a:rPr>
                      <m:t>𝛻</m:t>
                    </m:r>
                    <m:r>
                      <a:rPr lang="sk-SK" i="1">
                        <a:latin typeface="Cambria Math" panose="02040503050406030204" pitchFamily="18" charset="0"/>
                        <a:ea typeface="Cambria Math" panose="02040503050406030204" pitchFamily="18" charset="0"/>
                      </a:rPr>
                      <m:t>𝑓</m:t>
                    </m:r>
                    <m:r>
                      <a:rPr lang="sk-SK" i="1">
                        <a:latin typeface="Cambria Math" panose="02040503050406030204" pitchFamily="18" charset="0"/>
                        <a:ea typeface="Cambria Math" panose="02040503050406030204" pitchFamily="18" charset="0"/>
                      </a:rPr>
                      <m:t> </m:t>
                    </m:r>
                    <m:r>
                      <a:rPr lang="sk-SK" i="1">
                        <a:latin typeface="Cambria Math" panose="02040503050406030204" pitchFamily="18" charset="0"/>
                        <a:ea typeface="Cambria Math" panose="02040503050406030204" pitchFamily="18" charset="0"/>
                      </a:rPr>
                      <m:t>𝑔</m:t>
                    </m:r>
                    <m:r>
                      <a:rPr lang="sk-SK" b="0" i="1" smtClean="0">
                        <a:latin typeface="Cambria Math" panose="02040503050406030204" pitchFamily="18" charset="0"/>
                        <a:ea typeface="Cambria Math" panose="02040503050406030204" pitchFamily="18" charset="0"/>
                      </a:rPr>
                      <m:t>=</m:t>
                    </m:r>
                    <m:d>
                      <m:dPr>
                        <m:begChr m:val="["/>
                        <m:endChr m:val="]"/>
                        <m:ctrlPr>
                          <a:rPr lang="sk-SK" b="0" i="1" smtClean="0">
                            <a:latin typeface="Cambria Math" panose="02040503050406030204" pitchFamily="18" charset="0"/>
                            <a:ea typeface="Cambria Math" panose="02040503050406030204" pitchFamily="18" charset="0"/>
                          </a:rPr>
                        </m:ctrlPr>
                      </m:dPr>
                      <m:e>
                        <m:m>
                          <m:mPr>
                            <m:mcs>
                              <m:mc>
                                <m:mcPr>
                                  <m:count m:val="2"/>
                                  <m:mcJc m:val="center"/>
                                </m:mcPr>
                              </m:mc>
                            </m:mcs>
                            <m:ctrlPr>
                              <a:rPr lang="sk-SK" b="0" i="1" smtClean="0">
                                <a:latin typeface="Cambria Math" panose="02040503050406030204" pitchFamily="18" charset="0"/>
                                <a:ea typeface="Cambria Math" panose="02040503050406030204" pitchFamily="18" charset="0"/>
                              </a:rPr>
                            </m:ctrlPr>
                          </m:mPr>
                          <m:mr>
                            <m:e>
                              <m:r>
                                <m:rPr>
                                  <m:brk m:alnAt="7"/>
                                </m:rPr>
                                <a:rPr lang="sk-SK" b="0" i="1" smtClean="0">
                                  <a:latin typeface="Cambria Math" panose="02040503050406030204" pitchFamily="18" charset="0"/>
                                  <a:ea typeface="Cambria Math" panose="02040503050406030204" pitchFamily="18" charset="0"/>
                                </a:rPr>
                                <m:t>0</m:t>
                              </m:r>
                            </m:e>
                            <m:e>
                              <m:r>
                                <a:rPr lang="sk-SK" b="0" i="1" smtClean="0">
                                  <a:latin typeface="Cambria Math" panose="02040503050406030204" pitchFamily="18" charset="0"/>
                                  <a:ea typeface="Cambria Math" panose="02040503050406030204" pitchFamily="18" charset="0"/>
                                </a:rPr>
                                <m:t>0</m:t>
                              </m:r>
                            </m:e>
                          </m:mr>
                          <m:mr>
                            <m:e>
                              <m:r>
                                <a:rPr lang="sk-SK" b="0" i="1" smtClean="0">
                                  <a:latin typeface="Cambria Math" panose="02040503050406030204" pitchFamily="18" charset="0"/>
                                  <a:ea typeface="Cambria Math" panose="02040503050406030204" pitchFamily="18" charset="0"/>
                                </a:rPr>
                                <m:t>−2</m:t>
                              </m:r>
                              <m:func>
                                <m:funcPr>
                                  <m:ctrlPr>
                                    <a:rPr lang="en-GB" b="0" i="1" smtClean="0">
                                      <a:latin typeface="Cambria Math" panose="02040503050406030204" pitchFamily="18" charset="0"/>
                                      <a:ea typeface="Cambria Math" panose="02040503050406030204" pitchFamily="18" charset="0"/>
                                    </a:rPr>
                                  </m:ctrlPr>
                                </m:funcPr>
                                <m:fName>
                                  <m:r>
                                    <m:rPr>
                                      <m:sty m:val="p"/>
                                    </m:rPr>
                                    <a:rPr lang="sk-SK" b="0" i="0" smtClean="0">
                                      <a:latin typeface="Cambria Math" panose="02040503050406030204" pitchFamily="18" charset="0"/>
                                      <a:ea typeface="Cambria Math" panose="02040503050406030204" pitchFamily="18" charset="0"/>
                                    </a:rPr>
                                    <m:t>sin</m:t>
                                  </m:r>
                                </m:fName>
                                <m:e>
                                  <m:d>
                                    <m:dPr>
                                      <m:ctrlPr>
                                        <a:rPr lang="en-GB"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2</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𝑥</m:t>
                                          </m:r>
                                        </m:e>
                                        <m:sub>
                                          <m:r>
                                            <a:rPr lang="en-GB" b="0" i="1" smtClean="0">
                                              <a:latin typeface="Cambria Math" panose="02040503050406030204" pitchFamily="18" charset="0"/>
                                              <a:ea typeface="Cambria Math" panose="02040503050406030204" pitchFamily="18" charset="0"/>
                                            </a:rPr>
                                            <m:t>1</m:t>
                                          </m:r>
                                        </m:sub>
                                      </m:sSub>
                                    </m:e>
                                  </m:d>
                                </m:e>
                              </m:func>
                            </m:e>
                            <m:e>
                              <m:r>
                                <a:rPr lang="en-GB" b="0" i="1" smtClean="0">
                                  <a:latin typeface="Cambria Math" panose="02040503050406030204" pitchFamily="18" charset="0"/>
                                  <a:ea typeface="Cambria Math" panose="02040503050406030204" pitchFamily="18" charset="0"/>
                                </a:rPr>
                                <m:t>0</m:t>
                              </m:r>
                            </m:e>
                          </m:mr>
                        </m:m>
                      </m:e>
                    </m:d>
                    <m:d>
                      <m:dPr>
                        <m:begChr m:val="["/>
                        <m:endChr m:val="]"/>
                        <m:ctrlPr>
                          <a:rPr lang="sk-SK" i="1">
                            <a:latin typeface="Cambria Math" panose="02040503050406030204" pitchFamily="18" charset="0"/>
                          </a:rPr>
                        </m:ctrlPr>
                      </m:dPr>
                      <m:e>
                        <m:m>
                          <m:mPr>
                            <m:mcs>
                              <m:mc>
                                <m:mcPr>
                                  <m:count m:val="1"/>
                                  <m:mcJc m:val="center"/>
                                </m:mcPr>
                              </m:mc>
                            </m:mcs>
                            <m:ctrlPr>
                              <a:rPr lang="sk-SK" i="1">
                                <a:latin typeface="Cambria Math" panose="02040503050406030204" pitchFamily="18" charset="0"/>
                              </a:rPr>
                            </m:ctrlPr>
                          </m:mPr>
                          <m:mr>
                            <m:e>
                              <m:r>
                                <m:rPr>
                                  <m:brk m:alnAt="7"/>
                                </m:rPr>
                                <a:rPr lang="en-GB" i="1">
                                  <a:latin typeface="Cambria Math" panose="02040503050406030204" pitchFamily="18" charset="0"/>
                                </a:rPr>
                                <m:t>−</m:t>
                              </m:r>
                              <m:r>
                                <a:rPr lang="en-GB" i="1">
                                  <a:latin typeface="Cambria Math" panose="02040503050406030204" pitchFamily="18" charset="0"/>
                                </a:rPr>
                                <m:t>2</m:t>
                              </m:r>
                              <m:sSub>
                                <m:sSubPr>
                                  <m:ctrlPr>
                                    <a:rPr lang="en-GB" i="1">
                                      <a:latin typeface="Cambria Math" panose="02040503050406030204" pitchFamily="18" charset="0"/>
                                    </a:rPr>
                                  </m:ctrlPr>
                                </m:sSubPr>
                                <m:e>
                                  <m:r>
                                    <m:rPr>
                                      <m:brk m:alnAt="7"/>
                                    </m:rPr>
                                    <a:rPr lang="en-GB" i="1">
                                      <a:latin typeface="Cambria Math" panose="02040503050406030204" pitchFamily="18" charset="0"/>
                                    </a:rPr>
                                    <m:t>𝑥</m:t>
                                  </m:r>
                                </m:e>
                                <m:sub>
                                  <m:r>
                                    <m:rPr>
                                      <m:brk m:alnAt="7"/>
                                    </m:rPr>
                                    <a:rPr lang="en-GB" i="1">
                                      <a:latin typeface="Cambria Math" panose="02040503050406030204" pitchFamily="18" charset="0"/>
                                    </a:rPr>
                                    <m:t>1</m:t>
                                  </m:r>
                                </m:sub>
                              </m:sSub>
                              <m:r>
                                <m:rPr>
                                  <m:brk m:alnAt="7"/>
                                </m:rPr>
                                <a:rPr lang="en-GB" i="1">
                                  <a:latin typeface="Cambria Math" panose="02040503050406030204" pitchFamily="18" charset="0"/>
                                </a:rPr>
                                <m:t>+</m:t>
                              </m:r>
                              <m:r>
                                <a:rPr lang="en-GB" i="1">
                                  <a:latin typeface="Cambria Math" panose="02040503050406030204" pitchFamily="18" charset="0"/>
                                </a:rPr>
                                <m:t>𝑎</m:t>
                              </m:r>
                              <m:sSub>
                                <m:sSubPr>
                                  <m:ctrlPr>
                                    <a:rPr lang="en-GB" i="1">
                                      <a:latin typeface="Cambria Math" panose="02040503050406030204" pitchFamily="18" charset="0"/>
                                    </a:rPr>
                                  </m:ctrlPr>
                                </m:sSubPr>
                                <m:e>
                                  <m:r>
                                    <m:rPr>
                                      <m:brk m:alnAt="7"/>
                                    </m:rPr>
                                    <a:rPr lang="en-GB" i="1">
                                      <a:latin typeface="Cambria Math" panose="02040503050406030204" pitchFamily="18" charset="0"/>
                                    </a:rPr>
                                    <m:t>𝑥</m:t>
                                  </m:r>
                                </m:e>
                                <m:sub>
                                  <m:r>
                                    <m:rPr>
                                      <m:brk m:alnAt="7"/>
                                    </m:rPr>
                                    <a:rPr lang="en-GB" i="1">
                                      <a:latin typeface="Cambria Math" panose="02040503050406030204" pitchFamily="18" charset="0"/>
                                    </a:rPr>
                                    <m:t>2</m:t>
                                  </m:r>
                                </m:sub>
                              </m:sSub>
                              <m:r>
                                <m:rPr>
                                  <m:brk m:alnAt="7"/>
                                </m:rPr>
                                <a:rPr lang="en-GB" i="1">
                                  <a:latin typeface="Cambria Math" panose="02040503050406030204" pitchFamily="18" charset="0"/>
                                </a:rPr>
                                <m:t>+</m:t>
                              </m:r>
                              <m:func>
                                <m:funcPr>
                                  <m:ctrlPr>
                                    <a:rPr lang="en-GB" i="1">
                                      <a:latin typeface="Cambria Math" panose="02040503050406030204" pitchFamily="18" charset="0"/>
                                    </a:rPr>
                                  </m:ctrlPr>
                                </m:funcPr>
                                <m:fName>
                                  <m:r>
                                    <m:rPr>
                                      <m:sty m:val="p"/>
                                      <m:brk m:alnAt="7"/>
                                    </m:rPr>
                                    <a:rPr lang="en-GB">
                                      <a:latin typeface="Cambria Math" panose="02040503050406030204" pitchFamily="18" charset="0"/>
                                    </a:rPr>
                                    <m:t>s</m:t>
                                  </m:r>
                                  <m:r>
                                    <m:rPr>
                                      <m:sty m:val="p"/>
                                    </m:rPr>
                                    <a:rPr lang="en-GB">
                                      <a:latin typeface="Cambria Math" panose="02040503050406030204" pitchFamily="18" charset="0"/>
                                    </a:rPr>
                                    <m:t>in</m:t>
                                  </m:r>
                                </m:fName>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1</m:t>
                                      </m:r>
                                    </m:sub>
                                  </m:sSub>
                                </m:e>
                              </m:func>
                            </m:e>
                          </m:mr>
                          <m:mr>
                            <m:e>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2</m:t>
                                  </m:r>
                                </m:sub>
                              </m:sSub>
                              <m:r>
                                <a:rPr lang="en-GB" i="1">
                                  <a:latin typeface="Cambria Math" panose="02040503050406030204" pitchFamily="18" charset="0"/>
                                </a:rPr>
                                <m:t>𝑐𝑜𝑠</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1</m:t>
                                  </m:r>
                                </m:sub>
                              </m:sSub>
                            </m:e>
                          </m:mr>
                        </m:m>
                      </m:e>
                    </m:d>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m>
                          <m:mPr>
                            <m:mcs>
                              <m:mc>
                                <m:mcPr>
                                  <m:count m:val="2"/>
                                  <m:mcJc m:val="center"/>
                                </m:mcPr>
                              </m:mc>
                            </m:mcs>
                            <m:ctrlPr>
                              <a:rPr lang="en-GB" b="0" i="1" smtClean="0">
                                <a:latin typeface="Cambria Math" panose="02040503050406030204" pitchFamily="18" charset="0"/>
                              </a:rPr>
                            </m:ctrlPr>
                          </m:mPr>
                          <m:mr>
                            <m:e>
                              <m:r>
                                <m:rPr>
                                  <m:brk m:alnAt="7"/>
                                </m:rPr>
                                <a:rPr lang="en-GB" b="0" i="1" smtClean="0">
                                  <a:latin typeface="Cambria Math" panose="02040503050406030204" pitchFamily="18" charset="0"/>
                                </a:rPr>
                                <m:t>−</m:t>
                              </m:r>
                              <m:r>
                                <a:rPr lang="en-GB" b="0" i="1" smtClean="0">
                                  <a:latin typeface="Cambria Math" panose="02040503050406030204" pitchFamily="18" charset="0"/>
                                </a:rPr>
                                <m:t>2+</m:t>
                              </m:r>
                              <m:r>
                                <a:rPr lang="en-GB" b="0" i="1" smtClean="0">
                                  <a:latin typeface="Cambria Math" panose="02040503050406030204" pitchFamily="18" charset="0"/>
                                </a:rPr>
                                <m:t>𝑐𝑜𝑠</m:t>
                              </m:r>
                              <m:sSub>
                                <m:sSubPr>
                                  <m:ctrlPr>
                                    <a:rPr lang="en-GB" b="0" i="1" smtClean="0">
                                      <a:latin typeface="Cambria Math" panose="02040503050406030204" pitchFamily="18" charset="0"/>
                                    </a:rPr>
                                  </m:ctrlPr>
                                </m:sSubPr>
                                <m:e>
                                  <m:r>
                                    <a:rPr lang="en-GB" b="0" i="1" smtClean="0">
                                      <a:latin typeface="Cambria Math" panose="02040503050406030204" pitchFamily="18" charset="0"/>
                                    </a:rPr>
                                    <m:t> </m:t>
                                  </m:r>
                                  <m:r>
                                    <m:rPr>
                                      <m:brk m:alnAt="7"/>
                                    </m:rPr>
                                    <a:rPr lang="en-GB" b="0" i="1" smtClean="0">
                                      <a:latin typeface="Cambria Math" panose="02040503050406030204" pitchFamily="18" charset="0"/>
                                    </a:rPr>
                                    <m:t>𝑥</m:t>
                                  </m:r>
                                </m:e>
                                <m:sub>
                                  <m:r>
                                    <m:rPr>
                                      <m:brk m:alnAt="7"/>
                                    </m:rPr>
                                    <a:rPr lang="en-GB" b="0" i="1" smtClean="0">
                                      <a:latin typeface="Cambria Math" panose="02040503050406030204" pitchFamily="18" charset="0"/>
                                    </a:rPr>
                                    <m:t>1</m:t>
                                  </m:r>
                                </m:sub>
                              </m:sSub>
                            </m:e>
                            <m:e>
                              <m:r>
                                <a:rPr lang="en-GB" b="0" i="1" smtClean="0">
                                  <a:latin typeface="Cambria Math" panose="02040503050406030204" pitchFamily="18" charset="0"/>
                                </a:rPr>
                                <m:t>𝑎</m:t>
                              </m:r>
                            </m:e>
                          </m:mr>
                          <m:m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2</m:t>
                                  </m:r>
                                </m:sub>
                              </m:sSub>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sin</m:t>
                                  </m:r>
                                </m:fName>
                                <m:e>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m:t>
                                      </m:r>
                                    </m:sub>
                                  </m:sSub>
                                </m:e>
                              </m:func>
                            </m:e>
                            <m:e>
                              <m:r>
                                <a:rPr lang="en-GB" b="0" i="1" smtClean="0">
                                  <a:latin typeface="Cambria Math" panose="02040503050406030204" pitchFamily="18" charset="0"/>
                                </a:rPr>
                                <m:t>−</m:t>
                              </m:r>
                              <m:r>
                                <a:rPr lang="en-GB" b="0" i="1" smtClean="0">
                                  <a:latin typeface="Cambria Math" panose="02040503050406030204" pitchFamily="18" charset="0"/>
                                </a:rPr>
                                <m:t>𝑐𝑜𝑠</m:t>
                              </m:r>
                              <m:sSub>
                                <m:sSubPr>
                                  <m:ctrlPr>
                                    <a:rPr lang="en-GB" b="0" i="1" smtClean="0">
                                      <a:latin typeface="Cambria Math" panose="02040503050406030204" pitchFamily="18" charset="0"/>
                                    </a:rPr>
                                  </m:ctrlPr>
                                </m:sSubPr>
                                <m:e>
                                  <m:r>
                                    <a:rPr lang="en-GB" b="0" i="1" smtClean="0">
                                      <a:latin typeface="Cambria Math" panose="02040503050406030204" pitchFamily="18" charset="0"/>
                                    </a:rPr>
                                    <m:t> </m:t>
                                  </m:r>
                                  <m:r>
                                    <a:rPr lang="en-GB" b="0" i="1" smtClean="0">
                                      <a:latin typeface="Cambria Math" panose="02040503050406030204" pitchFamily="18" charset="0"/>
                                    </a:rPr>
                                    <m:t>𝑥</m:t>
                                  </m:r>
                                </m:e>
                                <m:sub>
                                  <m:r>
                                    <a:rPr lang="en-GB" b="0" i="1" smtClean="0">
                                      <a:latin typeface="Cambria Math" panose="02040503050406030204" pitchFamily="18" charset="0"/>
                                    </a:rPr>
                                    <m:t>1</m:t>
                                  </m:r>
                                </m:sub>
                              </m:sSub>
                            </m:e>
                          </m:mr>
                        </m:m>
                      </m:e>
                    </m:d>
                    <m:d>
                      <m:dPr>
                        <m:begChr m:val="["/>
                        <m:endChr m:val="]"/>
                        <m:ctrlPr>
                          <a:rPr lang="sk-SK" i="1">
                            <a:latin typeface="Cambria Math" panose="02040503050406030204" pitchFamily="18" charset="0"/>
                          </a:rPr>
                        </m:ctrlPr>
                      </m:dPr>
                      <m:e>
                        <m:m>
                          <m:mPr>
                            <m:mcs>
                              <m:mc>
                                <m:mcPr>
                                  <m:count m:val="1"/>
                                  <m:mcJc m:val="center"/>
                                </m:mcPr>
                              </m:mc>
                            </m:mcs>
                            <m:ctrlPr>
                              <a:rPr lang="sk-SK" i="1">
                                <a:latin typeface="Cambria Math" panose="02040503050406030204" pitchFamily="18" charset="0"/>
                              </a:rPr>
                            </m:ctrlPr>
                          </m:mPr>
                          <m:mr>
                            <m:e>
                              <m:r>
                                <a:rPr lang="en-GB" i="1">
                                  <a:latin typeface="Cambria Math" panose="02040503050406030204" pitchFamily="18" charset="0"/>
                                </a:rPr>
                                <m:t>0</m:t>
                              </m:r>
                            </m:e>
                          </m:mr>
                          <m:mr>
                            <m:e>
                              <m:r>
                                <a:rPr lang="en-GB" i="1">
                                  <a:latin typeface="Cambria Math" panose="02040503050406030204" pitchFamily="18" charset="0"/>
                                </a:rPr>
                                <m:t>𝑐𝑜𝑠</m:t>
                              </m:r>
                              <m:sSub>
                                <m:sSubPr>
                                  <m:ctrlPr>
                                    <a:rPr lang="en-GB" i="1">
                                      <a:latin typeface="Cambria Math" panose="02040503050406030204" pitchFamily="18" charset="0"/>
                                    </a:rPr>
                                  </m:ctrlPr>
                                </m:sSubPr>
                                <m:e>
                                  <m:r>
                                    <a:rPr lang="en-GB" i="1">
                                      <a:latin typeface="Cambria Math" panose="02040503050406030204" pitchFamily="18" charset="0"/>
                                    </a:rPr>
                                    <m:t>(2</m:t>
                                  </m:r>
                                  <m:r>
                                    <a:rPr lang="en-GB" i="1">
                                      <a:latin typeface="Cambria Math" panose="02040503050406030204" pitchFamily="18" charset="0"/>
                                    </a:rPr>
                                    <m:t>𝑥</m:t>
                                  </m:r>
                                </m:e>
                                <m:sub>
                                  <m:r>
                                    <a:rPr lang="en-GB" i="1">
                                      <a:latin typeface="Cambria Math" panose="02040503050406030204" pitchFamily="18" charset="0"/>
                                    </a:rPr>
                                    <m:t>1</m:t>
                                  </m:r>
                                </m:sub>
                              </m:sSub>
                              <m:r>
                                <a:rPr lang="en-GB" i="1">
                                  <a:latin typeface="Cambria Math" panose="02040503050406030204" pitchFamily="18" charset="0"/>
                                </a:rPr>
                                <m:t>)</m:t>
                              </m:r>
                            </m:e>
                          </m:mr>
                        </m:m>
                      </m:e>
                    </m:d>
                    <m:r>
                      <a:rPr lang="en-GB" b="0" i="1" smtClean="0">
                        <a:latin typeface="Cambria Math" panose="02040503050406030204" pitchFamily="18" charset="0"/>
                      </a:rPr>
                      <m:t>=</m:t>
                    </m:r>
                    <m:d>
                      <m:dPr>
                        <m:begChr m:val="["/>
                        <m:endChr m:val="]"/>
                        <m:ctrlPr>
                          <a:rPr lang="sk-SK" i="1">
                            <a:latin typeface="Cambria Math" panose="02040503050406030204" pitchFamily="18" charset="0"/>
                          </a:rPr>
                        </m:ctrlPr>
                      </m:dPr>
                      <m:e>
                        <m:m>
                          <m:mPr>
                            <m:mcs>
                              <m:mc>
                                <m:mcPr>
                                  <m:count m:val="1"/>
                                  <m:mcJc m:val="center"/>
                                </m:mcPr>
                              </m:mc>
                            </m:mcs>
                            <m:ctrlPr>
                              <a:rPr lang="sk-SK" i="1">
                                <a:latin typeface="Cambria Math" panose="02040503050406030204" pitchFamily="18" charset="0"/>
                              </a:rPr>
                            </m:ctrlPr>
                          </m:mPr>
                          <m:mr>
                            <m:e>
                              <m:r>
                                <a:rPr lang="en-GB" b="0" i="1" smtClean="0">
                                  <a:latin typeface="Cambria Math" panose="02040503050406030204" pitchFamily="18" charset="0"/>
                                </a:rPr>
                                <m:t>0</m:t>
                              </m:r>
                            </m:e>
                          </m:mr>
                          <m:mr>
                            <m:e>
                              <m:r>
                                <a:rPr lang="sk-SK" i="1">
                                  <a:latin typeface="Cambria Math" panose="02040503050406030204" pitchFamily="18" charset="0"/>
                                  <a:ea typeface="Cambria Math" panose="02040503050406030204" pitchFamily="18" charset="0"/>
                                </a:rPr>
                                <m:t>−2</m:t>
                              </m:r>
                              <m:func>
                                <m:funcPr>
                                  <m:ctrlPr>
                                    <a:rPr lang="en-GB" i="1">
                                      <a:latin typeface="Cambria Math" panose="02040503050406030204" pitchFamily="18" charset="0"/>
                                      <a:ea typeface="Cambria Math" panose="02040503050406030204" pitchFamily="18" charset="0"/>
                                    </a:rPr>
                                  </m:ctrlPr>
                                </m:funcPr>
                                <m:fName>
                                  <m:r>
                                    <m:rPr>
                                      <m:sty m:val="p"/>
                                    </m:rPr>
                                    <a:rPr lang="sk-SK">
                                      <a:latin typeface="Cambria Math" panose="02040503050406030204" pitchFamily="18" charset="0"/>
                                      <a:ea typeface="Cambria Math" panose="02040503050406030204" pitchFamily="18" charset="0"/>
                                    </a:rPr>
                                    <m:t>sin</m:t>
                                  </m:r>
                                </m:fName>
                                <m:e>
                                  <m:d>
                                    <m:dPr>
                                      <m:ctrlPr>
                                        <a:rPr lang="en-GB" i="1">
                                          <a:latin typeface="Cambria Math" panose="02040503050406030204" pitchFamily="18" charset="0"/>
                                          <a:ea typeface="Cambria Math" panose="02040503050406030204" pitchFamily="18" charset="0"/>
                                        </a:rPr>
                                      </m:ctrlPr>
                                    </m:dPr>
                                    <m:e>
                                      <m:sSub>
                                        <m:sSubPr>
                                          <m:ctrlPr>
                                            <a:rPr lang="en-GB"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2</m:t>
                                          </m:r>
                                          <m:r>
                                            <a:rPr lang="en-GB" i="1">
                                              <a:latin typeface="Cambria Math" panose="02040503050406030204" pitchFamily="18" charset="0"/>
                                              <a:ea typeface="Cambria Math" panose="02040503050406030204" pitchFamily="18" charset="0"/>
                                            </a:rPr>
                                            <m:t>𝑥</m:t>
                                          </m:r>
                                        </m:e>
                                        <m:sub>
                                          <m:r>
                                            <a:rPr lang="en-GB" i="1">
                                              <a:latin typeface="Cambria Math" panose="02040503050406030204" pitchFamily="18" charset="0"/>
                                              <a:ea typeface="Cambria Math" panose="02040503050406030204" pitchFamily="18" charset="0"/>
                                            </a:rPr>
                                            <m:t>1</m:t>
                                          </m:r>
                                        </m:sub>
                                      </m:sSub>
                                    </m:e>
                                  </m:d>
                                </m:e>
                              </m:func>
                              <m:d>
                                <m:dPr>
                                  <m:ctrlPr>
                                    <a:rPr lang="en-GB" i="1" smtClean="0">
                                      <a:latin typeface="Cambria Math" panose="02040503050406030204" pitchFamily="18" charset="0"/>
                                      <a:ea typeface="Cambria Math" panose="02040503050406030204" pitchFamily="18" charset="0"/>
                                    </a:rPr>
                                  </m:ctrlPr>
                                </m:dPr>
                                <m:e>
                                  <m:r>
                                    <m:rPr>
                                      <m:brk m:alnAt="7"/>
                                    </m:rPr>
                                    <a:rPr lang="en-GB" i="1">
                                      <a:latin typeface="Cambria Math" panose="02040503050406030204" pitchFamily="18" charset="0"/>
                                    </a:rPr>
                                    <m:t>−</m:t>
                                  </m:r>
                                  <m:r>
                                    <a:rPr lang="en-GB" i="1">
                                      <a:latin typeface="Cambria Math" panose="02040503050406030204" pitchFamily="18" charset="0"/>
                                    </a:rPr>
                                    <m:t>2</m:t>
                                  </m:r>
                                  <m:sSub>
                                    <m:sSubPr>
                                      <m:ctrlPr>
                                        <a:rPr lang="en-GB" i="1">
                                          <a:latin typeface="Cambria Math" panose="02040503050406030204" pitchFamily="18" charset="0"/>
                                        </a:rPr>
                                      </m:ctrlPr>
                                    </m:sSubPr>
                                    <m:e>
                                      <m:r>
                                        <m:rPr>
                                          <m:brk m:alnAt="7"/>
                                        </m:rPr>
                                        <a:rPr lang="en-GB" i="1">
                                          <a:latin typeface="Cambria Math" panose="02040503050406030204" pitchFamily="18" charset="0"/>
                                        </a:rPr>
                                        <m:t>𝑥</m:t>
                                      </m:r>
                                    </m:e>
                                    <m:sub>
                                      <m:r>
                                        <m:rPr>
                                          <m:brk m:alnAt="7"/>
                                        </m:rPr>
                                        <a:rPr lang="en-GB" i="1">
                                          <a:latin typeface="Cambria Math" panose="02040503050406030204" pitchFamily="18" charset="0"/>
                                        </a:rPr>
                                        <m:t>1</m:t>
                                      </m:r>
                                    </m:sub>
                                  </m:sSub>
                                  <m:r>
                                    <m:rPr>
                                      <m:brk m:alnAt="7"/>
                                    </m:rPr>
                                    <a:rPr lang="en-GB" i="1">
                                      <a:latin typeface="Cambria Math" panose="02040503050406030204" pitchFamily="18" charset="0"/>
                                    </a:rPr>
                                    <m:t>+</m:t>
                                  </m:r>
                                  <m:r>
                                    <a:rPr lang="en-GB" i="1">
                                      <a:latin typeface="Cambria Math" panose="02040503050406030204" pitchFamily="18" charset="0"/>
                                    </a:rPr>
                                    <m:t>𝑎</m:t>
                                  </m:r>
                                  <m:sSub>
                                    <m:sSubPr>
                                      <m:ctrlPr>
                                        <a:rPr lang="en-GB" i="1">
                                          <a:latin typeface="Cambria Math" panose="02040503050406030204" pitchFamily="18" charset="0"/>
                                        </a:rPr>
                                      </m:ctrlPr>
                                    </m:sSubPr>
                                    <m:e>
                                      <m:r>
                                        <m:rPr>
                                          <m:brk m:alnAt="7"/>
                                        </m:rPr>
                                        <a:rPr lang="en-GB" i="1">
                                          <a:latin typeface="Cambria Math" panose="02040503050406030204" pitchFamily="18" charset="0"/>
                                        </a:rPr>
                                        <m:t>𝑥</m:t>
                                      </m:r>
                                    </m:e>
                                    <m:sub>
                                      <m:r>
                                        <m:rPr>
                                          <m:brk m:alnAt="7"/>
                                        </m:rPr>
                                        <a:rPr lang="en-GB" i="1">
                                          <a:latin typeface="Cambria Math" panose="02040503050406030204" pitchFamily="18" charset="0"/>
                                        </a:rPr>
                                        <m:t>2</m:t>
                                      </m:r>
                                    </m:sub>
                                  </m:sSub>
                                  <m:r>
                                    <m:rPr>
                                      <m:brk m:alnAt="7"/>
                                    </m:rPr>
                                    <a:rPr lang="en-GB" i="1">
                                      <a:latin typeface="Cambria Math" panose="02040503050406030204" pitchFamily="18" charset="0"/>
                                    </a:rPr>
                                    <m:t>+</m:t>
                                  </m:r>
                                  <m:func>
                                    <m:funcPr>
                                      <m:ctrlPr>
                                        <a:rPr lang="en-GB" i="1">
                                          <a:latin typeface="Cambria Math" panose="02040503050406030204" pitchFamily="18" charset="0"/>
                                        </a:rPr>
                                      </m:ctrlPr>
                                    </m:funcPr>
                                    <m:fName>
                                      <m:r>
                                        <m:rPr>
                                          <m:sty m:val="p"/>
                                          <m:brk m:alnAt="7"/>
                                        </m:rPr>
                                        <a:rPr lang="en-GB">
                                          <a:latin typeface="Cambria Math" panose="02040503050406030204" pitchFamily="18" charset="0"/>
                                        </a:rPr>
                                        <m:t>s</m:t>
                                      </m:r>
                                      <m:r>
                                        <m:rPr>
                                          <m:sty m:val="p"/>
                                        </m:rPr>
                                        <a:rPr lang="en-GB">
                                          <a:latin typeface="Cambria Math" panose="02040503050406030204" pitchFamily="18" charset="0"/>
                                        </a:rPr>
                                        <m:t>in</m:t>
                                      </m:r>
                                    </m:fName>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1</m:t>
                                          </m:r>
                                        </m:sub>
                                      </m:sSub>
                                    </m:e>
                                  </m:func>
                                </m:e>
                              </m:d>
                            </m:e>
                          </m:mr>
                        </m:m>
                      </m:e>
                    </m:d>
                    <m:r>
                      <a:rPr lang="en-GB" b="0" i="1" smtClean="0">
                        <a:latin typeface="Cambria Math" panose="02040503050406030204" pitchFamily="18" charset="0"/>
                      </a:rPr>
                      <m:t>−</m:t>
                    </m:r>
                    <m:d>
                      <m:dPr>
                        <m:begChr m:val="["/>
                        <m:endChr m:val="]"/>
                        <m:ctrlPr>
                          <a:rPr lang="sk-SK" i="1">
                            <a:latin typeface="Cambria Math" panose="02040503050406030204" pitchFamily="18" charset="0"/>
                          </a:rPr>
                        </m:ctrlPr>
                      </m:dPr>
                      <m:e>
                        <m:m>
                          <m:mPr>
                            <m:mcs>
                              <m:mc>
                                <m:mcPr>
                                  <m:count m:val="1"/>
                                  <m:mcJc m:val="center"/>
                                </m:mcPr>
                              </m:mc>
                            </m:mcs>
                            <m:ctrlPr>
                              <a:rPr lang="sk-SK" i="1">
                                <a:latin typeface="Cambria Math" panose="02040503050406030204" pitchFamily="18" charset="0"/>
                              </a:rPr>
                            </m:ctrlPr>
                          </m:mPr>
                          <m:mr>
                            <m:e>
                              <m:r>
                                <m:rPr>
                                  <m:brk m:alnAt="7"/>
                                </m:rPr>
                                <a:rPr lang="en-GB" b="0" i="1" smtClean="0">
                                  <a:latin typeface="Cambria Math" panose="02040503050406030204" pitchFamily="18" charset="0"/>
                                </a:rPr>
                                <m:t>𝑎</m:t>
                              </m:r>
                              <m:r>
                                <a:rPr lang="en-GB" b="0" i="1" smtClean="0">
                                  <a:latin typeface="Cambria Math" panose="02040503050406030204" pitchFamily="18" charset="0"/>
                                </a:rPr>
                                <m:t> </m:t>
                              </m:r>
                              <m:r>
                                <a:rPr lang="en-GB" i="1">
                                  <a:latin typeface="Cambria Math" panose="02040503050406030204" pitchFamily="18" charset="0"/>
                                </a:rPr>
                                <m:t>𝑐𝑜𝑠</m:t>
                              </m:r>
                              <m:sSub>
                                <m:sSubPr>
                                  <m:ctrlPr>
                                    <a:rPr lang="en-GB" i="1">
                                      <a:latin typeface="Cambria Math" panose="02040503050406030204" pitchFamily="18" charset="0"/>
                                    </a:rPr>
                                  </m:ctrlPr>
                                </m:sSubPr>
                                <m:e>
                                  <m:r>
                                    <a:rPr lang="en-GB" i="1">
                                      <a:latin typeface="Cambria Math" panose="02040503050406030204" pitchFamily="18" charset="0"/>
                                    </a:rPr>
                                    <m:t>(2</m:t>
                                  </m:r>
                                  <m:r>
                                    <a:rPr lang="en-GB" i="1">
                                      <a:latin typeface="Cambria Math" panose="02040503050406030204" pitchFamily="18" charset="0"/>
                                    </a:rPr>
                                    <m:t>𝑥</m:t>
                                  </m:r>
                                </m:e>
                                <m:sub>
                                  <m:r>
                                    <a:rPr lang="en-GB" i="1">
                                      <a:latin typeface="Cambria Math" panose="02040503050406030204" pitchFamily="18" charset="0"/>
                                    </a:rPr>
                                    <m:t>1</m:t>
                                  </m:r>
                                </m:sub>
                              </m:sSub>
                              <m:r>
                                <a:rPr lang="en-GB" i="1">
                                  <a:latin typeface="Cambria Math" panose="02040503050406030204" pitchFamily="18" charset="0"/>
                                </a:rPr>
                                <m:t>)</m:t>
                              </m:r>
                            </m:e>
                          </m:mr>
                          <m:mr>
                            <m:e>
                              <m:r>
                                <a:rPr lang="en-GB" i="1">
                                  <a:latin typeface="Cambria Math" panose="02040503050406030204" pitchFamily="18" charset="0"/>
                                </a:rPr>
                                <m:t>−</m:t>
                              </m:r>
                              <m:r>
                                <a:rPr lang="en-GB" i="1">
                                  <a:latin typeface="Cambria Math" panose="02040503050406030204" pitchFamily="18" charset="0"/>
                                </a:rPr>
                                <m:t>𝑐𝑜𝑠</m:t>
                              </m:r>
                              <m:sSub>
                                <m:sSubPr>
                                  <m:ctrlPr>
                                    <a:rPr lang="en-GB" i="1">
                                      <a:latin typeface="Cambria Math" panose="02040503050406030204" pitchFamily="18" charset="0"/>
                                    </a:rPr>
                                  </m:ctrlPr>
                                </m:sSubPr>
                                <m:e>
                                  <m:r>
                                    <a:rPr lang="en-GB" i="1">
                                      <a:latin typeface="Cambria Math" panose="02040503050406030204" pitchFamily="18" charset="0"/>
                                    </a:rPr>
                                    <m:t> </m:t>
                                  </m:r>
                                  <m:r>
                                    <a:rPr lang="en-GB" i="1">
                                      <a:latin typeface="Cambria Math" panose="02040503050406030204" pitchFamily="18" charset="0"/>
                                    </a:rPr>
                                    <m:t>𝑥</m:t>
                                  </m:r>
                                </m:e>
                                <m:sub>
                                  <m:r>
                                    <a:rPr lang="en-GB" i="1">
                                      <a:latin typeface="Cambria Math" panose="02040503050406030204" pitchFamily="18" charset="0"/>
                                    </a:rPr>
                                    <m:t>1</m:t>
                                  </m:r>
                                </m:sub>
                              </m:sSub>
                              <m:r>
                                <a:rPr lang="en-GB" i="1">
                                  <a:latin typeface="Cambria Math" panose="02040503050406030204" pitchFamily="18" charset="0"/>
                                </a:rPr>
                                <m:t>𝑐𝑜𝑠</m:t>
                              </m:r>
                              <m:sSub>
                                <m:sSubPr>
                                  <m:ctrlPr>
                                    <a:rPr lang="en-GB" i="1">
                                      <a:latin typeface="Cambria Math" panose="02040503050406030204" pitchFamily="18" charset="0"/>
                                    </a:rPr>
                                  </m:ctrlPr>
                                </m:sSubPr>
                                <m:e>
                                  <m:r>
                                    <a:rPr lang="en-GB" i="1">
                                      <a:latin typeface="Cambria Math" panose="02040503050406030204" pitchFamily="18" charset="0"/>
                                    </a:rPr>
                                    <m:t>(2</m:t>
                                  </m:r>
                                  <m:r>
                                    <a:rPr lang="en-GB" i="1">
                                      <a:latin typeface="Cambria Math" panose="02040503050406030204" pitchFamily="18" charset="0"/>
                                    </a:rPr>
                                    <m:t>𝑥</m:t>
                                  </m:r>
                                </m:e>
                                <m:sub>
                                  <m:r>
                                    <a:rPr lang="en-GB" i="1">
                                      <a:latin typeface="Cambria Math" panose="02040503050406030204" pitchFamily="18" charset="0"/>
                                    </a:rPr>
                                    <m:t>1</m:t>
                                  </m:r>
                                </m:sub>
                              </m:sSub>
                              <m:r>
                                <a:rPr lang="en-GB" i="1">
                                  <a:latin typeface="Cambria Math" panose="02040503050406030204" pitchFamily="18" charset="0"/>
                                </a:rPr>
                                <m:t>)</m:t>
                              </m:r>
                            </m:e>
                          </m:mr>
                        </m:m>
                      </m:e>
                    </m:d>
                    <m:r>
                      <a:rPr lang="en-GB" b="0" i="1" smtClean="0">
                        <a:latin typeface="Cambria Math" panose="02040503050406030204" pitchFamily="18" charset="0"/>
                      </a:rPr>
                      <m:t>=</m:t>
                    </m:r>
                    <m:d>
                      <m:dPr>
                        <m:begChr m:val="["/>
                        <m:endChr m:val="]"/>
                        <m:ctrlPr>
                          <a:rPr lang="sk-SK" i="1">
                            <a:latin typeface="Cambria Math" panose="02040503050406030204" pitchFamily="18" charset="0"/>
                          </a:rPr>
                        </m:ctrlPr>
                      </m:dPr>
                      <m:e>
                        <m:m>
                          <m:mPr>
                            <m:mcs>
                              <m:mc>
                                <m:mcPr>
                                  <m:count m:val="1"/>
                                  <m:mcJc m:val="center"/>
                                </m:mcPr>
                              </m:mc>
                            </m:mcs>
                            <m:ctrlPr>
                              <a:rPr lang="sk-SK" i="1">
                                <a:latin typeface="Cambria Math" panose="02040503050406030204" pitchFamily="18" charset="0"/>
                              </a:rPr>
                            </m:ctrlPr>
                          </m:mPr>
                          <m:mr>
                            <m:e>
                              <m:r>
                                <m:rPr>
                                  <m:brk m:alnAt="7"/>
                                </m:rPr>
                                <a:rPr lang="en-GB" b="0" i="1" smtClean="0">
                                  <a:latin typeface="Cambria Math" panose="02040503050406030204" pitchFamily="18" charset="0"/>
                                </a:rPr>
                                <m:t>−</m:t>
                              </m:r>
                              <m:r>
                                <a:rPr lang="en-GB" i="1">
                                  <a:latin typeface="Cambria Math" panose="02040503050406030204" pitchFamily="18" charset="0"/>
                                </a:rPr>
                                <m:t>𝑎</m:t>
                              </m:r>
                              <m:r>
                                <a:rPr lang="en-GB" i="1">
                                  <a:latin typeface="Cambria Math" panose="02040503050406030204" pitchFamily="18" charset="0"/>
                                </a:rPr>
                                <m:t> </m:t>
                              </m:r>
                              <m:r>
                                <a:rPr lang="en-GB" i="1">
                                  <a:latin typeface="Cambria Math" panose="02040503050406030204" pitchFamily="18" charset="0"/>
                                </a:rPr>
                                <m:t>𝑐𝑜𝑠</m:t>
                              </m:r>
                              <m:sSub>
                                <m:sSubPr>
                                  <m:ctrlPr>
                                    <a:rPr lang="en-GB" i="1">
                                      <a:latin typeface="Cambria Math" panose="02040503050406030204" pitchFamily="18" charset="0"/>
                                    </a:rPr>
                                  </m:ctrlPr>
                                </m:sSubPr>
                                <m:e>
                                  <m:r>
                                    <a:rPr lang="en-GB" i="1">
                                      <a:latin typeface="Cambria Math" panose="02040503050406030204" pitchFamily="18" charset="0"/>
                                    </a:rPr>
                                    <m:t>(2</m:t>
                                  </m:r>
                                  <m:r>
                                    <a:rPr lang="en-GB" i="1">
                                      <a:latin typeface="Cambria Math" panose="02040503050406030204" pitchFamily="18" charset="0"/>
                                    </a:rPr>
                                    <m:t>𝑥</m:t>
                                  </m:r>
                                </m:e>
                                <m:sub>
                                  <m:r>
                                    <a:rPr lang="en-GB" i="1">
                                      <a:latin typeface="Cambria Math" panose="02040503050406030204" pitchFamily="18" charset="0"/>
                                    </a:rPr>
                                    <m:t>1</m:t>
                                  </m:r>
                                </m:sub>
                              </m:sSub>
                              <m:r>
                                <a:rPr lang="en-GB" i="1">
                                  <a:latin typeface="Cambria Math" panose="02040503050406030204" pitchFamily="18" charset="0"/>
                                </a:rPr>
                                <m:t>)</m:t>
                              </m:r>
                            </m:e>
                          </m:mr>
                          <m:mr>
                            <m:e>
                              <m:r>
                                <a:rPr lang="en-GB" i="1">
                                  <a:latin typeface="Cambria Math" panose="02040503050406030204" pitchFamily="18" charset="0"/>
                                </a:rPr>
                                <m:t>𝑐𝑜𝑠</m:t>
                              </m:r>
                              <m:sSub>
                                <m:sSubPr>
                                  <m:ctrlPr>
                                    <a:rPr lang="en-GB" i="1">
                                      <a:latin typeface="Cambria Math" panose="02040503050406030204" pitchFamily="18" charset="0"/>
                                    </a:rPr>
                                  </m:ctrlPr>
                                </m:sSubPr>
                                <m:e>
                                  <m:r>
                                    <a:rPr lang="en-GB" i="1">
                                      <a:latin typeface="Cambria Math" panose="02040503050406030204" pitchFamily="18" charset="0"/>
                                    </a:rPr>
                                    <m:t> </m:t>
                                  </m:r>
                                  <m:r>
                                    <a:rPr lang="en-GB" i="1">
                                      <a:latin typeface="Cambria Math" panose="02040503050406030204" pitchFamily="18" charset="0"/>
                                    </a:rPr>
                                    <m:t>𝑥</m:t>
                                  </m:r>
                                </m:e>
                                <m:sub>
                                  <m:r>
                                    <a:rPr lang="en-GB" i="1">
                                      <a:latin typeface="Cambria Math" panose="02040503050406030204" pitchFamily="18" charset="0"/>
                                    </a:rPr>
                                    <m:t>1</m:t>
                                  </m:r>
                                </m:sub>
                              </m:sSub>
                              <m:r>
                                <a:rPr lang="en-GB" i="1">
                                  <a:latin typeface="Cambria Math" panose="02040503050406030204" pitchFamily="18" charset="0"/>
                                </a:rPr>
                                <m:t>𝑐𝑜𝑠</m:t>
                              </m:r>
                              <m:sSub>
                                <m:sSubPr>
                                  <m:ctrlPr>
                                    <a:rPr lang="en-GB" i="1">
                                      <a:latin typeface="Cambria Math" panose="02040503050406030204" pitchFamily="18" charset="0"/>
                                    </a:rPr>
                                  </m:ctrlPr>
                                </m:sSubPr>
                                <m:e>
                                  <m:r>
                                    <a:rPr lang="en-GB" i="1">
                                      <a:latin typeface="Cambria Math" panose="02040503050406030204" pitchFamily="18" charset="0"/>
                                    </a:rPr>
                                    <m:t>(2</m:t>
                                  </m:r>
                                  <m:r>
                                    <a:rPr lang="en-GB" i="1">
                                      <a:latin typeface="Cambria Math" panose="02040503050406030204" pitchFamily="18" charset="0"/>
                                    </a:rPr>
                                    <m:t>𝑥</m:t>
                                  </m:r>
                                </m:e>
                                <m:sub>
                                  <m:r>
                                    <a:rPr lang="en-GB" i="1">
                                      <a:latin typeface="Cambria Math" panose="02040503050406030204" pitchFamily="18" charset="0"/>
                                    </a:rPr>
                                    <m:t>1</m:t>
                                  </m:r>
                                </m:sub>
                              </m:sSub>
                              <m:r>
                                <a:rPr lang="en-GB" i="1">
                                  <a:latin typeface="Cambria Math" panose="02040503050406030204" pitchFamily="18" charset="0"/>
                                </a:rPr>
                                <m:t>)</m:t>
                              </m:r>
                              <m:r>
                                <a:rPr lang="sk-SK" i="1">
                                  <a:latin typeface="Cambria Math" panose="02040503050406030204" pitchFamily="18" charset="0"/>
                                  <a:ea typeface="Cambria Math" panose="02040503050406030204" pitchFamily="18" charset="0"/>
                                </a:rPr>
                                <m:t>−2</m:t>
                              </m:r>
                              <m:func>
                                <m:funcPr>
                                  <m:ctrlPr>
                                    <a:rPr lang="en-GB" i="1">
                                      <a:latin typeface="Cambria Math" panose="02040503050406030204" pitchFamily="18" charset="0"/>
                                      <a:ea typeface="Cambria Math" panose="02040503050406030204" pitchFamily="18" charset="0"/>
                                    </a:rPr>
                                  </m:ctrlPr>
                                </m:funcPr>
                                <m:fName>
                                  <m:r>
                                    <m:rPr>
                                      <m:sty m:val="p"/>
                                    </m:rPr>
                                    <a:rPr lang="sk-SK">
                                      <a:latin typeface="Cambria Math" panose="02040503050406030204" pitchFamily="18" charset="0"/>
                                      <a:ea typeface="Cambria Math" panose="02040503050406030204" pitchFamily="18" charset="0"/>
                                    </a:rPr>
                                    <m:t>sin</m:t>
                                  </m:r>
                                </m:fName>
                                <m:e>
                                  <m:d>
                                    <m:dPr>
                                      <m:ctrlPr>
                                        <a:rPr lang="en-GB" i="1">
                                          <a:latin typeface="Cambria Math" panose="02040503050406030204" pitchFamily="18" charset="0"/>
                                          <a:ea typeface="Cambria Math" panose="02040503050406030204" pitchFamily="18" charset="0"/>
                                        </a:rPr>
                                      </m:ctrlPr>
                                    </m:dPr>
                                    <m:e>
                                      <m:sSub>
                                        <m:sSubPr>
                                          <m:ctrlPr>
                                            <a:rPr lang="en-GB"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2</m:t>
                                          </m:r>
                                          <m:r>
                                            <a:rPr lang="en-GB" i="1">
                                              <a:latin typeface="Cambria Math" panose="02040503050406030204" pitchFamily="18" charset="0"/>
                                              <a:ea typeface="Cambria Math" panose="02040503050406030204" pitchFamily="18" charset="0"/>
                                            </a:rPr>
                                            <m:t>𝑥</m:t>
                                          </m:r>
                                        </m:e>
                                        <m:sub>
                                          <m:r>
                                            <a:rPr lang="en-GB" i="1">
                                              <a:latin typeface="Cambria Math" panose="02040503050406030204" pitchFamily="18" charset="0"/>
                                              <a:ea typeface="Cambria Math" panose="02040503050406030204" pitchFamily="18" charset="0"/>
                                            </a:rPr>
                                            <m:t>1</m:t>
                                          </m:r>
                                        </m:sub>
                                      </m:sSub>
                                    </m:e>
                                  </m:d>
                                </m:e>
                              </m:func>
                              <m:d>
                                <m:dPr>
                                  <m:ctrlPr>
                                    <a:rPr lang="en-GB" i="1">
                                      <a:latin typeface="Cambria Math" panose="02040503050406030204" pitchFamily="18" charset="0"/>
                                      <a:ea typeface="Cambria Math" panose="02040503050406030204" pitchFamily="18" charset="0"/>
                                    </a:rPr>
                                  </m:ctrlPr>
                                </m:dPr>
                                <m:e>
                                  <m:r>
                                    <m:rPr>
                                      <m:brk m:alnAt="7"/>
                                    </m:rPr>
                                    <a:rPr lang="en-GB" i="1">
                                      <a:latin typeface="Cambria Math" panose="02040503050406030204" pitchFamily="18" charset="0"/>
                                    </a:rPr>
                                    <m:t>−</m:t>
                                  </m:r>
                                  <m:r>
                                    <a:rPr lang="en-GB" i="1">
                                      <a:latin typeface="Cambria Math" panose="02040503050406030204" pitchFamily="18" charset="0"/>
                                    </a:rPr>
                                    <m:t>2</m:t>
                                  </m:r>
                                  <m:sSub>
                                    <m:sSubPr>
                                      <m:ctrlPr>
                                        <a:rPr lang="en-GB" i="1">
                                          <a:latin typeface="Cambria Math" panose="02040503050406030204" pitchFamily="18" charset="0"/>
                                        </a:rPr>
                                      </m:ctrlPr>
                                    </m:sSubPr>
                                    <m:e>
                                      <m:r>
                                        <m:rPr>
                                          <m:brk m:alnAt="7"/>
                                        </m:rPr>
                                        <a:rPr lang="en-GB" i="1">
                                          <a:latin typeface="Cambria Math" panose="02040503050406030204" pitchFamily="18" charset="0"/>
                                        </a:rPr>
                                        <m:t>𝑥</m:t>
                                      </m:r>
                                    </m:e>
                                    <m:sub>
                                      <m:r>
                                        <m:rPr>
                                          <m:brk m:alnAt="7"/>
                                        </m:rPr>
                                        <a:rPr lang="en-GB" i="1">
                                          <a:latin typeface="Cambria Math" panose="02040503050406030204" pitchFamily="18" charset="0"/>
                                        </a:rPr>
                                        <m:t>1</m:t>
                                      </m:r>
                                    </m:sub>
                                  </m:sSub>
                                  <m:r>
                                    <m:rPr>
                                      <m:brk m:alnAt="7"/>
                                    </m:rPr>
                                    <a:rPr lang="en-GB" i="1">
                                      <a:latin typeface="Cambria Math" panose="02040503050406030204" pitchFamily="18" charset="0"/>
                                    </a:rPr>
                                    <m:t>+</m:t>
                                  </m:r>
                                  <m:r>
                                    <a:rPr lang="en-GB" i="1">
                                      <a:latin typeface="Cambria Math" panose="02040503050406030204" pitchFamily="18" charset="0"/>
                                    </a:rPr>
                                    <m:t>𝑎</m:t>
                                  </m:r>
                                  <m:sSub>
                                    <m:sSubPr>
                                      <m:ctrlPr>
                                        <a:rPr lang="en-GB" i="1">
                                          <a:latin typeface="Cambria Math" panose="02040503050406030204" pitchFamily="18" charset="0"/>
                                        </a:rPr>
                                      </m:ctrlPr>
                                    </m:sSubPr>
                                    <m:e>
                                      <m:r>
                                        <m:rPr>
                                          <m:brk m:alnAt="7"/>
                                        </m:rPr>
                                        <a:rPr lang="en-GB" i="1">
                                          <a:latin typeface="Cambria Math" panose="02040503050406030204" pitchFamily="18" charset="0"/>
                                        </a:rPr>
                                        <m:t>𝑥</m:t>
                                      </m:r>
                                    </m:e>
                                    <m:sub>
                                      <m:r>
                                        <m:rPr>
                                          <m:brk m:alnAt="7"/>
                                        </m:rPr>
                                        <a:rPr lang="en-GB" i="1">
                                          <a:latin typeface="Cambria Math" panose="02040503050406030204" pitchFamily="18" charset="0"/>
                                        </a:rPr>
                                        <m:t>2</m:t>
                                      </m:r>
                                    </m:sub>
                                  </m:sSub>
                                  <m:r>
                                    <m:rPr>
                                      <m:brk m:alnAt="7"/>
                                    </m:rPr>
                                    <a:rPr lang="en-GB" i="1">
                                      <a:latin typeface="Cambria Math" panose="02040503050406030204" pitchFamily="18" charset="0"/>
                                    </a:rPr>
                                    <m:t>+</m:t>
                                  </m:r>
                                  <m:func>
                                    <m:funcPr>
                                      <m:ctrlPr>
                                        <a:rPr lang="en-GB" i="1">
                                          <a:latin typeface="Cambria Math" panose="02040503050406030204" pitchFamily="18" charset="0"/>
                                        </a:rPr>
                                      </m:ctrlPr>
                                    </m:funcPr>
                                    <m:fName>
                                      <m:r>
                                        <m:rPr>
                                          <m:sty m:val="p"/>
                                          <m:brk m:alnAt="7"/>
                                        </m:rPr>
                                        <a:rPr lang="en-GB">
                                          <a:latin typeface="Cambria Math" panose="02040503050406030204" pitchFamily="18" charset="0"/>
                                        </a:rPr>
                                        <m:t>s</m:t>
                                      </m:r>
                                      <m:r>
                                        <m:rPr>
                                          <m:sty m:val="p"/>
                                        </m:rPr>
                                        <a:rPr lang="en-GB">
                                          <a:latin typeface="Cambria Math" panose="02040503050406030204" pitchFamily="18" charset="0"/>
                                        </a:rPr>
                                        <m:t>in</m:t>
                                      </m:r>
                                    </m:fName>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1</m:t>
                                          </m:r>
                                        </m:sub>
                                      </m:sSub>
                                    </m:e>
                                  </m:func>
                                </m:e>
                              </m:d>
                            </m:e>
                          </m:mr>
                        </m:m>
                      </m:e>
                    </m:d>
                  </m:oMath>
                </a14:m>
                <a:endParaRPr lang="sk-SK" dirty="0"/>
              </a:p>
              <a:p>
                <a:pPr lvl="1"/>
                <a:endParaRPr lang="en-GB" dirty="0"/>
              </a:p>
            </p:txBody>
          </p:sp>
        </mc:Choice>
        <mc:Fallback>
          <p:sp>
            <p:nvSpPr>
              <p:cNvPr id="3" name="Content Placeholder 2">
                <a:extLst>
                  <a:ext uri="{FF2B5EF4-FFF2-40B4-BE49-F238E27FC236}">
                    <a16:creationId xmlns="" xmlns:a16="http://schemas.microsoft.com/office/drawing/2014/main" xmlns:a14="http://schemas.microsoft.com/office/drawing/2010/main" id="{589BCAE5-5FF7-9421-59C5-4A81717EA66C}"/>
                  </a:ext>
                </a:extLst>
              </p:cNvPr>
              <p:cNvSpPr>
                <a:spLocks noGrp="1" noRot="1" noChangeAspect="1" noMove="1" noResize="1" noEditPoints="1" noAdjustHandles="1" noChangeArrowheads="1" noChangeShapeType="1" noTextEdit="1"/>
              </p:cNvSpPr>
              <p:nvPr>
                <p:ph idx="1"/>
              </p:nvPr>
            </p:nvSpPr>
            <p:spPr>
              <a:blipFill rotWithShape="0">
                <a:blip r:embed="rId2"/>
                <a:stretch>
                  <a:fillRect l="-667" t="-875"/>
                </a:stretch>
              </a:blipFill>
            </p:spPr>
            <p:txBody>
              <a:bodyPr/>
              <a:lstStyle/>
              <a:p>
                <a:r>
                  <a:rPr lang="sk-SK">
                    <a:noFill/>
                  </a:rPr>
                  <a:t> </a:t>
                </a:r>
              </a:p>
            </p:txBody>
          </p:sp>
        </mc:Fallback>
      </mc:AlternateContent>
    </p:spTree>
    <p:extLst>
      <p:ext uri="{BB962C8B-B14F-4D97-AF65-F5344CB8AC3E}">
        <p14:creationId xmlns:p14="http://schemas.microsoft.com/office/powerpoint/2010/main" val="2652084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21A38A-9315-05D4-1294-519B33A4FA46}"/>
              </a:ext>
            </a:extLst>
          </p:cNvPr>
          <p:cNvSpPr>
            <a:spLocks noGrp="1"/>
          </p:cNvSpPr>
          <p:nvPr>
            <p:ph type="title"/>
          </p:nvPr>
        </p:nvSpPr>
        <p:spPr/>
        <p:txBody>
          <a:bodyPr/>
          <a:lstStyle/>
          <a:p>
            <a:r>
              <a:rPr lang="sk-SK" dirty="0" err="1"/>
              <a:t>Difeomorfizmus</a:t>
            </a:r>
            <a:endParaRPr lang="sk-SK"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57A454B4-6F7D-946E-E934-E762FCF30B3C}"/>
                  </a:ext>
                </a:extLst>
              </p:cNvPr>
              <p:cNvSpPr>
                <a:spLocks noGrp="1"/>
              </p:cNvSpPr>
              <p:nvPr>
                <p:ph idx="1"/>
              </p:nvPr>
            </p:nvSpPr>
            <p:spPr>
              <a:xfrm>
                <a:off x="395536" y="1628800"/>
                <a:ext cx="8229600" cy="4876800"/>
              </a:xfrm>
            </p:spPr>
            <p:txBody>
              <a:bodyPr>
                <a:normAutofit fontScale="92500" lnSpcReduction="20000"/>
              </a:bodyPr>
              <a:lstStyle/>
              <a:p>
                <a:r>
                  <a:rPr lang="sk-SK" dirty="0"/>
                  <a:t>Funkcia</a:t>
                </a:r>
                <a:r>
                  <a:rPr lang="en-GB" dirty="0"/>
                  <a:t> </a:t>
                </a:r>
                <a14:m>
                  <m:oMath xmlns:m="http://schemas.openxmlformats.org/officeDocument/2006/math">
                    <m:r>
                      <a:rPr lang="sk-SK" i="1" dirty="0" smtClean="0">
                        <a:latin typeface="Cambria Math" panose="02040503050406030204" pitchFamily="18" charset="0"/>
                        <a:ea typeface="Cambria Math" panose="02040503050406030204" pitchFamily="18" charset="0"/>
                      </a:rPr>
                      <m:t>𝜙</m:t>
                    </m:r>
                    <m:r>
                      <a:rPr lang="sk-SK" i="1">
                        <a:latin typeface="Cambria Math" panose="02040503050406030204" pitchFamily="18" charset="0"/>
                      </a:rPr>
                      <m:t>:</m:t>
                    </m:r>
                    <m:sSup>
                      <m:sSupPr>
                        <m:ctrlPr>
                          <a:rPr lang="en-GB" i="1">
                            <a:latin typeface="Cambria Math" panose="02040503050406030204" pitchFamily="18" charset="0"/>
                          </a:rPr>
                        </m:ctrlPr>
                      </m:sSupPr>
                      <m:e>
                        <m:r>
                          <a:rPr lang="sk-SK" i="1">
                            <a:latin typeface="Cambria Math" panose="02040503050406030204" pitchFamily="18" charset="0"/>
                          </a:rPr>
                          <m:t>𝑅</m:t>
                        </m:r>
                      </m:e>
                      <m:sup>
                        <m:r>
                          <a:rPr lang="en-GB" i="1">
                            <a:latin typeface="Cambria Math" panose="02040503050406030204" pitchFamily="18" charset="0"/>
                          </a:rPr>
                          <m:t>𝑛</m:t>
                        </m:r>
                      </m:sup>
                    </m:sSup>
                    <m:r>
                      <a:rPr lang="en-GB" i="1">
                        <a:latin typeface="Cambria Math" panose="02040503050406030204" pitchFamily="18" charset="0"/>
                      </a:rPr>
                      <m:t>→</m:t>
                    </m:r>
                    <m:sSup>
                      <m:sSupPr>
                        <m:ctrlPr>
                          <a:rPr lang="en-GB" b="0" i="1" smtClean="0">
                            <a:latin typeface="Cambria Math" panose="02040503050406030204" pitchFamily="18" charset="0"/>
                          </a:rPr>
                        </m:ctrlPr>
                      </m:sSupPr>
                      <m:e>
                        <m:r>
                          <a:rPr lang="en-GB" i="1">
                            <a:latin typeface="Cambria Math" panose="02040503050406030204" pitchFamily="18" charset="0"/>
                          </a:rPr>
                          <m:t>𝑅</m:t>
                        </m:r>
                      </m:e>
                      <m:sup>
                        <m:r>
                          <a:rPr lang="en-GB" b="0" i="1" smtClean="0">
                            <a:latin typeface="Cambria Math" panose="02040503050406030204" pitchFamily="18" charset="0"/>
                          </a:rPr>
                          <m:t>𝑛</m:t>
                        </m:r>
                      </m:sup>
                    </m:sSup>
                  </m:oMath>
                </a14:m>
                <a:r>
                  <a:rPr lang="en-GB" dirty="0"/>
                  <a:t> </a:t>
                </a:r>
                <a:r>
                  <a:rPr lang="sk-SK" dirty="0"/>
                  <a:t>definovaná v oblasti </a:t>
                </a:r>
                <a14:m>
                  <m:oMath xmlns:m="http://schemas.openxmlformats.org/officeDocument/2006/math">
                    <m:r>
                      <m:rPr>
                        <m:sty m:val="p"/>
                      </m:rPr>
                      <a:rPr lang="el-GR" i="1" dirty="0" smtClean="0">
                        <a:latin typeface="Cambria Math" panose="02040503050406030204" pitchFamily="18" charset="0"/>
                        <a:ea typeface="Cambria Math" panose="02040503050406030204" pitchFamily="18" charset="0"/>
                      </a:rPr>
                      <m:t>Ω</m:t>
                    </m:r>
                  </m:oMath>
                </a14:m>
                <a:r>
                  <a:rPr lang="sk-SK" dirty="0"/>
                  <a:t> je nazývaná </a:t>
                </a:r>
                <a:r>
                  <a:rPr lang="sk-SK" dirty="0" err="1"/>
                  <a:t>difeomorfizmom</a:t>
                </a:r>
                <a:r>
                  <a:rPr lang="sk-SK" dirty="0"/>
                  <a:t> ak je hladká a existuje jej inverzia </a:t>
                </a:r>
                <a14:m>
                  <m:oMath xmlns:m="http://schemas.openxmlformats.org/officeDocument/2006/math">
                    <m:sSup>
                      <m:sSupPr>
                        <m:ctrlPr>
                          <a:rPr lang="en-GB" b="0" i="1" dirty="0" smtClean="0">
                            <a:latin typeface="Cambria Math" panose="02040503050406030204" pitchFamily="18" charset="0"/>
                            <a:ea typeface="Cambria Math" panose="02040503050406030204" pitchFamily="18" charset="0"/>
                          </a:rPr>
                        </m:ctrlPr>
                      </m:sSupPr>
                      <m:e>
                        <m:r>
                          <a:rPr lang="sk-SK" i="1" dirty="0">
                            <a:latin typeface="Cambria Math" panose="02040503050406030204" pitchFamily="18" charset="0"/>
                            <a:ea typeface="Cambria Math" panose="02040503050406030204" pitchFamily="18" charset="0"/>
                          </a:rPr>
                          <m:t>𝜙</m:t>
                        </m:r>
                      </m:e>
                      <m:sup>
                        <m:r>
                          <a:rPr lang="en-GB" b="0" i="1" dirty="0" smtClean="0">
                            <a:latin typeface="Cambria Math" panose="02040503050406030204" pitchFamily="18" charset="0"/>
                            <a:ea typeface="Cambria Math" panose="02040503050406030204" pitchFamily="18" charset="0"/>
                          </a:rPr>
                          <m:t>−1</m:t>
                        </m:r>
                      </m:sup>
                    </m:sSup>
                  </m:oMath>
                </a14:m>
                <a:r>
                  <a:rPr lang="en-GB" dirty="0"/>
                  <a:t> a</a:t>
                </a:r>
                <a:r>
                  <a:rPr lang="sk-SK" dirty="0"/>
                  <a:t> </a:t>
                </a:r>
                <a:r>
                  <a:rPr lang="en-GB" dirty="0"/>
                  <a:t>t</a:t>
                </a:r>
                <a:r>
                  <a:rPr lang="sk-SK" dirty="0"/>
                  <a:t>á je tiež hladká.</a:t>
                </a:r>
              </a:p>
              <a:p>
                <a:endParaRPr lang="sk-SK" dirty="0"/>
              </a:p>
              <a:p>
                <a:r>
                  <a:rPr lang="sk-SK" dirty="0" err="1"/>
                  <a:t>Difeomorfizmus</a:t>
                </a:r>
                <a:r>
                  <a:rPr lang="sk-SK" dirty="0"/>
                  <a:t> môže byť použitý pre transformáciu nelineárneho systému na  lineárny systém. </a:t>
                </a:r>
              </a:p>
              <a:p>
                <a:r>
                  <a:rPr lang="sk-SK" dirty="0"/>
                  <a:t>Ak je systém opísaný rovnicami:</a:t>
                </a:r>
              </a:p>
              <a:p>
                <a:pPr lvl="1"/>
                <a14:m>
                  <m:oMath xmlns:m="http://schemas.openxmlformats.org/officeDocument/2006/math">
                    <m:acc>
                      <m:accPr>
                        <m:chr m:val="̇"/>
                        <m:ctrlPr>
                          <a:rPr lang="sk-SK" i="1" smtClean="0">
                            <a:latin typeface="Cambria Math" panose="02040503050406030204" pitchFamily="18" charset="0"/>
                          </a:rPr>
                        </m:ctrlPr>
                      </m:accPr>
                      <m:e>
                        <m:r>
                          <a:rPr lang="sk-SK" b="0" i="1" smtClean="0">
                            <a:latin typeface="Cambria Math" panose="02040503050406030204" pitchFamily="18" charset="0"/>
                          </a:rPr>
                          <m:t>𝑥</m:t>
                        </m:r>
                      </m:e>
                    </m:acc>
                    <m:r>
                      <a:rPr lang="sk-SK" i="1">
                        <a:latin typeface="Cambria Math" panose="02040503050406030204" pitchFamily="18" charset="0"/>
                      </a:rPr>
                      <m:t>=</m:t>
                    </m:r>
                    <m:r>
                      <a:rPr lang="sk-SK" b="0" i="1" smtClean="0">
                        <a:latin typeface="Cambria Math" panose="02040503050406030204" pitchFamily="18" charset="0"/>
                      </a:rPr>
                      <m:t>𝑓</m:t>
                    </m:r>
                    <m:d>
                      <m:dPr>
                        <m:ctrlPr>
                          <a:rPr lang="sk-SK" b="0" i="1" smtClean="0">
                            <a:latin typeface="Cambria Math" panose="02040503050406030204" pitchFamily="18" charset="0"/>
                          </a:rPr>
                        </m:ctrlPr>
                      </m:dPr>
                      <m:e>
                        <m:r>
                          <a:rPr lang="sk-SK" b="0" i="1" smtClean="0">
                            <a:latin typeface="Cambria Math" panose="02040503050406030204" pitchFamily="18" charset="0"/>
                          </a:rPr>
                          <m:t>𝑥</m:t>
                        </m:r>
                      </m:e>
                    </m:d>
                    <m:r>
                      <a:rPr lang="en-US" b="0" i="1" smtClean="0">
                        <a:latin typeface="Cambria Math" panose="02040503050406030204" pitchFamily="18" charset="0"/>
                      </a:rPr>
                      <m:t>+</m:t>
                    </m:r>
                    <m:r>
                      <a:rPr lang="sk-SK" b="0" i="1" smtClean="0">
                        <a:latin typeface="Cambria Math" panose="02040503050406030204" pitchFamily="18" charset="0"/>
                      </a:rPr>
                      <m:t>𝑔</m:t>
                    </m:r>
                    <m:d>
                      <m:dPr>
                        <m:ctrlPr>
                          <a:rPr lang="en-US" b="0" i="1" smtClean="0">
                            <a:latin typeface="Cambria Math" panose="02040503050406030204" pitchFamily="18" charset="0"/>
                          </a:rPr>
                        </m:ctrlPr>
                      </m:dPr>
                      <m:e>
                        <m:r>
                          <a:rPr lang="sk-SK" b="0" i="1" smtClean="0">
                            <a:latin typeface="Cambria Math" panose="02040503050406030204" pitchFamily="18" charset="0"/>
                          </a:rPr>
                          <m:t>𝑥</m:t>
                        </m:r>
                      </m:e>
                    </m:d>
                    <m:r>
                      <a:rPr lang="sk-SK" b="0" i="1" smtClean="0">
                        <a:latin typeface="Cambria Math" panose="02040503050406030204" pitchFamily="18" charset="0"/>
                      </a:rPr>
                      <m:t>𝑢</m:t>
                    </m:r>
                  </m:oMath>
                </a14:m>
                <a:endParaRPr lang="sk-SK" b="0" dirty="0"/>
              </a:p>
              <a:p>
                <a:pPr lvl="1"/>
                <a14:m>
                  <m:oMath xmlns:m="http://schemas.openxmlformats.org/officeDocument/2006/math">
                    <m:r>
                      <a:rPr lang="sk-SK" b="0" i="1" smtClean="0">
                        <a:latin typeface="Cambria Math" panose="02040503050406030204" pitchFamily="18" charset="0"/>
                      </a:rPr>
                      <m:t>𝑦</m:t>
                    </m:r>
                    <m:r>
                      <a:rPr lang="sk-SK" i="1" smtClean="0">
                        <a:latin typeface="Cambria Math" panose="02040503050406030204" pitchFamily="18" charset="0"/>
                      </a:rPr>
                      <m:t>=</m:t>
                    </m:r>
                    <m:r>
                      <a:rPr lang="sk-SK" b="0" i="1" smtClean="0">
                        <a:latin typeface="Cambria Math" panose="02040503050406030204" pitchFamily="18" charset="0"/>
                      </a:rPr>
                      <m:t>h</m:t>
                    </m:r>
                    <m:d>
                      <m:dPr>
                        <m:ctrlPr>
                          <a:rPr lang="sk-SK" b="0" i="1" smtClean="0">
                            <a:latin typeface="Cambria Math" panose="02040503050406030204" pitchFamily="18" charset="0"/>
                          </a:rPr>
                        </m:ctrlPr>
                      </m:dPr>
                      <m:e>
                        <m:r>
                          <a:rPr lang="sk-SK" b="0" i="1" smtClean="0">
                            <a:latin typeface="Cambria Math" panose="02040503050406030204" pitchFamily="18" charset="0"/>
                          </a:rPr>
                          <m:t>𝑥</m:t>
                        </m:r>
                      </m:e>
                    </m:d>
                  </m:oMath>
                </a14:m>
                <a:endParaRPr lang="sk-SK" dirty="0"/>
              </a:p>
              <a:p>
                <a:r>
                  <a:rPr lang="sk-SK" dirty="0"/>
                  <a:t>Môžeme zaviesť nový stavový vektor: </a:t>
                </a:r>
                <a14:m>
                  <m:oMath xmlns:m="http://schemas.openxmlformats.org/officeDocument/2006/math">
                    <m:r>
                      <a:rPr lang="sk-SK" b="0" i="1" dirty="0" smtClean="0">
                        <a:latin typeface="Cambria Math" panose="02040503050406030204" pitchFamily="18" charset="0"/>
                        <a:ea typeface="Cambria Math" panose="02040503050406030204" pitchFamily="18" charset="0"/>
                      </a:rPr>
                      <m:t>𝑧</m:t>
                    </m:r>
                    <m:r>
                      <a:rPr lang="sk-SK" b="0" i="1" dirty="0" smtClean="0">
                        <a:latin typeface="Cambria Math" panose="02040503050406030204" pitchFamily="18" charset="0"/>
                        <a:ea typeface="Cambria Math" panose="02040503050406030204" pitchFamily="18" charset="0"/>
                      </a:rPr>
                      <m:t>=</m:t>
                    </m:r>
                    <m:r>
                      <a:rPr lang="sk-SK" i="1" dirty="0" smtClean="0">
                        <a:latin typeface="Cambria Math" panose="02040503050406030204" pitchFamily="18" charset="0"/>
                        <a:ea typeface="Cambria Math" panose="02040503050406030204" pitchFamily="18" charset="0"/>
                      </a:rPr>
                      <m:t>𝜙</m:t>
                    </m:r>
                    <m:r>
                      <a:rPr lang="en-GB" b="0" i="1" dirty="0" smtClean="0">
                        <a:latin typeface="Cambria Math" panose="02040503050406030204" pitchFamily="18" charset="0"/>
                        <a:ea typeface="Cambria Math" panose="02040503050406030204" pitchFamily="18" charset="0"/>
                      </a:rPr>
                      <m:t>(</m:t>
                    </m:r>
                    <m:r>
                      <a:rPr lang="en-GB" b="0" i="1" dirty="0" smtClean="0">
                        <a:latin typeface="Cambria Math" panose="02040503050406030204" pitchFamily="18" charset="0"/>
                        <a:ea typeface="Cambria Math" panose="02040503050406030204" pitchFamily="18" charset="0"/>
                      </a:rPr>
                      <m:t>𝑥</m:t>
                    </m:r>
                    <m:r>
                      <a:rPr lang="en-GB" b="0" i="1" dirty="0" smtClean="0">
                        <a:latin typeface="Cambria Math" panose="02040503050406030204" pitchFamily="18" charset="0"/>
                        <a:ea typeface="Cambria Math" panose="02040503050406030204" pitchFamily="18" charset="0"/>
                      </a:rPr>
                      <m:t>)</m:t>
                    </m:r>
                  </m:oMath>
                </a14:m>
                <a:r>
                  <a:rPr lang="en-GB" dirty="0"/>
                  <a:t>, </a:t>
                </a:r>
                <a:r>
                  <a:rPr lang="sk-SK" dirty="0"/>
                  <a:t>kde</a:t>
                </a:r>
                <a:r>
                  <a:rPr lang="en-GB" dirty="0"/>
                  <a:t> </a:t>
                </a:r>
                <a:r>
                  <a:rPr lang="sk-SK" dirty="0"/>
                  <a:t>deriváciou</a:t>
                </a:r>
                <a:r>
                  <a:rPr lang="en-GB" dirty="0"/>
                  <a:t> </a:t>
                </a:r>
                <a14:m>
                  <m:oMath xmlns:m="http://schemas.openxmlformats.org/officeDocument/2006/math">
                    <m:r>
                      <a:rPr lang="sk-SK" i="1" dirty="0">
                        <a:latin typeface="Cambria Math" panose="02040503050406030204" pitchFamily="18" charset="0"/>
                        <a:ea typeface="Cambria Math" panose="02040503050406030204" pitchFamily="18" charset="0"/>
                      </a:rPr>
                      <m:t>𝑧</m:t>
                    </m:r>
                  </m:oMath>
                </a14:m>
                <a:r>
                  <a:rPr lang="sk-SK" dirty="0"/>
                  <a:t> podľa času dostávame:</a:t>
                </a:r>
              </a:p>
              <a:p>
                <a:pPr lvl="1"/>
                <a14:m>
                  <m:oMath xmlns:m="http://schemas.openxmlformats.org/officeDocument/2006/math">
                    <m:acc>
                      <m:accPr>
                        <m:chr m:val="̇"/>
                        <m:ctrlPr>
                          <a:rPr lang="sk-SK" i="1" smtClean="0">
                            <a:latin typeface="Cambria Math" panose="02040503050406030204" pitchFamily="18" charset="0"/>
                          </a:rPr>
                        </m:ctrlPr>
                      </m:accPr>
                      <m:e>
                        <m:r>
                          <a:rPr lang="sk-SK" b="0" i="1" smtClean="0">
                            <a:latin typeface="Cambria Math" panose="02040503050406030204" pitchFamily="18" charset="0"/>
                          </a:rPr>
                          <m:t>𝑧</m:t>
                        </m:r>
                      </m:e>
                    </m:acc>
                    <m:r>
                      <a:rPr lang="sk-SK" i="1">
                        <a:latin typeface="Cambria Math" panose="02040503050406030204" pitchFamily="18" charset="0"/>
                      </a:rPr>
                      <m:t>=</m:t>
                    </m:r>
                    <m:f>
                      <m:fPr>
                        <m:ctrlPr>
                          <a:rPr lang="sk-SK" i="1" smtClean="0">
                            <a:latin typeface="Cambria Math" panose="02040503050406030204" pitchFamily="18" charset="0"/>
                          </a:rPr>
                        </m:ctrlPr>
                      </m:fPr>
                      <m:num>
                        <m:r>
                          <a:rPr lang="sk-SK" i="1">
                            <a:latin typeface="Cambria Math" panose="02040503050406030204" pitchFamily="18" charset="0"/>
                            <a:ea typeface="Cambria Math" panose="02040503050406030204" pitchFamily="18" charset="0"/>
                          </a:rPr>
                          <m:t>𝛿</m:t>
                        </m:r>
                        <m:r>
                          <a:rPr lang="sk-SK" i="1" dirty="0">
                            <a:latin typeface="Cambria Math" panose="02040503050406030204" pitchFamily="18" charset="0"/>
                            <a:ea typeface="Cambria Math" panose="02040503050406030204" pitchFamily="18" charset="0"/>
                          </a:rPr>
                          <m:t>𝜙</m:t>
                        </m:r>
                      </m:num>
                      <m:den>
                        <m:r>
                          <a:rPr lang="sk-SK" i="1">
                            <a:latin typeface="Cambria Math" panose="02040503050406030204" pitchFamily="18" charset="0"/>
                            <a:ea typeface="Cambria Math" panose="02040503050406030204" pitchFamily="18" charset="0"/>
                          </a:rPr>
                          <m:t>𝛿</m:t>
                        </m:r>
                        <m:r>
                          <a:rPr lang="sk-SK" b="0" i="1" smtClean="0">
                            <a:latin typeface="Cambria Math" panose="02040503050406030204" pitchFamily="18" charset="0"/>
                            <a:ea typeface="Cambria Math" panose="02040503050406030204" pitchFamily="18" charset="0"/>
                          </a:rPr>
                          <m:t>𝑥</m:t>
                        </m:r>
                      </m:den>
                    </m:f>
                    <m:acc>
                      <m:accPr>
                        <m:chr m:val="̇"/>
                        <m:ctrlPr>
                          <a:rPr lang="sk-SK" i="1">
                            <a:latin typeface="Cambria Math" panose="02040503050406030204" pitchFamily="18" charset="0"/>
                          </a:rPr>
                        </m:ctrlPr>
                      </m:accPr>
                      <m:e>
                        <m:r>
                          <a:rPr lang="sk-SK" i="1">
                            <a:latin typeface="Cambria Math" panose="02040503050406030204" pitchFamily="18" charset="0"/>
                          </a:rPr>
                          <m:t>𝑥</m:t>
                        </m:r>
                      </m:e>
                    </m:acc>
                    <m:r>
                      <a:rPr lang="sk-SK" b="0" i="1" smtClean="0">
                        <a:latin typeface="Cambria Math" panose="02040503050406030204" pitchFamily="18" charset="0"/>
                      </a:rPr>
                      <m:t>=</m:t>
                    </m:r>
                    <m:f>
                      <m:fPr>
                        <m:ctrlPr>
                          <a:rPr lang="sk-SK" i="1">
                            <a:latin typeface="Cambria Math" panose="02040503050406030204" pitchFamily="18" charset="0"/>
                          </a:rPr>
                        </m:ctrlPr>
                      </m:fPr>
                      <m:num>
                        <m:r>
                          <a:rPr lang="sk-SK" i="1">
                            <a:latin typeface="Cambria Math" panose="02040503050406030204" pitchFamily="18" charset="0"/>
                            <a:ea typeface="Cambria Math" panose="02040503050406030204" pitchFamily="18" charset="0"/>
                          </a:rPr>
                          <m:t>𝛿</m:t>
                        </m:r>
                        <m:r>
                          <a:rPr lang="sk-SK" i="1" dirty="0">
                            <a:latin typeface="Cambria Math" panose="02040503050406030204" pitchFamily="18" charset="0"/>
                            <a:ea typeface="Cambria Math" panose="02040503050406030204" pitchFamily="18" charset="0"/>
                          </a:rPr>
                          <m:t>𝜙</m:t>
                        </m:r>
                      </m:num>
                      <m:den>
                        <m:r>
                          <a:rPr lang="sk-SK" i="1">
                            <a:latin typeface="Cambria Math" panose="02040503050406030204" pitchFamily="18" charset="0"/>
                            <a:ea typeface="Cambria Math" panose="02040503050406030204" pitchFamily="18" charset="0"/>
                          </a:rPr>
                          <m:t>𝛿</m:t>
                        </m:r>
                        <m:r>
                          <a:rPr lang="sk-SK" i="1">
                            <a:latin typeface="Cambria Math" panose="02040503050406030204" pitchFamily="18" charset="0"/>
                            <a:ea typeface="Cambria Math" panose="02040503050406030204" pitchFamily="18" charset="0"/>
                          </a:rPr>
                          <m:t>𝑥</m:t>
                        </m:r>
                      </m:den>
                    </m:f>
                    <m:d>
                      <m:dPr>
                        <m:ctrlPr>
                          <a:rPr lang="sk-SK" i="1" smtClean="0">
                            <a:latin typeface="Cambria Math" panose="02040503050406030204" pitchFamily="18" charset="0"/>
                            <a:ea typeface="Cambria Math" panose="02040503050406030204" pitchFamily="18" charset="0"/>
                          </a:rPr>
                        </m:ctrlPr>
                      </m:dPr>
                      <m:e>
                        <m:r>
                          <a:rPr lang="sk-SK" i="1">
                            <a:latin typeface="Cambria Math" panose="02040503050406030204" pitchFamily="18" charset="0"/>
                          </a:rPr>
                          <m:t>𝑓</m:t>
                        </m:r>
                        <m:d>
                          <m:dPr>
                            <m:ctrlPr>
                              <a:rPr lang="sk-SK" i="1">
                                <a:latin typeface="Cambria Math" panose="02040503050406030204" pitchFamily="18" charset="0"/>
                              </a:rPr>
                            </m:ctrlPr>
                          </m:dPr>
                          <m:e>
                            <m:r>
                              <a:rPr lang="sk-SK" i="1">
                                <a:latin typeface="Cambria Math" panose="02040503050406030204" pitchFamily="18" charset="0"/>
                              </a:rPr>
                              <m:t>𝑥</m:t>
                            </m:r>
                          </m:e>
                        </m:d>
                        <m:r>
                          <a:rPr lang="en-US" i="1">
                            <a:latin typeface="Cambria Math" panose="02040503050406030204" pitchFamily="18" charset="0"/>
                          </a:rPr>
                          <m:t>+</m:t>
                        </m:r>
                        <m:r>
                          <a:rPr lang="sk-SK" i="1">
                            <a:latin typeface="Cambria Math" panose="02040503050406030204" pitchFamily="18" charset="0"/>
                          </a:rPr>
                          <m:t>𝑔</m:t>
                        </m:r>
                        <m:d>
                          <m:dPr>
                            <m:ctrlPr>
                              <a:rPr lang="en-US" i="1">
                                <a:latin typeface="Cambria Math" panose="02040503050406030204" pitchFamily="18" charset="0"/>
                              </a:rPr>
                            </m:ctrlPr>
                          </m:dPr>
                          <m:e>
                            <m:r>
                              <a:rPr lang="sk-SK" i="1">
                                <a:latin typeface="Cambria Math" panose="02040503050406030204" pitchFamily="18" charset="0"/>
                              </a:rPr>
                              <m:t>𝑥</m:t>
                            </m:r>
                          </m:e>
                        </m:d>
                        <m:r>
                          <a:rPr lang="sk-SK" i="1">
                            <a:latin typeface="Cambria Math" panose="02040503050406030204" pitchFamily="18" charset="0"/>
                          </a:rPr>
                          <m:t>𝑢</m:t>
                        </m:r>
                      </m:e>
                    </m:d>
                  </m:oMath>
                </a14:m>
                <a:endParaRPr lang="sk-SK" dirty="0"/>
              </a:p>
              <a:p>
                <a:r>
                  <a:rPr lang="sk-SK" dirty="0"/>
                  <a:t>Potom môžeme rovnice systému zapísať ako:</a:t>
                </a:r>
              </a:p>
              <a:p>
                <a:pPr lvl="1"/>
                <a14:m>
                  <m:oMath xmlns:m="http://schemas.openxmlformats.org/officeDocument/2006/math">
                    <m:acc>
                      <m:accPr>
                        <m:chr m:val="̇"/>
                        <m:ctrlPr>
                          <a:rPr lang="sk-SK" i="1" smtClean="0">
                            <a:latin typeface="Cambria Math" panose="02040503050406030204" pitchFamily="18" charset="0"/>
                          </a:rPr>
                        </m:ctrlPr>
                      </m:accPr>
                      <m:e>
                        <m:r>
                          <a:rPr lang="sk-SK" b="0" i="1" smtClean="0">
                            <a:latin typeface="Cambria Math" panose="02040503050406030204" pitchFamily="18" charset="0"/>
                          </a:rPr>
                          <m:t>𝑧</m:t>
                        </m:r>
                      </m:e>
                    </m:acc>
                    <m:r>
                      <a:rPr lang="sk-SK" i="1">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𝑓</m:t>
                        </m:r>
                      </m:e>
                      <m:sup>
                        <m:r>
                          <a:rPr lang="en-GB" b="0" i="1" smtClean="0">
                            <a:latin typeface="Cambria Math" panose="02040503050406030204" pitchFamily="18" charset="0"/>
                          </a:rPr>
                          <m:t>∗</m:t>
                        </m:r>
                      </m:sup>
                    </m:sSup>
                    <m:d>
                      <m:dPr>
                        <m:ctrlPr>
                          <a:rPr lang="en-GB" b="0" i="1" smtClean="0">
                            <a:latin typeface="Cambria Math" panose="02040503050406030204" pitchFamily="18" charset="0"/>
                          </a:rPr>
                        </m:ctrlPr>
                      </m:dPr>
                      <m:e>
                        <m:r>
                          <a:rPr lang="en-GB" b="0" i="1" smtClean="0">
                            <a:latin typeface="Cambria Math" panose="02040503050406030204" pitchFamily="18" charset="0"/>
                          </a:rPr>
                          <m:t>𝑧</m:t>
                        </m:r>
                      </m:e>
                    </m:d>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𝑔</m:t>
                        </m:r>
                      </m:e>
                      <m:sup>
                        <m:r>
                          <a:rPr lang="en-GB" b="0" i="1" smtClean="0">
                            <a:latin typeface="Cambria Math" panose="02040503050406030204" pitchFamily="18" charset="0"/>
                          </a:rPr>
                          <m:t>∗</m:t>
                        </m:r>
                      </m:sup>
                    </m:sSup>
                    <m:d>
                      <m:dPr>
                        <m:ctrlPr>
                          <a:rPr lang="en-GB" b="0" i="1" smtClean="0">
                            <a:latin typeface="Cambria Math" panose="02040503050406030204" pitchFamily="18" charset="0"/>
                          </a:rPr>
                        </m:ctrlPr>
                      </m:dPr>
                      <m:e>
                        <m:r>
                          <a:rPr lang="en-GB" b="0" i="1" smtClean="0">
                            <a:latin typeface="Cambria Math" panose="02040503050406030204" pitchFamily="18" charset="0"/>
                          </a:rPr>
                          <m:t>𝑧</m:t>
                        </m:r>
                      </m:e>
                    </m:d>
                    <m:r>
                      <a:rPr lang="en-GB" b="0" i="1" smtClean="0">
                        <a:latin typeface="Cambria Math" panose="02040503050406030204" pitchFamily="18" charset="0"/>
                      </a:rPr>
                      <m:t>𝑢</m:t>
                    </m:r>
                  </m:oMath>
                </a14:m>
                <a:r>
                  <a:rPr lang="en-GB" dirty="0"/>
                  <a:t> a </a:t>
                </a:r>
                <a14:m>
                  <m:oMath xmlns:m="http://schemas.openxmlformats.org/officeDocument/2006/math">
                    <m:r>
                      <a:rPr lang="sk-SK" i="1">
                        <a:latin typeface="Cambria Math" panose="02040503050406030204" pitchFamily="18" charset="0"/>
                      </a:rPr>
                      <m:t>𝑦</m:t>
                    </m:r>
                    <m:r>
                      <a:rPr lang="sk-SK" i="1">
                        <a:latin typeface="Cambria Math" panose="02040503050406030204" pitchFamily="18" charset="0"/>
                      </a:rPr>
                      <m:t>=</m:t>
                    </m:r>
                    <m:sSup>
                      <m:sSupPr>
                        <m:ctrlPr>
                          <a:rPr lang="en-GB" b="0" i="1" smtClean="0">
                            <a:latin typeface="Cambria Math" panose="02040503050406030204" pitchFamily="18" charset="0"/>
                          </a:rPr>
                        </m:ctrlPr>
                      </m:sSupPr>
                      <m:e>
                        <m:r>
                          <a:rPr lang="sk-SK" i="1">
                            <a:latin typeface="Cambria Math" panose="02040503050406030204" pitchFamily="18" charset="0"/>
                          </a:rPr>
                          <m:t>h</m:t>
                        </m:r>
                      </m:e>
                      <m:sup>
                        <m:r>
                          <a:rPr lang="en-GB" b="0" i="1" smtClean="0">
                            <a:latin typeface="Cambria Math" panose="02040503050406030204" pitchFamily="18" charset="0"/>
                          </a:rPr>
                          <m:t>∗</m:t>
                        </m:r>
                      </m:sup>
                    </m:sSup>
                    <m:d>
                      <m:dPr>
                        <m:ctrlPr>
                          <a:rPr lang="sk-SK" i="1">
                            <a:latin typeface="Cambria Math" panose="02040503050406030204" pitchFamily="18" charset="0"/>
                          </a:rPr>
                        </m:ctrlPr>
                      </m:dPr>
                      <m:e>
                        <m:r>
                          <a:rPr lang="en-GB" b="0" i="1" smtClean="0">
                            <a:latin typeface="Cambria Math" panose="02040503050406030204" pitchFamily="18" charset="0"/>
                          </a:rPr>
                          <m:t>𝑧</m:t>
                        </m:r>
                      </m:e>
                    </m:d>
                  </m:oMath>
                </a14:m>
                <a:endParaRPr lang="sk-SK" dirty="0"/>
              </a:p>
              <a:p>
                <a:pPr lvl="1"/>
                <a:endParaRPr lang="sk-SK" dirty="0"/>
              </a:p>
              <a:p>
                <a:endParaRPr lang="sk-SK" dirty="0"/>
              </a:p>
              <a:p>
                <a:endParaRPr lang="sk-SK" dirty="0"/>
              </a:p>
              <a:p>
                <a:endParaRPr lang="en-GB" dirty="0"/>
              </a:p>
            </p:txBody>
          </p:sp>
        </mc:Choice>
        <mc:Fallback xmlns="">
          <p:sp>
            <p:nvSpPr>
              <p:cNvPr id="3" name="Content Placeholder 2">
                <a:extLst>
                  <a:ext uri="{FF2B5EF4-FFF2-40B4-BE49-F238E27FC236}">
                    <a16:creationId xmlns:a16="http://schemas.microsoft.com/office/drawing/2014/main" id="{57A454B4-6F7D-946E-E934-E762FCF30B3C}"/>
                  </a:ext>
                </a:extLst>
              </p:cNvPr>
              <p:cNvSpPr>
                <a:spLocks noGrp="1" noRot="1" noChangeAspect="1" noMove="1" noResize="1" noEditPoints="1" noAdjustHandles="1" noChangeArrowheads="1" noChangeShapeType="1" noTextEdit="1"/>
              </p:cNvSpPr>
              <p:nvPr>
                <p:ph idx="1"/>
              </p:nvPr>
            </p:nvSpPr>
            <p:spPr>
              <a:xfrm>
                <a:off x="395536" y="1628800"/>
                <a:ext cx="8229600" cy="4876800"/>
              </a:xfrm>
              <a:blipFill>
                <a:blip r:embed="rId2"/>
                <a:stretch>
                  <a:fillRect l="-519" t="-2125" r="-148"/>
                </a:stretch>
              </a:blipFill>
            </p:spPr>
            <p:txBody>
              <a:bodyPr/>
              <a:lstStyle/>
              <a:p>
                <a:r>
                  <a:rPr lang="en-GB">
                    <a:noFill/>
                  </a:rPr>
                  <a:t> </a:t>
                </a:r>
              </a:p>
            </p:txBody>
          </p:sp>
        </mc:Fallback>
      </mc:AlternateContent>
    </p:spTree>
    <p:extLst>
      <p:ext uri="{BB962C8B-B14F-4D97-AF65-F5344CB8AC3E}">
        <p14:creationId xmlns:p14="http://schemas.microsoft.com/office/powerpoint/2010/main" val="849774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C1AA950-D687-971B-FBB4-CF246A77D4B1}"/>
              </a:ext>
            </a:extLst>
          </p:cNvPr>
          <p:cNvSpPr>
            <a:spLocks noGrp="1"/>
          </p:cNvSpPr>
          <p:nvPr>
            <p:ph type="title"/>
          </p:nvPr>
        </p:nvSpPr>
        <p:spPr/>
        <p:txBody>
          <a:bodyPr/>
          <a:lstStyle/>
          <a:p>
            <a:r>
              <a:rPr lang="sk-SK" dirty="0" err="1"/>
              <a:t>Vstupno</a:t>
            </a:r>
            <a:r>
              <a:rPr lang="sk-SK" dirty="0"/>
              <a:t> stavová </a:t>
            </a:r>
            <a:r>
              <a:rPr lang="sk-SK" dirty="0" err="1"/>
              <a:t>linearizácia</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1FAF8E05-924F-148C-0067-DF84C45F3528}"/>
                  </a:ext>
                </a:extLst>
              </p:cNvPr>
              <p:cNvSpPr>
                <a:spLocks noGrp="1"/>
              </p:cNvSpPr>
              <p:nvPr>
                <p:ph idx="1"/>
              </p:nvPr>
            </p:nvSpPr>
            <p:spPr/>
            <p:txBody>
              <a:bodyPr>
                <a:normAutofit fontScale="92500" lnSpcReduction="20000"/>
              </a:bodyPr>
              <a:lstStyle/>
              <a:p>
                <a:r>
                  <a:rPr lang="sk-SK" dirty="0"/>
                  <a:t>Nelineárny systém s jedným vstupom  v tvare:</a:t>
                </a:r>
              </a:p>
              <a:p>
                <a:pPr lvl="1"/>
                <a14:m>
                  <m:oMath xmlns:m="http://schemas.openxmlformats.org/officeDocument/2006/math">
                    <m:acc>
                      <m:accPr>
                        <m:chr m:val="̇"/>
                        <m:ctrlPr>
                          <a:rPr lang="sk-SK" i="1" smtClean="0">
                            <a:latin typeface="Cambria Math" panose="02040503050406030204" pitchFamily="18" charset="0"/>
                          </a:rPr>
                        </m:ctrlPr>
                      </m:accPr>
                      <m:e>
                        <m:r>
                          <a:rPr lang="sk-SK" b="0" i="1" smtClean="0">
                            <a:latin typeface="Cambria Math" panose="02040503050406030204" pitchFamily="18" charset="0"/>
                          </a:rPr>
                          <m:t>𝑥</m:t>
                        </m:r>
                      </m:e>
                    </m:acc>
                    <m:r>
                      <a:rPr lang="sk-SK" i="1">
                        <a:latin typeface="Cambria Math" panose="02040503050406030204" pitchFamily="18" charset="0"/>
                      </a:rPr>
                      <m:t>=</m:t>
                    </m:r>
                    <m:r>
                      <a:rPr lang="sk-SK" b="0" i="1" smtClean="0">
                        <a:latin typeface="Cambria Math" panose="02040503050406030204" pitchFamily="18" charset="0"/>
                      </a:rPr>
                      <m:t>𝑓</m:t>
                    </m:r>
                    <m:d>
                      <m:dPr>
                        <m:ctrlPr>
                          <a:rPr lang="sk-SK" b="0" i="1" smtClean="0">
                            <a:latin typeface="Cambria Math" panose="02040503050406030204" pitchFamily="18" charset="0"/>
                          </a:rPr>
                        </m:ctrlPr>
                      </m:dPr>
                      <m:e>
                        <m:r>
                          <a:rPr lang="sk-SK" b="0" i="1" smtClean="0">
                            <a:latin typeface="Cambria Math" panose="02040503050406030204" pitchFamily="18" charset="0"/>
                          </a:rPr>
                          <m:t>𝑥</m:t>
                        </m:r>
                      </m:e>
                    </m:d>
                    <m:r>
                      <a:rPr lang="en-US" b="0" i="1" smtClean="0">
                        <a:latin typeface="Cambria Math" panose="02040503050406030204" pitchFamily="18" charset="0"/>
                      </a:rPr>
                      <m:t>+</m:t>
                    </m:r>
                    <m:r>
                      <a:rPr lang="sk-SK" b="0" i="1" smtClean="0">
                        <a:latin typeface="Cambria Math" panose="02040503050406030204" pitchFamily="18" charset="0"/>
                      </a:rPr>
                      <m:t>𝑔</m:t>
                    </m:r>
                    <m:d>
                      <m:dPr>
                        <m:ctrlPr>
                          <a:rPr lang="en-US" b="0" i="1" smtClean="0">
                            <a:latin typeface="Cambria Math" panose="02040503050406030204" pitchFamily="18" charset="0"/>
                          </a:rPr>
                        </m:ctrlPr>
                      </m:dPr>
                      <m:e>
                        <m:r>
                          <a:rPr lang="sk-SK" b="0" i="1" smtClean="0">
                            <a:latin typeface="Cambria Math" panose="02040503050406030204" pitchFamily="18" charset="0"/>
                          </a:rPr>
                          <m:t>𝑥</m:t>
                        </m:r>
                      </m:e>
                    </m:d>
                    <m:r>
                      <a:rPr lang="sk-SK" b="0" i="1" smtClean="0">
                        <a:latin typeface="Cambria Math" panose="02040503050406030204" pitchFamily="18" charset="0"/>
                      </a:rPr>
                      <m:t>𝑢</m:t>
                    </m:r>
                  </m:oMath>
                </a14:m>
                <a:endParaRPr lang="sk-SK" b="0" dirty="0"/>
              </a:p>
              <a:p>
                <a:pPr lvl="1"/>
                <a14:m>
                  <m:oMath xmlns:m="http://schemas.openxmlformats.org/officeDocument/2006/math">
                    <m:r>
                      <a:rPr lang="sk-SK" b="0" i="1" smtClean="0">
                        <a:latin typeface="Cambria Math" panose="02040503050406030204" pitchFamily="18" charset="0"/>
                      </a:rPr>
                      <m:t>𝑦</m:t>
                    </m:r>
                    <m:r>
                      <a:rPr lang="sk-SK" i="1" smtClean="0">
                        <a:latin typeface="Cambria Math" panose="02040503050406030204" pitchFamily="18" charset="0"/>
                      </a:rPr>
                      <m:t>=</m:t>
                    </m:r>
                    <m:r>
                      <a:rPr lang="sk-SK" b="0" i="1" smtClean="0">
                        <a:latin typeface="Cambria Math" panose="02040503050406030204" pitchFamily="18" charset="0"/>
                      </a:rPr>
                      <m:t>h</m:t>
                    </m:r>
                    <m:d>
                      <m:dPr>
                        <m:ctrlPr>
                          <a:rPr lang="sk-SK" b="0" i="1" smtClean="0">
                            <a:latin typeface="Cambria Math" panose="02040503050406030204" pitchFamily="18" charset="0"/>
                          </a:rPr>
                        </m:ctrlPr>
                      </m:dPr>
                      <m:e>
                        <m:r>
                          <a:rPr lang="sk-SK" b="0" i="1" smtClean="0">
                            <a:latin typeface="Cambria Math" panose="02040503050406030204" pitchFamily="18" charset="0"/>
                          </a:rPr>
                          <m:t>𝑥</m:t>
                        </m:r>
                      </m:e>
                    </m:d>
                  </m:oMath>
                </a14:m>
                <a:endParaRPr lang="sk-SK" dirty="0"/>
              </a:p>
              <a:p>
                <a:r>
                  <a:rPr lang="sk-SK" dirty="0"/>
                  <a:t>, kde </a:t>
                </a:r>
                <a14:m>
                  <m:oMath xmlns:m="http://schemas.openxmlformats.org/officeDocument/2006/math">
                    <m:r>
                      <a:rPr lang="sk-SK" b="0" i="1" smtClean="0">
                        <a:latin typeface="Cambria Math" panose="02040503050406030204" pitchFamily="18" charset="0"/>
                      </a:rPr>
                      <m:t>𝑓</m:t>
                    </m:r>
                    <m:d>
                      <m:dPr>
                        <m:ctrlPr>
                          <a:rPr lang="sk-SK" b="0" i="1" smtClean="0">
                            <a:latin typeface="Cambria Math" panose="02040503050406030204" pitchFamily="18" charset="0"/>
                          </a:rPr>
                        </m:ctrlPr>
                      </m:dPr>
                      <m:e>
                        <m:r>
                          <a:rPr lang="sk-SK" b="0" i="1" smtClean="0">
                            <a:latin typeface="Cambria Math" panose="02040503050406030204" pitchFamily="18" charset="0"/>
                          </a:rPr>
                          <m:t>𝑥</m:t>
                        </m:r>
                      </m:e>
                    </m:d>
                  </m:oMath>
                </a14:m>
                <a:r>
                  <a:rPr lang="sk-SK" dirty="0"/>
                  <a:t> a </a:t>
                </a:r>
                <a14:m>
                  <m:oMath xmlns:m="http://schemas.openxmlformats.org/officeDocument/2006/math">
                    <m:r>
                      <a:rPr lang="sk-SK" b="0" i="1" smtClean="0">
                        <a:latin typeface="Cambria Math" panose="02040503050406030204" pitchFamily="18" charset="0"/>
                      </a:rPr>
                      <m:t>𝑔</m:t>
                    </m:r>
                    <m:d>
                      <m:dPr>
                        <m:ctrlPr>
                          <a:rPr lang="sk-SK" i="1">
                            <a:latin typeface="Cambria Math" panose="02040503050406030204" pitchFamily="18" charset="0"/>
                          </a:rPr>
                        </m:ctrlPr>
                      </m:dPr>
                      <m:e>
                        <m:r>
                          <a:rPr lang="sk-SK" i="1">
                            <a:latin typeface="Cambria Math" panose="02040503050406030204" pitchFamily="18" charset="0"/>
                          </a:rPr>
                          <m:t>𝑥</m:t>
                        </m:r>
                      </m:e>
                    </m:d>
                  </m:oMath>
                </a14:m>
                <a:r>
                  <a:rPr lang="sk-SK" dirty="0"/>
                  <a:t> sú hladké vektory na </a:t>
                </a:r>
                <a14:m>
                  <m:oMath xmlns:m="http://schemas.openxmlformats.org/officeDocument/2006/math">
                    <m:sSup>
                      <m:sSupPr>
                        <m:ctrlPr>
                          <a:rPr lang="en-GB" i="1">
                            <a:latin typeface="Cambria Math" panose="02040503050406030204" pitchFamily="18" charset="0"/>
                          </a:rPr>
                        </m:ctrlPr>
                      </m:sSupPr>
                      <m:e>
                        <m:r>
                          <a:rPr lang="sk-SK" i="1">
                            <a:latin typeface="Cambria Math" panose="02040503050406030204" pitchFamily="18" charset="0"/>
                          </a:rPr>
                          <m:t>𝑅</m:t>
                        </m:r>
                      </m:e>
                      <m:sup>
                        <m:r>
                          <a:rPr lang="en-GB" i="1">
                            <a:latin typeface="Cambria Math" panose="02040503050406030204" pitchFamily="18" charset="0"/>
                          </a:rPr>
                          <m:t>𝑛</m:t>
                        </m:r>
                      </m:sup>
                    </m:sSup>
                  </m:oMath>
                </a14:m>
                <a:r>
                  <a:rPr lang="sk-SK" dirty="0"/>
                  <a:t> je </a:t>
                </a:r>
                <a:r>
                  <a:rPr lang="sk-SK" dirty="0" err="1"/>
                  <a:t>vstupno</a:t>
                </a:r>
                <a:r>
                  <a:rPr lang="sk-SK" dirty="0"/>
                  <a:t> stavovo </a:t>
                </a:r>
                <a:r>
                  <a:rPr lang="sk-SK" dirty="0" err="1"/>
                  <a:t>linearizovateľný</a:t>
                </a:r>
                <a:r>
                  <a:rPr lang="sk-SK" dirty="0"/>
                  <a:t> ak existuje oblasť </a:t>
                </a:r>
                <a14:m>
                  <m:oMath xmlns:m="http://schemas.openxmlformats.org/officeDocument/2006/math">
                    <m:r>
                      <m:rPr>
                        <m:sty m:val="p"/>
                      </m:rPr>
                      <a:rPr lang="el-GR" i="1" dirty="0">
                        <a:latin typeface="Cambria Math" panose="02040503050406030204" pitchFamily="18" charset="0"/>
                        <a:ea typeface="Cambria Math" panose="02040503050406030204" pitchFamily="18" charset="0"/>
                      </a:rPr>
                      <m:t>Ω</m:t>
                    </m:r>
                  </m:oMath>
                </a14:m>
                <a:r>
                  <a:rPr lang="sk-SK" dirty="0"/>
                  <a:t> v </a:t>
                </a:r>
                <a14:m>
                  <m:oMath xmlns:m="http://schemas.openxmlformats.org/officeDocument/2006/math">
                    <m:sSup>
                      <m:sSupPr>
                        <m:ctrlPr>
                          <a:rPr lang="en-GB" i="1">
                            <a:latin typeface="Cambria Math" panose="02040503050406030204" pitchFamily="18" charset="0"/>
                          </a:rPr>
                        </m:ctrlPr>
                      </m:sSupPr>
                      <m:e>
                        <m:r>
                          <a:rPr lang="sk-SK" i="1">
                            <a:latin typeface="Cambria Math" panose="02040503050406030204" pitchFamily="18" charset="0"/>
                          </a:rPr>
                          <m:t>𝑅</m:t>
                        </m:r>
                      </m:e>
                      <m:sup>
                        <m:r>
                          <a:rPr lang="en-GB" i="1">
                            <a:latin typeface="Cambria Math" panose="02040503050406030204" pitchFamily="18" charset="0"/>
                          </a:rPr>
                          <m:t>𝑛</m:t>
                        </m:r>
                      </m:sup>
                    </m:sSup>
                  </m:oMath>
                </a14:m>
                <a:r>
                  <a:rPr lang="sk-SK" dirty="0"/>
                  <a:t>, </a:t>
                </a:r>
                <a:r>
                  <a:rPr lang="sk-SK" dirty="0" err="1"/>
                  <a:t>difeomorfizmus</a:t>
                </a:r>
                <a:r>
                  <a:rPr lang="sk-SK" dirty="0"/>
                  <a:t> </a:t>
                </a:r>
                <a14:m>
                  <m:oMath xmlns:m="http://schemas.openxmlformats.org/officeDocument/2006/math">
                    <m:r>
                      <a:rPr lang="sk-SK" i="1" dirty="0">
                        <a:latin typeface="Cambria Math" panose="02040503050406030204" pitchFamily="18" charset="0"/>
                        <a:ea typeface="Cambria Math" panose="02040503050406030204" pitchFamily="18" charset="0"/>
                      </a:rPr>
                      <m:t>𝜙</m:t>
                    </m:r>
                    <m:r>
                      <a:rPr lang="sk-SK" i="1">
                        <a:latin typeface="Cambria Math" panose="02040503050406030204" pitchFamily="18" charset="0"/>
                      </a:rPr>
                      <m:t>:</m:t>
                    </m:r>
                    <m:r>
                      <m:rPr>
                        <m:sty m:val="p"/>
                      </m:rPr>
                      <a:rPr lang="el-GR" i="1" dirty="0">
                        <a:latin typeface="Cambria Math" panose="02040503050406030204" pitchFamily="18" charset="0"/>
                        <a:ea typeface="Cambria Math" panose="02040503050406030204" pitchFamily="18" charset="0"/>
                      </a:rPr>
                      <m:t>Ω</m:t>
                    </m:r>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𝑅</m:t>
                        </m:r>
                      </m:e>
                      <m:sup>
                        <m:r>
                          <a:rPr lang="en-GB" i="1">
                            <a:latin typeface="Cambria Math" panose="02040503050406030204" pitchFamily="18" charset="0"/>
                          </a:rPr>
                          <m:t>𝑛</m:t>
                        </m:r>
                      </m:sup>
                    </m:sSup>
                  </m:oMath>
                </a14:m>
                <a:r>
                  <a:rPr lang="sk-SK" dirty="0"/>
                  <a:t> a nelineárne riadenie s predpisom: </a:t>
                </a:r>
              </a:p>
              <a:p>
                <a:pPr lvl="1"/>
                <a14:m>
                  <m:oMath xmlns:m="http://schemas.openxmlformats.org/officeDocument/2006/math">
                    <m:r>
                      <a:rPr lang="sk-SK" i="1" smtClean="0">
                        <a:latin typeface="Cambria Math" panose="02040503050406030204" pitchFamily="18" charset="0"/>
                      </a:rPr>
                      <m:t>𝑢</m:t>
                    </m:r>
                    <m:r>
                      <a:rPr lang="sk-SK" i="1">
                        <a:latin typeface="Cambria Math" panose="02040503050406030204" pitchFamily="18" charset="0"/>
                      </a:rPr>
                      <m:t>=</m:t>
                    </m:r>
                    <m:r>
                      <a:rPr lang="sk-SK" i="1" smtClean="0">
                        <a:latin typeface="Cambria Math" panose="02040503050406030204" pitchFamily="18" charset="0"/>
                        <a:ea typeface="Cambria Math" panose="02040503050406030204" pitchFamily="18" charset="0"/>
                      </a:rPr>
                      <m:t>𝛼</m:t>
                    </m:r>
                    <m:d>
                      <m:dPr>
                        <m:ctrlPr>
                          <a:rPr lang="sk-SK" b="0" i="1" smtClean="0">
                            <a:latin typeface="Cambria Math" panose="02040503050406030204" pitchFamily="18" charset="0"/>
                          </a:rPr>
                        </m:ctrlPr>
                      </m:dPr>
                      <m:e>
                        <m:r>
                          <a:rPr lang="sk-SK" b="0" i="1" smtClean="0">
                            <a:latin typeface="Cambria Math" panose="02040503050406030204" pitchFamily="18" charset="0"/>
                          </a:rPr>
                          <m:t>𝑥</m:t>
                        </m:r>
                      </m:e>
                    </m:d>
                    <m:r>
                      <a:rPr lang="en-US" b="0" i="1" smtClean="0">
                        <a:latin typeface="Cambria Math" panose="02040503050406030204" pitchFamily="18" charset="0"/>
                      </a:rPr>
                      <m:t>+</m:t>
                    </m:r>
                    <m:r>
                      <a:rPr lang="sk-SK" b="0" i="1" smtClean="0">
                        <a:latin typeface="Cambria Math" panose="02040503050406030204" pitchFamily="18" charset="0"/>
                        <a:ea typeface="Cambria Math" panose="02040503050406030204" pitchFamily="18" charset="0"/>
                      </a:rPr>
                      <m:t>𝛽</m:t>
                    </m:r>
                    <m:d>
                      <m:dPr>
                        <m:ctrlPr>
                          <a:rPr lang="en-US" b="0" i="1" smtClean="0">
                            <a:latin typeface="Cambria Math" panose="02040503050406030204" pitchFamily="18" charset="0"/>
                          </a:rPr>
                        </m:ctrlPr>
                      </m:dPr>
                      <m:e>
                        <m:r>
                          <a:rPr lang="sk-SK" b="0" i="1" smtClean="0">
                            <a:latin typeface="Cambria Math" panose="02040503050406030204" pitchFamily="18" charset="0"/>
                          </a:rPr>
                          <m:t>𝑥</m:t>
                        </m:r>
                      </m:e>
                    </m:d>
                    <m:r>
                      <a:rPr lang="sk-SK" b="0" i="1" smtClean="0">
                        <a:latin typeface="Cambria Math" panose="02040503050406030204" pitchFamily="18" charset="0"/>
                      </a:rPr>
                      <m:t>𝑣</m:t>
                    </m:r>
                  </m:oMath>
                </a14:m>
                <a:endParaRPr lang="sk-SK" dirty="0"/>
              </a:p>
              <a:p>
                <a:r>
                  <a:rPr lang="sk-SK" dirty="0"/>
                  <a:t>Také že nový stavový vektor </a:t>
                </a:r>
                <a14:m>
                  <m:oMath xmlns:m="http://schemas.openxmlformats.org/officeDocument/2006/math">
                    <m:r>
                      <a:rPr lang="sk-SK" b="0" i="1" dirty="0" smtClean="0">
                        <a:latin typeface="Cambria Math" panose="02040503050406030204" pitchFamily="18" charset="0"/>
                        <a:ea typeface="Cambria Math" panose="02040503050406030204" pitchFamily="18" charset="0"/>
                      </a:rPr>
                      <m:t>𝑧</m:t>
                    </m:r>
                    <m:r>
                      <a:rPr lang="sk-SK" b="0" i="1" dirty="0" smtClean="0">
                        <a:latin typeface="Cambria Math" panose="02040503050406030204" pitchFamily="18" charset="0"/>
                        <a:ea typeface="Cambria Math" panose="02040503050406030204" pitchFamily="18" charset="0"/>
                      </a:rPr>
                      <m:t>=</m:t>
                    </m:r>
                    <m:r>
                      <a:rPr lang="sk-SK" i="1" dirty="0" smtClean="0">
                        <a:latin typeface="Cambria Math" panose="02040503050406030204" pitchFamily="18" charset="0"/>
                        <a:ea typeface="Cambria Math" panose="02040503050406030204" pitchFamily="18" charset="0"/>
                      </a:rPr>
                      <m:t>𝜙</m:t>
                    </m:r>
                    <m:r>
                      <a:rPr lang="en-GB" b="0" i="1" dirty="0" smtClean="0">
                        <a:latin typeface="Cambria Math" panose="02040503050406030204" pitchFamily="18" charset="0"/>
                        <a:ea typeface="Cambria Math" panose="02040503050406030204" pitchFamily="18" charset="0"/>
                      </a:rPr>
                      <m:t>(</m:t>
                    </m:r>
                    <m:r>
                      <a:rPr lang="en-GB" b="0" i="1" dirty="0" smtClean="0">
                        <a:latin typeface="Cambria Math" panose="02040503050406030204" pitchFamily="18" charset="0"/>
                        <a:ea typeface="Cambria Math" panose="02040503050406030204" pitchFamily="18" charset="0"/>
                      </a:rPr>
                      <m:t>𝑥</m:t>
                    </m:r>
                    <m:r>
                      <a:rPr lang="en-GB" b="0" i="1" dirty="0" smtClean="0">
                        <a:latin typeface="Cambria Math" panose="02040503050406030204" pitchFamily="18" charset="0"/>
                        <a:ea typeface="Cambria Math" panose="02040503050406030204" pitchFamily="18" charset="0"/>
                      </a:rPr>
                      <m:t>)</m:t>
                    </m:r>
                  </m:oMath>
                </a14:m>
                <a:r>
                  <a:rPr lang="en-GB" dirty="0"/>
                  <a:t> a </a:t>
                </a:r>
                <a:r>
                  <a:rPr lang="sk-SK" dirty="0"/>
                  <a:t>nový vstup do systému </a:t>
                </a:r>
                <a14:m>
                  <m:oMath xmlns:m="http://schemas.openxmlformats.org/officeDocument/2006/math">
                    <m:r>
                      <a:rPr lang="sk-SK" i="1">
                        <a:latin typeface="Cambria Math" panose="02040503050406030204" pitchFamily="18" charset="0"/>
                      </a:rPr>
                      <m:t>𝑣</m:t>
                    </m:r>
                  </m:oMath>
                </a14:m>
                <a:r>
                  <a:rPr lang="sk-SK" dirty="0"/>
                  <a:t> zabezpečí nasledovný vzťah pre lineárny systém:</a:t>
                </a:r>
              </a:p>
              <a:p>
                <a:pPr lvl="1"/>
                <a14:m>
                  <m:oMath xmlns:m="http://schemas.openxmlformats.org/officeDocument/2006/math">
                    <m:acc>
                      <m:accPr>
                        <m:chr m:val="̇"/>
                        <m:ctrlPr>
                          <a:rPr lang="sk-SK" i="1" smtClean="0">
                            <a:latin typeface="Cambria Math" panose="02040503050406030204" pitchFamily="18" charset="0"/>
                          </a:rPr>
                        </m:ctrlPr>
                      </m:accPr>
                      <m:e>
                        <m:r>
                          <a:rPr lang="sk-SK" b="0" i="1" smtClean="0">
                            <a:latin typeface="Cambria Math" panose="02040503050406030204" pitchFamily="18" charset="0"/>
                          </a:rPr>
                          <m:t>𝑧</m:t>
                        </m:r>
                      </m:e>
                    </m:acc>
                    <m:r>
                      <a:rPr lang="sk-SK" i="1">
                        <a:latin typeface="Cambria Math" panose="02040503050406030204" pitchFamily="18" charset="0"/>
                      </a:rPr>
                      <m:t>=</m:t>
                    </m:r>
                    <m:r>
                      <a:rPr lang="sk-SK" b="0" i="1" smtClean="0">
                        <a:latin typeface="Cambria Math" panose="02040503050406030204" pitchFamily="18" charset="0"/>
                      </a:rPr>
                      <m:t>𝐴𝑧</m:t>
                    </m:r>
                    <m:r>
                      <a:rPr lang="en-US" b="0" i="1" smtClean="0">
                        <a:latin typeface="Cambria Math" panose="02040503050406030204" pitchFamily="18" charset="0"/>
                      </a:rPr>
                      <m:t>+</m:t>
                    </m:r>
                    <m:r>
                      <a:rPr lang="sk-SK" b="0" i="1" smtClean="0">
                        <a:latin typeface="Cambria Math" panose="02040503050406030204" pitchFamily="18" charset="0"/>
                      </a:rPr>
                      <m:t>𝐵𝑣</m:t>
                    </m:r>
                  </m:oMath>
                </a14:m>
                <a:endParaRPr lang="sk-SK" b="0" dirty="0"/>
              </a:p>
              <a:p>
                <a:r>
                  <a:rPr lang="sk-SK" b="0" dirty="0">
                    <a:ea typeface="Cambria Math" panose="02040503050406030204" pitchFamily="18" charset="0"/>
                  </a:rPr>
                  <a:t>Vektor </a:t>
                </a:r>
                <a14:m>
                  <m:oMath xmlns:m="http://schemas.openxmlformats.org/officeDocument/2006/math">
                    <m:r>
                      <a:rPr lang="sk-SK" b="0" i="1" dirty="0" smtClean="0">
                        <a:latin typeface="Cambria Math" panose="02040503050406030204" pitchFamily="18" charset="0"/>
                        <a:ea typeface="Cambria Math" panose="02040503050406030204" pitchFamily="18" charset="0"/>
                      </a:rPr>
                      <m:t>𝑧</m:t>
                    </m:r>
                  </m:oMath>
                </a14:m>
                <a:r>
                  <a:rPr lang="sk-SK" b="0" dirty="0"/>
                  <a:t> je tiež nazývaný </a:t>
                </a:r>
                <a:r>
                  <a:rPr lang="sk-SK" b="0" dirty="0" err="1"/>
                  <a:t>linearizačným</a:t>
                </a:r>
                <a:r>
                  <a:rPr lang="sk-SK" b="0" dirty="0"/>
                  <a:t> stavovým vektorom. A riadenie </a:t>
                </a:r>
                <a14:m>
                  <m:oMath xmlns:m="http://schemas.openxmlformats.org/officeDocument/2006/math">
                    <m:r>
                      <a:rPr lang="sk-SK" i="1">
                        <a:latin typeface="Cambria Math" panose="02040503050406030204" pitchFamily="18" charset="0"/>
                      </a:rPr>
                      <m:t>𝑢</m:t>
                    </m:r>
                  </m:oMath>
                </a14:m>
                <a:r>
                  <a:rPr lang="sk-SK" b="0" dirty="0"/>
                  <a:t> je nazývané </a:t>
                </a:r>
                <a:r>
                  <a:rPr lang="sk-SK" b="0" dirty="0" err="1"/>
                  <a:t>linearizačným</a:t>
                </a:r>
                <a:r>
                  <a:rPr lang="sk-SK" b="0" dirty="0"/>
                  <a:t> riadením.  Pre zjednodušenie budeme ďalej označovať ako </a:t>
                </a:r>
                <a14:m>
                  <m:oMath xmlns:m="http://schemas.openxmlformats.org/officeDocument/2006/math">
                    <m:r>
                      <a:rPr lang="sk-SK" i="1">
                        <a:latin typeface="Cambria Math" panose="02040503050406030204" pitchFamily="18" charset="0"/>
                      </a:rPr>
                      <m:t>𝑧</m:t>
                    </m:r>
                  </m:oMath>
                </a14:m>
                <a:r>
                  <a:rPr lang="sk-SK" b="0" dirty="0"/>
                  <a:t> nielen stav lineárneho systému a samotný </a:t>
                </a:r>
                <a:r>
                  <a:rPr lang="sk-SK" b="0" dirty="0" err="1"/>
                  <a:t>difeomorfizmus</a:t>
                </a:r>
                <a:r>
                  <a:rPr lang="sk-SK" b="0" dirty="0"/>
                  <a:t>:</a:t>
                </a:r>
              </a:p>
              <a:p>
                <a:pPr lvl="1"/>
                <a14:m>
                  <m:oMath xmlns:m="http://schemas.openxmlformats.org/officeDocument/2006/math">
                    <m:r>
                      <a:rPr lang="sk-SK" b="0" i="1" dirty="0" smtClean="0">
                        <a:latin typeface="Cambria Math" panose="02040503050406030204" pitchFamily="18" charset="0"/>
                        <a:ea typeface="Cambria Math" panose="02040503050406030204" pitchFamily="18" charset="0"/>
                      </a:rPr>
                      <m:t>𝑧</m:t>
                    </m:r>
                    <m:r>
                      <a:rPr lang="sk-SK" b="0" i="1" dirty="0" smtClean="0">
                        <a:latin typeface="Cambria Math" panose="02040503050406030204" pitchFamily="18" charset="0"/>
                        <a:ea typeface="Cambria Math" panose="02040503050406030204" pitchFamily="18" charset="0"/>
                      </a:rPr>
                      <m:t>=</m:t>
                    </m:r>
                    <m:r>
                      <a:rPr lang="sk-SK" b="0" i="1" dirty="0" smtClean="0">
                        <a:latin typeface="Cambria Math" panose="02040503050406030204" pitchFamily="18" charset="0"/>
                        <a:ea typeface="Cambria Math" panose="02040503050406030204" pitchFamily="18" charset="0"/>
                      </a:rPr>
                      <m:t>𝑧</m:t>
                    </m:r>
                    <m:r>
                      <a:rPr lang="en-GB" b="0" i="1" dirty="0" smtClean="0">
                        <a:latin typeface="Cambria Math" panose="02040503050406030204" pitchFamily="18" charset="0"/>
                        <a:ea typeface="Cambria Math" panose="02040503050406030204" pitchFamily="18" charset="0"/>
                      </a:rPr>
                      <m:t>(</m:t>
                    </m:r>
                    <m:r>
                      <a:rPr lang="en-GB" b="0" i="1" dirty="0" smtClean="0">
                        <a:latin typeface="Cambria Math" panose="02040503050406030204" pitchFamily="18" charset="0"/>
                        <a:ea typeface="Cambria Math" panose="02040503050406030204" pitchFamily="18" charset="0"/>
                      </a:rPr>
                      <m:t>𝑥</m:t>
                    </m:r>
                    <m:r>
                      <a:rPr lang="en-GB" b="0" i="1" dirty="0" smtClean="0">
                        <a:latin typeface="Cambria Math" panose="02040503050406030204" pitchFamily="18" charset="0"/>
                        <a:ea typeface="Cambria Math" panose="02040503050406030204" pitchFamily="18" charset="0"/>
                      </a:rPr>
                      <m:t>)</m:t>
                    </m:r>
                  </m:oMath>
                </a14:m>
                <a:endParaRPr lang="sk-SK" b="0" dirty="0"/>
              </a:p>
            </p:txBody>
          </p:sp>
        </mc:Choice>
        <mc:Fallback xmlns="">
          <p:sp>
            <p:nvSpPr>
              <p:cNvPr id="3" name="Content Placeholder 2">
                <a:extLst>
                  <a:ext uri="{FF2B5EF4-FFF2-40B4-BE49-F238E27FC236}">
                    <a16:creationId xmlns:a16="http://schemas.microsoft.com/office/drawing/2014/main" id="{1FAF8E05-924F-148C-0067-DF84C45F3528}"/>
                  </a:ext>
                </a:extLst>
              </p:cNvPr>
              <p:cNvSpPr>
                <a:spLocks noGrp="1" noRot="1" noChangeAspect="1" noMove="1" noResize="1" noEditPoints="1" noAdjustHandles="1" noChangeArrowheads="1" noChangeShapeType="1" noTextEdit="1"/>
              </p:cNvSpPr>
              <p:nvPr>
                <p:ph idx="1"/>
              </p:nvPr>
            </p:nvSpPr>
            <p:spPr>
              <a:blipFill>
                <a:blip r:embed="rId2"/>
                <a:stretch>
                  <a:fillRect l="-519" t="-2125" r="-1407"/>
                </a:stretch>
              </a:blipFill>
            </p:spPr>
            <p:txBody>
              <a:bodyPr/>
              <a:lstStyle/>
              <a:p>
                <a:r>
                  <a:rPr lang="en-GB">
                    <a:noFill/>
                  </a:rPr>
                  <a:t> </a:t>
                </a:r>
              </a:p>
            </p:txBody>
          </p:sp>
        </mc:Fallback>
      </mc:AlternateContent>
    </p:spTree>
    <p:extLst>
      <p:ext uri="{BB962C8B-B14F-4D97-AF65-F5344CB8AC3E}">
        <p14:creationId xmlns:p14="http://schemas.microsoft.com/office/powerpoint/2010/main" val="3661847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AAF1CE3-6D12-D235-27A7-63E415B8D81D}"/>
              </a:ext>
            </a:extLst>
          </p:cNvPr>
          <p:cNvSpPr>
            <a:spLocks noGrp="1"/>
          </p:cNvSpPr>
          <p:nvPr>
            <p:ph type="title"/>
          </p:nvPr>
        </p:nvSpPr>
        <p:spPr/>
        <p:txBody>
          <a:bodyPr>
            <a:normAutofit fontScale="90000"/>
          </a:bodyPr>
          <a:lstStyle/>
          <a:p>
            <a:r>
              <a:rPr lang="sk-SK" dirty="0"/>
              <a:t>Podmienky vstupno-stavovej linearizácie</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CAC510E5-EDF3-EE08-603E-456BFE774ADA}"/>
                  </a:ext>
                </a:extLst>
              </p:cNvPr>
              <p:cNvSpPr>
                <a:spLocks noGrp="1"/>
              </p:cNvSpPr>
              <p:nvPr>
                <p:ph idx="1"/>
              </p:nvPr>
            </p:nvSpPr>
            <p:spPr/>
            <p:txBody>
              <a:bodyPr>
                <a:normAutofit fontScale="62500" lnSpcReduction="20000"/>
              </a:bodyPr>
              <a:lstStyle/>
              <a:p>
                <a14:m>
                  <m:oMath xmlns:m="http://schemas.openxmlformats.org/officeDocument/2006/math">
                    <m:r>
                      <a:rPr lang="sk-SK" b="0" i="1" smtClean="0">
                        <a:latin typeface="Cambria Math" panose="02040503050406030204" pitchFamily="18" charset="0"/>
                      </a:rPr>
                      <m:t>𝑓</m:t>
                    </m:r>
                    <m:d>
                      <m:dPr>
                        <m:ctrlPr>
                          <a:rPr lang="sk-SK" b="0" i="1" smtClean="0">
                            <a:latin typeface="Cambria Math" panose="02040503050406030204" pitchFamily="18" charset="0"/>
                          </a:rPr>
                        </m:ctrlPr>
                      </m:dPr>
                      <m:e>
                        <m:r>
                          <a:rPr lang="sk-SK" b="0" i="1" smtClean="0">
                            <a:latin typeface="Cambria Math" panose="02040503050406030204" pitchFamily="18" charset="0"/>
                          </a:rPr>
                          <m:t>𝑥</m:t>
                        </m:r>
                      </m:e>
                    </m:d>
                  </m:oMath>
                </a14:m>
                <a:r>
                  <a:rPr lang="sk-SK" dirty="0"/>
                  <a:t> a </a:t>
                </a:r>
                <a14:m>
                  <m:oMath xmlns:m="http://schemas.openxmlformats.org/officeDocument/2006/math">
                    <m:r>
                      <a:rPr lang="sk-SK" b="0" i="1" smtClean="0">
                        <a:latin typeface="Cambria Math" panose="02040503050406030204" pitchFamily="18" charset="0"/>
                      </a:rPr>
                      <m:t>𝑔</m:t>
                    </m:r>
                    <m:d>
                      <m:dPr>
                        <m:ctrlPr>
                          <a:rPr lang="sk-SK" i="1">
                            <a:latin typeface="Cambria Math" panose="02040503050406030204" pitchFamily="18" charset="0"/>
                          </a:rPr>
                        </m:ctrlPr>
                      </m:dPr>
                      <m:e>
                        <m:r>
                          <a:rPr lang="sk-SK" i="1">
                            <a:latin typeface="Cambria Math" panose="02040503050406030204" pitchFamily="18" charset="0"/>
                          </a:rPr>
                          <m:t>𝑥</m:t>
                        </m:r>
                      </m:e>
                    </m:d>
                  </m:oMath>
                </a14:m>
                <a:r>
                  <a:rPr lang="sk-SK" dirty="0"/>
                  <a:t> sú hladké vektory</a:t>
                </a:r>
              </a:p>
              <a:p>
                <a:r>
                  <a:rPr lang="sk-SK" dirty="0"/>
                  <a:t>Tieto vektory sú </a:t>
                </a:r>
                <a:r>
                  <a:rPr lang="sk-SK" dirty="0" err="1"/>
                  <a:t>linearizovateľné</a:t>
                </a:r>
                <a:r>
                  <a:rPr lang="sk-SK" dirty="0"/>
                  <a:t> práve vtedy a len vtedy ak existuje oblasť </a:t>
                </a:r>
                <a14:m>
                  <m:oMath xmlns:m="http://schemas.openxmlformats.org/officeDocument/2006/math">
                    <m:r>
                      <m:rPr>
                        <m:sty m:val="p"/>
                      </m:rPr>
                      <a:rPr lang="el-GR" i="1" dirty="0" smtClean="0">
                        <a:latin typeface="Cambria Math" panose="02040503050406030204" pitchFamily="18" charset="0"/>
                        <a:ea typeface="Cambria Math" panose="02040503050406030204" pitchFamily="18" charset="0"/>
                      </a:rPr>
                      <m:t>Ω</m:t>
                    </m:r>
                  </m:oMath>
                </a14:m>
                <a:r>
                  <a:rPr lang="sk-SK" dirty="0"/>
                  <a:t> a platia nasledovné podmienky</a:t>
                </a:r>
              </a:p>
              <a:p>
                <a:pPr lvl="1"/>
                <a:r>
                  <a:rPr lang="sk-SK" dirty="0"/>
                  <a:t>Vektory </a:t>
                </a:r>
                <a14:m>
                  <m:oMath xmlns:m="http://schemas.openxmlformats.org/officeDocument/2006/math">
                    <m:r>
                      <a:rPr lang="en-GB" i="1">
                        <a:latin typeface="Cambria Math" panose="02040503050406030204" pitchFamily="18" charset="0"/>
                        <a:ea typeface="Cambria Math" panose="02040503050406030204" pitchFamily="18" charset="0"/>
                      </a:rPr>
                      <m:t>{</m:t>
                    </m:r>
                    <m:r>
                      <a:rPr lang="sk-SK" b="0" i="1" smtClean="0">
                        <a:latin typeface="Cambria Math" panose="02040503050406030204" pitchFamily="18" charset="0"/>
                        <a:ea typeface="Cambria Math" panose="02040503050406030204" pitchFamily="18" charset="0"/>
                      </a:rPr>
                      <m:t>𝑔</m:t>
                    </m:r>
                    <m:r>
                      <a:rPr lang="en-GB" b="0" i="1" smtClean="0">
                        <a:latin typeface="Cambria Math" panose="02040503050406030204" pitchFamily="18" charset="0"/>
                        <a:ea typeface="Cambria Math" panose="02040503050406030204" pitchFamily="18" charset="0"/>
                      </a:rPr>
                      <m:t>,</m:t>
                    </m:r>
                    <m:sSup>
                      <m:sSupPr>
                        <m:ctrlPr>
                          <a:rPr lang="en-GB" i="1">
                            <a:latin typeface="Cambria Math" panose="02040503050406030204" pitchFamily="18" charset="0"/>
                            <a:ea typeface="Cambria Math" panose="02040503050406030204" pitchFamily="18" charset="0"/>
                          </a:rPr>
                        </m:ctrlPr>
                      </m:sSupPr>
                      <m:e>
                        <m:r>
                          <a:rPr lang="sk-SK" i="1">
                            <a:latin typeface="Cambria Math" panose="02040503050406030204" pitchFamily="18" charset="0"/>
                            <a:ea typeface="Cambria Math" panose="02040503050406030204" pitchFamily="18" charset="0"/>
                          </a:rPr>
                          <m:t>𝑎</m:t>
                        </m:r>
                        <m:sSub>
                          <m:sSubPr>
                            <m:ctrlPr>
                              <a:rPr lang="en-GB" i="1">
                                <a:latin typeface="Cambria Math" panose="02040503050406030204" pitchFamily="18" charset="0"/>
                                <a:ea typeface="Cambria Math" panose="02040503050406030204" pitchFamily="18" charset="0"/>
                              </a:rPr>
                            </m:ctrlPr>
                          </m:sSubPr>
                          <m:e>
                            <m:r>
                              <a:rPr lang="sk-SK" i="1">
                                <a:latin typeface="Cambria Math" panose="02040503050406030204" pitchFamily="18" charset="0"/>
                                <a:ea typeface="Cambria Math" panose="02040503050406030204" pitchFamily="18" charset="0"/>
                              </a:rPr>
                              <m:t>𝑑</m:t>
                            </m:r>
                          </m:e>
                          <m:sub>
                            <m:r>
                              <a:rPr lang="en-GB" i="1">
                                <a:latin typeface="Cambria Math" panose="02040503050406030204" pitchFamily="18" charset="0"/>
                                <a:ea typeface="Cambria Math" panose="02040503050406030204" pitchFamily="18" charset="0"/>
                              </a:rPr>
                              <m:t>𝑓</m:t>
                            </m:r>
                          </m:sub>
                        </m:sSub>
                      </m:e>
                      <m:sup>
                        <m:r>
                          <a:rPr lang="sk-SK" b="0" i="1" smtClean="0">
                            <a:latin typeface="Cambria Math" panose="02040503050406030204" pitchFamily="18" charset="0"/>
                            <a:ea typeface="Cambria Math" panose="02040503050406030204" pitchFamily="18" charset="0"/>
                          </a:rPr>
                          <m:t>1</m:t>
                        </m:r>
                      </m:sup>
                    </m:sSup>
                    <m:r>
                      <a:rPr lang="en-GB" i="1">
                        <a:latin typeface="Cambria Math" panose="02040503050406030204" pitchFamily="18" charset="0"/>
                        <a:ea typeface="Cambria Math" panose="02040503050406030204" pitchFamily="18" charset="0"/>
                      </a:rPr>
                      <m:t>𝑔</m:t>
                    </m:r>
                    <m:r>
                      <a:rPr lang="sk-SK" b="0" i="1" smtClean="0">
                        <a:latin typeface="Cambria Math" panose="02040503050406030204" pitchFamily="18" charset="0"/>
                        <a:ea typeface="Cambria Math" panose="02040503050406030204" pitchFamily="18" charset="0"/>
                      </a:rPr>
                      <m:t>,</m:t>
                    </m:r>
                    <m:sSup>
                      <m:sSupPr>
                        <m:ctrlPr>
                          <a:rPr lang="en-GB" i="1">
                            <a:latin typeface="Cambria Math" panose="02040503050406030204" pitchFamily="18" charset="0"/>
                            <a:ea typeface="Cambria Math" panose="02040503050406030204" pitchFamily="18" charset="0"/>
                          </a:rPr>
                        </m:ctrlPr>
                      </m:sSupPr>
                      <m:e>
                        <m:r>
                          <a:rPr lang="sk-SK" i="1">
                            <a:latin typeface="Cambria Math" panose="02040503050406030204" pitchFamily="18" charset="0"/>
                            <a:ea typeface="Cambria Math" panose="02040503050406030204" pitchFamily="18" charset="0"/>
                          </a:rPr>
                          <m:t>𝑎</m:t>
                        </m:r>
                        <m:sSub>
                          <m:sSubPr>
                            <m:ctrlPr>
                              <a:rPr lang="en-GB" i="1">
                                <a:latin typeface="Cambria Math" panose="02040503050406030204" pitchFamily="18" charset="0"/>
                                <a:ea typeface="Cambria Math" panose="02040503050406030204" pitchFamily="18" charset="0"/>
                              </a:rPr>
                            </m:ctrlPr>
                          </m:sSubPr>
                          <m:e>
                            <m:r>
                              <a:rPr lang="sk-SK" i="1">
                                <a:latin typeface="Cambria Math" panose="02040503050406030204" pitchFamily="18" charset="0"/>
                                <a:ea typeface="Cambria Math" panose="02040503050406030204" pitchFamily="18" charset="0"/>
                              </a:rPr>
                              <m:t>𝑑</m:t>
                            </m:r>
                          </m:e>
                          <m:sub>
                            <m:r>
                              <a:rPr lang="en-GB" i="1">
                                <a:latin typeface="Cambria Math" panose="02040503050406030204" pitchFamily="18" charset="0"/>
                                <a:ea typeface="Cambria Math" panose="02040503050406030204" pitchFamily="18" charset="0"/>
                              </a:rPr>
                              <m:t>𝑓</m:t>
                            </m:r>
                          </m:sub>
                        </m:sSub>
                      </m:e>
                      <m:sup>
                        <m:r>
                          <a:rPr lang="sk-SK" b="0" i="1" smtClean="0">
                            <a:latin typeface="Cambria Math" panose="02040503050406030204" pitchFamily="18" charset="0"/>
                            <a:ea typeface="Cambria Math" panose="02040503050406030204" pitchFamily="18" charset="0"/>
                          </a:rPr>
                          <m:t>2</m:t>
                        </m:r>
                      </m:sup>
                    </m:sSup>
                    <m:r>
                      <a:rPr lang="en-GB" i="1">
                        <a:latin typeface="Cambria Math" panose="02040503050406030204" pitchFamily="18" charset="0"/>
                        <a:ea typeface="Cambria Math" panose="02040503050406030204" pitchFamily="18" charset="0"/>
                      </a:rPr>
                      <m:t>𝑔</m:t>
                    </m:r>
                    <m:r>
                      <a:rPr lang="sk-SK" b="0" i="1" smtClean="0">
                        <a:latin typeface="Cambria Math" panose="02040503050406030204" pitchFamily="18" charset="0"/>
                        <a:ea typeface="Cambria Math" panose="02040503050406030204" pitchFamily="18" charset="0"/>
                      </a:rPr>
                      <m:t>,</m:t>
                    </m:r>
                    <m:sSup>
                      <m:sSupPr>
                        <m:ctrlPr>
                          <a:rPr lang="en-GB" i="1">
                            <a:latin typeface="Cambria Math" panose="02040503050406030204" pitchFamily="18" charset="0"/>
                            <a:ea typeface="Cambria Math" panose="02040503050406030204" pitchFamily="18" charset="0"/>
                          </a:rPr>
                        </m:ctrlPr>
                      </m:sSupPr>
                      <m:e>
                        <m:r>
                          <a:rPr lang="sk-SK" i="1">
                            <a:latin typeface="Cambria Math" panose="02040503050406030204" pitchFamily="18" charset="0"/>
                            <a:ea typeface="Cambria Math" panose="02040503050406030204" pitchFamily="18" charset="0"/>
                          </a:rPr>
                          <m:t>𝑎</m:t>
                        </m:r>
                        <m:sSub>
                          <m:sSubPr>
                            <m:ctrlPr>
                              <a:rPr lang="en-GB" i="1">
                                <a:latin typeface="Cambria Math" panose="02040503050406030204" pitchFamily="18" charset="0"/>
                                <a:ea typeface="Cambria Math" panose="02040503050406030204" pitchFamily="18" charset="0"/>
                              </a:rPr>
                            </m:ctrlPr>
                          </m:sSubPr>
                          <m:e>
                            <m:r>
                              <a:rPr lang="sk-SK" i="1">
                                <a:latin typeface="Cambria Math" panose="02040503050406030204" pitchFamily="18" charset="0"/>
                                <a:ea typeface="Cambria Math" panose="02040503050406030204" pitchFamily="18" charset="0"/>
                              </a:rPr>
                              <m:t>𝑑</m:t>
                            </m:r>
                          </m:e>
                          <m:sub>
                            <m:r>
                              <a:rPr lang="en-GB" i="1">
                                <a:latin typeface="Cambria Math" panose="02040503050406030204" pitchFamily="18" charset="0"/>
                                <a:ea typeface="Cambria Math" panose="02040503050406030204" pitchFamily="18" charset="0"/>
                              </a:rPr>
                              <m:t>𝑓</m:t>
                            </m:r>
                          </m:sub>
                        </m:sSub>
                      </m:e>
                      <m:sup>
                        <m:r>
                          <a:rPr lang="sk-SK" b="0" i="1" smtClean="0">
                            <a:latin typeface="Cambria Math" panose="02040503050406030204" pitchFamily="18" charset="0"/>
                            <a:ea typeface="Cambria Math" panose="02040503050406030204" pitchFamily="18" charset="0"/>
                          </a:rPr>
                          <m:t>𝑛</m:t>
                        </m:r>
                        <m:r>
                          <a:rPr lang="sk-SK" b="0" i="1" smtClean="0">
                            <a:latin typeface="Cambria Math" panose="02040503050406030204" pitchFamily="18" charset="0"/>
                            <a:ea typeface="Cambria Math" panose="02040503050406030204" pitchFamily="18" charset="0"/>
                          </a:rPr>
                          <m:t>−1</m:t>
                        </m:r>
                      </m:sup>
                    </m:sSup>
                    <m:r>
                      <a:rPr lang="en-GB" i="1">
                        <a:latin typeface="Cambria Math" panose="02040503050406030204" pitchFamily="18" charset="0"/>
                        <a:ea typeface="Cambria Math" panose="02040503050406030204" pitchFamily="18" charset="0"/>
                      </a:rPr>
                      <m:t>𝑔</m:t>
                    </m:r>
                    <m:r>
                      <a:rPr lang="en-GB" b="0" i="1" smtClean="0">
                        <a:latin typeface="Cambria Math" panose="02040503050406030204" pitchFamily="18" charset="0"/>
                        <a:ea typeface="Cambria Math" panose="02040503050406030204" pitchFamily="18" charset="0"/>
                      </a:rPr>
                      <m:t>}</m:t>
                    </m:r>
                  </m:oMath>
                </a14:m>
                <a:r>
                  <a:rPr lang="en-GB" dirty="0"/>
                  <a:t> </a:t>
                </a:r>
                <a:r>
                  <a:rPr lang="sk-SK" dirty="0"/>
                  <a:t>sú lineárne nezávislé v </a:t>
                </a:r>
                <a14:m>
                  <m:oMath xmlns:m="http://schemas.openxmlformats.org/officeDocument/2006/math">
                    <m:r>
                      <m:rPr>
                        <m:sty m:val="p"/>
                      </m:rPr>
                      <a:rPr lang="el-GR" i="1" dirty="0">
                        <a:latin typeface="Cambria Math" panose="02040503050406030204" pitchFamily="18" charset="0"/>
                        <a:ea typeface="Cambria Math" panose="02040503050406030204" pitchFamily="18" charset="0"/>
                      </a:rPr>
                      <m:t>Ω</m:t>
                    </m:r>
                  </m:oMath>
                </a14:m>
                <a:endParaRPr lang="sk-SK" dirty="0"/>
              </a:p>
              <a:p>
                <a:pPr lvl="1"/>
                <a:r>
                  <a:rPr lang="sk-SK" dirty="0"/>
                  <a:t>Množina vektorov </a:t>
                </a:r>
                <a14:m>
                  <m:oMath xmlns:m="http://schemas.openxmlformats.org/officeDocument/2006/math">
                    <m:r>
                      <a:rPr lang="en-GB" i="1">
                        <a:latin typeface="Cambria Math" panose="02040503050406030204" pitchFamily="18" charset="0"/>
                        <a:ea typeface="Cambria Math" panose="02040503050406030204" pitchFamily="18" charset="0"/>
                      </a:rPr>
                      <m:t>{</m:t>
                    </m:r>
                    <m:r>
                      <a:rPr lang="sk-SK" b="0" i="1" smtClean="0">
                        <a:latin typeface="Cambria Math" panose="02040503050406030204" pitchFamily="18" charset="0"/>
                        <a:ea typeface="Cambria Math" panose="02040503050406030204" pitchFamily="18" charset="0"/>
                      </a:rPr>
                      <m:t>𝑔</m:t>
                    </m:r>
                    <m:r>
                      <a:rPr lang="en-GB" b="0" i="1" smtClean="0">
                        <a:latin typeface="Cambria Math" panose="02040503050406030204" pitchFamily="18" charset="0"/>
                        <a:ea typeface="Cambria Math" panose="02040503050406030204" pitchFamily="18" charset="0"/>
                      </a:rPr>
                      <m:t>,</m:t>
                    </m:r>
                    <m:sSup>
                      <m:sSupPr>
                        <m:ctrlPr>
                          <a:rPr lang="en-GB" i="1">
                            <a:latin typeface="Cambria Math" panose="02040503050406030204" pitchFamily="18" charset="0"/>
                            <a:ea typeface="Cambria Math" panose="02040503050406030204" pitchFamily="18" charset="0"/>
                          </a:rPr>
                        </m:ctrlPr>
                      </m:sSupPr>
                      <m:e>
                        <m:r>
                          <a:rPr lang="sk-SK" i="1">
                            <a:latin typeface="Cambria Math" panose="02040503050406030204" pitchFamily="18" charset="0"/>
                            <a:ea typeface="Cambria Math" panose="02040503050406030204" pitchFamily="18" charset="0"/>
                          </a:rPr>
                          <m:t>𝑎</m:t>
                        </m:r>
                        <m:sSub>
                          <m:sSubPr>
                            <m:ctrlPr>
                              <a:rPr lang="en-GB" i="1">
                                <a:latin typeface="Cambria Math" panose="02040503050406030204" pitchFamily="18" charset="0"/>
                                <a:ea typeface="Cambria Math" panose="02040503050406030204" pitchFamily="18" charset="0"/>
                              </a:rPr>
                            </m:ctrlPr>
                          </m:sSubPr>
                          <m:e>
                            <m:r>
                              <a:rPr lang="sk-SK" i="1">
                                <a:latin typeface="Cambria Math" panose="02040503050406030204" pitchFamily="18" charset="0"/>
                                <a:ea typeface="Cambria Math" panose="02040503050406030204" pitchFamily="18" charset="0"/>
                              </a:rPr>
                              <m:t>𝑑</m:t>
                            </m:r>
                          </m:e>
                          <m:sub>
                            <m:r>
                              <a:rPr lang="en-GB" i="1">
                                <a:latin typeface="Cambria Math" panose="02040503050406030204" pitchFamily="18" charset="0"/>
                                <a:ea typeface="Cambria Math" panose="02040503050406030204" pitchFamily="18" charset="0"/>
                              </a:rPr>
                              <m:t>𝑓</m:t>
                            </m:r>
                          </m:sub>
                        </m:sSub>
                      </m:e>
                      <m:sup>
                        <m:r>
                          <a:rPr lang="sk-SK" b="0" i="1" smtClean="0">
                            <a:latin typeface="Cambria Math" panose="02040503050406030204" pitchFamily="18" charset="0"/>
                            <a:ea typeface="Cambria Math" panose="02040503050406030204" pitchFamily="18" charset="0"/>
                          </a:rPr>
                          <m:t>1</m:t>
                        </m:r>
                      </m:sup>
                    </m:sSup>
                    <m:r>
                      <a:rPr lang="en-GB" i="1">
                        <a:latin typeface="Cambria Math" panose="02040503050406030204" pitchFamily="18" charset="0"/>
                        <a:ea typeface="Cambria Math" panose="02040503050406030204" pitchFamily="18" charset="0"/>
                      </a:rPr>
                      <m:t>𝑔</m:t>
                    </m:r>
                    <m:r>
                      <a:rPr lang="sk-SK" b="0" i="1" smtClean="0">
                        <a:latin typeface="Cambria Math" panose="02040503050406030204" pitchFamily="18" charset="0"/>
                        <a:ea typeface="Cambria Math" panose="02040503050406030204" pitchFamily="18" charset="0"/>
                      </a:rPr>
                      <m:t>,</m:t>
                    </m:r>
                    <m:sSup>
                      <m:sSupPr>
                        <m:ctrlPr>
                          <a:rPr lang="en-GB" i="1">
                            <a:latin typeface="Cambria Math" panose="02040503050406030204" pitchFamily="18" charset="0"/>
                            <a:ea typeface="Cambria Math" panose="02040503050406030204" pitchFamily="18" charset="0"/>
                          </a:rPr>
                        </m:ctrlPr>
                      </m:sSupPr>
                      <m:e>
                        <m:r>
                          <a:rPr lang="sk-SK" i="1">
                            <a:latin typeface="Cambria Math" panose="02040503050406030204" pitchFamily="18" charset="0"/>
                            <a:ea typeface="Cambria Math" panose="02040503050406030204" pitchFamily="18" charset="0"/>
                          </a:rPr>
                          <m:t>𝑎</m:t>
                        </m:r>
                        <m:sSub>
                          <m:sSubPr>
                            <m:ctrlPr>
                              <a:rPr lang="en-GB" i="1">
                                <a:latin typeface="Cambria Math" panose="02040503050406030204" pitchFamily="18" charset="0"/>
                                <a:ea typeface="Cambria Math" panose="02040503050406030204" pitchFamily="18" charset="0"/>
                              </a:rPr>
                            </m:ctrlPr>
                          </m:sSubPr>
                          <m:e>
                            <m:r>
                              <a:rPr lang="sk-SK" i="1">
                                <a:latin typeface="Cambria Math" panose="02040503050406030204" pitchFamily="18" charset="0"/>
                                <a:ea typeface="Cambria Math" panose="02040503050406030204" pitchFamily="18" charset="0"/>
                              </a:rPr>
                              <m:t>𝑑</m:t>
                            </m:r>
                          </m:e>
                          <m:sub>
                            <m:r>
                              <a:rPr lang="en-GB" i="1">
                                <a:latin typeface="Cambria Math" panose="02040503050406030204" pitchFamily="18" charset="0"/>
                                <a:ea typeface="Cambria Math" panose="02040503050406030204" pitchFamily="18" charset="0"/>
                              </a:rPr>
                              <m:t>𝑓</m:t>
                            </m:r>
                          </m:sub>
                        </m:sSub>
                      </m:e>
                      <m:sup>
                        <m:r>
                          <a:rPr lang="sk-SK" b="0" i="1" smtClean="0">
                            <a:latin typeface="Cambria Math" panose="02040503050406030204" pitchFamily="18" charset="0"/>
                            <a:ea typeface="Cambria Math" panose="02040503050406030204" pitchFamily="18" charset="0"/>
                          </a:rPr>
                          <m:t>2</m:t>
                        </m:r>
                      </m:sup>
                    </m:sSup>
                    <m:r>
                      <a:rPr lang="en-GB" i="1">
                        <a:latin typeface="Cambria Math" panose="02040503050406030204" pitchFamily="18" charset="0"/>
                        <a:ea typeface="Cambria Math" panose="02040503050406030204" pitchFamily="18" charset="0"/>
                      </a:rPr>
                      <m:t>𝑔</m:t>
                    </m:r>
                    <m:r>
                      <a:rPr lang="sk-SK" b="0" i="1" smtClean="0">
                        <a:latin typeface="Cambria Math" panose="02040503050406030204" pitchFamily="18" charset="0"/>
                        <a:ea typeface="Cambria Math" panose="02040503050406030204" pitchFamily="18" charset="0"/>
                      </a:rPr>
                      <m:t>,</m:t>
                    </m:r>
                    <m:sSup>
                      <m:sSupPr>
                        <m:ctrlPr>
                          <a:rPr lang="en-GB" i="1">
                            <a:latin typeface="Cambria Math" panose="02040503050406030204" pitchFamily="18" charset="0"/>
                            <a:ea typeface="Cambria Math" panose="02040503050406030204" pitchFamily="18" charset="0"/>
                          </a:rPr>
                        </m:ctrlPr>
                      </m:sSupPr>
                      <m:e>
                        <m:r>
                          <a:rPr lang="sk-SK" i="1">
                            <a:latin typeface="Cambria Math" panose="02040503050406030204" pitchFamily="18" charset="0"/>
                            <a:ea typeface="Cambria Math" panose="02040503050406030204" pitchFamily="18" charset="0"/>
                          </a:rPr>
                          <m:t>𝑎</m:t>
                        </m:r>
                        <m:sSub>
                          <m:sSubPr>
                            <m:ctrlPr>
                              <a:rPr lang="en-GB" i="1">
                                <a:latin typeface="Cambria Math" panose="02040503050406030204" pitchFamily="18" charset="0"/>
                                <a:ea typeface="Cambria Math" panose="02040503050406030204" pitchFamily="18" charset="0"/>
                              </a:rPr>
                            </m:ctrlPr>
                          </m:sSubPr>
                          <m:e>
                            <m:r>
                              <a:rPr lang="sk-SK" i="1">
                                <a:latin typeface="Cambria Math" panose="02040503050406030204" pitchFamily="18" charset="0"/>
                                <a:ea typeface="Cambria Math" panose="02040503050406030204" pitchFamily="18" charset="0"/>
                              </a:rPr>
                              <m:t>𝑑</m:t>
                            </m:r>
                          </m:e>
                          <m:sub>
                            <m:r>
                              <a:rPr lang="en-GB" i="1">
                                <a:latin typeface="Cambria Math" panose="02040503050406030204" pitchFamily="18" charset="0"/>
                                <a:ea typeface="Cambria Math" panose="02040503050406030204" pitchFamily="18" charset="0"/>
                              </a:rPr>
                              <m:t>𝑓</m:t>
                            </m:r>
                          </m:sub>
                        </m:sSub>
                      </m:e>
                      <m:sup>
                        <m:r>
                          <a:rPr lang="sk-SK" b="0" i="1" smtClean="0">
                            <a:latin typeface="Cambria Math" panose="02040503050406030204" pitchFamily="18" charset="0"/>
                            <a:ea typeface="Cambria Math" panose="02040503050406030204" pitchFamily="18" charset="0"/>
                          </a:rPr>
                          <m:t>𝑛</m:t>
                        </m:r>
                        <m:r>
                          <a:rPr lang="sk-SK" b="0" i="1" smtClean="0">
                            <a:latin typeface="Cambria Math" panose="02040503050406030204" pitchFamily="18" charset="0"/>
                            <a:ea typeface="Cambria Math" panose="02040503050406030204" pitchFamily="18" charset="0"/>
                          </a:rPr>
                          <m:t>−2</m:t>
                        </m:r>
                      </m:sup>
                    </m:sSup>
                    <m:r>
                      <a:rPr lang="en-GB" i="1">
                        <a:latin typeface="Cambria Math" panose="02040503050406030204" pitchFamily="18" charset="0"/>
                        <a:ea typeface="Cambria Math" panose="02040503050406030204" pitchFamily="18" charset="0"/>
                      </a:rPr>
                      <m:t>𝑔</m:t>
                    </m:r>
                    <m:r>
                      <a:rPr lang="en-GB" b="0" i="1" smtClean="0">
                        <a:latin typeface="Cambria Math" panose="02040503050406030204" pitchFamily="18" charset="0"/>
                        <a:ea typeface="Cambria Math" panose="02040503050406030204" pitchFamily="18" charset="0"/>
                      </a:rPr>
                      <m:t>}</m:t>
                    </m:r>
                  </m:oMath>
                </a14:m>
                <a:r>
                  <a:rPr lang="en-GB" dirty="0"/>
                  <a:t> </a:t>
                </a:r>
                <a:r>
                  <a:rPr lang="sk-SK" dirty="0"/>
                  <a:t>je </a:t>
                </a:r>
                <a:r>
                  <a:rPr lang="sk-SK" dirty="0" err="1"/>
                  <a:t>involutívna</a:t>
                </a:r>
                <a:r>
                  <a:rPr lang="sk-SK" dirty="0"/>
                  <a:t> v </a:t>
                </a:r>
                <a14:m>
                  <m:oMath xmlns:m="http://schemas.openxmlformats.org/officeDocument/2006/math">
                    <m:r>
                      <m:rPr>
                        <m:sty m:val="p"/>
                      </m:rPr>
                      <a:rPr lang="el-GR" i="1" dirty="0">
                        <a:latin typeface="Cambria Math" panose="02040503050406030204" pitchFamily="18" charset="0"/>
                        <a:ea typeface="Cambria Math" panose="02040503050406030204" pitchFamily="18" charset="0"/>
                      </a:rPr>
                      <m:t>Ω</m:t>
                    </m:r>
                  </m:oMath>
                </a14:m>
                <a:endParaRPr lang="sk-SK" dirty="0"/>
              </a:p>
              <a:p>
                <a:pPr lvl="1"/>
                <a:endParaRPr lang="sk-SK" dirty="0"/>
              </a:p>
              <a:p>
                <a:pPr lvl="1"/>
                <a:r>
                  <a:rPr lang="sk-SK" dirty="0" err="1"/>
                  <a:t>Involutívnosť</a:t>
                </a:r>
                <a:r>
                  <a:rPr lang="sk-SK" dirty="0"/>
                  <a:t> vektorov znamená, že pokiaľ vyberieme pár vektorov z množiny vektorov </a:t>
                </a:r>
                <a14:m>
                  <m:oMath xmlns:m="http://schemas.openxmlformats.org/officeDocument/2006/math">
                    <m:r>
                      <a:rPr lang="en-GB" b="0" i="1" smtClean="0">
                        <a:latin typeface="Cambria Math" panose="02040503050406030204" pitchFamily="18" charset="0"/>
                        <a:ea typeface="Cambria Math" panose="02040503050406030204" pitchFamily="18" charset="0"/>
                      </a:rPr>
                      <m:t>[</m:t>
                    </m:r>
                    <m:r>
                      <a:rPr lang="sk-SK" b="0" i="1" smtClean="0">
                        <a:latin typeface="Cambria Math" panose="02040503050406030204" pitchFamily="18" charset="0"/>
                        <a:ea typeface="Cambria Math" panose="02040503050406030204" pitchFamily="18" charset="0"/>
                      </a:rPr>
                      <m:t>𝑔</m:t>
                    </m:r>
                    <m:r>
                      <a:rPr lang="en-GB" b="0" i="1" smtClean="0">
                        <a:latin typeface="Cambria Math" panose="02040503050406030204" pitchFamily="18" charset="0"/>
                        <a:ea typeface="Cambria Math" panose="02040503050406030204" pitchFamily="18" charset="0"/>
                      </a:rPr>
                      <m:t>,</m:t>
                    </m:r>
                    <m:sSup>
                      <m:sSupPr>
                        <m:ctrlPr>
                          <a:rPr lang="en-GB" i="1">
                            <a:latin typeface="Cambria Math" panose="02040503050406030204" pitchFamily="18" charset="0"/>
                            <a:ea typeface="Cambria Math" panose="02040503050406030204" pitchFamily="18" charset="0"/>
                          </a:rPr>
                        </m:ctrlPr>
                      </m:sSupPr>
                      <m:e>
                        <m:r>
                          <a:rPr lang="sk-SK" i="1">
                            <a:latin typeface="Cambria Math" panose="02040503050406030204" pitchFamily="18" charset="0"/>
                            <a:ea typeface="Cambria Math" panose="02040503050406030204" pitchFamily="18" charset="0"/>
                          </a:rPr>
                          <m:t>𝑎</m:t>
                        </m:r>
                        <m:sSub>
                          <m:sSubPr>
                            <m:ctrlPr>
                              <a:rPr lang="en-GB" i="1">
                                <a:latin typeface="Cambria Math" panose="02040503050406030204" pitchFamily="18" charset="0"/>
                                <a:ea typeface="Cambria Math" panose="02040503050406030204" pitchFamily="18" charset="0"/>
                              </a:rPr>
                            </m:ctrlPr>
                          </m:sSubPr>
                          <m:e>
                            <m:r>
                              <a:rPr lang="sk-SK" i="1">
                                <a:latin typeface="Cambria Math" panose="02040503050406030204" pitchFamily="18" charset="0"/>
                                <a:ea typeface="Cambria Math" panose="02040503050406030204" pitchFamily="18" charset="0"/>
                              </a:rPr>
                              <m:t>𝑑</m:t>
                            </m:r>
                          </m:e>
                          <m:sub>
                            <m:r>
                              <a:rPr lang="en-GB" i="1">
                                <a:latin typeface="Cambria Math" panose="02040503050406030204" pitchFamily="18" charset="0"/>
                                <a:ea typeface="Cambria Math" panose="02040503050406030204" pitchFamily="18" charset="0"/>
                              </a:rPr>
                              <m:t>𝑓</m:t>
                            </m:r>
                          </m:sub>
                        </m:sSub>
                      </m:e>
                      <m:sup>
                        <m:r>
                          <a:rPr lang="sk-SK" b="0" i="1" smtClean="0">
                            <a:latin typeface="Cambria Math" panose="02040503050406030204" pitchFamily="18" charset="0"/>
                            <a:ea typeface="Cambria Math" panose="02040503050406030204" pitchFamily="18" charset="0"/>
                          </a:rPr>
                          <m:t>1</m:t>
                        </m:r>
                      </m:sup>
                    </m:sSup>
                    <m:r>
                      <a:rPr lang="en-GB" i="1">
                        <a:latin typeface="Cambria Math" panose="02040503050406030204" pitchFamily="18" charset="0"/>
                        <a:ea typeface="Cambria Math" panose="02040503050406030204" pitchFamily="18" charset="0"/>
                      </a:rPr>
                      <m:t>𝑔</m:t>
                    </m:r>
                    <m:r>
                      <a:rPr lang="sk-SK" b="0" i="1" smtClean="0">
                        <a:latin typeface="Cambria Math" panose="02040503050406030204" pitchFamily="18" charset="0"/>
                        <a:ea typeface="Cambria Math" panose="02040503050406030204" pitchFamily="18" charset="0"/>
                      </a:rPr>
                      <m:t>,</m:t>
                    </m:r>
                    <m:sSup>
                      <m:sSupPr>
                        <m:ctrlPr>
                          <a:rPr lang="en-GB" i="1">
                            <a:latin typeface="Cambria Math" panose="02040503050406030204" pitchFamily="18" charset="0"/>
                            <a:ea typeface="Cambria Math" panose="02040503050406030204" pitchFamily="18" charset="0"/>
                          </a:rPr>
                        </m:ctrlPr>
                      </m:sSupPr>
                      <m:e>
                        <m:r>
                          <a:rPr lang="sk-SK" i="1">
                            <a:latin typeface="Cambria Math" panose="02040503050406030204" pitchFamily="18" charset="0"/>
                            <a:ea typeface="Cambria Math" panose="02040503050406030204" pitchFamily="18" charset="0"/>
                          </a:rPr>
                          <m:t>𝑎</m:t>
                        </m:r>
                        <m:sSub>
                          <m:sSubPr>
                            <m:ctrlPr>
                              <a:rPr lang="en-GB" i="1">
                                <a:latin typeface="Cambria Math" panose="02040503050406030204" pitchFamily="18" charset="0"/>
                                <a:ea typeface="Cambria Math" panose="02040503050406030204" pitchFamily="18" charset="0"/>
                              </a:rPr>
                            </m:ctrlPr>
                          </m:sSubPr>
                          <m:e>
                            <m:r>
                              <a:rPr lang="sk-SK" i="1">
                                <a:latin typeface="Cambria Math" panose="02040503050406030204" pitchFamily="18" charset="0"/>
                                <a:ea typeface="Cambria Math" panose="02040503050406030204" pitchFamily="18" charset="0"/>
                              </a:rPr>
                              <m:t>𝑑</m:t>
                            </m:r>
                          </m:e>
                          <m:sub>
                            <m:r>
                              <a:rPr lang="en-GB" i="1">
                                <a:latin typeface="Cambria Math" panose="02040503050406030204" pitchFamily="18" charset="0"/>
                                <a:ea typeface="Cambria Math" panose="02040503050406030204" pitchFamily="18" charset="0"/>
                              </a:rPr>
                              <m:t>𝑓</m:t>
                            </m:r>
                          </m:sub>
                        </m:sSub>
                      </m:e>
                      <m:sup>
                        <m:r>
                          <a:rPr lang="sk-SK" b="0" i="1" smtClean="0">
                            <a:latin typeface="Cambria Math" panose="02040503050406030204" pitchFamily="18" charset="0"/>
                            <a:ea typeface="Cambria Math" panose="02040503050406030204" pitchFamily="18" charset="0"/>
                          </a:rPr>
                          <m:t>2</m:t>
                        </m:r>
                      </m:sup>
                    </m:sSup>
                    <m:r>
                      <a:rPr lang="en-GB" i="1">
                        <a:latin typeface="Cambria Math" panose="02040503050406030204" pitchFamily="18" charset="0"/>
                        <a:ea typeface="Cambria Math" panose="02040503050406030204" pitchFamily="18" charset="0"/>
                      </a:rPr>
                      <m:t>𝑔</m:t>
                    </m:r>
                    <m:r>
                      <a:rPr lang="sk-SK" b="0" i="1" smtClean="0">
                        <a:latin typeface="Cambria Math" panose="02040503050406030204" pitchFamily="18" charset="0"/>
                        <a:ea typeface="Cambria Math" panose="02040503050406030204" pitchFamily="18" charset="0"/>
                      </a:rPr>
                      <m:t>,</m:t>
                    </m:r>
                    <m:sSup>
                      <m:sSupPr>
                        <m:ctrlPr>
                          <a:rPr lang="en-GB" i="1">
                            <a:latin typeface="Cambria Math" panose="02040503050406030204" pitchFamily="18" charset="0"/>
                            <a:ea typeface="Cambria Math" panose="02040503050406030204" pitchFamily="18" charset="0"/>
                          </a:rPr>
                        </m:ctrlPr>
                      </m:sSupPr>
                      <m:e>
                        <m:r>
                          <a:rPr lang="sk-SK" i="1">
                            <a:latin typeface="Cambria Math" panose="02040503050406030204" pitchFamily="18" charset="0"/>
                            <a:ea typeface="Cambria Math" panose="02040503050406030204" pitchFamily="18" charset="0"/>
                          </a:rPr>
                          <m:t>𝑎</m:t>
                        </m:r>
                        <m:sSub>
                          <m:sSubPr>
                            <m:ctrlPr>
                              <a:rPr lang="en-GB" i="1">
                                <a:latin typeface="Cambria Math" panose="02040503050406030204" pitchFamily="18" charset="0"/>
                                <a:ea typeface="Cambria Math" panose="02040503050406030204" pitchFamily="18" charset="0"/>
                              </a:rPr>
                            </m:ctrlPr>
                          </m:sSubPr>
                          <m:e>
                            <m:r>
                              <a:rPr lang="sk-SK" i="1">
                                <a:latin typeface="Cambria Math" panose="02040503050406030204" pitchFamily="18" charset="0"/>
                                <a:ea typeface="Cambria Math" panose="02040503050406030204" pitchFamily="18" charset="0"/>
                              </a:rPr>
                              <m:t>𝑑</m:t>
                            </m:r>
                          </m:e>
                          <m:sub>
                            <m:r>
                              <a:rPr lang="en-GB" i="1">
                                <a:latin typeface="Cambria Math" panose="02040503050406030204" pitchFamily="18" charset="0"/>
                                <a:ea typeface="Cambria Math" panose="02040503050406030204" pitchFamily="18" charset="0"/>
                              </a:rPr>
                              <m:t>𝑓</m:t>
                            </m:r>
                          </m:sub>
                        </m:sSub>
                      </m:e>
                      <m:sup>
                        <m:r>
                          <a:rPr lang="sk-SK" b="0" i="1" smtClean="0">
                            <a:latin typeface="Cambria Math" panose="02040503050406030204" pitchFamily="18" charset="0"/>
                            <a:ea typeface="Cambria Math" panose="02040503050406030204" pitchFamily="18" charset="0"/>
                          </a:rPr>
                          <m:t>𝑛</m:t>
                        </m:r>
                        <m:r>
                          <a:rPr lang="sk-SK" b="0" i="1" smtClean="0">
                            <a:latin typeface="Cambria Math" panose="02040503050406030204" pitchFamily="18" charset="0"/>
                            <a:ea typeface="Cambria Math" panose="02040503050406030204" pitchFamily="18" charset="0"/>
                          </a:rPr>
                          <m:t>−1</m:t>
                        </m:r>
                      </m:sup>
                    </m:sSup>
                    <m:r>
                      <a:rPr lang="en-GB" i="1">
                        <a:latin typeface="Cambria Math" panose="02040503050406030204" pitchFamily="18" charset="0"/>
                        <a:ea typeface="Cambria Math" panose="02040503050406030204" pitchFamily="18" charset="0"/>
                      </a:rPr>
                      <m:t>𝑔</m:t>
                    </m:r>
                    <m:r>
                      <a:rPr lang="en-GB" b="0" i="1" smtClean="0">
                        <a:latin typeface="Cambria Math" panose="02040503050406030204" pitchFamily="18" charset="0"/>
                        <a:ea typeface="Cambria Math" panose="02040503050406030204" pitchFamily="18" charset="0"/>
                      </a:rPr>
                      <m:t>]</m:t>
                    </m:r>
                  </m:oMath>
                </a14:m>
                <a:r>
                  <a:rPr lang="en-GB" dirty="0"/>
                  <a:t> </a:t>
                </a:r>
                <a:r>
                  <a:rPr lang="sk-SK" dirty="0"/>
                  <a:t>a použijeme na tento pár </a:t>
                </a:r>
                <a:r>
                  <a:rPr lang="sk-SK" dirty="0" err="1"/>
                  <a:t>Lieho</a:t>
                </a:r>
                <a:r>
                  <a:rPr lang="sk-SK" dirty="0"/>
                  <a:t> zátvorku dostávame lineárnu kombináciu týchto vektorov. Napríklad:</a:t>
                </a:r>
              </a:p>
              <a:p>
                <a:pPr lvl="2"/>
                <a14:m>
                  <m:oMath xmlns:m="http://schemas.openxmlformats.org/officeDocument/2006/math">
                    <m:d>
                      <m:dPr>
                        <m:begChr m:val="["/>
                        <m:endChr m:val="]"/>
                        <m:ctrlPr>
                          <a:rPr lang="en-GB" b="0" i="1" smtClean="0">
                            <a:latin typeface="Cambria Math" panose="02040503050406030204" pitchFamily="18" charset="0"/>
                          </a:rPr>
                        </m:ctrlPr>
                      </m:dPr>
                      <m:e>
                        <m:r>
                          <a:rPr lang="sk-SK" b="0" i="1" smtClean="0">
                            <a:latin typeface="Cambria Math" panose="02040503050406030204" pitchFamily="18" charset="0"/>
                          </a:rPr>
                          <m:t>𝑓</m:t>
                        </m:r>
                        <m:r>
                          <a:rPr lang="en-GB" b="0" i="1" smtClean="0">
                            <a:latin typeface="Cambria Math" panose="02040503050406030204" pitchFamily="18" charset="0"/>
                          </a:rPr>
                          <m:t>,</m:t>
                        </m:r>
                        <m:r>
                          <a:rPr lang="en-GB" b="0" i="1" smtClean="0">
                            <a:latin typeface="Cambria Math" panose="02040503050406030204" pitchFamily="18" charset="0"/>
                          </a:rPr>
                          <m:t>𝑔</m:t>
                        </m:r>
                      </m:e>
                    </m:d>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𝛼</m:t>
                        </m:r>
                      </m:e>
                      <m:sub>
                        <m:r>
                          <a:rPr lang="en-GB" b="0" i="1" smtClean="0">
                            <a:latin typeface="Cambria Math" panose="02040503050406030204" pitchFamily="18" charset="0"/>
                          </a:rPr>
                          <m:t>1</m:t>
                        </m:r>
                      </m:sub>
                    </m:sSub>
                    <m:r>
                      <a:rPr lang="en-GB" b="0" i="1" smtClean="0">
                        <a:latin typeface="Cambria Math" panose="02040503050406030204" pitchFamily="18" charset="0"/>
                      </a:rPr>
                      <m:t>𝑓</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𝛼</m:t>
                        </m:r>
                      </m:e>
                      <m:sub>
                        <m:r>
                          <a:rPr lang="en-GB" b="0" i="1" smtClean="0">
                            <a:latin typeface="Cambria Math" panose="02040503050406030204" pitchFamily="18" charset="0"/>
                          </a:rPr>
                          <m:t>2</m:t>
                        </m:r>
                      </m:sub>
                    </m:sSub>
                    <m:r>
                      <a:rPr lang="en-GB" b="0" i="1" smtClean="0">
                        <a:latin typeface="Cambria Math" panose="02040503050406030204" pitchFamily="18" charset="0"/>
                      </a:rPr>
                      <m:t>𝑔</m:t>
                    </m:r>
                  </m:oMath>
                </a14:m>
                <a:endParaRPr lang="en-GB" dirty="0"/>
              </a:p>
              <a:p>
                <a:pPr lvl="1"/>
                <a:endParaRPr lang="en-GB" dirty="0"/>
              </a:p>
              <a:p>
                <a:r>
                  <a:rPr lang="sk-SK" dirty="0"/>
                  <a:t>Definícia </a:t>
                </a:r>
              </a:p>
              <a:p>
                <a:r>
                  <a:rPr lang="sk-SK" dirty="0"/>
                  <a:t>Lineárne nezávislá množina vektorov </a:t>
                </a:r>
                <a14:m>
                  <m:oMath xmlns:m="http://schemas.openxmlformats.org/officeDocument/2006/math">
                    <m:r>
                      <a:rPr lang="en-GB"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sk-SK" b="0" i="1" smtClean="0">
                            <a:latin typeface="Cambria Math" panose="02040503050406030204" pitchFamily="18" charset="0"/>
                            <a:ea typeface="Cambria Math" panose="02040503050406030204" pitchFamily="18" charset="0"/>
                          </a:rPr>
                          <m:t>𝑓</m:t>
                        </m:r>
                      </m:e>
                      <m:sub>
                        <m:r>
                          <a:rPr lang="en-GB" b="0" i="1" smtClean="0">
                            <a:latin typeface="Cambria Math" panose="02040503050406030204" pitchFamily="18" charset="0"/>
                            <a:ea typeface="Cambria Math" panose="02040503050406030204" pitchFamily="18" charset="0"/>
                          </a:rPr>
                          <m:t>1</m:t>
                        </m:r>
                      </m:sub>
                    </m:sSub>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𝑓</m:t>
                        </m:r>
                      </m:e>
                      <m:sub>
                        <m:r>
                          <a:rPr lang="en-GB" b="0" i="1" smtClean="0">
                            <a:latin typeface="Cambria Math" panose="02040503050406030204" pitchFamily="18" charset="0"/>
                            <a:ea typeface="Cambria Math" panose="02040503050406030204" pitchFamily="18" charset="0"/>
                          </a:rPr>
                          <m:t>2</m:t>
                        </m:r>
                      </m:sub>
                    </m:sSub>
                    <m:r>
                      <a:rPr lang="sk-SK" b="0" i="1" smtClean="0">
                        <a:latin typeface="Cambria Math" panose="02040503050406030204" pitchFamily="18" charset="0"/>
                        <a:ea typeface="Cambria Math" panose="02040503050406030204" pitchFamily="18" charset="0"/>
                      </a:rPr>
                      <m:t>,</m:t>
                    </m:r>
                    <m:r>
                      <a:rPr lang="en-GB"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 </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𝑓</m:t>
                        </m:r>
                      </m:e>
                      <m:sub>
                        <m:r>
                          <a:rPr lang="en-GB" b="0" i="1" smtClean="0">
                            <a:latin typeface="Cambria Math" panose="02040503050406030204" pitchFamily="18" charset="0"/>
                            <a:ea typeface="Cambria Math" panose="02040503050406030204" pitchFamily="18" charset="0"/>
                          </a:rPr>
                          <m:t>𝑚</m:t>
                        </m:r>
                      </m:sub>
                    </m:sSub>
                    <m:r>
                      <a:rPr lang="en-GB" b="0" i="1" smtClean="0">
                        <a:latin typeface="Cambria Math" panose="02040503050406030204" pitchFamily="18" charset="0"/>
                        <a:ea typeface="Cambria Math" panose="02040503050406030204" pitchFamily="18" charset="0"/>
                      </a:rPr>
                      <m:t>}</m:t>
                    </m:r>
                  </m:oMath>
                </a14:m>
                <a:r>
                  <a:rPr lang="sk-SK" dirty="0"/>
                  <a:t> je </a:t>
                </a:r>
                <a:r>
                  <a:rPr lang="sk-SK" dirty="0" err="1"/>
                  <a:t>involutívna</a:t>
                </a:r>
                <a:r>
                  <a:rPr lang="sk-SK" dirty="0"/>
                  <a:t> práve vtedy a len vtedy ak existujú skalárne funkcie </a:t>
                </a:r>
                <a14:m>
                  <m:oMath xmlns:m="http://schemas.openxmlformats.org/officeDocument/2006/math">
                    <m:sSub>
                      <m:sSubPr>
                        <m:ctrlPr>
                          <a:rPr lang="en-GB" i="1">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𝛼</m:t>
                        </m:r>
                      </m:e>
                      <m:sub>
                        <m:r>
                          <a:rPr lang="en-GB" b="0" i="1" smtClean="0">
                            <a:latin typeface="Cambria Math" panose="02040503050406030204" pitchFamily="18" charset="0"/>
                            <a:ea typeface="Cambria Math" panose="02040503050406030204" pitchFamily="18" charset="0"/>
                          </a:rPr>
                          <m:t>𝑖𝑗𝑘</m:t>
                        </m:r>
                      </m:sub>
                    </m:sSub>
                    <m:r>
                      <a:rPr lang="en-GB" b="0" i="1" smtClean="0">
                        <a:latin typeface="Cambria Math" panose="02040503050406030204" pitchFamily="18" charset="0"/>
                        <a:ea typeface="Cambria Math" panose="02040503050406030204" pitchFamily="18" charset="0"/>
                      </a:rPr>
                      <m:t>:</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𝑅</m:t>
                        </m:r>
                      </m:e>
                      <m:sup>
                        <m:r>
                          <a:rPr lang="en-GB" b="0" i="1" smtClean="0">
                            <a:latin typeface="Cambria Math" panose="02040503050406030204" pitchFamily="18" charset="0"/>
                            <a:ea typeface="Cambria Math" panose="02040503050406030204" pitchFamily="18" charset="0"/>
                          </a:rPr>
                          <m:t>𝑛</m:t>
                        </m:r>
                      </m:sup>
                    </m:sSup>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𝑅</m:t>
                    </m:r>
                  </m:oMath>
                </a14:m>
                <a:r>
                  <a:rPr lang="en-GB" dirty="0"/>
                  <a:t> </a:t>
                </a:r>
                <a:r>
                  <a:rPr lang="sk-SK" dirty="0"/>
                  <a:t>také, že platí:</a:t>
                </a:r>
              </a:p>
              <a:p>
                <a:pPr lvl="1"/>
                <a:r>
                  <a:rPr lang="sk-SK" dirty="0"/>
                  <a:t> </a:t>
                </a:r>
                <a14:m>
                  <m:oMath xmlns:m="http://schemas.openxmlformats.org/officeDocument/2006/math">
                    <m:d>
                      <m:dPr>
                        <m:begChr m:val="["/>
                        <m:endChr m:val="]"/>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sk-SK" b="0" i="1" smtClean="0">
                                <a:latin typeface="Cambria Math" panose="02040503050406030204" pitchFamily="18" charset="0"/>
                              </a:rPr>
                              <m:t>𝑓</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𝑗</m:t>
                            </m:r>
                          </m:sub>
                        </m:sSub>
                      </m:e>
                    </m:d>
                    <m:d>
                      <m:dPr>
                        <m:ctrlPr>
                          <a:rPr lang="en-GB" b="0" i="1" smtClean="0">
                            <a:latin typeface="Cambria Math" panose="02040503050406030204" pitchFamily="18" charset="0"/>
                          </a:rPr>
                        </m:ctrlPr>
                      </m:dPr>
                      <m:e>
                        <m:r>
                          <a:rPr lang="en-GB" b="0" i="1" smtClean="0">
                            <a:latin typeface="Cambria Math" panose="02040503050406030204" pitchFamily="18" charset="0"/>
                          </a:rPr>
                          <m:t>𝑥</m:t>
                        </m:r>
                      </m:e>
                    </m:d>
                    <m:r>
                      <a:rPr lang="en-GB" b="0" i="1" smtClean="0">
                        <a:latin typeface="Cambria Math" panose="02040503050406030204" pitchFamily="18" charset="0"/>
                      </a:rPr>
                      <m:t>=</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𝑘</m:t>
                        </m:r>
                        <m:r>
                          <a:rPr lang="en-GB" b="0" i="1" smtClean="0">
                            <a:latin typeface="Cambria Math" panose="02040503050406030204" pitchFamily="18" charset="0"/>
                          </a:rPr>
                          <m:t>=1</m:t>
                        </m:r>
                      </m:sub>
                      <m:sup>
                        <m:r>
                          <a:rPr lang="en-GB" b="0" i="1" smtClean="0">
                            <a:latin typeface="Cambria Math" panose="02040503050406030204" pitchFamily="18" charset="0"/>
                          </a:rPr>
                          <m:t>𝑚</m:t>
                        </m:r>
                      </m:sup>
                      <m:e>
                        <m:sSub>
                          <m:sSubPr>
                            <m:ctrlPr>
                              <a:rPr lang="en-GB" b="0" i="1" smtClean="0">
                                <a:latin typeface="Cambria Math" panose="02040503050406030204" pitchFamily="18" charset="0"/>
                              </a:rPr>
                            </m:ctrlPr>
                          </m:sSubPr>
                          <m:e>
                            <m:r>
                              <a:rPr lang="en-GB" b="0" i="1" smtClean="0">
                                <a:latin typeface="Cambria Math" panose="02040503050406030204" pitchFamily="18" charset="0"/>
                              </a:rPr>
                              <m:t>𝛼</m:t>
                            </m:r>
                          </m:e>
                          <m:sub>
                            <m:r>
                              <a:rPr lang="en-GB" b="0" i="1" smtClean="0">
                                <a:latin typeface="Cambria Math" panose="02040503050406030204" pitchFamily="18" charset="0"/>
                              </a:rPr>
                              <m:t>𝑖𝑗𝑘</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𝑥</m:t>
                            </m:r>
                          </m:e>
                        </m:d>
                        <m:sSub>
                          <m:sSubPr>
                            <m:ctrlPr>
                              <a:rPr lang="en-GB" b="0"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𝑘</m:t>
                            </m:r>
                          </m:sub>
                        </m:sSub>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m:t>
                        </m:r>
                      </m:e>
                    </m:nary>
                    <m:r>
                      <a:rPr lang="en-GB" b="0" i="1" smtClean="0">
                        <a:latin typeface="Cambria Math" panose="02040503050406030204" pitchFamily="18" charset="0"/>
                      </a:rPr>
                      <m:t> ∀ </m:t>
                    </m:r>
                    <m:r>
                      <a:rPr lang="en-GB" b="0" i="1" smtClean="0">
                        <a:latin typeface="Cambria Math" panose="02040503050406030204" pitchFamily="18" charset="0"/>
                      </a:rPr>
                      <m:t>𝑖</m:t>
                    </m:r>
                    <m:r>
                      <a:rPr lang="en-GB" b="0" i="1" smtClean="0">
                        <a:latin typeface="Cambria Math" panose="02040503050406030204" pitchFamily="18" charset="0"/>
                      </a:rPr>
                      <m:t>,</m:t>
                    </m:r>
                    <m:r>
                      <a:rPr lang="en-GB" b="0" i="1" smtClean="0">
                        <a:latin typeface="Cambria Math" panose="02040503050406030204" pitchFamily="18" charset="0"/>
                      </a:rPr>
                      <m:t>𝑗</m:t>
                    </m:r>
                  </m:oMath>
                </a14:m>
                <a:endParaRPr lang="en-GB" dirty="0"/>
              </a:p>
              <a:p>
                <a:endParaRPr lang="en-GB" dirty="0"/>
              </a:p>
              <a:p>
                <a:r>
                  <a:rPr lang="en-GB" dirty="0"/>
                  <a:t>Po</a:t>
                </a:r>
                <a:r>
                  <a:rPr lang="sk-SK" dirty="0"/>
                  <a:t>známka: </a:t>
                </a:r>
                <a:r>
                  <a:rPr lang="sk-SK" dirty="0" err="1"/>
                  <a:t>Involutívnosť</a:t>
                </a:r>
                <a:r>
                  <a:rPr lang="sk-SK" dirty="0"/>
                  <a:t> dvoch vektorov znamená, že výsledok </a:t>
                </a:r>
                <a:r>
                  <a:rPr lang="sk-SK" dirty="0" err="1"/>
                  <a:t>Lieho</a:t>
                </a:r>
                <a:r>
                  <a:rPr lang="sk-SK" dirty="0"/>
                  <a:t> zátvorky každej kombinácie dvoch vektorov z množiny </a:t>
                </a:r>
                <a14:m>
                  <m:oMath xmlns:m="http://schemas.openxmlformats.org/officeDocument/2006/math">
                    <m:r>
                      <a:rPr lang="en-GB"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sk-SK" b="0" i="1" smtClean="0">
                            <a:latin typeface="Cambria Math" panose="02040503050406030204" pitchFamily="18" charset="0"/>
                            <a:ea typeface="Cambria Math" panose="02040503050406030204" pitchFamily="18" charset="0"/>
                          </a:rPr>
                          <m:t>𝑓</m:t>
                        </m:r>
                      </m:e>
                      <m:sub>
                        <m:r>
                          <a:rPr lang="en-GB" b="0" i="1" smtClean="0">
                            <a:latin typeface="Cambria Math" panose="02040503050406030204" pitchFamily="18" charset="0"/>
                            <a:ea typeface="Cambria Math" panose="02040503050406030204" pitchFamily="18" charset="0"/>
                          </a:rPr>
                          <m:t>1</m:t>
                        </m:r>
                      </m:sub>
                    </m:sSub>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𝑓</m:t>
                        </m:r>
                      </m:e>
                      <m:sub>
                        <m:r>
                          <a:rPr lang="en-GB" b="0" i="1" smtClean="0">
                            <a:latin typeface="Cambria Math" panose="02040503050406030204" pitchFamily="18" charset="0"/>
                            <a:ea typeface="Cambria Math" panose="02040503050406030204" pitchFamily="18" charset="0"/>
                          </a:rPr>
                          <m:t>2</m:t>
                        </m:r>
                      </m:sub>
                    </m:sSub>
                    <m:r>
                      <a:rPr lang="sk-SK" b="0" i="1" smtClean="0">
                        <a:latin typeface="Cambria Math" panose="02040503050406030204" pitchFamily="18" charset="0"/>
                        <a:ea typeface="Cambria Math" panose="02040503050406030204" pitchFamily="18" charset="0"/>
                      </a:rPr>
                      <m:t>,</m:t>
                    </m:r>
                    <m:r>
                      <a:rPr lang="en-GB"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 </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𝑓</m:t>
                        </m:r>
                      </m:e>
                      <m:sub>
                        <m:r>
                          <a:rPr lang="en-GB" b="0" i="1" smtClean="0">
                            <a:latin typeface="Cambria Math" panose="02040503050406030204" pitchFamily="18" charset="0"/>
                            <a:ea typeface="Cambria Math" panose="02040503050406030204" pitchFamily="18" charset="0"/>
                          </a:rPr>
                          <m:t>𝑚</m:t>
                        </m:r>
                      </m:sub>
                    </m:sSub>
                    <m:r>
                      <a:rPr lang="en-GB" b="0" i="1" smtClean="0">
                        <a:latin typeface="Cambria Math" panose="02040503050406030204" pitchFamily="18" charset="0"/>
                        <a:ea typeface="Cambria Math" panose="02040503050406030204" pitchFamily="18" charset="0"/>
                      </a:rPr>
                      <m:t>}</m:t>
                    </m:r>
                  </m:oMath>
                </a14:m>
                <a:r>
                  <a:rPr lang="sk-SK" dirty="0"/>
                  <a:t> je vlastne lineárnou kombináciou príslušných dvoch vektorov.</a:t>
                </a:r>
              </a:p>
              <a:p>
                <a:r>
                  <a:rPr lang="sk-SK" dirty="0"/>
                  <a:t>Je možné ukázať, že pokiaľ sú vektory z množiny </a:t>
                </a:r>
                <a14:m>
                  <m:oMath xmlns:m="http://schemas.openxmlformats.org/officeDocument/2006/math">
                    <m:r>
                      <a:rPr lang="en-GB"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sk-SK" b="0" i="1" smtClean="0">
                            <a:latin typeface="Cambria Math" panose="02040503050406030204" pitchFamily="18" charset="0"/>
                            <a:ea typeface="Cambria Math" panose="02040503050406030204" pitchFamily="18" charset="0"/>
                          </a:rPr>
                          <m:t>𝑓</m:t>
                        </m:r>
                      </m:e>
                      <m:sub>
                        <m:r>
                          <a:rPr lang="en-GB" b="0" i="1" smtClean="0">
                            <a:latin typeface="Cambria Math" panose="02040503050406030204" pitchFamily="18" charset="0"/>
                            <a:ea typeface="Cambria Math" panose="02040503050406030204" pitchFamily="18" charset="0"/>
                          </a:rPr>
                          <m:t>1</m:t>
                        </m:r>
                      </m:sub>
                    </m:sSub>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𝑓</m:t>
                        </m:r>
                      </m:e>
                      <m:sub>
                        <m:r>
                          <a:rPr lang="en-GB" b="0" i="1" smtClean="0">
                            <a:latin typeface="Cambria Math" panose="02040503050406030204" pitchFamily="18" charset="0"/>
                            <a:ea typeface="Cambria Math" panose="02040503050406030204" pitchFamily="18" charset="0"/>
                          </a:rPr>
                          <m:t>2</m:t>
                        </m:r>
                      </m:sub>
                    </m:sSub>
                    <m:r>
                      <a:rPr lang="sk-SK" b="0" i="1" smtClean="0">
                        <a:latin typeface="Cambria Math" panose="02040503050406030204" pitchFamily="18" charset="0"/>
                        <a:ea typeface="Cambria Math" panose="02040503050406030204" pitchFamily="18" charset="0"/>
                      </a:rPr>
                      <m:t>,</m:t>
                    </m:r>
                    <m:r>
                      <a:rPr lang="en-GB"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 </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𝑓</m:t>
                        </m:r>
                      </m:e>
                      <m:sub>
                        <m:r>
                          <a:rPr lang="en-GB" b="0" i="1" smtClean="0">
                            <a:latin typeface="Cambria Math" panose="02040503050406030204" pitchFamily="18" charset="0"/>
                            <a:ea typeface="Cambria Math" panose="02040503050406030204" pitchFamily="18" charset="0"/>
                          </a:rPr>
                          <m:t>𝑚</m:t>
                        </m:r>
                      </m:sub>
                    </m:sSub>
                    <m:r>
                      <a:rPr lang="en-GB" b="0" i="1" smtClean="0">
                        <a:latin typeface="Cambria Math" panose="02040503050406030204" pitchFamily="18" charset="0"/>
                        <a:ea typeface="Cambria Math" panose="02040503050406030204" pitchFamily="18" charset="0"/>
                      </a:rPr>
                      <m:t>}</m:t>
                    </m:r>
                  </m:oMath>
                </a14:m>
                <a:r>
                  <a:rPr lang="sk-SK" dirty="0"/>
                  <a:t> konštantnými vektormi, tak je množina vektorov </a:t>
                </a:r>
                <a:r>
                  <a:rPr lang="sk-SK" dirty="0" err="1"/>
                  <a:t>involutívna</a:t>
                </a:r>
                <a:r>
                  <a:rPr lang="sk-SK" dirty="0"/>
                  <a:t>.</a:t>
                </a:r>
                <a:endParaRPr lang="en-GB" dirty="0"/>
              </a:p>
              <a:p>
                <a:pPr lvl="2"/>
                <a:endParaRPr lang="en-GB" dirty="0"/>
              </a:p>
            </p:txBody>
          </p:sp>
        </mc:Choice>
        <mc:Fallback xmlns="">
          <p:sp>
            <p:nvSpPr>
              <p:cNvPr id="3" name="Content Placeholder 2">
                <a:extLst>
                  <a:ext uri="{FF2B5EF4-FFF2-40B4-BE49-F238E27FC236}">
                    <a16:creationId xmlns:a16="http://schemas.microsoft.com/office/drawing/2014/main" id="{CAC510E5-EDF3-EE08-603E-456BFE774ADA}"/>
                  </a:ext>
                </a:extLst>
              </p:cNvPr>
              <p:cNvSpPr>
                <a:spLocks noGrp="1" noRot="1" noChangeAspect="1" noMove="1" noResize="1" noEditPoints="1" noAdjustHandles="1" noChangeArrowheads="1" noChangeShapeType="1" noTextEdit="1"/>
              </p:cNvSpPr>
              <p:nvPr>
                <p:ph idx="1"/>
              </p:nvPr>
            </p:nvSpPr>
            <p:spPr>
              <a:blipFill>
                <a:blip r:embed="rId2"/>
                <a:stretch>
                  <a:fillRect t="-1250" r="-74"/>
                </a:stretch>
              </a:blipFill>
            </p:spPr>
            <p:txBody>
              <a:bodyPr/>
              <a:lstStyle/>
              <a:p>
                <a:r>
                  <a:rPr lang="en-GB">
                    <a:noFill/>
                  </a:rPr>
                  <a:t> </a:t>
                </a:r>
              </a:p>
            </p:txBody>
          </p:sp>
        </mc:Fallback>
      </mc:AlternateContent>
    </p:spTree>
    <p:extLst>
      <p:ext uri="{BB962C8B-B14F-4D97-AF65-F5344CB8AC3E}">
        <p14:creationId xmlns:p14="http://schemas.microsoft.com/office/powerpoint/2010/main" val="31297856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77F30B-134C-EB71-0699-A5FAF88DF972}"/>
              </a:ext>
            </a:extLst>
          </p:cNvPr>
          <p:cNvSpPr>
            <a:spLocks noGrp="1"/>
          </p:cNvSpPr>
          <p:nvPr>
            <p:ph type="title"/>
          </p:nvPr>
        </p:nvSpPr>
        <p:spPr/>
        <p:txBody>
          <a:bodyPr/>
          <a:lstStyle/>
          <a:p>
            <a:r>
              <a:rPr lang="sk-SK" dirty="0"/>
              <a:t>Príklad </a:t>
            </a:r>
            <a:r>
              <a:rPr lang="en-GB" dirty="0"/>
              <a:t>4</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FBCC3194-9D4C-6318-596A-F5FA68E83688}"/>
                  </a:ext>
                </a:extLst>
              </p:cNvPr>
              <p:cNvSpPr>
                <a:spLocks noGrp="1"/>
              </p:cNvSpPr>
              <p:nvPr>
                <p:ph idx="1"/>
              </p:nvPr>
            </p:nvSpPr>
            <p:spPr/>
            <p:txBody>
              <a:bodyPr/>
              <a:lstStyle/>
              <a:p>
                <a:r>
                  <a:rPr lang="sk-SK" dirty="0"/>
                  <a:t>Vyšetrime </a:t>
                </a:r>
                <a:r>
                  <a:rPr lang="sk-SK" dirty="0" err="1"/>
                  <a:t>involutívnosť</a:t>
                </a:r>
                <a:r>
                  <a:rPr lang="sk-SK" dirty="0"/>
                  <a:t> množiny 2 vektorov:</a:t>
                </a:r>
              </a:p>
              <a:p>
                <a:pPr lvl="1"/>
                <a14:m>
                  <m:oMath xmlns:m="http://schemas.openxmlformats.org/officeDocument/2006/math">
                    <m:sSub>
                      <m:sSubPr>
                        <m:ctrlPr>
                          <a:rPr lang="en-GB" b="0" i="1" smtClean="0">
                            <a:latin typeface="Cambria Math" panose="02040503050406030204" pitchFamily="18" charset="0"/>
                          </a:rPr>
                        </m:ctrlPr>
                      </m:sSubPr>
                      <m:e>
                        <m:r>
                          <a:rPr lang="sk-SK" b="0" i="1" smtClean="0">
                            <a:latin typeface="Cambria Math" panose="02040503050406030204" pitchFamily="18" charset="0"/>
                          </a:rPr>
                          <m:t>𝑓</m:t>
                        </m:r>
                      </m:e>
                      <m:sub>
                        <m:r>
                          <a:rPr lang="sk-SK" b="0" i="1" smtClean="0">
                            <a:latin typeface="Cambria Math" panose="02040503050406030204" pitchFamily="18" charset="0"/>
                          </a:rPr>
                          <m:t>1</m:t>
                        </m:r>
                      </m:sub>
                    </m:sSub>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4</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3</m:t>
                                </m:r>
                              </m:sub>
                            </m:sSub>
                            <m:r>
                              <a:rPr lang="en-GB" b="0" i="1" smtClean="0">
                                <a:latin typeface="Cambria Math" panose="02040503050406030204" pitchFamily="18" charset="0"/>
                              </a:rPr>
                              <m:t>,−1, 0</m:t>
                            </m:r>
                          </m:e>
                        </m:d>
                      </m:e>
                      <m:sup>
                        <m:r>
                          <a:rPr lang="en-GB" b="0" i="1" smtClean="0">
                            <a:latin typeface="Cambria Math" panose="02040503050406030204" pitchFamily="18" charset="0"/>
                          </a:rPr>
                          <m:t>𝑇</m:t>
                        </m:r>
                      </m:sup>
                    </m:sSup>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2</m:t>
                        </m:r>
                      </m:sub>
                    </m:sSub>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m:t>
                                </m:r>
                              </m:sub>
                            </m:sSub>
                            <m:r>
                              <a:rPr lang="en-GB" b="0" i="1" smtClean="0">
                                <a:latin typeface="Cambria Math" panose="02040503050406030204" pitchFamily="18" charset="0"/>
                              </a:rPr>
                              <m:t>, </m:t>
                            </m:r>
                            <m:sSubSup>
                              <m:sSubSupPr>
                                <m:ctrlPr>
                                  <a:rPr lang="en-GB" b="0" i="1" smtClean="0">
                                    <a:latin typeface="Cambria Math" panose="02040503050406030204" pitchFamily="18" charset="0"/>
                                  </a:rPr>
                                </m:ctrlPr>
                              </m:sSubSupPr>
                              <m:e>
                                <m:r>
                                  <a:rPr lang="en-GB" b="0" i="1" smtClean="0">
                                    <a:latin typeface="Cambria Math" panose="02040503050406030204" pitchFamily="18" charset="0"/>
                                  </a:rPr>
                                  <m:t>𝑥</m:t>
                                </m:r>
                              </m:e>
                              <m:sub>
                                <m:r>
                                  <a:rPr lang="en-GB" b="0" i="1" smtClean="0">
                                    <a:latin typeface="Cambria Math" panose="02040503050406030204" pitchFamily="18" charset="0"/>
                                  </a:rPr>
                                  <m:t>3</m:t>
                                </m:r>
                              </m:sub>
                              <m:sup>
                                <m:r>
                                  <a:rPr lang="en-GB" b="0" i="1" smtClean="0">
                                    <a:latin typeface="Cambria Math" panose="02040503050406030204" pitchFamily="18" charset="0"/>
                                  </a:rPr>
                                  <m:t>2</m:t>
                                </m:r>
                              </m:sup>
                            </m:sSubSup>
                            <m:r>
                              <a:rPr lang="en-GB" b="0" i="1" smtClean="0">
                                <a:latin typeface="Cambria Math" panose="02040503050406030204" pitchFamily="18" charset="0"/>
                              </a:rPr>
                              <m:t>−3</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2</m:t>
                                </m:r>
                              </m:sub>
                            </m:sSub>
                            <m:r>
                              <a:rPr lang="en-GB" b="0" i="1" smtClean="0">
                                <a:latin typeface="Cambria Math" panose="02040503050406030204" pitchFamily="18" charset="0"/>
                              </a:rPr>
                              <m:t>, 2</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3</m:t>
                                </m:r>
                              </m:sub>
                            </m:sSub>
                          </m:e>
                        </m:d>
                      </m:e>
                      <m:sup>
                        <m:r>
                          <a:rPr lang="en-GB" b="0" i="1" smtClean="0">
                            <a:latin typeface="Cambria Math" panose="02040503050406030204" pitchFamily="18" charset="0"/>
                          </a:rPr>
                          <m:t>𝑇</m:t>
                        </m:r>
                      </m:sup>
                    </m:sSup>
                  </m:oMath>
                </a14:m>
                <a:endParaRPr lang="en-GB" dirty="0"/>
              </a:p>
              <a:p>
                <a:endParaRPr lang="en-GB" dirty="0"/>
              </a:p>
              <a:p>
                <a:r>
                  <a:rPr lang="sk-SK" dirty="0" err="1"/>
                  <a:t>Involutívnosť</a:t>
                </a:r>
                <a:r>
                  <a:rPr lang="sk-SK" dirty="0"/>
                  <a:t> vyšetríme použitím </a:t>
                </a:r>
                <a:r>
                  <a:rPr lang="sk-SK" dirty="0" err="1"/>
                  <a:t>Lieho</a:t>
                </a:r>
                <a:r>
                  <a:rPr lang="sk-SK" dirty="0"/>
                  <a:t> zátvorky:</a:t>
                </a:r>
              </a:p>
              <a:p>
                <a:pPr lvl="1"/>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m:t>
                        </m:r>
                        <m:r>
                          <a:rPr lang="sk-SK" b="0" i="1" smtClean="0">
                            <a:latin typeface="Cambria Math" panose="02040503050406030204" pitchFamily="18" charset="0"/>
                          </a:rPr>
                          <m:t>𝑓</m:t>
                        </m:r>
                      </m:e>
                      <m:sub>
                        <m:r>
                          <a:rPr lang="sk-SK"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2</m:t>
                        </m:r>
                      </m:sub>
                    </m:sSub>
                    <m:r>
                      <a:rPr lang="en-GB" b="0" i="1" smtClean="0">
                        <a:latin typeface="Cambria Math" panose="02040503050406030204" pitchFamily="18" charset="0"/>
                      </a:rPr>
                      <m:t>]=</m:t>
                    </m:r>
                    <m:r>
                      <a:rPr lang="en-GB" i="1">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𝑓</m:t>
                        </m:r>
                      </m:e>
                      <m:sub>
                        <m:r>
                          <a:rPr lang="en-GB" b="0" i="1" smtClean="0">
                            <a:latin typeface="Cambria Math" panose="02040503050406030204" pitchFamily="18" charset="0"/>
                            <a:ea typeface="Cambria Math" panose="02040503050406030204" pitchFamily="18" charset="0"/>
                          </a:rPr>
                          <m:t>2</m:t>
                        </m:r>
                      </m:sub>
                    </m:sSub>
                    <m:r>
                      <a:rPr lang="sk-SK" i="1">
                        <a:latin typeface="Cambria Math" panose="02040503050406030204" pitchFamily="18" charset="0"/>
                        <a:ea typeface="Cambria Math" panose="02040503050406030204" pitchFamily="18" charset="0"/>
                      </a:rPr>
                      <m:t> </m:t>
                    </m:r>
                    <m:sSub>
                      <m:sSubPr>
                        <m:ctrlPr>
                          <a:rPr lang="en-GB" b="0" i="1" smtClean="0">
                            <a:latin typeface="Cambria Math" panose="02040503050406030204" pitchFamily="18" charset="0"/>
                            <a:ea typeface="Cambria Math" panose="02040503050406030204" pitchFamily="18" charset="0"/>
                          </a:rPr>
                        </m:ctrlPr>
                      </m:sSubPr>
                      <m:e>
                        <m:r>
                          <a:rPr lang="sk-SK" i="1">
                            <a:latin typeface="Cambria Math" panose="02040503050406030204" pitchFamily="18" charset="0"/>
                            <a:ea typeface="Cambria Math" panose="02040503050406030204" pitchFamily="18" charset="0"/>
                          </a:rPr>
                          <m:t>𝑓</m:t>
                        </m:r>
                      </m:e>
                      <m:sub>
                        <m:r>
                          <a:rPr lang="en-GB" b="0" i="1" smtClean="0">
                            <a:latin typeface="Cambria Math" panose="02040503050406030204" pitchFamily="18" charset="0"/>
                            <a:ea typeface="Cambria Math" panose="02040503050406030204" pitchFamily="18" charset="0"/>
                          </a:rPr>
                          <m:t>1</m:t>
                        </m:r>
                      </m:sub>
                    </m:sSub>
                    <m:r>
                      <a:rPr lang="sk-SK" i="1">
                        <a:latin typeface="Cambria Math" panose="02040503050406030204" pitchFamily="18" charset="0"/>
                        <a:ea typeface="Cambria Math" panose="02040503050406030204" pitchFamily="18" charset="0"/>
                      </a:rPr>
                      <m:t> −</m:t>
                    </m:r>
                    <m:r>
                      <a:rPr lang="en-GB" i="1">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sk-SK" i="1">
                            <a:latin typeface="Cambria Math" panose="02040503050406030204" pitchFamily="18" charset="0"/>
                            <a:ea typeface="Cambria Math" panose="02040503050406030204" pitchFamily="18" charset="0"/>
                          </a:rPr>
                          <m:t>𝑓</m:t>
                        </m:r>
                      </m:e>
                      <m:sub>
                        <m:r>
                          <a:rPr lang="en-GB" b="0" i="1" smtClean="0">
                            <a:latin typeface="Cambria Math" panose="02040503050406030204" pitchFamily="18" charset="0"/>
                            <a:ea typeface="Cambria Math" panose="02040503050406030204" pitchFamily="18" charset="0"/>
                          </a:rPr>
                          <m:t>1</m:t>
                        </m:r>
                      </m:sub>
                    </m:sSub>
                    <m:r>
                      <a:rPr lang="sk-SK" i="1">
                        <a:latin typeface="Cambria Math" panose="02040503050406030204" pitchFamily="18" charset="0"/>
                        <a:ea typeface="Cambria Math" panose="02040503050406030204" pitchFamily="18" charset="0"/>
                      </a:rPr>
                      <m:t> </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𝑓</m:t>
                        </m:r>
                      </m:e>
                      <m:sub>
                        <m:r>
                          <a:rPr lang="en-GB" b="0" i="1" smtClean="0">
                            <a:latin typeface="Cambria Math" panose="02040503050406030204" pitchFamily="18" charset="0"/>
                            <a:ea typeface="Cambria Math" panose="02040503050406030204" pitchFamily="18" charset="0"/>
                          </a:rPr>
                          <m:t>2</m:t>
                        </m:r>
                      </m:sub>
                    </m:sSub>
                    <m:r>
                      <a:rPr lang="en-GB" b="0" i="1" smtClean="0">
                        <a:latin typeface="Cambria Math" panose="02040503050406030204" pitchFamily="18" charset="0"/>
                        <a:ea typeface="Cambria Math" panose="02040503050406030204" pitchFamily="18" charset="0"/>
                      </a:rPr>
                      <m:t>=</m:t>
                    </m:r>
                    <m:d>
                      <m:dPr>
                        <m:begChr m:val="["/>
                        <m:endChr m:val="]"/>
                        <m:ctrlPr>
                          <a:rPr lang="en-GB" b="0" i="1" smtClean="0">
                            <a:latin typeface="Cambria Math" panose="02040503050406030204" pitchFamily="18" charset="0"/>
                            <a:ea typeface="Cambria Math" panose="02040503050406030204" pitchFamily="18" charset="0"/>
                          </a:rPr>
                        </m:ctrlPr>
                      </m:dPr>
                      <m:e>
                        <m:m>
                          <m:mPr>
                            <m:mcs>
                              <m:mc>
                                <m:mcPr>
                                  <m:count m:val="3"/>
                                  <m:mcJc m:val="center"/>
                                </m:mcPr>
                              </m:mc>
                            </m:mcs>
                            <m:ctrlPr>
                              <a:rPr lang="en-GB" b="0" i="1" smtClean="0">
                                <a:latin typeface="Cambria Math" panose="02040503050406030204" pitchFamily="18" charset="0"/>
                                <a:ea typeface="Cambria Math" panose="02040503050406030204" pitchFamily="18" charset="0"/>
                              </a:rPr>
                            </m:ctrlPr>
                          </m:mPr>
                          <m:mr>
                            <m:e>
                              <m:r>
                                <m:rPr>
                                  <m:brk m:alnAt="7"/>
                                </m:rP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1</m:t>
                              </m:r>
                            </m:e>
                            <m:e>
                              <m:r>
                                <a:rPr lang="en-GB" b="0" i="1" smtClean="0">
                                  <a:latin typeface="Cambria Math" panose="02040503050406030204" pitchFamily="18" charset="0"/>
                                  <a:ea typeface="Cambria Math" panose="02040503050406030204" pitchFamily="18" charset="0"/>
                                </a:rPr>
                                <m:t>0</m:t>
                              </m:r>
                            </m:e>
                            <m:e>
                              <m:r>
                                <a:rPr lang="en-GB" b="0" i="1" smtClean="0">
                                  <a:latin typeface="Cambria Math" panose="02040503050406030204" pitchFamily="18" charset="0"/>
                                  <a:ea typeface="Cambria Math" panose="02040503050406030204" pitchFamily="18" charset="0"/>
                                </a:rPr>
                                <m:t>0</m:t>
                              </m:r>
                            </m:e>
                          </m:mr>
                          <m:mr>
                            <m:e>
                              <m:r>
                                <a:rPr lang="en-GB" b="0" i="1" smtClean="0">
                                  <a:latin typeface="Cambria Math" panose="02040503050406030204" pitchFamily="18" charset="0"/>
                                  <a:ea typeface="Cambria Math" panose="02040503050406030204" pitchFamily="18" charset="0"/>
                                </a:rPr>
                                <m:t>0</m:t>
                              </m:r>
                            </m:e>
                            <m:e>
                              <m:r>
                                <a:rPr lang="en-GB" b="0" i="1" smtClean="0">
                                  <a:latin typeface="Cambria Math" panose="02040503050406030204" pitchFamily="18" charset="0"/>
                                  <a:ea typeface="Cambria Math" panose="02040503050406030204" pitchFamily="18" charset="0"/>
                                </a:rPr>
                                <m:t>−3</m:t>
                              </m:r>
                            </m:e>
                            <m:e>
                              <m:r>
                                <a:rPr lang="en-GB" b="0" i="1" smtClean="0">
                                  <a:latin typeface="Cambria Math" panose="02040503050406030204" pitchFamily="18" charset="0"/>
                                  <a:ea typeface="Cambria Math" panose="02040503050406030204" pitchFamily="18" charset="0"/>
                                </a:rPr>
                                <m:t>2</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𝑥</m:t>
                                  </m:r>
                                </m:e>
                                <m:sub>
                                  <m:r>
                                    <a:rPr lang="en-GB" b="0" i="1" smtClean="0">
                                      <a:latin typeface="Cambria Math" panose="02040503050406030204" pitchFamily="18" charset="0"/>
                                      <a:ea typeface="Cambria Math" panose="02040503050406030204" pitchFamily="18" charset="0"/>
                                    </a:rPr>
                                    <m:t>3</m:t>
                                  </m:r>
                                </m:sub>
                              </m:sSub>
                            </m:e>
                          </m:mr>
                          <m:mr>
                            <m:e>
                              <m:r>
                                <a:rPr lang="en-GB" b="0" i="1" smtClean="0">
                                  <a:latin typeface="Cambria Math" panose="02040503050406030204" pitchFamily="18" charset="0"/>
                                  <a:ea typeface="Cambria Math" panose="02040503050406030204" pitchFamily="18" charset="0"/>
                                </a:rPr>
                                <m:t>0</m:t>
                              </m:r>
                            </m:e>
                            <m:e>
                              <m:r>
                                <a:rPr lang="en-GB" b="0" i="1" smtClean="0">
                                  <a:latin typeface="Cambria Math" panose="02040503050406030204" pitchFamily="18" charset="0"/>
                                  <a:ea typeface="Cambria Math" panose="02040503050406030204" pitchFamily="18" charset="0"/>
                                </a:rPr>
                                <m:t>0</m:t>
                              </m:r>
                            </m:e>
                            <m:e>
                              <m:r>
                                <a:rPr lang="en-GB" b="0" i="1" smtClean="0">
                                  <a:latin typeface="Cambria Math" panose="02040503050406030204" pitchFamily="18" charset="0"/>
                                  <a:ea typeface="Cambria Math" panose="02040503050406030204" pitchFamily="18" charset="0"/>
                                </a:rPr>
                                <m:t>2</m:t>
                              </m:r>
                            </m:e>
                          </m:mr>
                        </m:m>
                      </m:e>
                    </m:d>
                    <m:d>
                      <m:dPr>
                        <m:begChr m:val="["/>
                        <m:endChr m:val="]"/>
                        <m:ctrlPr>
                          <a:rPr lang="en-GB" b="0" i="1" smtClean="0">
                            <a:latin typeface="Cambria Math" panose="02040503050406030204" pitchFamily="18" charset="0"/>
                            <a:ea typeface="Cambria Math" panose="02040503050406030204" pitchFamily="18" charset="0"/>
                          </a:rPr>
                        </m:ctrlPr>
                      </m:dPr>
                      <m:e>
                        <m:m>
                          <m:mPr>
                            <m:mcs>
                              <m:mc>
                                <m:mcPr>
                                  <m:count m:val="1"/>
                                  <m:mcJc m:val="center"/>
                                </m:mcPr>
                              </m:mc>
                            </m:mcs>
                            <m:ctrlPr>
                              <a:rPr lang="en-GB" b="0" i="1" smtClean="0">
                                <a:latin typeface="Cambria Math" panose="02040503050406030204" pitchFamily="18" charset="0"/>
                                <a:ea typeface="Cambria Math" panose="02040503050406030204" pitchFamily="18" charset="0"/>
                              </a:rPr>
                            </m:ctrlPr>
                          </m:mPr>
                          <m:mr>
                            <m:e>
                              <m:r>
                                <m:rPr>
                                  <m:brk m:alnAt="7"/>
                                </m:rPr>
                                <a:rPr lang="en-GB" b="0" i="1" smtClean="0">
                                  <a:latin typeface="Cambria Math" panose="02040503050406030204" pitchFamily="18" charset="0"/>
                                  <a:ea typeface="Cambria Math" panose="02040503050406030204" pitchFamily="18" charset="0"/>
                                </a:rPr>
                                <m:t>4</m:t>
                              </m:r>
                              <m:sSub>
                                <m:sSubPr>
                                  <m:ctrlPr>
                                    <a:rPr lang="en-GB" b="0" i="1" smtClean="0">
                                      <a:latin typeface="Cambria Math" panose="02040503050406030204" pitchFamily="18" charset="0"/>
                                      <a:ea typeface="Cambria Math" panose="02040503050406030204" pitchFamily="18" charset="0"/>
                                    </a:rPr>
                                  </m:ctrlPr>
                                </m:sSubPr>
                                <m:e>
                                  <m:r>
                                    <m:rPr>
                                      <m:brk m:alnAt="7"/>
                                    </m:rPr>
                                    <a:rPr lang="en-GB" b="0" i="1" smtClean="0">
                                      <a:latin typeface="Cambria Math" panose="02040503050406030204" pitchFamily="18" charset="0"/>
                                      <a:ea typeface="Cambria Math" panose="02040503050406030204" pitchFamily="18" charset="0"/>
                                    </a:rPr>
                                    <m:t>𝑥</m:t>
                                  </m:r>
                                </m:e>
                                <m:sub>
                                  <m:r>
                                    <m:rPr>
                                      <m:brk m:alnAt="7"/>
                                    </m:rPr>
                                    <a:rPr lang="en-GB" b="0" i="1" smtClean="0">
                                      <a:latin typeface="Cambria Math" panose="02040503050406030204" pitchFamily="18" charset="0"/>
                                      <a:ea typeface="Cambria Math" panose="02040503050406030204" pitchFamily="18" charset="0"/>
                                    </a:rPr>
                                    <m:t>3</m:t>
                                  </m:r>
                                </m:sub>
                              </m:sSub>
                            </m:e>
                          </m:mr>
                          <m:mr>
                            <m:e>
                              <m:r>
                                <a:rPr lang="en-GB" b="0" i="1" smtClean="0">
                                  <a:latin typeface="Cambria Math" panose="02040503050406030204" pitchFamily="18" charset="0"/>
                                  <a:ea typeface="Cambria Math" panose="02040503050406030204" pitchFamily="18" charset="0"/>
                                </a:rPr>
                                <m:t>−1</m:t>
                              </m:r>
                            </m:e>
                          </m:mr>
                          <m:mr>
                            <m:e>
                              <m:r>
                                <a:rPr lang="en-GB" b="0" i="1" smtClean="0">
                                  <a:latin typeface="Cambria Math" panose="02040503050406030204" pitchFamily="18" charset="0"/>
                                  <a:ea typeface="Cambria Math" panose="02040503050406030204" pitchFamily="18" charset="0"/>
                                </a:rPr>
                                <m:t>0</m:t>
                              </m:r>
                            </m:e>
                          </m:mr>
                        </m:m>
                      </m:e>
                    </m:d>
                    <m:r>
                      <a:rPr lang="en-GB" b="0" i="1" smtClean="0">
                        <a:latin typeface="Cambria Math" panose="02040503050406030204" pitchFamily="18" charset="0"/>
                        <a:ea typeface="Cambria Math" panose="02040503050406030204" pitchFamily="18" charset="0"/>
                      </a:rPr>
                      <m:t>−</m:t>
                    </m:r>
                    <m:d>
                      <m:dPr>
                        <m:begChr m:val="["/>
                        <m:endChr m:val="]"/>
                        <m:ctrlPr>
                          <a:rPr lang="en-GB" i="1">
                            <a:latin typeface="Cambria Math" panose="02040503050406030204" pitchFamily="18" charset="0"/>
                            <a:ea typeface="Cambria Math" panose="02040503050406030204" pitchFamily="18" charset="0"/>
                          </a:rPr>
                        </m:ctrlPr>
                      </m:dPr>
                      <m:e>
                        <m:m>
                          <m:mPr>
                            <m:mcs>
                              <m:mc>
                                <m:mcPr>
                                  <m:count m:val="3"/>
                                  <m:mcJc m:val="center"/>
                                </m:mcPr>
                              </m:mc>
                            </m:mcs>
                            <m:ctrlPr>
                              <a:rPr lang="en-GB" i="1">
                                <a:latin typeface="Cambria Math" panose="02040503050406030204" pitchFamily="18" charset="0"/>
                                <a:ea typeface="Cambria Math" panose="02040503050406030204" pitchFamily="18" charset="0"/>
                              </a:rPr>
                            </m:ctrlPr>
                          </m:mPr>
                          <m:mr>
                            <m:e>
                              <m:r>
                                <a:rPr lang="en-GB" b="0" i="1" smtClean="0">
                                  <a:latin typeface="Cambria Math" panose="02040503050406030204" pitchFamily="18" charset="0"/>
                                  <a:ea typeface="Cambria Math" panose="02040503050406030204" pitchFamily="18" charset="0"/>
                                </a:rPr>
                                <m:t>0</m:t>
                              </m:r>
                            </m:e>
                            <m:e>
                              <m:r>
                                <a:rPr lang="en-GB" i="1">
                                  <a:latin typeface="Cambria Math" panose="02040503050406030204" pitchFamily="18" charset="0"/>
                                  <a:ea typeface="Cambria Math" panose="02040503050406030204" pitchFamily="18" charset="0"/>
                                </a:rPr>
                                <m:t>0</m:t>
                              </m:r>
                            </m:e>
                            <m:e>
                              <m:r>
                                <a:rPr lang="en-GB" b="0" i="1" smtClean="0">
                                  <a:latin typeface="Cambria Math" panose="02040503050406030204" pitchFamily="18" charset="0"/>
                                  <a:ea typeface="Cambria Math" panose="02040503050406030204" pitchFamily="18" charset="0"/>
                                </a:rPr>
                                <m:t>4</m:t>
                              </m:r>
                            </m:e>
                          </m:mr>
                          <m:mr>
                            <m:e>
                              <m:r>
                                <a:rPr lang="en-GB" i="1">
                                  <a:latin typeface="Cambria Math" panose="02040503050406030204" pitchFamily="18" charset="0"/>
                                  <a:ea typeface="Cambria Math" panose="02040503050406030204" pitchFamily="18" charset="0"/>
                                </a:rPr>
                                <m:t>0</m:t>
                              </m:r>
                            </m:e>
                            <m:e>
                              <m:r>
                                <a:rPr lang="en-GB" b="0" i="1" smtClean="0">
                                  <a:latin typeface="Cambria Math" panose="02040503050406030204" pitchFamily="18" charset="0"/>
                                  <a:ea typeface="Cambria Math" panose="02040503050406030204" pitchFamily="18" charset="0"/>
                                </a:rPr>
                                <m:t>0</m:t>
                              </m:r>
                            </m:e>
                            <m:e>
                              <m:r>
                                <a:rPr lang="en-GB" b="0" i="1" smtClean="0">
                                  <a:latin typeface="Cambria Math" panose="02040503050406030204" pitchFamily="18" charset="0"/>
                                  <a:ea typeface="Cambria Math" panose="02040503050406030204" pitchFamily="18" charset="0"/>
                                </a:rPr>
                                <m:t>0</m:t>
                              </m:r>
                            </m:e>
                          </m:mr>
                          <m:mr>
                            <m:e>
                              <m:r>
                                <a:rPr lang="en-GB" i="1">
                                  <a:latin typeface="Cambria Math" panose="02040503050406030204" pitchFamily="18" charset="0"/>
                                  <a:ea typeface="Cambria Math" panose="02040503050406030204" pitchFamily="18" charset="0"/>
                                </a:rPr>
                                <m:t>0</m:t>
                              </m:r>
                            </m:e>
                            <m:e>
                              <m:r>
                                <a:rPr lang="en-GB" i="1">
                                  <a:latin typeface="Cambria Math" panose="02040503050406030204" pitchFamily="18" charset="0"/>
                                  <a:ea typeface="Cambria Math" panose="02040503050406030204" pitchFamily="18" charset="0"/>
                                </a:rPr>
                                <m:t>0</m:t>
                              </m:r>
                            </m:e>
                            <m:e>
                              <m:r>
                                <a:rPr lang="en-GB" b="0" i="1" smtClean="0">
                                  <a:latin typeface="Cambria Math" panose="02040503050406030204" pitchFamily="18" charset="0"/>
                                  <a:ea typeface="Cambria Math" panose="02040503050406030204" pitchFamily="18" charset="0"/>
                                </a:rPr>
                                <m:t>0</m:t>
                              </m:r>
                            </m:e>
                          </m:mr>
                        </m:m>
                      </m:e>
                    </m:d>
                    <m:d>
                      <m:dPr>
                        <m:begChr m:val="["/>
                        <m:endChr m:val="]"/>
                        <m:ctrlPr>
                          <a:rPr lang="en-GB" i="1">
                            <a:latin typeface="Cambria Math" panose="02040503050406030204" pitchFamily="18" charset="0"/>
                            <a:ea typeface="Cambria Math" panose="02040503050406030204" pitchFamily="18" charset="0"/>
                          </a:rPr>
                        </m:ctrlPr>
                      </m:dPr>
                      <m:e>
                        <m:m>
                          <m:mPr>
                            <m:mcs>
                              <m:mc>
                                <m:mcPr>
                                  <m:count m:val="1"/>
                                  <m:mcJc m:val="center"/>
                                </m:mcPr>
                              </m:mc>
                            </m:mcs>
                            <m:ctrlPr>
                              <a:rPr lang="en-GB" i="1">
                                <a:latin typeface="Cambria Math" panose="02040503050406030204" pitchFamily="18" charset="0"/>
                                <a:ea typeface="Cambria Math" panose="02040503050406030204" pitchFamily="18" charset="0"/>
                              </a:rPr>
                            </m:ctrlPr>
                          </m:mPr>
                          <m:mr>
                            <m:e>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𝑥</m:t>
                                  </m:r>
                                </m:e>
                                <m:sub>
                                  <m:r>
                                    <a:rPr lang="en-GB" b="0" i="1" smtClean="0">
                                      <a:latin typeface="Cambria Math" panose="02040503050406030204" pitchFamily="18" charset="0"/>
                                      <a:ea typeface="Cambria Math" panose="02040503050406030204" pitchFamily="18" charset="0"/>
                                    </a:rPr>
                                    <m:t>1</m:t>
                                  </m:r>
                                </m:sub>
                              </m:sSub>
                            </m:e>
                          </m:mr>
                          <m:mr>
                            <m:e>
                              <m:sSubSup>
                                <m:sSubSupPr>
                                  <m:ctrlPr>
                                    <a:rPr lang="en-GB" i="1">
                                      <a:latin typeface="Cambria Math" panose="02040503050406030204" pitchFamily="18" charset="0"/>
                                    </a:rPr>
                                  </m:ctrlPr>
                                </m:sSubSupPr>
                                <m:e>
                                  <m:r>
                                    <a:rPr lang="en-GB" i="1">
                                      <a:latin typeface="Cambria Math" panose="02040503050406030204" pitchFamily="18" charset="0"/>
                                    </a:rPr>
                                    <m:t>𝑥</m:t>
                                  </m:r>
                                </m:e>
                                <m:sub>
                                  <m:r>
                                    <a:rPr lang="en-GB" i="1">
                                      <a:latin typeface="Cambria Math" panose="02040503050406030204" pitchFamily="18" charset="0"/>
                                    </a:rPr>
                                    <m:t>3</m:t>
                                  </m:r>
                                </m:sub>
                                <m:sup>
                                  <m:r>
                                    <a:rPr lang="en-GB" i="1">
                                      <a:latin typeface="Cambria Math" panose="02040503050406030204" pitchFamily="18" charset="0"/>
                                    </a:rPr>
                                    <m:t>2</m:t>
                                  </m:r>
                                </m:sup>
                              </m:sSubSup>
                              <m:r>
                                <a:rPr lang="en-GB" i="1">
                                  <a:latin typeface="Cambria Math" panose="02040503050406030204" pitchFamily="18" charset="0"/>
                                </a:rPr>
                                <m:t>−3</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2</m:t>
                                  </m:r>
                                </m:sub>
                              </m:sSub>
                            </m:e>
                          </m:mr>
                          <m:mr>
                            <m:e>
                              <m:r>
                                <a:rPr lang="en-GB" b="0" i="1" smtClean="0">
                                  <a:latin typeface="Cambria Math" panose="02040503050406030204" pitchFamily="18" charset="0"/>
                                  <a:ea typeface="Cambria Math" panose="02040503050406030204" pitchFamily="18" charset="0"/>
                                </a:rPr>
                                <m:t>2</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𝑥</m:t>
                                  </m:r>
                                </m:e>
                                <m:sub>
                                  <m:r>
                                    <a:rPr lang="en-GB" b="0" i="1" smtClean="0">
                                      <a:latin typeface="Cambria Math" panose="02040503050406030204" pitchFamily="18" charset="0"/>
                                      <a:ea typeface="Cambria Math" panose="02040503050406030204" pitchFamily="18" charset="0"/>
                                    </a:rPr>
                                    <m:t>3</m:t>
                                  </m:r>
                                </m:sub>
                              </m:sSub>
                            </m:e>
                          </m:mr>
                        </m:m>
                      </m:e>
                    </m:d>
                    <m:r>
                      <a:rPr lang="en-GB" b="0" i="1" smtClean="0">
                        <a:latin typeface="Cambria Math" panose="02040503050406030204" pitchFamily="18" charset="0"/>
                        <a:ea typeface="Cambria Math" panose="02040503050406030204" pitchFamily="18" charset="0"/>
                      </a:rPr>
                      <m:t>=</m:t>
                    </m:r>
                    <m:d>
                      <m:dPr>
                        <m:begChr m:val="["/>
                        <m:endChr m:val="]"/>
                        <m:ctrlPr>
                          <a:rPr lang="en-GB" b="0" i="1" smtClean="0">
                            <a:latin typeface="Cambria Math" panose="02040503050406030204" pitchFamily="18" charset="0"/>
                            <a:ea typeface="Cambria Math" panose="02040503050406030204" pitchFamily="18" charset="0"/>
                          </a:rPr>
                        </m:ctrlPr>
                      </m:dPr>
                      <m:e>
                        <m:m>
                          <m:mPr>
                            <m:mcs>
                              <m:mc>
                                <m:mcPr>
                                  <m:count m:val="1"/>
                                  <m:mcJc m:val="center"/>
                                </m:mcPr>
                              </m:mc>
                            </m:mcs>
                            <m:ctrlPr>
                              <a:rPr lang="en-GB" i="1">
                                <a:latin typeface="Cambria Math" panose="02040503050406030204" pitchFamily="18" charset="0"/>
                                <a:ea typeface="Cambria Math" panose="02040503050406030204" pitchFamily="18" charset="0"/>
                              </a:rPr>
                            </m:ctrlPr>
                          </m:mPr>
                          <m:mr>
                            <m:e>
                              <m:r>
                                <m:rPr>
                                  <m:brk m:alnAt="7"/>
                                </m:rP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4</m:t>
                              </m:r>
                              <m:sSub>
                                <m:sSubPr>
                                  <m:ctrlPr>
                                    <a:rPr lang="en-GB" b="0" i="1" smtClean="0">
                                      <a:latin typeface="Cambria Math" panose="02040503050406030204" pitchFamily="18" charset="0"/>
                                      <a:ea typeface="Cambria Math" panose="02040503050406030204" pitchFamily="18" charset="0"/>
                                    </a:rPr>
                                  </m:ctrlPr>
                                </m:sSubPr>
                                <m:e>
                                  <m:r>
                                    <m:rPr>
                                      <m:brk m:alnAt="7"/>
                                    </m:rPr>
                                    <a:rPr lang="en-GB" b="0" i="1" smtClean="0">
                                      <a:latin typeface="Cambria Math" panose="02040503050406030204" pitchFamily="18" charset="0"/>
                                      <a:ea typeface="Cambria Math" panose="02040503050406030204" pitchFamily="18" charset="0"/>
                                    </a:rPr>
                                    <m:t>𝑥</m:t>
                                  </m:r>
                                </m:e>
                                <m:sub>
                                  <m:r>
                                    <m:rPr>
                                      <m:brk m:alnAt="7"/>
                                    </m:rPr>
                                    <a:rPr lang="en-GB" b="0" i="1" smtClean="0">
                                      <a:latin typeface="Cambria Math" panose="02040503050406030204" pitchFamily="18" charset="0"/>
                                      <a:ea typeface="Cambria Math" panose="02040503050406030204" pitchFamily="18" charset="0"/>
                                    </a:rPr>
                                    <m:t>3</m:t>
                                  </m:r>
                                </m:sub>
                              </m:sSub>
                            </m:e>
                          </m:mr>
                          <m:mr>
                            <m:e>
                              <m:r>
                                <a:rPr lang="en-GB" b="0" i="1" smtClean="0">
                                  <a:latin typeface="Cambria Math" panose="02040503050406030204" pitchFamily="18" charset="0"/>
                                  <a:ea typeface="Cambria Math" panose="02040503050406030204" pitchFamily="18" charset="0"/>
                                </a:rPr>
                                <m:t>3</m:t>
                              </m:r>
                            </m:e>
                          </m:mr>
                          <m:mr>
                            <m:e>
                              <m:r>
                                <a:rPr lang="en-GB" b="0" i="1" smtClean="0">
                                  <a:latin typeface="Cambria Math" panose="02040503050406030204" pitchFamily="18" charset="0"/>
                                  <a:ea typeface="Cambria Math" panose="02040503050406030204" pitchFamily="18" charset="0"/>
                                </a:rPr>
                                <m:t>0</m:t>
                              </m:r>
                            </m:e>
                          </m:mr>
                        </m:m>
                      </m:e>
                    </m:d>
                    <m:r>
                      <a:rPr lang="en-GB" b="0" i="1" smtClean="0">
                        <a:latin typeface="Cambria Math" panose="02040503050406030204" pitchFamily="18" charset="0"/>
                        <a:ea typeface="Cambria Math" panose="02040503050406030204" pitchFamily="18" charset="0"/>
                      </a:rPr>
                      <m:t>−</m:t>
                    </m:r>
                    <m:d>
                      <m:dPr>
                        <m:begChr m:val="["/>
                        <m:endChr m:val="]"/>
                        <m:ctrlPr>
                          <a:rPr lang="en-GB" i="1">
                            <a:latin typeface="Cambria Math" panose="02040503050406030204" pitchFamily="18" charset="0"/>
                            <a:ea typeface="Cambria Math" panose="02040503050406030204" pitchFamily="18" charset="0"/>
                          </a:rPr>
                        </m:ctrlPr>
                      </m:dPr>
                      <m:e>
                        <m:m>
                          <m:mPr>
                            <m:mcs>
                              <m:mc>
                                <m:mcPr>
                                  <m:count m:val="1"/>
                                  <m:mcJc m:val="center"/>
                                </m:mcPr>
                              </m:mc>
                            </m:mcs>
                            <m:ctrlPr>
                              <a:rPr lang="en-GB" i="1">
                                <a:latin typeface="Cambria Math" panose="02040503050406030204" pitchFamily="18" charset="0"/>
                                <a:ea typeface="Cambria Math" panose="02040503050406030204" pitchFamily="18" charset="0"/>
                              </a:rPr>
                            </m:ctrlPr>
                          </m:mPr>
                          <m:mr>
                            <m:e>
                              <m:r>
                                <a:rPr lang="en-GB" b="0" i="1" smtClean="0">
                                  <a:latin typeface="Cambria Math" panose="02040503050406030204" pitchFamily="18" charset="0"/>
                                  <a:ea typeface="Cambria Math" panose="02040503050406030204" pitchFamily="18" charset="0"/>
                                </a:rPr>
                                <m:t>8</m:t>
                              </m:r>
                              <m:sSub>
                                <m:sSubPr>
                                  <m:ctrlPr>
                                    <a:rPr lang="en-GB" i="1">
                                      <a:latin typeface="Cambria Math" panose="02040503050406030204" pitchFamily="18" charset="0"/>
                                      <a:ea typeface="Cambria Math" panose="02040503050406030204" pitchFamily="18" charset="0"/>
                                    </a:rPr>
                                  </m:ctrlPr>
                                </m:sSubPr>
                                <m:e>
                                  <m:r>
                                    <m:rPr>
                                      <m:brk m:alnAt="7"/>
                                    </m:rPr>
                                    <a:rPr lang="en-GB" i="1">
                                      <a:latin typeface="Cambria Math" panose="02040503050406030204" pitchFamily="18" charset="0"/>
                                      <a:ea typeface="Cambria Math" panose="02040503050406030204" pitchFamily="18" charset="0"/>
                                    </a:rPr>
                                    <m:t>𝑥</m:t>
                                  </m:r>
                                </m:e>
                                <m:sub>
                                  <m:r>
                                    <m:rPr>
                                      <m:brk m:alnAt="7"/>
                                    </m:rPr>
                                    <a:rPr lang="en-GB" i="1">
                                      <a:latin typeface="Cambria Math" panose="02040503050406030204" pitchFamily="18" charset="0"/>
                                      <a:ea typeface="Cambria Math" panose="02040503050406030204" pitchFamily="18" charset="0"/>
                                    </a:rPr>
                                    <m:t>3</m:t>
                                  </m:r>
                                </m:sub>
                              </m:sSub>
                            </m:e>
                          </m:mr>
                          <m:mr>
                            <m:e>
                              <m:r>
                                <a:rPr lang="en-GB" b="0" i="1" smtClean="0">
                                  <a:latin typeface="Cambria Math" panose="02040503050406030204" pitchFamily="18" charset="0"/>
                                  <a:ea typeface="Cambria Math" panose="02040503050406030204" pitchFamily="18" charset="0"/>
                                </a:rPr>
                                <m:t>0</m:t>
                              </m:r>
                            </m:e>
                          </m:mr>
                          <m:mr>
                            <m:e>
                              <m:r>
                                <a:rPr lang="en-GB" i="1">
                                  <a:latin typeface="Cambria Math" panose="02040503050406030204" pitchFamily="18" charset="0"/>
                                  <a:ea typeface="Cambria Math" panose="02040503050406030204" pitchFamily="18" charset="0"/>
                                </a:rPr>
                                <m:t>0</m:t>
                              </m:r>
                            </m:e>
                          </m:mr>
                        </m:m>
                      </m:e>
                    </m:d>
                    <m:r>
                      <a:rPr lang="en-GB" b="0" i="1" smtClean="0">
                        <a:latin typeface="Cambria Math" panose="02040503050406030204" pitchFamily="18" charset="0"/>
                        <a:ea typeface="Cambria Math" panose="02040503050406030204" pitchFamily="18" charset="0"/>
                      </a:rPr>
                      <m:t>=</m:t>
                    </m:r>
                    <m:d>
                      <m:dPr>
                        <m:begChr m:val="["/>
                        <m:endChr m:val="]"/>
                        <m:ctrlPr>
                          <a:rPr lang="en-GB" i="1">
                            <a:latin typeface="Cambria Math" panose="02040503050406030204" pitchFamily="18" charset="0"/>
                            <a:ea typeface="Cambria Math" panose="02040503050406030204" pitchFamily="18" charset="0"/>
                          </a:rPr>
                        </m:ctrlPr>
                      </m:dPr>
                      <m:e>
                        <m:m>
                          <m:mPr>
                            <m:mcs>
                              <m:mc>
                                <m:mcPr>
                                  <m:count m:val="1"/>
                                  <m:mcJc m:val="center"/>
                                </m:mcPr>
                              </m:mc>
                            </m:mcs>
                            <m:ctrlPr>
                              <a:rPr lang="en-GB" i="1">
                                <a:latin typeface="Cambria Math" panose="02040503050406030204" pitchFamily="18" charset="0"/>
                                <a:ea typeface="Cambria Math" panose="02040503050406030204" pitchFamily="18" charset="0"/>
                              </a:rPr>
                            </m:ctrlPr>
                          </m:mPr>
                          <m:mr>
                            <m:e>
                              <m:r>
                                <m:rPr>
                                  <m:brk m:alnAt="7"/>
                                </m:rP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12</m:t>
                              </m:r>
                              <m:sSub>
                                <m:sSubPr>
                                  <m:ctrlPr>
                                    <a:rPr lang="en-GB" i="1" smtClean="0">
                                      <a:latin typeface="Cambria Math" panose="02040503050406030204" pitchFamily="18" charset="0"/>
                                      <a:ea typeface="Cambria Math" panose="02040503050406030204" pitchFamily="18" charset="0"/>
                                    </a:rPr>
                                  </m:ctrlPr>
                                </m:sSubPr>
                                <m:e>
                                  <m:r>
                                    <m:rPr>
                                      <m:brk m:alnAt="7"/>
                                    </m:rPr>
                                    <a:rPr lang="en-GB" i="1">
                                      <a:latin typeface="Cambria Math" panose="02040503050406030204" pitchFamily="18" charset="0"/>
                                      <a:ea typeface="Cambria Math" panose="02040503050406030204" pitchFamily="18" charset="0"/>
                                    </a:rPr>
                                    <m:t>𝑥</m:t>
                                  </m:r>
                                </m:e>
                                <m:sub>
                                  <m:r>
                                    <m:rPr>
                                      <m:brk m:alnAt="7"/>
                                    </m:rPr>
                                    <a:rPr lang="en-GB" i="1">
                                      <a:latin typeface="Cambria Math" panose="02040503050406030204" pitchFamily="18" charset="0"/>
                                      <a:ea typeface="Cambria Math" panose="02040503050406030204" pitchFamily="18" charset="0"/>
                                    </a:rPr>
                                    <m:t>3</m:t>
                                  </m:r>
                                </m:sub>
                              </m:sSub>
                            </m:e>
                          </m:mr>
                          <m:mr>
                            <m:e>
                              <m:r>
                                <a:rPr lang="en-GB" b="0" i="1" smtClean="0">
                                  <a:latin typeface="Cambria Math" panose="02040503050406030204" pitchFamily="18" charset="0"/>
                                  <a:ea typeface="Cambria Math" panose="02040503050406030204" pitchFamily="18" charset="0"/>
                                </a:rPr>
                                <m:t>3</m:t>
                              </m:r>
                            </m:e>
                          </m:mr>
                          <m:mr>
                            <m:e>
                              <m:r>
                                <a:rPr lang="en-GB" i="1">
                                  <a:latin typeface="Cambria Math" panose="02040503050406030204" pitchFamily="18" charset="0"/>
                                  <a:ea typeface="Cambria Math" panose="02040503050406030204" pitchFamily="18" charset="0"/>
                                </a:rPr>
                                <m:t>0</m:t>
                              </m:r>
                            </m:e>
                          </m:mr>
                        </m:m>
                      </m:e>
                    </m:d>
                  </m:oMath>
                </a14:m>
                <a:endParaRPr lang="sk-SK" dirty="0"/>
              </a:p>
              <a:p>
                <a:r>
                  <a:rPr lang="sk-SK" dirty="0"/>
                  <a:t>Keďže</a:t>
                </a:r>
                <a:r>
                  <a:rPr lang="en-GB" dirty="0"/>
                  <a:t> plat</a:t>
                </a:r>
                <a:r>
                  <a:rPr lang="sk-SK" dirty="0"/>
                  <a:t>í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m:t>
                        </m:r>
                        <m:r>
                          <a:rPr lang="sk-SK" b="0" i="1" smtClean="0">
                            <a:latin typeface="Cambria Math" panose="02040503050406030204" pitchFamily="18" charset="0"/>
                          </a:rPr>
                          <m:t>𝑓</m:t>
                        </m:r>
                      </m:e>
                      <m:sub>
                        <m:r>
                          <a:rPr lang="sk-SK"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2</m:t>
                        </m:r>
                      </m:sub>
                    </m:sSub>
                    <m:r>
                      <a:rPr lang="en-GB" b="0" i="1" smtClean="0">
                        <a:latin typeface="Cambria Math" panose="02040503050406030204" pitchFamily="18" charset="0"/>
                      </a:rPr>
                      <m:t>]</m:t>
                    </m:r>
                    <m:r>
                      <a:rPr lang="sk-SK" b="0" i="1" smtClean="0">
                        <a:latin typeface="Cambria Math" panose="02040503050406030204" pitchFamily="18" charset="0"/>
                      </a:rPr>
                      <m:t>=−3</m:t>
                    </m:r>
                    <m:sSub>
                      <m:sSubPr>
                        <m:ctrlPr>
                          <a:rPr lang="en-GB" b="0" i="1" smtClean="0">
                            <a:latin typeface="Cambria Math" panose="02040503050406030204" pitchFamily="18" charset="0"/>
                          </a:rPr>
                        </m:ctrlPr>
                      </m:sSubPr>
                      <m:e>
                        <m:r>
                          <a:rPr lang="sk-SK" b="0" i="1" smtClean="0">
                            <a:latin typeface="Cambria Math" panose="02040503050406030204" pitchFamily="18" charset="0"/>
                          </a:rPr>
                          <m:t>𝑓</m:t>
                        </m:r>
                      </m:e>
                      <m:sub>
                        <m:r>
                          <a:rPr lang="en-GB" b="0" i="1" smtClean="0">
                            <a:latin typeface="Cambria Math" panose="02040503050406030204" pitchFamily="18" charset="0"/>
                          </a:rPr>
                          <m:t>1</m:t>
                        </m:r>
                      </m:sub>
                    </m:sSub>
                    <m:r>
                      <a:rPr lang="en-GB" b="0" i="1" smtClean="0">
                        <a:latin typeface="Cambria Math" panose="02040503050406030204" pitchFamily="18" charset="0"/>
                      </a:rPr>
                      <m:t>+0</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2</m:t>
                        </m:r>
                      </m:sub>
                    </m:sSub>
                    <m:r>
                      <a:rPr lang="sk-SK" b="0" i="0" smtClean="0">
                        <a:latin typeface="Cambria Math" panose="02040503050406030204" pitchFamily="18" charset="0"/>
                      </a:rPr>
                      <m:t> </m:t>
                    </m:r>
                  </m:oMath>
                </a14:m>
                <a:r>
                  <a:rPr lang="sk-SK" dirty="0"/>
                  <a:t>tak je množina vektorov </a:t>
                </a:r>
                <a:r>
                  <a:rPr lang="sk-SK" dirty="0" err="1"/>
                  <a:t>involutívna</a:t>
                </a:r>
                <a:r>
                  <a:rPr lang="sk-SK" dirty="0"/>
                  <a:t>.</a:t>
                </a:r>
                <a:endParaRPr lang="en-GB" dirty="0"/>
              </a:p>
            </p:txBody>
          </p:sp>
        </mc:Choice>
        <mc:Fallback xmlns="">
          <p:sp>
            <p:nvSpPr>
              <p:cNvPr id="3" name="Content Placeholder 2">
                <a:extLst>
                  <a:ext uri="{FF2B5EF4-FFF2-40B4-BE49-F238E27FC236}">
                    <a16:creationId xmlns:a16="http://schemas.microsoft.com/office/drawing/2014/main" id="{FBCC3194-9D4C-6318-596A-F5FA68E83688}"/>
                  </a:ext>
                </a:extLst>
              </p:cNvPr>
              <p:cNvSpPr>
                <a:spLocks noGrp="1" noRot="1" noChangeAspect="1" noMove="1" noResize="1" noEditPoints="1" noAdjustHandles="1" noChangeArrowheads="1" noChangeShapeType="1" noTextEdit="1"/>
              </p:cNvSpPr>
              <p:nvPr>
                <p:ph idx="1"/>
              </p:nvPr>
            </p:nvSpPr>
            <p:spPr>
              <a:blipFill>
                <a:blip r:embed="rId2"/>
                <a:stretch>
                  <a:fillRect l="-667" t="-875"/>
                </a:stretch>
              </a:blipFill>
            </p:spPr>
            <p:txBody>
              <a:bodyPr/>
              <a:lstStyle/>
              <a:p>
                <a:r>
                  <a:rPr lang="en-GB">
                    <a:noFill/>
                  </a:rPr>
                  <a:t> </a:t>
                </a:r>
              </a:p>
            </p:txBody>
          </p:sp>
        </mc:Fallback>
      </mc:AlternateContent>
    </p:spTree>
    <p:extLst>
      <p:ext uri="{BB962C8B-B14F-4D97-AF65-F5344CB8AC3E}">
        <p14:creationId xmlns:p14="http://schemas.microsoft.com/office/powerpoint/2010/main" val="2614210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6B827B-3932-6FB4-050A-6B1BCE10DE77}"/>
              </a:ext>
            </a:extLst>
          </p:cNvPr>
          <p:cNvSpPr>
            <a:spLocks noGrp="1"/>
          </p:cNvSpPr>
          <p:nvPr>
            <p:ph type="title"/>
          </p:nvPr>
        </p:nvSpPr>
        <p:spPr/>
        <p:txBody>
          <a:bodyPr>
            <a:normAutofit fontScale="90000"/>
          </a:bodyPr>
          <a:lstStyle/>
          <a:p>
            <a:r>
              <a:rPr lang="sk-SK" dirty="0"/>
              <a:t>Návrh riadenia s použitím metódy vstupno-stavovej linearizácie</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D8DF4A36-3C88-0BA9-8AD5-A3D6E07543EE}"/>
                  </a:ext>
                </a:extLst>
              </p:cNvPr>
              <p:cNvSpPr>
                <a:spLocks noGrp="1"/>
              </p:cNvSpPr>
              <p:nvPr>
                <p:ph idx="1"/>
              </p:nvPr>
            </p:nvSpPr>
            <p:spPr/>
            <p:txBody>
              <a:bodyPr>
                <a:normAutofit fontScale="70000" lnSpcReduction="20000"/>
              </a:bodyPr>
              <a:lstStyle/>
              <a:p>
                <a:r>
                  <a:rPr lang="sk-SK" dirty="0"/>
                  <a:t>Návrh riadenia vstupno-stavovej linearizácie spočíva v nájdení transformácie systému na lineárny tvar a odvodení rovnice riadenia. </a:t>
                </a:r>
              </a:p>
              <a:p>
                <a:r>
                  <a:rPr lang="sk-SK" dirty="0"/>
                  <a:t>Postup návrhu:</a:t>
                </a:r>
              </a:p>
              <a:p>
                <a:pPr marL="457200" indent="-457200">
                  <a:buFont typeface="+mj-lt"/>
                  <a:buAutoNum type="arabicPeriod"/>
                </a:pPr>
                <a:r>
                  <a:rPr lang="sk-SK" dirty="0"/>
                  <a:t>Vytvorenie množiny vektorov </a:t>
                </a:r>
                <a14:m>
                  <m:oMath xmlns:m="http://schemas.openxmlformats.org/officeDocument/2006/math">
                    <m:r>
                      <a:rPr lang="en-GB" i="1" smtClean="0">
                        <a:latin typeface="Cambria Math" panose="02040503050406030204" pitchFamily="18" charset="0"/>
                        <a:ea typeface="Cambria Math" panose="02040503050406030204" pitchFamily="18" charset="0"/>
                      </a:rPr>
                      <m:t>{</m:t>
                    </m:r>
                    <m:r>
                      <a:rPr lang="sk-SK" b="0" i="1" smtClean="0">
                        <a:latin typeface="Cambria Math" panose="02040503050406030204" pitchFamily="18" charset="0"/>
                        <a:ea typeface="Cambria Math" panose="02040503050406030204" pitchFamily="18" charset="0"/>
                      </a:rPr>
                      <m:t>𝑔</m:t>
                    </m:r>
                    <m:r>
                      <a:rPr lang="en-GB" b="0" i="1" smtClean="0">
                        <a:latin typeface="Cambria Math" panose="02040503050406030204" pitchFamily="18" charset="0"/>
                        <a:ea typeface="Cambria Math" panose="02040503050406030204" pitchFamily="18" charset="0"/>
                      </a:rPr>
                      <m:t>,</m:t>
                    </m:r>
                    <m:sSup>
                      <m:sSupPr>
                        <m:ctrlPr>
                          <a:rPr lang="en-GB" i="1">
                            <a:latin typeface="Cambria Math" panose="02040503050406030204" pitchFamily="18" charset="0"/>
                            <a:ea typeface="Cambria Math" panose="02040503050406030204" pitchFamily="18" charset="0"/>
                          </a:rPr>
                        </m:ctrlPr>
                      </m:sSupPr>
                      <m:e>
                        <m:r>
                          <a:rPr lang="sk-SK" i="1">
                            <a:latin typeface="Cambria Math" panose="02040503050406030204" pitchFamily="18" charset="0"/>
                            <a:ea typeface="Cambria Math" panose="02040503050406030204" pitchFamily="18" charset="0"/>
                          </a:rPr>
                          <m:t>𝑎</m:t>
                        </m:r>
                        <m:sSub>
                          <m:sSubPr>
                            <m:ctrlPr>
                              <a:rPr lang="en-GB" i="1">
                                <a:latin typeface="Cambria Math" panose="02040503050406030204" pitchFamily="18" charset="0"/>
                                <a:ea typeface="Cambria Math" panose="02040503050406030204" pitchFamily="18" charset="0"/>
                              </a:rPr>
                            </m:ctrlPr>
                          </m:sSubPr>
                          <m:e>
                            <m:r>
                              <a:rPr lang="sk-SK" i="1">
                                <a:latin typeface="Cambria Math" panose="02040503050406030204" pitchFamily="18" charset="0"/>
                                <a:ea typeface="Cambria Math" panose="02040503050406030204" pitchFamily="18" charset="0"/>
                              </a:rPr>
                              <m:t>𝑑</m:t>
                            </m:r>
                          </m:e>
                          <m:sub>
                            <m:r>
                              <a:rPr lang="en-GB" i="1">
                                <a:latin typeface="Cambria Math" panose="02040503050406030204" pitchFamily="18" charset="0"/>
                                <a:ea typeface="Cambria Math" panose="02040503050406030204" pitchFamily="18" charset="0"/>
                              </a:rPr>
                              <m:t>𝑓</m:t>
                            </m:r>
                          </m:sub>
                        </m:sSub>
                      </m:e>
                      <m:sup>
                        <m:r>
                          <a:rPr lang="sk-SK" b="0" i="1" smtClean="0">
                            <a:latin typeface="Cambria Math" panose="02040503050406030204" pitchFamily="18" charset="0"/>
                            <a:ea typeface="Cambria Math" panose="02040503050406030204" pitchFamily="18" charset="0"/>
                          </a:rPr>
                          <m:t>1</m:t>
                        </m:r>
                      </m:sup>
                    </m:sSup>
                    <m:r>
                      <a:rPr lang="en-GB" i="1">
                        <a:latin typeface="Cambria Math" panose="02040503050406030204" pitchFamily="18" charset="0"/>
                        <a:ea typeface="Cambria Math" panose="02040503050406030204" pitchFamily="18" charset="0"/>
                      </a:rPr>
                      <m:t>𝑔</m:t>
                    </m:r>
                    <m:r>
                      <a:rPr lang="sk-SK" b="0" i="1" smtClean="0">
                        <a:latin typeface="Cambria Math" panose="02040503050406030204" pitchFamily="18" charset="0"/>
                        <a:ea typeface="Cambria Math" panose="02040503050406030204" pitchFamily="18" charset="0"/>
                      </a:rPr>
                      <m:t>,</m:t>
                    </m:r>
                    <m:sSup>
                      <m:sSupPr>
                        <m:ctrlPr>
                          <a:rPr lang="en-GB" i="1">
                            <a:latin typeface="Cambria Math" panose="02040503050406030204" pitchFamily="18" charset="0"/>
                            <a:ea typeface="Cambria Math" panose="02040503050406030204" pitchFamily="18" charset="0"/>
                          </a:rPr>
                        </m:ctrlPr>
                      </m:sSupPr>
                      <m:e>
                        <m:r>
                          <a:rPr lang="sk-SK" i="1">
                            <a:latin typeface="Cambria Math" panose="02040503050406030204" pitchFamily="18" charset="0"/>
                            <a:ea typeface="Cambria Math" panose="02040503050406030204" pitchFamily="18" charset="0"/>
                          </a:rPr>
                          <m:t>𝑎</m:t>
                        </m:r>
                        <m:sSub>
                          <m:sSubPr>
                            <m:ctrlPr>
                              <a:rPr lang="en-GB" i="1">
                                <a:latin typeface="Cambria Math" panose="02040503050406030204" pitchFamily="18" charset="0"/>
                                <a:ea typeface="Cambria Math" panose="02040503050406030204" pitchFamily="18" charset="0"/>
                              </a:rPr>
                            </m:ctrlPr>
                          </m:sSubPr>
                          <m:e>
                            <m:r>
                              <a:rPr lang="sk-SK" i="1">
                                <a:latin typeface="Cambria Math" panose="02040503050406030204" pitchFamily="18" charset="0"/>
                                <a:ea typeface="Cambria Math" panose="02040503050406030204" pitchFamily="18" charset="0"/>
                              </a:rPr>
                              <m:t>𝑑</m:t>
                            </m:r>
                          </m:e>
                          <m:sub>
                            <m:r>
                              <a:rPr lang="en-GB" i="1">
                                <a:latin typeface="Cambria Math" panose="02040503050406030204" pitchFamily="18" charset="0"/>
                                <a:ea typeface="Cambria Math" panose="02040503050406030204" pitchFamily="18" charset="0"/>
                              </a:rPr>
                              <m:t>𝑓</m:t>
                            </m:r>
                          </m:sub>
                        </m:sSub>
                      </m:e>
                      <m:sup>
                        <m:r>
                          <a:rPr lang="sk-SK" b="0" i="1" smtClean="0">
                            <a:latin typeface="Cambria Math" panose="02040503050406030204" pitchFamily="18" charset="0"/>
                            <a:ea typeface="Cambria Math" panose="02040503050406030204" pitchFamily="18" charset="0"/>
                          </a:rPr>
                          <m:t>2</m:t>
                        </m:r>
                      </m:sup>
                    </m:sSup>
                    <m:r>
                      <a:rPr lang="en-GB" i="1">
                        <a:latin typeface="Cambria Math" panose="02040503050406030204" pitchFamily="18" charset="0"/>
                        <a:ea typeface="Cambria Math" panose="02040503050406030204" pitchFamily="18" charset="0"/>
                      </a:rPr>
                      <m:t>𝑔</m:t>
                    </m:r>
                    <m:r>
                      <a:rPr lang="sk-SK" b="0" i="1" smtClean="0">
                        <a:latin typeface="Cambria Math" panose="02040503050406030204" pitchFamily="18" charset="0"/>
                        <a:ea typeface="Cambria Math" panose="02040503050406030204" pitchFamily="18" charset="0"/>
                      </a:rPr>
                      <m:t>,</m:t>
                    </m:r>
                    <m:sSup>
                      <m:sSupPr>
                        <m:ctrlPr>
                          <a:rPr lang="en-GB" i="1">
                            <a:latin typeface="Cambria Math" panose="02040503050406030204" pitchFamily="18" charset="0"/>
                            <a:ea typeface="Cambria Math" panose="02040503050406030204" pitchFamily="18" charset="0"/>
                          </a:rPr>
                        </m:ctrlPr>
                      </m:sSupPr>
                      <m:e>
                        <m:r>
                          <a:rPr lang="sk-SK" i="1">
                            <a:latin typeface="Cambria Math" panose="02040503050406030204" pitchFamily="18" charset="0"/>
                            <a:ea typeface="Cambria Math" panose="02040503050406030204" pitchFamily="18" charset="0"/>
                          </a:rPr>
                          <m:t>𝑎</m:t>
                        </m:r>
                        <m:sSub>
                          <m:sSubPr>
                            <m:ctrlPr>
                              <a:rPr lang="en-GB" i="1">
                                <a:latin typeface="Cambria Math" panose="02040503050406030204" pitchFamily="18" charset="0"/>
                                <a:ea typeface="Cambria Math" panose="02040503050406030204" pitchFamily="18" charset="0"/>
                              </a:rPr>
                            </m:ctrlPr>
                          </m:sSubPr>
                          <m:e>
                            <m:r>
                              <a:rPr lang="sk-SK" i="1">
                                <a:latin typeface="Cambria Math" panose="02040503050406030204" pitchFamily="18" charset="0"/>
                                <a:ea typeface="Cambria Math" panose="02040503050406030204" pitchFamily="18" charset="0"/>
                              </a:rPr>
                              <m:t>𝑑</m:t>
                            </m:r>
                          </m:e>
                          <m:sub>
                            <m:r>
                              <a:rPr lang="en-GB" i="1">
                                <a:latin typeface="Cambria Math" panose="02040503050406030204" pitchFamily="18" charset="0"/>
                                <a:ea typeface="Cambria Math" panose="02040503050406030204" pitchFamily="18" charset="0"/>
                              </a:rPr>
                              <m:t>𝑓</m:t>
                            </m:r>
                          </m:sub>
                        </m:sSub>
                      </m:e>
                      <m:sup>
                        <m:r>
                          <a:rPr lang="sk-SK" b="0" i="1" smtClean="0">
                            <a:latin typeface="Cambria Math" panose="02040503050406030204" pitchFamily="18" charset="0"/>
                            <a:ea typeface="Cambria Math" panose="02040503050406030204" pitchFamily="18" charset="0"/>
                          </a:rPr>
                          <m:t>𝑛</m:t>
                        </m:r>
                        <m:r>
                          <a:rPr lang="sk-SK" b="0" i="1" smtClean="0">
                            <a:latin typeface="Cambria Math" panose="02040503050406030204" pitchFamily="18" charset="0"/>
                            <a:ea typeface="Cambria Math" panose="02040503050406030204" pitchFamily="18" charset="0"/>
                          </a:rPr>
                          <m:t>−1</m:t>
                        </m:r>
                      </m:sup>
                    </m:sSup>
                    <m:r>
                      <a:rPr lang="en-GB" i="1">
                        <a:latin typeface="Cambria Math" panose="02040503050406030204" pitchFamily="18" charset="0"/>
                        <a:ea typeface="Cambria Math" panose="02040503050406030204" pitchFamily="18" charset="0"/>
                      </a:rPr>
                      <m:t>𝑔</m:t>
                    </m:r>
                    <m:r>
                      <a:rPr lang="en-GB" b="0" i="1" smtClean="0">
                        <a:latin typeface="Cambria Math" panose="02040503050406030204" pitchFamily="18" charset="0"/>
                        <a:ea typeface="Cambria Math" panose="02040503050406030204" pitchFamily="18" charset="0"/>
                      </a:rPr>
                      <m:t>}</m:t>
                    </m:r>
                  </m:oMath>
                </a14:m>
                <a:endParaRPr lang="sk-SK" dirty="0"/>
              </a:p>
              <a:p>
                <a:pPr marL="457200" indent="-457200">
                  <a:buFont typeface="+mj-lt"/>
                  <a:buAutoNum type="arabicPeriod"/>
                </a:pPr>
                <a:r>
                  <a:rPr lang="sk-SK" dirty="0"/>
                  <a:t>Skontrolovať podmienku riaditeľnosti a </a:t>
                </a:r>
                <a:r>
                  <a:rPr lang="sk-SK" dirty="0" err="1"/>
                  <a:t>involutívnosti</a:t>
                </a:r>
                <a:r>
                  <a:rPr lang="sk-SK" dirty="0"/>
                  <a:t> pre túto množinu.</a:t>
                </a:r>
              </a:p>
              <a:p>
                <a:pPr marL="457200" indent="-457200">
                  <a:buFont typeface="+mj-lt"/>
                  <a:buAutoNum type="arabicPeriod"/>
                </a:pPr>
                <a:r>
                  <a:rPr lang="sk-SK" dirty="0"/>
                  <a:t>Ak sú podmienky splnené, je potrebné nájsť prvý stav </a:t>
                </a:r>
                <a14:m>
                  <m:oMath xmlns:m="http://schemas.openxmlformats.org/officeDocument/2006/math">
                    <m:sSub>
                      <m:sSubPr>
                        <m:ctrlPr>
                          <a:rPr lang="en-GB" b="0" i="1" smtClean="0">
                            <a:latin typeface="Cambria Math" panose="02040503050406030204" pitchFamily="18" charset="0"/>
                            <a:ea typeface="Cambria Math" panose="02040503050406030204" pitchFamily="18" charset="0"/>
                          </a:rPr>
                        </m:ctrlPr>
                      </m:sSubPr>
                      <m:e>
                        <m:r>
                          <a:rPr lang="sk-SK" b="0" i="1" smtClean="0">
                            <a:latin typeface="Cambria Math" panose="02040503050406030204" pitchFamily="18" charset="0"/>
                            <a:ea typeface="Cambria Math" panose="02040503050406030204" pitchFamily="18" charset="0"/>
                          </a:rPr>
                          <m:t>𝑧</m:t>
                        </m:r>
                      </m:e>
                      <m:sub>
                        <m:r>
                          <a:rPr lang="en-GB" b="0" i="1" smtClean="0">
                            <a:latin typeface="Cambria Math" panose="02040503050406030204" pitchFamily="18" charset="0"/>
                            <a:ea typeface="Cambria Math" panose="02040503050406030204" pitchFamily="18" charset="0"/>
                          </a:rPr>
                          <m:t>1</m:t>
                        </m:r>
                      </m:sub>
                    </m:sSub>
                  </m:oMath>
                </a14:m>
                <a:r>
                  <a:rPr lang="sk-SK" dirty="0"/>
                  <a:t> použitím vzťahov:</a:t>
                </a:r>
              </a:p>
              <a:p>
                <a:pPr marL="274320" lvl="1" indent="0">
                  <a:buNone/>
                </a:pPr>
                <a:r>
                  <a:rPr lang="en-GB" b="0" dirty="0">
                    <a:ea typeface="Cambria Math" panose="02040503050406030204" pitchFamily="18" charset="0"/>
                  </a:rPr>
                  <a:t>	</a:t>
                </a:r>
                <a14:m>
                  <m:oMath xmlns:m="http://schemas.openxmlformats.org/officeDocument/2006/math">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sk-SK" b="0" i="1" smtClean="0">
                                <a:latin typeface="Cambria Math" panose="02040503050406030204" pitchFamily="18" charset="0"/>
                                <a:ea typeface="Cambria Math" panose="02040503050406030204" pitchFamily="18" charset="0"/>
                              </a:rPr>
                              <m:t>𝑧</m:t>
                            </m:r>
                          </m:e>
                          <m:sub>
                            <m:r>
                              <a:rPr lang="en-GB" b="0" i="1" smtClean="0">
                                <a:latin typeface="Cambria Math" panose="02040503050406030204" pitchFamily="18" charset="0"/>
                                <a:ea typeface="Cambria Math" panose="02040503050406030204" pitchFamily="18" charset="0"/>
                              </a:rPr>
                              <m:t>1</m:t>
                            </m:r>
                          </m:sub>
                        </m:sSub>
                        <m:r>
                          <a:rPr lang="sk-SK" i="1">
                            <a:latin typeface="Cambria Math" panose="02040503050406030204" pitchFamily="18" charset="0"/>
                            <a:ea typeface="Cambria Math" panose="02040503050406030204" pitchFamily="18" charset="0"/>
                          </a:rPr>
                          <m:t>𝑎</m:t>
                        </m:r>
                        <m:sSub>
                          <m:sSubPr>
                            <m:ctrlPr>
                              <a:rPr lang="en-GB" i="1">
                                <a:latin typeface="Cambria Math" panose="02040503050406030204" pitchFamily="18" charset="0"/>
                                <a:ea typeface="Cambria Math" panose="02040503050406030204" pitchFamily="18" charset="0"/>
                              </a:rPr>
                            </m:ctrlPr>
                          </m:sSubPr>
                          <m:e>
                            <m:r>
                              <a:rPr lang="sk-SK" i="1">
                                <a:latin typeface="Cambria Math" panose="02040503050406030204" pitchFamily="18" charset="0"/>
                                <a:ea typeface="Cambria Math" panose="02040503050406030204" pitchFamily="18" charset="0"/>
                              </a:rPr>
                              <m:t>𝑑</m:t>
                            </m:r>
                          </m:e>
                          <m:sub>
                            <m:r>
                              <a:rPr lang="en-GB" i="1">
                                <a:latin typeface="Cambria Math" panose="02040503050406030204" pitchFamily="18" charset="0"/>
                                <a:ea typeface="Cambria Math" panose="02040503050406030204" pitchFamily="18" charset="0"/>
                              </a:rPr>
                              <m:t>𝑓</m:t>
                            </m:r>
                          </m:sub>
                        </m:sSub>
                      </m:e>
                      <m:sup>
                        <m:r>
                          <a:rPr lang="sk-SK" b="0" i="1" smtClean="0">
                            <a:latin typeface="Cambria Math" panose="02040503050406030204" pitchFamily="18" charset="0"/>
                            <a:ea typeface="Cambria Math" panose="02040503050406030204" pitchFamily="18" charset="0"/>
                          </a:rPr>
                          <m:t>𝑖</m:t>
                        </m:r>
                      </m:sup>
                    </m:sSup>
                    <m:r>
                      <a:rPr lang="en-GB" b="0" i="1" smtClean="0">
                        <a:latin typeface="Cambria Math" panose="02040503050406030204" pitchFamily="18" charset="0"/>
                        <a:ea typeface="Cambria Math" panose="02040503050406030204" pitchFamily="18" charset="0"/>
                      </a:rPr>
                      <m:t>𝑔</m:t>
                    </m:r>
                    <m:r>
                      <a:rPr lang="en-GB" b="0" i="1" smtClean="0">
                        <a:latin typeface="Cambria Math" panose="02040503050406030204" pitchFamily="18" charset="0"/>
                        <a:ea typeface="Cambria Math" panose="02040503050406030204" pitchFamily="18" charset="0"/>
                      </a:rPr>
                      <m:t>=0</m:t>
                    </m:r>
                  </m:oMath>
                </a14:m>
                <a:r>
                  <a:rPr lang="en-GB" dirty="0"/>
                  <a:t>, pre </a:t>
                </a:r>
                <a14:m>
                  <m:oMath xmlns:m="http://schemas.openxmlformats.org/officeDocument/2006/math">
                    <m:r>
                      <a:rPr lang="en-GB" b="0" i="1" smtClean="0">
                        <a:latin typeface="Cambria Math" panose="02040503050406030204" pitchFamily="18" charset="0"/>
                        <a:ea typeface="Cambria Math" panose="02040503050406030204" pitchFamily="18" charset="0"/>
                      </a:rPr>
                      <m:t>𝑖</m:t>
                    </m:r>
                    <m:r>
                      <a:rPr lang="en-GB" b="0" i="1" smtClean="0">
                        <a:latin typeface="Cambria Math" panose="02040503050406030204" pitchFamily="18" charset="0"/>
                        <a:ea typeface="Cambria Math" panose="02040503050406030204" pitchFamily="18" charset="0"/>
                      </a:rPr>
                      <m:t>=0,…, </m:t>
                    </m:r>
                    <m:r>
                      <a:rPr lang="en-GB" b="0" i="1" smtClean="0">
                        <a:latin typeface="Cambria Math" panose="02040503050406030204" pitchFamily="18" charset="0"/>
                        <a:ea typeface="Cambria Math" panose="02040503050406030204" pitchFamily="18" charset="0"/>
                      </a:rPr>
                      <m:t>𝑛</m:t>
                    </m:r>
                    <m:r>
                      <a:rPr lang="en-GB" b="0" i="1" smtClean="0">
                        <a:latin typeface="Cambria Math" panose="02040503050406030204" pitchFamily="18" charset="0"/>
                        <a:ea typeface="Cambria Math" panose="02040503050406030204" pitchFamily="18" charset="0"/>
                      </a:rPr>
                      <m:t>−2</m:t>
                    </m:r>
                  </m:oMath>
                </a14:m>
                <a:endParaRPr lang="en-GB" dirty="0"/>
              </a:p>
              <a:p>
                <a:pPr marL="274320" lvl="1" indent="0">
                  <a:buNone/>
                </a:pPr>
                <a:r>
                  <a:rPr lang="en-GB" dirty="0"/>
                  <a:t>	</a:t>
                </a:r>
                <a14:m>
                  <m:oMath xmlns:m="http://schemas.openxmlformats.org/officeDocument/2006/math">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sk-SK" b="0" i="1" smtClean="0">
                                <a:latin typeface="Cambria Math" panose="02040503050406030204" pitchFamily="18" charset="0"/>
                                <a:ea typeface="Cambria Math" panose="02040503050406030204" pitchFamily="18" charset="0"/>
                              </a:rPr>
                              <m:t>𝑧</m:t>
                            </m:r>
                          </m:e>
                          <m:sub>
                            <m:r>
                              <a:rPr lang="en-GB" b="0" i="1" smtClean="0">
                                <a:latin typeface="Cambria Math" panose="02040503050406030204" pitchFamily="18" charset="0"/>
                                <a:ea typeface="Cambria Math" panose="02040503050406030204" pitchFamily="18" charset="0"/>
                              </a:rPr>
                              <m:t>1</m:t>
                            </m:r>
                          </m:sub>
                        </m:sSub>
                        <m:r>
                          <a:rPr lang="sk-SK" i="1">
                            <a:latin typeface="Cambria Math" panose="02040503050406030204" pitchFamily="18" charset="0"/>
                            <a:ea typeface="Cambria Math" panose="02040503050406030204" pitchFamily="18" charset="0"/>
                          </a:rPr>
                          <m:t>𝑎</m:t>
                        </m:r>
                        <m:sSub>
                          <m:sSubPr>
                            <m:ctrlPr>
                              <a:rPr lang="en-GB" i="1">
                                <a:latin typeface="Cambria Math" panose="02040503050406030204" pitchFamily="18" charset="0"/>
                                <a:ea typeface="Cambria Math" panose="02040503050406030204" pitchFamily="18" charset="0"/>
                              </a:rPr>
                            </m:ctrlPr>
                          </m:sSubPr>
                          <m:e>
                            <m:r>
                              <a:rPr lang="sk-SK" i="1">
                                <a:latin typeface="Cambria Math" panose="02040503050406030204" pitchFamily="18" charset="0"/>
                                <a:ea typeface="Cambria Math" panose="02040503050406030204" pitchFamily="18" charset="0"/>
                              </a:rPr>
                              <m:t>𝑑</m:t>
                            </m:r>
                          </m:e>
                          <m:sub>
                            <m:r>
                              <a:rPr lang="en-GB" i="1">
                                <a:latin typeface="Cambria Math" panose="02040503050406030204" pitchFamily="18" charset="0"/>
                                <a:ea typeface="Cambria Math" panose="02040503050406030204" pitchFamily="18" charset="0"/>
                              </a:rPr>
                              <m:t>𝑓</m:t>
                            </m:r>
                          </m:sub>
                        </m:sSub>
                      </m:e>
                      <m:sup>
                        <m:r>
                          <a:rPr lang="en-GB" b="0" i="1" smtClean="0">
                            <a:latin typeface="Cambria Math" panose="02040503050406030204" pitchFamily="18" charset="0"/>
                            <a:ea typeface="Cambria Math" panose="02040503050406030204" pitchFamily="18" charset="0"/>
                          </a:rPr>
                          <m:t>𝑛</m:t>
                        </m:r>
                        <m:r>
                          <a:rPr lang="en-GB" b="0" i="1" smtClean="0">
                            <a:latin typeface="Cambria Math" panose="02040503050406030204" pitchFamily="18" charset="0"/>
                            <a:ea typeface="Cambria Math" panose="02040503050406030204" pitchFamily="18" charset="0"/>
                          </a:rPr>
                          <m:t>−1</m:t>
                        </m:r>
                      </m:sup>
                    </m:sSup>
                    <m:r>
                      <a:rPr lang="en-GB" b="0" i="1" smtClean="0">
                        <a:latin typeface="Cambria Math" panose="02040503050406030204" pitchFamily="18" charset="0"/>
                        <a:ea typeface="Cambria Math" panose="02040503050406030204" pitchFamily="18" charset="0"/>
                      </a:rPr>
                      <m:t>𝑔</m:t>
                    </m:r>
                    <m:r>
                      <a:rPr lang="en-GB" b="0" i="1" smtClean="0">
                        <a:latin typeface="Cambria Math" panose="02040503050406030204" pitchFamily="18" charset="0"/>
                        <a:ea typeface="Cambria Math" panose="02040503050406030204" pitchFamily="18" charset="0"/>
                      </a:rPr>
                      <m:t>≠0</m:t>
                    </m:r>
                  </m:oMath>
                </a14:m>
                <a:endParaRPr lang="sk-SK" dirty="0"/>
              </a:p>
              <a:p>
                <a:pPr marL="457200" indent="-457200">
                  <a:buFont typeface="+mj-lt"/>
                  <a:buAutoNum type="arabicPeriod"/>
                </a:pPr>
                <a:r>
                  <a:rPr lang="sk-SK" dirty="0"/>
                  <a:t>Nájsť transformáciu </a:t>
                </a:r>
                <a14:m>
                  <m:oMath xmlns:m="http://schemas.openxmlformats.org/officeDocument/2006/math">
                    <m:r>
                      <a:rPr lang="sk-SK" b="0" i="1" smtClean="0">
                        <a:latin typeface="Cambria Math" panose="02040503050406030204" pitchFamily="18" charset="0"/>
                        <a:ea typeface="Cambria Math" panose="02040503050406030204" pitchFamily="18" charset="0"/>
                      </a:rPr>
                      <m:t>𝑧</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𝑥</m:t>
                        </m:r>
                      </m:e>
                    </m:d>
                    <m:r>
                      <a:rPr lang="en-GB" b="0" i="1" smtClean="0">
                        <a:latin typeface="Cambria Math" panose="02040503050406030204" pitchFamily="18" charset="0"/>
                        <a:ea typeface="Cambria Math" panose="02040503050406030204" pitchFamily="18" charset="0"/>
                      </a:rPr>
                      <m:t>=</m:t>
                    </m:r>
                    <m:sSup>
                      <m:sSupPr>
                        <m:ctrlPr>
                          <a:rPr lang="en-GB" b="0" i="1" smtClean="0">
                            <a:latin typeface="Cambria Math" panose="02040503050406030204" pitchFamily="18" charset="0"/>
                            <a:ea typeface="Cambria Math" panose="02040503050406030204" pitchFamily="18" charset="0"/>
                          </a:rPr>
                        </m:ctrlPr>
                      </m:sSupPr>
                      <m:e>
                        <m:d>
                          <m:dPr>
                            <m:begChr m:val="["/>
                            <m:endChr m:val="]"/>
                            <m:ctrlPr>
                              <a:rPr lang="en-GB" b="0" i="1" smtClean="0">
                                <a:latin typeface="Cambria Math" panose="02040503050406030204" pitchFamily="18" charset="0"/>
                                <a:ea typeface="Cambria Math" panose="02040503050406030204" pitchFamily="18" charset="0"/>
                              </a:rPr>
                            </m:ctrlPr>
                          </m:dPr>
                          <m:e>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𝑧</m:t>
                                </m:r>
                              </m:e>
                              <m:sub>
                                <m:r>
                                  <a:rPr lang="en-GB" b="0" i="1" smtClean="0">
                                    <a:latin typeface="Cambria Math" panose="02040503050406030204" pitchFamily="18" charset="0"/>
                                    <a:ea typeface="Cambria Math" panose="02040503050406030204" pitchFamily="18" charset="0"/>
                                  </a:rPr>
                                  <m:t>1</m:t>
                                </m:r>
                              </m:sub>
                            </m:sSub>
                            <m:r>
                              <a:rPr lang="en-GB" b="0" i="1" smtClean="0">
                                <a:latin typeface="Cambria Math" panose="02040503050406030204" pitchFamily="18" charset="0"/>
                                <a:ea typeface="Cambria Math" panose="02040503050406030204" pitchFamily="18" charset="0"/>
                              </a:rPr>
                              <m:t>, </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𝐿</m:t>
                                </m:r>
                              </m:e>
                              <m:sub>
                                <m:r>
                                  <a:rPr lang="en-GB" b="0" i="1" smtClean="0">
                                    <a:latin typeface="Cambria Math" panose="02040503050406030204" pitchFamily="18" charset="0"/>
                                    <a:ea typeface="Cambria Math" panose="02040503050406030204" pitchFamily="18" charset="0"/>
                                  </a:rPr>
                                  <m:t>𝑓</m:t>
                                </m:r>
                              </m:sub>
                            </m:sSub>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𝑧</m:t>
                                </m:r>
                              </m:e>
                              <m:sub>
                                <m:r>
                                  <a:rPr lang="en-GB" b="0" i="1" smtClean="0">
                                    <a:latin typeface="Cambria Math" panose="02040503050406030204" pitchFamily="18" charset="0"/>
                                    <a:ea typeface="Cambria Math" panose="02040503050406030204" pitchFamily="18" charset="0"/>
                                  </a:rPr>
                                  <m:t>1</m:t>
                                </m:r>
                              </m:sub>
                            </m:sSub>
                            <m:r>
                              <a:rPr lang="en-GB" b="0" i="1" smtClean="0">
                                <a:latin typeface="Cambria Math" panose="02040503050406030204" pitchFamily="18" charset="0"/>
                                <a:ea typeface="Cambria Math" panose="02040503050406030204" pitchFamily="18" charset="0"/>
                              </a:rPr>
                              <m:t>, …, </m:t>
                            </m:r>
                            <m:sSubSup>
                              <m:sSubSupPr>
                                <m:ctrlPr>
                                  <a:rPr lang="en-GB" b="0" i="1" smtClean="0">
                                    <a:latin typeface="Cambria Math" panose="02040503050406030204" pitchFamily="18" charset="0"/>
                                    <a:ea typeface="Cambria Math" panose="02040503050406030204" pitchFamily="18" charset="0"/>
                                  </a:rPr>
                                </m:ctrlPr>
                              </m:sSubSupPr>
                              <m:e>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𝐿</m:t>
                                    </m:r>
                                  </m:e>
                                  <m:sub>
                                    <m:r>
                                      <a:rPr lang="en-GB" i="1">
                                        <a:latin typeface="Cambria Math" panose="02040503050406030204" pitchFamily="18" charset="0"/>
                                        <a:ea typeface="Cambria Math" panose="02040503050406030204" pitchFamily="18" charset="0"/>
                                      </a:rPr>
                                      <m:t>𝑓</m:t>
                                    </m:r>
                                  </m:sub>
                                </m:sSub>
                              </m:e>
                              <m:sub/>
                              <m:sup>
                                <m:r>
                                  <a:rPr lang="en-GB" b="0" i="1" smtClean="0">
                                    <a:latin typeface="Cambria Math" panose="02040503050406030204" pitchFamily="18" charset="0"/>
                                    <a:ea typeface="Cambria Math" panose="02040503050406030204" pitchFamily="18" charset="0"/>
                                  </a:rPr>
                                  <m:t>𝑛</m:t>
                                </m:r>
                                <m:r>
                                  <a:rPr lang="en-GB" b="0" i="1" smtClean="0">
                                    <a:latin typeface="Cambria Math" panose="02040503050406030204" pitchFamily="18" charset="0"/>
                                    <a:ea typeface="Cambria Math" panose="02040503050406030204" pitchFamily="18" charset="0"/>
                                  </a:rPr>
                                  <m:t>−1</m:t>
                                </m:r>
                              </m:sup>
                            </m:sSubSup>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𝑧</m:t>
                                </m:r>
                              </m:e>
                              <m:sub>
                                <m:r>
                                  <a:rPr lang="en-GB" b="0" i="1" smtClean="0">
                                    <a:latin typeface="Cambria Math" panose="02040503050406030204" pitchFamily="18" charset="0"/>
                                    <a:ea typeface="Cambria Math" panose="02040503050406030204" pitchFamily="18" charset="0"/>
                                  </a:rPr>
                                  <m:t>1</m:t>
                                </m:r>
                              </m:sub>
                            </m:sSub>
                          </m:e>
                        </m:d>
                      </m:e>
                      <m:sup>
                        <m:r>
                          <a:rPr lang="en-GB" b="0" i="1" smtClean="0">
                            <a:latin typeface="Cambria Math" panose="02040503050406030204" pitchFamily="18" charset="0"/>
                            <a:ea typeface="Cambria Math" panose="02040503050406030204" pitchFamily="18" charset="0"/>
                          </a:rPr>
                          <m:t>𝑇</m:t>
                        </m:r>
                      </m:sup>
                    </m:sSup>
                  </m:oMath>
                </a14:m>
                <a:endParaRPr lang="en-GB" dirty="0"/>
              </a:p>
              <a:p>
                <a:pPr marL="457200" indent="-457200">
                  <a:buFont typeface="+mj-lt"/>
                  <a:buAutoNum type="arabicPeriod"/>
                </a:pPr>
                <a:r>
                  <a:rPr lang="sk-SK" dirty="0"/>
                  <a:t>Nájsť hľadanú rovnicu riadenia:</a:t>
                </a:r>
              </a:p>
              <a:p>
                <a:pPr marL="274320" lvl="1" indent="0">
                  <a:buNone/>
                </a:pPr>
                <a:r>
                  <a:rPr lang="sk-SK" dirty="0"/>
                  <a:t>	</a:t>
                </a:r>
                <a14:m>
                  <m:oMath xmlns:m="http://schemas.openxmlformats.org/officeDocument/2006/math">
                    <m:r>
                      <a:rPr lang="sk-SK" b="0" i="1" smtClean="0">
                        <a:latin typeface="Cambria Math" panose="02040503050406030204" pitchFamily="18" charset="0"/>
                        <a:ea typeface="Cambria Math" panose="02040503050406030204" pitchFamily="18" charset="0"/>
                      </a:rPr>
                      <m:t>𝑢</m:t>
                    </m:r>
                    <m:r>
                      <a:rPr lang="sk-SK" b="0" i="1" smtClean="0">
                        <a:latin typeface="Cambria Math" panose="02040503050406030204" pitchFamily="18" charset="0"/>
                        <a:ea typeface="Cambria Math" panose="02040503050406030204" pitchFamily="18" charset="0"/>
                      </a:rPr>
                      <m:t>=(−</m:t>
                    </m:r>
                    <m:sSup>
                      <m:sSupPr>
                        <m:ctrlPr>
                          <a:rPr lang="en-GB" b="0" i="1" smtClean="0">
                            <a:latin typeface="Cambria Math" panose="02040503050406030204" pitchFamily="18" charset="0"/>
                            <a:ea typeface="Cambria Math" panose="02040503050406030204" pitchFamily="18" charset="0"/>
                          </a:rPr>
                        </m:ctrlPr>
                      </m:sSupPr>
                      <m:e>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𝐿</m:t>
                            </m:r>
                          </m:e>
                          <m:sub>
                            <m:r>
                              <a:rPr lang="en-GB" i="1">
                                <a:latin typeface="Cambria Math" panose="02040503050406030204" pitchFamily="18" charset="0"/>
                                <a:ea typeface="Cambria Math" panose="02040503050406030204" pitchFamily="18" charset="0"/>
                              </a:rPr>
                              <m:t>𝑓</m:t>
                            </m:r>
                          </m:sub>
                        </m:sSub>
                      </m:e>
                      <m:sup>
                        <m:r>
                          <a:rPr lang="en-GB" b="0" i="1" smtClean="0">
                            <a:latin typeface="Cambria Math" panose="02040503050406030204" pitchFamily="18" charset="0"/>
                            <a:ea typeface="Cambria Math" panose="02040503050406030204" pitchFamily="18" charset="0"/>
                          </a:rPr>
                          <m:t>𝑛</m:t>
                        </m:r>
                      </m:sup>
                    </m:sSup>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𝑧</m:t>
                        </m:r>
                      </m:e>
                      <m:sub>
                        <m:r>
                          <a:rPr lang="en-GB" b="0" i="1" smtClean="0">
                            <a:latin typeface="Cambria Math" panose="02040503050406030204" pitchFamily="18" charset="0"/>
                            <a:ea typeface="Cambria Math" panose="02040503050406030204" pitchFamily="18" charset="0"/>
                          </a:rPr>
                          <m:t>1</m:t>
                        </m:r>
                      </m:sub>
                    </m:sSub>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𝑣</m:t>
                    </m:r>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𝐿</m:t>
                        </m:r>
                      </m:e>
                      <m:sub>
                        <m:r>
                          <a:rPr lang="en-GB" b="0" i="1" smtClean="0">
                            <a:latin typeface="Cambria Math" panose="02040503050406030204" pitchFamily="18" charset="0"/>
                            <a:ea typeface="Cambria Math" panose="02040503050406030204" pitchFamily="18" charset="0"/>
                          </a:rPr>
                          <m:t>𝑔</m:t>
                        </m:r>
                      </m:sub>
                    </m:sSub>
                    <m:sSup>
                      <m:sSupPr>
                        <m:ctrlPr>
                          <a:rPr lang="en-GB" i="1">
                            <a:latin typeface="Cambria Math" panose="02040503050406030204" pitchFamily="18" charset="0"/>
                            <a:ea typeface="Cambria Math" panose="02040503050406030204" pitchFamily="18" charset="0"/>
                          </a:rPr>
                        </m:ctrlPr>
                      </m:sSupPr>
                      <m:e>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𝐿</m:t>
                            </m:r>
                          </m:e>
                          <m:sub>
                            <m:r>
                              <a:rPr lang="en-GB" i="1">
                                <a:latin typeface="Cambria Math" panose="02040503050406030204" pitchFamily="18" charset="0"/>
                                <a:ea typeface="Cambria Math" panose="02040503050406030204" pitchFamily="18" charset="0"/>
                              </a:rPr>
                              <m:t>𝑓</m:t>
                            </m:r>
                          </m:sub>
                        </m:sSub>
                      </m:e>
                      <m:sup>
                        <m:r>
                          <a:rPr lang="en-GB" i="1">
                            <a:latin typeface="Cambria Math" panose="02040503050406030204" pitchFamily="18" charset="0"/>
                            <a:ea typeface="Cambria Math" panose="02040503050406030204" pitchFamily="18" charset="0"/>
                          </a:rPr>
                          <m:t>𝑛</m:t>
                        </m:r>
                        <m:r>
                          <a:rPr lang="en-GB" b="0" i="1" smtClean="0">
                            <a:latin typeface="Cambria Math" panose="02040503050406030204" pitchFamily="18" charset="0"/>
                            <a:ea typeface="Cambria Math" panose="02040503050406030204" pitchFamily="18" charset="0"/>
                          </a:rPr>
                          <m:t>−1</m:t>
                        </m:r>
                      </m:sup>
                    </m:sSup>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𝑧</m:t>
                        </m:r>
                      </m:e>
                      <m:sub>
                        <m:r>
                          <a:rPr lang="en-GB" b="0" i="1" smtClean="0">
                            <a:latin typeface="Cambria Math" panose="02040503050406030204" pitchFamily="18" charset="0"/>
                            <a:ea typeface="Cambria Math" panose="02040503050406030204" pitchFamily="18" charset="0"/>
                          </a:rPr>
                          <m:t>1</m:t>
                        </m:r>
                      </m:sub>
                    </m:sSub>
                    <m:r>
                      <a:rPr lang="en-GB" b="0" i="1" smtClean="0">
                        <a:latin typeface="Cambria Math" panose="02040503050406030204" pitchFamily="18" charset="0"/>
                        <a:ea typeface="Cambria Math" panose="02040503050406030204" pitchFamily="18" charset="0"/>
                      </a:rPr>
                      <m:t>)</m:t>
                    </m:r>
                  </m:oMath>
                </a14:m>
                <a:endParaRPr lang="en-GB" dirty="0"/>
              </a:p>
              <a:p>
                <a:pPr marL="274320" lvl="1" indent="0">
                  <a:buNone/>
                </a:pPr>
                <a:r>
                  <a:rPr lang="en-GB" dirty="0"/>
                  <a:t>	</a:t>
                </a:r>
                <a14:m>
                  <m:oMath xmlns:m="http://schemas.openxmlformats.org/officeDocument/2006/math">
                    <m:sSub>
                      <m:sSubPr>
                        <m:ctrlPr>
                          <a:rPr lang="en-GB" b="0" i="1" smtClean="0">
                            <a:latin typeface="Cambria Math" panose="02040503050406030204" pitchFamily="18" charset="0"/>
                            <a:ea typeface="Cambria Math" panose="02040503050406030204" pitchFamily="18" charset="0"/>
                          </a:rPr>
                        </m:ctrlPr>
                      </m:sSubPr>
                      <m:e>
                        <m:acc>
                          <m:accPr>
                            <m:chr m:val="̇"/>
                            <m:ctrlPr>
                              <a:rPr lang="en-GB" b="0" i="1" smtClean="0">
                                <a:latin typeface="Cambria Math" panose="02040503050406030204" pitchFamily="18" charset="0"/>
                                <a:ea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𝑧</m:t>
                            </m:r>
                          </m:e>
                        </m:acc>
                      </m:e>
                      <m:sub>
                        <m:r>
                          <a:rPr lang="en-GB" b="0" i="1" smtClean="0">
                            <a:latin typeface="Cambria Math" panose="02040503050406030204" pitchFamily="18" charset="0"/>
                            <a:ea typeface="Cambria Math" panose="02040503050406030204" pitchFamily="18" charset="0"/>
                          </a:rPr>
                          <m:t>𝑛</m:t>
                        </m:r>
                      </m:sub>
                    </m:sSub>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𝑣</m:t>
                    </m:r>
                  </m:oMath>
                </a14:m>
                <a:endParaRPr lang="sk-SK" dirty="0"/>
              </a:p>
              <a:p>
                <a:pPr marL="457200" indent="-457200">
                  <a:buFont typeface="+mj-lt"/>
                  <a:buAutoNum type="arabicPeriod"/>
                </a:pPr>
                <a:r>
                  <a:rPr lang="sk-SK" dirty="0"/>
                  <a:t>Následne navrhnúť lineárnu časť regulátora</a:t>
                </a:r>
                <a:r>
                  <a:rPr lang="en-GB" dirty="0"/>
                  <a:t> </a:t>
                </a:r>
                <a:r>
                  <a:rPr lang="sk-SK" dirty="0"/>
                  <a:t>na</a:t>
                </a:r>
                <a:r>
                  <a:rPr lang="en-GB" dirty="0"/>
                  <a:t> </a:t>
                </a:r>
                <a:r>
                  <a:rPr lang="sk-SK" dirty="0" err="1"/>
                  <a:t>linearizovaný</a:t>
                </a:r>
                <a:r>
                  <a:rPr lang="sk-SK" dirty="0"/>
                  <a:t> model: </a:t>
                </a:r>
              </a:p>
              <a:p>
                <a:pPr marL="0" indent="0">
                  <a:buNone/>
                </a:pPr>
                <a:r>
                  <a:rPr kumimoji="0" lang="sk-SK" sz="1900" b="0" u="none" strike="noStrike" kern="1200" cap="none" spc="0" normalizeH="0" baseline="0" noProof="0" dirty="0">
                    <a:ln>
                      <a:noFill/>
                    </a:ln>
                    <a:solidFill>
                      <a:srgbClr val="292934"/>
                    </a:solidFill>
                    <a:effectLst/>
                    <a:uLnTx/>
                    <a:uFillTx/>
                    <a:ea typeface="+mn-ea"/>
                    <a:cs typeface="+mn-cs"/>
                  </a:rPr>
                  <a:t>	</a:t>
                </a:r>
                <a14:m>
                  <m:oMath xmlns:m="http://schemas.openxmlformats.org/officeDocument/2006/math">
                    <m:acc>
                      <m:accPr>
                        <m:chr m:val="̇"/>
                        <m:ctrlPr>
                          <a:rPr kumimoji="0" lang="sk-SK" sz="1900" b="0" i="1" u="none" strike="noStrike" kern="1200" cap="none" spc="0" normalizeH="0" baseline="0" noProof="0" smtClean="0">
                            <a:ln>
                              <a:noFill/>
                            </a:ln>
                            <a:solidFill>
                              <a:srgbClr val="292934"/>
                            </a:solidFill>
                            <a:effectLst/>
                            <a:uLnTx/>
                            <a:uFillTx/>
                            <a:latin typeface="Cambria Math" panose="02040503050406030204" pitchFamily="18" charset="0"/>
                            <a:ea typeface="+mn-ea"/>
                            <a:cs typeface="+mn-cs"/>
                          </a:rPr>
                        </m:ctrlPr>
                      </m:accPr>
                      <m:e>
                        <m:r>
                          <a:rPr lang="sk-SK" sz="1900" i="1">
                            <a:solidFill>
                              <a:srgbClr val="292934"/>
                            </a:solidFill>
                            <a:latin typeface="Cambria Math" panose="02040503050406030204" pitchFamily="18" charset="0"/>
                          </a:rPr>
                          <m:t>𝑧</m:t>
                        </m:r>
                      </m:e>
                    </m:acc>
                    <m:r>
                      <a:rPr kumimoji="0" lang="sk-SK" sz="1900" b="0" i="1" u="none" strike="noStrike" kern="1200" cap="none" spc="0" normalizeH="0" baseline="0" noProof="0" smtClean="0">
                        <a:ln>
                          <a:noFill/>
                        </a:ln>
                        <a:solidFill>
                          <a:srgbClr val="292934"/>
                        </a:solidFill>
                        <a:effectLst/>
                        <a:uLnTx/>
                        <a:uFillTx/>
                        <a:latin typeface="Cambria Math" panose="02040503050406030204" pitchFamily="18" charset="0"/>
                        <a:ea typeface="+mn-ea"/>
                        <a:cs typeface="+mn-cs"/>
                      </a:rPr>
                      <m:t>=</m:t>
                    </m:r>
                    <m:r>
                      <a:rPr kumimoji="0" lang="sk-SK" sz="1900" b="0" i="1" u="none" strike="noStrike" kern="1200" cap="none" spc="0" normalizeH="0" baseline="0" noProof="0" smtClean="0">
                        <a:ln>
                          <a:noFill/>
                        </a:ln>
                        <a:solidFill>
                          <a:srgbClr val="292934"/>
                        </a:solidFill>
                        <a:effectLst/>
                        <a:uLnTx/>
                        <a:uFillTx/>
                        <a:latin typeface="Cambria Math" panose="02040503050406030204" pitchFamily="18" charset="0"/>
                        <a:ea typeface="+mn-ea"/>
                        <a:cs typeface="+mn-cs"/>
                      </a:rPr>
                      <m:t>𝐴𝑧</m:t>
                    </m:r>
                    <m:r>
                      <a:rPr kumimoji="0" lang="en-GB" sz="1900" b="0" i="1" u="none" strike="noStrike" kern="1200" cap="none" spc="0" normalizeH="0" baseline="0" noProof="0" smtClean="0">
                        <a:ln>
                          <a:noFill/>
                        </a:ln>
                        <a:solidFill>
                          <a:srgbClr val="292934"/>
                        </a:solidFill>
                        <a:effectLst/>
                        <a:uLnTx/>
                        <a:uFillTx/>
                        <a:latin typeface="Cambria Math" panose="02040503050406030204" pitchFamily="18" charset="0"/>
                        <a:ea typeface="+mn-ea"/>
                        <a:cs typeface="+mn-cs"/>
                      </a:rPr>
                      <m:t>+</m:t>
                    </m:r>
                    <m:r>
                      <a:rPr kumimoji="0" lang="en-GB" sz="1900" b="0" i="1" u="none" strike="noStrike" kern="1200" cap="none" spc="0" normalizeH="0" baseline="0" noProof="0" smtClean="0">
                        <a:ln>
                          <a:noFill/>
                        </a:ln>
                        <a:solidFill>
                          <a:srgbClr val="292934"/>
                        </a:solidFill>
                        <a:effectLst/>
                        <a:uLnTx/>
                        <a:uFillTx/>
                        <a:latin typeface="Cambria Math" panose="02040503050406030204" pitchFamily="18" charset="0"/>
                        <a:ea typeface="+mn-ea"/>
                        <a:cs typeface="+mn-cs"/>
                      </a:rPr>
                      <m:t>𝐵𝑣</m:t>
                    </m:r>
                  </m:oMath>
                </a14:m>
                <a:endParaRPr lang="en-GB" dirty="0"/>
              </a:p>
              <a:p>
                <a:pPr marL="548640" lvl="2" indent="0">
                  <a:buNone/>
                </a:pPr>
                <a:r>
                  <a:rPr lang="sk-SK" dirty="0"/>
                  <a:t>Napríklad regulátor pre sledovanie želanej trajektórie </a:t>
                </a:r>
                <a14:m>
                  <m:oMath xmlns:m="http://schemas.openxmlformats.org/officeDocument/2006/math">
                    <m:sSub>
                      <m:sSubPr>
                        <m:ctrlPr>
                          <a:rPr lang="en-GB" sz="1800" b="0" i="1" smtClean="0">
                            <a:latin typeface="Cambria Math" panose="02040503050406030204" pitchFamily="18" charset="0"/>
                          </a:rPr>
                        </m:ctrlPr>
                      </m:sSubPr>
                      <m:e>
                        <m:r>
                          <a:rPr lang="en-GB" sz="1800" b="0" i="1" smtClean="0">
                            <a:latin typeface="Cambria Math" panose="02040503050406030204" pitchFamily="18" charset="0"/>
                          </a:rPr>
                          <m:t>𝑧</m:t>
                        </m:r>
                      </m:e>
                      <m:sub>
                        <m:r>
                          <a:rPr lang="en-GB" sz="1800" b="0" i="1" smtClean="0">
                            <a:latin typeface="Cambria Math" panose="02040503050406030204" pitchFamily="18" charset="0"/>
                          </a:rPr>
                          <m:t>𝑑</m:t>
                        </m:r>
                        <m:r>
                          <a:rPr lang="en-GB" sz="1800" b="0" i="1" smtClean="0">
                            <a:latin typeface="Cambria Math" panose="02040503050406030204" pitchFamily="18" charset="0"/>
                          </a:rPr>
                          <m:t>1</m:t>
                        </m:r>
                      </m:sub>
                    </m:sSub>
                  </m:oMath>
                </a14:m>
                <a:r>
                  <a:rPr lang="sk-SK" dirty="0"/>
                  <a:t>:</a:t>
                </a:r>
              </a:p>
              <a:p>
                <a:pPr marL="898525" lvl="2" indent="-350838">
                  <a:buNone/>
                </a:pPr>
                <a14:m>
                  <m:oMathPara xmlns:m="http://schemas.openxmlformats.org/officeDocument/2006/math">
                    <m:oMathParaPr>
                      <m:jc m:val="left"/>
                    </m:oMathParaPr>
                    <m:oMath xmlns:m="http://schemas.openxmlformats.org/officeDocument/2006/math">
                      <m:r>
                        <m:rPr>
                          <m:sty m:val="p"/>
                        </m:rPr>
                        <a:rPr lang="sk-SK" sz="1900">
                          <a:latin typeface="Cambria Math" panose="02040503050406030204" pitchFamily="18" charset="0"/>
                        </a:rPr>
                        <m:t>v</m:t>
                      </m:r>
                      <m:r>
                        <a:rPr lang="sk-SK" sz="1900">
                          <a:latin typeface="Cambria Math" panose="02040503050406030204" pitchFamily="18" charset="0"/>
                        </a:rPr>
                        <m:t>=</m:t>
                      </m:r>
                      <m:sSup>
                        <m:sSupPr>
                          <m:ctrlPr>
                            <a:rPr lang="en-US" sz="1900" i="1">
                              <a:latin typeface="Cambria Math" panose="02040503050406030204" pitchFamily="18" charset="0"/>
                            </a:rPr>
                          </m:ctrlPr>
                        </m:sSupPr>
                        <m:e>
                          <m:sSub>
                            <m:sSubPr>
                              <m:ctrlPr>
                                <a:rPr lang="en-US" sz="1900" i="1">
                                  <a:latin typeface="Cambria Math" panose="02040503050406030204" pitchFamily="18" charset="0"/>
                                </a:rPr>
                              </m:ctrlPr>
                            </m:sSubPr>
                            <m:e>
                              <m:r>
                                <m:rPr>
                                  <m:sty m:val="p"/>
                                </m:rPr>
                                <a:rPr lang="en-GB" sz="1900" b="0" i="0" smtClean="0">
                                  <a:latin typeface="Cambria Math" panose="02040503050406030204" pitchFamily="18" charset="0"/>
                                </a:rPr>
                                <m:t>z</m:t>
                              </m:r>
                            </m:e>
                            <m:sub>
                              <m:r>
                                <a:rPr lang="en-US" sz="1900">
                                  <a:latin typeface="Cambria Math" panose="02040503050406030204" pitchFamily="18" charset="0"/>
                                </a:rPr>
                                <m:t>𝑑</m:t>
                              </m:r>
                              <m:r>
                                <a:rPr lang="en-GB" sz="1900" b="0" i="0" smtClean="0">
                                  <a:latin typeface="Cambria Math" panose="02040503050406030204" pitchFamily="18" charset="0"/>
                                </a:rPr>
                                <m:t>1</m:t>
                              </m:r>
                            </m:sub>
                          </m:sSub>
                        </m:e>
                        <m:sup>
                          <m:r>
                            <a:rPr lang="en-US" sz="1900">
                              <a:latin typeface="Cambria Math" panose="02040503050406030204" pitchFamily="18" charset="0"/>
                            </a:rPr>
                            <m:t>(</m:t>
                          </m:r>
                          <m:r>
                            <m:rPr>
                              <m:sty m:val="p"/>
                            </m:rPr>
                            <a:rPr lang="en-US" sz="1900">
                              <a:latin typeface="Cambria Math" panose="02040503050406030204" pitchFamily="18" charset="0"/>
                            </a:rPr>
                            <m:t>n</m:t>
                          </m:r>
                          <m:r>
                            <a:rPr lang="en-US" sz="1900">
                              <a:latin typeface="Cambria Math" panose="02040503050406030204" pitchFamily="18" charset="0"/>
                            </a:rPr>
                            <m:t>)</m:t>
                          </m:r>
                        </m:sup>
                      </m:sSup>
                      <m:r>
                        <a:rPr lang="en-US" sz="1900">
                          <a:latin typeface="Cambria Math" panose="02040503050406030204" pitchFamily="18" charset="0"/>
                        </a:rPr>
                        <m:t>−</m:t>
                      </m:r>
                      <m:sSub>
                        <m:sSubPr>
                          <m:ctrlPr>
                            <a:rPr lang="en-US" sz="1900" i="1">
                              <a:latin typeface="Cambria Math" panose="02040503050406030204" pitchFamily="18" charset="0"/>
                            </a:rPr>
                          </m:ctrlPr>
                        </m:sSubPr>
                        <m:e>
                          <m:r>
                            <a:rPr lang="en-US" sz="1900">
                              <a:latin typeface="Cambria Math" panose="02040503050406030204" pitchFamily="18" charset="0"/>
                            </a:rPr>
                            <m:t>𝑘</m:t>
                          </m:r>
                        </m:e>
                        <m:sub>
                          <m:r>
                            <a:rPr lang="en-US" sz="1900">
                              <a:latin typeface="Cambria Math" panose="02040503050406030204" pitchFamily="18" charset="0"/>
                            </a:rPr>
                            <m:t>1</m:t>
                          </m:r>
                        </m:sub>
                      </m:sSub>
                      <m:sSub>
                        <m:sSubPr>
                          <m:ctrlPr>
                            <a:rPr lang="en-GB" sz="1900" b="0" i="1" smtClean="0">
                              <a:latin typeface="Cambria Math" panose="02040503050406030204" pitchFamily="18" charset="0"/>
                            </a:rPr>
                          </m:ctrlPr>
                        </m:sSubPr>
                        <m:e>
                          <m:acc>
                            <m:accPr>
                              <m:chr m:val="̃"/>
                              <m:ctrlPr>
                                <a:rPr lang="en-US" sz="1900" i="1" smtClean="0">
                                  <a:latin typeface="Cambria Math" panose="02040503050406030204" pitchFamily="18" charset="0"/>
                                </a:rPr>
                              </m:ctrlPr>
                            </m:accPr>
                            <m:e>
                              <m:r>
                                <a:rPr lang="en-GB" sz="1900" b="0" i="1" smtClean="0">
                                  <a:latin typeface="Cambria Math" panose="02040503050406030204" pitchFamily="18" charset="0"/>
                                </a:rPr>
                                <m:t>𝑧</m:t>
                              </m:r>
                            </m:e>
                          </m:acc>
                        </m:e>
                        <m:sub>
                          <m:r>
                            <a:rPr lang="en-GB" sz="1900" b="0" i="1" smtClean="0">
                              <a:latin typeface="Cambria Math" panose="02040503050406030204" pitchFamily="18" charset="0"/>
                            </a:rPr>
                            <m:t>1</m:t>
                          </m:r>
                        </m:sub>
                      </m:sSub>
                      <m:r>
                        <a:rPr lang="en-US" sz="1900">
                          <a:latin typeface="Cambria Math" panose="02040503050406030204" pitchFamily="18" charset="0"/>
                        </a:rPr>
                        <m:t>−</m:t>
                      </m:r>
                      <m:sSub>
                        <m:sSubPr>
                          <m:ctrlPr>
                            <a:rPr lang="en-US" sz="1900" i="1">
                              <a:latin typeface="Cambria Math" panose="02040503050406030204" pitchFamily="18" charset="0"/>
                            </a:rPr>
                          </m:ctrlPr>
                        </m:sSubPr>
                        <m:e>
                          <m:r>
                            <a:rPr lang="en-US" sz="1900">
                              <a:latin typeface="Cambria Math" panose="02040503050406030204" pitchFamily="18" charset="0"/>
                            </a:rPr>
                            <m:t>𝑘</m:t>
                          </m:r>
                        </m:e>
                        <m:sub>
                          <m:r>
                            <a:rPr lang="en-US" sz="1900">
                              <a:latin typeface="Cambria Math" panose="02040503050406030204" pitchFamily="18" charset="0"/>
                            </a:rPr>
                            <m:t>2</m:t>
                          </m:r>
                        </m:sub>
                      </m:sSub>
                      <m:sSup>
                        <m:sSupPr>
                          <m:ctrlPr>
                            <a:rPr lang="en-US" sz="1900" i="1">
                              <a:latin typeface="Cambria Math" panose="02040503050406030204" pitchFamily="18" charset="0"/>
                            </a:rPr>
                          </m:ctrlPr>
                        </m:sSupPr>
                        <m:e>
                          <m:sSub>
                            <m:sSubPr>
                              <m:ctrlPr>
                                <a:rPr lang="en-GB" sz="1900" i="1">
                                  <a:latin typeface="Cambria Math" panose="02040503050406030204" pitchFamily="18" charset="0"/>
                                </a:rPr>
                              </m:ctrlPr>
                            </m:sSubPr>
                            <m:e>
                              <m:acc>
                                <m:accPr>
                                  <m:chr m:val="̃"/>
                                  <m:ctrlPr>
                                    <a:rPr lang="en-US" sz="1900" i="1">
                                      <a:latin typeface="Cambria Math" panose="02040503050406030204" pitchFamily="18" charset="0"/>
                                    </a:rPr>
                                  </m:ctrlPr>
                                </m:accPr>
                                <m:e>
                                  <m:r>
                                    <a:rPr lang="en-GB" sz="1900" i="1">
                                      <a:latin typeface="Cambria Math" panose="02040503050406030204" pitchFamily="18" charset="0"/>
                                    </a:rPr>
                                    <m:t>𝑧</m:t>
                                  </m:r>
                                </m:e>
                              </m:acc>
                            </m:e>
                            <m:sub>
                              <m:r>
                                <a:rPr lang="en-GB" sz="1900" b="0" i="1" smtClean="0">
                                  <a:latin typeface="Cambria Math" panose="02040503050406030204" pitchFamily="18" charset="0"/>
                                </a:rPr>
                                <m:t>1</m:t>
                              </m:r>
                            </m:sub>
                          </m:sSub>
                        </m:e>
                        <m:sup>
                          <m:d>
                            <m:dPr>
                              <m:ctrlPr>
                                <a:rPr lang="en-US" sz="1900" i="1">
                                  <a:latin typeface="Cambria Math" panose="02040503050406030204" pitchFamily="18" charset="0"/>
                                </a:rPr>
                              </m:ctrlPr>
                            </m:dPr>
                            <m:e>
                              <m:r>
                                <a:rPr lang="en-US" sz="1900">
                                  <a:latin typeface="Cambria Math" panose="02040503050406030204" pitchFamily="18" charset="0"/>
                                </a:rPr>
                                <m:t>1</m:t>
                              </m:r>
                            </m:e>
                          </m:d>
                        </m:sup>
                      </m:sSup>
                      <m:r>
                        <a:rPr lang="en-US" sz="1900">
                          <a:latin typeface="Cambria Math" panose="02040503050406030204" pitchFamily="18" charset="0"/>
                        </a:rPr>
                        <m:t>−</m:t>
                      </m:r>
                      <m:sSub>
                        <m:sSubPr>
                          <m:ctrlPr>
                            <a:rPr lang="en-US" sz="1900" i="1">
                              <a:latin typeface="Cambria Math" panose="02040503050406030204" pitchFamily="18" charset="0"/>
                            </a:rPr>
                          </m:ctrlPr>
                        </m:sSubPr>
                        <m:e>
                          <m:r>
                            <a:rPr lang="en-US" sz="1900" smtClean="0">
                              <a:latin typeface="Cambria Math" panose="02040503050406030204" pitchFamily="18" charset="0"/>
                            </a:rPr>
                            <m:t>𝑘</m:t>
                          </m:r>
                        </m:e>
                        <m:sub>
                          <m:r>
                            <a:rPr lang="en-US" sz="1900" smtClean="0">
                              <a:latin typeface="Cambria Math" panose="02040503050406030204" pitchFamily="18" charset="0"/>
                            </a:rPr>
                            <m:t>2</m:t>
                          </m:r>
                        </m:sub>
                      </m:sSub>
                      <m:sSup>
                        <m:sSupPr>
                          <m:ctrlPr>
                            <a:rPr lang="en-US" sz="1900" i="1">
                              <a:latin typeface="Cambria Math" panose="02040503050406030204" pitchFamily="18" charset="0"/>
                            </a:rPr>
                          </m:ctrlPr>
                        </m:sSupPr>
                        <m:e>
                          <m:sSub>
                            <m:sSubPr>
                              <m:ctrlPr>
                                <a:rPr lang="en-GB" sz="1900" i="1">
                                  <a:latin typeface="Cambria Math" panose="02040503050406030204" pitchFamily="18" charset="0"/>
                                </a:rPr>
                              </m:ctrlPr>
                            </m:sSubPr>
                            <m:e>
                              <m:acc>
                                <m:accPr>
                                  <m:chr m:val="̃"/>
                                  <m:ctrlPr>
                                    <a:rPr lang="en-US" sz="1900" i="1">
                                      <a:latin typeface="Cambria Math" panose="02040503050406030204" pitchFamily="18" charset="0"/>
                                    </a:rPr>
                                  </m:ctrlPr>
                                </m:accPr>
                                <m:e>
                                  <m:r>
                                    <a:rPr lang="en-GB" sz="1900" i="1">
                                      <a:latin typeface="Cambria Math" panose="02040503050406030204" pitchFamily="18" charset="0"/>
                                    </a:rPr>
                                    <m:t>𝑧</m:t>
                                  </m:r>
                                </m:e>
                              </m:acc>
                            </m:e>
                            <m:sub>
                              <m:r>
                                <a:rPr lang="en-GB" sz="1900" i="1">
                                  <a:latin typeface="Cambria Math" panose="02040503050406030204" pitchFamily="18" charset="0"/>
                                </a:rPr>
                                <m:t>1</m:t>
                              </m:r>
                            </m:sub>
                          </m:sSub>
                        </m:e>
                        <m:sup>
                          <m:d>
                            <m:dPr>
                              <m:ctrlPr>
                                <a:rPr lang="en-US" sz="1900" i="1">
                                  <a:latin typeface="Cambria Math" panose="02040503050406030204" pitchFamily="18" charset="0"/>
                                </a:rPr>
                              </m:ctrlPr>
                            </m:dPr>
                            <m:e>
                              <m:r>
                                <a:rPr lang="en-US" sz="1900">
                                  <a:latin typeface="Cambria Math" panose="02040503050406030204" pitchFamily="18" charset="0"/>
                                </a:rPr>
                                <m:t>2</m:t>
                              </m:r>
                            </m:e>
                          </m:d>
                        </m:sup>
                      </m:sSup>
                      <m:r>
                        <a:rPr lang="en-US" sz="1900">
                          <a:latin typeface="Cambria Math" panose="02040503050406030204" pitchFamily="18" charset="0"/>
                        </a:rPr>
                        <m:t>− …−</m:t>
                      </m:r>
                      <m:sSup>
                        <m:sSupPr>
                          <m:ctrlPr>
                            <a:rPr lang="en-US" sz="1900" i="1">
                              <a:latin typeface="Cambria Math" panose="02040503050406030204" pitchFamily="18" charset="0"/>
                            </a:rPr>
                          </m:ctrlPr>
                        </m:sSupPr>
                        <m:e>
                          <m:sSub>
                            <m:sSubPr>
                              <m:ctrlPr>
                                <a:rPr lang="en-US" sz="1900" i="1">
                                  <a:latin typeface="Cambria Math" panose="02040503050406030204" pitchFamily="18" charset="0"/>
                                </a:rPr>
                              </m:ctrlPr>
                            </m:sSubPr>
                            <m:e>
                              <m:r>
                                <a:rPr lang="en-US" sz="1900">
                                  <a:latin typeface="Cambria Math" panose="02040503050406030204" pitchFamily="18" charset="0"/>
                                </a:rPr>
                                <m:t>𝑘</m:t>
                              </m:r>
                            </m:e>
                            <m:sub>
                              <m:r>
                                <a:rPr lang="en-US" sz="1900">
                                  <a:latin typeface="Cambria Math" panose="02040503050406030204" pitchFamily="18" charset="0"/>
                                </a:rPr>
                                <m:t>𝑛</m:t>
                              </m:r>
                              <m:r>
                                <a:rPr lang="en-US" sz="1900">
                                  <a:latin typeface="Cambria Math" panose="02040503050406030204" pitchFamily="18" charset="0"/>
                                </a:rPr>
                                <m:t>−1</m:t>
                              </m:r>
                            </m:sub>
                          </m:sSub>
                          <m:sSub>
                            <m:sSubPr>
                              <m:ctrlPr>
                                <a:rPr lang="en-GB" sz="1900" i="1">
                                  <a:latin typeface="Cambria Math" panose="02040503050406030204" pitchFamily="18" charset="0"/>
                                </a:rPr>
                              </m:ctrlPr>
                            </m:sSubPr>
                            <m:e>
                              <m:acc>
                                <m:accPr>
                                  <m:chr m:val="̃"/>
                                  <m:ctrlPr>
                                    <a:rPr lang="en-US" sz="1900" i="1">
                                      <a:latin typeface="Cambria Math" panose="02040503050406030204" pitchFamily="18" charset="0"/>
                                    </a:rPr>
                                  </m:ctrlPr>
                                </m:accPr>
                                <m:e>
                                  <m:r>
                                    <a:rPr lang="en-GB" sz="1900" i="1">
                                      <a:latin typeface="Cambria Math" panose="02040503050406030204" pitchFamily="18" charset="0"/>
                                    </a:rPr>
                                    <m:t>𝑧</m:t>
                                  </m:r>
                                </m:e>
                              </m:acc>
                            </m:e>
                            <m:sub>
                              <m:r>
                                <a:rPr lang="en-GB" sz="1900" i="1">
                                  <a:latin typeface="Cambria Math" panose="02040503050406030204" pitchFamily="18" charset="0"/>
                                </a:rPr>
                                <m:t>1</m:t>
                              </m:r>
                            </m:sub>
                          </m:sSub>
                        </m:e>
                        <m:sup>
                          <m:d>
                            <m:dPr>
                              <m:ctrlPr>
                                <a:rPr lang="en-US" sz="1900" i="1">
                                  <a:latin typeface="Cambria Math" panose="02040503050406030204" pitchFamily="18" charset="0"/>
                                </a:rPr>
                              </m:ctrlPr>
                            </m:dPr>
                            <m:e>
                              <m:r>
                                <a:rPr lang="en-US" sz="1900">
                                  <a:latin typeface="Cambria Math" panose="02040503050406030204" pitchFamily="18" charset="0"/>
                                </a:rPr>
                                <m:t>𝑛</m:t>
                              </m:r>
                              <m:r>
                                <a:rPr lang="en-US" sz="1900">
                                  <a:latin typeface="Cambria Math" panose="02040503050406030204" pitchFamily="18" charset="0"/>
                                </a:rPr>
                                <m:t>−1</m:t>
                              </m:r>
                            </m:e>
                          </m:d>
                        </m:sup>
                      </m:sSup>
                    </m:oMath>
                  </m:oMathPara>
                </a14:m>
                <a:endParaRPr lang="en-GB" sz="1900" dirty="0"/>
              </a:p>
              <a:p>
                <a:pPr marL="898525" lvl="2" indent="-350838">
                  <a:buNone/>
                </a:pPr>
                <a:r>
                  <a:rPr lang="en-GB" sz="1900" dirty="0"/>
                  <a:t>, </a:t>
                </a:r>
                <a:r>
                  <a:rPr lang="sk-SK" sz="1900" dirty="0"/>
                  <a:t>kde</a:t>
                </a:r>
                <a:r>
                  <a:rPr lang="en-GB" sz="1900" dirty="0"/>
                  <a:t> </a:t>
                </a:r>
                <a14:m>
                  <m:oMath xmlns:m="http://schemas.openxmlformats.org/officeDocument/2006/math">
                    <m:sSub>
                      <m:sSubPr>
                        <m:ctrlPr>
                          <a:rPr lang="en-GB" sz="1900" b="0" i="1" smtClean="0">
                            <a:latin typeface="Cambria Math" panose="02040503050406030204" pitchFamily="18" charset="0"/>
                          </a:rPr>
                        </m:ctrlPr>
                      </m:sSubPr>
                      <m:e>
                        <m:acc>
                          <m:accPr>
                            <m:chr m:val="̃"/>
                            <m:ctrlPr>
                              <a:rPr lang="en-US" sz="1900" i="1" smtClean="0">
                                <a:latin typeface="Cambria Math" panose="02040503050406030204" pitchFamily="18" charset="0"/>
                              </a:rPr>
                            </m:ctrlPr>
                          </m:accPr>
                          <m:e>
                            <m:r>
                              <a:rPr lang="en-GB" sz="1900" b="0" i="1" smtClean="0">
                                <a:latin typeface="Cambria Math" panose="02040503050406030204" pitchFamily="18" charset="0"/>
                              </a:rPr>
                              <m:t>𝑧</m:t>
                            </m:r>
                          </m:e>
                        </m:acc>
                      </m:e>
                      <m:sub>
                        <m:r>
                          <a:rPr lang="en-GB" sz="1900" b="0" i="1" smtClean="0">
                            <a:latin typeface="Cambria Math" panose="02040503050406030204" pitchFamily="18" charset="0"/>
                          </a:rPr>
                          <m:t>1</m:t>
                        </m:r>
                      </m:sub>
                    </m:sSub>
                    <m:r>
                      <a:rPr lang="en-GB" sz="1900" b="0" i="1" smtClean="0">
                        <a:latin typeface="Cambria Math" panose="02040503050406030204" pitchFamily="18" charset="0"/>
                      </a:rPr>
                      <m:t>=</m:t>
                    </m:r>
                    <m:sSub>
                      <m:sSubPr>
                        <m:ctrlPr>
                          <a:rPr lang="en-GB" sz="1900" b="0" i="1" smtClean="0">
                            <a:latin typeface="Cambria Math" panose="02040503050406030204" pitchFamily="18" charset="0"/>
                          </a:rPr>
                        </m:ctrlPr>
                      </m:sSubPr>
                      <m:e>
                        <m:r>
                          <a:rPr lang="en-GB" sz="1900" b="0" i="1" smtClean="0">
                            <a:latin typeface="Cambria Math" panose="02040503050406030204" pitchFamily="18" charset="0"/>
                          </a:rPr>
                          <m:t>𝑧</m:t>
                        </m:r>
                      </m:e>
                      <m:sub>
                        <m:r>
                          <a:rPr lang="en-GB" sz="1900" b="0" i="1" smtClean="0">
                            <a:latin typeface="Cambria Math" panose="02040503050406030204" pitchFamily="18" charset="0"/>
                          </a:rPr>
                          <m:t>1</m:t>
                        </m:r>
                      </m:sub>
                    </m:sSub>
                    <m:r>
                      <a:rPr lang="en-GB" sz="1900" b="0" i="1" smtClean="0">
                        <a:latin typeface="Cambria Math" panose="02040503050406030204" pitchFamily="18" charset="0"/>
                      </a:rPr>
                      <m:t>−</m:t>
                    </m:r>
                    <m:sSub>
                      <m:sSubPr>
                        <m:ctrlPr>
                          <a:rPr lang="en-GB" sz="1900" b="0" i="1" smtClean="0">
                            <a:latin typeface="Cambria Math" panose="02040503050406030204" pitchFamily="18" charset="0"/>
                          </a:rPr>
                        </m:ctrlPr>
                      </m:sSubPr>
                      <m:e>
                        <m:r>
                          <a:rPr lang="en-GB" sz="1900" b="0" i="1" smtClean="0">
                            <a:latin typeface="Cambria Math" panose="02040503050406030204" pitchFamily="18" charset="0"/>
                          </a:rPr>
                          <m:t>𝑧</m:t>
                        </m:r>
                      </m:e>
                      <m:sub>
                        <m:r>
                          <a:rPr lang="en-GB" sz="1900" b="0" i="1" smtClean="0">
                            <a:latin typeface="Cambria Math" panose="02040503050406030204" pitchFamily="18" charset="0"/>
                          </a:rPr>
                          <m:t>𝑑</m:t>
                        </m:r>
                        <m:r>
                          <a:rPr lang="en-GB" sz="1900" b="0" i="1" smtClean="0">
                            <a:latin typeface="Cambria Math" panose="02040503050406030204" pitchFamily="18" charset="0"/>
                          </a:rPr>
                          <m:t>1</m:t>
                        </m:r>
                      </m:sub>
                    </m:sSub>
                  </m:oMath>
                </a14:m>
                <a:endParaRPr lang="sk-SK" sz="1900" dirty="0"/>
              </a:p>
              <a:p>
                <a:pPr marL="274320" lvl="1" indent="0">
                  <a:buNone/>
                </a:pPr>
                <a:endParaRPr lang="sk-SK" sz="2100" dirty="0"/>
              </a:p>
              <a:p>
                <a:pPr marL="274320" lvl="1" indent="0">
                  <a:buNone/>
                </a:pPr>
                <a:endParaRPr lang="sk-SK" sz="2100" dirty="0"/>
              </a:p>
              <a:p>
                <a:pPr marL="457200" indent="-457200">
                  <a:buFont typeface="+mj-lt"/>
                  <a:buAutoNum type="arabicPeriod"/>
                </a:pPr>
                <a:endParaRPr lang="sk-SK" dirty="0"/>
              </a:p>
              <a:p>
                <a:endParaRPr lang="en-GB" dirty="0"/>
              </a:p>
            </p:txBody>
          </p:sp>
        </mc:Choice>
        <mc:Fallback xmlns="">
          <p:sp>
            <p:nvSpPr>
              <p:cNvPr id="3" name="Content Placeholder 2">
                <a:extLst>
                  <a:ext uri="{FF2B5EF4-FFF2-40B4-BE49-F238E27FC236}">
                    <a16:creationId xmlns:a16="http://schemas.microsoft.com/office/drawing/2014/main" id="{D8DF4A36-3C88-0BA9-8AD5-A3D6E07543EE}"/>
                  </a:ext>
                </a:extLst>
              </p:cNvPr>
              <p:cNvSpPr>
                <a:spLocks noGrp="1" noRot="1" noChangeAspect="1" noMove="1" noResize="1" noEditPoints="1" noAdjustHandles="1" noChangeArrowheads="1" noChangeShapeType="1" noTextEdit="1"/>
              </p:cNvSpPr>
              <p:nvPr>
                <p:ph idx="1"/>
              </p:nvPr>
            </p:nvSpPr>
            <p:spPr>
              <a:blipFill>
                <a:blip r:embed="rId2"/>
                <a:stretch>
                  <a:fillRect l="-148" t="-1500"/>
                </a:stretch>
              </a:blipFill>
            </p:spPr>
            <p:txBody>
              <a:bodyPr/>
              <a:lstStyle/>
              <a:p>
                <a:r>
                  <a:rPr lang="en-GB">
                    <a:noFill/>
                  </a:rPr>
                  <a:t> </a:t>
                </a:r>
              </a:p>
            </p:txBody>
          </p:sp>
        </mc:Fallback>
      </mc:AlternateContent>
    </p:spTree>
    <p:extLst>
      <p:ext uri="{BB962C8B-B14F-4D97-AF65-F5344CB8AC3E}">
        <p14:creationId xmlns:p14="http://schemas.microsoft.com/office/powerpoint/2010/main" val="4266375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74CB72-7E46-738D-7CD6-4240DFF06022}"/>
              </a:ext>
            </a:extLst>
          </p:cNvPr>
          <p:cNvSpPr>
            <a:spLocks noGrp="1"/>
          </p:cNvSpPr>
          <p:nvPr>
            <p:ph type="title"/>
          </p:nvPr>
        </p:nvSpPr>
        <p:spPr/>
        <p:txBody>
          <a:bodyPr/>
          <a:lstStyle/>
          <a:p>
            <a:r>
              <a:rPr lang="sk-SK" dirty="0"/>
              <a:t>Príklad 5</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4C5042CD-3894-DB6C-3AE2-D24E54FA5683}"/>
                  </a:ext>
                </a:extLst>
              </p:cNvPr>
              <p:cNvSpPr>
                <a:spLocks noGrp="1"/>
              </p:cNvSpPr>
              <p:nvPr>
                <p:ph idx="1"/>
              </p:nvPr>
            </p:nvSpPr>
            <p:spPr/>
            <p:txBody>
              <a:bodyPr/>
              <a:lstStyle/>
              <a:p>
                <a:r>
                  <a:rPr lang="sk-SK" dirty="0"/>
                  <a:t>Navrhnime riadenie metódou vstupno- stavovej linearizácie na systém v tvare:</a:t>
                </a:r>
              </a:p>
              <a:p>
                <a:pPr lvl="1"/>
                <a14:m>
                  <m:oMath xmlns:m="http://schemas.openxmlformats.org/officeDocument/2006/math">
                    <m:acc>
                      <m:accPr>
                        <m:chr m:val="̇"/>
                        <m:ctrlPr>
                          <a:rPr lang="sk-SK" i="1" smtClean="0">
                            <a:latin typeface="Cambria Math" panose="02040503050406030204" pitchFamily="18" charset="0"/>
                          </a:rPr>
                        </m:ctrlPr>
                      </m:accPr>
                      <m:e>
                        <m:r>
                          <a:rPr lang="sk-SK" b="0" i="1" smtClean="0">
                            <a:latin typeface="Cambria Math" panose="02040503050406030204" pitchFamily="18" charset="0"/>
                          </a:rPr>
                          <m:t>𝑥</m:t>
                        </m:r>
                      </m:e>
                    </m:acc>
                    <m:r>
                      <a:rPr lang="sk-SK" i="1">
                        <a:latin typeface="Cambria Math" panose="02040503050406030204" pitchFamily="18" charset="0"/>
                      </a:rPr>
                      <m:t>=</m:t>
                    </m:r>
                    <m:r>
                      <a:rPr lang="sk-SK" b="0" i="1" smtClean="0">
                        <a:latin typeface="Cambria Math" panose="02040503050406030204" pitchFamily="18" charset="0"/>
                      </a:rPr>
                      <m:t>𝑓</m:t>
                    </m:r>
                    <m:d>
                      <m:dPr>
                        <m:ctrlPr>
                          <a:rPr lang="sk-SK" b="0" i="1" smtClean="0">
                            <a:latin typeface="Cambria Math" panose="02040503050406030204" pitchFamily="18" charset="0"/>
                          </a:rPr>
                        </m:ctrlPr>
                      </m:dPr>
                      <m:e>
                        <m:r>
                          <a:rPr lang="sk-SK" b="0" i="1" smtClean="0">
                            <a:latin typeface="Cambria Math" panose="02040503050406030204" pitchFamily="18" charset="0"/>
                          </a:rPr>
                          <m:t>𝑥</m:t>
                        </m:r>
                      </m:e>
                    </m:d>
                    <m:r>
                      <a:rPr lang="en-US" b="0" i="1" smtClean="0">
                        <a:latin typeface="Cambria Math" panose="02040503050406030204" pitchFamily="18" charset="0"/>
                      </a:rPr>
                      <m:t>+</m:t>
                    </m:r>
                    <m:r>
                      <a:rPr lang="sk-SK" b="0" i="1" smtClean="0">
                        <a:latin typeface="Cambria Math" panose="02040503050406030204" pitchFamily="18" charset="0"/>
                      </a:rPr>
                      <m:t>𝑔</m:t>
                    </m:r>
                    <m:d>
                      <m:dPr>
                        <m:ctrlPr>
                          <a:rPr lang="en-US" b="0" i="1" smtClean="0">
                            <a:latin typeface="Cambria Math" panose="02040503050406030204" pitchFamily="18" charset="0"/>
                          </a:rPr>
                        </m:ctrlPr>
                      </m:dPr>
                      <m:e>
                        <m:r>
                          <a:rPr lang="sk-SK" b="0" i="1" smtClean="0">
                            <a:latin typeface="Cambria Math" panose="02040503050406030204" pitchFamily="18" charset="0"/>
                          </a:rPr>
                          <m:t>𝑥</m:t>
                        </m:r>
                      </m:e>
                    </m:d>
                    <m:r>
                      <a:rPr lang="sk-SK" b="0" i="1" smtClean="0">
                        <a:latin typeface="Cambria Math" panose="02040503050406030204" pitchFamily="18" charset="0"/>
                      </a:rPr>
                      <m:t>𝑢</m:t>
                    </m:r>
                  </m:oMath>
                </a14:m>
                <a:r>
                  <a:rPr lang="en-GB" b="0" dirty="0"/>
                  <a:t>, </a:t>
                </a:r>
                <a:r>
                  <a:rPr lang="sk-SK" b="0" dirty="0"/>
                  <a:t>kde</a:t>
                </a:r>
                <a:r>
                  <a:rPr lang="en-GB" b="0" dirty="0"/>
                  <a:t> </a:t>
                </a:r>
                <a14:m>
                  <m:oMath xmlns:m="http://schemas.openxmlformats.org/officeDocument/2006/math">
                    <m:r>
                      <a:rPr lang="sk-SK" i="1">
                        <a:latin typeface="Cambria Math" panose="02040503050406030204" pitchFamily="18" charset="0"/>
                      </a:rPr>
                      <m:t>𝑓</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d>
                          <m:dPr>
                            <m:begChr m:val="["/>
                            <m:endChr m:val="]"/>
                            <m:ctrlPr>
                              <a:rPr lang="en-GB" b="0" i="1" smtClean="0">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2</m:t>
                                </m:r>
                              </m:sub>
                            </m:sSub>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𝑀𝑔𝐿</m:t>
                                </m:r>
                              </m:num>
                              <m:den>
                                <m:r>
                                  <a:rPr lang="en-GB" i="1">
                                    <a:latin typeface="Cambria Math" panose="02040503050406030204" pitchFamily="18" charset="0"/>
                                  </a:rPr>
                                  <m:t>𝐼</m:t>
                                </m:r>
                              </m:den>
                            </m:f>
                            <m:r>
                              <a:rPr lang="en-GB" i="1">
                                <a:latin typeface="Cambria Math" panose="02040503050406030204" pitchFamily="18" charset="0"/>
                              </a:rPr>
                              <m:t>𝑠𝑖𝑛</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1</m:t>
                                </m:r>
                              </m:sub>
                            </m:sSub>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𝑘</m:t>
                                </m:r>
                              </m:num>
                              <m:den>
                                <m:r>
                                  <a:rPr lang="en-GB" i="1">
                                    <a:latin typeface="Cambria Math" panose="02040503050406030204" pitchFamily="18" charset="0"/>
                                  </a:rPr>
                                  <m:t>𝐼</m:t>
                                </m:r>
                              </m:den>
                            </m:f>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1</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3</m:t>
                                    </m:r>
                                  </m:sub>
                                </m:sSub>
                              </m:e>
                            </m:d>
                            <m:r>
                              <a:rPr lang="en-GB" i="1">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4</m:t>
                                </m:r>
                              </m:sub>
                            </m:sSub>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𝑘</m:t>
                                </m:r>
                              </m:num>
                              <m:den>
                                <m:r>
                                  <a:rPr lang="en-GB" i="1">
                                    <a:latin typeface="Cambria Math" panose="02040503050406030204" pitchFamily="18" charset="0"/>
                                  </a:rPr>
                                  <m:t>𝐽</m:t>
                                </m:r>
                              </m:den>
                            </m:f>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1</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3</m:t>
                                </m:r>
                              </m:sub>
                            </m:sSub>
                            <m:r>
                              <a:rPr lang="en-GB" i="1">
                                <a:latin typeface="Cambria Math" panose="02040503050406030204" pitchFamily="18" charset="0"/>
                              </a:rPr>
                              <m:t>)</m:t>
                            </m:r>
                          </m:e>
                        </m:d>
                      </m:e>
                      <m:sup>
                        <m:r>
                          <a:rPr lang="en-GB" b="0" i="1" smtClean="0">
                            <a:latin typeface="Cambria Math" panose="02040503050406030204" pitchFamily="18" charset="0"/>
                          </a:rPr>
                          <m:t>𝑇</m:t>
                        </m:r>
                      </m:sup>
                    </m:sSup>
                    <m:r>
                      <a:rPr lang="en-GB" b="0" i="1" smtClean="0">
                        <a:latin typeface="Cambria Math" panose="02040503050406030204" pitchFamily="18" charset="0"/>
                      </a:rPr>
                      <m:t> </m:t>
                    </m:r>
                  </m:oMath>
                </a14:m>
                <a:r>
                  <a:rPr lang="en-GB" b="0" dirty="0"/>
                  <a:t>a </a:t>
                </a:r>
                <a14:m>
                  <m:oMath xmlns:m="http://schemas.openxmlformats.org/officeDocument/2006/math">
                    <m:r>
                      <a:rPr lang="sk-SK" i="1">
                        <a:latin typeface="Cambria Math" panose="02040503050406030204" pitchFamily="18" charset="0"/>
                      </a:rPr>
                      <m:t>𝑔</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0,0,0,</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𝐽</m:t>
                                </m:r>
                              </m:den>
                            </m:f>
                          </m:e>
                        </m:d>
                      </m:e>
                      <m:sup>
                        <m:r>
                          <a:rPr lang="en-GB" b="0" i="1" smtClean="0">
                            <a:latin typeface="Cambria Math" panose="02040503050406030204" pitchFamily="18" charset="0"/>
                          </a:rPr>
                          <m:t>𝑇</m:t>
                        </m:r>
                      </m:sup>
                    </m:sSup>
                  </m:oMath>
                </a14:m>
                <a:endParaRPr lang="sk-SK" b="0" dirty="0"/>
              </a:p>
              <a:p>
                <a:pPr lvl="1"/>
                <a14:m>
                  <m:oMath xmlns:m="http://schemas.openxmlformats.org/officeDocument/2006/math">
                    <m:r>
                      <a:rPr lang="sk-SK" b="0" i="1" smtClean="0">
                        <a:latin typeface="Cambria Math" panose="02040503050406030204" pitchFamily="18" charset="0"/>
                      </a:rPr>
                      <m:t>𝑦</m:t>
                    </m:r>
                    <m:r>
                      <a:rPr lang="sk-SK" i="1" smtClean="0">
                        <a:latin typeface="Cambria Math" panose="02040503050406030204" pitchFamily="18" charset="0"/>
                      </a:rPr>
                      <m:t>=</m:t>
                    </m:r>
                    <m:sSub>
                      <m:sSubPr>
                        <m:ctrlPr>
                          <a:rPr lang="en-GB" b="0" i="1" smtClean="0">
                            <a:latin typeface="Cambria Math" panose="02040503050406030204" pitchFamily="18" charset="0"/>
                          </a:rPr>
                        </m:ctrlPr>
                      </m:sSubPr>
                      <m:e>
                        <m:r>
                          <a:rPr lang="sk-SK" b="0" i="1" smtClean="0">
                            <a:latin typeface="Cambria Math" panose="02040503050406030204" pitchFamily="18" charset="0"/>
                          </a:rPr>
                          <m:t>𝑥</m:t>
                        </m:r>
                      </m:e>
                      <m:sub>
                        <m:r>
                          <a:rPr lang="en-GB" b="0" i="1" smtClean="0">
                            <a:latin typeface="Cambria Math" panose="02040503050406030204" pitchFamily="18" charset="0"/>
                          </a:rPr>
                          <m:t>1</m:t>
                        </m:r>
                      </m:sub>
                    </m:sSub>
                  </m:oMath>
                </a14:m>
                <a:endParaRPr lang="en-GB" b="0" dirty="0"/>
              </a:p>
              <a:p>
                <a:endParaRPr lang="en-GB" dirty="0"/>
              </a:p>
              <a:p>
                <a:r>
                  <a:rPr lang="sk-SK" dirty="0"/>
                  <a:t>Riešenie: </a:t>
                </a:r>
              </a:p>
              <a:p>
                <a:pPr lvl="1"/>
                <a:r>
                  <a:rPr lang="sk-SK" dirty="0"/>
                  <a:t>Najskôr musíme skontrolovať riaditeľnosť a </a:t>
                </a:r>
                <a:r>
                  <a:rPr lang="sk-SK" dirty="0" err="1"/>
                  <a:t>involutívnosť</a:t>
                </a:r>
                <a:r>
                  <a:rPr lang="sk-SK" dirty="0"/>
                  <a:t> pre vektory: </a:t>
                </a:r>
                <a14:m>
                  <m:oMath xmlns:m="http://schemas.openxmlformats.org/officeDocument/2006/math">
                    <m:r>
                      <a:rPr lang="en-GB" i="1" smtClean="0">
                        <a:latin typeface="Cambria Math" panose="02040503050406030204" pitchFamily="18" charset="0"/>
                        <a:ea typeface="Cambria Math" panose="02040503050406030204" pitchFamily="18" charset="0"/>
                      </a:rPr>
                      <m:t>{</m:t>
                    </m:r>
                    <m:r>
                      <a:rPr lang="sk-SK" b="0" i="1" smtClean="0">
                        <a:latin typeface="Cambria Math" panose="02040503050406030204" pitchFamily="18" charset="0"/>
                        <a:ea typeface="Cambria Math" panose="02040503050406030204" pitchFamily="18" charset="0"/>
                      </a:rPr>
                      <m:t>𝑔</m:t>
                    </m:r>
                    <m:r>
                      <a:rPr lang="en-GB" b="0" i="1" smtClean="0">
                        <a:latin typeface="Cambria Math" panose="02040503050406030204" pitchFamily="18" charset="0"/>
                        <a:ea typeface="Cambria Math" panose="02040503050406030204" pitchFamily="18" charset="0"/>
                      </a:rPr>
                      <m:t>,</m:t>
                    </m:r>
                    <m:sSup>
                      <m:sSupPr>
                        <m:ctrlPr>
                          <a:rPr lang="en-GB" i="1">
                            <a:latin typeface="Cambria Math" panose="02040503050406030204" pitchFamily="18" charset="0"/>
                            <a:ea typeface="Cambria Math" panose="02040503050406030204" pitchFamily="18" charset="0"/>
                          </a:rPr>
                        </m:ctrlPr>
                      </m:sSupPr>
                      <m:e>
                        <m:r>
                          <a:rPr lang="sk-SK" i="1">
                            <a:latin typeface="Cambria Math" panose="02040503050406030204" pitchFamily="18" charset="0"/>
                            <a:ea typeface="Cambria Math" panose="02040503050406030204" pitchFamily="18" charset="0"/>
                          </a:rPr>
                          <m:t>𝑎</m:t>
                        </m:r>
                        <m:sSub>
                          <m:sSubPr>
                            <m:ctrlPr>
                              <a:rPr lang="en-GB" i="1">
                                <a:latin typeface="Cambria Math" panose="02040503050406030204" pitchFamily="18" charset="0"/>
                                <a:ea typeface="Cambria Math" panose="02040503050406030204" pitchFamily="18" charset="0"/>
                              </a:rPr>
                            </m:ctrlPr>
                          </m:sSubPr>
                          <m:e>
                            <m:r>
                              <a:rPr lang="sk-SK" i="1">
                                <a:latin typeface="Cambria Math" panose="02040503050406030204" pitchFamily="18" charset="0"/>
                                <a:ea typeface="Cambria Math" panose="02040503050406030204" pitchFamily="18" charset="0"/>
                              </a:rPr>
                              <m:t>𝑑</m:t>
                            </m:r>
                          </m:e>
                          <m:sub>
                            <m:r>
                              <a:rPr lang="en-GB" i="1">
                                <a:latin typeface="Cambria Math" panose="02040503050406030204" pitchFamily="18" charset="0"/>
                                <a:ea typeface="Cambria Math" panose="02040503050406030204" pitchFamily="18" charset="0"/>
                              </a:rPr>
                              <m:t>𝑓</m:t>
                            </m:r>
                          </m:sub>
                        </m:sSub>
                      </m:e>
                      <m:sup>
                        <m:r>
                          <a:rPr lang="sk-SK" b="0" i="1" smtClean="0">
                            <a:latin typeface="Cambria Math" panose="02040503050406030204" pitchFamily="18" charset="0"/>
                            <a:ea typeface="Cambria Math" panose="02040503050406030204" pitchFamily="18" charset="0"/>
                          </a:rPr>
                          <m:t>1</m:t>
                        </m:r>
                      </m:sup>
                    </m:sSup>
                    <m:r>
                      <a:rPr lang="en-GB" i="1">
                        <a:latin typeface="Cambria Math" panose="02040503050406030204" pitchFamily="18" charset="0"/>
                        <a:ea typeface="Cambria Math" panose="02040503050406030204" pitchFamily="18" charset="0"/>
                      </a:rPr>
                      <m:t>𝑔</m:t>
                    </m:r>
                    <m:r>
                      <a:rPr lang="sk-SK" b="0" i="1" smtClean="0">
                        <a:latin typeface="Cambria Math" panose="02040503050406030204" pitchFamily="18" charset="0"/>
                        <a:ea typeface="Cambria Math" panose="02040503050406030204" pitchFamily="18" charset="0"/>
                      </a:rPr>
                      <m:t>,</m:t>
                    </m:r>
                    <m:sSup>
                      <m:sSupPr>
                        <m:ctrlPr>
                          <a:rPr lang="en-GB" i="1">
                            <a:latin typeface="Cambria Math" panose="02040503050406030204" pitchFamily="18" charset="0"/>
                            <a:ea typeface="Cambria Math" panose="02040503050406030204" pitchFamily="18" charset="0"/>
                          </a:rPr>
                        </m:ctrlPr>
                      </m:sSupPr>
                      <m:e>
                        <m:r>
                          <a:rPr lang="sk-SK" i="1">
                            <a:latin typeface="Cambria Math" panose="02040503050406030204" pitchFamily="18" charset="0"/>
                            <a:ea typeface="Cambria Math" panose="02040503050406030204" pitchFamily="18" charset="0"/>
                          </a:rPr>
                          <m:t>𝑎</m:t>
                        </m:r>
                        <m:sSub>
                          <m:sSubPr>
                            <m:ctrlPr>
                              <a:rPr lang="en-GB" i="1">
                                <a:latin typeface="Cambria Math" panose="02040503050406030204" pitchFamily="18" charset="0"/>
                                <a:ea typeface="Cambria Math" panose="02040503050406030204" pitchFamily="18" charset="0"/>
                              </a:rPr>
                            </m:ctrlPr>
                          </m:sSubPr>
                          <m:e>
                            <m:r>
                              <a:rPr lang="sk-SK" i="1">
                                <a:latin typeface="Cambria Math" panose="02040503050406030204" pitchFamily="18" charset="0"/>
                                <a:ea typeface="Cambria Math" panose="02040503050406030204" pitchFamily="18" charset="0"/>
                              </a:rPr>
                              <m:t>𝑑</m:t>
                            </m:r>
                          </m:e>
                          <m:sub>
                            <m:r>
                              <a:rPr lang="en-GB" i="1">
                                <a:latin typeface="Cambria Math" panose="02040503050406030204" pitchFamily="18" charset="0"/>
                                <a:ea typeface="Cambria Math" panose="02040503050406030204" pitchFamily="18" charset="0"/>
                              </a:rPr>
                              <m:t>𝑓</m:t>
                            </m:r>
                          </m:sub>
                        </m:sSub>
                      </m:e>
                      <m:sup>
                        <m:r>
                          <a:rPr lang="sk-SK" b="0" i="1" smtClean="0">
                            <a:latin typeface="Cambria Math" panose="02040503050406030204" pitchFamily="18" charset="0"/>
                            <a:ea typeface="Cambria Math" panose="02040503050406030204" pitchFamily="18" charset="0"/>
                          </a:rPr>
                          <m:t>2</m:t>
                        </m:r>
                      </m:sup>
                    </m:sSup>
                    <m:r>
                      <a:rPr lang="en-GB" i="1">
                        <a:latin typeface="Cambria Math" panose="02040503050406030204" pitchFamily="18" charset="0"/>
                        <a:ea typeface="Cambria Math" panose="02040503050406030204" pitchFamily="18" charset="0"/>
                      </a:rPr>
                      <m:t>𝑔</m:t>
                    </m:r>
                    <m:r>
                      <a:rPr lang="sk-SK" b="0" i="1" smtClean="0">
                        <a:latin typeface="Cambria Math" panose="02040503050406030204" pitchFamily="18" charset="0"/>
                        <a:ea typeface="Cambria Math" panose="02040503050406030204" pitchFamily="18" charset="0"/>
                      </a:rPr>
                      <m:t>,</m:t>
                    </m:r>
                    <m:sSup>
                      <m:sSupPr>
                        <m:ctrlPr>
                          <a:rPr lang="en-GB" i="1">
                            <a:latin typeface="Cambria Math" panose="02040503050406030204" pitchFamily="18" charset="0"/>
                            <a:ea typeface="Cambria Math" panose="02040503050406030204" pitchFamily="18" charset="0"/>
                          </a:rPr>
                        </m:ctrlPr>
                      </m:sSupPr>
                      <m:e>
                        <m:r>
                          <a:rPr lang="sk-SK" i="1">
                            <a:latin typeface="Cambria Math" panose="02040503050406030204" pitchFamily="18" charset="0"/>
                            <a:ea typeface="Cambria Math" panose="02040503050406030204" pitchFamily="18" charset="0"/>
                          </a:rPr>
                          <m:t>𝑎</m:t>
                        </m:r>
                        <m:sSub>
                          <m:sSubPr>
                            <m:ctrlPr>
                              <a:rPr lang="en-GB" i="1">
                                <a:latin typeface="Cambria Math" panose="02040503050406030204" pitchFamily="18" charset="0"/>
                                <a:ea typeface="Cambria Math" panose="02040503050406030204" pitchFamily="18" charset="0"/>
                              </a:rPr>
                            </m:ctrlPr>
                          </m:sSubPr>
                          <m:e>
                            <m:r>
                              <a:rPr lang="sk-SK" i="1">
                                <a:latin typeface="Cambria Math" panose="02040503050406030204" pitchFamily="18" charset="0"/>
                                <a:ea typeface="Cambria Math" panose="02040503050406030204" pitchFamily="18" charset="0"/>
                              </a:rPr>
                              <m:t>𝑑</m:t>
                            </m:r>
                          </m:e>
                          <m:sub>
                            <m:r>
                              <a:rPr lang="en-GB" i="1">
                                <a:latin typeface="Cambria Math" panose="02040503050406030204" pitchFamily="18" charset="0"/>
                                <a:ea typeface="Cambria Math" panose="02040503050406030204" pitchFamily="18" charset="0"/>
                              </a:rPr>
                              <m:t>𝑓</m:t>
                            </m:r>
                          </m:sub>
                        </m:sSub>
                      </m:e>
                      <m:sup>
                        <m:r>
                          <a:rPr lang="sk-SK" b="0" i="1" smtClean="0">
                            <a:latin typeface="Cambria Math" panose="02040503050406030204" pitchFamily="18" charset="0"/>
                            <a:ea typeface="Cambria Math" panose="02040503050406030204" pitchFamily="18" charset="0"/>
                          </a:rPr>
                          <m:t>𝑛</m:t>
                        </m:r>
                        <m:r>
                          <a:rPr lang="sk-SK" b="0" i="1" smtClean="0">
                            <a:latin typeface="Cambria Math" panose="02040503050406030204" pitchFamily="18" charset="0"/>
                            <a:ea typeface="Cambria Math" panose="02040503050406030204" pitchFamily="18" charset="0"/>
                          </a:rPr>
                          <m:t>−1</m:t>
                        </m:r>
                      </m:sup>
                    </m:sSup>
                    <m:r>
                      <a:rPr lang="en-GB" i="1">
                        <a:latin typeface="Cambria Math" panose="02040503050406030204" pitchFamily="18" charset="0"/>
                        <a:ea typeface="Cambria Math" panose="02040503050406030204" pitchFamily="18" charset="0"/>
                      </a:rPr>
                      <m:t>𝑔</m:t>
                    </m:r>
                    <m:r>
                      <a:rPr lang="en-GB" b="0" i="1" smtClean="0">
                        <a:latin typeface="Cambria Math" panose="02040503050406030204" pitchFamily="18" charset="0"/>
                        <a:ea typeface="Cambria Math" panose="02040503050406030204" pitchFamily="18" charset="0"/>
                      </a:rPr>
                      <m:t>}</m:t>
                    </m:r>
                  </m:oMath>
                </a14:m>
                <a:endParaRPr lang="sk-SK" dirty="0"/>
              </a:p>
              <a:p>
                <a:pPr lvl="1"/>
                <a:r>
                  <a:rPr lang="sk-SK" dirty="0"/>
                  <a:t>Prvý vektor je: </a:t>
                </a:r>
                <a14:m>
                  <m:oMath xmlns:m="http://schemas.openxmlformats.org/officeDocument/2006/math">
                    <m:r>
                      <a:rPr lang="sk-SK" i="1" smtClean="0">
                        <a:latin typeface="Cambria Math" panose="02040503050406030204" pitchFamily="18" charset="0"/>
                      </a:rPr>
                      <m:t>𝑔</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0,0,0,</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𝐽</m:t>
                                </m:r>
                              </m:den>
                            </m:f>
                          </m:e>
                        </m:d>
                      </m:e>
                      <m:sup>
                        <m:r>
                          <a:rPr lang="en-GB" b="0" i="1" smtClean="0">
                            <a:latin typeface="Cambria Math" panose="02040503050406030204" pitchFamily="18" charset="0"/>
                          </a:rPr>
                          <m:t>𝑇</m:t>
                        </m:r>
                      </m:sup>
                    </m:sSup>
                  </m:oMath>
                </a14:m>
                <a:endParaRPr lang="sk-SK" dirty="0"/>
              </a:p>
              <a:p>
                <a:endParaRPr lang="sk-SK" dirty="0"/>
              </a:p>
              <a:p>
                <a:endParaRPr lang="en-GB" dirty="0"/>
              </a:p>
            </p:txBody>
          </p:sp>
        </mc:Choice>
        <mc:Fallback xmlns="">
          <p:sp>
            <p:nvSpPr>
              <p:cNvPr id="3" name="Content Placeholder 2">
                <a:extLst>
                  <a:ext uri="{FF2B5EF4-FFF2-40B4-BE49-F238E27FC236}">
                    <a16:creationId xmlns:a16="http://schemas.microsoft.com/office/drawing/2014/main" id="{4C5042CD-3894-DB6C-3AE2-D24E54FA5683}"/>
                  </a:ext>
                </a:extLst>
              </p:cNvPr>
              <p:cNvSpPr>
                <a:spLocks noGrp="1" noRot="1" noChangeAspect="1" noMove="1" noResize="1" noEditPoints="1" noAdjustHandles="1" noChangeArrowheads="1" noChangeShapeType="1" noTextEdit="1"/>
              </p:cNvSpPr>
              <p:nvPr>
                <p:ph idx="1"/>
              </p:nvPr>
            </p:nvSpPr>
            <p:spPr>
              <a:blipFill>
                <a:blip r:embed="rId2"/>
                <a:stretch>
                  <a:fillRect l="-667" t="-875"/>
                </a:stretch>
              </a:blipFill>
            </p:spPr>
            <p:txBody>
              <a:bodyPr/>
              <a:lstStyle/>
              <a:p>
                <a:r>
                  <a:rPr lang="en-GB">
                    <a:noFill/>
                  </a:rPr>
                  <a:t> </a:t>
                </a:r>
              </a:p>
            </p:txBody>
          </p:sp>
        </mc:Fallback>
      </mc:AlternateContent>
    </p:spTree>
    <p:extLst>
      <p:ext uri="{BB962C8B-B14F-4D97-AF65-F5344CB8AC3E}">
        <p14:creationId xmlns:p14="http://schemas.microsoft.com/office/powerpoint/2010/main" val="3527579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fontScale="90000"/>
          </a:bodyPr>
          <a:lstStyle/>
          <a:p>
            <a:r>
              <a:rPr lang="sk-SK" dirty="0"/>
              <a:t>Obsah prednášky </a:t>
            </a:r>
            <a:r>
              <a:rPr lang="en-US" dirty="0"/>
              <a:t>1</a:t>
            </a:r>
            <a:r>
              <a:rPr lang="sk-SK" dirty="0"/>
              <a:t>1</a:t>
            </a:r>
            <a:r>
              <a:rPr lang="en-US" dirty="0"/>
              <a:t> – </a:t>
            </a:r>
            <a:r>
              <a:rPr lang="sk-SK" dirty="0"/>
              <a:t>Návrh riadenia metódou </a:t>
            </a:r>
            <a:r>
              <a:rPr lang="sk-SK" dirty="0" err="1"/>
              <a:t>spätnoväzobnej</a:t>
            </a:r>
            <a:r>
              <a:rPr lang="sk-SK" dirty="0"/>
              <a:t> linearizácie</a:t>
            </a:r>
          </a:p>
        </p:txBody>
      </p:sp>
      <p:sp>
        <p:nvSpPr>
          <p:cNvPr id="3" name="Zástupný symbol obsahu 2"/>
          <p:cNvSpPr>
            <a:spLocks noGrp="1"/>
          </p:cNvSpPr>
          <p:nvPr>
            <p:ph idx="1"/>
          </p:nvPr>
        </p:nvSpPr>
        <p:spPr/>
        <p:txBody>
          <a:bodyPr>
            <a:normAutofit/>
          </a:bodyPr>
          <a:lstStyle/>
          <a:p>
            <a:r>
              <a:rPr lang="sk-SK" dirty="0"/>
              <a:t>Návrh riadenia metódou </a:t>
            </a:r>
            <a:r>
              <a:rPr lang="sk-SK" dirty="0" err="1"/>
              <a:t>spätnoväzobnej</a:t>
            </a:r>
            <a:r>
              <a:rPr lang="sk-SK" dirty="0"/>
              <a:t> linearizácie:</a:t>
            </a:r>
          </a:p>
          <a:p>
            <a:pPr lvl="1"/>
            <a:r>
              <a:rPr lang="sk-SK" dirty="0"/>
              <a:t>Vstupno-výstupná linearizácia</a:t>
            </a:r>
          </a:p>
          <a:p>
            <a:pPr lvl="1"/>
            <a:r>
              <a:rPr lang="sk-SK" dirty="0" err="1"/>
              <a:t>Vstupno</a:t>
            </a:r>
            <a:r>
              <a:rPr lang="sk-SK" dirty="0"/>
              <a:t> stavová linearizácia</a:t>
            </a:r>
          </a:p>
          <a:p>
            <a:pPr lvl="1"/>
            <a:endParaRPr lang="en-GB" dirty="0"/>
          </a:p>
        </p:txBody>
      </p:sp>
    </p:spTree>
    <p:extLst>
      <p:ext uri="{BB962C8B-B14F-4D97-AF65-F5344CB8AC3E}">
        <p14:creationId xmlns:p14="http://schemas.microsoft.com/office/powerpoint/2010/main" val="5915730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437C17-080F-4F24-731C-56C816AAE0DD}"/>
              </a:ext>
            </a:extLst>
          </p:cNvPr>
          <p:cNvSpPr>
            <a:spLocks noGrp="1"/>
          </p:cNvSpPr>
          <p:nvPr>
            <p:ph type="title"/>
          </p:nvPr>
        </p:nvSpPr>
        <p:spPr/>
        <p:txBody>
          <a:bodyPr/>
          <a:lstStyle/>
          <a:p>
            <a:r>
              <a:rPr lang="sk-SK" dirty="0"/>
              <a:t>Príklad 5</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35D32FF2-2ACE-75E1-0097-9D0D073541CC}"/>
                  </a:ext>
                </a:extLst>
              </p:cNvPr>
              <p:cNvSpPr>
                <a:spLocks noGrp="1"/>
              </p:cNvSpPr>
              <p:nvPr>
                <p:ph idx="1"/>
              </p:nvPr>
            </p:nvSpPr>
            <p:spPr/>
            <p:txBody>
              <a:bodyPr>
                <a:normAutofit/>
              </a:bodyPr>
              <a:lstStyle/>
              <a:p>
                <a:r>
                  <a:rPr lang="sk-SK" dirty="0"/>
                  <a:t>Druhý vektor je: </a:t>
                </a:r>
                <a:endParaRPr lang="en-GB" dirty="0"/>
              </a:p>
              <a:p>
                <a:pPr lvl="1"/>
                <a14:m>
                  <m:oMath xmlns:m="http://schemas.openxmlformats.org/officeDocument/2006/math">
                    <m:sSup>
                      <m:sSupPr>
                        <m:ctrlPr>
                          <a:rPr lang="en-GB" i="1" smtClean="0">
                            <a:latin typeface="Cambria Math" panose="02040503050406030204" pitchFamily="18" charset="0"/>
                            <a:ea typeface="Cambria Math" panose="02040503050406030204" pitchFamily="18" charset="0"/>
                          </a:rPr>
                        </m:ctrlPr>
                      </m:sSupPr>
                      <m:e>
                        <m:r>
                          <a:rPr lang="sk-SK" i="1">
                            <a:latin typeface="Cambria Math" panose="02040503050406030204" pitchFamily="18" charset="0"/>
                            <a:ea typeface="Cambria Math" panose="02040503050406030204" pitchFamily="18" charset="0"/>
                          </a:rPr>
                          <m:t>𝑎</m:t>
                        </m:r>
                        <m:sSub>
                          <m:sSubPr>
                            <m:ctrlPr>
                              <a:rPr lang="en-GB" i="1">
                                <a:latin typeface="Cambria Math" panose="02040503050406030204" pitchFamily="18" charset="0"/>
                                <a:ea typeface="Cambria Math" panose="02040503050406030204" pitchFamily="18" charset="0"/>
                              </a:rPr>
                            </m:ctrlPr>
                          </m:sSubPr>
                          <m:e>
                            <m:r>
                              <a:rPr lang="sk-SK" i="1">
                                <a:latin typeface="Cambria Math" panose="02040503050406030204" pitchFamily="18" charset="0"/>
                                <a:ea typeface="Cambria Math" panose="02040503050406030204" pitchFamily="18" charset="0"/>
                              </a:rPr>
                              <m:t>𝑑</m:t>
                            </m:r>
                          </m:e>
                          <m:sub>
                            <m:r>
                              <a:rPr lang="en-GB" i="1">
                                <a:latin typeface="Cambria Math" panose="02040503050406030204" pitchFamily="18" charset="0"/>
                                <a:ea typeface="Cambria Math" panose="02040503050406030204" pitchFamily="18" charset="0"/>
                              </a:rPr>
                              <m:t>𝑓</m:t>
                            </m:r>
                          </m:sub>
                        </m:sSub>
                      </m:e>
                      <m:sup>
                        <m:r>
                          <a:rPr lang="sk-SK" b="0" i="1" smtClean="0">
                            <a:latin typeface="Cambria Math" panose="02040503050406030204" pitchFamily="18" charset="0"/>
                            <a:ea typeface="Cambria Math" panose="02040503050406030204" pitchFamily="18" charset="0"/>
                          </a:rPr>
                          <m:t>1</m:t>
                        </m:r>
                      </m:sup>
                    </m:sSup>
                    <m:r>
                      <a:rPr lang="en-GB" i="1">
                        <a:latin typeface="Cambria Math" panose="02040503050406030204" pitchFamily="18" charset="0"/>
                        <a:ea typeface="Cambria Math" panose="02040503050406030204" pitchFamily="18" charset="0"/>
                      </a:rPr>
                      <m:t>𝑔</m:t>
                    </m:r>
                    <m:r>
                      <a:rPr lang="sk-SK" b="0" i="1" smtClean="0">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𝑔𝑓</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𝑓𝑔</m:t>
                    </m:r>
                    <m:r>
                      <a:rPr lang="en-GB" b="0" i="1" smtClean="0">
                        <a:latin typeface="Cambria Math" panose="02040503050406030204" pitchFamily="18" charset="0"/>
                        <a:ea typeface="Cambria Math" panose="02040503050406030204" pitchFamily="18" charset="0"/>
                      </a:rPr>
                      <m:t>=</m:t>
                    </m:r>
                    <m:d>
                      <m:dPr>
                        <m:begChr m:val="["/>
                        <m:endChr m:val="]"/>
                        <m:ctrlPr>
                          <a:rPr lang="en-GB" b="0" i="1" smtClean="0">
                            <a:latin typeface="Cambria Math" panose="02040503050406030204" pitchFamily="18" charset="0"/>
                            <a:ea typeface="Cambria Math" panose="02040503050406030204" pitchFamily="18" charset="0"/>
                          </a:rPr>
                        </m:ctrlPr>
                      </m:dPr>
                      <m:e>
                        <m:m>
                          <m:mPr>
                            <m:plcHide m:val="on"/>
                            <m:mcs>
                              <m:mc>
                                <m:mcPr>
                                  <m:count m:val="4"/>
                                  <m:mcJc m:val="center"/>
                                </m:mcPr>
                              </m:mc>
                            </m:mcs>
                            <m:ctrlPr>
                              <a:rPr lang="en-GB" b="0" i="1" smtClean="0">
                                <a:latin typeface="Cambria Math" panose="02040503050406030204" pitchFamily="18" charset="0"/>
                                <a:ea typeface="Cambria Math" panose="02040503050406030204" pitchFamily="18" charset="0"/>
                              </a:rPr>
                            </m:ctrlPr>
                          </m:mPr>
                          <m:mr>
                            <m:e>
                              <m:r>
                                <a:rPr lang="en-GB" b="0" i="1" smtClean="0">
                                  <a:latin typeface="Cambria Math" panose="02040503050406030204" pitchFamily="18" charset="0"/>
                                  <a:ea typeface="Cambria Math" panose="02040503050406030204" pitchFamily="18" charset="0"/>
                                </a:rPr>
                                <m:t>0</m:t>
                              </m:r>
                            </m:e>
                            <m:e>
                              <m:r>
                                <a:rPr lang="en-GB" b="0" i="1" smtClean="0">
                                  <a:latin typeface="Cambria Math" panose="02040503050406030204" pitchFamily="18" charset="0"/>
                                  <a:ea typeface="Cambria Math" panose="02040503050406030204" pitchFamily="18" charset="0"/>
                                </a:rPr>
                                <m:t>0</m:t>
                              </m:r>
                            </m:e>
                            <m:e>
                              <m:r>
                                <a:rPr lang="en-GB" b="0" i="1" smtClean="0">
                                  <a:latin typeface="Cambria Math" panose="02040503050406030204" pitchFamily="18" charset="0"/>
                                  <a:ea typeface="Cambria Math" panose="02040503050406030204" pitchFamily="18" charset="0"/>
                                </a:rPr>
                                <m:t>0</m:t>
                              </m:r>
                            </m:e>
                            <m:e>
                              <m:r>
                                <a:rPr lang="en-GB" b="0" i="1" smtClean="0">
                                  <a:latin typeface="Cambria Math" panose="02040503050406030204" pitchFamily="18" charset="0"/>
                                  <a:ea typeface="Cambria Math" panose="02040503050406030204" pitchFamily="18" charset="0"/>
                                </a:rPr>
                                <m:t>0</m:t>
                              </m:r>
                            </m:e>
                          </m:mr>
                          <m:mr>
                            <m:e>
                              <m:r>
                                <a:rPr lang="en-GB" i="1">
                                  <a:latin typeface="Cambria Math" panose="02040503050406030204" pitchFamily="18" charset="0"/>
                                  <a:ea typeface="Cambria Math" panose="02040503050406030204" pitchFamily="18" charset="0"/>
                                </a:rPr>
                                <m:t>0</m:t>
                              </m:r>
                            </m:e>
                            <m:e>
                              <m:r>
                                <a:rPr lang="en-GB" i="1">
                                  <a:latin typeface="Cambria Math" panose="02040503050406030204" pitchFamily="18" charset="0"/>
                                  <a:ea typeface="Cambria Math" panose="02040503050406030204" pitchFamily="18" charset="0"/>
                                </a:rPr>
                                <m:t>0</m:t>
                              </m:r>
                            </m:e>
                            <m:e>
                              <m:r>
                                <a:rPr lang="en-GB" i="1">
                                  <a:latin typeface="Cambria Math" panose="02040503050406030204" pitchFamily="18" charset="0"/>
                                  <a:ea typeface="Cambria Math" panose="02040503050406030204" pitchFamily="18" charset="0"/>
                                </a:rPr>
                                <m:t>0</m:t>
                              </m:r>
                            </m:e>
                            <m:e>
                              <m:r>
                                <a:rPr lang="en-GB" i="1">
                                  <a:latin typeface="Cambria Math" panose="02040503050406030204" pitchFamily="18" charset="0"/>
                                  <a:ea typeface="Cambria Math" panose="02040503050406030204" pitchFamily="18" charset="0"/>
                                </a:rPr>
                                <m:t>0</m:t>
                              </m:r>
                            </m:e>
                          </m:mr>
                          <m:mr>
                            <m:e>
                              <m:r>
                                <a:rPr lang="en-GB" i="1">
                                  <a:latin typeface="Cambria Math" panose="02040503050406030204" pitchFamily="18" charset="0"/>
                                  <a:ea typeface="Cambria Math" panose="02040503050406030204" pitchFamily="18" charset="0"/>
                                </a:rPr>
                                <m:t>0</m:t>
                              </m:r>
                            </m:e>
                            <m:e>
                              <m:r>
                                <a:rPr lang="en-GB" i="1">
                                  <a:latin typeface="Cambria Math" panose="02040503050406030204" pitchFamily="18" charset="0"/>
                                  <a:ea typeface="Cambria Math" panose="02040503050406030204" pitchFamily="18" charset="0"/>
                                </a:rPr>
                                <m:t>0</m:t>
                              </m:r>
                            </m:e>
                            <m:e>
                              <m:r>
                                <a:rPr lang="en-GB" i="1">
                                  <a:latin typeface="Cambria Math" panose="02040503050406030204" pitchFamily="18" charset="0"/>
                                  <a:ea typeface="Cambria Math" panose="02040503050406030204" pitchFamily="18" charset="0"/>
                                </a:rPr>
                                <m:t>0</m:t>
                              </m:r>
                            </m:e>
                            <m:e>
                              <m:r>
                                <a:rPr lang="en-GB" i="1">
                                  <a:latin typeface="Cambria Math" panose="02040503050406030204" pitchFamily="18" charset="0"/>
                                  <a:ea typeface="Cambria Math" panose="02040503050406030204" pitchFamily="18" charset="0"/>
                                </a:rPr>
                                <m:t>0</m:t>
                              </m:r>
                            </m:e>
                          </m:mr>
                          <m:mr>
                            <m:e>
                              <m:r>
                                <a:rPr lang="en-GB" i="1">
                                  <a:latin typeface="Cambria Math" panose="02040503050406030204" pitchFamily="18" charset="0"/>
                                  <a:ea typeface="Cambria Math" panose="02040503050406030204" pitchFamily="18" charset="0"/>
                                </a:rPr>
                                <m:t>0</m:t>
                              </m:r>
                            </m:e>
                            <m:e>
                              <m:r>
                                <a:rPr lang="en-GB" i="1">
                                  <a:latin typeface="Cambria Math" panose="02040503050406030204" pitchFamily="18" charset="0"/>
                                  <a:ea typeface="Cambria Math" panose="02040503050406030204" pitchFamily="18" charset="0"/>
                                </a:rPr>
                                <m:t>0</m:t>
                              </m:r>
                            </m:e>
                            <m:e>
                              <m:r>
                                <a:rPr lang="en-GB" i="1">
                                  <a:latin typeface="Cambria Math" panose="02040503050406030204" pitchFamily="18" charset="0"/>
                                  <a:ea typeface="Cambria Math" panose="02040503050406030204" pitchFamily="18" charset="0"/>
                                </a:rPr>
                                <m:t>0</m:t>
                              </m:r>
                            </m:e>
                            <m:e>
                              <m:r>
                                <a:rPr lang="en-GB" i="1">
                                  <a:latin typeface="Cambria Math" panose="02040503050406030204" pitchFamily="18" charset="0"/>
                                  <a:ea typeface="Cambria Math" panose="02040503050406030204" pitchFamily="18" charset="0"/>
                                </a:rPr>
                                <m:t>0</m:t>
                              </m:r>
                            </m:e>
                          </m:mr>
                        </m:m>
                      </m:e>
                    </m:d>
                    <m:d>
                      <m:dPr>
                        <m:begChr m:val="["/>
                        <m:endChr m:val="]"/>
                        <m:ctrlPr>
                          <a:rPr lang="en-GB" b="0" i="1" smtClean="0">
                            <a:latin typeface="Cambria Math" panose="02040503050406030204" pitchFamily="18" charset="0"/>
                            <a:ea typeface="Cambria Math" panose="02040503050406030204" pitchFamily="18" charset="0"/>
                          </a:rPr>
                        </m:ctrlPr>
                      </m:dPr>
                      <m:e>
                        <m:m>
                          <m:mPr>
                            <m:plcHide m:val="on"/>
                            <m:mcs>
                              <m:mc>
                                <m:mcPr>
                                  <m:count m:val="1"/>
                                  <m:mcJc m:val="center"/>
                                </m:mcPr>
                              </m:mc>
                            </m:mcs>
                            <m:ctrlPr>
                              <a:rPr lang="en-GB" b="0" i="1" smtClean="0">
                                <a:latin typeface="Cambria Math" panose="02040503050406030204" pitchFamily="18" charset="0"/>
                                <a:ea typeface="Cambria Math" panose="02040503050406030204" pitchFamily="18" charset="0"/>
                              </a:rPr>
                            </m:ctrlPr>
                          </m:mPr>
                          <m:m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2</m:t>
                                  </m:r>
                                </m:sub>
                              </m:sSub>
                            </m:e>
                          </m:mr>
                          <m:mr>
                            <m:e>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𝑀𝑔𝐿</m:t>
                                  </m:r>
                                </m:num>
                                <m:den>
                                  <m:r>
                                    <a:rPr lang="en-GB" i="1">
                                      <a:latin typeface="Cambria Math" panose="02040503050406030204" pitchFamily="18" charset="0"/>
                                    </a:rPr>
                                    <m:t>𝐼</m:t>
                                  </m:r>
                                </m:den>
                              </m:f>
                              <m:r>
                                <a:rPr lang="en-GB" i="1">
                                  <a:latin typeface="Cambria Math" panose="02040503050406030204" pitchFamily="18" charset="0"/>
                                </a:rPr>
                                <m:t>𝑠𝑖𝑛</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1</m:t>
                                  </m:r>
                                </m:sub>
                              </m:sSub>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𝑘</m:t>
                                  </m:r>
                                </m:num>
                                <m:den>
                                  <m:r>
                                    <a:rPr lang="en-GB" i="1">
                                      <a:latin typeface="Cambria Math" panose="02040503050406030204" pitchFamily="18" charset="0"/>
                                    </a:rPr>
                                    <m:t>𝐼</m:t>
                                  </m:r>
                                </m:den>
                              </m:f>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1</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3</m:t>
                                      </m:r>
                                    </m:sub>
                                  </m:sSub>
                                </m:e>
                              </m:d>
                            </m:e>
                          </m:mr>
                          <m:m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4</m:t>
                                  </m:r>
                                </m:sub>
                              </m:sSub>
                            </m:e>
                          </m:mr>
                          <m:mr>
                            <m:e>
                              <m:f>
                                <m:fPr>
                                  <m:ctrlPr>
                                    <a:rPr lang="en-GB" i="1">
                                      <a:latin typeface="Cambria Math" panose="02040503050406030204" pitchFamily="18" charset="0"/>
                                    </a:rPr>
                                  </m:ctrlPr>
                                </m:fPr>
                                <m:num>
                                  <m:r>
                                    <a:rPr lang="en-GB" i="1">
                                      <a:latin typeface="Cambria Math" panose="02040503050406030204" pitchFamily="18" charset="0"/>
                                    </a:rPr>
                                    <m:t>𝑘</m:t>
                                  </m:r>
                                </m:num>
                                <m:den>
                                  <m:r>
                                    <a:rPr lang="en-GB" i="1">
                                      <a:latin typeface="Cambria Math" panose="02040503050406030204" pitchFamily="18" charset="0"/>
                                    </a:rPr>
                                    <m:t>𝐽</m:t>
                                  </m:r>
                                </m:den>
                              </m:f>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1</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3</m:t>
                                      </m:r>
                                    </m:sub>
                                  </m:sSub>
                                </m:e>
                              </m:d>
                            </m:e>
                          </m:mr>
                        </m:m>
                      </m:e>
                    </m:d>
                    <m:r>
                      <a:rPr lang="en-GB" b="0" i="1" smtClean="0">
                        <a:latin typeface="Cambria Math" panose="02040503050406030204" pitchFamily="18" charset="0"/>
                        <a:ea typeface="Cambria Math" panose="02040503050406030204" pitchFamily="18" charset="0"/>
                      </a:rPr>
                      <m:t> −</m:t>
                    </m:r>
                    <m:d>
                      <m:dPr>
                        <m:begChr m:val="["/>
                        <m:endChr m:val="]"/>
                        <m:ctrlPr>
                          <a:rPr lang="en-GB" i="1">
                            <a:latin typeface="Cambria Math" panose="02040503050406030204" pitchFamily="18" charset="0"/>
                            <a:ea typeface="Cambria Math" panose="02040503050406030204" pitchFamily="18" charset="0"/>
                          </a:rPr>
                        </m:ctrlPr>
                      </m:dPr>
                      <m:e>
                        <m:m>
                          <m:mPr>
                            <m:plcHide m:val="on"/>
                            <m:mcs>
                              <m:mc>
                                <m:mcPr>
                                  <m:count m:val="4"/>
                                  <m:mcJc m:val="center"/>
                                </m:mcPr>
                              </m:mc>
                            </m:mcs>
                            <m:ctrlPr>
                              <a:rPr lang="en-GB" i="1">
                                <a:latin typeface="Cambria Math" panose="02040503050406030204" pitchFamily="18" charset="0"/>
                                <a:ea typeface="Cambria Math" panose="02040503050406030204" pitchFamily="18" charset="0"/>
                              </a:rPr>
                            </m:ctrlPr>
                          </m:mPr>
                          <m:mr>
                            <m:e>
                              <m:r>
                                <a:rPr lang="en-GB" i="1">
                                  <a:latin typeface="Cambria Math" panose="02040503050406030204" pitchFamily="18" charset="0"/>
                                  <a:ea typeface="Cambria Math" panose="02040503050406030204" pitchFamily="18" charset="0"/>
                                </a:rPr>
                                <m:t>0</m:t>
                              </m:r>
                            </m:e>
                            <m:e>
                              <m:r>
                                <a:rPr lang="en-GB" b="0" i="1" smtClean="0">
                                  <a:latin typeface="Cambria Math" panose="02040503050406030204" pitchFamily="18" charset="0"/>
                                  <a:ea typeface="Cambria Math" panose="02040503050406030204" pitchFamily="18" charset="0"/>
                                </a:rPr>
                                <m:t>1</m:t>
                              </m:r>
                            </m:e>
                            <m:e>
                              <m:r>
                                <a:rPr lang="en-GB" i="1">
                                  <a:latin typeface="Cambria Math" panose="02040503050406030204" pitchFamily="18" charset="0"/>
                                  <a:ea typeface="Cambria Math" panose="02040503050406030204" pitchFamily="18" charset="0"/>
                                </a:rPr>
                                <m:t>0</m:t>
                              </m:r>
                            </m:e>
                            <m:e>
                              <m:r>
                                <a:rPr lang="en-GB" i="1">
                                  <a:latin typeface="Cambria Math" panose="02040503050406030204" pitchFamily="18" charset="0"/>
                                  <a:ea typeface="Cambria Math" panose="02040503050406030204" pitchFamily="18" charset="0"/>
                                </a:rPr>
                                <m:t>0</m:t>
                              </m:r>
                            </m:e>
                          </m:mr>
                          <m:mr>
                            <m:e>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𝑀𝑔𝐿</m:t>
                                  </m:r>
                                </m:num>
                                <m:den>
                                  <m:r>
                                    <a:rPr lang="en-GB" i="1">
                                      <a:latin typeface="Cambria Math" panose="02040503050406030204" pitchFamily="18" charset="0"/>
                                    </a:rPr>
                                    <m:t>𝐼</m:t>
                                  </m:r>
                                </m:den>
                              </m:f>
                              <m:r>
                                <a:rPr lang="en-GB" b="0" i="1" smtClean="0">
                                  <a:latin typeface="Cambria Math" panose="02040503050406030204" pitchFamily="18" charset="0"/>
                                </a:rPr>
                                <m:t>𝑐𝑜𝑠</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1</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𝑘</m:t>
                                  </m:r>
                                </m:num>
                                <m:den>
                                  <m:r>
                                    <a:rPr lang="en-GB" b="0" i="1" smtClean="0">
                                      <a:latin typeface="Cambria Math" panose="02040503050406030204" pitchFamily="18" charset="0"/>
                                    </a:rPr>
                                    <m:t>𝐼</m:t>
                                  </m:r>
                                </m:den>
                              </m:f>
                            </m:e>
                            <m:e>
                              <m:r>
                                <a:rPr lang="en-GB" i="1">
                                  <a:latin typeface="Cambria Math" panose="02040503050406030204" pitchFamily="18" charset="0"/>
                                  <a:ea typeface="Cambria Math" panose="02040503050406030204" pitchFamily="18" charset="0"/>
                                </a:rPr>
                                <m:t>0</m:t>
                              </m:r>
                            </m:e>
                            <m:e>
                              <m:r>
                                <a:rPr lang="en-GB" b="0" i="1" smtClean="0">
                                  <a:latin typeface="Cambria Math" panose="02040503050406030204" pitchFamily="18" charset="0"/>
                                  <a:ea typeface="Cambria Math" panose="02040503050406030204" pitchFamily="18" charset="0"/>
                                </a:rPr>
                                <m:t>−</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𝑘</m:t>
                                  </m:r>
                                </m:num>
                                <m:den>
                                  <m:r>
                                    <a:rPr lang="en-GB" b="0" i="1" smtClean="0">
                                      <a:latin typeface="Cambria Math" panose="02040503050406030204" pitchFamily="18" charset="0"/>
                                      <a:ea typeface="Cambria Math" panose="02040503050406030204" pitchFamily="18" charset="0"/>
                                    </a:rPr>
                                    <m:t>𝐼</m:t>
                                  </m:r>
                                </m:den>
                              </m:f>
                            </m:e>
                            <m:e>
                              <m:r>
                                <a:rPr lang="en-GB" i="1">
                                  <a:latin typeface="Cambria Math" panose="02040503050406030204" pitchFamily="18" charset="0"/>
                                  <a:ea typeface="Cambria Math" panose="02040503050406030204" pitchFamily="18" charset="0"/>
                                </a:rPr>
                                <m:t>0</m:t>
                              </m:r>
                            </m:e>
                          </m:mr>
                          <m:mr>
                            <m:e>
                              <m:r>
                                <a:rPr lang="en-GB" i="1">
                                  <a:latin typeface="Cambria Math" panose="02040503050406030204" pitchFamily="18" charset="0"/>
                                  <a:ea typeface="Cambria Math" panose="02040503050406030204" pitchFamily="18" charset="0"/>
                                </a:rPr>
                                <m:t>0</m:t>
                              </m:r>
                            </m:e>
                            <m:e>
                              <m:r>
                                <a:rPr lang="en-GB" i="1">
                                  <a:latin typeface="Cambria Math" panose="02040503050406030204" pitchFamily="18" charset="0"/>
                                  <a:ea typeface="Cambria Math" panose="02040503050406030204" pitchFamily="18" charset="0"/>
                                </a:rPr>
                                <m:t>0</m:t>
                              </m:r>
                            </m:e>
                            <m:e>
                              <m:r>
                                <a:rPr lang="en-GB" i="1">
                                  <a:latin typeface="Cambria Math" panose="02040503050406030204" pitchFamily="18" charset="0"/>
                                  <a:ea typeface="Cambria Math" panose="02040503050406030204" pitchFamily="18" charset="0"/>
                                </a:rPr>
                                <m:t>0</m:t>
                              </m:r>
                            </m:e>
                            <m:e>
                              <m:r>
                                <a:rPr lang="en-GB" b="0" i="1" smtClean="0">
                                  <a:latin typeface="Cambria Math" panose="02040503050406030204" pitchFamily="18" charset="0"/>
                                  <a:ea typeface="Cambria Math" panose="02040503050406030204" pitchFamily="18" charset="0"/>
                                </a:rPr>
                                <m:t>1</m:t>
                              </m:r>
                            </m:e>
                          </m:mr>
                          <m:mr>
                            <m:e>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𝑘</m:t>
                                  </m:r>
                                </m:num>
                                <m:den>
                                  <m:r>
                                    <a:rPr lang="en-GB" b="0" i="1" smtClean="0">
                                      <a:latin typeface="Cambria Math" panose="02040503050406030204" pitchFamily="18" charset="0"/>
                                      <a:ea typeface="Cambria Math" panose="02040503050406030204" pitchFamily="18" charset="0"/>
                                    </a:rPr>
                                    <m:t>𝐽</m:t>
                                  </m:r>
                                </m:den>
                              </m:f>
                            </m:e>
                            <m:e>
                              <m:r>
                                <a:rPr lang="en-GB" i="1">
                                  <a:latin typeface="Cambria Math" panose="02040503050406030204" pitchFamily="18" charset="0"/>
                                  <a:ea typeface="Cambria Math" panose="02040503050406030204" pitchFamily="18" charset="0"/>
                                </a:rPr>
                                <m:t>0</m:t>
                              </m:r>
                            </m:e>
                            <m:e>
                              <m:r>
                                <a:rPr lang="en-GB" b="0" i="1" smtClean="0">
                                  <a:latin typeface="Cambria Math" panose="02040503050406030204" pitchFamily="18" charset="0"/>
                                  <a:ea typeface="Cambria Math" panose="02040503050406030204" pitchFamily="18" charset="0"/>
                                </a:rPr>
                                <m:t>−</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𝑘</m:t>
                                  </m:r>
                                </m:num>
                                <m:den>
                                  <m:r>
                                    <a:rPr lang="en-GB" b="0" i="1" smtClean="0">
                                      <a:latin typeface="Cambria Math" panose="02040503050406030204" pitchFamily="18" charset="0"/>
                                      <a:ea typeface="Cambria Math" panose="02040503050406030204" pitchFamily="18" charset="0"/>
                                    </a:rPr>
                                    <m:t>𝐽</m:t>
                                  </m:r>
                                </m:den>
                              </m:f>
                            </m:e>
                            <m:e>
                              <m:r>
                                <a:rPr lang="en-GB" i="1">
                                  <a:latin typeface="Cambria Math" panose="02040503050406030204" pitchFamily="18" charset="0"/>
                                  <a:ea typeface="Cambria Math" panose="02040503050406030204" pitchFamily="18" charset="0"/>
                                </a:rPr>
                                <m:t>0</m:t>
                              </m:r>
                            </m:e>
                          </m:mr>
                        </m:m>
                      </m:e>
                    </m:d>
                    <m:d>
                      <m:dPr>
                        <m:begChr m:val="["/>
                        <m:endChr m:val="]"/>
                        <m:ctrlPr>
                          <a:rPr lang="en-GB" i="1">
                            <a:latin typeface="Cambria Math" panose="02040503050406030204" pitchFamily="18" charset="0"/>
                            <a:ea typeface="Cambria Math" panose="02040503050406030204" pitchFamily="18" charset="0"/>
                          </a:rPr>
                        </m:ctrlPr>
                      </m:dPr>
                      <m:e>
                        <m:m>
                          <m:mPr>
                            <m:plcHide m:val="on"/>
                            <m:mcs>
                              <m:mc>
                                <m:mcPr>
                                  <m:count m:val="1"/>
                                  <m:mcJc m:val="center"/>
                                </m:mcPr>
                              </m:mc>
                            </m:mcs>
                            <m:ctrlPr>
                              <a:rPr lang="en-GB" i="1">
                                <a:latin typeface="Cambria Math" panose="02040503050406030204" pitchFamily="18" charset="0"/>
                                <a:ea typeface="Cambria Math" panose="02040503050406030204" pitchFamily="18" charset="0"/>
                              </a:rPr>
                            </m:ctrlPr>
                          </m:mPr>
                          <m:mr>
                            <m:e>
                              <m:r>
                                <a:rPr lang="en-GB" b="0" i="1" smtClean="0">
                                  <a:latin typeface="Cambria Math" panose="02040503050406030204" pitchFamily="18" charset="0"/>
                                </a:rPr>
                                <m:t>0</m:t>
                              </m:r>
                            </m:e>
                          </m:mr>
                          <m:mr>
                            <m:e>
                              <m:r>
                                <a:rPr lang="en-GB" b="0" i="1" smtClean="0">
                                  <a:latin typeface="Cambria Math" panose="02040503050406030204" pitchFamily="18" charset="0"/>
                                </a:rPr>
                                <m:t>0</m:t>
                              </m:r>
                            </m:e>
                          </m:mr>
                          <m:mr>
                            <m:e>
                              <m:r>
                                <a:rPr lang="en-GB" b="0" i="1" smtClean="0">
                                  <a:latin typeface="Cambria Math" panose="02040503050406030204" pitchFamily="18" charset="0"/>
                                </a:rPr>
                                <m:t>0</m:t>
                              </m:r>
                            </m:e>
                          </m:mr>
                          <m:mr>
                            <m:e>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𝐽</m:t>
                                  </m:r>
                                </m:den>
                              </m:f>
                            </m:e>
                          </m:mr>
                        </m:m>
                      </m:e>
                    </m:d>
                    <m:r>
                      <a:rPr lang="en-GB" b="0" i="1" smtClean="0">
                        <a:latin typeface="Cambria Math" panose="02040503050406030204" pitchFamily="18" charset="0"/>
                      </a:rPr>
                      <m:t>=</m:t>
                    </m:r>
                    <m:d>
                      <m:dPr>
                        <m:begChr m:val="["/>
                        <m:endChr m:val="]"/>
                        <m:ctrlPr>
                          <a:rPr lang="en-GB" i="1">
                            <a:latin typeface="Cambria Math" panose="02040503050406030204" pitchFamily="18" charset="0"/>
                            <a:ea typeface="Cambria Math" panose="02040503050406030204" pitchFamily="18" charset="0"/>
                          </a:rPr>
                        </m:ctrlPr>
                      </m:dPr>
                      <m:e>
                        <m:m>
                          <m:mPr>
                            <m:plcHide m:val="on"/>
                            <m:mcs>
                              <m:mc>
                                <m:mcPr>
                                  <m:count m:val="1"/>
                                  <m:mcJc m:val="center"/>
                                </m:mcPr>
                              </m:mc>
                            </m:mcs>
                            <m:ctrlPr>
                              <a:rPr lang="en-GB" i="1">
                                <a:latin typeface="Cambria Math" panose="02040503050406030204" pitchFamily="18" charset="0"/>
                                <a:ea typeface="Cambria Math" panose="02040503050406030204" pitchFamily="18" charset="0"/>
                              </a:rPr>
                            </m:ctrlPr>
                          </m:mPr>
                          <m:mr>
                            <m:e>
                              <m:r>
                                <a:rPr lang="en-GB" i="1">
                                  <a:latin typeface="Cambria Math" panose="02040503050406030204" pitchFamily="18" charset="0"/>
                                </a:rPr>
                                <m:t>0</m:t>
                              </m:r>
                            </m:e>
                          </m:mr>
                          <m:mr>
                            <m:e>
                              <m:r>
                                <a:rPr lang="en-GB" i="1">
                                  <a:latin typeface="Cambria Math" panose="02040503050406030204" pitchFamily="18" charset="0"/>
                                </a:rPr>
                                <m:t>0</m:t>
                              </m:r>
                            </m:e>
                          </m:mr>
                          <m:mr>
                            <m:e>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𝐽</m:t>
                                  </m:r>
                                </m:den>
                              </m:f>
                            </m:e>
                          </m:mr>
                          <m:mr>
                            <m:e>
                              <m:r>
                                <a:rPr lang="en-GB" b="0" i="1" smtClean="0">
                                  <a:latin typeface="Cambria Math" panose="02040503050406030204" pitchFamily="18" charset="0"/>
                                </a:rPr>
                                <m:t>0</m:t>
                              </m:r>
                            </m:e>
                          </m:mr>
                        </m:m>
                      </m:e>
                    </m:d>
                  </m:oMath>
                </a14:m>
                <a:endParaRPr lang="en-GB" b="0" dirty="0">
                  <a:ea typeface="Cambria Math" panose="02040503050406030204" pitchFamily="18" charset="0"/>
                </a:endParaRPr>
              </a:p>
              <a:p>
                <a:pPr lvl="1"/>
                <a:endParaRPr lang="en-GB" dirty="0">
                  <a:ea typeface="Cambria Math" panose="02040503050406030204" pitchFamily="18" charset="0"/>
                </a:endParaRPr>
              </a:p>
              <a:p>
                <a:pPr lvl="1"/>
                <a:r>
                  <a:rPr lang="sk-SK" b="0" dirty="0">
                    <a:ea typeface="Cambria Math" panose="02040503050406030204" pitchFamily="18" charset="0"/>
                  </a:rPr>
                  <a:t>Ke</a:t>
                </a:r>
                <a:r>
                  <a:rPr lang="sk-SK" dirty="0">
                    <a:ea typeface="Cambria Math" panose="02040503050406030204" pitchFamily="18" charset="0"/>
                  </a:rPr>
                  <a:t>ďže</a:t>
                </a:r>
                <a14:m>
                  <m:oMath xmlns:m="http://schemas.openxmlformats.org/officeDocument/2006/math">
                    <m:sSup>
                      <m:sSupPr>
                        <m:ctrlPr>
                          <a:rPr lang="en-GB" i="1">
                            <a:latin typeface="Cambria Math" panose="02040503050406030204" pitchFamily="18" charset="0"/>
                            <a:ea typeface="Cambria Math" panose="02040503050406030204" pitchFamily="18" charset="0"/>
                          </a:rPr>
                        </m:ctrlPr>
                      </m:sSupPr>
                      <m:e>
                        <m:r>
                          <a:rPr lang="sk-SK" b="0" i="1" smtClean="0">
                            <a:latin typeface="Cambria Math" panose="02040503050406030204" pitchFamily="18" charset="0"/>
                            <a:ea typeface="Cambria Math" panose="02040503050406030204" pitchFamily="18" charset="0"/>
                          </a:rPr>
                          <m:t> </m:t>
                        </m:r>
                        <m:r>
                          <a:rPr lang="sk-SK" i="1">
                            <a:latin typeface="Cambria Math" panose="02040503050406030204" pitchFamily="18" charset="0"/>
                            <a:ea typeface="Cambria Math" panose="02040503050406030204" pitchFamily="18" charset="0"/>
                          </a:rPr>
                          <m:t>𝑎</m:t>
                        </m:r>
                        <m:sSub>
                          <m:sSubPr>
                            <m:ctrlPr>
                              <a:rPr lang="en-GB" i="1">
                                <a:latin typeface="Cambria Math" panose="02040503050406030204" pitchFamily="18" charset="0"/>
                                <a:ea typeface="Cambria Math" panose="02040503050406030204" pitchFamily="18" charset="0"/>
                              </a:rPr>
                            </m:ctrlPr>
                          </m:sSubPr>
                          <m:e>
                            <m:r>
                              <a:rPr lang="sk-SK" i="1">
                                <a:latin typeface="Cambria Math" panose="02040503050406030204" pitchFamily="18" charset="0"/>
                                <a:ea typeface="Cambria Math" panose="02040503050406030204" pitchFamily="18" charset="0"/>
                              </a:rPr>
                              <m:t>𝑑</m:t>
                            </m:r>
                          </m:e>
                          <m:sub>
                            <m:r>
                              <a:rPr lang="en-GB" i="1">
                                <a:latin typeface="Cambria Math" panose="02040503050406030204" pitchFamily="18" charset="0"/>
                                <a:ea typeface="Cambria Math" panose="02040503050406030204" pitchFamily="18" charset="0"/>
                              </a:rPr>
                              <m:t>𝑓</m:t>
                            </m:r>
                          </m:sub>
                        </m:sSub>
                      </m:e>
                      <m:sup>
                        <m:r>
                          <a:rPr lang="sk-SK" i="1">
                            <a:latin typeface="Cambria Math" panose="02040503050406030204" pitchFamily="18" charset="0"/>
                            <a:ea typeface="Cambria Math" panose="02040503050406030204" pitchFamily="18" charset="0"/>
                          </a:rPr>
                          <m:t>1</m:t>
                        </m:r>
                      </m:sup>
                    </m:sSup>
                    <m:r>
                      <a:rPr lang="en-GB" i="1">
                        <a:latin typeface="Cambria Math" panose="02040503050406030204" pitchFamily="18" charset="0"/>
                        <a:ea typeface="Cambria Math" panose="02040503050406030204" pitchFamily="18" charset="0"/>
                      </a:rPr>
                      <m:t>𝑔</m:t>
                    </m:r>
                  </m:oMath>
                </a14:m>
                <a:r>
                  <a:rPr lang="en-GB" dirty="0"/>
                  <a:t> je </a:t>
                </a:r>
                <a:r>
                  <a:rPr lang="sk-SK" dirty="0"/>
                  <a:t>konštantný vektor, jeho gradient je nulová matica.</a:t>
                </a:r>
                <a:endParaRPr lang="en-GB" dirty="0"/>
              </a:p>
              <a:p>
                <a:endParaRPr lang="en-GB" dirty="0"/>
              </a:p>
            </p:txBody>
          </p:sp>
        </mc:Choice>
        <mc:Fallback xmlns="">
          <p:sp>
            <p:nvSpPr>
              <p:cNvPr id="3" name="Content Placeholder 2">
                <a:extLst>
                  <a:ext uri="{FF2B5EF4-FFF2-40B4-BE49-F238E27FC236}">
                    <a16:creationId xmlns:a16="http://schemas.microsoft.com/office/drawing/2014/main" id="{35D32FF2-2ACE-75E1-0097-9D0D073541CC}"/>
                  </a:ext>
                </a:extLst>
              </p:cNvPr>
              <p:cNvSpPr>
                <a:spLocks noGrp="1" noRot="1" noChangeAspect="1" noMove="1" noResize="1" noEditPoints="1" noAdjustHandles="1" noChangeArrowheads="1" noChangeShapeType="1" noTextEdit="1"/>
              </p:cNvSpPr>
              <p:nvPr>
                <p:ph idx="1"/>
              </p:nvPr>
            </p:nvSpPr>
            <p:spPr>
              <a:blipFill>
                <a:blip r:embed="rId2"/>
                <a:stretch>
                  <a:fillRect l="-667" t="-875"/>
                </a:stretch>
              </a:blipFill>
            </p:spPr>
            <p:txBody>
              <a:bodyPr/>
              <a:lstStyle/>
              <a:p>
                <a:r>
                  <a:rPr lang="en-GB">
                    <a:noFill/>
                  </a:rPr>
                  <a:t> </a:t>
                </a:r>
              </a:p>
            </p:txBody>
          </p:sp>
        </mc:Fallback>
      </mc:AlternateContent>
    </p:spTree>
    <p:extLst>
      <p:ext uri="{BB962C8B-B14F-4D97-AF65-F5344CB8AC3E}">
        <p14:creationId xmlns:p14="http://schemas.microsoft.com/office/powerpoint/2010/main" val="9386999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FDEF9E4-9E42-1D68-C5C7-00430A03BC9F}"/>
              </a:ext>
            </a:extLst>
          </p:cNvPr>
          <p:cNvSpPr>
            <a:spLocks noGrp="1"/>
          </p:cNvSpPr>
          <p:nvPr>
            <p:ph type="title"/>
          </p:nvPr>
        </p:nvSpPr>
        <p:spPr/>
        <p:txBody>
          <a:bodyPr/>
          <a:lstStyle/>
          <a:p>
            <a:r>
              <a:rPr lang="sk-SK" dirty="0"/>
              <a:t>Príklad 5</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B0D97D32-4874-06B2-E256-47555226D58E}"/>
                  </a:ext>
                </a:extLst>
              </p:cNvPr>
              <p:cNvSpPr>
                <a:spLocks noGrp="1"/>
              </p:cNvSpPr>
              <p:nvPr>
                <p:ph idx="1"/>
              </p:nvPr>
            </p:nvSpPr>
            <p:spPr/>
            <p:txBody>
              <a:bodyPr/>
              <a:lstStyle/>
              <a:p>
                <a:r>
                  <a:rPr lang="sk-SK" dirty="0"/>
                  <a:t>Tretí vektor je:</a:t>
                </a:r>
              </a:p>
              <a:p>
                <a:pPr lvl="1"/>
                <a14:m>
                  <m:oMath xmlns:m="http://schemas.openxmlformats.org/officeDocument/2006/math">
                    <m:sSup>
                      <m:sSupPr>
                        <m:ctrlPr>
                          <a:rPr lang="en-GB" sz="1600" i="1" smtClean="0">
                            <a:latin typeface="Cambria Math" panose="02040503050406030204" pitchFamily="18" charset="0"/>
                            <a:ea typeface="Cambria Math" panose="02040503050406030204" pitchFamily="18" charset="0"/>
                          </a:rPr>
                        </m:ctrlPr>
                      </m:sSupPr>
                      <m:e>
                        <m:r>
                          <a:rPr lang="sk-SK" sz="1600" i="1">
                            <a:latin typeface="Cambria Math" panose="02040503050406030204" pitchFamily="18" charset="0"/>
                            <a:ea typeface="Cambria Math" panose="02040503050406030204" pitchFamily="18" charset="0"/>
                          </a:rPr>
                          <m:t>𝑎</m:t>
                        </m:r>
                        <m:sSub>
                          <m:sSubPr>
                            <m:ctrlPr>
                              <a:rPr lang="en-GB" sz="1600" i="1">
                                <a:latin typeface="Cambria Math" panose="02040503050406030204" pitchFamily="18" charset="0"/>
                                <a:ea typeface="Cambria Math" panose="02040503050406030204" pitchFamily="18" charset="0"/>
                              </a:rPr>
                            </m:ctrlPr>
                          </m:sSubPr>
                          <m:e>
                            <m:r>
                              <a:rPr lang="sk-SK" sz="1600" i="1">
                                <a:latin typeface="Cambria Math" panose="02040503050406030204" pitchFamily="18" charset="0"/>
                                <a:ea typeface="Cambria Math" panose="02040503050406030204" pitchFamily="18" charset="0"/>
                              </a:rPr>
                              <m:t>𝑑</m:t>
                            </m:r>
                          </m:e>
                          <m:sub>
                            <m:r>
                              <a:rPr lang="en-GB" sz="1600" i="1">
                                <a:latin typeface="Cambria Math" panose="02040503050406030204" pitchFamily="18" charset="0"/>
                                <a:ea typeface="Cambria Math" panose="02040503050406030204" pitchFamily="18" charset="0"/>
                              </a:rPr>
                              <m:t>𝑓</m:t>
                            </m:r>
                          </m:sub>
                        </m:sSub>
                      </m:e>
                      <m:sup>
                        <m:r>
                          <a:rPr lang="sk-SK" sz="1600" b="0" i="1" smtClean="0">
                            <a:latin typeface="Cambria Math" panose="02040503050406030204" pitchFamily="18" charset="0"/>
                            <a:ea typeface="Cambria Math" panose="02040503050406030204" pitchFamily="18" charset="0"/>
                          </a:rPr>
                          <m:t>2</m:t>
                        </m:r>
                      </m:sup>
                    </m:sSup>
                    <m:r>
                      <a:rPr lang="en-GB" sz="1600" i="1">
                        <a:latin typeface="Cambria Math" panose="02040503050406030204" pitchFamily="18" charset="0"/>
                        <a:ea typeface="Cambria Math" panose="02040503050406030204" pitchFamily="18" charset="0"/>
                      </a:rPr>
                      <m:t>𝑔</m:t>
                    </m:r>
                    <m:r>
                      <a:rPr lang="sk-SK" sz="1600" b="0" i="1" smtClean="0">
                        <a:latin typeface="Cambria Math" panose="02040503050406030204" pitchFamily="18" charset="0"/>
                        <a:ea typeface="Cambria Math" panose="02040503050406030204" pitchFamily="18" charset="0"/>
                      </a:rPr>
                      <m:t>=</m:t>
                    </m:r>
                    <m:r>
                      <a:rPr lang="en-GB" sz="1600" i="1">
                        <a:latin typeface="Cambria Math" panose="02040503050406030204" pitchFamily="18" charset="0"/>
                        <a:ea typeface="Cambria Math" panose="02040503050406030204" pitchFamily="18" charset="0"/>
                      </a:rPr>
                      <m:t>𝛻</m:t>
                    </m:r>
                    <m:sSup>
                      <m:sSupPr>
                        <m:ctrlPr>
                          <a:rPr lang="en-GB" sz="1600" i="1">
                            <a:latin typeface="Cambria Math" panose="02040503050406030204" pitchFamily="18" charset="0"/>
                            <a:ea typeface="Cambria Math" panose="02040503050406030204" pitchFamily="18" charset="0"/>
                          </a:rPr>
                        </m:ctrlPr>
                      </m:sSupPr>
                      <m:e>
                        <m:r>
                          <a:rPr lang="sk-SK" sz="1600" i="1">
                            <a:latin typeface="Cambria Math" panose="02040503050406030204" pitchFamily="18" charset="0"/>
                            <a:ea typeface="Cambria Math" panose="02040503050406030204" pitchFamily="18" charset="0"/>
                          </a:rPr>
                          <m:t>𝑎</m:t>
                        </m:r>
                        <m:sSub>
                          <m:sSubPr>
                            <m:ctrlPr>
                              <a:rPr lang="en-GB" sz="1600" i="1">
                                <a:latin typeface="Cambria Math" panose="02040503050406030204" pitchFamily="18" charset="0"/>
                                <a:ea typeface="Cambria Math" panose="02040503050406030204" pitchFamily="18" charset="0"/>
                              </a:rPr>
                            </m:ctrlPr>
                          </m:sSubPr>
                          <m:e>
                            <m:r>
                              <a:rPr lang="sk-SK" sz="1600" i="1">
                                <a:latin typeface="Cambria Math" panose="02040503050406030204" pitchFamily="18" charset="0"/>
                                <a:ea typeface="Cambria Math" panose="02040503050406030204" pitchFamily="18" charset="0"/>
                              </a:rPr>
                              <m:t>𝑑</m:t>
                            </m:r>
                          </m:e>
                          <m:sub>
                            <m:r>
                              <a:rPr lang="en-GB" sz="1600" i="1">
                                <a:latin typeface="Cambria Math" panose="02040503050406030204" pitchFamily="18" charset="0"/>
                                <a:ea typeface="Cambria Math" panose="02040503050406030204" pitchFamily="18" charset="0"/>
                              </a:rPr>
                              <m:t>𝑓</m:t>
                            </m:r>
                          </m:sub>
                        </m:sSub>
                      </m:e>
                      <m:sup>
                        <m:r>
                          <a:rPr lang="sk-SK" sz="1600" i="1">
                            <a:latin typeface="Cambria Math" panose="02040503050406030204" pitchFamily="18" charset="0"/>
                            <a:ea typeface="Cambria Math" panose="02040503050406030204" pitchFamily="18" charset="0"/>
                          </a:rPr>
                          <m:t>1</m:t>
                        </m:r>
                      </m:sup>
                    </m:sSup>
                    <m:r>
                      <a:rPr lang="en-GB" sz="1600" b="0" i="1" smtClean="0">
                        <a:latin typeface="Cambria Math" panose="02040503050406030204" pitchFamily="18" charset="0"/>
                        <a:ea typeface="Cambria Math" panose="02040503050406030204" pitchFamily="18" charset="0"/>
                      </a:rPr>
                      <m:t>𝑓</m:t>
                    </m:r>
                    <m:r>
                      <a:rPr lang="en-GB" sz="1600" b="0" i="1" smtClean="0">
                        <a:latin typeface="Cambria Math" panose="02040503050406030204" pitchFamily="18" charset="0"/>
                        <a:ea typeface="Cambria Math" panose="02040503050406030204" pitchFamily="18" charset="0"/>
                      </a:rPr>
                      <m:t>−</m:t>
                    </m:r>
                    <m:r>
                      <a:rPr lang="en-GB" sz="1600" b="0" i="1" smtClean="0">
                        <a:latin typeface="Cambria Math" panose="02040503050406030204" pitchFamily="18" charset="0"/>
                        <a:ea typeface="Cambria Math" panose="02040503050406030204" pitchFamily="18" charset="0"/>
                      </a:rPr>
                      <m:t>𝛻</m:t>
                    </m:r>
                    <m:r>
                      <a:rPr lang="en-GB" sz="1600" b="0" i="1" smtClean="0">
                        <a:latin typeface="Cambria Math" panose="02040503050406030204" pitchFamily="18" charset="0"/>
                        <a:ea typeface="Cambria Math" panose="02040503050406030204" pitchFamily="18" charset="0"/>
                      </a:rPr>
                      <m:t>𝑓</m:t>
                    </m:r>
                    <m:r>
                      <a:rPr lang="en-GB" sz="1600" b="0" i="1" smtClean="0">
                        <a:latin typeface="Cambria Math" panose="02040503050406030204" pitchFamily="18" charset="0"/>
                        <a:ea typeface="Cambria Math" panose="02040503050406030204" pitchFamily="18" charset="0"/>
                      </a:rPr>
                      <m:t> </m:t>
                    </m:r>
                    <m:sSup>
                      <m:sSupPr>
                        <m:ctrlPr>
                          <a:rPr lang="en-GB" sz="1600" i="1">
                            <a:latin typeface="Cambria Math" panose="02040503050406030204" pitchFamily="18" charset="0"/>
                            <a:ea typeface="Cambria Math" panose="02040503050406030204" pitchFamily="18" charset="0"/>
                          </a:rPr>
                        </m:ctrlPr>
                      </m:sSupPr>
                      <m:e>
                        <m:r>
                          <a:rPr lang="sk-SK" sz="1600" i="1">
                            <a:latin typeface="Cambria Math" panose="02040503050406030204" pitchFamily="18" charset="0"/>
                            <a:ea typeface="Cambria Math" panose="02040503050406030204" pitchFamily="18" charset="0"/>
                          </a:rPr>
                          <m:t>𝑎</m:t>
                        </m:r>
                        <m:sSub>
                          <m:sSubPr>
                            <m:ctrlPr>
                              <a:rPr lang="en-GB" sz="1600" i="1">
                                <a:latin typeface="Cambria Math" panose="02040503050406030204" pitchFamily="18" charset="0"/>
                                <a:ea typeface="Cambria Math" panose="02040503050406030204" pitchFamily="18" charset="0"/>
                              </a:rPr>
                            </m:ctrlPr>
                          </m:sSubPr>
                          <m:e>
                            <m:r>
                              <a:rPr lang="sk-SK" sz="1600" i="1">
                                <a:latin typeface="Cambria Math" panose="02040503050406030204" pitchFamily="18" charset="0"/>
                                <a:ea typeface="Cambria Math" panose="02040503050406030204" pitchFamily="18" charset="0"/>
                              </a:rPr>
                              <m:t>𝑑</m:t>
                            </m:r>
                          </m:e>
                          <m:sub>
                            <m:r>
                              <a:rPr lang="en-GB" sz="1600" i="1">
                                <a:latin typeface="Cambria Math" panose="02040503050406030204" pitchFamily="18" charset="0"/>
                                <a:ea typeface="Cambria Math" panose="02040503050406030204" pitchFamily="18" charset="0"/>
                              </a:rPr>
                              <m:t>𝑓</m:t>
                            </m:r>
                          </m:sub>
                        </m:sSub>
                      </m:e>
                      <m:sup>
                        <m:r>
                          <a:rPr lang="sk-SK" sz="1600" i="1">
                            <a:latin typeface="Cambria Math" panose="02040503050406030204" pitchFamily="18" charset="0"/>
                            <a:ea typeface="Cambria Math" panose="02040503050406030204" pitchFamily="18" charset="0"/>
                          </a:rPr>
                          <m:t>1</m:t>
                        </m:r>
                      </m:sup>
                    </m:sSup>
                    <m:r>
                      <a:rPr lang="en-GB" sz="1600" b="0" i="1" smtClean="0">
                        <a:latin typeface="Cambria Math" panose="02040503050406030204" pitchFamily="18" charset="0"/>
                        <a:ea typeface="Cambria Math" panose="02040503050406030204" pitchFamily="18" charset="0"/>
                      </a:rPr>
                      <m:t>𝑔</m:t>
                    </m:r>
                    <m:r>
                      <a:rPr lang="en-GB" sz="1600" b="0" i="1" smtClean="0">
                        <a:latin typeface="Cambria Math" panose="02040503050406030204" pitchFamily="18" charset="0"/>
                        <a:ea typeface="Cambria Math" panose="02040503050406030204" pitchFamily="18" charset="0"/>
                      </a:rPr>
                      <m:t>=</m:t>
                    </m:r>
                    <m:d>
                      <m:dPr>
                        <m:begChr m:val="["/>
                        <m:endChr m:val="]"/>
                        <m:ctrlPr>
                          <a:rPr lang="en-GB" sz="1600" i="1">
                            <a:latin typeface="Cambria Math" panose="02040503050406030204" pitchFamily="18" charset="0"/>
                            <a:ea typeface="Cambria Math" panose="02040503050406030204" pitchFamily="18" charset="0"/>
                          </a:rPr>
                        </m:ctrlPr>
                      </m:dPr>
                      <m:e>
                        <m:m>
                          <m:mPr>
                            <m:plcHide m:val="on"/>
                            <m:mcs>
                              <m:mc>
                                <m:mcPr>
                                  <m:count m:val="1"/>
                                  <m:mcJc m:val="center"/>
                                </m:mcPr>
                              </m:mc>
                            </m:mcs>
                            <m:ctrlPr>
                              <a:rPr lang="en-GB" sz="1600" i="1">
                                <a:latin typeface="Cambria Math" panose="02040503050406030204" pitchFamily="18" charset="0"/>
                                <a:ea typeface="Cambria Math" panose="02040503050406030204" pitchFamily="18" charset="0"/>
                              </a:rPr>
                            </m:ctrlPr>
                          </m:mPr>
                          <m:mr>
                            <m:e>
                              <m:r>
                                <a:rPr lang="en-GB" sz="1600" i="1">
                                  <a:latin typeface="Cambria Math" panose="02040503050406030204" pitchFamily="18" charset="0"/>
                                </a:rPr>
                                <m:t>0</m:t>
                              </m:r>
                            </m:e>
                          </m:mr>
                          <m:mr>
                            <m:e>
                              <m:r>
                                <a:rPr lang="en-GB" sz="1600" i="1">
                                  <a:latin typeface="Cambria Math" panose="02040503050406030204" pitchFamily="18" charset="0"/>
                                </a:rPr>
                                <m:t>0</m:t>
                              </m:r>
                            </m:e>
                          </m:mr>
                          <m:mr>
                            <m:e>
                              <m:r>
                                <a:rPr lang="en-GB" sz="1600" i="1">
                                  <a:latin typeface="Cambria Math" panose="02040503050406030204" pitchFamily="18" charset="0"/>
                                </a:rPr>
                                <m:t>0</m:t>
                              </m:r>
                            </m:e>
                          </m:mr>
                          <m:mr>
                            <m:e>
                              <m:r>
                                <a:rPr lang="en-GB" sz="1600" b="0" i="1" smtClean="0">
                                  <a:latin typeface="Cambria Math" panose="02040503050406030204" pitchFamily="18" charset="0"/>
                                </a:rPr>
                                <m:t>0</m:t>
                              </m:r>
                            </m:e>
                          </m:mr>
                        </m:m>
                      </m:e>
                    </m:d>
                    <m:r>
                      <a:rPr lang="en-GB" sz="1600" b="0" i="1" smtClean="0">
                        <a:latin typeface="Cambria Math" panose="02040503050406030204" pitchFamily="18" charset="0"/>
                        <a:ea typeface="Cambria Math" panose="02040503050406030204" pitchFamily="18" charset="0"/>
                      </a:rPr>
                      <m:t>−</m:t>
                    </m:r>
                    <m:d>
                      <m:dPr>
                        <m:begChr m:val="["/>
                        <m:endChr m:val="]"/>
                        <m:ctrlPr>
                          <a:rPr lang="en-GB" sz="1600" i="1">
                            <a:latin typeface="Cambria Math" panose="02040503050406030204" pitchFamily="18" charset="0"/>
                            <a:ea typeface="Cambria Math" panose="02040503050406030204" pitchFamily="18" charset="0"/>
                          </a:rPr>
                        </m:ctrlPr>
                      </m:dPr>
                      <m:e>
                        <m:m>
                          <m:mPr>
                            <m:plcHide m:val="on"/>
                            <m:mcs>
                              <m:mc>
                                <m:mcPr>
                                  <m:count m:val="4"/>
                                  <m:mcJc m:val="center"/>
                                </m:mcPr>
                              </m:mc>
                            </m:mcs>
                            <m:ctrlPr>
                              <a:rPr lang="en-GB" sz="1600" i="1">
                                <a:latin typeface="Cambria Math" panose="02040503050406030204" pitchFamily="18" charset="0"/>
                                <a:ea typeface="Cambria Math" panose="02040503050406030204" pitchFamily="18" charset="0"/>
                              </a:rPr>
                            </m:ctrlPr>
                          </m:mPr>
                          <m:mr>
                            <m:e>
                              <m:r>
                                <a:rPr lang="en-GB" sz="1600" i="1">
                                  <a:latin typeface="Cambria Math" panose="02040503050406030204" pitchFamily="18" charset="0"/>
                                  <a:ea typeface="Cambria Math" panose="02040503050406030204" pitchFamily="18" charset="0"/>
                                </a:rPr>
                                <m:t>0</m:t>
                              </m:r>
                            </m:e>
                            <m:e>
                              <m:r>
                                <a:rPr lang="en-GB" sz="1600" b="0" i="1" smtClean="0">
                                  <a:latin typeface="Cambria Math" panose="02040503050406030204" pitchFamily="18" charset="0"/>
                                  <a:ea typeface="Cambria Math" panose="02040503050406030204" pitchFamily="18" charset="0"/>
                                </a:rPr>
                                <m:t>1</m:t>
                              </m:r>
                            </m:e>
                            <m:e>
                              <m:r>
                                <a:rPr lang="en-GB" sz="1600" i="1">
                                  <a:latin typeface="Cambria Math" panose="02040503050406030204" pitchFamily="18" charset="0"/>
                                  <a:ea typeface="Cambria Math" panose="02040503050406030204" pitchFamily="18" charset="0"/>
                                </a:rPr>
                                <m:t>0</m:t>
                              </m:r>
                            </m:e>
                            <m:e>
                              <m:r>
                                <a:rPr lang="en-GB" sz="1600" i="1">
                                  <a:latin typeface="Cambria Math" panose="02040503050406030204" pitchFamily="18" charset="0"/>
                                  <a:ea typeface="Cambria Math" panose="02040503050406030204" pitchFamily="18" charset="0"/>
                                </a:rPr>
                                <m:t>0</m:t>
                              </m:r>
                            </m:e>
                          </m:mr>
                          <m:mr>
                            <m:e>
                              <m:r>
                                <a:rPr lang="en-GB" sz="1600" i="1">
                                  <a:latin typeface="Cambria Math" panose="02040503050406030204" pitchFamily="18" charset="0"/>
                                </a:rPr>
                                <m:t>−</m:t>
                              </m:r>
                              <m:f>
                                <m:fPr>
                                  <m:ctrlPr>
                                    <a:rPr lang="en-GB" sz="1600" i="1">
                                      <a:latin typeface="Cambria Math" panose="02040503050406030204" pitchFamily="18" charset="0"/>
                                    </a:rPr>
                                  </m:ctrlPr>
                                </m:fPr>
                                <m:num>
                                  <m:r>
                                    <a:rPr lang="en-GB" sz="1600" i="1">
                                      <a:latin typeface="Cambria Math" panose="02040503050406030204" pitchFamily="18" charset="0"/>
                                    </a:rPr>
                                    <m:t>𝑀𝑔𝐿</m:t>
                                  </m:r>
                                </m:num>
                                <m:den>
                                  <m:r>
                                    <a:rPr lang="en-GB" sz="1600" i="1">
                                      <a:latin typeface="Cambria Math" panose="02040503050406030204" pitchFamily="18" charset="0"/>
                                    </a:rPr>
                                    <m:t>𝐼</m:t>
                                  </m:r>
                                </m:den>
                              </m:f>
                              <m:r>
                                <a:rPr lang="en-GB" sz="1600" b="0" i="1" smtClean="0">
                                  <a:latin typeface="Cambria Math" panose="02040503050406030204" pitchFamily="18" charset="0"/>
                                </a:rPr>
                                <m:t>𝑐𝑜𝑠</m:t>
                              </m:r>
                              <m:sSub>
                                <m:sSubPr>
                                  <m:ctrlPr>
                                    <a:rPr lang="en-GB" sz="1600" i="1">
                                      <a:latin typeface="Cambria Math" panose="02040503050406030204" pitchFamily="18" charset="0"/>
                                    </a:rPr>
                                  </m:ctrlPr>
                                </m:sSubPr>
                                <m:e>
                                  <m:r>
                                    <a:rPr lang="en-GB" sz="1600" i="1">
                                      <a:latin typeface="Cambria Math" panose="02040503050406030204" pitchFamily="18" charset="0"/>
                                    </a:rPr>
                                    <m:t>𝑥</m:t>
                                  </m:r>
                                </m:e>
                                <m:sub>
                                  <m:r>
                                    <a:rPr lang="en-GB" sz="1600" i="1">
                                      <a:latin typeface="Cambria Math" panose="02040503050406030204" pitchFamily="18" charset="0"/>
                                    </a:rPr>
                                    <m:t>1</m:t>
                                  </m:r>
                                </m:sub>
                              </m:sSub>
                              <m:r>
                                <a:rPr lang="en-GB" sz="1600" b="0" i="1" smtClean="0">
                                  <a:latin typeface="Cambria Math" panose="02040503050406030204" pitchFamily="18" charset="0"/>
                                </a:rPr>
                                <m:t>−</m:t>
                              </m:r>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𝑘</m:t>
                                  </m:r>
                                </m:num>
                                <m:den>
                                  <m:r>
                                    <a:rPr lang="en-GB" sz="1600" b="0" i="1" smtClean="0">
                                      <a:latin typeface="Cambria Math" panose="02040503050406030204" pitchFamily="18" charset="0"/>
                                    </a:rPr>
                                    <m:t>𝐼</m:t>
                                  </m:r>
                                </m:den>
                              </m:f>
                            </m:e>
                            <m:e>
                              <m:r>
                                <a:rPr lang="en-GB" sz="1600" i="1">
                                  <a:latin typeface="Cambria Math" panose="02040503050406030204" pitchFamily="18" charset="0"/>
                                  <a:ea typeface="Cambria Math" panose="02040503050406030204" pitchFamily="18" charset="0"/>
                                </a:rPr>
                                <m:t>0</m:t>
                              </m:r>
                            </m:e>
                            <m:e>
                              <m:r>
                                <a:rPr lang="en-GB" sz="1600" b="0" i="1" smtClean="0">
                                  <a:latin typeface="Cambria Math" panose="02040503050406030204" pitchFamily="18" charset="0"/>
                                  <a:ea typeface="Cambria Math" panose="02040503050406030204" pitchFamily="18" charset="0"/>
                                </a:rPr>
                                <m:t>−</m:t>
                              </m:r>
                              <m:f>
                                <m:fPr>
                                  <m:ctrlPr>
                                    <a:rPr lang="en-GB" sz="1600" b="0" i="1" smtClean="0">
                                      <a:latin typeface="Cambria Math" panose="02040503050406030204" pitchFamily="18" charset="0"/>
                                      <a:ea typeface="Cambria Math" panose="02040503050406030204" pitchFamily="18" charset="0"/>
                                    </a:rPr>
                                  </m:ctrlPr>
                                </m:fPr>
                                <m:num>
                                  <m:r>
                                    <a:rPr lang="en-GB" sz="1600" b="0" i="1" smtClean="0">
                                      <a:latin typeface="Cambria Math" panose="02040503050406030204" pitchFamily="18" charset="0"/>
                                      <a:ea typeface="Cambria Math" panose="02040503050406030204" pitchFamily="18" charset="0"/>
                                    </a:rPr>
                                    <m:t>𝑘</m:t>
                                  </m:r>
                                </m:num>
                                <m:den>
                                  <m:r>
                                    <a:rPr lang="en-GB" sz="1600" b="0" i="1" smtClean="0">
                                      <a:latin typeface="Cambria Math" panose="02040503050406030204" pitchFamily="18" charset="0"/>
                                      <a:ea typeface="Cambria Math" panose="02040503050406030204" pitchFamily="18" charset="0"/>
                                    </a:rPr>
                                    <m:t>𝐼</m:t>
                                  </m:r>
                                </m:den>
                              </m:f>
                            </m:e>
                            <m:e>
                              <m:r>
                                <a:rPr lang="en-GB" sz="1600" i="1">
                                  <a:latin typeface="Cambria Math" panose="02040503050406030204" pitchFamily="18" charset="0"/>
                                  <a:ea typeface="Cambria Math" panose="02040503050406030204" pitchFamily="18" charset="0"/>
                                </a:rPr>
                                <m:t>0</m:t>
                              </m:r>
                            </m:e>
                          </m:mr>
                          <m:mr>
                            <m:e>
                              <m:r>
                                <a:rPr lang="en-GB" sz="1600" i="1">
                                  <a:latin typeface="Cambria Math" panose="02040503050406030204" pitchFamily="18" charset="0"/>
                                  <a:ea typeface="Cambria Math" panose="02040503050406030204" pitchFamily="18" charset="0"/>
                                </a:rPr>
                                <m:t>0</m:t>
                              </m:r>
                            </m:e>
                            <m:e>
                              <m:r>
                                <a:rPr lang="en-GB" sz="1600" i="1">
                                  <a:latin typeface="Cambria Math" panose="02040503050406030204" pitchFamily="18" charset="0"/>
                                  <a:ea typeface="Cambria Math" panose="02040503050406030204" pitchFamily="18" charset="0"/>
                                </a:rPr>
                                <m:t>0</m:t>
                              </m:r>
                            </m:e>
                            <m:e>
                              <m:r>
                                <a:rPr lang="en-GB" sz="1600" i="1">
                                  <a:latin typeface="Cambria Math" panose="02040503050406030204" pitchFamily="18" charset="0"/>
                                  <a:ea typeface="Cambria Math" panose="02040503050406030204" pitchFamily="18" charset="0"/>
                                </a:rPr>
                                <m:t>0</m:t>
                              </m:r>
                            </m:e>
                            <m:e>
                              <m:r>
                                <a:rPr lang="en-GB" sz="1600" b="0" i="1" smtClean="0">
                                  <a:latin typeface="Cambria Math" panose="02040503050406030204" pitchFamily="18" charset="0"/>
                                  <a:ea typeface="Cambria Math" panose="02040503050406030204" pitchFamily="18" charset="0"/>
                                </a:rPr>
                                <m:t>1</m:t>
                              </m:r>
                            </m:e>
                          </m:mr>
                          <m:mr>
                            <m:e>
                              <m:f>
                                <m:fPr>
                                  <m:ctrlPr>
                                    <a:rPr lang="en-GB" sz="1600" b="0" i="1" smtClean="0">
                                      <a:latin typeface="Cambria Math" panose="02040503050406030204" pitchFamily="18" charset="0"/>
                                      <a:ea typeface="Cambria Math" panose="02040503050406030204" pitchFamily="18" charset="0"/>
                                    </a:rPr>
                                  </m:ctrlPr>
                                </m:fPr>
                                <m:num>
                                  <m:r>
                                    <a:rPr lang="en-GB" sz="1600" b="0" i="1" smtClean="0">
                                      <a:latin typeface="Cambria Math" panose="02040503050406030204" pitchFamily="18" charset="0"/>
                                      <a:ea typeface="Cambria Math" panose="02040503050406030204" pitchFamily="18" charset="0"/>
                                    </a:rPr>
                                    <m:t>𝑘</m:t>
                                  </m:r>
                                </m:num>
                                <m:den>
                                  <m:r>
                                    <a:rPr lang="en-GB" sz="1600" b="0" i="1" smtClean="0">
                                      <a:latin typeface="Cambria Math" panose="02040503050406030204" pitchFamily="18" charset="0"/>
                                      <a:ea typeface="Cambria Math" panose="02040503050406030204" pitchFamily="18" charset="0"/>
                                    </a:rPr>
                                    <m:t>𝐽</m:t>
                                  </m:r>
                                </m:den>
                              </m:f>
                            </m:e>
                            <m:e>
                              <m:r>
                                <a:rPr lang="en-GB" sz="1600" i="1">
                                  <a:latin typeface="Cambria Math" panose="02040503050406030204" pitchFamily="18" charset="0"/>
                                  <a:ea typeface="Cambria Math" panose="02040503050406030204" pitchFamily="18" charset="0"/>
                                </a:rPr>
                                <m:t>0</m:t>
                              </m:r>
                            </m:e>
                            <m:e>
                              <m:r>
                                <a:rPr lang="en-GB" sz="1600" b="0" i="1" smtClean="0">
                                  <a:latin typeface="Cambria Math" panose="02040503050406030204" pitchFamily="18" charset="0"/>
                                  <a:ea typeface="Cambria Math" panose="02040503050406030204" pitchFamily="18" charset="0"/>
                                </a:rPr>
                                <m:t>−</m:t>
                              </m:r>
                              <m:f>
                                <m:fPr>
                                  <m:ctrlPr>
                                    <a:rPr lang="en-GB" sz="1600" b="0" i="1" smtClean="0">
                                      <a:latin typeface="Cambria Math" panose="02040503050406030204" pitchFamily="18" charset="0"/>
                                      <a:ea typeface="Cambria Math" panose="02040503050406030204" pitchFamily="18" charset="0"/>
                                    </a:rPr>
                                  </m:ctrlPr>
                                </m:fPr>
                                <m:num>
                                  <m:r>
                                    <a:rPr lang="en-GB" sz="1600" b="0" i="1" smtClean="0">
                                      <a:latin typeface="Cambria Math" panose="02040503050406030204" pitchFamily="18" charset="0"/>
                                      <a:ea typeface="Cambria Math" panose="02040503050406030204" pitchFamily="18" charset="0"/>
                                    </a:rPr>
                                    <m:t>𝑘</m:t>
                                  </m:r>
                                </m:num>
                                <m:den>
                                  <m:r>
                                    <a:rPr lang="en-GB" sz="1600" b="0" i="1" smtClean="0">
                                      <a:latin typeface="Cambria Math" panose="02040503050406030204" pitchFamily="18" charset="0"/>
                                      <a:ea typeface="Cambria Math" panose="02040503050406030204" pitchFamily="18" charset="0"/>
                                    </a:rPr>
                                    <m:t>𝐽</m:t>
                                  </m:r>
                                </m:den>
                              </m:f>
                            </m:e>
                            <m:e>
                              <m:r>
                                <a:rPr lang="en-GB" sz="1600" i="1">
                                  <a:latin typeface="Cambria Math" panose="02040503050406030204" pitchFamily="18" charset="0"/>
                                  <a:ea typeface="Cambria Math" panose="02040503050406030204" pitchFamily="18" charset="0"/>
                                </a:rPr>
                                <m:t>0</m:t>
                              </m:r>
                            </m:e>
                          </m:mr>
                        </m:m>
                      </m:e>
                    </m:d>
                    <m:d>
                      <m:dPr>
                        <m:begChr m:val="["/>
                        <m:endChr m:val="]"/>
                        <m:ctrlPr>
                          <a:rPr lang="en-GB" sz="1600" i="1">
                            <a:latin typeface="Cambria Math" panose="02040503050406030204" pitchFamily="18" charset="0"/>
                            <a:ea typeface="Cambria Math" panose="02040503050406030204" pitchFamily="18" charset="0"/>
                          </a:rPr>
                        </m:ctrlPr>
                      </m:dPr>
                      <m:e>
                        <m:m>
                          <m:mPr>
                            <m:plcHide m:val="on"/>
                            <m:mcs>
                              <m:mc>
                                <m:mcPr>
                                  <m:count m:val="1"/>
                                  <m:mcJc m:val="center"/>
                                </m:mcPr>
                              </m:mc>
                            </m:mcs>
                            <m:ctrlPr>
                              <a:rPr lang="en-GB" sz="1600" i="1">
                                <a:latin typeface="Cambria Math" panose="02040503050406030204" pitchFamily="18" charset="0"/>
                                <a:ea typeface="Cambria Math" panose="02040503050406030204" pitchFamily="18" charset="0"/>
                              </a:rPr>
                            </m:ctrlPr>
                          </m:mPr>
                          <m:mr>
                            <m:e>
                              <m:r>
                                <a:rPr lang="en-GB" sz="1600" i="1">
                                  <a:latin typeface="Cambria Math" panose="02040503050406030204" pitchFamily="18" charset="0"/>
                                </a:rPr>
                                <m:t>0</m:t>
                              </m:r>
                            </m:e>
                          </m:mr>
                          <m:mr>
                            <m:e>
                              <m:r>
                                <a:rPr lang="en-GB" sz="1600" i="1">
                                  <a:latin typeface="Cambria Math" panose="02040503050406030204" pitchFamily="18" charset="0"/>
                                </a:rPr>
                                <m:t>0</m:t>
                              </m:r>
                            </m:e>
                          </m:mr>
                          <m:mr>
                            <m:e>
                              <m:f>
                                <m:fPr>
                                  <m:ctrlPr>
                                    <a:rPr lang="en-GB" sz="1600" i="1">
                                      <a:latin typeface="Cambria Math" panose="02040503050406030204" pitchFamily="18" charset="0"/>
                                    </a:rPr>
                                  </m:ctrlPr>
                                </m:fPr>
                                <m:num>
                                  <m:r>
                                    <a:rPr lang="en-GB" sz="1600" i="1">
                                      <a:latin typeface="Cambria Math" panose="02040503050406030204" pitchFamily="18" charset="0"/>
                                    </a:rPr>
                                    <m:t>1</m:t>
                                  </m:r>
                                </m:num>
                                <m:den>
                                  <m:r>
                                    <a:rPr lang="en-GB" sz="1600" i="1">
                                      <a:latin typeface="Cambria Math" panose="02040503050406030204" pitchFamily="18" charset="0"/>
                                    </a:rPr>
                                    <m:t>𝐽</m:t>
                                  </m:r>
                                </m:den>
                              </m:f>
                            </m:e>
                          </m:mr>
                          <m:mr>
                            <m:e>
                              <m:r>
                                <a:rPr lang="en-GB" sz="1600" i="1">
                                  <a:latin typeface="Cambria Math" panose="02040503050406030204" pitchFamily="18" charset="0"/>
                                </a:rPr>
                                <m:t>0</m:t>
                              </m:r>
                            </m:e>
                          </m:mr>
                        </m:m>
                      </m:e>
                    </m:d>
                    <m:r>
                      <a:rPr lang="en-GB" sz="1600" b="0" i="1" smtClean="0">
                        <a:latin typeface="Cambria Math" panose="02040503050406030204" pitchFamily="18" charset="0"/>
                      </a:rPr>
                      <m:t>=</m:t>
                    </m:r>
                    <m:d>
                      <m:dPr>
                        <m:begChr m:val="["/>
                        <m:endChr m:val="]"/>
                        <m:ctrlPr>
                          <a:rPr lang="en-GB" sz="1600" i="1">
                            <a:latin typeface="Cambria Math" panose="02040503050406030204" pitchFamily="18" charset="0"/>
                            <a:ea typeface="Cambria Math" panose="02040503050406030204" pitchFamily="18" charset="0"/>
                          </a:rPr>
                        </m:ctrlPr>
                      </m:dPr>
                      <m:e>
                        <m:m>
                          <m:mPr>
                            <m:plcHide m:val="on"/>
                            <m:mcs>
                              <m:mc>
                                <m:mcPr>
                                  <m:count m:val="1"/>
                                  <m:mcJc m:val="center"/>
                                </m:mcPr>
                              </m:mc>
                            </m:mcs>
                            <m:ctrlPr>
                              <a:rPr lang="en-GB" sz="1600" i="1">
                                <a:latin typeface="Cambria Math" panose="02040503050406030204" pitchFamily="18" charset="0"/>
                                <a:ea typeface="Cambria Math" panose="02040503050406030204" pitchFamily="18" charset="0"/>
                              </a:rPr>
                            </m:ctrlPr>
                          </m:mPr>
                          <m:mr>
                            <m:e>
                              <m:r>
                                <a:rPr lang="en-GB" sz="1600" i="1">
                                  <a:latin typeface="Cambria Math" panose="02040503050406030204" pitchFamily="18" charset="0"/>
                                </a:rPr>
                                <m:t>0</m:t>
                              </m:r>
                            </m:e>
                          </m:mr>
                          <m:mr>
                            <m:e>
                              <m:r>
                                <a:rPr lang="en-GB" sz="1600" b="0" i="1" smtClean="0">
                                  <a:latin typeface="Cambria Math" panose="02040503050406030204" pitchFamily="18" charset="0"/>
                                </a:rPr>
                                <m:t>−</m:t>
                              </m:r>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𝑘</m:t>
                                  </m:r>
                                </m:num>
                                <m:den>
                                  <m:r>
                                    <a:rPr lang="en-GB" sz="1600" b="0" i="1" smtClean="0">
                                      <a:latin typeface="Cambria Math" panose="02040503050406030204" pitchFamily="18" charset="0"/>
                                    </a:rPr>
                                    <m:t>𝐼𝐽</m:t>
                                  </m:r>
                                </m:den>
                              </m:f>
                            </m:e>
                          </m:mr>
                          <m:mr>
                            <m:e>
                              <m:r>
                                <a:rPr lang="en-GB" sz="1600" b="0" i="1" smtClean="0">
                                  <a:latin typeface="Cambria Math" panose="02040503050406030204" pitchFamily="18" charset="0"/>
                                </a:rPr>
                                <m:t>0</m:t>
                              </m:r>
                            </m:e>
                          </m:mr>
                          <m:mr>
                            <m:e>
                              <m:r>
                                <a:rPr lang="en-GB" sz="1600" b="0" i="1" smtClean="0">
                                  <a:latin typeface="Cambria Math" panose="02040503050406030204" pitchFamily="18" charset="0"/>
                                </a:rPr>
                                <m:t>−</m:t>
                              </m:r>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𝑘</m:t>
                                  </m:r>
                                </m:num>
                                <m:den>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𝐽</m:t>
                                      </m:r>
                                    </m:e>
                                    <m:sup>
                                      <m:r>
                                        <a:rPr lang="en-GB" sz="1600" b="0" i="1" smtClean="0">
                                          <a:latin typeface="Cambria Math" panose="02040503050406030204" pitchFamily="18" charset="0"/>
                                        </a:rPr>
                                        <m:t>2</m:t>
                                      </m:r>
                                    </m:sup>
                                  </m:sSup>
                                </m:den>
                              </m:f>
                            </m:e>
                          </m:mr>
                        </m:m>
                      </m:e>
                    </m:d>
                  </m:oMath>
                </a14:m>
                <a:endParaRPr lang="en-GB" sz="1600" dirty="0"/>
              </a:p>
              <a:p>
                <a:pPr lvl="1"/>
                <a:endParaRPr lang="en-GB" sz="1600" dirty="0"/>
              </a:p>
              <a:p>
                <a:r>
                  <a:rPr lang="sk-SK" dirty="0"/>
                  <a:t>Štvrtý vektor je:</a:t>
                </a:r>
              </a:p>
              <a:p>
                <a:pPr lvl="1"/>
                <a14:m>
                  <m:oMath xmlns:m="http://schemas.openxmlformats.org/officeDocument/2006/math">
                    <m:sSup>
                      <m:sSupPr>
                        <m:ctrlPr>
                          <a:rPr lang="en-GB" sz="1600" i="1" smtClean="0">
                            <a:latin typeface="Cambria Math" panose="02040503050406030204" pitchFamily="18" charset="0"/>
                            <a:ea typeface="Cambria Math" panose="02040503050406030204" pitchFamily="18" charset="0"/>
                          </a:rPr>
                        </m:ctrlPr>
                      </m:sSupPr>
                      <m:e>
                        <m:r>
                          <a:rPr lang="sk-SK" sz="1600" i="1">
                            <a:latin typeface="Cambria Math" panose="02040503050406030204" pitchFamily="18" charset="0"/>
                            <a:ea typeface="Cambria Math" panose="02040503050406030204" pitchFamily="18" charset="0"/>
                          </a:rPr>
                          <m:t>𝑎</m:t>
                        </m:r>
                        <m:sSub>
                          <m:sSubPr>
                            <m:ctrlPr>
                              <a:rPr lang="en-GB" sz="1600" i="1">
                                <a:latin typeface="Cambria Math" panose="02040503050406030204" pitchFamily="18" charset="0"/>
                                <a:ea typeface="Cambria Math" panose="02040503050406030204" pitchFamily="18" charset="0"/>
                              </a:rPr>
                            </m:ctrlPr>
                          </m:sSubPr>
                          <m:e>
                            <m:r>
                              <a:rPr lang="sk-SK" sz="1600" i="1">
                                <a:latin typeface="Cambria Math" panose="02040503050406030204" pitchFamily="18" charset="0"/>
                                <a:ea typeface="Cambria Math" panose="02040503050406030204" pitchFamily="18" charset="0"/>
                              </a:rPr>
                              <m:t>𝑑</m:t>
                            </m:r>
                          </m:e>
                          <m:sub>
                            <m:r>
                              <a:rPr lang="en-GB" sz="1600" i="1">
                                <a:latin typeface="Cambria Math" panose="02040503050406030204" pitchFamily="18" charset="0"/>
                                <a:ea typeface="Cambria Math" panose="02040503050406030204" pitchFamily="18" charset="0"/>
                              </a:rPr>
                              <m:t>𝑓</m:t>
                            </m:r>
                          </m:sub>
                        </m:sSub>
                      </m:e>
                      <m:sup>
                        <m:r>
                          <a:rPr lang="sk-SK" sz="1600" b="0" i="1" smtClean="0">
                            <a:latin typeface="Cambria Math" panose="02040503050406030204" pitchFamily="18" charset="0"/>
                            <a:ea typeface="Cambria Math" panose="02040503050406030204" pitchFamily="18" charset="0"/>
                          </a:rPr>
                          <m:t>3</m:t>
                        </m:r>
                      </m:sup>
                    </m:sSup>
                    <m:r>
                      <a:rPr lang="en-GB" sz="1600" i="1">
                        <a:latin typeface="Cambria Math" panose="02040503050406030204" pitchFamily="18" charset="0"/>
                        <a:ea typeface="Cambria Math" panose="02040503050406030204" pitchFamily="18" charset="0"/>
                      </a:rPr>
                      <m:t>𝑔</m:t>
                    </m:r>
                    <m:r>
                      <a:rPr lang="sk-SK" sz="1600" b="0" i="1" smtClean="0">
                        <a:latin typeface="Cambria Math" panose="02040503050406030204" pitchFamily="18" charset="0"/>
                        <a:ea typeface="Cambria Math" panose="02040503050406030204" pitchFamily="18" charset="0"/>
                      </a:rPr>
                      <m:t>=</m:t>
                    </m:r>
                    <m:r>
                      <a:rPr lang="en-GB" sz="1600" i="1">
                        <a:latin typeface="Cambria Math" panose="02040503050406030204" pitchFamily="18" charset="0"/>
                        <a:ea typeface="Cambria Math" panose="02040503050406030204" pitchFamily="18" charset="0"/>
                      </a:rPr>
                      <m:t>𝛻</m:t>
                    </m:r>
                    <m:sSup>
                      <m:sSupPr>
                        <m:ctrlPr>
                          <a:rPr lang="en-GB" sz="1600" i="1">
                            <a:latin typeface="Cambria Math" panose="02040503050406030204" pitchFamily="18" charset="0"/>
                            <a:ea typeface="Cambria Math" panose="02040503050406030204" pitchFamily="18" charset="0"/>
                          </a:rPr>
                        </m:ctrlPr>
                      </m:sSupPr>
                      <m:e>
                        <m:r>
                          <a:rPr lang="sk-SK" sz="1600" i="1">
                            <a:latin typeface="Cambria Math" panose="02040503050406030204" pitchFamily="18" charset="0"/>
                            <a:ea typeface="Cambria Math" panose="02040503050406030204" pitchFamily="18" charset="0"/>
                          </a:rPr>
                          <m:t>𝑎</m:t>
                        </m:r>
                        <m:sSub>
                          <m:sSubPr>
                            <m:ctrlPr>
                              <a:rPr lang="en-GB" sz="1600" i="1">
                                <a:latin typeface="Cambria Math" panose="02040503050406030204" pitchFamily="18" charset="0"/>
                                <a:ea typeface="Cambria Math" panose="02040503050406030204" pitchFamily="18" charset="0"/>
                              </a:rPr>
                            </m:ctrlPr>
                          </m:sSubPr>
                          <m:e>
                            <m:r>
                              <a:rPr lang="sk-SK" sz="1600" i="1">
                                <a:latin typeface="Cambria Math" panose="02040503050406030204" pitchFamily="18" charset="0"/>
                                <a:ea typeface="Cambria Math" panose="02040503050406030204" pitchFamily="18" charset="0"/>
                              </a:rPr>
                              <m:t>𝑑</m:t>
                            </m:r>
                          </m:e>
                          <m:sub>
                            <m:r>
                              <a:rPr lang="en-GB" sz="1600" i="1">
                                <a:latin typeface="Cambria Math" panose="02040503050406030204" pitchFamily="18" charset="0"/>
                                <a:ea typeface="Cambria Math" panose="02040503050406030204" pitchFamily="18" charset="0"/>
                              </a:rPr>
                              <m:t>𝑓</m:t>
                            </m:r>
                          </m:sub>
                        </m:sSub>
                      </m:e>
                      <m:sup>
                        <m:r>
                          <a:rPr lang="sk-SK" sz="1600" b="0" i="1" smtClean="0">
                            <a:latin typeface="Cambria Math" panose="02040503050406030204" pitchFamily="18" charset="0"/>
                            <a:ea typeface="Cambria Math" panose="02040503050406030204" pitchFamily="18" charset="0"/>
                          </a:rPr>
                          <m:t>2</m:t>
                        </m:r>
                      </m:sup>
                    </m:sSup>
                    <m:r>
                      <a:rPr lang="en-GB" sz="1600" b="0" i="1" smtClean="0">
                        <a:latin typeface="Cambria Math" panose="02040503050406030204" pitchFamily="18" charset="0"/>
                        <a:ea typeface="Cambria Math" panose="02040503050406030204" pitchFamily="18" charset="0"/>
                      </a:rPr>
                      <m:t>𝑓</m:t>
                    </m:r>
                    <m:r>
                      <a:rPr lang="en-GB" sz="1600" b="0" i="1" smtClean="0">
                        <a:latin typeface="Cambria Math" panose="02040503050406030204" pitchFamily="18" charset="0"/>
                        <a:ea typeface="Cambria Math" panose="02040503050406030204" pitchFamily="18" charset="0"/>
                      </a:rPr>
                      <m:t>−</m:t>
                    </m:r>
                    <m:r>
                      <a:rPr lang="en-GB" sz="1600" b="0" i="1" smtClean="0">
                        <a:latin typeface="Cambria Math" panose="02040503050406030204" pitchFamily="18" charset="0"/>
                        <a:ea typeface="Cambria Math" panose="02040503050406030204" pitchFamily="18" charset="0"/>
                      </a:rPr>
                      <m:t>𝛻</m:t>
                    </m:r>
                    <m:r>
                      <a:rPr lang="en-GB" sz="1600" b="0" i="1" smtClean="0">
                        <a:latin typeface="Cambria Math" panose="02040503050406030204" pitchFamily="18" charset="0"/>
                        <a:ea typeface="Cambria Math" panose="02040503050406030204" pitchFamily="18" charset="0"/>
                      </a:rPr>
                      <m:t>𝑓</m:t>
                    </m:r>
                    <m:r>
                      <a:rPr lang="en-GB" sz="1600" b="0" i="1" smtClean="0">
                        <a:latin typeface="Cambria Math" panose="02040503050406030204" pitchFamily="18" charset="0"/>
                        <a:ea typeface="Cambria Math" panose="02040503050406030204" pitchFamily="18" charset="0"/>
                      </a:rPr>
                      <m:t> </m:t>
                    </m:r>
                    <m:sSup>
                      <m:sSupPr>
                        <m:ctrlPr>
                          <a:rPr lang="en-GB" sz="1600" i="1">
                            <a:latin typeface="Cambria Math" panose="02040503050406030204" pitchFamily="18" charset="0"/>
                            <a:ea typeface="Cambria Math" panose="02040503050406030204" pitchFamily="18" charset="0"/>
                          </a:rPr>
                        </m:ctrlPr>
                      </m:sSupPr>
                      <m:e>
                        <m:r>
                          <a:rPr lang="sk-SK" sz="1600" i="1">
                            <a:latin typeface="Cambria Math" panose="02040503050406030204" pitchFamily="18" charset="0"/>
                            <a:ea typeface="Cambria Math" panose="02040503050406030204" pitchFamily="18" charset="0"/>
                          </a:rPr>
                          <m:t>𝑎</m:t>
                        </m:r>
                        <m:sSub>
                          <m:sSubPr>
                            <m:ctrlPr>
                              <a:rPr lang="en-GB" sz="1600" i="1">
                                <a:latin typeface="Cambria Math" panose="02040503050406030204" pitchFamily="18" charset="0"/>
                                <a:ea typeface="Cambria Math" panose="02040503050406030204" pitchFamily="18" charset="0"/>
                              </a:rPr>
                            </m:ctrlPr>
                          </m:sSubPr>
                          <m:e>
                            <m:r>
                              <a:rPr lang="sk-SK" sz="1600" i="1">
                                <a:latin typeface="Cambria Math" panose="02040503050406030204" pitchFamily="18" charset="0"/>
                                <a:ea typeface="Cambria Math" panose="02040503050406030204" pitchFamily="18" charset="0"/>
                              </a:rPr>
                              <m:t>𝑑</m:t>
                            </m:r>
                          </m:e>
                          <m:sub>
                            <m:r>
                              <a:rPr lang="en-GB" sz="1600" i="1">
                                <a:latin typeface="Cambria Math" panose="02040503050406030204" pitchFamily="18" charset="0"/>
                                <a:ea typeface="Cambria Math" panose="02040503050406030204" pitchFamily="18" charset="0"/>
                              </a:rPr>
                              <m:t>𝑓</m:t>
                            </m:r>
                          </m:sub>
                        </m:sSub>
                      </m:e>
                      <m:sup>
                        <m:r>
                          <a:rPr lang="sk-SK" sz="1600" b="0" i="1" smtClean="0">
                            <a:latin typeface="Cambria Math" panose="02040503050406030204" pitchFamily="18" charset="0"/>
                            <a:ea typeface="Cambria Math" panose="02040503050406030204" pitchFamily="18" charset="0"/>
                          </a:rPr>
                          <m:t>2</m:t>
                        </m:r>
                      </m:sup>
                    </m:sSup>
                    <m:r>
                      <a:rPr lang="en-GB" sz="1600" b="0" i="1" smtClean="0">
                        <a:latin typeface="Cambria Math" panose="02040503050406030204" pitchFamily="18" charset="0"/>
                        <a:ea typeface="Cambria Math" panose="02040503050406030204" pitchFamily="18" charset="0"/>
                      </a:rPr>
                      <m:t>𝑔</m:t>
                    </m:r>
                    <m:r>
                      <a:rPr lang="en-GB" sz="1600" b="0" i="1" smtClean="0">
                        <a:latin typeface="Cambria Math" panose="02040503050406030204" pitchFamily="18" charset="0"/>
                        <a:ea typeface="Cambria Math" panose="02040503050406030204" pitchFamily="18" charset="0"/>
                      </a:rPr>
                      <m:t>=</m:t>
                    </m:r>
                    <m:d>
                      <m:dPr>
                        <m:begChr m:val="["/>
                        <m:endChr m:val="]"/>
                        <m:ctrlPr>
                          <a:rPr lang="en-GB" sz="1600" i="1">
                            <a:latin typeface="Cambria Math" panose="02040503050406030204" pitchFamily="18" charset="0"/>
                            <a:ea typeface="Cambria Math" panose="02040503050406030204" pitchFamily="18" charset="0"/>
                          </a:rPr>
                        </m:ctrlPr>
                      </m:dPr>
                      <m:e>
                        <m:m>
                          <m:mPr>
                            <m:plcHide m:val="on"/>
                            <m:mcs>
                              <m:mc>
                                <m:mcPr>
                                  <m:count m:val="1"/>
                                  <m:mcJc m:val="center"/>
                                </m:mcPr>
                              </m:mc>
                            </m:mcs>
                            <m:ctrlPr>
                              <a:rPr lang="en-GB" sz="1600" i="1">
                                <a:latin typeface="Cambria Math" panose="02040503050406030204" pitchFamily="18" charset="0"/>
                                <a:ea typeface="Cambria Math" panose="02040503050406030204" pitchFamily="18" charset="0"/>
                              </a:rPr>
                            </m:ctrlPr>
                          </m:mPr>
                          <m:mr>
                            <m:e>
                              <m:r>
                                <a:rPr lang="en-GB" sz="1600" i="1">
                                  <a:latin typeface="Cambria Math" panose="02040503050406030204" pitchFamily="18" charset="0"/>
                                </a:rPr>
                                <m:t>0</m:t>
                              </m:r>
                            </m:e>
                          </m:mr>
                          <m:mr>
                            <m:e>
                              <m:r>
                                <a:rPr lang="en-GB" sz="1600" i="1">
                                  <a:latin typeface="Cambria Math" panose="02040503050406030204" pitchFamily="18" charset="0"/>
                                </a:rPr>
                                <m:t>0</m:t>
                              </m:r>
                            </m:e>
                          </m:mr>
                          <m:mr>
                            <m:e>
                              <m:r>
                                <a:rPr lang="en-GB" sz="1600" i="1">
                                  <a:latin typeface="Cambria Math" panose="02040503050406030204" pitchFamily="18" charset="0"/>
                                </a:rPr>
                                <m:t>0</m:t>
                              </m:r>
                            </m:e>
                          </m:mr>
                          <m:mr>
                            <m:e>
                              <m:r>
                                <a:rPr lang="en-GB" sz="1600" b="0" i="1" smtClean="0">
                                  <a:latin typeface="Cambria Math" panose="02040503050406030204" pitchFamily="18" charset="0"/>
                                </a:rPr>
                                <m:t>0</m:t>
                              </m:r>
                            </m:e>
                          </m:mr>
                        </m:m>
                      </m:e>
                    </m:d>
                    <m:r>
                      <a:rPr lang="en-GB" sz="1600" b="0" i="1" smtClean="0">
                        <a:latin typeface="Cambria Math" panose="02040503050406030204" pitchFamily="18" charset="0"/>
                        <a:ea typeface="Cambria Math" panose="02040503050406030204" pitchFamily="18" charset="0"/>
                      </a:rPr>
                      <m:t>−</m:t>
                    </m:r>
                    <m:d>
                      <m:dPr>
                        <m:begChr m:val="["/>
                        <m:endChr m:val="]"/>
                        <m:ctrlPr>
                          <a:rPr lang="en-GB" sz="1600" i="1">
                            <a:latin typeface="Cambria Math" panose="02040503050406030204" pitchFamily="18" charset="0"/>
                            <a:ea typeface="Cambria Math" panose="02040503050406030204" pitchFamily="18" charset="0"/>
                          </a:rPr>
                        </m:ctrlPr>
                      </m:dPr>
                      <m:e>
                        <m:m>
                          <m:mPr>
                            <m:plcHide m:val="on"/>
                            <m:mcs>
                              <m:mc>
                                <m:mcPr>
                                  <m:count m:val="4"/>
                                  <m:mcJc m:val="center"/>
                                </m:mcPr>
                              </m:mc>
                            </m:mcs>
                            <m:ctrlPr>
                              <a:rPr lang="en-GB" sz="1600" i="1">
                                <a:latin typeface="Cambria Math" panose="02040503050406030204" pitchFamily="18" charset="0"/>
                                <a:ea typeface="Cambria Math" panose="02040503050406030204" pitchFamily="18" charset="0"/>
                              </a:rPr>
                            </m:ctrlPr>
                          </m:mPr>
                          <m:mr>
                            <m:e>
                              <m:r>
                                <a:rPr lang="en-GB" sz="1600" i="1">
                                  <a:latin typeface="Cambria Math" panose="02040503050406030204" pitchFamily="18" charset="0"/>
                                  <a:ea typeface="Cambria Math" panose="02040503050406030204" pitchFamily="18" charset="0"/>
                                </a:rPr>
                                <m:t>0</m:t>
                              </m:r>
                            </m:e>
                            <m:e>
                              <m:r>
                                <a:rPr lang="en-GB" sz="1600" b="0" i="1" smtClean="0">
                                  <a:latin typeface="Cambria Math" panose="02040503050406030204" pitchFamily="18" charset="0"/>
                                  <a:ea typeface="Cambria Math" panose="02040503050406030204" pitchFamily="18" charset="0"/>
                                </a:rPr>
                                <m:t>1</m:t>
                              </m:r>
                            </m:e>
                            <m:e>
                              <m:r>
                                <a:rPr lang="en-GB" sz="1600" i="1">
                                  <a:latin typeface="Cambria Math" panose="02040503050406030204" pitchFamily="18" charset="0"/>
                                  <a:ea typeface="Cambria Math" panose="02040503050406030204" pitchFamily="18" charset="0"/>
                                </a:rPr>
                                <m:t>0</m:t>
                              </m:r>
                            </m:e>
                            <m:e>
                              <m:r>
                                <a:rPr lang="en-GB" sz="1600" i="1">
                                  <a:latin typeface="Cambria Math" panose="02040503050406030204" pitchFamily="18" charset="0"/>
                                  <a:ea typeface="Cambria Math" panose="02040503050406030204" pitchFamily="18" charset="0"/>
                                </a:rPr>
                                <m:t>0</m:t>
                              </m:r>
                            </m:e>
                          </m:mr>
                          <m:mr>
                            <m:e>
                              <m:r>
                                <a:rPr lang="en-GB" sz="1600" i="1">
                                  <a:latin typeface="Cambria Math" panose="02040503050406030204" pitchFamily="18" charset="0"/>
                                </a:rPr>
                                <m:t>−</m:t>
                              </m:r>
                              <m:f>
                                <m:fPr>
                                  <m:ctrlPr>
                                    <a:rPr lang="en-GB" sz="1600" i="1">
                                      <a:latin typeface="Cambria Math" panose="02040503050406030204" pitchFamily="18" charset="0"/>
                                    </a:rPr>
                                  </m:ctrlPr>
                                </m:fPr>
                                <m:num>
                                  <m:r>
                                    <a:rPr lang="en-GB" sz="1600" i="1">
                                      <a:latin typeface="Cambria Math" panose="02040503050406030204" pitchFamily="18" charset="0"/>
                                    </a:rPr>
                                    <m:t>𝑀𝑔𝐿</m:t>
                                  </m:r>
                                </m:num>
                                <m:den>
                                  <m:r>
                                    <a:rPr lang="en-GB" sz="1600" i="1">
                                      <a:latin typeface="Cambria Math" panose="02040503050406030204" pitchFamily="18" charset="0"/>
                                    </a:rPr>
                                    <m:t>𝐼</m:t>
                                  </m:r>
                                </m:den>
                              </m:f>
                              <m:r>
                                <a:rPr lang="en-GB" sz="1600" b="0" i="1" smtClean="0">
                                  <a:latin typeface="Cambria Math" panose="02040503050406030204" pitchFamily="18" charset="0"/>
                                </a:rPr>
                                <m:t>𝑐𝑜𝑠</m:t>
                              </m:r>
                              <m:sSub>
                                <m:sSubPr>
                                  <m:ctrlPr>
                                    <a:rPr lang="en-GB" sz="1600" i="1">
                                      <a:latin typeface="Cambria Math" panose="02040503050406030204" pitchFamily="18" charset="0"/>
                                    </a:rPr>
                                  </m:ctrlPr>
                                </m:sSubPr>
                                <m:e>
                                  <m:r>
                                    <a:rPr lang="en-GB" sz="1600" i="1">
                                      <a:latin typeface="Cambria Math" panose="02040503050406030204" pitchFamily="18" charset="0"/>
                                    </a:rPr>
                                    <m:t>𝑥</m:t>
                                  </m:r>
                                </m:e>
                                <m:sub>
                                  <m:r>
                                    <a:rPr lang="en-GB" sz="1600" i="1">
                                      <a:latin typeface="Cambria Math" panose="02040503050406030204" pitchFamily="18" charset="0"/>
                                    </a:rPr>
                                    <m:t>1</m:t>
                                  </m:r>
                                </m:sub>
                              </m:sSub>
                              <m:r>
                                <a:rPr lang="en-GB" sz="1600" b="0" i="1" smtClean="0">
                                  <a:latin typeface="Cambria Math" panose="02040503050406030204" pitchFamily="18" charset="0"/>
                                </a:rPr>
                                <m:t>−</m:t>
                              </m:r>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𝑘</m:t>
                                  </m:r>
                                </m:num>
                                <m:den>
                                  <m:r>
                                    <a:rPr lang="en-GB" sz="1600" b="0" i="1" smtClean="0">
                                      <a:latin typeface="Cambria Math" panose="02040503050406030204" pitchFamily="18" charset="0"/>
                                    </a:rPr>
                                    <m:t>𝐼</m:t>
                                  </m:r>
                                </m:den>
                              </m:f>
                            </m:e>
                            <m:e>
                              <m:r>
                                <a:rPr lang="en-GB" sz="1600" i="1">
                                  <a:latin typeface="Cambria Math" panose="02040503050406030204" pitchFamily="18" charset="0"/>
                                  <a:ea typeface="Cambria Math" panose="02040503050406030204" pitchFamily="18" charset="0"/>
                                </a:rPr>
                                <m:t>0</m:t>
                              </m:r>
                            </m:e>
                            <m:e>
                              <m:r>
                                <a:rPr lang="en-GB" sz="1600" b="0" i="1" smtClean="0">
                                  <a:latin typeface="Cambria Math" panose="02040503050406030204" pitchFamily="18" charset="0"/>
                                  <a:ea typeface="Cambria Math" panose="02040503050406030204" pitchFamily="18" charset="0"/>
                                </a:rPr>
                                <m:t>−</m:t>
                              </m:r>
                              <m:f>
                                <m:fPr>
                                  <m:ctrlPr>
                                    <a:rPr lang="en-GB" sz="1600" b="0" i="1" smtClean="0">
                                      <a:latin typeface="Cambria Math" panose="02040503050406030204" pitchFamily="18" charset="0"/>
                                      <a:ea typeface="Cambria Math" panose="02040503050406030204" pitchFamily="18" charset="0"/>
                                    </a:rPr>
                                  </m:ctrlPr>
                                </m:fPr>
                                <m:num>
                                  <m:r>
                                    <a:rPr lang="en-GB" sz="1600" b="0" i="1" smtClean="0">
                                      <a:latin typeface="Cambria Math" panose="02040503050406030204" pitchFamily="18" charset="0"/>
                                      <a:ea typeface="Cambria Math" panose="02040503050406030204" pitchFamily="18" charset="0"/>
                                    </a:rPr>
                                    <m:t>𝑘</m:t>
                                  </m:r>
                                </m:num>
                                <m:den>
                                  <m:r>
                                    <a:rPr lang="en-GB" sz="1600" b="0" i="1" smtClean="0">
                                      <a:latin typeface="Cambria Math" panose="02040503050406030204" pitchFamily="18" charset="0"/>
                                      <a:ea typeface="Cambria Math" panose="02040503050406030204" pitchFamily="18" charset="0"/>
                                    </a:rPr>
                                    <m:t>𝐼</m:t>
                                  </m:r>
                                </m:den>
                              </m:f>
                            </m:e>
                            <m:e>
                              <m:r>
                                <a:rPr lang="en-GB" sz="1600" i="1">
                                  <a:latin typeface="Cambria Math" panose="02040503050406030204" pitchFamily="18" charset="0"/>
                                  <a:ea typeface="Cambria Math" panose="02040503050406030204" pitchFamily="18" charset="0"/>
                                </a:rPr>
                                <m:t>0</m:t>
                              </m:r>
                            </m:e>
                          </m:mr>
                          <m:mr>
                            <m:e>
                              <m:r>
                                <a:rPr lang="en-GB" sz="1600" i="1">
                                  <a:latin typeface="Cambria Math" panose="02040503050406030204" pitchFamily="18" charset="0"/>
                                  <a:ea typeface="Cambria Math" panose="02040503050406030204" pitchFamily="18" charset="0"/>
                                </a:rPr>
                                <m:t>0</m:t>
                              </m:r>
                            </m:e>
                            <m:e>
                              <m:r>
                                <a:rPr lang="en-GB" sz="1600" i="1">
                                  <a:latin typeface="Cambria Math" panose="02040503050406030204" pitchFamily="18" charset="0"/>
                                  <a:ea typeface="Cambria Math" panose="02040503050406030204" pitchFamily="18" charset="0"/>
                                </a:rPr>
                                <m:t>0</m:t>
                              </m:r>
                            </m:e>
                            <m:e>
                              <m:r>
                                <a:rPr lang="en-GB" sz="1600" i="1">
                                  <a:latin typeface="Cambria Math" panose="02040503050406030204" pitchFamily="18" charset="0"/>
                                  <a:ea typeface="Cambria Math" panose="02040503050406030204" pitchFamily="18" charset="0"/>
                                </a:rPr>
                                <m:t>0</m:t>
                              </m:r>
                            </m:e>
                            <m:e>
                              <m:r>
                                <a:rPr lang="en-GB" sz="1600" b="0" i="1" smtClean="0">
                                  <a:latin typeface="Cambria Math" panose="02040503050406030204" pitchFamily="18" charset="0"/>
                                  <a:ea typeface="Cambria Math" panose="02040503050406030204" pitchFamily="18" charset="0"/>
                                </a:rPr>
                                <m:t>1</m:t>
                              </m:r>
                            </m:e>
                          </m:mr>
                          <m:mr>
                            <m:e>
                              <m:f>
                                <m:fPr>
                                  <m:ctrlPr>
                                    <a:rPr lang="en-GB" sz="1600" b="0" i="1" smtClean="0">
                                      <a:latin typeface="Cambria Math" panose="02040503050406030204" pitchFamily="18" charset="0"/>
                                      <a:ea typeface="Cambria Math" panose="02040503050406030204" pitchFamily="18" charset="0"/>
                                    </a:rPr>
                                  </m:ctrlPr>
                                </m:fPr>
                                <m:num>
                                  <m:r>
                                    <a:rPr lang="en-GB" sz="1600" b="0" i="1" smtClean="0">
                                      <a:latin typeface="Cambria Math" panose="02040503050406030204" pitchFamily="18" charset="0"/>
                                      <a:ea typeface="Cambria Math" panose="02040503050406030204" pitchFamily="18" charset="0"/>
                                    </a:rPr>
                                    <m:t>𝑘</m:t>
                                  </m:r>
                                </m:num>
                                <m:den>
                                  <m:r>
                                    <a:rPr lang="en-GB" sz="1600" b="0" i="1" smtClean="0">
                                      <a:latin typeface="Cambria Math" panose="02040503050406030204" pitchFamily="18" charset="0"/>
                                      <a:ea typeface="Cambria Math" panose="02040503050406030204" pitchFamily="18" charset="0"/>
                                    </a:rPr>
                                    <m:t>𝐽</m:t>
                                  </m:r>
                                </m:den>
                              </m:f>
                            </m:e>
                            <m:e>
                              <m:r>
                                <a:rPr lang="en-GB" sz="1600" i="1">
                                  <a:latin typeface="Cambria Math" panose="02040503050406030204" pitchFamily="18" charset="0"/>
                                  <a:ea typeface="Cambria Math" panose="02040503050406030204" pitchFamily="18" charset="0"/>
                                </a:rPr>
                                <m:t>0</m:t>
                              </m:r>
                            </m:e>
                            <m:e>
                              <m:r>
                                <a:rPr lang="en-GB" sz="1600" b="0" i="1" smtClean="0">
                                  <a:latin typeface="Cambria Math" panose="02040503050406030204" pitchFamily="18" charset="0"/>
                                  <a:ea typeface="Cambria Math" panose="02040503050406030204" pitchFamily="18" charset="0"/>
                                </a:rPr>
                                <m:t>−</m:t>
                              </m:r>
                              <m:f>
                                <m:fPr>
                                  <m:ctrlPr>
                                    <a:rPr lang="en-GB" sz="1600" b="0" i="1" smtClean="0">
                                      <a:latin typeface="Cambria Math" panose="02040503050406030204" pitchFamily="18" charset="0"/>
                                      <a:ea typeface="Cambria Math" panose="02040503050406030204" pitchFamily="18" charset="0"/>
                                    </a:rPr>
                                  </m:ctrlPr>
                                </m:fPr>
                                <m:num>
                                  <m:r>
                                    <a:rPr lang="en-GB" sz="1600" b="0" i="1" smtClean="0">
                                      <a:latin typeface="Cambria Math" panose="02040503050406030204" pitchFamily="18" charset="0"/>
                                      <a:ea typeface="Cambria Math" panose="02040503050406030204" pitchFamily="18" charset="0"/>
                                    </a:rPr>
                                    <m:t>𝑘</m:t>
                                  </m:r>
                                </m:num>
                                <m:den>
                                  <m:r>
                                    <a:rPr lang="en-GB" sz="1600" b="0" i="1" smtClean="0">
                                      <a:latin typeface="Cambria Math" panose="02040503050406030204" pitchFamily="18" charset="0"/>
                                      <a:ea typeface="Cambria Math" panose="02040503050406030204" pitchFamily="18" charset="0"/>
                                    </a:rPr>
                                    <m:t>𝐽</m:t>
                                  </m:r>
                                </m:den>
                              </m:f>
                            </m:e>
                            <m:e>
                              <m:r>
                                <a:rPr lang="en-GB" sz="1600" i="1">
                                  <a:latin typeface="Cambria Math" panose="02040503050406030204" pitchFamily="18" charset="0"/>
                                  <a:ea typeface="Cambria Math" panose="02040503050406030204" pitchFamily="18" charset="0"/>
                                </a:rPr>
                                <m:t>0</m:t>
                              </m:r>
                            </m:e>
                          </m:mr>
                        </m:m>
                      </m:e>
                    </m:d>
                    <m:d>
                      <m:dPr>
                        <m:begChr m:val="["/>
                        <m:endChr m:val="]"/>
                        <m:ctrlPr>
                          <a:rPr lang="en-GB" sz="1600" i="1">
                            <a:latin typeface="Cambria Math" panose="02040503050406030204" pitchFamily="18" charset="0"/>
                            <a:ea typeface="Cambria Math" panose="02040503050406030204" pitchFamily="18" charset="0"/>
                          </a:rPr>
                        </m:ctrlPr>
                      </m:dPr>
                      <m:e>
                        <m:m>
                          <m:mPr>
                            <m:plcHide m:val="on"/>
                            <m:mcs>
                              <m:mc>
                                <m:mcPr>
                                  <m:count m:val="1"/>
                                  <m:mcJc m:val="center"/>
                                </m:mcPr>
                              </m:mc>
                            </m:mcs>
                            <m:ctrlPr>
                              <a:rPr lang="en-GB" sz="1600" i="1">
                                <a:latin typeface="Cambria Math" panose="02040503050406030204" pitchFamily="18" charset="0"/>
                                <a:ea typeface="Cambria Math" panose="02040503050406030204" pitchFamily="18" charset="0"/>
                              </a:rPr>
                            </m:ctrlPr>
                          </m:mPr>
                          <m:mr>
                            <m:e>
                              <m:r>
                                <a:rPr lang="en-GB" sz="1600" i="1">
                                  <a:latin typeface="Cambria Math" panose="02040503050406030204" pitchFamily="18" charset="0"/>
                                </a:rPr>
                                <m:t>0</m:t>
                              </m:r>
                            </m:e>
                          </m:mr>
                          <m:mr>
                            <m:e>
                              <m:r>
                                <a:rPr lang="en-GB" sz="1600" i="1">
                                  <a:latin typeface="Cambria Math" panose="02040503050406030204" pitchFamily="18" charset="0"/>
                                </a:rPr>
                                <m:t>−</m:t>
                              </m:r>
                              <m:f>
                                <m:fPr>
                                  <m:ctrlPr>
                                    <a:rPr lang="en-GB" sz="1600" i="1">
                                      <a:latin typeface="Cambria Math" panose="02040503050406030204" pitchFamily="18" charset="0"/>
                                    </a:rPr>
                                  </m:ctrlPr>
                                </m:fPr>
                                <m:num>
                                  <m:r>
                                    <a:rPr lang="en-GB" sz="1600" i="1">
                                      <a:latin typeface="Cambria Math" panose="02040503050406030204" pitchFamily="18" charset="0"/>
                                    </a:rPr>
                                    <m:t>𝑘</m:t>
                                  </m:r>
                                </m:num>
                                <m:den>
                                  <m:r>
                                    <a:rPr lang="en-GB" sz="1600" i="1">
                                      <a:latin typeface="Cambria Math" panose="02040503050406030204" pitchFamily="18" charset="0"/>
                                    </a:rPr>
                                    <m:t>𝐼𝐽</m:t>
                                  </m:r>
                                </m:den>
                              </m:f>
                            </m:e>
                          </m:mr>
                          <m:mr>
                            <m:e>
                              <m:r>
                                <a:rPr lang="en-GB" sz="1600" i="1">
                                  <a:latin typeface="Cambria Math" panose="02040503050406030204" pitchFamily="18" charset="0"/>
                                </a:rPr>
                                <m:t>0</m:t>
                              </m:r>
                            </m:e>
                          </m:mr>
                          <m:mr>
                            <m:e>
                              <m:r>
                                <a:rPr lang="en-GB" sz="1600" i="1">
                                  <a:latin typeface="Cambria Math" panose="02040503050406030204" pitchFamily="18" charset="0"/>
                                </a:rPr>
                                <m:t>−</m:t>
                              </m:r>
                              <m:f>
                                <m:fPr>
                                  <m:ctrlPr>
                                    <a:rPr lang="en-GB" sz="1600" i="1">
                                      <a:latin typeface="Cambria Math" panose="02040503050406030204" pitchFamily="18" charset="0"/>
                                    </a:rPr>
                                  </m:ctrlPr>
                                </m:fPr>
                                <m:num>
                                  <m:r>
                                    <a:rPr lang="en-GB" sz="1600" i="1">
                                      <a:latin typeface="Cambria Math" panose="02040503050406030204" pitchFamily="18" charset="0"/>
                                    </a:rPr>
                                    <m:t>𝑘</m:t>
                                  </m:r>
                                </m:num>
                                <m:den>
                                  <m:sSup>
                                    <m:sSupPr>
                                      <m:ctrlPr>
                                        <a:rPr lang="en-GB" sz="1600" i="1">
                                          <a:latin typeface="Cambria Math" panose="02040503050406030204" pitchFamily="18" charset="0"/>
                                        </a:rPr>
                                      </m:ctrlPr>
                                    </m:sSupPr>
                                    <m:e>
                                      <m:r>
                                        <a:rPr lang="en-GB" sz="1600" i="1">
                                          <a:latin typeface="Cambria Math" panose="02040503050406030204" pitchFamily="18" charset="0"/>
                                        </a:rPr>
                                        <m:t>𝐽</m:t>
                                      </m:r>
                                    </m:e>
                                    <m:sup>
                                      <m:r>
                                        <a:rPr lang="en-GB" sz="1600" i="1">
                                          <a:latin typeface="Cambria Math" panose="02040503050406030204" pitchFamily="18" charset="0"/>
                                        </a:rPr>
                                        <m:t>2</m:t>
                                      </m:r>
                                    </m:sup>
                                  </m:sSup>
                                </m:den>
                              </m:f>
                            </m:e>
                          </m:mr>
                        </m:m>
                      </m:e>
                    </m:d>
                    <m:r>
                      <a:rPr lang="en-GB" sz="1600" b="0" i="1" smtClean="0">
                        <a:latin typeface="Cambria Math" panose="02040503050406030204" pitchFamily="18" charset="0"/>
                      </a:rPr>
                      <m:t>=</m:t>
                    </m:r>
                    <m:d>
                      <m:dPr>
                        <m:begChr m:val="["/>
                        <m:endChr m:val="]"/>
                        <m:ctrlPr>
                          <a:rPr lang="en-GB" sz="1600" i="1">
                            <a:latin typeface="Cambria Math" panose="02040503050406030204" pitchFamily="18" charset="0"/>
                            <a:ea typeface="Cambria Math" panose="02040503050406030204" pitchFamily="18" charset="0"/>
                          </a:rPr>
                        </m:ctrlPr>
                      </m:dPr>
                      <m:e>
                        <m:m>
                          <m:mPr>
                            <m:plcHide m:val="on"/>
                            <m:mcs>
                              <m:mc>
                                <m:mcPr>
                                  <m:count m:val="1"/>
                                  <m:mcJc m:val="center"/>
                                </m:mcPr>
                              </m:mc>
                            </m:mcs>
                            <m:ctrlPr>
                              <a:rPr lang="en-GB" sz="1600" i="1">
                                <a:latin typeface="Cambria Math" panose="02040503050406030204" pitchFamily="18" charset="0"/>
                                <a:ea typeface="Cambria Math" panose="02040503050406030204" pitchFamily="18" charset="0"/>
                              </a:rPr>
                            </m:ctrlPr>
                          </m:mPr>
                          <m:mr>
                            <m:e>
                              <m:f>
                                <m:fPr>
                                  <m:ctrlPr>
                                    <a:rPr lang="en-GB" sz="1600" i="1">
                                      <a:latin typeface="Cambria Math" panose="02040503050406030204" pitchFamily="18" charset="0"/>
                                    </a:rPr>
                                  </m:ctrlPr>
                                </m:fPr>
                                <m:num>
                                  <m:r>
                                    <a:rPr lang="en-GB" sz="1600" i="1">
                                      <a:latin typeface="Cambria Math" panose="02040503050406030204" pitchFamily="18" charset="0"/>
                                    </a:rPr>
                                    <m:t>𝑘</m:t>
                                  </m:r>
                                </m:num>
                                <m:den>
                                  <m:r>
                                    <a:rPr lang="en-GB" sz="1600" i="1">
                                      <a:latin typeface="Cambria Math" panose="02040503050406030204" pitchFamily="18" charset="0"/>
                                    </a:rPr>
                                    <m:t>𝐼𝐽</m:t>
                                  </m:r>
                                </m:den>
                              </m:f>
                            </m:e>
                          </m:mr>
                          <m:mr>
                            <m:e>
                              <m:r>
                                <a:rPr lang="en-GB" sz="1600" b="0" i="1" smtClean="0">
                                  <a:latin typeface="Cambria Math" panose="02040503050406030204" pitchFamily="18" charset="0"/>
                                </a:rPr>
                                <m:t>0</m:t>
                              </m:r>
                            </m:e>
                          </m:mr>
                          <m:mr>
                            <m:e>
                              <m:f>
                                <m:fPr>
                                  <m:ctrlPr>
                                    <a:rPr lang="en-GB" sz="1600" i="1">
                                      <a:latin typeface="Cambria Math" panose="02040503050406030204" pitchFamily="18" charset="0"/>
                                    </a:rPr>
                                  </m:ctrlPr>
                                </m:fPr>
                                <m:num>
                                  <m:r>
                                    <a:rPr lang="en-GB" sz="1600" i="1">
                                      <a:latin typeface="Cambria Math" panose="02040503050406030204" pitchFamily="18" charset="0"/>
                                    </a:rPr>
                                    <m:t>𝑘</m:t>
                                  </m:r>
                                </m:num>
                                <m:den>
                                  <m:sSup>
                                    <m:sSupPr>
                                      <m:ctrlPr>
                                        <a:rPr lang="en-GB" sz="1600" i="1">
                                          <a:latin typeface="Cambria Math" panose="02040503050406030204" pitchFamily="18" charset="0"/>
                                        </a:rPr>
                                      </m:ctrlPr>
                                    </m:sSupPr>
                                    <m:e>
                                      <m:r>
                                        <a:rPr lang="en-GB" sz="1600" i="1">
                                          <a:latin typeface="Cambria Math" panose="02040503050406030204" pitchFamily="18" charset="0"/>
                                        </a:rPr>
                                        <m:t>𝐽</m:t>
                                      </m:r>
                                    </m:e>
                                    <m:sup>
                                      <m:r>
                                        <a:rPr lang="en-GB" sz="1600" i="1">
                                          <a:latin typeface="Cambria Math" panose="02040503050406030204" pitchFamily="18" charset="0"/>
                                        </a:rPr>
                                        <m:t>2</m:t>
                                      </m:r>
                                    </m:sup>
                                  </m:sSup>
                                </m:den>
                              </m:f>
                            </m:e>
                          </m:mr>
                          <m:mr>
                            <m:e>
                              <m:r>
                                <a:rPr lang="en-GB" sz="1600" b="0" i="1" smtClean="0">
                                  <a:latin typeface="Cambria Math" panose="02040503050406030204" pitchFamily="18" charset="0"/>
                                </a:rPr>
                                <m:t>0</m:t>
                              </m:r>
                            </m:e>
                          </m:mr>
                        </m:m>
                      </m:e>
                    </m:d>
                  </m:oMath>
                </a14:m>
                <a:endParaRPr lang="en-GB" sz="1600" dirty="0"/>
              </a:p>
              <a:p>
                <a:pPr lvl="1"/>
                <a:endParaRPr lang="en-GB" sz="1600" dirty="0"/>
              </a:p>
              <a:p>
                <a:endParaRPr lang="en-GB" dirty="0"/>
              </a:p>
            </p:txBody>
          </p:sp>
        </mc:Choice>
        <mc:Fallback xmlns="">
          <p:sp>
            <p:nvSpPr>
              <p:cNvPr id="3" name="Content Placeholder 2">
                <a:extLst>
                  <a:ext uri="{FF2B5EF4-FFF2-40B4-BE49-F238E27FC236}">
                    <a16:creationId xmlns:a16="http://schemas.microsoft.com/office/drawing/2014/main" id="{B0D97D32-4874-06B2-E256-47555226D58E}"/>
                  </a:ext>
                </a:extLst>
              </p:cNvPr>
              <p:cNvSpPr>
                <a:spLocks noGrp="1" noRot="1" noChangeAspect="1" noMove="1" noResize="1" noEditPoints="1" noAdjustHandles="1" noChangeArrowheads="1" noChangeShapeType="1" noTextEdit="1"/>
              </p:cNvSpPr>
              <p:nvPr>
                <p:ph idx="1"/>
              </p:nvPr>
            </p:nvSpPr>
            <p:spPr>
              <a:blipFill>
                <a:blip r:embed="rId2"/>
                <a:stretch>
                  <a:fillRect l="-667" t="-875"/>
                </a:stretch>
              </a:blipFill>
            </p:spPr>
            <p:txBody>
              <a:bodyPr/>
              <a:lstStyle/>
              <a:p>
                <a:r>
                  <a:rPr lang="en-GB">
                    <a:noFill/>
                  </a:rPr>
                  <a:t> </a:t>
                </a:r>
              </a:p>
            </p:txBody>
          </p:sp>
        </mc:Fallback>
      </mc:AlternateContent>
    </p:spTree>
    <p:extLst>
      <p:ext uri="{BB962C8B-B14F-4D97-AF65-F5344CB8AC3E}">
        <p14:creationId xmlns:p14="http://schemas.microsoft.com/office/powerpoint/2010/main" val="26107495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815FCD5-33EB-60C5-A073-2226EF1816CD}"/>
              </a:ext>
            </a:extLst>
          </p:cNvPr>
          <p:cNvSpPr>
            <a:spLocks noGrp="1"/>
          </p:cNvSpPr>
          <p:nvPr>
            <p:ph type="title"/>
          </p:nvPr>
        </p:nvSpPr>
        <p:spPr/>
        <p:txBody>
          <a:bodyPr/>
          <a:lstStyle/>
          <a:p>
            <a:r>
              <a:rPr lang="sk-SK" dirty="0"/>
              <a:t>Príklad 5</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E61884E0-295A-7073-A7C0-E96F3063511E}"/>
                  </a:ext>
                </a:extLst>
              </p:cNvPr>
              <p:cNvSpPr>
                <a:spLocks noGrp="1"/>
              </p:cNvSpPr>
              <p:nvPr>
                <p:ph idx="1"/>
              </p:nvPr>
            </p:nvSpPr>
            <p:spPr/>
            <p:txBody>
              <a:bodyPr/>
              <a:lstStyle/>
              <a:p>
                <a:r>
                  <a:rPr lang="sk-SK" dirty="0"/>
                  <a:t>Výslednú množinu vektorov </a:t>
                </a:r>
                <a14:m>
                  <m:oMath xmlns:m="http://schemas.openxmlformats.org/officeDocument/2006/math">
                    <m:r>
                      <a:rPr lang="en-GB" i="1" smtClean="0">
                        <a:latin typeface="Cambria Math" panose="02040503050406030204" pitchFamily="18" charset="0"/>
                        <a:ea typeface="Cambria Math" panose="02040503050406030204" pitchFamily="18" charset="0"/>
                      </a:rPr>
                      <m:t>{</m:t>
                    </m:r>
                    <m:r>
                      <a:rPr lang="sk-SK" b="0" i="1" smtClean="0">
                        <a:latin typeface="Cambria Math" panose="02040503050406030204" pitchFamily="18" charset="0"/>
                        <a:ea typeface="Cambria Math" panose="02040503050406030204" pitchFamily="18" charset="0"/>
                      </a:rPr>
                      <m:t>𝑔</m:t>
                    </m:r>
                    <m:r>
                      <a:rPr lang="en-GB" b="0" i="1" smtClean="0">
                        <a:latin typeface="Cambria Math" panose="02040503050406030204" pitchFamily="18" charset="0"/>
                        <a:ea typeface="Cambria Math" panose="02040503050406030204" pitchFamily="18" charset="0"/>
                      </a:rPr>
                      <m:t>,</m:t>
                    </m:r>
                    <m:sSup>
                      <m:sSupPr>
                        <m:ctrlPr>
                          <a:rPr lang="en-GB" i="1">
                            <a:latin typeface="Cambria Math" panose="02040503050406030204" pitchFamily="18" charset="0"/>
                            <a:ea typeface="Cambria Math" panose="02040503050406030204" pitchFamily="18" charset="0"/>
                          </a:rPr>
                        </m:ctrlPr>
                      </m:sSupPr>
                      <m:e>
                        <m:r>
                          <a:rPr lang="sk-SK" i="1">
                            <a:latin typeface="Cambria Math" panose="02040503050406030204" pitchFamily="18" charset="0"/>
                            <a:ea typeface="Cambria Math" panose="02040503050406030204" pitchFamily="18" charset="0"/>
                          </a:rPr>
                          <m:t>𝑎</m:t>
                        </m:r>
                        <m:sSub>
                          <m:sSubPr>
                            <m:ctrlPr>
                              <a:rPr lang="en-GB" i="1">
                                <a:latin typeface="Cambria Math" panose="02040503050406030204" pitchFamily="18" charset="0"/>
                                <a:ea typeface="Cambria Math" panose="02040503050406030204" pitchFamily="18" charset="0"/>
                              </a:rPr>
                            </m:ctrlPr>
                          </m:sSubPr>
                          <m:e>
                            <m:r>
                              <a:rPr lang="sk-SK" i="1">
                                <a:latin typeface="Cambria Math" panose="02040503050406030204" pitchFamily="18" charset="0"/>
                                <a:ea typeface="Cambria Math" panose="02040503050406030204" pitchFamily="18" charset="0"/>
                              </a:rPr>
                              <m:t>𝑑</m:t>
                            </m:r>
                          </m:e>
                          <m:sub>
                            <m:r>
                              <a:rPr lang="en-GB" i="1">
                                <a:latin typeface="Cambria Math" panose="02040503050406030204" pitchFamily="18" charset="0"/>
                                <a:ea typeface="Cambria Math" panose="02040503050406030204" pitchFamily="18" charset="0"/>
                              </a:rPr>
                              <m:t>𝑓</m:t>
                            </m:r>
                          </m:sub>
                        </m:sSub>
                      </m:e>
                      <m:sup>
                        <m:r>
                          <a:rPr lang="sk-SK" b="0" i="1" smtClean="0">
                            <a:latin typeface="Cambria Math" panose="02040503050406030204" pitchFamily="18" charset="0"/>
                            <a:ea typeface="Cambria Math" panose="02040503050406030204" pitchFamily="18" charset="0"/>
                          </a:rPr>
                          <m:t>1</m:t>
                        </m:r>
                      </m:sup>
                    </m:sSup>
                    <m:r>
                      <a:rPr lang="en-GB" i="1">
                        <a:latin typeface="Cambria Math" panose="02040503050406030204" pitchFamily="18" charset="0"/>
                        <a:ea typeface="Cambria Math" panose="02040503050406030204" pitchFamily="18" charset="0"/>
                      </a:rPr>
                      <m:t>𝑔</m:t>
                    </m:r>
                    <m:r>
                      <a:rPr lang="sk-SK" b="0" i="1" smtClean="0">
                        <a:latin typeface="Cambria Math" panose="02040503050406030204" pitchFamily="18" charset="0"/>
                        <a:ea typeface="Cambria Math" panose="02040503050406030204" pitchFamily="18" charset="0"/>
                      </a:rPr>
                      <m:t>,</m:t>
                    </m:r>
                    <m:sSup>
                      <m:sSupPr>
                        <m:ctrlPr>
                          <a:rPr lang="en-GB" i="1">
                            <a:latin typeface="Cambria Math" panose="02040503050406030204" pitchFamily="18" charset="0"/>
                            <a:ea typeface="Cambria Math" panose="02040503050406030204" pitchFamily="18" charset="0"/>
                          </a:rPr>
                        </m:ctrlPr>
                      </m:sSupPr>
                      <m:e>
                        <m:r>
                          <a:rPr lang="sk-SK" i="1">
                            <a:latin typeface="Cambria Math" panose="02040503050406030204" pitchFamily="18" charset="0"/>
                            <a:ea typeface="Cambria Math" panose="02040503050406030204" pitchFamily="18" charset="0"/>
                          </a:rPr>
                          <m:t>𝑎</m:t>
                        </m:r>
                        <m:sSub>
                          <m:sSubPr>
                            <m:ctrlPr>
                              <a:rPr lang="en-GB" i="1">
                                <a:latin typeface="Cambria Math" panose="02040503050406030204" pitchFamily="18" charset="0"/>
                                <a:ea typeface="Cambria Math" panose="02040503050406030204" pitchFamily="18" charset="0"/>
                              </a:rPr>
                            </m:ctrlPr>
                          </m:sSubPr>
                          <m:e>
                            <m:r>
                              <a:rPr lang="sk-SK" i="1">
                                <a:latin typeface="Cambria Math" panose="02040503050406030204" pitchFamily="18" charset="0"/>
                                <a:ea typeface="Cambria Math" panose="02040503050406030204" pitchFamily="18" charset="0"/>
                              </a:rPr>
                              <m:t>𝑑</m:t>
                            </m:r>
                          </m:e>
                          <m:sub>
                            <m:r>
                              <a:rPr lang="en-GB" i="1">
                                <a:latin typeface="Cambria Math" panose="02040503050406030204" pitchFamily="18" charset="0"/>
                                <a:ea typeface="Cambria Math" panose="02040503050406030204" pitchFamily="18" charset="0"/>
                              </a:rPr>
                              <m:t>𝑓</m:t>
                            </m:r>
                          </m:sub>
                        </m:sSub>
                      </m:e>
                      <m:sup>
                        <m:r>
                          <a:rPr lang="sk-SK" b="0" i="1" smtClean="0">
                            <a:latin typeface="Cambria Math" panose="02040503050406030204" pitchFamily="18" charset="0"/>
                            <a:ea typeface="Cambria Math" panose="02040503050406030204" pitchFamily="18" charset="0"/>
                          </a:rPr>
                          <m:t>2</m:t>
                        </m:r>
                      </m:sup>
                    </m:sSup>
                    <m:r>
                      <a:rPr lang="en-GB" i="1">
                        <a:latin typeface="Cambria Math" panose="02040503050406030204" pitchFamily="18" charset="0"/>
                        <a:ea typeface="Cambria Math" panose="02040503050406030204" pitchFamily="18" charset="0"/>
                      </a:rPr>
                      <m:t>𝑔</m:t>
                    </m:r>
                    <m:r>
                      <a:rPr lang="sk-SK" b="0" i="1" smtClean="0">
                        <a:latin typeface="Cambria Math" panose="02040503050406030204" pitchFamily="18" charset="0"/>
                        <a:ea typeface="Cambria Math" panose="02040503050406030204" pitchFamily="18" charset="0"/>
                      </a:rPr>
                      <m:t>,</m:t>
                    </m:r>
                    <m:sSup>
                      <m:sSupPr>
                        <m:ctrlPr>
                          <a:rPr lang="en-GB" i="1">
                            <a:latin typeface="Cambria Math" panose="02040503050406030204" pitchFamily="18" charset="0"/>
                            <a:ea typeface="Cambria Math" panose="02040503050406030204" pitchFamily="18" charset="0"/>
                          </a:rPr>
                        </m:ctrlPr>
                      </m:sSupPr>
                      <m:e>
                        <m:r>
                          <a:rPr lang="sk-SK" i="1">
                            <a:latin typeface="Cambria Math" panose="02040503050406030204" pitchFamily="18" charset="0"/>
                            <a:ea typeface="Cambria Math" panose="02040503050406030204" pitchFamily="18" charset="0"/>
                          </a:rPr>
                          <m:t>𝑎</m:t>
                        </m:r>
                        <m:sSub>
                          <m:sSubPr>
                            <m:ctrlPr>
                              <a:rPr lang="en-GB" i="1">
                                <a:latin typeface="Cambria Math" panose="02040503050406030204" pitchFamily="18" charset="0"/>
                                <a:ea typeface="Cambria Math" panose="02040503050406030204" pitchFamily="18" charset="0"/>
                              </a:rPr>
                            </m:ctrlPr>
                          </m:sSubPr>
                          <m:e>
                            <m:r>
                              <a:rPr lang="sk-SK" i="1">
                                <a:latin typeface="Cambria Math" panose="02040503050406030204" pitchFamily="18" charset="0"/>
                                <a:ea typeface="Cambria Math" panose="02040503050406030204" pitchFamily="18" charset="0"/>
                              </a:rPr>
                              <m:t>𝑑</m:t>
                            </m:r>
                          </m:e>
                          <m:sub>
                            <m:r>
                              <a:rPr lang="en-GB" i="1">
                                <a:latin typeface="Cambria Math" panose="02040503050406030204" pitchFamily="18" charset="0"/>
                                <a:ea typeface="Cambria Math" panose="02040503050406030204" pitchFamily="18" charset="0"/>
                              </a:rPr>
                              <m:t>𝑓</m:t>
                            </m:r>
                          </m:sub>
                        </m:sSub>
                      </m:e>
                      <m:sup>
                        <m:r>
                          <a:rPr lang="sk-SK" b="0" i="1" smtClean="0">
                            <a:latin typeface="Cambria Math" panose="02040503050406030204" pitchFamily="18" charset="0"/>
                            <a:ea typeface="Cambria Math" panose="02040503050406030204" pitchFamily="18" charset="0"/>
                          </a:rPr>
                          <m:t>𝑛</m:t>
                        </m:r>
                        <m:r>
                          <a:rPr lang="sk-SK" b="0" i="1" smtClean="0">
                            <a:latin typeface="Cambria Math" panose="02040503050406030204" pitchFamily="18" charset="0"/>
                            <a:ea typeface="Cambria Math" panose="02040503050406030204" pitchFamily="18" charset="0"/>
                          </a:rPr>
                          <m:t>−1</m:t>
                        </m:r>
                      </m:sup>
                    </m:sSup>
                    <m:r>
                      <a:rPr lang="en-GB" i="1">
                        <a:latin typeface="Cambria Math" panose="02040503050406030204" pitchFamily="18" charset="0"/>
                        <a:ea typeface="Cambria Math" panose="02040503050406030204" pitchFamily="18" charset="0"/>
                      </a:rPr>
                      <m:t>𝑔</m:t>
                    </m:r>
                    <m:r>
                      <a:rPr lang="en-GB" b="0" i="1" smtClean="0">
                        <a:latin typeface="Cambria Math" panose="02040503050406030204" pitchFamily="18" charset="0"/>
                        <a:ea typeface="Cambria Math" panose="02040503050406030204" pitchFamily="18" charset="0"/>
                      </a:rPr>
                      <m:t>}</m:t>
                    </m:r>
                  </m:oMath>
                </a14:m>
                <a:r>
                  <a:rPr lang="sk-SK" dirty="0"/>
                  <a:t> zapíšme ako maticu:</a:t>
                </a:r>
              </a:p>
              <a:p>
                <a:pPr lvl="1"/>
                <a14:m>
                  <m:oMath xmlns:m="http://schemas.openxmlformats.org/officeDocument/2006/math">
                    <m:d>
                      <m:dPr>
                        <m:begChr m:val="["/>
                        <m:endChr m:val="]"/>
                        <m:ctrlPr>
                          <a:rPr lang="en-GB" i="1" smtClean="0">
                            <a:latin typeface="Cambria Math" panose="02040503050406030204" pitchFamily="18" charset="0"/>
                            <a:ea typeface="Cambria Math" panose="02040503050406030204" pitchFamily="18" charset="0"/>
                          </a:rPr>
                        </m:ctrlPr>
                      </m:dPr>
                      <m:e>
                        <m:r>
                          <a:rPr lang="sk-SK" i="1">
                            <a:latin typeface="Cambria Math" panose="02040503050406030204" pitchFamily="18" charset="0"/>
                            <a:ea typeface="Cambria Math" panose="02040503050406030204" pitchFamily="18" charset="0"/>
                          </a:rPr>
                          <m:t>𝑔</m:t>
                        </m:r>
                        <m:r>
                          <a:rPr lang="en-GB" i="1">
                            <a:latin typeface="Cambria Math" panose="02040503050406030204" pitchFamily="18" charset="0"/>
                            <a:ea typeface="Cambria Math" panose="02040503050406030204" pitchFamily="18" charset="0"/>
                          </a:rPr>
                          <m:t>,</m:t>
                        </m:r>
                        <m:sSup>
                          <m:sSupPr>
                            <m:ctrlPr>
                              <a:rPr lang="en-GB" i="1">
                                <a:latin typeface="Cambria Math" panose="02040503050406030204" pitchFamily="18" charset="0"/>
                                <a:ea typeface="Cambria Math" panose="02040503050406030204" pitchFamily="18" charset="0"/>
                              </a:rPr>
                            </m:ctrlPr>
                          </m:sSupPr>
                          <m:e>
                            <m:r>
                              <a:rPr lang="sk-SK" i="1">
                                <a:latin typeface="Cambria Math" panose="02040503050406030204" pitchFamily="18" charset="0"/>
                                <a:ea typeface="Cambria Math" panose="02040503050406030204" pitchFamily="18" charset="0"/>
                              </a:rPr>
                              <m:t>𝑎</m:t>
                            </m:r>
                            <m:sSub>
                              <m:sSubPr>
                                <m:ctrlPr>
                                  <a:rPr lang="en-GB" i="1">
                                    <a:latin typeface="Cambria Math" panose="02040503050406030204" pitchFamily="18" charset="0"/>
                                    <a:ea typeface="Cambria Math" panose="02040503050406030204" pitchFamily="18" charset="0"/>
                                  </a:rPr>
                                </m:ctrlPr>
                              </m:sSubPr>
                              <m:e>
                                <m:r>
                                  <a:rPr lang="sk-SK" i="1">
                                    <a:latin typeface="Cambria Math" panose="02040503050406030204" pitchFamily="18" charset="0"/>
                                    <a:ea typeface="Cambria Math" panose="02040503050406030204" pitchFamily="18" charset="0"/>
                                  </a:rPr>
                                  <m:t>𝑑</m:t>
                                </m:r>
                              </m:e>
                              <m:sub>
                                <m:r>
                                  <a:rPr lang="en-GB" i="1">
                                    <a:latin typeface="Cambria Math" panose="02040503050406030204" pitchFamily="18" charset="0"/>
                                    <a:ea typeface="Cambria Math" panose="02040503050406030204" pitchFamily="18" charset="0"/>
                                  </a:rPr>
                                  <m:t>𝑓</m:t>
                                </m:r>
                              </m:sub>
                            </m:sSub>
                          </m:e>
                          <m:sup>
                            <m:r>
                              <a:rPr lang="sk-SK" i="1">
                                <a:latin typeface="Cambria Math" panose="02040503050406030204" pitchFamily="18" charset="0"/>
                                <a:ea typeface="Cambria Math" panose="02040503050406030204" pitchFamily="18" charset="0"/>
                              </a:rPr>
                              <m:t>1</m:t>
                            </m:r>
                          </m:sup>
                        </m:sSup>
                        <m:r>
                          <a:rPr lang="en-GB" i="1">
                            <a:latin typeface="Cambria Math" panose="02040503050406030204" pitchFamily="18" charset="0"/>
                            <a:ea typeface="Cambria Math" panose="02040503050406030204" pitchFamily="18" charset="0"/>
                          </a:rPr>
                          <m:t>𝑔</m:t>
                        </m:r>
                        <m:r>
                          <a:rPr lang="sk-SK" i="1">
                            <a:latin typeface="Cambria Math" panose="02040503050406030204" pitchFamily="18" charset="0"/>
                            <a:ea typeface="Cambria Math" panose="02040503050406030204" pitchFamily="18" charset="0"/>
                          </a:rPr>
                          <m:t>,</m:t>
                        </m:r>
                        <m:sSup>
                          <m:sSupPr>
                            <m:ctrlPr>
                              <a:rPr lang="en-GB" i="1">
                                <a:latin typeface="Cambria Math" panose="02040503050406030204" pitchFamily="18" charset="0"/>
                                <a:ea typeface="Cambria Math" panose="02040503050406030204" pitchFamily="18" charset="0"/>
                              </a:rPr>
                            </m:ctrlPr>
                          </m:sSupPr>
                          <m:e>
                            <m:r>
                              <a:rPr lang="sk-SK" i="1">
                                <a:latin typeface="Cambria Math" panose="02040503050406030204" pitchFamily="18" charset="0"/>
                                <a:ea typeface="Cambria Math" panose="02040503050406030204" pitchFamily="18" charset="0"/>
                              </a:rPr>
                              <m:t>𝑎</m:t>
                            </m:r>
                            <m:sSub>
                              <m:sSubPr>
                                <m:ctrlPr>
                                  <a:rPr lang="en-GB" i="1">
                                    <a:latin typeface="Cambria Math" panose="02040503050406030204" pitchFamily="18" charset="0"/>
                                    <a:ea typeface="Cambria Math" panose="02040503050406030204" pitchFamily="18" charset="0"/>
                                  </a:rPr>
                                </m:ctrlPr>
                              </m:sSubPr>
                              <m:e>
                                <m:r>
                                  <a:rPr lang="sk-SK" i="1">
                                    <a:latin typeface="Cambria Math" panose="02040503050406030204" pitchFamily="18" charset="0"/>
                                    <a:ea typeface="Cambria Math" panose="02040503050406030204" pitchFamily="18" charset="0"/>
                                  </a:rPr>
                                  <m:t>𝑑</m:t>
                                </m:r>
                              </m:e>
                              <m:sub>
                                <m:r>
                                  <a:rPr lang="en-GB" i="1">
                                    <a:latin typeface="Cambria Math" panose="02040503050406030204" pitchFamily="18" charset="0"/>
                                    <a:ea typeface="Cambria Math" panose="02040503050406030204" pitchFamily="18" charset="0"/>
                                  </a:rPr>
                                  <m:t>𝑓</m:t>
                                </m:r>
                              </m:sub>
                            </m:sSub>
                          </m:e>
                          <m:sup>
                            <m:r>
                              <a:rPr lang="sk-SK" i="1">
                                <a:latin typeface="Cambria Math" panose="02040503050406030204" pitchFamily="18" charset="0"/>
                                <a:ea typeface="Cambria Math" panose="02040503050406030204" pitchFamily="18" charset="0"/>
                              </a:rPr>
                              <m:t>2</m:t>
                            </m:r>
                          </m:sup>
                        </m:sSup>
                        <m:r>
                          <a:rPr lang="en-GB" i="1">
                            <a:latin typeface="Cambria Math" panose="02040503050406030204" pitchFamily="18" charset="0"/>
                            <a:ea typeface="Cambria Math" panose="02040503050406030204" pitchFamily="18" charset="0"/>
                          </a:rPr>
                          <m:t>𝑔</m:t>
                        </m:r>
                        <m:r>
                          <a:rPr lang="sk-SK" i="1">
                            <a:latin typeface="Cambria Math" panose="02040503050406030204" pitchFamily="18" charset="0"/>
                            <a:ea typeface="Cambria Math" panose="02040503050406030204" pitchFamily="18" charset="0"/>
                          </a:rPr>
                          <m:t>,</m:t>
                        </m:r>
                        <m:sSup>
                          <m:sSupPr>
                            <m:ctrlPr>
                              <a:rPr lang="en-GB" i="1">
                                <a:latin typeface="Cambria Math" panose="02040503050406030204" pitchFamily="18" charset="0"/>
                                <a:ea typeface="Cambria Math" panose="02040503050406030204" pitchFamily="18" charset="0"/>
                              </a:rPr>
                            </m:ctrlPr>
                          </m:sSupPr>
                          <m:e>
                            <m:r>
                              <a:rPr lang="sk-SK" i="1">
                                <a:latin typeface="Cambria Math" panose="02040503050406030204" pitchFamily="18" charset="0"/>
                                <a:ea typeface="Cambria Math" panose="02040503050406030204" pitchFamily="18" charset="0"/>
                              </a:rPr>
                              <m:t>𝑎</m:t>
                            </m:r>
                            <m:sSub>
                              <m:sSubPr>
                                <m:ctrlPr>
                                  <a:rPr lang="en-GB" i="1">
                                    <a:latin typeface="Cambria Math" panose="02040503050406030204" pitchFamily="18" charset="0"/>
                                    <a:ea typeface="Cambria Math" panose="02040503050406030204" pitchFamily="18" charset="0"/>
                                  </a:rPr>
                                </m:ctrlPr>
                              </m:sSubPr>
                              <m:e>
                                <m:r>
                                  <a:rPr lang="sk-SK" i="1">
                                    <a:latin typeface="Cambria Math" panose="02040503050406030204" pitchFamily="18" charset="0"/>
                                    <a:ea typeface="Cambria Math" panose="02040503050406030204" pitchFamily="18" charset="0"/>
                                  </a:rPr>
                                  <m:t>𝑑</m:t>
                                </m:r>
                              </m:e>
                              <m:sub>
                                <m:r>
                                  <a:rPr lang="en-GB" i="1">
                                    <a:latin typeface="Cambria Math" panose="02040503050406030204" pitchFamily="18" charset="0"/>
                                    <a:ea typeface="Cambria Math" panose="02040503050406030204" pitchFamily="18" charset="0"/>
                                  </a:rPr>
                                  <m:t>𝑓</m:t>
                                </m:r>
                              </m:sub>
                            </m:sSub>
                          </m:e>
                          <m:sup>
                            <m:r>
                              <a:rPr lang="sk-SK" i="1">
                                <a:latin typeface="Cambria Math" panose="02040503050406030204" pitchFamily="18" charset="0"/>
                                <a:ea typeface="Cambria Math" panose="02040503050406030204" pitchFamily="18" charset="0"/>
                              </a:rPr>
                              <m:t>𝑛</m:t>
                            </m:r>
                            <m:r>
                              <a:rPr lang="sk-SK" i="1">
                                <a:latin typeface="Cambria Math" panose="02040503050406030204" pitchFamily="18" charset="0"/>
                                <a:ea typeface="Cambria Math" panose="02040503050406030204" pitchFamily="18" charset="0"/>
                              </a:rPr>
                              <m:t>−1</m:t>
                            </m:r>
                          </m:sup>
                        </m:sSup>
                        <m:r>
                          <a:rPr lang="en-GB" i="1">
                            <a:latin typeface="Cambria Math" panose="02040503050406030204" pitchFamily="18" charset="0"/>
                            <a:ea typeface="Cambria Math" panose="02040503050406030204" pitchFamily="18" charset="0"/>
                          </a:rPr>
                          <m:t>𝑔</m:t>
                        </m:r>
                      </m:e>
                    </m:d>
                    <m:r>
                      <a:rPr lang="sk-SK" b="0" i="1" smtClean="0">
                        <a:latin typeface="Cambria Math" panose="02040503050406030204" pitchFamily="18" charset="0"/>
                        <a:ea typeface="Cambria Math" panose="02040503050406030204" pitchFamily="18" charset="0"/>
                      </a:rPr>
                      <m:t>=</m:t>
                    </m:r>
                    <m:d>
                      <m:dPr>
                        <m:begChr m:val="["/>
                        <m:endChr m:val="]"/>
                        <m:ctrlPr>
                          <a:rPr lang="en-GB" i="1">
                            <a:latin typeface="Cambria Math" panose="02040503050406030204" pitchFamily="18" charset="0"/>
                            <a:ea typeface="Cambria Math" panose="02040503050406030204" pitchFamily="18" charset="0"/>
                          </a:rPr>
                        </m:ctrlPr>
                      </m:dPr>
                      <m:e>
                        <m:m>
                          <m:mPr>
                            <m:plcHide m:val="on"/>
                            <m:mcs>
                              <m:mc>
                                <m:mcPr>
                                  <m:count m:val="4"/>
                                  <m:mcJc m:val="center"/>
                                </m:mcPr>
                              </m:mc>
                            </m:mcs>
                            <m:ctrlPr>
                              <a:rPr lang="en-GB" i="1">
                                <a:latin typeface="Cambria Math" panose="02040503050406030204" pitchFamily="18" charset="0"/>
                                <a:ea typeface="Cambria Math" panose="02040503050406030204" pitchFamily="18" charset="0"/>
                              </a:rPr>
                            </m:ctrlPr>
                          </m:mPr>
                          <m:mr>
                            <m:e>
                              <m:r>
                                <a:rPr lang="en-GB" i="1">
                                  <a:latin typeface="Cambria Math" panose="02040503050406030204" pitchFamily="18" charset="0"/>
                                  <a:ea typeface="Cambria Math" panose="02040503050406030204" pitchFamily="18" charset="0"/>
                                </a:rPr>
                                <m:t>0</m:t>
                              </m:r>
                            </m:e>
                            <m:e>
                              <m:r>
                                <a:rPr lang="en-GB" b="0" i="1" smtClean="0">
                                  <a:latin typeface="Cambria Math" panose="02040503050406030204" pitchFamily="18" charset="0"/>
                                  <a:ea typeface="Cambria Math" panose="02040503050406030204" pitchFamily="18" charset="0"/>
                                </a:rPr>
                                <m:t>0</m:t>
                              </m:r>
                            </m:e>
                            <m:e>
                              <m:r>
                                <a:rPr lang="en-GB" i="1">
                                  <a:latin typeface="Cambria Math" panose="02040503050406030204" pitchFamily="18" charset="0"/>
                                  <a:ea typeface="Cambria Math" panose="02040503050406030204" pitchFamily="18" charset="0"/>
                                </a:rPr>
                                <m:t>0</m:t>
                              </m:r>
                            </m:e>
                            <m:e>
                              <m:r>
                                <a:rPr lang="en-GB" b="0" i="1" smtClean="0">
                                  <a:latin typeface="Cambria Math" panose="02040503050406030204" pitchFamily="18" charset="0"/>
                                  <a:ea typeface="Cambria Math" panose="02040503050406030204" pitchFamily="18" charset="0"/>
                                </a:rPr>
                                <m:t>−</m:t>
                              </m:r>
                              <m:f>
                                <m:fPr>
                                  <m:ctrlPr>
                                    <a:rPr lang="en-GB" i="1">
                                      <a:latin typeface="Cambria Math" panose="02040503050406030204" pitchFamily="18" charset="0"/>
                                      <a:ea typeface="Cambria Math" panose="02040503050406030204" pitchFamily="18" charset="0"/>
                                    </a:rPr>
                                  </m:ctrlPr>
                                </m:fPr>
                                <m:num>
                                  <m:r>
                                    <a:rPr lang="en-GB" i="1">
                                      <a:latin typeface="Cambria Math" panose="02040503050406030204" pitchFamily="18" charset="0"/>
                                      <a:ea typeface="Cambria Math" panose="02040503050406030204" pitchFamily="18" charset="0"/>
                                    </a:rPr>
                                    <m:t>𝑘</m:t>
                                  </m:r>
                                </m:num>
                                <m:den>
                                  <m:r>
                                    <a:rPr lang="en-GB" i="1">
                                      <a:latin typeface="Cambria Math" panose="02040503050406030204" pitchFamily="18" charset="0"/>
                                      <a:ea typeface="Cambria Math" panose="02040503050406030204" pitchFamily="18" charset="0"/>
                                    </a:rPr>
                                    <m:t>𝐼𝐽</m:t>
                                  </m:r>
                                </m:den>
                              </m:f>
                            </m:e>
                          </m:mr>
                          <m:mr>
                            <m:e>
                              <m:r>
                                <a:rPr lang="en-GB" b="0" i="1" smtClean="0">
                                  <a:latin typeface="Cambria Math" panose="02040503050406030204" pitchFamily="18" charset="0"/>
                                </a:rPr>
                                <m:t>0</m:t>
                              </m:r>
                            </m:e>
                            <m:e>
                              <m:r>
                                <a:rPr lang="en-GB" i="1">
                                  <a:latin typeface="Cambria Math" panose="02040503050406030204" pitchFamily="18" charset="0"/>
                                  <a:ea typeface="Cambria Math" panose="02040503050406030204" pitchFamily="18" charset="0"/>
                                </a:rPr>
                                <m:t>0</m:t>
                              </m:r>
                            </m:e>
                            <m:e>
                              <m:f>
                                <m:fPr>
                                  <m:ctrlPr>
                                    <a:rPr lang="en-GB" i="1">
                                      <a:latin typeface="Cambria Math" panose="02040503050406030204" pitchFamily="18" charset="0"/>
                                      <a:ea typeface="Cambria Math" panose="02040503050406030204" pitchFamily="18" charset="0"/>
                                    </a:rPr>
                                  </m:ctrlPr>
                                </m:fPr>
                                <m:num>
                                  <m:r>
                                    <a:rPr lang="en-GB" i="1">
                                      <a:latin typeface="Cambria Math" panose="02040503050406030204" pitchFamily="18" charset="0"/>
                                      <a:ea typeface="Cambria Math" panose="02040503050406030204" pitchFamily="18" charset="0"/>
                                    </a:rPr>
                                    <m:t>𝑘</m:t>
                                  </m:r>
                                </m:num>
                                <m:den>
                                  <m:r>
                                    <a:rPr lang="en-GB" i="1">
                                      <a:latin typeface="Cambria Math" panose="02040503050406030204" pitchFamily="18" charset="0"/>
                                      <a:ea typeface="Cambria Math" panose="02040503050406030204" pitchFamily="18" charset="0"/>
                                    </a:rPr>
                                    <m:t>𝐼</m:t>
                                  </m:r>
                                  <m:r>
                                    <a:rPr lang="en-GB" b="0" i="1" smtClean="0">
                                      <a:latin typeface="Cambria Math" panose="02040503050406030204" pitchFamily="18" charset="0"/>
                                      <a:ea typeface="Cambria Math" panose="02040503050406030204" pitchFamily="18" charset="0"/>
                                    </a:rPr>
                                    <m:t>𝐽</m:t>
                                  </m:r>
                                </m:den>
                              </m:f>
                            </m:e>
                            <m:e>
                              <m:r>
                                <a:rPr lang="en-GB" i="1">
                                  <a:latin typeface="Cambria Math" panose="02040503050406030204" pitchFamily="18" charset="0"/>
                                  <a:ea typeface="Cambria Math" panose="02040503050406030204" pitchFamily="18" charset="0"/>
                                </a:rPr>
                                <m:t>0</m:t>
                              </m:r>
                            </m:e>
                          </m:mr>
                          <m:mr>
                            <m:e>
                              <m:r>
                                <a:rPr lang="en-GB" i="1">
                                  <a:latin typeface="Cambria Math" panose="02040503050406030204" pitchFamily="18" charset="0"/>
                                  <a:ea typeface="Cambria Math" panose="02040503050406030204" pitchFamily="18" charset="0"/>
                                </a:rPr>
                                <m:t>0</m:t>
                              </m:r>
                            </m:e>
                            <m:e>
                              <m:r>
                                <a:rPr lang="en-GB" b="0" i="1" smtClean="0">
                                  <a:latin typeface="Cambria Math" panose="02040503050406030204" pitchFamily="18" charset="0"/>
                                  <a:ea typeface="Cambria Math" panose="02040503050406030204" pitchFamily="18" charset="0"/>
                                </a:rPr>
                                <m:t>−</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1</m:t>
                                  </m:r>
                                </m:num>
                                <m:den>
                                  <m:r>
                                    <a:rPr lang="en-GB" b="0" i="1" smtClean="0">
                                      <a:latin typeface="Cambria Math" panose="02040503050406030204" pitchFamily="18" charset="0"/>
                                      <a:ea typeface="Cambria Math" panose="02040503050406030204" pitchFamily="18" charset="0"/>
                                    </a:rPr>
                                    <m:t>𝐽</m:t>
                                  </m:r>
                                </m:den>
                              </m:f>
                            </m:e>
                            <m:e>
                              <m:r>
                                <a:rPr lang="en-GB" i="1">
                                  <a:latin typeface="Cambria Math" panose="02040503050406030204" pitchFamily="18" charset="0"/>
                                  <a:ea typeface="Cambria Math" panose="02040503050406030204" pitchFamily="18" charset="0"/>
                                </a:rPr>
                                <m:t>0</m:t>
                              </m:r>
                            </m:e>
                            <m:e>
                              <m:f>
                                <m:fPr>
                                  <m:ctrlPr>
                                    <a:rPr lang="en-GB" i="1">
                                      <a:latin typeface="Cambria Math" panose="02040503050406030204" pitchFamily="18" charset="0"/>
                                      <a:ea typeface="Cambria Math" panose="02040503050406030204" pitchFamily="18" charset="0"/>
                                    </a:rPr>
                                  </m:ctrlPr>
                                </m:fPr>
                                <m:num>
                                  <m:r>
                                    <a:rPr lang="en-GB" i="1">
                                      <a:latin typeface="Cambria Math" panose="02040503050406030204" pitchFamily="18" charset="0"/>
                                      <a:ea typeface="Cambria Math" panose="02040503050406030204" pitchFamily="18" charset="0"/>
                                    </a:rPr>
                                    <m:t>𝑘</m:t>
                                  </m:r>
                                </m:num>
                                <m:den>
                                  <m:sSup>
                                    <m:sSupPr>
                                      <m:ctrlPr>
                                        <a:rPr lang="en-GB" i="1">
                                          <a:latin typeface="Cambria Math" panose="02040503050406030204" pitchFamily="18" charset="0"/>
                                          <a:ea typeface="Cambria Math" panose="02040503050406030204" pitchFamily="18" charset="0"/>
                                        </a:rPr>
                                      </m:ctrlPr>
                                    </m:sSupPr>
                                    <m:e>
                                      <m:r>
                                        <a:rPr lang="en-GB" i="1">
                                          <a:latin typeface="Cambria Math" panose="02040503050406030204" pitchFamily="18" charset="0"/>
                                          <a:ea typeface="Cambria Math" panose="02040503050406030204" pitchFamily="18" charset="0"/>
                                        </a:rPr>
                                        <m:t>𝐽</m:t>
                                      </m:r>
                                    </m:e>
                                    <m:sup>
                                      <m:r>
                                        <a:rPr lang="en-GB" i="1">
                                          <a:latin typeface="Cambria Math" panose="02040503050406030204" pitchFamily="18" charset="0"/>
                                          <a:ea typeface="Cambria Math" panose="02040503050406030204" pitchFamily="18" charset="0"/>
                                        </a:rPr>
                                        <m:t>2</m:t>
                                      </m:r>
                                    </m:sup>
                                  </m:sSup>
                                </m:den>
                              </m:f>
                            </m:e>
                          </m:mr>
                          <m:mr>
                            <m:e>
                              <m:f>
                                <m:fPr>
                                  <m:ctrlPr>
                                    <a:rPr lang="en-GB" i="1">
                                      <a:latin typeface="Cambria Math" panose="02040503050406030204" pitchFamily="18" charset="0"/>
                                      <a:ea typeface="Cambria Math" panose="02040503050406030204" pitchFamily="18" charset="0"/>
                                    </a:rPr>
                                  </m:ctrlPr>
                                </m:fPr>
                                <m:num>
                                  <m:r>
                                    <a:rPr lang="sk-SK" b="0" i="1" smtClean="0">
                                      <a:latin typeface="Cambria Math" panose="02040503050406030204" pitchFamily="18" charset="0"/>
                                      <a:ea typeface="Cambria Math" panose="02040503050406030204" pitchFamily="18" charset="0"/>
                                    </a:rPr>
                                    <m:t>1</m:t>
                                  </m:r>
                                </m:num>
                                <m:den>
                                  <m:r>
                                    <a:rPr lang="en-GB" i="1">
                                      <a:latin typeface="Cambria Math" panose="02040503050406030204" pitchFamily="18" charset="0"/>
                                      <a:ea typeface="Cambria Math" panose="02040503050406030204" pitchFamily="18" charset="0"/>
                                    </a:rPr>
                                    <m:t>𝐽</m:t>
                                  </m:r>
                                </m:den>
                              </m:f>
                            </m:e>
                            <m:e>
                              <m:r>
                                <a:rPr lang="en-GB" i="1">
                                  <a:latin typeface="Cambria Math" panose="02040503050406030204" pitchFamily="18" charset="0"/>
                                  <a:ea typeface="Cambria Math" panose="02040503050406030204" pitchFamily="18" charset="0"/>
                                </a:rPr>
                                <m:t>0</m:t>
                              </m:r>
                            </m:e>
                            <m:e>
                              <m:r>
                                <a:rPr lang="en-GB" i="1">
                                  <a:latin typeface="Cambria Math" panose="02040503050406030204" pitchFamily="18" charset="0"/>
                                  <a:ea typeface="Cambria Math" panose="02040503050406030204" pitchFamily="18" charset="0"/>
                                </a:rPr>
                                <m:t>−</m:t>
                              </m:r>
                              <m:f>
                                <m:fPr>
                                  <m:ctrlPr>
                                    <a:rPr lang="en-GB" i="1">
                                      <a:latin typeface="Cambria Math" panose="02040503050406030204" pitchFamily="18" charset="0"/>
                                      <a:ea typeface="Cambria Math" panose="02040503050406030204" pitchFamily="18" charset="0"/>
                                    </a:rPr>
                                  </m:ctrlPr>
                                </m:fPr>
                                <m:num>
                                  <m:r>
                                    <a:rPr lang="en-GB" i="1">
                                      <a:latin typeface="Cambria Math" panose="02040503050406030204" pitchFamily="18" charset="0"/>
                                      <a:ea typeface="Cambria Math" panose="02040503050406030204" pitchFamily="18" charset="0"/>
                                    </a:rPr>
                                    <m:t>𝑘</m:t>
                                  </m:r>
                                </m:num>
                                <m:den>
                                  <m:sSup>
                                    <m:sSupPr>
                                      <m:ctrlPr>
                                        <a:rPr lang="en-GB" b="0" i="1" smtClean="0">
                                          <a:latin typeface="Cambria Math" panose="02040503050406030204" pitchFamily="18" charset="0"/>
                                          <a:ea typeface="Cambria Math" panose="02040503050406030204" pitchFamily="18" charset="0"/>
                                        </a:rPr>
                                      </m:ctrlPr>
                                    </m:sSupPr>
                                    <m:e>
                                      <m:r>
                                        <a:rPr lang="en-GB" i="1">
                                          <a:latin typeface="Cambria Math" panose="02040503050406030204" pitchFamily="18" charset="0"/>
                                          <a:ea typeface="Cambria Math" panose="02040503050406030204" pitchFamily="18" charset="0"/>
                                        </a:rPr>
                                        <m:t>𝐽</m:t>
                                      </m:r>
                                    </m:e>
                                    <m:sup>
                                      <m:r>
                                        <a:rPr lang="en-GB" b="0" i="1" smtClean="0">
                                          <a:latin typeface="Cambria Math" panose="02040503050406030204" pitchFamily="18" charset="0"/>
                                          <a:ea typeface="Cambria Math" panose="02040503050406030204" pitchFamily="18" charset="0"/>
                                        </a:rPr>
                                        <m:t>2</m:t>
                                      </m:r>
                                    </m:sup>
                                  </m:sSup>
                                </m:den>
                              </m:f>
                            </m:e>
                            <m:e>
                              <m:r>
                                <a:rPr lang="en-GB" i="1">
                                  <a:latin typeface="Cambria Math" panose="02040503050406030204" pitchFamily="18" charset="0"/>
                                  <a:ea typeface="Cambria Math" panose="02040503050406030204" pitchFamily="18" charset="0"/>
                                </a:rPr>
                                <m:t>0</m:t>
                              </m:r>
                            </m:e>
                          </m:mr>
                        </m:m>
                      </m:e>
                    </m:d>
                  </m:oMath>
                </a14:m>
                <a:endParaRPr lang="sk-SK" dirty="0"/>
              </a:p>
              <a:p>
                <a:r>
                  <a:rPr lang="en-GB" dirty="0"/>
                  <a:t>Pre </a:t>
                </a:r>
                <a14:m>
                  <m:oMath xmlns:m="http://schemas.openxmlformats.org/officeDocument/2006/math">
                    <m:r>
                      <a:rPr lang="en-GB" i="1" smtClean="0">
                        <a:latin typeface="Cambria Math" panose="02040503050406030204" pitchFamily="18" charset="0"/>
                        <a:ea typeface="Cambria Math" panose="02040503050406030204" pitchFamily="18" charset="0"/>
                      </a:rPr>
                      <m:t>𝑘</m:t>
                    </m:r>
                    <m:r>
                      <a:rPr lang="en-GB" i="1" smtClean="0">
                        <a:latin typeface="Cambria Math" panose="02040503050406030204" pitchFamily="18" charset="0"/>
                        <a:ea typeface="Cambria Math" panose="02040503050406030204" pitchFamily="18" charset="0"/>
                      </a:rPr>
                      <m:t>&gt;0</m:t>
                    </m:r>
                  </m:oMath>
                </a14:m>
                <a:r>
                  <a:rPr lang="en-GB" dirty="0"/>
                  <a:t> a </a:t>
                </a:r>
                <a14:m>
                  <m:oMath xmlns:m="http://schemas.openxmlformats.org/officeDocument/2006/math">
                    <m:r>
                      <a:rPr lang="en-GB" i="1">
                        <a:latin typeface="Cambria Math" panose="02040503050406030204" pitchFamily="18" charset="0"/>
                        <a:ea typeface="Cambria Math" panose="02040503050406030204" pitchFamily="18" charset="0"/>
                      </a:rPr>
                      <m:t>𝐼</m:t>
                    </m:r>
                    <m:r>
                      <a:rPr lang="en-GB" b="0" i="1" smtClean="0">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𝐽</m:t>
                    </m:r>
                    <m:r>
                      <a:rPr lang="en-GB" i="1" smtClean="0">
                        <a:latin typeface="Cambria Math" panose="02040503050406030204" pitchFamily="18" charset="0"/>
                        <a:ea typeface="Cambria Math" panose="02040503050406030204" pitchFamily="18" charset="0"/>
                      </a:rPr>
                      <m:t>&lt;</m:t>
                    </m:r>
                    <m:r>
                      <a:rPr lang="en-GB" i="1">
                        <a:latin typeface="Cambria Math" panose="02040503050406030204" pitchFamily="18" charset="0"/>
                        <a:ea typeface="Cambria Math" panose="02040503050406030204" pitchFamily="18" charset="0"/>
                      </a:rPr>
                      <m:t>∞</m:t>
                    </m:r>
                  </m:oMath>
                </a14:m>
                <a:r>
                  <a:rPr lang="en-GB" dirty="0"/>
                  <a:t> je </a:t>
                </a:r>
                <a:r>
                  <a:rPr lang="sk-SK" dirty="0"/>
                  <a:t>táto matica riaditeľná. Keďže sú nájdené vektory konštantné je množina vektorov </a:t>
                </a:r>
                <a:r>
                  <a:rPr lang="sk-SK" dirty="0" err="1"/>
                  <a:t>involutívna</a:t>
                </a:r>
                <a:r>
                  <a:rPr lang="sk-SK" dirty="0"/>
                  <a:t>. </a:t>
                </a:r>
                <a:endParaRPr lang="en-GB" dirty="0"/>
              </a:p>
            </p:txBody>
          </p:sp>
        </mc:Choice>
        <mc:Fallback xmlns="">
          <p:sp>
            <p:nvSpPr>
              <p:cNvPr id="3" name="Content Placeholder 2">
                <a:extLst>
                  <a:ext uri="{FF2B5EF4-FFF2-40B4-BE49-F238E27FC236}">
                    <a16:creationId xmlns:a16="http://schemas.microsoft.com/office/drawing/2014/main" id="{E61884E0-295A-7073-A7C0-E96F3063511E}"/>
                  </a:ext>
                </a:extLst>
              </p:cNvPr>
              <p:cNvSpPr>
                <a:spLocks noGrp="1" noRot="1" noChangeAspect="1" noMove="1" noResize="1" noEditPoints="1" noAdjustHandles="1" noChangeArrowheads="1" noChangeShapeType="1" noTextEdit="1"/>
              </p:cNvSpPr>
              <p:nvPr>
                <p:ph idx="1"/>
              </p:nvPr>
            </p:nvSpPr>
            <p:spPr>
              <a:blipFill>
                <a:blip r:embed="rId2"/>
                <a:stretch>
                  <a:fillRect l="-667" t="-250"/>
                </a:stretch>
              </a:blipFill>
            </p:spPr>
            <p:txBody>
              <a:bodyPr/>
              <a:lstStyle/>
              <a:p>
                <a:r>
                  <a:rPr lang="en-GB">
                    <a:noFill/>
                  </a:rPr>
                  <a:t> </a:t>
                </a:r>
              </a:p>
            </p:txBody>
          </p:sp>
        </mc:Fallback>
      </mc:AlternateContent>
    </p:spTree>
    <p:extLst>
      <p:ext uri="{BB962C8B-B14F-4D97-AF65-F5344CB8AC3E}">
        <p14:creationId xmlns:p14="http://schemas.microsoft.com/office/powerpoint/2010/main" val="31997493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CE792A9-FB67-5BF8-4A94-7A4492A1CCD1}"/>
              </a:ext>
            </a:extLst>
          </p:cNvPr>
          <p:cNvSpPr>
            <a:spLocks noGrp="1"/>
          </p:cNvSpPr>
          <p:nvPr>
            <p:ph type="title"/>
          </p:nvPr>
        </p:nvSpPr>
        <p:spPr/>
        <p:txBody>
          <a:bodyPr/>
          <a:lstStyle/>
          <a:p>
            <a:r>
              <a:rPr lang="sk-SK" dirty="0"/>
              <a:t>Príklad 5</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5FA6C72C-C9B4-E652-0BB4-DBBAF606C94F}"/>
                  </a:ext>
                </a:extLst>
              </p:cNvPr>
              <p:cNvSpPr>
                <a:spLocks noGrp="1"/>
              </p:cNvSpPr>
              <p:nvPr>
                <p:ph idx="1"/>
              </p:nvPr>
            </p:nvSpPr>
            <p:spPr/>
            <p:txBody>
              <a:bodyPr/>
              <a:lstStyle/>
              <a:p>
                <a:r>
                  <a:rPr lang="sk-SK" dirty="0"/>
                  <a:t>Keďže sú podmienky </a:t>
                </a:r>
                <a:r>
                  <a:rPr lang="sk-SK" dirty="0" err="1"/>
                  <a:t>involutívnosti</a:t>
                </a:r>
                <a:r>
                  <a:rPr lang="sk-SK" dirty="0"/>
                  <a:t> a riaditeľnosti splnené môžeme nájsť vzťahy pre transformáciu </a:t>
                </a:r>
                <a14:m>
                  <m:oMath xmlns:m="http://schemas.openxmlformats.org/officeDocument/2006/math">
                    <m:r>
                      <a:rPr lang="sk-SK" b="0" i="1" smtClean="0">
                        <a:latin typeface="Cambria Math" panose="02040503050406030204" pitchFamily="18" charset="0"/>
                        <a:ea typeface="Cambria Math" panose="02040503050406030204" pitchFamily="18" charset="0"/>
                      </a:rPr>
                      <m:t>𝑧</m:t>
                    </m:r>
                    <m:r>
                      <a:rPr lang="en-GB" b="0" i="0" smtClean="0">
                        <a:latin typeface="Cambria Math" panose="02040503050406030204" pitchFamily="18" charset="0"/>
                        <a:ea typeface="Cambria Math" panose="02040503050406030204" pitchFamily="18" charset="0"/>
                      </a:rPr>
                      <m:t>(</m:t>
                    </m:r>
                    <m:r>
                      <m:rPr>
                        <m:sty m:val="p"/>
                      </m:rPr>
                      <a:rPr lang="en-GB" b="0" i="0" smtClean="0">
                        <a:latin typeface="Cambria Math" panose="02040503050406030204" pitchFamily="18" charset="0"/>
                        <a:ea typeface="Cambria Math" panose="02040503050406030204" pitchFamily="18" charset="0"/>
                      </a:rPr>
                      <m:t>x</m:t>
                    </m:r>
                    <m:r>
                      <a:rPr lang="en-GB" b="0" i="0" smtClean="0">
                        <a:latin typeface="Cambria Math" panose="02040503050406030204" pitchFamily="18" charset="0"/>
                        <a:ea typeface="Cambria Math" panose="02040503050406030204" pitchFamily="18" charset="0"/>
                      </a:rPr>
                      <m:t>)</m:t>
                    </m:r>
                  </m:oMath>
                </a14:m>
                <a:endParaRPr lang="sk-SK" dirty="0"/>
              </a:p>
              <a:p>
                <a:endParaRPr lang="sk-SK" dirty="0"/>
              </a:p>
              <a:p>
                <a:pPr marL="457200" indent="-457200">
                  <a:buFont typeface="+mj-lt"/>
                  <a:buAutoNum type="arabicPeriod"/>
                </a:pPr>
                <a:r>
                  <a:rPr lang="sk-SK" dirty="0"/>
                  <a:t>Prvý stav </a:t>
                </a:r>
                <a14:m>
                  <m:oMath xmlns:m="http://schemas.openxmlformats.org/officeDocument/2006/math">
                    <m:sSub>
                      <m:sSubPr>
                        <m:ctrlPr>
                          <a:rPr lang="en-GB" b="0" i="1" smtClean="0">
                            <a:latin typeface="Cambria Math" panose="02040503050406030204" pitchFamily="18" charset="0"/>
                            <a:ea typeface="Cambria Math" panose="02040503050406030204" pitchFamily="18" charset="0"/>
                          </a:rPr>
                        </m:ctrlPr>
                      </m:sSubPr>
                      <m:e>
                        <m:r>
                          <a:rPr lang="sk-SK" b="0" i="1" smtClean="0">
                            <a:latin typeface="Cambria Math" panose="02040503050406030204" pitchFamily="18" charset="0"/>
                            <a:ea typeface="Cambria Math" panose="02040503050406030204" pitchFamily="18" charset="0"/>
                          </a:rPr>
                          <m:t>𝑧</m:t>
                        </m:r>
                      </m:e>
                      <m:sub>
                        <m:r>
                          <a:rPr lang="en-GB" b="0" i="1" smtClean="0">
                            <a:latin typeface="Cambria Math" panose="02040503050406030204" pitchFamily="18" charset="0"/>
                            <a:ea typeface="Cambria Math" panose="02040503050406030204" pitchFamily="18" charset="0"/>
                          </a:rPr>
                          <m:t>1</m:t>
                        </m:r>
                      </m:sub>
                    </m:sSub>
                  </m:oMath>
                </a14:m>
                <a:r>
                  <a:rPr lang="sk-SK" dirty="0"/>
                  <a:t> nájdeme použitím vzťahov:</a:t>
                </a:r>
              </a:p>
              <a:p>
                <a:pPr marL="274320" lvl="1" indent="0">
                  <a:buNone/>
                </a:pPr>
                <a:r>
                  <a:rPr lang="en-GB" b="0" dirty="0">
                    <a:ea typeface="Cambria Math" panose="02040503050406030204" pitchFamily="18" charset="0"/>
                  </a:rPr>
                  <a:t>	</a:t>
                </a:r>
                <a14:m>
                  <m:oMath xmlns:m="http://schemas.openxmlformats.org/officeDocument/2006/math">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sk-SK" b="0" i="1" smtClean="0">
                                <a:latin typeface="Cambria Math" panose="02040503050406030204" pitchFamily="18" charset="0"/>
                                <a:ea typeface="Cambria Math" panose="02040503050406030204" pitchFamily="18" charset="0"/>
                              </a:rPr>
                              <m:t>𝑧</m:t>
                            </m:r>
                          </m:e>
                          <m:sub>
                            <m:r>
                              <a:rPr lang="en-GB" b="0" i="1" smtClean="0">
                                <a:latin typeface="Cambria Math" panose="02040503050406030204" pitchFamily="18" charset="0"/>
                                <a:ea typeface="Cambria Math" panose="02040503050406030204" pitchFamily="18" charset="0"/>
                              </a:rPr>
                              <m:t>1</m:t>
                            </m:r>
                          </m:sub>
                        </m:sSub>
                        <m:r>
                          <a:rPr lang="sk-SK" i="1">
                            <a:latin typeface="Cambria Math" panose="02040503050406030204" pitchFamily="18" charset="0"/>
                            <a:ea typeface="Cambria Math" panose="02040503050406030204" pitchFamily="18" charset="0"/>
                          </a:rPr>
                          <m:t>𝑎</m:t>
                        </m:r>
                        <m:sSub>
                          <m:sSubPr>
                            <m:ctrlPr>
                              <a:rPr lang="en-GB" i="1">
                                <a:latin typeface="Cambria Math" panose="02040503050406030204" pitchFamily="18" charset="0"/>
                                <a:ea typeface="Cambria Math" panose="02040503050406030204" pitchFamily="18" charset="0"/>
                              </a:rPr>
                            </m:ctrlPr>
                          </m:sSubPr>
                          <m:e>
                            <m:r>
                              <a:rPr lang="sk-SK" i="1">
                                <a:latin typeface="Cambria Math" panose="02040503050406030204" pitchFamily="18" charset="0"/>
                                <a:ea typeface="Cambria Math" panose="02040503050406030204" pitchFamily="18" charset="0"/>
                              </a:rPr>
                              <m:t>𝑑</m:t>
                            </m:r>
                          </m:e>
                          <m:sub>
                            <m:r>
                              <a:rPr lang="en-GB" i="1">
                                <a:latin typeface="Cambria Math" panose="02040503050406030204" pitchFamily="18" charset="0"/>
                                <a:ea typeface="Cambria Math" panose="02040503050406030204" pitchFamily="18" charset="0"/>
                              </a:rPr>
                              <m:t>𝑓</m:t>
                            </m:r>
                          </m:sub>
                        </m:sSub>
                      </m:e>
                      <m:sup>
                        <m:r>
                          <a:rPr lang="sk-SK" b="0" i="1" smtClean="0">
                            <a:latin typeface="Cambria Math" panose="02040503050406030204" pitchFamily="18" charset="0"/>
                            <a:ea typeface="Cambria Math" panose="02040503050406030204" pitchFamily="18" charset="0"/>
                          </a:rPr>
                          <m:t>𝑖</m:t>
                        </m:r>
                      </m:sup>
                    </m:sSup>
                    <m:r>
                      <a:rPr lang="en-GB" b="0" i="1" smtClean="0">
                        <a:latin typeface="Cambria Math" panose="02040503050406030204" pitchFamily="18" charset="0"/>
                        <a:ea typeface="Cambria Math" panose="02040503050406030204" pitchFamily="18" charset="0"/>
                      </a:rPr>
                      <m:t>𝑔</m:t>
                    </m:r>
                    <m:r>
                      <a:rPr lang="en-GB" b="0" i="1" smtClean="0">
                        <a:latin typeface="Cambria Math" panose="02040503050406030204" pitchFamily="18" charset="0"/>
                        <a:ea typeface="Cambria Math" panose="02040503050406030204" pitchFamily="18" charset="0"/>
                      </a:rPr>
                      <m:t>=0</m:t>
                    </m:r>
                  </m:oMath>
                </a14:m>
                <a:r>
                  <a:rPr lang="en-GB" dirty="0"/>
                  <a:t>, pre </a:t>
                </a:r>
                <a14:m>
                  <m:oMath xmlns:m="http://schemas.openxmlformats.org/officeDocument/2006/math">
                    <m:r>
                      <a:rPr lang="en-GB" b="0" i="1" smtClean="0">
                        <a:latin typeface="Cambria Math" panose="02040503050406030204" pitchFamily="18" charset="0"/>
                        <a:ea typeface="Cambria Math" panose="02040503050406030204" pitchFamily="18" charset="0"/>
                      </a:rPr>
                      <m:t>𝑖</m:t>
                    </m:r>
                    <m:r>
                      <a:rPr lang="en-GB" b="0" i="1" smtClean="0">
                        <a:latin typeface="Cambria Math" panose="02040503050406030204" pitchFamily="18" charset="0"/>
                        <a:ea typeface="Cambria Math" panose="02040503050406030204" pitchFamily="18" charset="0"/>
                      </a:rPr>
                      <m:t>=0,…, </m:t>
                    </m:r>
                    <m:r>
                      <a:rPr lang="en-GB" b="0" i="1" smtClean="0">
                        <a:latin typeface="Cambria Math" panose="02040503050406030204" pitchFamily="18" charset="0"/>
                        <a:ea typeface="Cambria Math" panose="02040503050406030204" pitchFamily="18" charset="0"/>
                      </a:rPr>
                      <m:t>𝑛</m:t>
                    </m:r>
                    <m:r>
                      <a:rPr lang="en-GB" b="0" i="1" smtClean="0">
                        <a:latin typeface="Cambria Math" panose="02040503050406030204" pitchFamily="18" charset="0"/>
                        <a:ea typeface="Cambria Math" panose="02040503050406030204" pitchFamily="18" charset="0"/>
                      </a:rPr>
                      <m:t>−2</m:t>
                    </m:r>
                  </m:oMath>
                </a14:m>
                <a:endParaRPr lang="en-GB" dirty="0"/>
              </a:p>
              <a:p>
                <a:pPr marL="274320" lvl="1" indent="0">
                  <a:buNone/>
                </a:pPr>
                <a:r>
                  <a:rPr lang="en-GB" dirty="0"/>
                  <a:t>	</a:t>
                </a:r>
                <a14:m>
                  <m:oMath xmlns:m="http://schemas.openxmlformats.org/officeDocument/2006/math">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sk-SK" b="0" i="1" smtClean="0">
                                <a:latin typeface="Cambria Math" panose="02040503050406030204" pitchFamily="18" charset="0"/>
                                <a:ea typeface="Cambria Math" panose="02040503050406030204" pitchFamily="18" charset="0"/>
                              </a:rPr>
                              <m:t>𝑧</m:t>
                            </m:r>
                          </m:e>
                          <m:sub>
                            <m:r>
                              <a:rPr lang="en-GB" b="0" i="1" smtClean="0">
                                <a:latin typeface="Cambria Math" panose="02040503050406030204" pitchFamily="18" charset="0"/>
                                <a:ea typeface="Cambria Math" panose="02040503050406030204" pitchFamily="18" charset="0"/>
                              </a:rPr>
                              <m:t>1</m:t>
                            </m:r>
                          </m:sub>
                        </m:sSub>
                        <m:r>
                          <a:rPr lang="sk-SK" i="1">
                            <a:latin typeface="Cambria Math" panose="02040503050406030204" pitchFamily="18" charset="0"/>
                            <a:ea typeface="Cambria Math" panose="02040503050406030204" pitchFamily="18" charset="0"/>
                          </a:rPr>
                          <m:t>𝑎</m:t>
                        </m:r>
                        <m:sSub>
                          <m:sSubPr>
                            <m:ctrlPr>
                              <a:rPr lang="en-GB" i="1">
                                <a:latin typeface="Cambria Math" panose="02040503050406030204" pitchFamily="18" charset="0"/>
                                <a:ea typeface="Cambria Math" panose="02040503050406030204" pitchFamily="18" charset="0"/>
                              </a:rPr>
                            </m:ctrlPr>
                          </m:sSubPr>
                          <m:e>
                            <m:r>
                              <a:rPr lang="sk-SK" i="1">
                                <a:latin typeface="Cambria Math" panose="02040503050406030204" pitchFamily="18" charset="0"/>
                                <a:ea typeface="Cambria Math" panose="02040503050406030204" pitchFamily="18" charset="0"/>
                              </a:rPr>
                              <m:t>𝑑</m:t>
                            </m:r>
                          </m:e>
                          <m:sub>
                            <m:r>
                              <a:rPr lang="en-GB" i="1">
                                <a:latin typeface="Cambria Math" panose="02040503050406030204" pitchFamily="18" charset="0"/>
                                <a:ea typeface="Cambria Math" panose="02040503050406030204" pitchFamily="18" charset="0"/>
                              </a:rPr>
                              <m:t>𝑓</m:t>
                            </m:r>
                          </m:sub>
                        </m:sSub>
                      </m:e>
                      <m:sup>
                        <m:r>
                          <a:rPr lang="en-GB" b="0" i="1" smtClean="0">
                            <a:latin typeface="Cambria Math" panose="02040503050406030204" pitchFamily="18" charset="0"/>
                            <a:ea typeface="Cambria Math" panose="02040503050406030204" pitchFamily="18" charset="0"/>
                          </a:rPr>
                          <m:t>𝑛</m:t>
                        </m:r>
                        <m:r>
                          <a:rPr lang="en-GB" b="0" i="1" smtClean="0">
                            <a:latin typeface="Cambria Math" panose="02040503050406030204" pitchFamily="18" charset="0"/>
                            <a:ea typeface="Cambria Math" panose="02040503050406030204" pitchFamily="18" charset="0"/>
                          </a:rPr>
                          <m:t>−1</m:t>
                        </m:r>
                      </m:sup>
                    </m:sSup>
                    <m:r>
                      <a:rPr lang="en-GB" b="0" i="1" smtClean="0">
                        <a:latin typeface="Cambria Math" panose="02040503050406030204" pitchFamily="18" charset="0"/>
                        <a:ea typeface="Cambria Math" panose="02040503050406030204" pitchFamily="18" charset="0"/>
                      </a:rPr>
                      <m:t>𝑔</m:t>
                    </m:r>
                    <m:r>
                      <a:rPr lang="en-GB" b="0" i="1" smtClean="0">
                        <a:latin typeface="Cambria Math" panose="02040503050406030204" pitchFamily="18" charset="0"/>
                        <a:ea typeface="Cambria Math" panose="02040503050406030204" pitchFamily="18" charset="0"/>
                      </a:rPr>
                      <m:t>≠0</m:t>
                    </m:r>
                  </m:oMath>
                </a14:m>
                <a:endParaRPr lang="sk-SK" dirty="0"/>
              </a:p>
              <a:p>
                <a:r>
                  <a:rPr lang="sk-SK" dirty="0"/>
                  <a:t>Z definície musí platiť:</a:t>
                </a:r>
              </a:p>
              <a:p>
                <a:pPr lvl="2"/>
                <a14:m>
                  <m:oMath xmlns:m="http://schemas.openxmlformats.org/officeDocument/2006/math">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sk-SK" b="0" i="1" smtClean="0">
                                <a:latin typeface="Cambria Math" panose="02040503050406030204" pitchFamily="18" charset="0"/>
                                <a:ea typeface="Cambria Math" panose="02040503050406030204" pitchFamily="18" charset="0"/>
                              </a:rPr>
                              <m:t>𝑧</m:t>
                            </m:r>
                          </m:e>
                          <m:sub>
                            <m:r>
                              <a:rPr lang="en-GB" b="0" i="1" smtClean="0">
                                <a:latin typeface="Cambria Math" panose="02040503050406030204" pitchFamily="18" charset="0"/>
                                <a:ea typeface="Cambria Math" panose="02040503050406030204" pitchFamily="18" charset="0"/>
                              </a:rPr>
                              <m:t>1</m:t>
                            </m:r>
                          </m:sub>
                        </m:sSub>
                        <m:r>
                          <a:rPr lang="sk-SK" i="1">
                            <a:latin typeface="Cambria Math" panose="02040503050406030204" pitchFamily="18" charset="0"/>
                            <a:ea typeface="Cambria Math" panose="02040503050406030204" pitchFamily="18" charset="0"/>
                          </a:rPr>
                          <m:t>𝑎</m:t>
                        </m:r>
                        <m:sSub>
                          <m:sSubPr>
                            <m:ctrlPr>
                              <a:rPr lang="en-GB" i="1">
                                <a:latin typeface="Cambria Math" panose="02040503050406030204" pitchFamily="18" charset="0"/>
                                <a:ea typeface="Cambria Math" panose="02040503050406030204" pitchFamily="18" charset="0"/>
                              </a:rPr>
                            </m:ctrlPr>
                          </m:sSubPr>
                          <m:e>
                            <m:r>
                              <a:rPr lang="sk-SK" i="1">
                                <a:latin typeface="Cambria Math" panose="02040503050406030204" pitchFamily="18" charset="0"/>
                                <a:ea typeface="Cambria Math" panose="02040503050406030204" pitchFamily="18" charset="0"/>
                              </a:rPr>
                              <m:t>𝑑</m:t>
                            </m:r>
                          </m:e>
                          <m:sub>
                            <m:r>
                              <a:rPr lang="en-GB" i="1">
                                <a:latin typeface="Cambria Math" panose="02040503050406030204" pitchFamily="18" charset="0"/>
                                <a:ea typeface="Cambria Math" panose="02040503050406030204" pitchFamily="18" charset="0"/>
                              </a:rPr>
                              <m:t>𝑓</m:t>
                            </m:r>
                          </m:sub>
                        </m:sSub>
                      </m:e>
                      <m:sup>
                        <m:r>
                          <a:rPr lang="sk-SK" b="0" i="1" smtClean="0">
                            <a:latin typeface="Cambria Math" panose="02040503050406030204" pitchFamily="18" charset="0"/>
                            <a:ea typeface="Cambria Math" panose="02040503050406030204" pitchFamily="18" charset="0"/>
                          </a:rPr>
                          <m:t>0</m:t>
                        </m:r>
                      </m:sup>
                    </m:sSup>
                    <m:r>
                      <a:rPr lang="en-GB" b="0" i="1" smtClean="0">
                        <a:latin typeface="Cambria Math" panose="02040503050406030204" pitchFamily="18" charset="0"/>
                        <a:ea typeface="Cambria Math" panose="02040503050406030204" pitchFamily="18" charset="0"/>
                      </a:rPr>
                      <m:t>𝑔</m:t>
                    </m:r>
                    <m:r>
                      <a:rPr lang="en-GB" b="0" i="1" smtClean="0">
                        <a:latin typeface="Cambria Math" panose="02040503050406030204" pitchFamily="18" charset="0"/>
                        <a:ea typeface="Cambria Math" panose="02040503050406030204" pitchFamily="18" charset="0"/>
                      </a:rPr>
                      <m:t>=0</m:t>
                    </m:r>
                  </m:oMath>
                </a14:m>
                <a:endParaRPr lang="sk-SK" b="0" dirty="0">
                  <a:ea typeface="Cambria Math" panose="02040503050406030204" pitchFamily="18" charset="0"/>
                </a:endParaRPr>
              </a:p>
              <a:p>
                <a:pPr lvl="2"/>
                <a14:m>
                  <m:oMath xmlns:m="http://schemas.openxmlformats.org/officeDocument/2006/math">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sk-SK" b="0" i="1" smtClean="0">
                                <a:latin typeface="Cambria Math" panose="02040503050406030204" pitchFamily="18" charset="0"/>
                                <a:ea typeface="Cambria Math" panose="02040503050406030204" pitchFamily="18" charset="0"/>
                              </a:rPr>
                              <m:t>𝑧</m:t>
                            </m:r>
                          </m:e>
                          <m:sub>
                            <m:r>
                              <a:rPr lang="en-GB" b="0" i="1" smtClean="0">
                                <a:latin typeface="Cambria Math" panose="02040503050406030204" pitchFamily="18" charset="0"/>
                                <a:ea typeface="Cambria Math" panose="02040503050406030204" pitchFamily="18" charset="0"/>
                              </a:rPr>
                              <m:t>1</m:t>
                            </m:r>
                          </m:sub>
                        </m:sSub>
                        <m:r>
                          <a:rPr lang="sk-SK" i="1">
                            <a:latin typeface="Cambria Math" panose="02040503050406030204" pitchFamily="18" charset="0"/>
                            <a:ea typeface="Cambria Math" panose="02040503050406030204" pitchFamily="18" charset="0"/>
                          </a:rPr>
                          <m:t>𝑎</m:t>
                        </m:r>
                        <m:sSub>
                          <m:sSubPr>
                            <m:ctrlPr>
                              <a:rPr lang="en-GB" i="1">
                                <a:latin typeface="Cambria Math" panose="02040503050406030204" pitchFamily="18" charset="0"/>
                                <a:ea typeface="Cambria Math" panose="02040503050406030204" pitchFamily="18" charset="0"/>
                              </a:rPr>
                            </m:ctrlPr>
                          </m:sSubPr>
                          <m:e>
                            <m:r>
                              <a:rPr lang="sk-SK" i="1">
                                <a:latin typeface="Cambria Math" panose="02040503050406030204" pitchFamily="18" charset="0"/>
                                <a:ea typeface="Cambria Math" panose="02040503050406030204" pitchFamily="18" charset="0"/>
                              </a:rPr>
                              <m:t>𝑑</m:t>
                            </m:r>
                          </m:e>
                          <m:sub>
                            <m:r>
                              <a:rPr lang="en-GB" i="1">
                                <a:latin typeface="Cambria Math" panose="02040503050406030204" pitchFamily="18" charset="0"/>
                                <a:ea typeface="Cambria Math" panose="02040503050406030204" pitchFamily="18" charset="0"/>
                              </a:rPr>
                              <m:t>𝑓</m:t>
                            </m:r>
                          </m:sub>
                        </m:sSub>
                      </m:e>
                      <m:sup>
                        <m:r>
                          <a:rPr lang="sk-SK" b="0" i="1" smtClean="0">
                            <a:latin typeface="Cambria Math" panose="02040503050406030204" pitchFamily="18" charset="0"/>
                            <a:ea typeface="Cambria Math" panose="02040503050406030204" pitchFamily="18" charset="0"/>
                          </a:rPr>
                          <m:t>1</m:t>
                        </m:r>
                      </m:sup>
                    </m:sSup>
                    <m:r>
                      <a:rPr lang="en-GB" b="0" i="1" smtClean="0">
                        <a:latin typeface="Cambria Math" panose="02040503050406030204" pitchFamily="18" charset="0"/>
                        <a:ea typeface="Cambria Math" panose="02040503050406030204" pitchFamily="18" charset="0"/>
                      </a:rPr>
                      <m:t>𝑔</m:t>
                    </m:r>
                    <m:r>
                      <a:rPr lang="en-GB" b="0" i="1" smtClean="0">
                        <a:latin typeface="Cambria Math" panose="02040503050406030204" pitchFamily="18" charset="0"/>
                        <a:ea typeface="Cambria Math" panose="02040503050406030204" pitchFamily="18" charset="0"/>
                      </a:rPr>
                      <m:t>=0</m:t>
                    </m:r>
                  </m:oMath>
                </a14:m>
                <a:endParaRPr lang="en-GB" dirty="0"/>
              </a:p>
              <a:p>
                <a:pPr lvl="2"/>
                <a14:m>
                  <m:oMath xmlns:m="http://schemas.openxmlformats.org/officeDocument/2006/math">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sk-SK" b="0" i="1" smtClean="0">
                                <a:latin typeface="Cambria Math" panose="02040503050406030204" pitchFamily="18" charset="0"/>
                                <a:ea typeface="Cambria Math" panose="02040503050406030204" pitchFamily="18" charset="0"/>
                              </a:rPr>
                              <m:t>𝑧</m:t>
                            </m:r>
                          </m:e>
                          <m:sub>
                            <m:r>
                              <a:rPr lang="en-GB" b="0" i="1" smtClean="0">
                                <a:latin typeface="Cambria Math" panose="02040503050406030204" pitchFamily="18" charset="0"/>
                                <a:ea typeface="Cambria Math" panose="02040503050406030204" pitchFamily="18" charset="0"/>
                              </a:rPr>
                              <m:t>1</m:t>
                            </m:r>
                          </m:sub>
                        </m:sSub>
                        <m:r>
                          <a:rPr lang="sk-SK" i="1">
                            <a:latin typeface="Cambria Math" panose="02040503050406030204" pitchFamily="18" charset="0"/>
                            <a:ea typeface="Cambria Math" panose="02040503050406030204" pitchFamily="18" charset="0"/>
                          </a:rPr>
                          <m:t>𝑎</m:t>
                        </m:r>
                        <m:sSub>
                          <m:sSubPr>
                            <m:ctrlPr>
                              <a:rPr lang="en-GB" i="1">
                                <a:latin typeface="Cambria Math" panose="02040503050406030204" pitchFamily="18" charset="0"/>
                                <a:ea typeface="Cambria Math" panose="02040503050406030204" pitchFamily="18" charset="0"/>
                              </a:rPr>
                            </m:ctrlPr>
                          </m:sSubPr>
                          <m:e>
                            <m:r>
                              <a:rPr lang="sk-SK" i="1">
                                <a:latin typeface="Cambria Math" panose="02040503050406030204" pitchFamily="18" charset="0"/>
                                <a:ea typeface="Cambria Math" panose="02040503050406030204" pitchFamily="18" charset="0"/>
                              </a:rPr>
                              <m:t>𝑑</m:t>
                            </m:r>
                          </m:e>
                          <m:sub>
                            <m:r>
                              <a:rPr lang="en-GB" i="1">
                                <a:latin typeface="Cambria Math" panose="02040503050406030204" pitchFamily="18" charset="0"/>
                                <a:ea typeface="Cambria Math" panose="02040503050406030204" pitchFamily="18" charset="0"/>
                              </a:rPr>
                              <m:t>𝑓</m:t>
                            </m:r>
                          </m:sub>
                        </m:sSub>
                      </m:e>
                      <m:sup>
                        <m:r>
                          <a:rPr lang="sk-SK" b="0" i="1" smtClean="0">
                            <a:latin typeface="Cambria Math" panose="02040503050406030204" pitchFamily="18" charset="0"/>
                            <a:ea typeface="Cambria Math" panose="02040503050406030204" pitchFamily="18" charset="0"/>
                          </a:rPr>
                          <m:t>2</m:t>
                        </m:r>
                      </m:sup>
                    </m:sSup>
                    <m:r>
                      <a:rPr lang="en-GB" b="0" i="1" smtClean="0">
                        <a:latin typeface="Cambria Math" panose="02040503050406030204" pitchFamily="18" charset="0"/>
                        <a:ea typeface="Cambria Math" panose="02040503050406030204" pitchFamily="18" charset="0"/>
                      </a:rPr>
                      <m:t>𝑔</m:t>
                    </m:r>
                    <m:r>
                      <a:rPr lang="en-GB" b="0" i="1" smtClean="0">
                        <a:latin typeface="Cambria Math" panose="02040503050406030204" pitchFamily="18" charset="0"/>
                        <a:ea typeface="Cambria Math" panose="02040503050406030204" pitchFamily="18" charset="0"/>
                      </a:rPr>
                      <m:t>=0</m:t>
                    </m:r>
                  </m:oMath>
                </a14:m>
                <a:endParaRPr lang="en-GB" dirty="0"/>
              </a:p>
              <a:p>
                <a:pPr lvl="2"/>
                <a14:m>
                  <m:oMath xmlns:m="http://schemas.openxmlformats.org/officeDocument/2006/math">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sk-SK" b="0" i="1" smtClean="0">
                                <a:latin typeface="Cambria Math" panose="02040503050406030204" pitchFamily="18" charset="0"/>
                                <a:ea typeface="Cambria Math" panose="02040503050406030204" pitchFamily="18" charset="0"/>
                              </a:rPr>
                              <m:t>𝑧</m:t>
                            </m:r>
                          </m:e>
                          <m:sub>
                            <m:r>
                              <a:rPr lang="en-GB" b="0" i="1" smtClean="0">
                                <a:latin typeface="Cambria Math" panose="02040503050406030204" pitchFamily="18" charset="0"/>
                                <a:ea typeface="Cambria Math" panose="02040503050406030204" pitchFamily="18" charset="0"/>
                              </a:rPr>
                              <m:t>1</m:t>
                            </m:r>
                          </m:sub>
                        </m:sSub>
                        <m:r>
                          <a:rPr lang="sk-SK" i="1">
                            <a:latin typeface="Cambria Math" panose="02040503050406030204" pitchFamily="18" charset="0"/>
                            <a:ea typeface="Cambria Math" panose="02040503050406030204" pitchFamily="18" charset="0"/>
                          </a:rPr>
                          <m:t>𝑎</m:t>
                        </m:r>
                        <m:sSub>
                          <m:sSubPr>
                            <m:ctrlPr>
                              <a:rPr lang="en-GB" i="1">
                                <a:latin typeface="Cambria Math" panose="02040503050406030204" pitchFamily="18" charset="0"/>
                                <a:ea typeface="Cambria Math" panose="02040503050406030204" pitchFamily="18" charset="0"/>
                              </a:rPr>
                            </m:ctrlPr>
                          </m:sSubPr>
                          <m:e>
                            <m:r>
                              <a:rPr lang="sk-SK" i="1">
                                <a:latin typeface="Cambria Math" panose="02040503050406030204" pitchFamily="18" charset="0"/>
                                <a:ea typeface="Cambria Math" panose="02040503050406030204" pitchFamily="18" charset="0"/>
                              </a:rPr>
                              <m:t>𝑑</m:t>
                            </m:r>
                          </m:e>
                          <m:sub>
                            <m:r>
                              <a:rPr lang="en-GB" i="1">
                                <a:latin typeface="Cambria Math" panose="02040503050406030204" pitchFamily="18" charset="0"/>
                                <a:ea typeface="Cambria Math" panose="02040503050406030204" pitchFamily="18" charset="0"/>
                              </a:rPr>
                              <m:t>𝑓</m:t>
                            </m:r>
                          </m:sub>
                        </m:sSub>
                      </m:e>
                      <m:sup>
                        <m:r>
                          <a:rPr lang="sk-SK" b="0" i="1" smtClean="0">
                            <a:latin typeface="Cambria Math" panose="02040503050406030204" pitchFamily="18" charset="0"/>
                            <a:ea typeface="Cambria Math" panose="02040503050406030204" pitchFamily="18" charset="0"/>
                          </a:rPr>
                          <m:t>3</m:t>
                        </m:r>
                      </m:sup>
                    </m:sSup>
                    <m:r>
                      <a:rPr lang="en-GB" b="0" i="1" smtClean="0">
                        <a:latin typeface="Cambria Math" panose="02040503050406030204" pitchFamily="18" charset="0"/>
                        <a:ea typeface="Cambria Math" panose="02040503050406030204" pitchFamily="18" charset="0"/>
                      </a:rPr>
                      <m:t>𝑔</m:t>
                    </m:r>
                    <m:r>
                      <a:rPr lang="en-GB" b="0" i="1" smtClean="0">
                        <a:latin typeface="Cambria Math" panose="02040503050406030204" pitchFamily="18" charset="0"/>
                        <a:ea typeface="Cambria Math" panose="02040503050406030204" pitchFamily="18" charset="0"/>
                      </a:rPr>
                      <m:t>≠0</m:t>
                    </m:r>
                  </m:oMath>
                </a14:m>
                <a:endParaRPr lang="sk-SK" dirty="0"/>
              </a:p>
              <a:p>
                <a:pPr lvl="1"/>
                <a:endParaRPr lang="en-GB" dirty="0"/>
              </a:p>
            </p:txBody>
          </p:sp>
        </mc:Choice>
        <mc:Fallback xmlns="">
          <p:sp>
            <p:nvSpPr>
              <p:cNvPr id="3" name="Content Placeholder 2">
                <a:extLst>
                  <a:ext uri="{FF2B5EF4-FFF2-40B4-BE49-F238E27FC236}">
                    <a16:creationId xmlns:a16="http://schemas.microsoft.com/office/drawing/2014/main" id="{5FA6C72C-C9B4-E652-0BB4-DBBAF606C94F}"/>
                  </a:ext>
                </a:extLst>
              </p:cNvPr>
              <p:cNvSpPr>
                <a:spLocks noGrp="1" noRot="1" noChangeAspect="1" noMove="1" noResize="1" noEditPoints="1" noAdjustHandles="1" noChangeArrowheads="1" noChangeShapeType="1" noTextEdit="1"/>
              </p:cNvSpPr>
              <p:nvPr>
                <p:ph idx="1"/>
              </p:nvPr>
            </p:nvSpPr>
            <p:spPr>
              <a:blipFill>
                <a:blip r:embed="rId2"/>
                <a:stretch>
                  <a:fillRect l="-667" t="-875" r="-815"/>
                </a:stretch>
              </a:blipFill>
            </p:spPr>
            <p:txBody>
              <a:bodyPr/>
              <a:lstStyle/>
              <a:p>
                <a:r>
                  <a:rPr lang="en-GB">
                    <a:noFill/>
                  </a:rPr>
                  <a:t> </a:t>
                </a:r>
              </a:p>
            </p:txBody>
          </p:sp>
        </mc:Fallback>
      </mc:AlternateContent>
    </p:spTree>
    <p:extLst>
      <p:ext uri="{BB962C8B-B14F-4D97-AF65-F5344CB8AC3E}">
        <p14:creationId xmlns:p14="http://schemas.microsoft.com/office/powerpoint/2010/main" val="7392851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9333FE-F4BB-75C8-AAB6-66B973C04ACB}"/>
              </a:ext>
            </a:extLst>
          </p:cNvPr>
          <p:cNvSpPr>
            <a:spLocks noGrp="1"/>
          </p:cNvSpPr>
          <p:nvPr>
            <p:ph type="title"/>
          </p:nvPr>
        </p:nvSpPr>
        <p:spPr/>
        <p:txBody>
          <a:bodyPr/>
          <a:lstStyle/>
          <a:p>
            <a:r>
              <a:rPr lang="sk-SK" dirty="0"/>
              <a:t>Príklad 5</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BBB0D464-2455-AC12-6A4A-8CF012F83168}"/>
                  </a:ext>
                </a:extLst>
              </p:cNvPr>
              <p:cNvSpPr>
                <a:spLocks noGrp="1"/>
              </p:cNvSpPr>
              <p:nvPr>
                <p:ph idx="1"/>
              </p:nvPr>
            </p:nvSpPr>
            <p:spPr/>
            <p:txBody>
              <a:bodyPr/>
              <a:lstStyle/>
              <a:p>
                <a:r>
                  <a:rPr lang="sk-SK" dirty="0"/>
                  <a:t>Gradient </a:t>
                </a:r>
                <a14:m>
                  <m:oMath xmlns:m="http://schemas.openxmlformats.org/officeDocument/2006/math">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sk-SK" b="0" i="1" smtClean="0">
                            <a:latin typeface="Cambria Math" panose="02040503050406030204" pitchFamily="18" charset="0"/>
                            <a:ea typeface="Cambria Math" panose="02040503050406030204" pitchFamily="18" charset="0"/>
                          </a:rPr>
                          <m:t>𝑧</m:t>
                        </m:r>
                      </m:e>
                      <m:sub>
                        <m:r>
                          <a:rPr lang="en-GB" b="0" i="1" smtClean="0">
                            <a:latin typeface="Cambria Math" panose="02040503050406030204" pitchFamily="18" charset="0"/>
                            <a:ea typeface="Cambria Math" panose="02040503050406030204" pitchFamily="18" charset="0"/>
                          </a:rPr>
                          <m:t>1</m:t>
                        </m:r>
                      </m:sub>
                    </m:sSub>
                  </m:oMath>
                </a14:m>
                <a:r>
                  <a:rPr lang="sk-SK" dirty="0"/>
                  <a:t>:</a:t>
                </a:r>
              </a:p>
              <a:p>
                <a:pPr lvl="2"/>
                <a14:m>
                  <m:oMath xmlns:m="http://schemas.openxmlformats.org/officeDocument/2006/math">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sk-SK" b="0" i="1" smtClean="0">
                            <a:latin typeface="Cambria Math" panose="02040503050406030204" pitchFamily="18" charset="0"/>
                            <a:ea typeface="Cambria Math" panose="02040503050406030204" pitchFamily="18" charset="0"/>
                          </a:rPr>
                          <m:t>𝑧</m:t>
                        </m:r>
                      </m:e>
                      <m:sub>
                        <m:r>
                          <a:rPr lang="en-GB" b="0" i="1" smtClean="0">
                            <a:latin typeface="Cambria Math" panose="02040503050406030204" pitchFamily="18" charset="0"/>
                            <a:ea typeface="Cambria Math" panose="02040503050406030204" pitchFamily="18" charset="0"/>
                          </a:rPr>
                          <m:t>1</m:t>
                        </m:r>
                      </m:sub>
                    </m:sSub>
                    <m:r>
                      <a:rPr lang="sk-SK" b="0" i="1" smtClean="0">
                        <a:latin typeface="Cambria Math" panose="02040503050406030204" pitchFamily="18" charset="0"/>
                        <a:ea typeface="Cambria Math" panose="02040503050406030204" pitchFamily="18" charset="0"/>
                      </a:rPr>
                      <m:t>=</m:t>
                    </m:r>
                    <m:d>
                      <m:dPr>
                        <m:begChr m:val="["/>
                        <m:endChr m:val="]"/>
                        <m:ctrlPr>
                          <a:rPr lang="sk-SK" b="0" i="1" smtClean="0">
                            <a:latin typeface="Cambria Math" panose="02040503050406030204" pitchFamily="18" charset="0"/>
                            <a:ea typeface="Cambria Math" panose="02040503050406030204" pitchFamily="18" charset="0"/>
                          </a:rPr>
                        </m:ctrlPr>
                      </m:dPr>
                      <m:e>
                        <m:m>
                          <m:mPr>
                            <m:plcHide m:val="on"/>
                            <m:mcs>
                              <m:mc>
                                <m:mcPr>
                                  <m:count m:val="4"/>
                                  <m:mcJc m:val="center"/>
                                </m:mcPr>
                              </m:mc>
                            </m:mcs>
                            <m:ctrlPr>
                              <a:rPr lang="en-GB" b="0" i="1" smtClean="0">
                                <a:latin typeface="Cambria Math" panose="02040503050406030204" pitchFamily="18" charset="0"/>
                                <a:ea typeface="Cambria Math" panose="02040503050406030204" pitchFamily="18" charset="0"/>
                              </a:rPr>
                            </m:ctrlPr>
                          </m:mPr>
                          <m:mr>
                            <m:e>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𝑧</m:t>
                                      </m:r>
                                    </m:e>
                                    <m:sub>
                                      <m:r>
                                        <a:rPr lang="en-GB" b="0" i="1" smtClean="0">
                                          <a:latin typeface="Cambria Math" panose="02040503050406030204" pitchFamily="18" charset="0"/>
                                          <a:ea typeface="Cambria Math" panose="02040503050406030204" pitchFamily="18" charset="0"/>
                                        </a:rPr>
                                        <m:t>1</m:t>
                                      </m:r>
                                    </m:sub>
                                  </m:sSub>
                                </m:num>
                                <m:den>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𝑥</m:t>
                                      </m:r>
                                    </m:e>
                                    <m:sub>
                                      <m:r>
                                        <a:rPr lang="en-GB" b="0" i="1" smtClean="0">
                                          <a:latin typeface="Cambria Math" panose="02040503050406030204" pitchFamily="18" charset="0"/>
                                          <a:ea typeface="Cambria Math" panose="02040503050406030204" pitchFamily="18" charset="0"/>
                                        </a:rPr>
                                        <m:t>1</m:t>
                                      </m:r>
                                    </m:sub>
                                  </m:sSub>
                                </m:den>
                              </m:f>
                            </m:e>
                            <m:e>
                              <m:f>
                                <m:fPr>
                                  <m:ctrlPr>
                                    <a:rPr lang="en-GB" i="1">
                                      <a:latin typeface="Cambria Math" panose="02040503050406030204" pitchFamily="18" charset="0"/>
                                      <a:ea typeface="Cambria Math" panose="02040503050406030204" pitchFamily="18" charset="0"/>
                                    </a:rPr>
                                  </m:ctrlPr>
                                </m:fPr>
                                <m:num>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𝑧</m:t>
                                      </m:r>
                                    </m:e>
                                    <m:sub>
                                      <m:r>
                                        <a:rPr lang="en-GB" i="1">
                                          <a:latin typeface="Cambria Math" panose="02040503050406030204" pitchFamily="18" charset="0"/>
                                          <a:ea typeface="Cambria Math" panose="02040503050406030204" pitchFamily="18" charset="0"/>
                                        </a:rPr>
                                        <m:t>1</m:t>
                                      </m:r>
                                    </m:sub>
                                  </m:sSub>
                                </m:num>
                                <m:den>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𝑥</m:t>
                                      </m:r>
                                    </m:e>
                                    <m:sub>
                                      <m:r>
                                        <a:rPr lang="en-GB" b="0" i="1" smtClean="0">
                                          <a:latin typeface="Cambria Math" panose="02040503050406030204" pitchFamily="18" charset="0"/>
                                          <a:ea typeface="Cambria Math" panose="02040503050406030204" pitchFamily="18" charset="0"/>
                                        </a:rPr>
                                        <m:t>2</m:t>
                                      </m:r>
                                    </m:sub>
                                  </m:sSub>
                                </m:den>
                              </m:f>
                            </m:e>
                            <m:e>
                              <m:f>
                                <m:fPr>
                                  <m:ctrlPr>
                                    <a:rPr lang="en-GB" i="1">
                                      <a:latin typeface="Cambria Math" panose="02040503050406030204" pitchFamily="18" charset="0"/>
                                      <a:ea typeface="Cambria Math" panose="02040503050406030204" pitchFamily="18" charset="0"/>
                                    </a:rPr>
                                  </m:ctrlPr>
                                </m:fPr>
                                <m:num>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𝑧</m:t>
                                      </m:r>
                                    </m:e>
                                    <m:sub>
                                      <m:r>
                                        <a:rPr lang="en-GB" i="1">
                                          <a:latin typeface="Cambria Math" panose="02040503050406030204" pitchFamily="18" charset="0"/>
                                          <a:ea typeface="Cambria Math" panose="02040503050406030204" pitchFamily="18" charset="0"/>
                                        </a:rPr>
                                        <m:t>1</m:t>
                                      </m:r>
                                    </m:sub>
                                  </m:sSub>
                                </m:num>
                                <m:den>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𝑥</m:t>
                                      </m:r>
                                    </m:e>
                                    <m:sub>
                                      <m:r>
                                        <a:rPr lang="en-GB" b="0" i="1" smtClean="0">
                                          <a:latin typeface="Cambria Math" panose="02040503050406030204" pitchFamily="18" charset="0"/>
                                          <a:ea typeface="Cambria Math" panose="02040503050406030204" pitchFamily="18" charset="0"/>
                                        </a:rPr>
                                        <m:t>3</m:t>
                                      </m:r>
                                    </m:sub>
                                  </m:sSub>
                                </m:den>
                              </m:f>
                            </m:e>
                            <m:e>
                              <m:f>
                                <m:fPr>
                                  <m:ctrlPr>
                                    <a:rPr lang="en-GB" i="1">
                                      <a:latin typeface="Cambria Math" panose="02040503050406030204" pitchFamily="18" charset="0"/>
                                      <a:ea typeface="Cambria Math" panose="02040503050406030204" pitchFamily="18" charset="0"/>
                                    </a:rPr>
                                  </m:ctrlPr>
                                </m:fPr>
                                <m:num>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𝑧</m:t>
                                      </m:r>
                                    </m:e>
                                    <m:sub>
                                      <m:r>
                                        <a:rPr lang="en-GB" i="1">
                                          <a:latin typeface="Cambria Math" panose="02040503050406030204" pitchFamily="18" charset="0"/>
                                          <a:ea typeface="Cambria Math" panose="02040503050406030204" pitchFamily="18" charset="0"/>
                                        </a:rPr>
                                        <m:t>1</m:t>
                                      </m:r>
                                    </m:sub>
                                  </m:sSub>
                                </m:num>
                                <m:den>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𝑥</m:t>
                                      </m:r>
                                    </m:e>
                                    <m:sub>
                                      <m:r>
                                        <a:rPr lang="en-GB" b="0" i="1" smtClean="0">
                                          <a:latin typeface="Cambria Math" panose="02040503050406030204" pitchFamily="18" charset="0"/>
                                          <a:ea typeface="Cambria Math" panose="02040503050406030204" pitchFamily="18" charset="0"/>
                                        </a:rPr>
                                        <m:t>4</m:t>
                                      </m:r>
                                    </m:sub>
                                  </m:sSub>
                                </m:den>
                              </m:f>
                            </m:e>
                          </m:mr>
                        </m:m>
                      </m:e>
                    </m:d>
                  </m:oMath>
                </a14:m>
                <a:endParaRPr lang="en-GB" b="0" dirty="0">
                  <a:ea typeface="Cambria Math" panose="02040503050406030204" pitchFamily="18" charset="0"/>
                </a:endParaRPr>
              </a:p>
              <a:p>
                <a:pPr lvl="2"/>
                <a14:m>
                  <m:oMath xmlns:m="http://schemas.openxmlformats.org/officeDocument/2006/math">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sk-SK" b="0" i="1" smtClean="0">
                                <a:latin typeface="Cambria Math" panose="02040503050406030204" pitchFamily="18" charset="0"/>
                                <a:ea typeface="Cambria Math" panose="02040503050406030204" pitchFamily="18" charset="0"/>
                              </a:rPr>
                              <m:t>𝑧</m:t>
                            </m:r>
                          </m:e>
                          <m:sub>
                            <m:r>
                              <a:rPr lang="en-GB" b="0" i="1" smtClean="0">
                                <a:latin typeface="Cambria Math" panose="02040503050406030204" pitchFamily="18" charset="0"/>
                                <a:ea typeface="Cambria Math" panose="02040503050406030204" pitchFamily="18" charset="0"/>
                              </a:rPr>
                              <m:t>1</m:t>
                            </m:r>
                          </m:sub>
                        </m:sSub>
                        <m:r>
                          <a:rPr lang="sk-SK" i="1">
                            <a:latin typeface="Cambria Math" panose="02040503050406030204" pitchFamily="18" charset="0"/>
                            <a:ea typeface="Cambria Math" panose="02040503050406030204" pitchFamily="18" charset="0"/>
                          </a:rPr>
                          <m:t>𝑎</m:t>
                        </m:r>
                        <m:sSub>
                          <m:sSubPr>
                            <m:ctrlPr>
                              <a:rPr lang="en-GB" i="1">
                                <a:latin typeface="Cambria Math" panose="02040503050406030204" pitchFamily="18" charset="0"/>
                                <a:ea typeface="Cambria Math" panose="02040503050406030204" pitchFamily="18" charset="0"/>
                              </a:rPr>
                            </m:ctrlPr>
                          </m:sSubPr>
                          <m:e>
                            <m:r>
                              <a:rPr lang="sk-SK" i="1">
                                <a:latin typeface="Cambria Math" panose="02040503050406030204" pitchFamily="18" charset="0"/>
                                <a:ea typeface="Cambria Math" panose="02040503050406030204" pitchFamily="18" charset="0"/>
                              </a:rPr>
                              <m:t>𝑑</m:t>
                            </m:r>
                          </m:e>
                          <m:sub>
                            <m:r>
                              <a:rPr lang="en-GB" i="1">
                                <a:latin typeface="Cambria Math" panose="02040503050406030204" pitchFamily="18" charset="0"/>
                                <a:ea typeface="Cambria Math" panose="02040503050406030204" pitchFamily="18" charset="0"/>
                              </a:rPr>
                              <m:t>𝑓</m:t>
                            </m:r>
                          </m:sub>
                        </m:sSub>
                      </m:e>
                      <m:sup>
                        <m:r>
                          <a:rPr lang="sk-SK" b="0" i="1" smtClean="0">
                            <a:latin typeface="Cambria Math" panose="02040503050406030204" pitchFamily="18" charset="0"/>
                            <a:ea typeface="Cambria Math" panose="02040503050406030204" pitchFamily="18" charset="0"/>
                          </a:rPr>
                          <m:t>0</m:t>
                        </m:r>
                      </m:sup>
                    </m:sSup>
                    <m:r>
                      <a:rPr lang="en-GB" b="0" i="1" smtClean="0">
                        <a:latin typeface="Cambria Math" panose="02040503050406030204" pitchFamily="18" charset="0"/>
                        <a:ea typeface="Cambria Math" panose="02040503050406030204" pitchFamily="18" charset="0"/>
                      </a:rPr>
                      <m:t>𝑔</m:t>
                    </m:r>
                    <m:r>
                      <a:rPr lang="en-GB" b="0" i="1" smtClean="0">
                        <a:latin typeface="Cambria Math" panose="02040503050406030204" pitchFamily="18" charset="0"/>
                        <a:ea typeface="Cambria Math" panose="02040503050406030204" pitchFamily="18" charset="0"/>
                      </a:rPr>
                      <m:t>=</m:t>
                    </m:r>
                    <m:f>
                      <m:fPr>
                        <m:ctrlPr>
                          <a:rPr lang="en-GB" i="1">
                            <a:latin typeface="Cambria Math" panose="02040503050406030204" pitchFamily="18" charset="0"/>
                            <a:ea typeface="Cambria Math" panose="02040503050406030204" pitchFamily="18" charset="0"/>
                          </a:rPr>
                        </m:ctrlPr>
                      </m:fPr>
                      <m:num>
                        <m:r>
                          <a:rPr lang="sk-SK" i="1">
                            <a:latin typeface="Cambria Math" panose="02040503050406030204" pitchFamily="18" charset="0"/>
                            <a:ea typeface="Cambria Math" panose="02040503050406030204" pitchFamily="18" charset="0"/>
                          </a:rPr>
                          <m:t>1</m:t>
                        </m:r>
                      </m:num>
                      <m:den>
                        <m:r>
                          <a:rPr lang="en-GB" i="1">
                            <a:latin typeface="Cambria Math" panose="02040503050406030204" pitchFamily="18" charset="0"/>
                            <a:ea typeface="Cambria Math" panose="02040503050406030204" pitchFamily="18" charset="0"/>
                          </a:rPr>
                          <m:t>𝐽</m:t>
                        </m:r>
                      </m:den>
                    </m:f>
                    <m:f>
                      <m:fPr>
                        <m:ctrlPr>
                          <a:rPr lang="en-GB" i="1">
                            <a:latin typeface="Cambria Math" panose="02040503050406030204" pitchFamily="18" charset="0"/>
                            <a:ea typeface="Cambria Math" panose="02040503050406030204" pitchFamily="18" charset="0"/>
                          </a:rPr>
                        </m:ctrlPr>
                      </m:fPr>
                      <m:num>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𝑧</m:t>
                            </m:r>
                          </m:e>
                          <m:sub>
                            <m:r>
                              <a:rPr lang="en-GB" i="1">
                                <a:latin typeface="Cambria Math" panose="02040503050406030204" pitchFamily="18" charset="0"/>
                                <a:ea typeface="Cambria Math" panose="02040503050406030204" pitchFamily="18" charset="0"/>
                              </a:rPr>
                              <m:t>1</m:t>
                            </m:r>
                          </m:sub>
                        </m:sSub>
                      </m:num>
                      <m:den>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𝑥</m:t>
                            </m:r>
                          </m:e>
                          <m:sub>
                            <m:r>
                              <a:rPr lang="en-GB" i="1">
                                <a:latin typeface="Cambria Math" panose="02040503050406030204" pitchFamily="18" charset="0"/>
                                <a:ea typeface="Cambria Math" panose="02040503050406030204" pitchFamily="18" charset="0"/>
                              </a:rPr>
                              <m:t>4</m:t>
                            </m:r>
                          </m:sub>
                        </m:sSub>
                      </m:den>
                    </m:f>
                    <m:r>
                      <a:rPr lang="en-GB" b="0" i="1" smtClean="0">
                        <a:latin typeface="Cambria Math" panose="02040503050406030204" pitchFamily="18" charset="0"/>
                        <a:ea typeface="Cambria Math" panose="02040503050406030204" pitchFamily="18" charset="0"/>
                      </a:rPr>
                      <m:t>=0</m:t>
                    </m:r>
                  </m:oMath>
                </a14:m>
                <a:endParaRPr lang="en-GB" b="0" dirty="0">
                  <a:ea typeface="Cambria Math" panose="02040503050406030204" pitchFamily="18" charset="0"/>
                </a:endParaRPr>
              </a:p>
              <a:p>
                <a:pPr lvl="2"/>
                <a14:m>
                  <m:oMath xmlns:m="http://schemas.openxmlformats.org/officeDocument/2006/math">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sk-SK" b="0" i="1" smtClean="0">
                                <a:latin typeface="Cambria Math" panose="02040503050406030204" pitchFamily="18" charset="0"/>
                                <a:ea typeface="Cambria Math" panose="02040503050406030204" pitchFamily="18" charset="0"/>
                              </a:rPr>
                              <m:t>𝑧</m:t>
                            </m:r>
                          </m:e>
                          <m:sub>
                            <m:r>
                              <a:rPr lang="en-GB" b="0" i="1" smtClean="0">
                                <a:latin typeface="Cambria Math" panose="02040503050406030204" pitchFamily="18" charset="0"/>
                                <a:ea typeface="Cambria Math" panose="02040503050406030204" pitchFamily="18" charset="0"/>
                              </a:rPr>
                              <m:t>1</m:t>
                            </m:r>
                          </m:sub>
                        </m:sSub>
                        <m:r>
                          <a:rPr lang="sk-SK" i="1">
                            <a:latin typeface="Cambria Math" panose="02040503050406030204" pitchFamily="18" charset="0"/>
                            <a:ea typeface="Cambria Math" panose="02040503050406030204" pitchFamily="18" charset="0"/>
                          </a:rPr>
                          <m:t>𝑎</m:t>
                        </m:r>
                        <m:sSub>
                          <m:sSubPr>
                            <m:ctrlPr>
                              <a:rPr lang="en-GB" i="1">
                                <a:latin typeface="Cambria Math" panose="02040503050406030204" pitchFamily="18" charset="0"/>
                                <a:ea typeface="Cambria Math" panose="02040503050406030204" pitchFamily="18" charset="0"/>
                              </a:rPr>
                            </m:ctrlPr>
                          </m:sSubPr>
                          <m:e>
                            <m:r>
                              <a:rPr lang="sk-SK" i="1">
                                <a:latin typeface="Cambria Math" panose="02040503050406030204" pitchFamily="18" charset="0"/>
                                <a:ea typeface="Cambria Math" panose="02040503050406030204" pitchFamily="18" charset="0"/>
                              </a:rPr>
                              <m:t>𝑑</m:t>
                            </m:r>
                          </m:e>
                          <m:sub>
                            <m:r>
                              <a:rPr lang="en-GB" i="1">
                                <a:latin typeface="Cambria Math" panose="02040503050406030204" pitchFamily="18" charset="0"/>
                                <a:ea typeface="Cambria Math" panose="02040503050406030204" pitchFamily="18" charset="0"/>
                              </a:rPr>
                              <m:t>𝑓</m:t>
                            </m:r>
                          </m:sub>
                        </m:sSub>
                      </m:e>
                      <m:sup>
                        <m:r>
                          <a:rPr lang="en-GB" b="0" i="1" smtClean="0">
                            <a:latin typeface="Cambria Math" panose="02040503050406030204" pitchFamily="18" charset="0"/>
                            <a:ea typeface="Cambria Math" panose="02040503050406030204" pitchFamily="18" charset="0"/>
                          </a:rPr>
                          <m:t>1</m:t>
                        </m:r>
                      </m:sup>
                    </m:sSup>
                    <m:r>
                      <a:rPr lang="en-GB" b="0" i="1" smtClean="0">
                        <a:latin typeface="Cambria Math" panose="02040503050406030204" pitchFamily="18" charset="0"/>
                        <a:ea typeface="Cambria Math" panose="02040503050406030204" pitchFamily="18" charset="0"/>
                      </a:rPr>
                      <m:t>𝑔</m:t>
                    </m:r>
                    <m:r>
                      <a:rPr lang="en-GB" b="0" i="1" smtClean="0">
                        <a:latin typeface="Cambria Math" panose="02040503050406030204" pitchFamily="18" charset="0"/>
                        <a:ea typeface="Cambria Math" panose="02040503050406030204" pitchFamily="18" charset="0"/>
                      </a:rPr>
                      <m:t>=−</m:t>
                    </m:r>
                    <m:f>
                      <m:fPr>
                        <m:ctrlPr>
                          <a:rPr lang="en-GB" i="1">
                            <a:latin typeface="Cambria Math" panose="02040503050406030204" pitchFamily="18" charset="0"/>
                            <a:ea typeface="Cambria Math" panose="02040503050406030204" pitchFamily="18" charset="0"/>
                          </a:rPr>
                        </m:ctrlPr>
                      </m:fPr>
                      <m:num>
                        <m:r>
                          <a:rPr lang="en-GB" i="1">
                            <a:latin typeface="Cambria Math" panose="02040503050406030204" pitchFamily="18" charset="0"/>
                            <a:ea typeface="Cambria Math" panose="02040503050406030204" pitchFamily="18" charset="0"/>
                          </a:rPr>
                          <m:t>1</m:t>
                        </m:r>
                      </m:num>
                      <m:den>
                        <m:r>
                          <a:rPr lang="en-GB" i="1">
                            <a:latin typeface="Cambria Math" panose="02040503050406030204" pitchFamily="18" charset="0"/>
                            <a:ea typeface="Cambria Math" panose="02040503050406030204" pitchFamily="18" charset="0"/>
                          </a:rPr>
                          <m:t>𝐽</m:t>
                        </m:r>
                      </m:den>
                    </m:f>
                  </m:oMath>
                </a14:m>
                <a:r>
                  <a:rPr lang="en-GB" dirty="0">
                    <a:ea typeface="Cambria Math" panose="02040503050406030204" pitchFamily="18" charset="0"/>
                  </a:rPr>
                  <a:t> </a:t>
                </a:r>
                <a14:m>
                  <m:oMath xmlns:m="http://schemas.openxmlformats.org/officeDocument/2006/math">
                    <m:f>
                      <m:fPr>
                        <m:ctrlPr>
                          <a:rPr lang="en-GB" i="1">
                            <a:latin typeface="Cambria Math" panose="02040503050406030204" pitchFamily="18" charset="0"/>
                            <a:ea typeface="Cambria Math" panose="02040503050406030204" pitchFamily="18" charset="0"/>
                          </a:rPr>
                        </m:ctrlPr>
                      </m:fPr>
                      <m:num>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𝑧</m:t>
                            </m:r>
                          </m:e>
                          <m:sub>
                            <m:r>
                              <a:rPr lang="en-GB" i="1">
                                <a:latin typeface="Cambria Math" panose="02040503050406030204" pitchFamily="18" charset="0"/>
                                <a:ea typeface="Cambria Math" panose="02040503050406030204" pitchFamily="18" charset="0"/>
                              </a:rPr>
                              <m:t>1</m:t>
                            </m:r>
                          </m:sub>
                        </m:sSub>
                      </m:num>
                      <m:den>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𝑥</m:t>
                            </m:r>
                          </m:e>
                          <m:sub>
                            <m:r>
                              <a:rPr lang="en-GB" i="1">
                                <a:latin typeface="Cambria Math" panose="02040503050406030204" pitchFamily="18" charset="0"/>
                                <a:ea typeface="Cambria Math" panose="02040503050406030204" pitchFamily="18" charset="0"/>
                              </a:rPr>
                              <m:t>3</m:t>
                            </m:r>
                          </m:sub>
                        </m:sSub>
                      </m:den>
                    </m:f>
                    <m:r>
                      <a:rPr lang="en-GB" b="0" i="1" smtClean="0">
                        <a:latin typeface="Cambria Math" panose="02040503050406030204" pitchFamily="18" charset="0"/>
                        <a:ea typeface="Cambria Math" panose="02040503050406030204" pitchFamily="18" charset="0"/>
                      </a:rPr>
                      <m:t>=0</m:t>
                    </m:r>
                  </m:oMath>
                </a14:m>
                <a:endParaRPr lang="en-GB" b="0" dirty="0">
                  <a:ea typeface="Cambria Math" panose="02040503050406030204" pitchFamily="18" charset="0"/>
                </a:endParaRPr>
              </a:p>
              <a:p>
                <a:pPr lvl="2"/>
                <a14:m>
                  <m:oMath xmlns:m="http://schemas.openxmlformats.org/officeDocument/2006/math">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sk-SK" b="0" i="1" smtClean="0">
                                <a:latin typeface="Cambria Math" panose="02040503050406030204" pitchFamily="18" charset="0"/>
                                <a:ea typeface="Cambria Math" panose="02040503050406030204" pitchFamily="18" charset="0"/>
                              </a:rPr>
                              <m:t>𝑧</m:t>
                            </m:r>
                          </m:e>
                          <m:sub>
                            <m:r>
                              <a:rPr lang="en-GB" b="0" i="1" smtClean="0">
                                <a:latin typeface="Cambria Math" panose="02040503050406030204" pitchFamily="18" charset="0"/>
                                <a:ea typeface="Cambria Math" panose="02040503050406030204" pitchFamily="18" charset="0"/>
                              </a:rPr>
                              <m:t>1</m:t>
                            </m:r>
                          </m:sub>
                        </m:sSub>
                        <m:r>
                          <a:rPr lang="sk-SK" i="1">
                            <a:latin typeface="Cambria Math" panose="02040503050406030204" pitchFamily="18" charset="0"/>
                            <a:ea typeface="Cambria Math" panose="02040503050406030204" pitchFamily="18" charset="0"/>
                          </a:rPr>
                          <m:t>𝑎</m:t>
                        </m:r>
                        <m:sSub>
                          <m:sSubPr>
                            <m:ctrlPr>
                              <a:rPr lang="en-GB" i="1">
                                <a:latin typeface="Cambria Math" panose="02040503050406030204" pitchFamily="18" charset="0"/>
                                <a:ea typeface="Cambria Math" panose="02040503050406030204" pitchFamily="18" charset="0"/>
                              </a:rPr>
                            </m:ctrlPr>
                          </m:sSubPr>
                          <m:e>
                            <m:r>
                              <a:rPr lang="sk-SK" i="1">
                                <a:latin typeface="Cambria Math" panose="02040503050406030204" pitchFamily="18" charset="0"/>
                                <a:ea typeface="Cambria Math" panose="02040503050406030204" pitchFamily="18" charset="0"/>
                              </a:rPr>
                              <m:t>𝑑</m:t>
                            </m:r>
                          </m:e>
                          <m:sub>
                            <m:r>
                              <a:rPr lang="en-GB" i="1">
                                <a:latin typeface="Cambria Math" panose="02040503050406030204" pitchFamily="18" charset="0"/>
                                <a:ea typeface="Cambria Math" panose="02040503050406030204" pitchFamily="18" charset="0"/>
                              </a:rPr>
                              <m:t>𝑓</m:t>
                            </m:r>
                          </m:sub>
                        </m:sSub>
                      </m:e>
                      <m:sup>
                        <m:r>
                          <a:rPr lang="en-GB" b="0" i="1" smtClean="0">
                            <a:latin typeface="Cambria Math" panose="02040503050406030204" pitchFamily="18" charset="0"/>
                            <a:ea typeface="Cambria Math" panose="02040503050406030204" pitchFamily="18" charset="0"/>
                          </a:rPr>
                          <m:t>2</m:t>
                        </m:r>
                      </m:sup>
                    </m:sSup>
                    <m:r>
                      <a:rPr lang="en-GB" b="0" i="1" smtClean="0">
                        <a:latin typeface="Cambria Math" panose="02040503050406030204" pitchFamily="18" charset="0"/>
                        <a:ea typeface="Cambria Math" panose="02040503050406030204" pitchFamily="18" charset="0"/>
                      </a:rPr>
                      <m:t>𝑔</m:t>
                    </m:r>
                    <m:r>
                      <a:rPr lang="en-GB" b="0" i="1" smtClean="0">
                        <a:latin typeface="Cambria Math" panose="02040503050406030204" pitchFamily="18" charset="0"/>
                        <a:ea typeface="Cambria Math" panose="02040503050406030204" pitchFamily="18" charset="0"/>
                      </a:rPr>
                      <m:t>=</m:t>
                    </m:r>
                    <m:f>
                      <m:fPr>
                        <m:ctrlPr>
                          <a:rPr lang="en-GB" i="1">
                            <a:latin typeface="Cambria Math" panose="02040503050406030204" pitchFamily="18" charset="0"/>
                            <a:ea typeface="Cambria Math" panose="02040503050406030204" pitchFamily="18" charset="0"/>
                          </a:rPr>
                        </m:ctrlPr>
                      </m:fPr>
                      <m:num>
                        <m:r>
                          <a:rPr lang="en-GB" i="1">
                            <a:latin typeface="Cambria Math" panose="02040503050406030204" pitchFamily="18" charset="0"/>
                            <a:ea typeface="Cambria Math" panose="02040503050406030204" pitchFamily="18" charset="0"/>
                          </a:rPr>
                          <m:t>𝑘</m:t>
                        </m:r>
                      </m:num>
                      <m:den>
                        <m:r>
                          <a:rPr lang="en-GB" i="1">
                            <a:latin typeface="Cambria Math" panose="02040503050406030204" pitchFamily="18" charset="0"/>
                            <a:ea typeface="Cambria Math" panose="02040503050406030204" pitchFamily="18" charset="0"/>
                          </a:rPr>
                          <m:t>𝐼𝐽</m:t>
                        </m:r>
                      </m:den>
                    </m:f>
                    <m:f>
                      <m:fPr>
                        <m:ctrlPr>
                          <a:rPr lang="en-GB" i="1">
                            <a:latin typeface="Cambria Math" panose="02040503050406030204" pitchFamily="18" charset="0"/>
                            <a:ea typeface="Cambria Math" panose="02040503050406030204" pitchFamily="18" charset="0"/>
                          </a:rPr>
                        </m:ctrlPr>
                      </m:fPr>
                      <m:num>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𝑧</m:t>
                            </m:r>
                          </m:e>
                          <m:sub>
                            <m:r>
                              <a:rPr lang="en-GB" i="1">
                                <a:latin typeface="Cambria Math" panose="02040503050406030204" pitchFamily="18" charset="0"/>
                                <a:ea typeface="Cambria Math" panose="02040503050406030204" pitchFamily="18" charset="0"/>
                              </a:rPr>
                              <m:t>1</m:t>
                            </m:r>
                          </m:sub>
                        </m:sSub>
                      </m:num>
                      <m:den>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𝑥</m:t>
                            </m:r>
                          </m:e>
                          <m:sub>
                            <m:r>
                              <a:rPr lang="en-GB" b="0" i="1" smtClean="0">
                                <a:latin typeface="Cambria Math" panose="02040503050406030204" pitchFamily="18" charset="0"/>
                                <a:ea typeface="Cambria Math" panose="02040503050406030204" pitchFamily="18" charset="0"/>
                              </a:rPr>
                              <m:t>2</m:t>
                            </m:r>
                          </m:sub>
                        </m:sSub>
                      </m:den>
                    </m:f>
                    <m:r>
                      <a:rPr lang="en-GB" i="1">
                        <a:latin typeface="Cambria Math" panose="02040503050406030204" pitchFamily="18" charset="0"/>
                        <a:ea typeface="Cambria Math" panose="02040503050406030204" pitchFamily="18" charset="0"/>
                      </a:rPr>
                      <m:t>−</m:t>
                    </m:r>
                    <m:f>
                      <m:fPr>
                        <m:ctrlPr>
                          <a:rPr lang="en-GB" i="1">
                            <a:latin typeface="Cambria Math" panose="02040503050406030204" pitchFamily="18" charset="0"/>
                            <a:ea typeface="Cambria Math" panose="02040503050406030204" pitchFamily="18" charset="0"/>
                          </a:rPr>
                        </m:ctrlPr>
                      </m:fPr>
                      <m:num>
                        <m:r>
                          <a:rPr lang="en-GB" i="1">
                            <a:latin typeface="Cambria Math" panose="02040503050406030204" pitchFamily="18" charset="0"/>
                            <a:ea typeface="Cambria Math" panose="02040503050406030204" pitchFamily="18" charset="0"/>
                          </a:rPr>
                          <m:t>𝑘</m:t>
                        </m:r>
                      </m:num>
                      <m:den>
                        <m:sSup>
                          <m:sSupPr>
                            <m:ctrlPr>
                              <a:rPr lang="en-GB" i="1">
                                <a:latin typeface="Cambria Math" panose="02040503050406030204" pitchFamily="18" charset="0"/>
                                <a:ea typeface="Cambria Math" panose="02040503050406030204" pitchFamily="18" charset="0"/>
                              </a:rPr>
                            </m:ctrlPr>
                          </m:sSupPr>
                          <m:e>
                            <m:r>
                              <a:rPr lang="en-GB" i="1">
                                <a:latin typeface="Cambria Math" panose="02040503050406030204" pitchFamily="18" charset="0"/>
                                <a:ea typeface="Cambria Math" panose="02040503050406030204" pitchFamily="18" charset="0"/>
                              </a:rPr>
                              <m:t>𝐽</m:t>
                            </m:r>
                          </m:e>
                          <m:sup>
                            <m:r>
                              <a:rPr lang="en-GB" i="1">
                                <a:latin typeface="Cambria Math" panose="02040503050406030204" pitchFamily="18" charset="0"/>
                                <a:ea typeface="Cambria Math" panose="02040503050406030204" pitchFamily="18" charset="0"/>
                              </a:rPr>
                              <m:t>2</m:t>
                            </m:r>
                          </m:sup>
                        </m:sSup>
                      </m:den>
                    </m:f>
                    <m:f>
                      <m:fPr>
                        <m:ctrlPr>
                          <a:rPr lang="en-GB" i="1">
                            <a:latin typeface="Cambria Math" panose="02040503050406030204" pitchFamily="18" charset="0"/>
                            <a:ea typeface="Cambria Math" panose="02040503050406030204" pitchFamily="18" charset="0"/>
                          </a:rPr>
                        </m:ctrlPr>
                      </m:fPr>
                      <m:num>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𝑧</m:t>
                            </m:r>
                          </m:e>
                          <m:sub>
                            <m:r>
                              <a:rPr lang="en-GB" i="1">
                                <a:latin typeface="Cambria Math" panose="02040503050406030204" pitchFamily="18" charset="0"/>
                                <a:ea typeface="Cambria Math" panose="02040503050406030204" pitchFamily="18" charset="0"/>
                              </a:rPr>
                              <m:t>1</m:t>
                            </m:r>
                          </m:sub>
                        </m:sSub>
                      </m:num>
                      <m:den>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𝑥</m:t>
                            </m:r>
                          </m:e>
                          <m:sub>
                            <m:r>
                              <a:rPr lang="en-GB" i="1">
                                <a:latin typeface="Cambria Math" panose="02040503050406030204" pitchFamily="18" charset="0"/>
                                <a:ea typeface="Cambria Math" panose="02040503050406030204" pitchFamily="18" charset="0"/>
                              </a:rPr>
                              <m:t>4</m:t>
                            </m:r>
                          </m:sub>
                        </m:sSub>
                      </m:den>
                    </m:f>
                    <m:r>
                      <a:rPr lang="en-GB" b="0" i="1" smtClean="0">
                        <a:latin typeface="Cambria Math" panose="02040503050406030204" pitchFamily="18" charset="0"/>
                        <a:ea typeface="Cambria Math" panose="02040503050406030204" pitchFamily="18" charset="0"/>
                      </a:rPr>
                      <m:t>=0</m:t>
                    </m:r>
                  </m:oMath>
                </a14:m>
                <a:r>
                  <a:rPr lang="en-GB" b="0" dirty="0">
                    <a:ea typeface="Cambria Math" panose="02040503050406030204" pitchFamily="18" charset="0"/>
                  </a:rPr>
                  <a:t> a </a:t>
                </a:r>
                <a:r>
                  <a:rPr lang="sk-SK" b="0" dirty="0">
                    <a:ea typeface="Cambria Math" panose="02040503050406030204" pitchFamily="18" charset="0"/>
                  </a:rPr>
                  <a:t>teda</a:t>
                </a:r>
                <a:r>
                  <a:rPr lang="en-GB" b="0" dirty="0">
                    <a:ea typeface="Cambria Math" panose="02040503050406030204" pitchFamily="18" charset="0"/>
                  </a:rPr>
                  <a:t> </a:t>
                </a:r>
                <a:r>
                  <a:rPr lang="sk-SK" b="0" dirty="0">
                    <a:ea typeface="Cambria Math" panose="02040503050406030204" pitchFamily="18" charset="0"/>
                  </a:rPr>
                  <a:t>aj</a:t>
                </a:r>
                <a:r>
                  <a:rPr lang="en-GB" b="0" dirty="0">
                    <a:ea typeface="Cambria Math" panose="02040503050406030204" pitchFamily="18" charset="0"/>
                  </a:rPr>
                  <a:t> </a:t>
                </a:r>
                <a14:m>
                  <m:oMath xmlns:m="http://schemas.openxmlformats.org/officeDocument/2006/math">
                    <m:f>
                      <m:fPr>
                        <m:ctrlPr>
                          <a:rPr lang="en-GB" i="1">
                            <a:latin typeface="Cambria Math" panose="02040503050406030204" pitchFamily="18" charset="0"/>
                            <a:ea typeface="Cambria Math" panose="02040503050406030204" pitchFamily="18" charset="0"/>
                          </a:rPr>
                        </m:ctrlPr>
                      </m:fPr>
                      <m:num>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𝑧</m:t>
                            </m:r>
                          </m:e>
                          <m:sub>
                            <m:r>
                              <a:rPr lang="en-GB" i="1">
                                <a:latin typeface="Cambria Math" panose="02040503050406030204" pitchFamily="18" charset="0"/>
                                <a:ea typeface="Cambria Math" panose="02040503050406030204" pitchFamily="18" charset="0"/>
                              </a:rPr>
                              <m:t>1</m:t>
                            </m:r>
                          </m:sub>
                        </m:sSub>
                      </m:num>
                      <m:den>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𝑥</m:t>
                            </m:r>
                          </m:e>
                          <m:sub>
                            <m:r>
                              <a:rPr lang="en-GB" i="1">
                                <a:latin typeface="Cambria Math" panose="02040503050406030204" pitchFamily="18" charset="0"/>
                                <a:ea typeface="Cambria Math" panose="02040503050406030204" pitchFamily="18" charset="0"/>
                              </a:rPr>
                              <m:t>2</m:t>
                            </m:r>
                          </m:sub>
                        </m:sSub>
                      </m:den>
                    </m:f>
                    <m:r>
                      <a:rPr lang="en-GB" b="0" i="1" smtClean="0">
                        <a:latin typeface="Cambria Math" panose="02040503050406030204" pitchFamily="18" charset="0"/>
                        <a:ea typeface="Cambria Math" panose="02040503050406030204" pitchFamily="18" charset="0"/>
                      </a:rPr>
                      <m:t>=0</m:t>
                    </m:r>
                  </m:oMath>
                </a14:m>
                <a:endParaRPr lang="en-GB" b="0" dirty="0">
                  <a:ea typeface="Cambria Math" panose="02040503050406030204" pitchFamily="18" charset="0"/>
                </a:endParaRPr>
              </a:p>
              <a:p>
                <a:pPr lvl="2"/>
                <a14:m>
                  <m:oMath xmlns:m="http://schemas.openxmlformats.org/officeDocument/2006/math">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sk-SK" b="0" i="1" smtClean="0">
                                <a:latin typeface="Cambria Math" panose="02040503050406030204" pitchFamily="18" charset="0"/>
                                <a:ea typeface="Cambria Math" panose="02040503050406030204" pitchFamily="18" charset="0"/>
                              </a:rPr>
                              <m:t>𝑧</m:t>
                            </m:r>
                          </m:e>
                          <m:sub>
                            <m:r>
                              <a:rPr lang="en-GB" b="0" i="1" smtClean="0">
                                <a:latin typeface="Cambria Math" panose="02040503050406030204" pitchFamily="18" charset="0"/>
                                <a:ea typeface="Cambria Math" panose="02040503050406030204" pitchFamily="18" charset="0"/>
                              </a:rPr>
                              <m:t>1</m:t>
                            </m:r>
                          </m:sub>
                        </m:sSub>
                        <m:r>
                          <a:rPr lang="sk-SK" i="1">
                            <a:latin typeface="Cambria Math" panose="02040503050406030204" pitchFamily="18" charset="0"/>
                            <a:ea typeface="Cambria Math" panose="02040503050406030204" pitchFamily="18" charset="0"/>
                          </a:rPr>
                          <m:t>𝑎</m:t>
                        </m:r>
                        <m:sSub>
                          <m:sSubPr>
                            <m:ctrlPr>
                              <a:rPr lang="en-GB" i="1">
                                <a:latin typeface="Cambria Math" panose="02040503050406030204" pitchFamily="18" charset="0"/>
                                <a:ea typeface="Cambria Math" panose="02040503050406030204" pitchFamily="18" charset="0"/>
                              </a:rPr>
                            </m:ctrlPr>
                          </m:sSubPr>
                          <m:e>
                            <m:r>
                              <a:rPr lang="sk-SK" i="1">
                                <a:latin typeface="Cambria Math" panose="02040503050406030204" pitchFamily="18" charset="0"/>
                                <a:ea typeface="Cambria Math" panose="02040503050406030204" pitchFamily="18" charset="0"/>
                              </a:rPr>
                              <m:t>𝑑</m:t>
                            </m:r>
                          </m:e>
                          <m:sub>
                            <m:r>
                              <a:rPr lang="en-GB" i="1">
                                <a:latin typeface="Cambria Math" panose="02040503050406030204" pitchFamily="18" charset="0"/>
                                <a:ea typeface="Cambria Math" panose="02040503050406030204" pitchFamily="18" charset="0"/>
                              </a:rPr>
                              <m:t>𝑓</m:t>
                            </m:r>
                          </m:sub>
                        </m:sSub>
                      </m:e>
                      <m:sup>
                        <m:r>
                          <a:rPr lang="sk-SK" b="0" i="1" smtClean="0">
                            <a:latin typeface="Cambria Math" panose="02040503050406030204" pitchFamily="18" charset="0"/>
                            <a:ea typeface="Cambria Math" panose="02040503050406030204" pitchFamily="18" charset="0"/>
                          </a:rPr>
                          <m:t>3</m:t>
                        </m:r>
                      </m:sup>
                    </m:sSup>
                    <m:r>
                      <a:rPr lang="en-GB" b="0" i="1" smtClean="0">
                        <a:latin typeface="Cambria Math" panose="02040503050406030204" pitchFamily="18" charset="0"/>
                        <a:ea typeface="Cambria Math" panose="02040503050406030204" pitchFamily="18" charset="0"/>
                      </a:rPr>
                      <m:t>𝑔</m:t>
                    </m:r>
                    <m:r>
                      <a:rPr lang="en-GB" i="1">
                        <a:latin typeface="Cambria Math" panose="02040503050406030204" pitchFamily="18" charset="0"/>
                        <a:ea typeface="Cambria Math" panose="02040503050406030204" pitchFamily="18" charset="0"/>
                      </a:rPr>
                      <m:t>=−</m:t>
                    </m:r>
                    <m:f>
                      <m:fPr>
                        <m:ctrlPr>
                          <a:rPr lang="en-GB" i="1">
                            <a:latin typeface="Cambria Math" panose="02040503050406030204" pitchFamily="18" charset="0"/>
                            <a:ea typeface="Cambria Math" panose="02040503050406030204" pitchFamily="18" charset="0"/>
                          </a:rPr>
                        </m:ctrlPr>
                      </m:fPr>
                      <m:num>
                        <m:r>
                          <a:rPr lang="en-GB" i="1">
                            <a:latin typeface="Cambria Math" panose="02040503050406030204" pitchFamily="18" charset="0"/>
                            <a:ea typeface="Cambria Math" panose="02040503050406030204" pitchFamily="18" charset="0"/>
                          </a:rPr>
                          <m:t>𝑘</m:t>
                        </m:r>
                      </m:num>
                      <m:den>
                        <m:r>
                          <a:rPr lang="en-GB" i="1">
                            <a:latin typeface="Cambria Math" panose="02040503050406030204" pitchFamily="18" charset="0"/>
                            <a:ea typeface="Cambria Math" panose="02040503050406030204" pitchFamily="18" charset="0"/>
                          </a:rPr>
                          <m:t>𝐼𝐽</m:t>
                        </m:r>
                      </m:den>
                    </m:f>
                    <m:f>
                      <m:fPr>
                        <m:ctrlPr>
                          <a:rPr lang="en-GB" i="1">
                            <a:latin typeface="Cambria Math" panose="02040503050406030204" pitchFamily="18" charset="0"/>
                            <a:ea typeface="Cambria Math" panose="02040503050406030204" pitchFamily="18" charset="0"/>
                          </a:rPr>
                        </m:ctrlPr>
                      </m:fPr>
                      <m:num>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𝑧</m:t>
                            </m:r>
                          </m:e>
                          <m:sub>
                            <m:r>
                              <a:rPr lang="en-GB" i="1">
                                <a:latin typeface="Cambria Math" panose="02040503050406030204" pitchFamily="18" charset="0"/>
                                <a:ea typeface="Cambria Math" panose="02040503050406030204" pitchFamily="18" charset="0"/>
                              </a:rPr>
                              <m:t>1</m:t>
                            </m:r>
                          </m:sub>
                        </m:sSub>
                      </m:num>
                      <m:den>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𝑥</m:t>
                            </m:r>
                          </m:e>
                          <m:sub>
                            <m:r>
                              <a:rPr lang="en-GB" i="1">
                                <a:latin typeface="Cambria Math" panose="02040503050406030204" pitchFamily="18" charset="0"/>
                                <a:ea typeface="Cambria Math" panose="02040503050406030204" pitchFamily="18" charset="0"/>
                              </a:rPr>
                              <m:t>1</m:t>
                            </m:r>
                          </m:sub>
                        </m:sSub>
                      </m:den>
                    </m:f>
                    <m:r>
                      <a:rPr lang="en-GB" b="0" i="1" smtClean="0">
                        <a:latin typeface="Cambria Math" panose="02040503050406030204" pitchFamily="18" charset="0"/>
                        <a:ea typeface="Cambria Math" panose="02040503050406030204" pitchFamily="18" charset="0"/>
                      </a:rPr>
                      <m:t>+</m:t>
                    </m:r>
                    <m:f>
                      <m:fPr>
                        <m:ctrlPr>
                          <a:rPr lang="en-GB" i="1">
                            <a:latin typeface="Cambria Math" panose="02040503050406030204" pitchFamily="18" charset="0"/>
                            <a:ea typeface="Cambria Math" panose="02040503050406030204" pitchFamily="18" charset="0"/>
                          </a:rPr>
                        </m:ctrlPr>
                      </m:fPr>
                      <m:num>
                        <m:r>
                          <a:rPr lang="en-GB" i="1">
                            <a:latin typeface="Cambria Math" panose="02040503050406030204" pitchFamily="18" charset="0"/>
                            <a:ea typeface="Cambria Math" panose="02040503050406030204" pitchFamily="18" charset="0"/>
                          </a:rPr>
                          <m:t>𝑘</m:t>
                        </m:r>
                      </m:num>
                      <m:den>
                        <m:sSup>
                          <m:sSupPr>
                            <m:ctrlPr>
                              <a:rPr lang="en-GB" i="1">
                                <a:latin typeface="Cambria Math" panose="02040503050406030204" pitchFamily="18" charset="0"/>
                                <a:ea typeface="Cambria Math" panose="02040503050406030204" pitchFamily="18" charset="0"/>
                              </a:rPr>
                            </m:ctrlPr>
                          </m:sSupPr>
                          <m:e>
                            <m:r>
                              <a:rPr lang="en-GB" i="1">
                                <a:latin typeface="Cambria Math" panose="02040503050406030204" pitchFamily="18" charset="0"/>
                                <a:ea typeface="Cambria Math" panose="02040503050406030204" pitchFamily="18" charset="0"/>
                              </a:rPr>
                              <m:t>𝐽</m:t>
                            </m:r>
                          </m:e>
                          <m:sup>
                            <m:r>
                              <a:rPr lang="en-GB" i="1">
                                <a:latin typeface="Cambria Math" panose="02040503050406030204" pitchFamily="18" charset="0"/>
                                <a:ea typeface="Cambria Math" panose="02040503050406030204" pitchFamily="18" charset="0"/>
                              </a:rPr>
                              <m:t>2</m:t>
                            </m:r>
                          </m:sup>
                        </m:sSup>
                      </m:den>
                    </m:f>
                    <m:f>
                      <m:fPr>
                        <m:ctrlPr>
                          <a:rPr lang="en-GB" i="1">
                            <a:latin typeface="Cambria Math" panose="02040503050406030204" pitchFamily="18" charset="0"/>
                            <a:ea typeface="Cambria Math" panose="02040503050406030204" pitchFamily="18" charset="0"/>
                          </a:rPr>
                        </m:ctrlPr>
                      </m:fPr>
                      <m:num>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𝑧</m:t>
                            </m:r>
                          </m:e>
                          <m:sub>
                            <m:r>
                              <a:rPr lang="en-GB" i="1">
                                <a:latin typeface="Cambria Math" panose="02040503050406030204" pitchFamily="18" charset="0"/>
                                <a:ea typeface="Cambria Math" panose="02040503050406030204" pitchFamily="18" charset="0"/>
                              </a:rPr>
                              <m:t>1</m:t>
                            </m:r>
                          </m:sub>
                        </m:sSub>
                      </m:num>
                      <m:den>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𝑥</m:t>
                            </m:r>
                          </m:e>
                          <m:sub>
                            <m:r>
                              <a:rPr lang="en-GB" i="1">
                                <a:latin typeface="Cambria Math" panose="02040503050406030204" pitchFamily="18" charset="0"/>
                                <a:ea typeface="Cambria Math" panose="02040503050406030204" pitchFamily="18" charset="0"/>
                              </a:rPr>
                              <m:t>3</m:t>
                            </m:r>
                          </m:sub>
                        </m:sSub>
                      </m:den>
                    </m:f>
                    <m:r>
                      <a:rPr lang="en-GB" b="0" i="1" smtClean="0">
                        <a:latin typeface="Cambria Math" panose="02040503050406030204" pitchFamily="18" charset="0"/>
                        <a:ea typeface="Cambria Math" panose="02040503050406030204" pitchFamily="18" charset="0"/>
                      </a:rPr>
                      <m:t>≠0</m:t>
                    </m:r>
                  </m:oMath>
                </a14:m>
                <a:r>
                  <a:rPr lang="en-GB" dirty="0"/>
                  <a:t> a to je </a:t>
                </a:r>
                <a:r>
                  <a:rPr lang="sk-SK" dirty="0"/>
                  <a:t>možné splniť napr. ak </a:t>
                </a:r>
                <a14:m>
                  <m:oMath xmlns:m="http://schemas.openxmlformats.org/officeDocument/2006/math">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𝑧</m:t>
                        </m:r>
                      </m:e>
                      <m:sub>
                        <m:r>
                          <a:rPr lang="en-GB" i="1">
                            <a:latin typeface="Cambria Math" panose="02040503050406030204" pitchFamily="18" charset="0"/>
                            <a:ea typeface="Cambria Math" panose="02040503050406030204" pitchFamily="18" charset="0"/>
                          </a:rPr>
                          <m:t>1</m:t>
                        </m:r>
                      </m:sub>
                    </m:sSub>
                    <m:r>
                      <a:rPr lang="sk-SK"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sk-SK" b="0" i="1" smtClean="0">
                            <a:latin typeface="Cambria Math" panose="02040503050406030204" pitchFamily="18" charset="0"/>
                            <a:ea typeface="Cambria Math" panose="02040503050406030204" pitchFamily="18" charset="0"/>
                          </a:rPr>
                          <m:t>𝑥</m:t>
                        </m:r>
                      </m:e>
                      <m:sub>
                        <m:r>
                          <a:rPr lang="en-GB" b="0" i="1" smtClean="0">
                            <a:latin typeface="Cambria Math" panose="02040503050406030204" pitchFamily="18" charset="0"/>
                            <a:ea typeface="Cambria Math" panose="02040503050406030204" pitchFamily="18" charset="0"/>
                          </a:rPr>
                          <m:t>1</m:t>
                        </m:r>
                      </m:sub>
                    </m:sSub>
                  </m:oMath>
                </a14:m>
                <a:endParaRPr lang="en-GB" dirty="0"/>
              </a:p>
              <a:p>
                <a:pPr lvl="2"/>
                <a:endParaRPr lang="en-GB" dirty="0"/>
              </a:p>
              <a:p>
                <a:pPr lvl="2"/>
                <a:endParaRPr lang="sk-SK" dirty="0"/>
              </a:p>
              <a:p>
                <a:pPr lvl="1"/>
                <a:endParaRPr lang="en-GB" b="0" dirty="0">
                  <a:ea typeface="Cambria Math" panose="02040503050406030204" pitchFamily="18" charset="0"/>
                </a:endParaRPr>
              </a:p>
              <a:p>
                <a:pPr lvl="1"/>
                <a:endParaRPr lang="en-GB" dirty="0"/>
              </a:p>
              <a:p>
                <a:pPr lvl="1"/>
                <a:endParaRPr lang="sk-SK" b="0" dirty="0">
                  <a:ea typeface="Cambria Math" panose="02040503050406030204" pitchFamily="18" charset="0"/>
                </a:endParaRPr>
              </a:p>
              <a:p>
                <a:pPr lvl="1"/>
                <a:endParaRPr lang="en-GB" dirty="0"/>
              </a:p>
            </p:txBody>
          </p:sp>
        </mc:Choice>
        <mc:Fallback xmlns="">
          <p:sp>
            <p:nvSpPr>
              <p:cNvPr id="3" name="Content Placeholder 2">
                <a:extLst>
                  <a:ext uri="{FF2B5EF4-FFF2-40B4-BE49-F238E27FC236}">
                    <a16:creationId xmlns:a16="http://schemas.microsoft.com/office/drawing/2014/main" id="{BBB0D464-2455-AC12-6A4A-8CF012F83168}"/>
                  </a:ext>
                </a:extLst>
              </p:cNvPr>
              <p:cNvSpPr>
                <a:spLocks noGrp="1" noRot="1" noChangeAspect="1" noMove="1" noResize="1" noEditPoints="1" noAdjustHandles="1" noChangeArrowheads="1" noChangeShapeType="1" noTextEdit="1"/>
              </p:cNvSpPr>
              <p:nvPr>
                <p:ph idx="1"/>
              </p:nvPr>
            </p:nvSpPr>
            <p:spPr>
              <a:blipFill>
                <a:blip r:embed="rId2"/>
                <a:stretch>
                  <a:fillRect l="-667" t="-875"/>
                </a:stretch>
              </a:blipFill>
            </p:spPr>
            <p:txBody>
              <a:bodyPr/>
              <a:lstStyle/>
              <a:p>
                <a:r>
                  <a:rPr lang="en-GB">
                    <a:noFill/>
                  </a:rPr>
                  <a:t> </a:t>
                </a:r>
              </a:p>
            </p:txBody>
          </p:sp>
        </mc:Fallback>
      </mc:AlternateContent>
    </p:spTree>
    <p:extLst>
      <p:ext uri="{BB962C8B-B14F-4D97-AF65-F5344CB8AC3E}">
        <p14:creationId xmlns:p14="http://schemas.microsoft.com/office/powerpoint/2010/main" val="17575425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AFEA6E-366F-A771-CAA3-E95FE55CB56A}"/>
              </a:ext>
            </a:extLst>
          </p:cNvPr>
          <p:cNvSpPr>
            <a:spLocks noGrp="1"/>
          </p:cNvSpPr>
          <p:nvPr>
            <p:ph type="title"/>
          </p:nvPr>
        </p:nvSpPr>
        <p:spPr/>
        <p:txBody>
          <a:bodyPr/>
          <a:lstStyle/>
          <a:p>
            <a:r>
              <a:rPr lang="sk-SK" dirty="0"/>
              <a:t>Príklad 5</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57B579C0-9A61-9BDF-F00E-5D8B989E2D1C}"/>
                  </a:ext>
                </a:extLst>
              </p:cNvPr>
              <p:cNvSpPr>
                <a:spLocks noGrp="1"/>
              </p:cNvSpPr>
              <p:nvPr>
                <p:ph idx="1"/>
              </p:nvPr>
            </p:nvSpPr>
            <p:spPr/>
            <p:txBody>
              <a:bodyPr/>
              <a:lstStyle/>
              <a:p>
                <a:r>
                  <a:rPr lang="sk-SK" dirty="0"/>
                  <a:t>Teraz</a:t>
                </a:r>
                <a:r>
                  <a:rPr lang="en-GB" dirty="0"/>
                  <a:t> </a:t>
                </a:r>
                <a:r>
                  <a:rPr lang="sk-SK" dirty="0"/>
                  <a:t>nájdime zvyšné stavy pre transformáciu:</a:t>
                </a:r>
              </a:p>
              <a:p>
                <a:pPr lvl="2"/>
                <a14:m>
                  <m:oMath xmlns:m="http://schemas.openxmlformats.org/officeDocument/2006/math">
                    <m:r>
                      <a:rPr lang="sk-SK" b="0" i="1" smtClean="0">
                        <a:latin typeface="Cambria Math" panose="02040503050406030204" pitchFamily="18" charset="0"/>
                        <a:ea typeface="Cambria Math" panose="02040503050406030204" pitchFamily="18" charset="0"/>
                      </a:rPr>
                      <m:t>𝑧</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𝑥</m:t>
                        </m:r>
                      </m:e>
                    </m:d>
                    <m:r>
                      <a:rPr lang="en-GB" b="0" i="1" smtClean="0">
                        <a:latin typeface="Cambria Math" panose="02040503050406030204" pitchFamily="18" charset="0"/>
                        <a:ea typeface="Cambria Math" panose="02040503050406030204" pitchFamily="18" charset="0"/>
                      </a:rPr>
                      <m:t>=</m:t>
                    </m:r>
                    <m:sSup>
                      <m:sSupPr>
                        <m:ctrlPr>
                          <a:rPr lang="en-GB" b="0" i="1" smtClean="0">
                            <a:latin typeface="Cambria Math" panose="02040503050406030204" pitchFamily="18" charset="0"/>
                            <a:ea typeface="Cambria Math" panose="02040503050406030204" pitchFamily="18" charset="0"/>
                          </a:rPr>
                        </m:ctrlPr>
                      </m:sSupPr>
                      <m:e>
                        <m:d>
                          <m:dPr>
                            <m:begChr m:val="["/>
                            <m:endChr m:val="]"/>
                            <m:ctrlPr>
                              <a:rPr lang="en-GB" b="0" i="1" smtClean="0">
                                <a:latin typeface="Cambria Math" panose="02040503050406030204" pitchFamily="18" charset="0"/>
                                <a:ea typeface="Cambria Math" panose="02040503050406030204" pitchFamily="18" charset="0"/>
                              </a:rPr>
                            </m:ctrlPr>
                          </m:dPr>
                          <m:e>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𝑧</m:t>
                                </m:r>
                              </m:e>
                              <m:sub>
                                <m:r>
                                  <a:rPr lang="en-GB" b="0" i="1" smtClean="0">
                                    <a:latin typeface="Cambria Math" panose="02040503050406030204" pitchFamily="18" charset="0"/>
                                    <a:ea typeface="Cambria Math" panose="02040503050406030204" pitchFamily="18" charset="0"/>
                                  </a:rPr>
                                  <m:t>1</m:t>
                                </m:r>
                              </m:sub>
                            </m:sSub>
                            <m:r>
                              <a:rPr lang="en-GB" b="0" i="1" smtClean="0">
                                <a:latin typeface="Cambria Math" panose="02040503050406030204" pitchFamily="18" charset="0"/>
                                <a:ea typeface="Cambria Math" panose="02040503050406030204" pitchFamily="18" charset="0"/>
                              </a:rPr>
                              <m:t>, </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𝐿</m:t>
                                </m:r>
                              </m:e>
                              <m:sub>
                                <m:r>
                                  <a:rPr lang="en-GB" b="0" i="1" smtClean="0">
                                    <a:latin typeface="Cambria Math" panose="02040503050406030204" pitchFamily="18" charset="0"/>
                                    <a:ea typeface="Cambria Math" panose="02040503050406030204" pitchFamily="18" charset="0"/>
                                  </a:rPr>
                                  <m:t>𝑓</m:t>
                                </m:r>
                              </m:sub>
                            </m:sSub>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𝑧</m:t>
                                </m:r>
                              </m:e>
                              <m:sub>
                                <m:r>
                                  <a:rPr lang="en-GB" b="0" i="1" smtClean="0">
                                    <a:latin typeface="Cambria Math" panose="02040503050406030204" pitchFamily="18" charset="0"/>
                                    <a:ea typeface="Cambria Math" panose="02040503050406030204" pitchFamily="18" charset="0"/>
                                  </a:rPr>
                                  <m:t>1</m:t>
                                </m:r>
                              </m:sub>
                            </m:sSub>
                            <m:r>
                              <a:rPr lang="en-GB" b="0" i="1" smtClean="0">
                                <a:latin typeface="Cambria Math" panose="02040503050406030204" pitchFamily="18" charset="0"/>
                                <a:ea typeface="Cambria Math" panose="02040503050406030204" pitchFamily="18" charset="0"/>
                              </a:rPr>
                              <m:t>, …, </m:t>
                            </m:r>
                            <m:sSubSup>
                              <m:sSubSupPr>
                                <m:ctrlPr>
                                  <a:rPr lang="en-GB" b="0" i="1" smtClean="0">
                                    <a:latin typeface="Cambria Math" panose="02040503050406030204" pitchFamily="18" charset="0"/>
                                    <a:ea typeface="Cambria Math" panose="02040503050406030204" pitchFamily="18" charset="0"/>
                                  </a:rPr>
                                </m:ctrlPr>
                              </m:sSubSupPr>
                              <m:e>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𝐿</m:t>
                                    </m:r>
                                  </m:e>
                                  <m:sub>
                                    <m:r>
                                      <a:rPr lang="en-GB" i="1">
                                        <a:latin typeface="Cambria Math" panose="02040503050406030204" pitchFamily="18" charset="0"/>
                                        <a:ea typeface="Cambria Math" panose="02040503050406030204" pitchFamily="18" charset="0"/>
                                      </a:rPr>
                                      <m:t>𝑓</m:t>
                                    </m:r>
                                  </m:sub>
                                </m:sSub>
                              </m:e>
                              <m:sub/>
                              <m:sup>
                                <m:r>
                                  <a:rPr lang="en-GB" b="0" i="1" smtClean="0">
                                    <a:latin typeface="Cambria Math" panose="02040503050406030204" pitchFamily="18" charset="0"/>
                                    <a:ea typeface="Cambria Math" panose="02040503050406030204" pitchFamily="18" charset="0"/>
                                  </a:rPr>
                                  <m:t>𝑛</m:t>
                                </m:r>
                                <m:r>
                                  <a:rPr lang="en-GB" b="0" i="1" smtClean="0">
                                    <a:latin typeface="Cambria Math" panose="02040503050406030204" pitchFamily="18" charset="0"/>
                                    <a:ea typeface="Cambria Math" panose="02040503050406030204" pitchFamily="18" charset="0"/>
                                  </a:rPr>
                                  <m:t>−1</m:t>
                                </m:r>
                              </m:sup>
                            </m:sSubSup>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𝑧</m:t>
                                </m:r>
                              </m:e>
                              <m:sub>
                                <m:r>
                                  <a:rPr lang="en-GB" b="0" i="1" smtClean="0">
                                    <a:latin typeface="Cambria Math" panose="02040503050406030204" pitchFamily="18" charset="0"/>
                                    <a:ea typeface="Cambria Math" panose="02040503050406030204" pitchFamily="18" charset="0"/>
                                  </a:rPr>
                                  <m:t>1</m:t>
                                </m:r>
                              </m:sub>
                            </m:sSub>
                          </m:e>
                        </m:d>
                      </m:e>
                      <m:sup>
                        <m:r>
                          <a:rPr lang="en-GB" b="0" i="1" smtClean="0">
                            <a:latin typeface="Cambria Math" panose="02040503050406030204" pitchFamily="18" charset="0"/>
                            <a:ea typeface="Cambria Math" panose="02040503050406030204" pitchFamily="18" charset="0"/>
                          </a:rPr>
                          <m:t>𝑇</m:t>
                        </m:r>
                      </m:sup>
                    </m:sSup>
                  </m:oMath>
                </a14:m>
                <a:endParaRPr lang="sk-SK" dirty="0"/>
              </a:p>
              <a:p>
                <a:pPr lvl="2"/>
                <a14:m>
                  <m:oMath xmlns:m="http://schemas.openxmlformats.org/officeDocument/2006/math">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𝐿</m:t>
                        </m:r>
                      </m:e>
                      <m:sub>
                        <m:r>
                          <a:rPr lang="en-GB" b="0" i="1" smtClean="0">
                            <a:latin typeface="Cambria Math" panose="02040503050406030204" pitchFamily="18" charset="0"/>
                            <a:ea typeface="Cambria Math" panose="02040503050406030204" pitchFamily="18" charset="0"/>
                          </a:rPr>
                          <m:t>𝑓</m:t>
                        </m:r>
                      </m:sub>
                    </m:sSub>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𝑧</m:t>
                        </m:r>
                      </m:e>
                      <m:sub>
                        <m:r>
                          <a:rPr lang="en-GB" b="0" i="1" smtClean="0">
                            <a:latin typeface="Cambria Math" panose="02040503050406030204" pitchFamily="18" charset="0"/>
                            <a:ea typeface="Cambria Math" panose="02040503050406030204" pitchFamily="18" charset="0"/>
                          </a:rPr>
                          <m:t>1</m:t>
                        </m:r>
                      </m:sub>
                    </m:sSub>
                    <m:r>
                      <a:rPr lang="sk-SK" b="0" i="1" smtClean="0">
                        <a:latin typeface="Cambria Math" panose="02040503050406030204" pitchFamily="18" charset="0"/>
                        <a:ea typeface="Cambria Math" panose="02040503050406030204" pitchFamily="18" charset="0"/>
                      </a:rPr>
                      <m:t>=</m:t>
                    </m:r>
                  </m:oMath>
                </a14:m>
                <a:r>
                  <a:rPr lang="en-GB" dirty="0">
                    <a:ea typeface="Cambria Math" panose="02040503050406030204" pitchFamily="18" charset="0"/>
                  </a:rPr>
                  <a:t> </a:t>
                </a:r>
                <a14:m>
                  <m:oMath xmlns:m="http://schemas.openxmlformats.org/officeDocument/2006/math">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sk-SK" i="1">
                            <a:latin typeface="Cambria Math" panose="02040503050406030204" pitchFamily="18" charset="0"/>
                            <a:ea typeface="Cambria Math" panose="02040503050406030204" pitchFamily="18" charset="0"/>
                          </a:rPr>
                          <m:t>𝑧</m:t>
                        </m:r>
                      </m:e>
                      <m:sub>
                        <m:r>
                          <a:rPr lang="en-GB" i="1">
                            <a:latin typeface="Cambria Math" panose="02040503050406030204" pitchFamily="18" charset="0"/>
                            <a:ea typeface="Cambria Math" panose="02040503050406030204" pitchFamily="18" charset="0"/>
                          </a:rPr>
                          <m:t>1</m:t>
                        </m:r>
                      </m:sub>
                    </m:sSub>
                    <m:r>
                      <a:rPr lang="sk-SK" b="0" i="1" smtClean="0">
                        <a:latin typeface="Cambria Math" panose="02040503050406030204" pitchFamily="18" charset="0"/>
                        <a:ea typeface="Cambria Math" panose="02040503050406030204" pitchFamily="18" charset="0"/>
                      </a:rPr>
                      <m:t> </m:t>
                    </m:r>
                    <m:r>
                      <a:rPr lang="sk-SK" b="0" i="1" smtClean="0">
                        <a:latin typeface="Cambria Math" panose="02040503050406030204" pitchFamily="18" charset="0"/>
                        <a:ea typeface="Cambria Math" panose="02040503050406030204" pitchFamily="18" charset="0"/>
                      </a:rPr>
                      <m:t>𝑓</m:t>
                    </m:r>
                    <m:r>
                      <a:rPr lang="sk-SK" b="0" i="1" smtClean="0">
                        <a:latin typeface="Cambria Math" panose="02040503050406030204" pitchFamily="18" charset="0"/>
                        <a:ea typeface="Cambria Math" panose="02040503050406030204" pitchFamily="18" charset="0"/>
                      </a:rPr>
                      <m:t>=</m:t>
                    </m:r>
                    <m:d>
                      <m:dPr>
                        <m:begChr m:val="["/>
                        <m:endChr m:val="]"/>
                        <m:ctrlPr>
                          <a:rPr lang="en-GB" i="1">
                            <a:latin typeface="Cambria Math" panose="02040503050406030204" pitchFamily="18" charset="0"/>
                          </a:rPr>
                        </m:ctrlPr>
                      </m:dPr>
                      <m:e>
                        <m:r>
                          <a:rPr lang="sk-SK" b="0" i="1" smtClean="0">
                            <a:latin typeface="Cambria Math" panose="02040503050406030204" pitchFamily="18" charset="0"/>
                          </a:rPr>
                          <m:t>1</m:t>
                        </m:r>
                        <m:r>
                          <a:rPr lang="en-GB" i="1">
                            <a:latin typeface="Cambria Math" panose="02040503050406030204" pitchFamily="18" charset="0"/>
                          </a:rPr>
                          <m:t>,0,0,</m:t>
                        </m:r>
                        <m:r>
                          <a:rPr lang="sk-SK" b="0" i="1" smtClean="0">
                            <a:latin typeface="Cambria Math" panose="02040503050406030204" pitchFamily="18" charset="0"/>
                          </a:rPr>
                          <m:t>0</m:t>
                        </m:r>
                      </m:e>
                    </m:d>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2</m:t>
                                </m:r>
                              </m:sub>
                            </m:sSub>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𝑀𝑔𝐿</m:t>
                                </m:r>
                              </m:num>
                              <m:den>
                                <m:r>
                                  <a:rPr lang="en-GB" i="1">
                                    <a:latin typeface="Cambria Math" panose="02040503050406030204" pitchFamily="18" charset="0"/>
                                  </a:rPr>
                                  <m:t>𝐼</m:t>
                                </m:r>
                              </m:den>
                            </m:f>
                            <m:r>
                              <a:rPr lang="en-GB" i="1">
                                <a:latin typeface="Cambria Math" panose="02040503050406030204" pitchFamily="18" charset="0"/>
                              </a:rPr>
                              <m:t>𝑠𝑖𝑛</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1</m:t>
                                </m:r>
                              </m:sub>
                            </m:sSub>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𝑘</m:t>
                                </m:r>
                              </m:num>
                              <m:den>
                                <m:r>
                                  <a:rPr lang="en-GB" i="1">
                                    <a:latin typeface="Cambria Math" panose="02040503050406030204" pitchFamily="18" charset="0"/>
                                  </a:rPr>
                                  <m:t>𝐼</m:t>
                                </m:r>
                              </m:den>
                            </m:f>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1</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3</m:t>
                                    </m:r>
                                  </m:sub>
                                </m:sSub>
                              </m:e>
                            </m:d>
                            <m:r>
                              <a:rPr lang="en-GB" i="1">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4</m:t>
                                </m:r>
                              </m:sub>
                            </m:sSub>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𝑘</m:t>
                                </m:r>
                              </m:num>
                              <m:den>
                                <m:r>
                                  <a:rPr lang="en-GB" i="1">
                                    <a:latin typeface="Cambria Math" panose="02040503050406030204" pitchFamily="18" charset="0"/>
                                  </a:rPr>
                                  <m:t>𝐽</m:t>
                                </m:r>
                              </m:den>
                            </m:f>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1</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3</m:t>
                                </m:r>
                              </m:sub>
                            </m:sSub>
                            <m:r>
                              <a:rPr lang="en-GB" i="1">
                                <a:latin typeface="Cambria Math" panose="02040503050406030204" pitchFamily="18" charset="0"/>
                              </a:rPr>
                              <m:t>)</m:t>
                            </m:r>
                          </m:e>
                        </m:d>
                      </m:e>
                      <m:sup>
                        <m:r>
                          <a:rPr lang="en-GB" i="1">
                            <a:latin typeface="Cambria Math" panose="02040503050406030204" pitchFamily="18" charset="0"/>
                          </a:rPr>
                          <m:t>𝑇</m:t>
                        </m:r>
                      </m:sup>
                    </m:sSup>
                    <m:r>
                      <a:rPr lang="sk-SK"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2</m:t>
                        </m:r>
                      </m:sub>
                    </m:sSub>
                  </m:oMath>
                </a14:m>
                <a:endParaRPr lang="sk-SK" dirty="0"/>
              </a:p>
              <a:p>
                <a:pPr lvl="2"/>
                <a14:m>
                  <m:oMath xmlns:m="http://schemas.openxmlformats.org/officeDocument/2006/math">
                    <m:sSubSup>
                      <m:sSubSupPr>
                        <m:ctrlPr>
                          <a:rPr lang="en-GB" i="1">
                            <a:latin typeface="Cambria Math" panose="02040503050406030204" pitchFamily="18" charset="0"/>
                            <a:ea typeface="Cambria Math" panose="02040503050406030204" pitchFamily="18" charset="0"/>
                          </a:rPr>
                        </m:ctrlPr>
                      </m:sSubSupPr>
                      <m:e>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𝐿</m:t>
                            </m:r>
                          </m:e>
                          <m:sub>
                            <m:r>
                              <a:rPr lang="en-GB" i="1">
                                <a:latin typeface="Cambria Math" panose="02040503050406030204" pitchFamily="18" charset="0"/>
                                <a:ea typeface="Cambria Math" panose="02040503050406030204" pitchFamily="18" charset="0"/>
                              </a:rPr>
                              <m:t>𝑓</m:t>
                            </m:r>
                          </m:sub>
                        </m:sSub>
                      </m:e>
                      <m:sub/>
                      <m:sup>
                        <m:r>
                          <a:rPr lang="sk-SK" b="0" i="1" smtClean="0">
                            <a:latin typeface="Cambria Math" panose="02040503050406030204" pitchFamily="18" charset="0"/>
                            <a:ea typeface="Cambria Math" panose="02040503050406030204" pitchFamily="18" charset="0"/>
                          </a:rPr>
                          <m:t>2</m:t>
                        </m:r>
                      </m:sup>
                    </m:sSubSup>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𝑧</m:t>
                        </m:r>
                      </m:e>
                      <m:sub>
                        <m:r>
                          <a:rPr lang="en-GB" i="1">
                            <a:latin typeface="Cambria Math" panose="02040503050406030204" pitchFamily="18" charset="0"/>
                            <a:ea typeface="Cambria Math" panose="02040503050406030204" pitchFamily="18" charset="0"/>
                          </a:rPr>
                          <m:t>1</m:t>
                        </m:r>
                      </m:sub>
                    </m:sSub>
                    <m:r>
                      <a:rPr lang="sk-SK" b="0" i="1" smtClean="0">
                        <a:latin typeface="Cambria Math" panose="02040503050406030204" pitchFamily="18" charset="0"/>
                        <a:ea typeface="Cambria Math" panose="02040503050406030204" pitchFamily="18" charset="0"/>
                      </a:rPr>
                      <m:t>=</m:t>
                    </m:r>
                  </m:oMath>
                </a14:m>
                <a:r>
                  <a:rPr lang="en-GB" dirty="0">
                    <a:ea typeface="Cambria Math" panose="02040503050406030204" pitchFamily="18" charset="0"/>
                  </a:rPr>
                  <a:t> </a:t>
                </a:r>
                <a14:m>
                  <m:oMath xmlns:m="http://schemas.openxmlformats.org/officeDocument/2006/math">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sk-SK" i="1">
                            <a:latin typeface="Cambria Math" panose="02040503050406030204" pitchFamily="18" charset="0"/>
                            <a:ea typeface="Cambria Math" panose="02040503050406030204" pitchFamily="18" charset="0"/>
                          </a:rPr>
                          <m:t>𝑧</m:t>
                        </m:r>
                      </m:e>
                      <m:sub>
                        <m:r>
                          <a:rPr lang="sk-SK" b="0" i="1" smtClean="0">
                            <a:latin typeface="Cambria Math" panose="02040503050406030204" pitchFamily="18" charset="0"/>
                            <a:ea typeface="Cambria Math" panose="02040503050406030204" pitchFamily="18" charset="0"/>
                          </a:rPr>
                          <m:t>2</m:t>
                        </m:r>
                      </m:sub>
                    </m:sSub>
                    <m:r>
                      <a:rPr lang="sk-SK" b="0" i="1" smtClean="0">
                        <a:latin typeface="Cambria Math" panose="02040503050406030204" pitchFamily="18" charset="0"/>
                        <a:ea typeface="Cambria Math" panose="02040503050406030204" pitchFamily="18" charset="0"/>
                      </a:rPr>
                      <m:t> </m:t>
                    </m:r>
                    <m:r>
                      <a:rPr lang="sk-SK" b="0" i="1" smtClean="0">
                        <a:latin typeface="Cambria Math" panose="02040503050406030204" pitchFamily="18" charset="0"/>
                        <a:ea typeface="Cambria Math" panose="02040503050406030204" pitchFamily="18" charset="0"/>
                      </a:rPr>
                      <m:t>𝑓</m:t>
                    </m:r>
                    <m:r>
                      <a:rPr lang="en-GB" b="0" i="1" smtClean="0">
                        <a:latin typeface="Cambria Math" panose="02040503050406030204" pitchFamily="18" charset="0"/>
                        <a:ea typeface="Cambria Math" panose="02040503050406030204" pitchFamily="18" charset="0"/>
                      </a:rPr>
                      <m:t>=</m:t>
                    </m:r>
                  </m:oMath>
                </a14:m>
                <a:r>
                  <a:rPr lang="en-GB" dirty="0"/>
                  <a:t> </a:t>
                </a:r>
                <a14:m>
                  <m:oMath xmlns:m="http://schemas.openxmlformats.org/officeDocument/2006/math">
                    <m:d>
                      <m:dPr>
                        <m:begChr m:val="["/>
                        <m:endChr m:val="]"/>
                        <m:ctrlPr>
                          <a:rPr lang="en-GB" i="1">
                            <a:latin typeface="Cambria Math" panose="02040503050406030204" pitchFamily="18" charset="0"/>
                          </a:rPr>
                        </m:ctrlPr>
                      </m:dPr>
                      <m:e>
                        <m:r>
                          <a:rPr lang="en-GB" b="0" i="1" smtClean="0">
                            <a:latin typeface="Cambria Math" panose="02040503050406030204" pitchFamily="18" charset="0"/>
                          </a:rPr>
                          <m:t>0</m:t>
                        </m:r>
                        <m:r>
                          <a:rPr lang="en-GB" i="1">
                            <a:latin typeface="Cambria Math" panose="02040503050406030204" pitchFamily="18" charset="0"/>
                          </a:rPr>
                          <m:t>,</m:t>
                        </m:r>
                        <m:r>
                          <a:rPr lang="en-GB" b="0" i="1" smtClean="0">
                            <a:latin typeface="Cambria Math" panose="02040503050406030204" pitchFamily="18" charset="0"/>
                          </a:rPr>
                          <m:t>1</m:t>
                        </m:r>
                        <m:r>
                          <a:rPr lang="en-GB" i="1">
                            <a:latin typeface="Cambria Math" panose="02040503050406030204" pitchFamily="18" charset="0"/>
                          </a:rPr>
                          <m:t>,0,</m:t>
                        </m:r>
                        <m:r>
                          <a:rPr lang="sk-SK" i="1">
                            <a:latin typeface="Cambria Math" panose="02040503050406030204" pitchFamily="18" charset="0"/>
                          </a:rPr>
                          <m:t>0</m:t>
                        </m:r>
                      </m:e>
                    </m:d>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2</m:t>
                                </m:r>
                              </m:sub>
                            </m:sSub>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𝑀𝑔𝐿</m:t>
                                </m:r>
                              </m:num>
                              <m:den>
                                <m:r>
                                  <a:rPr lang="en-GB" i="1">
                                    <a:latin typeface="Cambria Math" panose="02040503050406030204" pitchFamily="18" charset="0"/>
                                  </a:rPr>
                                  <m:t>𝐼</m:t>
                                </m:r>
                              </m:den>
                            </m:f>
                            <m:r>
                              <a:rPr lang="en-GB" i="1">
                                <a:latin typeface="Cambria Math" panose="02040503050406030204" pitchFamily="18" charset="0"/>
                              </a:rPr>
                              <m:t>𝑠𝑖𝑛</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1</m:t>
                                </m:r>
                              </m:sub>
                            </m:sSub>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𝑘</m:t>
                                </m:r>
                              </m:num>
                              <m:den>
                                <m:r>
                                  <a:rPr lang="en-GB" i="1">
                                    <a:latin typeface="Cambria Math" panose="02040503050406030204" pitchFamily="18" charset="0"/>
                                  </a:rPr>
                                  <m:t>𝐼</m:t>
                                </m:r>
                              </m:den>
                            </m:f>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1</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3</m:t>
                                    </m:r>
                                  </m:sub>
                                </m:sSub>
                              </m:e>
                            </m:d>
                            <m:r>
                              <a:rPr lang="en-GB" i="1">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4</m:t>
                                </m:r>
                              </m:sub>
                            </m:sSub>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𝑘</m:t>
                                </m:r>
                              </m:num>
                              <m:den>
                                <m:r>
                                  <a:rPr lang="en-GB" i="1">
                                    <a:latin typeface="Cambria Math" panose="02040503050406030204" pitchFamily="18" charset="0"/>
                                  </a:rPr>
                                  <m:t>𝐽</m:t>
                                </m:r>
                              </m:den>
                            </m:f>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1</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3</m:t>
                                </m:r>
                              </m:sub>
                            </m:sSub>
                            <m:r>
                              <a:rPr lang="en-GB" i="1">
                                <a:latin typeface="Cambria Math" panose="02040503050406030204" pitchFamily="18" charset="0"/>
                              </a:rPr>
                              <m:t>)</m:t>
                            </m:r>
                          </m:e>
                        </m:d>
                      </m:e>
                      <m:sup>
                        <m:r>
                          <a:rPr lang="en-GB" i="1">
                            <a:latin typeface="Cambria Math" panose="02040503050406030204" pitchFamily="18" charset="0"/>
                          </a:rPr>
                          <m:t>𝑇</m:t>
                        </m:r>
                      </m:sup>
                    </m:sSup>
                    <m:r>
                      <a:rPr lang="en-GB" b="0" i="1" smtClean="0">
                        <a:latin typeface="Cambria Math" panose="02040503050406030204" pitchFamily="18" charset="0"/>
                      </a:rPr>
                      <m:t>=</m:t>
                    </m:r>
                  </m:oMath>
                </a14:m>
                <a:r>
                  <a:rPr lang="en-GB" dirty="0"/>
                  <a:t> </a:t>
                </a:r>
                <a14:m>
                  <m:oMath xmlns:m="http://schemas.openxmlformats.org/officeDocument/2006/math">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𝑀𝑔𝐿</m:t>
                        </m:r>
                      </m:num>
                      <m:den>
                        <m:r>
                          <a:rPr lang="en-GB" i="1">
                            <a:latin typeface="Cambria Math" panose="02040503050406030204" pitchFamily="18" charset="0"/>
                          </a:rPr>
                          <m:t>𝐼</m:t>
                        </m:r>
                      </m:den>
                    </m:f>
                    <m:r>
                      <a:rPr lang="en-GB" i="1">
                        <a:latin typeface="Cambria Math" panose="02040503050406030204" pitchFamily="18" charset="0"/>
                      </a:rPr>
                      <m:t>𝑠𝑖𝑛</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1</m:t>
                        </m:r>
                      </m:sub>
                    </m:sSub>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𝑘</m:t>
                        </m:r>
                      </m:num>
                      <m:den>
                        <m:r>
                          <a:rPr lang="en-GB" i="1">
                            <a:latin typeface="Cambria Math" panose="02040503050406030204" pitchFamily="18" charset="0"/>
                          </a:rPr>
                          <m:t>𝐼</m:t>
                        </m:r>
                      </m:den>
                    </m:f>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1</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3</m:t>
                            </m:r>
                          </m:sub>
                        </m:sSub>
                      </m:e>
                    </m:d>
                  </m:oMath>
                </a14:m>
                <a:endParaRPr lang="en-GB" dirty="0"/>
              </a:p>
              <a:p>
                <a:pPr lvl="2"/>
                <a14:m>
                  <m:oMath xmlns:m="http://schemas.openxmlformats.org/officeDocument/2006/math">
                    <m:sSubSup>
                      <m:sSubSupPr>
                        <m:ctrlPr>
                          <a:rPr lang="en-GB" i="1" smtClean="0">
                            <a:latin typeface="Cambria Math" panose="02040503050406030204" pitchFamily="18" charset="0"/>
                            <a:ea typeface="Cambria Math" panose="02040503050406030204" pitchFamily="18" charset="0"/>
                          </a:rPr>
                        </m:ctrlPr>
                      </m:sSubSupPr>
                      <m:e>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𝐿</m:t>
                            </m:r>
                          </m:e>
                          <m:sub>
                            <m:r>
                              <a:rPr lang="en-GB" i="1">
                                <a:latin typeface="Cambria Math" panose="02040503050406030204" pitchFamily="18" charset="0"/>
                                <a:ea typeface="Cambria Math" panose="02040503050406030204" pitchFamily="18" charset="0"/>
                              </a:rPr>
                              <m:t>𝑓</m:t>
                            </m:r>
                          </m:sub>
                        </m:sSub>
                      </m:e>
                      <m:sub/>
                      <m:sup>
                        <m:r>
                          <a:rPr lang="en-GB" b="0" i="1" smtClean="0">
                            <a:latin typeface="Cambria Math" panose="02040503050406030204" pitchFamily="18" charset="0"/>
                            <a:ea typeface="Cambria Math" panose="02040503050406030204" pitchFamily="18" charset="0"/>
                          </a:rPr>
                          <m:t>3</m:t>
                        </m:r>
                      </m:sup>
                    </m:sSubSup>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𝑧</m:t>
                        </m:r>
                      </m:e>
                      <m:sub>
                        <m:r>
                          <a:rPr lang="en-GB" i="1">
                            <a:latin typeface="Cambria Math" panose="02040503050406030204" pitchFamily="18" charset="0"/>
                            <a:ea typeface="Cambria Math" panose="02040503050406030204" pitchFamily="18" charset="0"/>
                          </a:rPr>
                          <m:t>1</m:t>
                        </m:r>
                      </m:sub>
                    </m:sSub>
                    <m:r>
                      <a:rPr lang="en-GB" b="0" i="1" smtClean="0">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sk-SK" i="1">
                            <a:latin typeface="Cambria Math" panose="02040503050406030204" pitchFamily="18" charset="0"/>
                            <a:ea typeface="Cambria Math" panose="02040503050406030204" pitchFamily="18" charset="0"/>
                          </a:rPr>
                          <m:t>𝑧</m:t>
                        </m:r>
                      </m:e>
                      <m:sub>
                        <m:r>
                          <a:rPr lang="en-GB" b="0" i="1" smtClean="0">
                            <a:latin typeface="Cambria Math" panose="02040503050406030204" pitchFamily="18" charset="0"/>
                            <a:ea typeface="Cambria Math" panose="02040503050406030204" pitchFamily="18" charset="0"/>
                          </a:rPr>
                          <m:t>3</m:t>
                        </m:r>
                      </m:sub>
                    </m:sSub>
                    <m:r>
                      <a:rPr lang="sk-SK" i="1">
                        <a:latin typeface="Cambria Math" panose="02040503050406030204" pitchFamily="18" charset="0"/>
                        <a:ea typeface="Cambria Math" panose="02040503050406030204" pitchFamily="18" charset="0"/>
                      </a:rPr>
                      <m:t> </m:t>
                    </m:r>
                    <m:r>
                      <a:rPr lang="sk-SK" i="1">
                        <a:latin typeface="Cambria Math" panose="02040503050406030204" pitchFamily="18" charset="0"/>
                        <a:ea typeface="Cambria Math" panose="02040503050406030204" pitchFamily="18" charset="0"/>
                      </a:rPr>
                      <m:t>𝑓</m:t>
                    </m:r>
                    <m:r>
                      <a:rPr lang="en-GB" b="0" i="1" smtClean="0">
                        <a:latin typeface="Cambria Math" panose="02040503050406030204" pitchFamily="18" charset="0"/>
                        <a:ea typeface="Cambria Math" panose="02040503050406030204" pitchFamily="18" charset="0"/>
                      </a:rPr>
                      <m:t>=</m:t>
                    </m:r>
                    <m:d>
                      <m:dPr>
                        <m:begChr m:val="["/>
                        <m:endChr m:val="]"/>
                        <m:ctrlPr>
                          <a:rPr lang="en-GB" i="1">
                            <a:latin typeface="Cambria Math" panose="02040503050406030204" pitchFamily="18" charset="0"/>
                          </a:rPr>
                        </m:ctrlPr>
                      </m:dPr>
                      <m:e>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𝑀𝑔𝐿</m:t>
                            </m:r>
                          </m:num>
                          <m:den>
                            <m:r>
                              <a:rPr lang="en-GB" i="1">
                                <a:latin typeface="Cambria Math" panose="02040503050406030204" pitchFamily="18" charset="0"/>
                              </a:rPr>
                              <m:t>𝐼</m:t>
                            </m:r>
                          </m:den>
                        </m:f>
                        <m:r>
                          <a:rPr lang="en-GB" b="0" i="1" smtClean="0">
                            <a:latin typeface="Cambria Math" panose="02040503050406030204" pitchFamily="18" charset="0"/>
                          </a:rPr>
                          <m:t>𝑐𝑜𝑠</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1</m:t>
                            </m:r>
                          </m:sub>
                        </m:sSub>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𝑘</m:t>
                            </m:r>
                          </m:num>
                          <m:den>
                            <m:r>
                              <a:rPr lang="en-GB" i="1">
                                <a:latin typeface="Cambria Math" panose="02040503050406030204" pitchFamily="18" charset="0"/>
                              </a:rPr>
                              <m:t>𝐼</m:t>
                            </m:r>
                          </m:den>
                        </m:f>
                        <m:r>
                          <a:rPr lang="en-GB" i="1">
                            <a:latin typeface="Cambria Math" panose="02040503050406030204" pitchFamily="18" charset="0"/>
                          </a:rPr>
                          <m:t>,</m:t>
                        </m:r>
                        <m:r>
                          <a:rPr lang="en-GB" b="0" i="1" smtClean="0">
                            <a:latin typeface="Cambria Math" panose="02040503050406030204" pitchFamily="18" charset="0"/>
                          </a:rPr>
                          <m:t>0</m:t>
                        </m:r>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𝑘</m:t>
                            </m:r>
                          </m:num>
                          <m:den>
                            <m:r>
                              <a:rPr lang="en-GB" i="1">
                                <a:latin typeface="Cambria Math" panose="02040503050406030204" pitchFamily="18" charset="0"/>
                              </a:rPr>
                              <m:t>𝐼</m:t>
                            </m:r>
                          </m:den>
                        </m:f>
                        <m:r>
                          <a:rPr lang="en-GB" i="1">
                            <a:latin typeface="Cambria Math" panose="02040503050406030204" pitchFamily="18" charset="0"/>
                          </a:rPr>
                          <m:t>,</m:t>
                        </m:r>
                        <m:r>
                          <a:rPr lang="sk-SK" i="1">
                            <a:latin typeface="Cambria Math" panose="02040503050406030204" pitchFamily="18" charset="0"/>
                          </a:rPr>
                          <m:t>0</m:t>
                        </m:r>
                      </m:e>
                    </m:d>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2</m:t>
                                </m:r>
                              </m:sub>
                            </m:sSub>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𝑀𝑔𝐿</m:t>
                                </m:r>
                              </m:num>
                              <m:den>
                                <m:r>
                                  <a:rPr lang="en-GB" i="1">
                                    <a:latin typeface="Cambria Math" panose="02040503050406030204" pitchFamily="18" charset="0"/>
                                  </a:rPr>
                                  <m:t>𝐼</m:t>
                                </m:r>
                              </m:den>
                            </m:f>
                            <m:r>
                              <a:rPr lang="en-GB" i="1">
                                <a:latin typeface="Cambria Math" panose="02040503050406030204" pitchFamily="18" charset="0"/>
                              </a:rPr>
                              <m:t>𝑠𝑖𝑛</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1</m:t>
                                </m:r>
                              </m:sub>
                            </m:sSub>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𝑘</m:t>
                                </m:r>
                              </m:num>
                              <m:den>
                                <m:r>
                                  <a:rPr lang="en-GB" i="1">
                                    <a:latin typeface="Cambria Math" panose="02040503050406030204" pitchFamily="18" charset="0"/>
                                  </a:rPr>
                                  <m:t>𝐼</m:t>
                                </m:r>
                              </m:den>
                            </m:f>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1</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3</m:t>
                                    </m:r>
                                  </m:sub>
                                </m:sSub>
                              </m:e>
                            </m:d>
                            <m:r>
                              <a:rPr lang="en-GB" i="1">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4</m:t>
                                </m:r>
                              </m:sub>
                            </m:sSub>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𝑘</m:t>
                                </m:r>
                              </m:num>
                              <m:den>
                                <m:r>
                                  <a:rPr lang="en-GB" i="1">
                                    <a:latin typeface="Cambria Math" panose="02040503050406030204" pitchFamily="18" charset="0"/>
                                  </a:rPr>
                                  <m:t>𝐽</m:t>
                                </m:r>
                              </m:den>
                            </m:f>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1</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3</m:t>
                                </m:r>
                              </m:sub>
                            </m:sSub>
                            <m:r>
                              <a:rPr lang="en-GB" i="1">
                                <a:latin typeface="Cambria Math" panose="02040503050406030204" pitchFamily="18" charset="0"/>
                              </a:rPr>
                              <m:t>)</m:t>
                            </m:r>
                          </m:e>
                        </m:d>
                      </m:e>
                      <m:sup>
                        <m:r>
                          <a:rPr lang="en-GB" i="1">
                            <a:latin typeface="Cambria Math" panose="02040503050406030204" pitchFamily="18" charset="0"/>
                          </a:rPr>
                          <m:t>𝑇</m:t>
                        </m:r>
                      </m:sup>
                    </m:sSup>
                    <m:r>
                      <a:rPr lang="en-GB" b="0" i="1" smtClean="0">
                        <a:latin typeface="Cambria Math" panose="02040503050406030204" pitchFamily="18" charset="0"/>
                      </a:rPr>
                      <m:t>=</m:t>
                    </m:r>
                  </m:oMath>
                </a14:m>
                <a:r>
                  <a:rPr lang="en-GB" dirty="0"/>
                  <a:t> </a:t>
                </a:r>
                <a14:m>
                  <m:oMath xmlns:m="http://schemas.openxmlformats.org/officeDocument/2006/math">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𝑀𝑔𝐿</m:t>
                        </m:r>
                      </m:num>
                      <m:den>
                        <m:r>
                          <a:rPr lang="en-GB" i="1">
                            <a:latin typeface="Cambria Math" panose="02040503050406030204" pitchFamily="18" charset="0"/>
                          </a:rPr>
                          <m:t>𝐼</m:t>
                        </m:r>
                      </m:den>
                    </m:f>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2</m:t>
                        </m:r>
                      </m:sub>
                    </m:sSub>
                    <m:r>
                      <a:rPr lang="en-GB" i="1">
                        <a:latin typeface="Cambria Math" panose="02040503050406030204" pitchFamily="18" charset="0"/>
                      </a:rPr>
                      <m:t>𝑐𝑜𝑠</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1</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𝑘</m:t>
                        </m:r>
                      </m:num>
                      <m:den>
                        <m:r>
                          <a:rPr lang="en-GB" b="0" i="1" smtClean="0">
                            <a:latin typeface="Cambria Math" panose="02040503050406030204" pitchFamily="18" charset="0"/>
                          </a:rPr>
                          <m:t>𝐼</m:t>
                        </m:r>
                      </m:den>
                    </m:f>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2</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4</m:t>
                            </m:r>
                          </m:sub>
                        </m:sSub>
                      </m:e>
                    </m:d>
                  </m:oMath>
                </a14:m>
                <a:endParaRPr lang="en-GB" dirty="0"/>
              </a:p>
            </p:txBody>
          </p:sp>
        </mc:Choice>
        <mc:Fallback xmlns="">
          <p:sp>
            <p:nvSpPr>
              <p:cNvPr id="3" name="Content Placeholder 2">
                <a:extLst>
                  <a:ext uri="{FF2B5EF4-FFF2-40B4-BE49-F238E27FC236}">
                    <a16:creationId xmlns:a16="http://schemas.microsoft.com/office/drawing/2014/main" id="{57B579C0-9A61-9BDF-F00E-5D8B989E2D1C}"/>
                  </a:ext>
                </a:extLst>
              </p:cNvPr>
              <p:cNvSpPr>
                <a:spLocks noGrp="1" noRot="1" noChangeAspect="1" noMove="1" noResize="1" noEditPoints="1" noAdjustHandles="1" noChangeArrowheads="1" noChangeShapeType="1" noTextEdit="1"/>
              </p:cNvSpPr>
              <p:nvPr>
                <p:ph idx="1"/>
              </p:nvPr>
            </p:nvSpPr>
            <p:spPr>
              <a:blipFill>
                <a:blip r:embed="rId2"/>
                <a:stretch>
                  <a:fillRect l="-667" t="-875"/>
                </a:stretch>
              </a:blipFill>
            </p:spPr>
            <p:txBody>
              <a:bodyPr/>
              <a:lstStyle/>
              <a:p>
                <a:r>
                  <a:rPr lang="en-GB">
                    <a:noFill/>
                  </a:rPr>
                  <a:t> </a:t>
                </a:r>
              </a:p>
            </p:txBody>
          </p:sp>
        </mc:Fallback>
      </mc:AlternateContent>
    </p:spTree>
    <p:extLst>
      <p:ext uri="{BB962C8B-B14F-4D97-AF65-F5344CB8AC3E}">
        <p14:creationId xmlns:p14="http://schemas.microsoft.com/office/powerpoint/2010/main" val="41783470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61EA09D-CC43-18FB-7735-556B6A2075CA}"/>
              </a:ext>
            </a:extLst>
          </p:cNvPr>
          <p:cNvSpPr>
            <a:spLocks noGrp="1"/>
          </p:cNvSpPr>
          <p:nvPr>
            <p:ph type="title"/>
          </p:nvPr>
        </p:nvSpPr>
        <p:spPr/>
        <p:txBody>
          <a:bodyPr/>
          <a:lstStyle/>
          <a:p>
            <a:r>
              <a:rPr lang="sk-SK" dirty="0"/>
              <a:t>Príklad 5</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8A7BB170-30A7-641B-7A80-807DF2440606}"/>
                  </a:ext>
                </a:extLst>
              </p:cNvPr>
              <p:cNvSpPr>
                <a:spLocks noGrp="1"/>
              </p:cNvSpPr>
              <p:nvPr>
                <p:ph idx="1"/>
              </p:nvPr>
            </p:nvSpPr>
            <p:spPr/>
            <p:txBody>
              <a:bodyPr>
                <a:normAutofit fontScale="92500"/>
              </a:bodyPr>
              <a:lstStyle/>
              <a:p>
                <a:r>
                  <a:rPr lang="sk-SK" dirty="0"/>
                  <a:t>Vstupná transformácia je v tvare:</a:t>
                </a:r>
              </a:p>
              <a:p>
                <a:pPr lvl="1"/>
                <a14:m>
                  <m:oMath xmlns:m="http://schemas.openxmlformats.org/officeDocument/2006/math">
                    <m:r>
                      <a:rPr lang="sk-SK" b="0" i="1" smtClean="0">
                        <a:latin typeface="Cambria Math" panose="02040503050406030204" pitchFamily="18" charset="0"/>
                        <a:ea typeface="Cambria Math" panose="02040503050406030204" pitchFamily="18" charset="0"/>
                      </a:rPr>
                      <m:t>𝑢</m:t>
                    </m:r>
                    <m:r>
                      <a:rPr lang="sk-SK" b="0" i="1" smtClean="0">
                        <a:latin typeface="Cambria Math" panose="02040503050406030204" pitchFamily="18" charset="0"/>
                        <a:ea typeface="Cambria Math" panose="02040503050406030204" pitchFamily="18" charset="0"/>
                      </a:rPr>
                      <m:t>=</m:t>
                    </m:r>
                    <m:f>
                      <m:fPr>
                        <m:ctrlPr>
                          <a:rPr lang="en-GB" b="0" i="1" smtClean="0">
                            <a:latin typeface="Cambria Math" panose="02040503050406030204" pitchFamily="18" charset="0"/>
                            <a:ea typeface="Cambria Math" panose="02040503050406030204" pitchFamily="18" charset="0"/>
                          </a:rPr>
                        </m:ctrlPr>
                      </m:fPr>
                      <m:num>
                        <m:r>
                          <a:rPr lang="sk-SK" b="0" i="1" smtClean="0">
                            <a:latin typeface="Cambria Math" panose="02040503050406030204" pitchFamily="18" charset="0"/>
                            <a:ea typeface="Cambria Math" panose="02040503050406030204" pitchFamily="18" charset="0"/>
                          </a:rPr>
                          <m:t>−</m:t>
                        </m:r>
                        <m:sSup>
                          <m:sSupPr>
                            <m:ctrlPr>
                              <a:rPr lang="en-GB" b="0" i="1" smtClean="0">
                                <a:latin typeface="Cambria Math" panose="02040503050406030204" pitchFamily="18" charset="0"/>
                                <a:ea typeface="Cambria Math" panose="02040503050406030204" pitchFamily="18" charset="0"/>
                              </a:rPr>
                            </m:ctrlPr>
                          </m:sSupPr>
                          <m:e>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𝐿</m:t>
                                </m:r>
                              </m:e>
                              <m:sub>
                                <m:r>
                                  <a:rPr lang="en-GB" i="1">
                                    <a:latin typeface="Cambria Math" panose="02040503050406030204" pitchFamily="18" charset="0"/>
                                    <a:ea typeface="Cambria Math" panose="02040503050406030204" pitchFamily="18" charset="0"/>
                                  </a:rPr>
                                  <m:t>𝑓</m:t>
                                </m:r>
                              </m:sub>
                            </m:sSub>
                          </m:e>
                          <m:sup>
                            <m:r>
                              <a:rPr lang="sk-SK" b="0" i="1" smtClean="0">
                                <a:latin typeface="Cambria Math" panose="02040503050406030204" pitchFamily="18" charset="0"/>
                                <a:ea typeface="Cambria Math" panose="02040503050406030204" pitchFamily="18" charset="0"/>
                              </a:rPr>
                              <m:t>4</m:t>
                            </m:r>
                          </m:sup>
                        </m:sSup>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𝑧</m:t>
                            </m:r>
                          </m:e>
                          <m:sub>
                            <m:r>
                              <a:rPr lang="en-GB" b="0" i="1" smtClean="0">
                                <a:latin typeface="Cambria Math" panose="02040503050406030204" pitchFamily="18" charset="0"/>
                                <a:ea typeface="Cambria Math" panose="02040503050406030204" pitchFamily="18" charset="0"/>
                              </a:rPr>
                              <m:t>1</m:t>
                            </m:r>
                          </m:sub>
                        </m:sSub>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𝑣</m:t>
                        </m:r>
                      </m:num>
                      <m:den>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𝐿</m:t>
                            </m:r>
                          </m:e>
                          <m:sub>
                            <m:r>
                              <a:rPr lang="en-GB" b="0" i="1" smtClean="0">
                                <a:latin typeface="Cambria Math" panose="02040503050406030204" pitchFamily="18" charset="0"/>
                                <a:ea typeface="Cambria Math" panose="02040503050406030204" pitchFamily="18" charset="0"/>
                              </a:rPr>
                              <m:t>𝑔</m:t>
                            </m:r>
                          </m:sub>
                        </m:sSub>
                        <m:sSup>
                          <m:sSupPr>
                            <m:ctrlPr>
                              <a:rPr lang="en-GB" i="1">
                                <a:latin typeface="Cambria Math" panose="02040503050406030204" pitchFamily="18" charset="0"/>
                                <a:ea typeface="Cambria Math" panose="02040503050406030204" pitchFamily="18" charset="0"/>
                              </a:rPr>
                            </m:ctrlPr>
                          </m:sSupPr>
                          <m:e>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𝐿</m:t>
                                </m:r>
                              </m:e>
                              <m:sub>
                                <m:r>
                                  <a:rPr lang="en-GB" i="1">
                                    <a:latin typeface="Cambria Math" panose="02040503050406030204" pitchFamily="18" charset="0"/>
                                    <a:ea typeface="Cambria Math" panose="02040503050406030204" pitchFamily="18" charset="0"/>
                                  </a:rPr>
                                  <m:t>𝑓</m:t>
                                </m:r>
                              </m:sub>
                            </m:sSub>
                          </m:e>
                          <m:sup>
                            <m:r>
                              <a:rPr lang="sk-SK" i="1" smtClean="0">
                                <a:latin typeface="Cambria Math" panose="02040503050406030204" pitchFamily="18" charset="0"/>
                                <a:ea typeface="Cambria Math" panose="02040503050406030204" pitchFamily="18" charset="0"/>
                              </a:rPr>
                              <m:t>3</m:t>
                            </m:r>
                          </m:sup>
                        </m:sSup>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𝑧</m:t>
                            </m:r>
                          </m:e>
                          <m:sub>
                            <m:r>
                              <a:rPr lang="en-GB" b="0" i="1" smtClean="0">
                                <a:latin typeface="Cambria Math" panose="02040503050406030204" pitchFamily="18" charset="0"/>
                                <a:ea typeface="Cambria Math" panose="02040503050406030204" pitchFamily="18" charset="0"/>
                              </a:rPr>
                              <m:t>1</m:t>
                            </m:r>
                          </m:sub>
                        </m:sSub>
                      </m:den>
                    </m:f>
                    <m:r>
                      <a:rPr lang="sk-SK" b="0" i="1" smtClean="0">
                        <a:latin typeface="Cambria Math" panose="02040503050406030204" pitchFamily="18" charset="0"/>
                        <a:ea typeface="Cambria Math" panose="02040503050406030204" pitchFamily="18" charset="0"/>
                      </a:rPr>
                      <m:t>=</m:t>
                    </m:r>
                    <m:f>
                      <m:fPr>
                        <m:ctrlPr>
                          <a:rPr lang="sk-SK" b="0" i="1" smtClean="0">
                            <a:latin typeface="Cambria Math" panose="02040503050406030204" pitchFamily="18" charset="0"/>
                            <a:ea typeface="Cambria Math" panose="02040503050406030204" pitchFamily="18" charset="0"/>
                          </a:rPr>
                        </m:ctrlPr>
                      </m:fPr>
                      <m:num>
                        <m:r>
                          <a:rPr lang="sk-SK" b="0" i="1" smtClean="0">
                            <a:latin typeface="Cambria Math" panose="02040503050406030204" pitchFamily="18" charset="0"/>
                            <a:ea typeface="Cambria Math" panose="02040503050406030204" pitchFamily="18" charset="0"/>
                          </a:rPr>
                          <m:t>𝑣</m:t>
                        </m:r>
                        <m:r>
                          <a:rPr lang="sk-SK" b="0" i="1" smtClean="0">
                            <a:latin typeface="Cambria Math" panose="02040503050406030204" pitchFamily="18" charset="0"/>
                            <a:ea typeface="Cambria Math" panose="02040503050406030204" pitchFamily="18" charset="0"/>
                          </a:rPr>
                          <m:t>−</m:t>
                        </m:r>
                        <m:r>
                          <a:rPr lang="sk-SK" b="0" i="1" smtClean="0">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sk-SK" i="1">
                                <a:latin typeface="Cambria Math" panose="02040503050406030204" pitchFamily="18" charset="0"/>
                                <a:ea typeface="Cambria Math" panose="02040503050406030204" pitchFamily="18" charset="0"/>
                              </a:rPr>
                              <m:t>𝑧</m:t>
                            </m:r>
                          </m:e>
                          <m:sub>
                            <m:r>
                              <a:rPr lang="sk-SK" b="0" i="1" smtClean="0">
                                <a:latin typeface="Cambria Math" panose="02040503050406030204" pitchFamily="18" charset="0"/>
                                <a:ea typeface="Cambria Math" panose="02040503050406030204" pitchFamily="18" charset="0"/>
                              </a:rPr>
                              <m:t>4</m:t>
                            </m:r>
                          </m:sub>
                        </m:sSub>
                        <m:r>
                          <a:rPr lang="sk-SK" i="1">
                            <a:latin typeface="Cambria Math" panose="02040503050406030204" pitchFamily="18" charset="0"/>
                            <a:ea typeface="Cambria Math" panose="02040503050406030204" pitchFamily="18" charset="0"/>
                          </a:rPr>
                          <m:t> </m:t>
                        </m:r>
                        <m:r>
                          <a:rPr lang="sk-SK" i="1">
                            <a:latin typeface="Cambria Math" panose="02040503050406030204" pitchFamily="18" charset="0"/>
                            <a:ea typeface="Cambria Math" panose="02040503050406030204" pitchFamily="18" charset="0"/>
                          </a:rPr>
                          <m:t>𝑓</m:t>
                        </m:r>
                      </m:num>
                      <m:den>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sk-SK" i="1">
                                <a:latin typeface="Cambria Math" panose="02040503050406030204" pitchFamily="18" charset="0"/>
                                <a:ea typeface="Cambria Math" panose="02040503050406030204" pitchFamily="18" charset="0"/>
                              </a:rPr>
                              <m:t>𝑧</m:t>
                            </m:r>
                          </m:e>
                          <m:sub>
                            <m:r>
                              <a:rPr lang="sk-SK" i="1">
                                <a:latin typeface="Cambria Math" panose="02040503050406030204" pitchFamily="18" charset="0"/>
                                <a:ea typeface="Cambria Math" panose="02040503050406030204" pitchFamily="18" charset="0"/>
                              </a:rPr>
                              <m:t>4</m:t>
                            </m:r>
                          </m:sub>
                        </m:sSub>
                        <m:r>
                          <a:rPr lang="sk-SK" b="0" i="1" smtClean="0">
                            <a:latin typeface="Cambria Math" panose="02040503050406030204" pitchFamily="18" charset="0"/>
                            <a:ea typeface="Cambria Math" panose="02040503050406030204" pitchFamily="18" charset="0"/>
                          </a:rPr>
                          <m:t> </m:t>
                        </m:r>
                        <m:r>
                          <a:rPr lang="sk-SK" b="0" i="1" smtClean="0">
                            <a:latin typeface="Cambria Math" panose="02040503050406030204" pitchFamily="18" charset="0"/>
                            <a:ea typeface="Cambria Math" panose="02040503050406030204" pitchFamily="18" charset="0"/>
                          </a:rPr>
                          <m:t>𝑔</m:t>
                        </m:r>
                      </m:den>
                    </m:f>
                    <m:r>
                      <a:rPr lang="en-GB" b="0" i="1" smtClean="0">
                        <a:latin typeface="Cambria Math" panose="02040503050406030204" pitchFamily="18" charset="0"/>
                        <a:ea typeface="Cambria Math" panose="02040503050406030204" pitchFamily="18" charset="0"/>
                      </a:rPr>
                      <m:t>=</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𝐼𝐽</m:t>
                        </m:r>
                      </m:num>
                      <m:den>
                        <m:r>
                          <a:rPr lang="en-GB" b="0" i="1" smtClean="0">
                            <a:latin typeface="Cambria Math" panose="02040503050406030204" pitchFamily="18" charset="0"/>
                            <a:ea typeface="Cambria Math" panose="02040503050406030204" pitchFamily="18" charset="0"/>
                          </a:rPr>
                          <m:t>𝑘</m:t>
                        </m:r>
                      </m:den>
                    </m:f>
                    <m:d>
                      <m:dPr>
                        <m:ctrlPr>
                          <a:rPr lang="en-GB" b="0" i="1" smtClean="0">
                            <a:latin typeface="Cambria Math" panose="02040503050406030204" pitchFamily="18" charset="0"/>
                            <a:ea typeface="Cambria Math" panose="02040503050406030204" pitchFamily="18" charset="0"/>
                          </a:rPr>
                        </m:ctrlPr>
                      </m:dPr>
                      <m:e>
                        <m:r>
                          <a:rPr lang="sk-SK" i="1">
                            <a:latin typeface="Cambria Math" panose="02040503050406030204" pitchFamily="18" charset="0"/>
                            <a:ea typeface="Cambria Math" panose="02040503050406030204" pitchFamily="18" charset="0"/>
                          </a:rPr>
                          <m:t>𝑣</m:t>
                        </m:r>
                        <m:r>
                          <a:rPr lang="sk-SK" i="1">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𝛼</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m:t>
                        </m:r>
                      </m:e>
                    </m:d>
                  </m:oMath>
                </a14:m>
                <a:endParaRPr lang="en-GB" dirty="0"/>
              </a:p>
              <a:p>
                <a:endParaRPr lang="sk-SK" dirty="0"/>
              </a:p>
              <a:p>
                <a:pPr lvl="1"/>
                <a14:m>
                  <m:oMath xmlns:m="http://schemas.openxmlformats.org/officeDocument/2006/math">
                    <m:r>
                      <a:rPr lang="en-GB" b="0" i="1" smtClean="0">
                        <a:latin typeface="Cambria Math" panose="02040503050406030204" pitchFamily="18" charset="0"/>
                        <a:ea typeface="Cambria Math" panose="02040503050406030204" pitchFamily="18" charset="0"/>
                      </a:rPr>
                      <m:t>𝛼</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𝑥</m:t>
                        </m:r>
                      </m:e>
                    </m:d>
                    <m:r>
                      <a:rPr lang="en-GB" b="0" i="1" smtClean="0">
                        <a:latin typeface="Cambria Math" panose="02040503050406030204" pitchFamily="18" charset="0"/>
                        <a:ea typeface="Cambria Math" panose="02040503050406030204" pitchFamily="18" charset="0"/>
                      </a:rPr>
                      <m:t>=</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𝑀𝑔𝐿</m:t>
                        </m:r>
                      </m:num>
                      <m:den>
                        <m:r>
                          <a:rPr lang="en-GB" b="0" i="1" smtClean="0">
                            <a:latin typeface="Cambria Math" panose="02040503050406030204" pitchFamily="18" charset="0"/>
                            <a:ea typeface="Cambria Math" panose="02040503050406030204" pitchFamily="18" charset="0"/>
                          </a:rPr>
                          <m:t>𝐼</m:t>
                        </m:r>
                      </m:den>
                    </m:f>
                    <m:r>
                      <a:rPr lang="en-GB" b="0" i="1" smtClean="0">
                        <a:latin typeface="Cambria Math" panose="02040503050406030204" pitchFamily="18" charset="0"/>
                        <a:ea typeface="Cambria Math" panose="02040503050406030204" pitchFamily="18" charset="0"/>
                      </a:rPr>
                      <m:t>𝑠𝑖𝑛</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𝑥</m:t>
                        </m:r>
                      </m:e>
                      <m:sub>
                        <m:r>
                          <a:rPr lang="en-GB" b="0" i="1" smtClean="0">
                            <a:latin typeface="Cambria Math" panose="02040503050406030204" pitchFamily="18" charset="0"/>
                            <a:ea typeface="Cambria Math" panose="02040503050406030204" pitchFamily="18" charset="0"/>
                          </a:rPr>
                          <m:t>1</m:t>
                        </m:r>
                      </m:sub>
                    </m:sSub>
                    <m:d>
                      <m:dPr>
                        <m:ctrlPr>
                          <a:rPr lang="en-GB" b="0" i="1" smtClean="0">
                            <a:latin typeface="Cambria Math" panose="02040503050406030204" pitchFamily="18" charset="0"/>
                            <a:ea typeface="Cambria Math" panose="02040503050406030204" pitchFamily="18" charset="0"/>
                          </a:rPr>
                        </m:ctrlPr>
                      </m:dPr>
                      <m:e>
                        <m:sSubSup>
                          <m:sSubSupPr>
                            <m:ctrlPr>
                              <a:rPr lang="en-GB" b="0" i="1" smtClean="0">
                                <a:latin typeface="Cambria Math" panose="02040503050406030204" pitchFamily="18" charset="0"/>
                                <a:ea typeface="Cambria Math" panose="02040503050406030204" pitchFamily="18" charset="0"/>
                              </a:rPr>
                            </m:ctrlPr>
                          </m:sSubSupPr>
                          <m:e>
                            <m:r>
                              <a:rPr lang="en-GB" b="0" i="1" smtClean="0">
                                <a:latin typeface="Cambria Math" panose="02040503050406030204" pitchFamily="18" charset="0"/>
                                <a:ea typeface="Cambria Math" panose="02040503050406030204" pitchFamily="18" charset="0"/>
                              </a:rPr>
                              <m:t>𝑥</m:t>
                            </m:r>
                          </m:e>
                          <m:sub>
                            <m:r>
                              <a:rPr lang="en-GB" b="0" i="1" smtClean="0">
                                <a:latin typeface="Cambria Math" panose="02040503050406030204" pitchFamily="18" charset="0"/>
                                <a:ea typeface="Cambria Math" panose="02040503050406030204" pitchFamily="18" charset="0"/>
                              </a:rPr>
                              <m:t>2</m:t>
                            </m:r>
                          </m:sub>
                          <m:sup>
                            <m:r>
                              <a:rPr lang="en-GB" b="0" i="1" smtClean="0">
                                <a:latin typeface="Cambria Math" panose="02040503050406030204" pitchFamily="18" charset="0"/>
                                <a:ea typeface="Cambria Math" panose="02040503050406030204" pitchFamily="18" charset="0"/>
                              </a:rPr>
                              <m:t>2</m:t>
                            </m:r>
                          </m:sup>
                        </m:sSubSup>
                        <m:r>
                          <a:rPr lang="en-GB" b="0" i="1" smtClean="0">
                            <a:latin typeface="Cambria Math" panose="02040503050406030204" pitchFamily="18" charset="0"/>
                            <a:ea typeface="Cambria Math" panose="02040503050406030204" pitchFamily="18" charset="0"/>
                          </a:rPr>
                          <m:t>+</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𝑀𝑔𝐿</m:t>
                            </m:r>
                          </m:num>
                          <m:den>
                            <m:r>
                              <a:rPr lang="en-GB" b="0" i="1" smtClean="0">
                                <a:latin typeface="Cambria Math" panose="02040503050406030204" pitchFamily="18" charset="0"/>
                                <a:ea typeface="Cambria Math" panose="02040503050406030204" pitchFamily="18" charset="0"/>
                              </a:rPr>
                              <m:t>𝐼</m:t>
                            </m:r>
                          </m:den>
                        </m:f>
                        <m:r>
                          <a:rPr lang="en-GB" b="0" i="1" smtClean="0">
                            <a:latin typeface="Cambria Math" panose="02040503050406030204" pitchFamily="18" charset="0"/>
                            <a:ea typeface="Cambria Math" panose="02040503050406030204" pitchFamily="18" charset="0"/>
                          </a:rPr>
                          <m:t>𝑐𝑜𝑠</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𝑥</m:t>
                            </m:r>
                          </m:e>
                          <m:sub>
                            <m:r>
                              <a:rPr lang="en-GB" b="0" i="1" smtClean="0">
                                <a:latin typeface="Cambria Math" panose="02040503050406030204" pitchFamily="18" charset="0"/>
                                <a:ea typeface="Cambria Math" panose="02040503050406030204" pitchFamily="18" charset="0"/>
                              </a:rPr>
                              <m:t>1</m:t>
                            </m:r>
                          </m:sub>
                        </m:sSub>
                        <m:r>
                          <a:rPr lang="en-GB" b="0" i="1" smtClean="0">
                            <a:latin typeface="Cambria Math" panose="02040503050406030204" pitchFamily="18" charset="0"/>
                            <a:ea typeface="Cambria Math" panose="02040503050406030204" pitchFamily="18" charset="0"/>
                          </a:rPr>
                          <m:t>+</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𝑘</m:t>
                            </m:r>
                          </m:num>
                          <m:den>
                            <m:r>
                              <a:rPr lang="en-GB" b="0" i="1" smtClean="0">
                                <a:latin typeface="Cambria Math" panose="02040503050406030204" pitchFamily="18" charset="0"/>
                                <a:ea typeface="Cambria Math" panose="02040503050406030204" pitchFamily="18" charset="0"/>
                              </a:rPr>
                              <m:t>𝐼</m:t>
                            </m:r>
                          </m:den>
                        </m:f>
                      </m:e>
                    </m:d>
                    <m:r>
                      <a:rPr lang="en-GB" b="0" i="1" smtClean="0">
                        <a:latin typeface="Cambria Math" panose="02040503050406030204" pitchFamily="18" charset="0"/>
                        <a:ea typeface="Cambria Math" panose="02040503050406030204" pitchFamily="18" charset="0"/>
                      </a:rPr>
                      <m:t>+</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𝑘</m:t>
                        </m:r>
                      </m:num>
                      <m:den>
                        <m:r>
                          <a:rPr lang="en-GB" b="0" i="1" smtClean="0">
                            <a:latin typeface="Cambria Math" panose="02040503050406030204" pitchFamily="18" charset="0"/>
                            <a:ea typeface="Cambria Math" panose="02040503050406030204" pitchFamily="18" charset="0"/>
                          </a:rPr>
                          <m:t>𝐼</m:t>
                        </m:r>
                      </m:den>
                    </m:f>
                    <m:d>
                      <m:dPr>
                        <m:ctrlPr>
                          <a:rPr lang="en-GB" b="0" i="1" smtClean="0">
                            <a:latin typeface="Cambria Math" panose="02040503050406030204" pitchFamily="18" charset="0"/>
                            <a:ea typeface="Cambria Math" panose="02040503050406030204" pitchFamily="18" charset="0"/>
                          </a:rPr>
                        </m:ctrlPr>
                      </m:dPr>
                      <m:e>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𝑥</m:t>
                            </m:r>
                          </m:e>
                          <m:sub>
                            <m:r>
                              <a:rPr lang="en-GB" b="0" i="1" smtClean="0">
                                <a:latin typeface="Cambria Math" panose="02040503050406030204" pitchFamily="18" charset="0"/>
                                <a:ea typeface="Cambria Math" panose="02040503050406030204" pitchFamily="18" charset="0"/>
                              </a:rPr>
                              <m:t>1</m:t>
                            </m:r>
                          </m:sub>
                        </m:sSub>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𝑥</m:t>
                            </m:r>
                          </m:e>
                          <m:sub>
                            <m:r>
                              <a:rPr lang="en-GB" b="0" i="1" smtClean="0">
                                <a:latin typeface="Cambria Math" panose="02040503050406030204" pitchFamily="18" charset="0"/>
                                <a:ea typeface="Cambria Math" panose="02040503050406030204" pitchFamily="18" charset="0"/>
                              </a:rPr>
                              <m:t>3</m:t>
                            </m:r>
                          </m:sub>
                        </m:sSub>
                      </m:e>
                    </m:d>
                    <m:d>
                      <m:dPr>
                        <m:ctrlPr>
                          <a:rPr lang="en-GB" b="0" i="1" smtClean="0">
                            <a:latin typeface="Cambria Math" panose="02040503050406030204" pitchFamily="18" charset="0"/>
                            <a:ea typeface="Cambria Math" panose="02040503050406030204" pitchFamily="18" charset="0"/>
                          </a:rPr>
                        </m:ctrlPr>
                      </m:dPr>
                      <m:e>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𝑘</m:t>
                            </m:r>
                          </m:num>
                          <m:den>
                            <m:r>
                              <a:rPr lang="en-GB" b="0" i="1" smtClean="0">
                                <a:latin typeface="Cambria Math" panose="02040503050406030204" pitchFamily="18" charset="0"/>
                                <a:ea typeface="Cambria Math" panose="02040503050406030204" pitchFamily="18" charset="0"/>
                              </a:rPr>
                              <m:t>𝐼</m:t>
                            </m:r>
                          </m:den>
                        </m:f>
                        <m:r>
                          <a:rPr lang="en-GB" b="0" i="1" smtClean="0">
                            <a:latin typeface="Cambria Math" panose="02040503050406030204" pitchFamily="18" charset="0"/>
                            <a:ea typeface="Cambria Math" panose="02040503050406030204" pitchFamily="18" charset="0"/>
                          </a:rPr>
                          <m:t>+</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𝑘</m:t>
                            </m:r>
                          </m:num>
                          <m:den>
                            <m:r>
                              <a:rPr lang="en-GB" b="0" i="1" smtClean="0">
                                <a:latin typeface="Cambria Math" panose="02040503050406030204" pitchFamily="18" charset="0"/>
                                <a:ea typeface="Cambria Math" panose="02040503050406030204" pitchFamily="18" charset="0"/>
                              </a:rPr>
                              <m:t>𝐽</m:t>
                            </m:r>
                          </m:den>
                        </m:f>
                        <m:r>
                          <a:rPr lang="en-GB" b="0" i="1" smtClean="0">
                            <a:latin typeface="Cambria Math" panose="02040503050406030204" pitchFamily="18" charset="0"/>
                            <a:ea typeface="Cambria Math" panose="02040503050406030204" pitchFamily="18" charset="0"/>
                          </a:rPr>
                          <m:t>+</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𝑀𝑔𝐿</m:t>
                            </m:r>
                          </m:num>
                          <m:den>
                            <m:r>
                              <a:rPr lang="en-GB" b="0" i="1" smtClean="0">
                                <a:latin typeface="Cambria Math" panose="02040503050406030204" pitchFamily="18" charset="0"/>
                                <a:ea typeface="Cambria Math" panose="02040503050406030204" pitchFamily="18" charset="0"/>
                              </a:rPr>
                              <m:t>𝐼</m:t>
                            </m:r>
                          </m:den>
                        </m:f>
                        <m:r>
                          <a:rPr lang="en-GB" b="0" i="1" smtClean="0">
                            <a:latin typeface="Cambria Math" panose="02040503050406030204" pitchFamily="18" charset="0"/>
                            <a:ea typeface="Cambria Math" panose="02040503050406030204" pitchFamily="18" charset="0"/>
                          </a:rPr>
                          <m:t>𝑐𝑜𝑠</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𝑥</m:t>
                            </m:r>
                          </m:e>
                          <m:sub>
                            <m:r>
                              <a:rPr lang="en-GB" b="0" i="1" smtClean="0">
                                <a:latin typeface="Cambria Math" panose="02040503050406030204" pitchFamily="18" charset="0"/>
                                <a:ea typeface="Cambria Math" panose="02040503050406030204" pitchFamily="18" charset="0"/>
                              </a:rPr>
                              <m:t>1</m:t>
                            </m:r>
                          </m:sub>
                        </m:sSub>
                      </m:e>
                    </m:d>
                  </m:oMath>
                </a14:m>
                <a:endParaRPr lang="en-GB" b="0" dirty="0">
                  <a:ea typeface="Cambria Math" panose="02040503050406030204" pitchFamily="18" charset="0"/>
                </a:endParaRPr>
              </a:p>
              <a:p>
                <a:pPr lvl="1"/>
                <a:endParaRPr lang="en-GB" dirty="0"/>
              </a:p>
              <a:p>
                <a:pPr lvl="1"/>
                <a:r>
                  <a:rPr lang="sk-SK" dirty="0"/>
                  <a:t>Použitím odvodenej transformácie </a:t>
                </a:r>
                <a14:m>
                  <m:oMath xmlns:m="http://schemas.openxmlformats.org/officeDocument/2006/math">
                    <m:r>
                      <a:rPr lang="sk-SK" b="0" i="1" smtClean="0">
                        <a:latin typeface="Cambria Math" panose="02040503050406030204" pitchFamily="18" charset="0"/>
                      </a:rPr>
                      <m:t>𝑧</m:t>
                    </m:r>
                    <m:d>
                      <m:dPr>
                        <m:ctrlPr>
                          <a:rPr lang="sk-SK" b="0" i="1" smtClean="0">
                            <a:latin typeface="Cambria Math" panose="02040503050406030204" pitchFamily="18" charset="0"/>
                          </a:rPr>
                        </m:ctrlPr>
                      </m:dPr>
                      <m:e>
                        <m:r>
                          <a:rPr lang="sk-SK" b="0" i="1" smtClean="0">
                            <a:latin typeface="Cambria Math" panose="02040503050406030204" pitchFamily="18" charset="0"/>
                          </a:rPr>
                          <m:t>𝑥</m:t>
                        </m:r>
                      </m:e>
                    </m:d>
                  </m:oMath>
                </a14:m>
                <a:r>
                  <a:rPr lang="sk-SK" dirty="0"/>
                  <a:t> dostávame lineárny model s novým stavovým vektorom </a:t>
                </a:r>
                <a14:m>
                  <m:oMath xmlns:m="http://schemas.openxmlformats.org/officeDocument/2006/math">
                    <m:r>
                      <a:rPr lang="sk-SK" i="1">
                        <a:latin typeface="Cambria Math" panose="02040503050406030204" pitchFamily="18" charset="0"/>
                      </a:rPr>
                      <m:t>𝑧</m:t>
                    </m:r>
                  </m:oMath>
                </a14:m>
                <a:r>
                  <a:rPr lang="sk-SK" dirty="0"/>
                  <a:t> :</a:t>
                </a:r>
              </a:p>
              <a:p>
                <a:pPr lvl="1"/>
                <a14:m>
                  <m:oMath xmlns:m="http://schemas.openxmlformats.org/officeDocument/2006/math">
                    <m:acc>
                      <m:accPr>
                        <m:chr m:val="̇"/>
                        <m:ctrlPr>
                          <a:rPr lang="sk-SK" i="1" smtClean="0">
                            <a:latin typeface="Cambria Math" panose="02040503050406030204" pitchFamily="18" charset="0"/>
                          </a:rPr>
                        </m:ctrlPr>
                      </m:accPr>
                      <m:e>
                        <m:r>
                          <a:rPr lang="sk-SK" b="0" i="1" smtClean="0">
                            <a:latin typeface="Cambria Math" panose="02040503050406030204" pitchFamily="18" charset="0"/>
                          </a:rPr>
                          <m:t>𝑧</m:t>
                        </m:r>
                      </m:e>
                    </m:acc>
                    <m:r>
                      <a:rPr lang="sk-SK" i="1">
                        <a:latin typeface="Cambria Math" panose="02040503050406030204" pitchFamily="18" charset="0"/>
                      </a:rPr>
                      <m:t>=</m:t>
                    </m:r>
                    <m:d>
                      <m:dPr>
                        <m:begChr m:val="["/>
                        <m:endChr m:val="]"/>
                        <m:ctrlPr>
                          <a:rPr lang="en-GB" i="1">
                            <a:latin typeface="Cambria Math" panose="02040503050406030204" pitchFamily="18" charset="0"/>
                            <a:ea typeface="Cambria Math" panose="02040503050406030204" pitchFamily="18" charset="0"/>
                          </a:rPr>
                        </m:ctrlPr>
                      </m:dPr>
                      <m:e>
                        <m:m>
                          <m:mPr>
                            <m:plcHide m:val="on"/>
                            <m:mcs>
                              <m:mc>
                                <m:mcPr>
                                  <m:count m:val="1"/>
                                  <m:mcJc m:val="center"/>
                                </m:mcPr>
                              </m:mc>
                            </m:mcs>
                            <m:ctrlPr>
                              <a:rPr lang="en-GB" i="1">
                                <a:latin typeface="Cambria Math" panose="02040503050406030204" pitchFamily="18" charset="0"/>
                                <a:ea typeface="Cambria Math" panose="02040503050406030204" pitchFamily="18" charset="0"/>
                              </a:rPr>
                            </m:ctrlPr>
                          </m:mPr>
                          <m:mr>
                            <m:e>
                              <m:sSub>
                                <m:sSubPr>
                                  <m:ctrlPr>
                                    <a:rPr lang="en-GB" b="0" i="1" smtClean="0">
                                      <a:latin typeface="Cambria Math" panose="02040503050406030204" pitchFamily="18" charset="0"/>
                                    </a:rPr>
                                  </m:ctrlPr>
                                </m:sSubPr>
                                <m:e>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𝑧</m:t>
                                      </m:r>
                                    </m:e>
                                  </m:acc>
                                </m:e>
                                <m:sub>
                                  <m:r>
                                    <a:rPr lang="en-GB" b="0" i="1" smtClean="0">
                                      <a:latin typeface="Cambria Math" panose="02040503050406030204" pitchFamily="18" charset="0"/>
                                    </a:rPr>
                                    <m:t>1</m:t>
                                  </m:r>
                                </m:sub>
                              </m:sSub>
                            </m:e>
                          </m:mr>
                          <m:mr>
                            <m:e>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GB" i="1">
                                          <a:latin typeface="Cambria Math" panose="02040503050406030204" pitchFamily="18" charset="0"/>
                                        </a:rPr>
                                        <m:t>𝑧</m:t>
                                      </m:r>
                                    </m:e>
                                  </m:acc>
                                </m:e>
                                <m:sub>
                                  <m:r>
                                    <a:rPr lang="en-GB" b="0" i="1" smtClean="0">
                                      <a:latin typeface="Cambria Math" panose="02040503050406030204" pitchFamily="18" charset="0"/>
                                    </a:rPr>
                                    <m:t>2</m:t>
                                  </m:r>
                                </m:sub>
                              </m:sSub>
                            </m:e>
                          </m:mr>
                          <m:mr>
                            <m:e>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GB" i="1">
                                          <a:latin typeface="Cambria Math" panose="02040503050406030204" pitchFamily="18" charset="0"/>
                                        </a:rPr>
                                        <m:t>𝑧</m:t>
                                      </m:r>
                                    </m:e>
                                  </m:acc>
                                </m:e>
                                <m:sub>
                                  <m:r>
                                    <a:rPr lang="en-GB" b="0" i="1" smtClean="0">
                                      <a:latin typeface="Cambria Math" panose="02040503050406030204" pitchFamily="18" charset="0"/>
                                    </a:rPr>
                                    <m:t>3</m:t>
                                  </m:r>
                                </m:sub>
                              </m:sSub>
                            </m:e>
                          </m:mr>
                          <m:mr>
                            <m:e>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GB" i="1">
                                          <a:latin typeface="Cambria Math" panose="02040503050406030204" pitchFamily="18" charset="0"/>
                                        </a:rPr>
                                        <m:t>𝑧</m:t>
                                      </m:r>
                                    </m:e>
                                  </m:acc>
                                </m:e>
                                <m:sub>
                                  <m:r>
                                    <a:rPr lang="en-GB" b="0" i="1" smtClean="0">
                                      <a:latin typeface="Cambria Math" panose="02040503050406030204" pitchFamily="18" charset="0"/>
                                    </a:rPr>
                                    <m:t>4</m:t>
                                  </m:r>
                                </m:sub>
                              </m:sSub>
                            </m:e>
                          </m:mr>
                        </m:m>
                      </m:e>
                    </m:d>
                    <m:r>
                      <a:rPr lang="en-GB" b="0" i="1" smtClean="0">
                        <a:latin typeface="Cambria Math" panose="02040503050406030204" pitchFamily="18" charset="0"/>
                      </a:rPr>
                      <m:t>=</m:t>
                    </m:r>
                    <m:d>
                      <m:dPr>
                        <m:begChr m:val="["/>
                        <m:endChr m:val="]"/>
                        <m:ctrlPr>
                          <a:rPr lang="en-GB" i="1">
                            <a:latin typeface="Cambria Math" panose="02040503050406030204" pitchFamily="18" charset="0"/>
                            <a:ea typeface="Cambria Math" panose="02040503050406030204" pitchFamily="18" charset="0"/>
                          </a:rPr>
                        </m:ctrlPr>
                      </m:dPr>
                      <m:e>
                        <m:m>
                          <m:mPr>
                            <m:plcHide m:val="on"/>
                            <m:mcs>
                              <m:mc>
                                <m:mcPr>
                                  <m:count m:val="1"/>
                                  <m:mcJc m:val="center"/>
                                </m:mcPr>
                              </m:mc>
                            </m:mcs>
                            <m:ctrlPr>
                              <a:rPr lang="en-GB" i="1">
                                <a:latin typeface="Cambria Math" panose="02040503050406030204" pitchFamily="18" charset="0"/>
                                <a:ea typeface="Cambria Math" panose="02040503050406030204" pitchFamily="18" charset="0"/>
                              </a:rPr>
                            </m:ctrlPr>
                          </m:mPr>
                          <m:m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𝑧</m:t>
                                  </m:r>
                                </m:e>
                                <m:sub>
                                  <m:r>
                                    <a:rPr lang="en-GB" b="0" i="1" smtClean="0">
                                      <a:latin typeface="Cambria Math" panose="02040503050406030204" pitchFamily="18" charset="0"/>
                                    </a:rPr>
                                    <m:t>2</m:t>
                                  </m:r>
                                </m:sub>
                              </m:sSub>
                            </m:e>
                          </m:mr>
                          <m:m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𝑧</m:t>
                                  </m:r>
                                </m:e>
                                <m:sub>
                                  <m:r>
                                    <a:rPr lang="en-GB" b="0" i="1" smtClean="0">
                                      <a:latin typeface="Cambria Math" panose="02040503050406030204" pitchFamily="18" charset="0"/>
                                    </a:rPr>
                                    <m:t>3</m:t>
                                  </m:r>
                                </m:sub>
                              </m:sSub>
                            </m:e>
                          </m:mr>
                          <m:m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𝑧</m:t>
                                  </m:r>
                                </m:e>
                                <m:sub>
                                  <m:r>
                                    <a:rPr lang="en-GB" b="0" i="1" smtClean="0">
                                      <a:latin typeface="Cambria Math" panose="02040503050406030204" pitchFamily="18" charset="0"/>
                                    </a:rPr>
                                    <m:t>4</m:t>
                                  </m:r>
                                </m:sub>
                              </m:sSub>
                            </m:e>
                          </m:mr>
                          <m:mr>
                            <m:e>
                              <m:r>
                                <a:rPr lang="en-GB" b="0" i="1" smtClean="0">
                                  <a:latin typeface="Cambria Math" panose="02040503050406030204" pitchFamily="18" charset="0"/>
                                </a:rPr>
                                <m:t>𝑣</m:t>
                              </m:r>
                            </m:e>
                          </m:mr>
                        </m:m>
                      </m:e>
                    </m:d>
                  </m:oMath>
                </a14:m>
                <a:endParaRPr lang="en-GB" dirty="0"/>
              </a:p>
            </p:txBody>
          </p:sp>
        </mc:Choice>
        <mc:Fallback xmlns="">
          <p:sp>
            <p:nvSpPr>
              <p:cNvPr id="3" name="Content Placeholder 2">
                <a:extLst>
                  <a:ext uri="{FF2B5EF4-FFF2-40B4-BE49-F238E27FC236}">
                    <a16:creationId xmlns:a16="http://schemas.microsoft.com/office/drawing/2014/main" id="{8A7BB170-30A7-641B-7A80-807DF2440606}"/>
                  </a:ext>
                </a:extLst>
              </p:cNvPr>
              <p:cNvSpPr>
                <a:spLocks noGrp="1" noRot="1" noChangeAspect="1" noMove="1" noResize="1" noEditPoints="1" noAdjustHandles="1" noChangeArrowheads="1" noChangeShapeType="1" noTextEdit="1"/>
              </p:cNvSpPr>
              <p:nvPr>
                <p:ph idx="1"/>
              </p:nvPr>
            </p:nvSpPr>
            <p:spPr>
              <a:blipFill>
                <a:blip r:embed="rId2"/>
                <a:stretch>
                  <a:fillRect l="-519" t="-750"/>
                </a:stretch>
              </a:blipFill>
            </p:spPr>
            <p:txBody>
              <a:bodyPr/>
              <a:lstStyle/>
              <a:p>
                <a:r>
                  <a:rPr lang="en-GB">
                    <a:noFill/>
                  </a:rPr>
                  <a:t> </a:t>
                </a:r>
              </a:p>
            </p:txBody>
          </p:sp>
        </mc:Fallback>
      </mc:AlternateContent>
    </p:spTree>
    <p:extLst>
      <p:ext uri="{BB962C8B-B14F-4D97-AF65-F5344CB8AC3E}">
        <p14:creationId xmlns:p14="http://schemas.microsoft.com/office/powerpoint/2010/main" val="35568628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317700-DE9D-F475-1838-9CA4AE709B95}"/>
              </a:ext>
            </a:extLst>
          </p:cNvPr>
          <p:cNvSpPr>
            <a:spLocks noGrp="1"/>
          </p:cNvSpPr>
          <p:nvPr>
            <p:ph type="title"/>
          </p:nvPr>
        </p:nvSpPr>
        <p:spPr/>
        <p:txBody>
          <a:bodyPr/>
          <a:lstStyle/>
          <a:p>
            <a:r>
              <a:rPr lang="sk-SK" dirty="0"/>
              <a:t>Príklad 5</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E4F5D031-0B15-84CE-B65D-89EFFC597643}"/>
                  </a:ext>
                </a:extLst>
              </p:cNvPr>
              <p:cNvSpPr>
                <a:spLocks noGrp="1"/>
              </p:cNvSpPr>
              <p:nvPr>
                <p:ph idx="1"/>
              </p:nvPr>
            </p:nvSpPr>
            <p:spPr/>
            <p:txBody>
              <a:bodyPr>
                <a:normAutofit fontScale="77500" lnSpcReduction="20000"/>
              </a:bodyPr>
              <a:lstStyle/>
              <a:p>
                <a:r>
                  <a:rPr lang="en-GB" dirty="0"/>
                  <a:t>Pre </a:t>
                </a:r>
                <a:r>
                  <a:rPr lang="sk-SK" dirty="0"/>
                  <a:t>lineárny model môžeme potom navrhnúť lineárny regulátor</a:t>
                </a:r>
                <a:r>
                  <a:rPr lang="en-GB" dirty="0"/>
                  <a:t>.</a:t>
                </a:r>
                <a:r>
                  <a:rPr lang="sk-SK" dirty="0"/>
                  <a:t> Z lineárneho modelu v stavovom opise najskôr odvoďme model v tvare prenosovej funkcie:</a:t>
                </a:r>
              </a:p>
              <a:p>
                <a:pPr lvl="1"/>
                <a14:m>
                  <m:oMath xmlns:m="http://schemas.openxmlformats.org/officeDocument/2006/math">
                    <m:r>
                      <a:rPr lang="sk-SK" b="0" i="1" smtClean="0">
                        <a:latin typeface="Cambria Math" panose="02040503050406030204" pitchFamily="18" charset="0"/>
                        <a:ea typeface="Cambria Math" panose="02040503050406030204" pitchFamily="18" charset="0"/>
                      </a:rPr>
                      <m:t>𝐺</m:t>
                    </m:r>
                    <m:d>
                      <m:dPr>
                        <m:ctrlPr>
                          <a:rPr lang="en-GB" b="0" i="1" smtClean="0">
                            <a:latin typeface="Cambria Math" panose="02040503050406030204" pitchFamily="18" charset="0"/>
                            <a:ea typeface="Cambria Math" panose="02040503050406030204" pitchFamily="18" charset="0"/>
                          </a:rPr>
                        </m:ctrlPr>
                      </m:dPr>
                      <m:e>
                        <m:r>
                          <a:rPr lang="sk-SK" b="0" i="1" smtClean="0">
                            <a:latin typeface="Cambria Math" panose="02040503050406030204" pitchFamily="18" charset="0"/>
                            <a:ea typeface="Cambria Math" panose="02040503050406030204" pitchFamily="18" charset="0"/>
                          </a:rPr>
                          <m:t>𝑠</m:t>
                        </m:r>
                      </m:e>
                    </m:d>
                    <m:r>
                      <a:rPr lang="sk-SK" b="0" i="1" smtClean="0">
                        <a:latin typeface="Cambria Math" panose="02040503050406030204" pitchFamily="18" charset="0"/>
                        <a:ea typeface="Cambria Math" panose="02040503050406030204" pitchFamily="18" charset="0"/>
                      </a:rPr>
                      <m:t>=</m:t>
                    </m:r>
                    <m:f>
                      <m:fPr>
                        <m:ctrlPr>
                          <a:rPr lang="sk-SK" b="0" i="1" smtClean="0">
                            <a:latin typeface="Cambria Math" panose="02040503050406030204" pitchFamily="18" charset="0"/>
                            <a:ea typeface="Cambria Math" panose="02040503050406030204" pitchFamily="18" charset="0"/>
                          </a:rPr>
                        </m:ctrlPr>
                      </m:fPr>
                      <m:num>
                        <m:sSub>
                          <m:sSubPr>
                            <m:ctrlPr>
                              <a:rPr lang="en-GB" b="0" i="1" smtClean="0">
                                <a:latin typeface="Cambria Math" panose="02040503050406030204" pitchFamily="18" charset="0"/>
                                <a:ea typeface="Cambria Math" panose="02040503050406030204" pitchFamily="18" charset="0"/>
                              </a:rPr>
                            </m:ctrlPr>
                          </m:sSubPr>
                          <m:e>
                            <m:r>
                              <a:rPr lang="sk-SK" b="0" i="1" smtClean="0">
                                <a:latin typeface="Cambria Math" panose="02040503050406030204" pitchFamily="18" charset="0"/>
                                <a:ea typeface="Cambria Math" panose="02040503050406030204" pitchFamily="18" charset="0"/>
                              </a:rPr>
                              <m:t>𝑧</m:t>
                            </m:r>
                          </m:e>
                          <m:sub>
                            <m:r>
                              <a:rPr lang="en-GB" b="0" i="1" smtClean="0">
                                <a:latin typeface="Cambria Math" panose="02040503050406030204" pitchFamily="18" charset="0"/>
                                <a:ea typeface="Cambria Math" panose="02040503050406030204" pitchFamily="18" charset="0"/>
                              </a:rPr>
                              <m:t>1</m:t>
                            </m:r>
                          </m:sub>
                        </m:sSub>
                      </m:num>
                      <m:den>
                        <m:r>
                          <a:rPr lang="en-GB" b="0" i="1" smtClean="0">
                            <a:latin typeface="Cambria Math" panose="02040503050406030204" pitchFamily="18" charset="0"/>
                            <a:ea typeface="Cambria Math" panose="02040503050406030204" pitchFamily="18" charset="0"/>
                          </a:rPr>
                          <m:t>𝑣</m:t>
                        </m:r>
                      </m:den>
                    </m:f>
                    <m:r>
                      <a:rPr lang="en-GB" b="0" i="1" smtClean="0">
                        <a:latin typeface="Cambria Math" panose="02040503050406030204" pitchFamily="18" charset="0"/>
                        <a:ea typeface="Cambria Math" panose="02040503050406030204" pitchFamily="18" charset="0"/>
                      </a:rPr>
                      <m:t>=</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1</m:t>
                        </m:r>
                      </m:num>
                      <m:den>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𝑠</m:t>
                            </m:r>
                          </m:e>
                          <m:sup>
                            <m:r>
                              <a:rPr lang="en-GB" b="0" i="1" smtClean="0">
                                <a:latin typeface="Cambria Math" panose="02040503050406030204" pitchFamily="18" charset="0"/>
                                <a:ea typeface="Cambria Math" panose="02040503050406030204" pitchFamily="18" charset="0"/>
                              </a:rPr>
                              <m:t>4</m:t>
                            </m:r>
                          </m:sup>
                        </m:sSup>
                      </m:den>
                    </m:f>
                    <m:r>
                      <a:rPr lang="sk-SK" b="0" i="1" smtClean="0">
                        <a:latin typeface="Cambria Math" panose="02040503050406030204" pitchFamily="18" charset="0"/>
                        <a:ea typeface="Cambria Math" panose="02040503050406030204" pitchFamily="18" charset="0"/>
                      </a:rPr>
                      <m:t>=</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𝐵</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𝑠</m:t>
                            </m:r>
                          </m:e>
                        </m:d>
                      </m:num>
                      <m:den>
                        <m:r>
                          <a:rPr lang="en-GB" b="0" i="1" smtClean="0">
                            <a:latin typeface="Cambria Math" panose="02040503050406030204" pitchFamily="18" charset="0"/>
                            <a:ea typeface="Cambria Math" panose="02040503050406030204" pitchFamily="18" charset="0"/>
                          </a:rPr>
                          <m:t>𝐴</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𝑠</m:t>
                            </m:r>
                          </m:e>
                        </m:d>
                      </m:den>
                    </m:f>
                  </m:oMath>
                </a14:m>
                <a:endParaRPr lang="sk-SK" dirty="0"/>
              </a:p>
              <a:p>
                <a:r>
                  <a:rPr lang="sk-SK" dirty="0"/>
                  <a:t>Keďže </a:t>
                </a:r>
                <a14:m>
                  <m:oMath xmlns:m="http://schemas.openxmlformats.org/officeDocument/2006/math">
                    <m:sSub>
                      <m:sSubPr>
                        <m:ctrlPr>
                          <a:rPr lang="en-GB" i="1" smtClean="0">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𝑧</m:t>
                        </m:r>
                      </m:e>
                      <m:sub>
                        <m:r>
                          <a:rPr lang="en-GB" i="1">
                            <a:latin typeface="Cambria Math" panose="02040503050406030204" pitchFamily="18" charset="0"/>
                            <a:ea typeface="Cambria Math" panose="02040503050406030204" pitchFamily="18" charset="0"/>
                          </a:rPr>
                          <m:t>1</m:t>
                        </m:r>
                      </m:sub>
                    </m:sSub>
                    <m:r>
                      <a:rPr lang="sk-SK"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sk-SK" b="0" i="1" smtClean="0">
                            <a:latin typeface="Cambria Math" panose="02040503050406030204" pitchFamily="18" charset="0"/>
                            <a:ea typeface="Cambria Math" panose="02040503050406030204" pitchFamily="18" charset="0"/>
                          </a:rPr>
                          <m:t>𝑥</m:t>
                        </m:r>
                      </m:e>
                      <m:sub>
                        <m:r>
                          <a:rPr lang="en-GB" b="0" i="1" smtClean="0">
                            <a:latin typeface="Cambria Math" panose="02040503050406030204" pitchFamily="18" charset="0"/>
                            <a:ea typeface="Cambria Math" panose="02040503050406030204" pitchFamily="18" charset="0"/>
                          </a:rPr>
                          <m:t>1</m:t>
                        </m:r>
                      </m:sub>
                    </m:sSub>
                  </m:oMath>
                </a14:m>
                <a:r>
                  <a:rPr lang="sk-SK" dirty="0"/>
                  <a:t> výstup lineárneho modelu je </a:t>
                </a:r>
                <a14:m>
                  <m:oMath xmlns:m="http://schemas.openxmlformats.org/officeDocument/2006/math">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𝑧</m:t>
                        </m:r>
                      </m:e>
                      <m:sub>
                        <m:r>
                          <a:rPr lang="en-GB" i="1">
                            <a:latin typeface="Cambria Math" panose="02040503050406030204" pitchFamily="18" charset="0"/>
                            <a:ea typeface="Cambria Math" panose="02040503050406030204" pitchFamily="18" charset="0"/>
                          </a:rPr>
                          <m:t>1</m:t>
                        </m:r>
                      </m:sub>
                    </m:sSub>
                  </m:oMath>
                </a14:m>
                <a:r>
                  <a:rPr lang="sk-SK" dirty="0"/>
                  <a:t>. Lineárny regulátor je v tvare: </a:t>
                </a:r>
              </a:p>
              <a:p>
                <a:pPr lvl="1"/>
                <a14:m>
                  <m:oMath xmlns:m="http://schemas.openxmlformats.org/officeDocument/2006/math">
                    <m:sSub>
                      <m:sSubPr>
                        <m:ctrlPr>
                          <a:rPr lang="en-GB" b="0" i="1" smtClean="0">
                            <a:latin typeface="Cambria Math" panose="02040503050406030204" pitchFamily="18" charset="0"/>
                            <a:ea typeface="Cambria Math" panose="02040503050406030204" pitchFamily="18" charset="0"/>
                          </a:rPr>
                        </m:ctrlPr>
                      </m:sSubPr>
                      <m:e>
                        <m:r>
                          <a:rPr lang="sk-SK" b="0" i="1" smtClean="0">
                            <a:latin typeface="Cambria Math" panose="02040503050406030204" pitchFamily="18" charset="0"/>
                            <a:ea typeface="Cambria Math" panose="02040503050406030204" pitchFamily="18" charset="0"/>
                          </a:rPr>
                          <m:t>𝐺</m:t>
                        </m:r>
                      </m:e>
                      <m:sub>
                        <m:r>
                          <a:rPr lang="en-GB" b="0" i="1" smtClean="0">
                            <a:latin typeface="Cambria Math" panose="02040503050406030204" pitchFamily="18" charset="0"/>
                            <a:ea typeface="Cambria Math" panose="02040503050406030204" pitchFamily="18" charset="0"/>
                          </a:rPr>
                          <m:t>𝑅</m:t>
                        </m:r>
                      </m:sub>
                    </m:sSub>
                    <m:d>
                      <m:dPr>
                        <m:ctrlPr>
                          <a:rPr lang="en-GB" b="0" i="1" smtClean="0">
                            <a:latin typeface="Cambria Math" panose="02040503050406030204" pitchFamily="18" charset="0"/>
                            <a:ea typeface="Cambria Math" panose="02040503050406030204" pitchFamily="18" charset="0"/>
                          </a:rPr>
                        </m:ctrlPr>
                      </m:dPr>
                      <m:e>
                        <m:r>
                          <a:rPr lang="sk-SK" b="0" i="1" smtClean="0">
                            <a:latin typeface="Cambria Math" panose="02040503050406030204" pitchFamily="18" charset="0"/>
                            <a:ea typeface="Cambria Math" panose="02040503050406030204" pitchFamily="18" charset="0"/>
                          </a:rPr>
                          <m:t>𝑠</m:t>
                        </m:r>
                      </m:e>
                    </m:d>
                    <m:r>
                      <a:rPr lang="sk-SK" b="0" i="1" smtClean="0">
                        <a:latin typeface="Cambria Math" panose="02040503050406030204" pitchFamily="18" charset="0"/>
                        <a:ea typeface="Cambria Math" panose="02040503050406030204" pitchFamily="18" charset="0"/>
                      </a:rPr>
                      <m:t>=</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𝑅</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𝑠</m:t>
                            </m:r>
                          </m:e>
                        </m:d>
                      </m:num>
                      <m:den>
                        <m:r>
                          <a:rPr lang="en-GB" b="0" i="1" smtClean="0">
                            <a:latin typeface="Cambria Math" panose="02040503050406030204" pitchFamily="18" charset="0"/>
                            <a:ea typeface="Cambria Math" panose="02040503050406030204" pitchFamily="18" charset="0"/>
                          </a:rPr>
                          <m:t>𝑆</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𝑠</m:t>
                            </m:r>
                          </m:e>
                        </m:d>
                      </m:den>
                    </m:f>
                  </m:oMath>
                </a14:m>
                <a:endParaRPr lang="sk-SK" dirty="0"/>
              </a:p>
              <a:p>
                <a:r>
                  <a:rPr lang="sk-SK" dirty="0"/>
                  <a:t>Štruktúru regulátora zvolíme podľa charakteristickej rovnice uzavretého regulačného obvodu:</a:t>
                </a:r>
              </a:p>
              <a:p>
                <a:pPr lvl="1"/>
                <a14:m>
                  <m:oMath xmlns:m="http://schemas.openxmlformats.org/officeDocument/2006/math">
                    <m:r>
                      <a:rPr lang="en-GB" b="0" i="1" smtClean="0">
                        <a:latin typeface="Cambria Math" panose="02040503050406030204" pitchFamily="18" charset="0"/>
                        <a:ea typeface="Cambria Math" panose="02040503050406030204" pitchFamily="18" charset="0"/>
                      </a:rPr>
                      <m:t>𝑆</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𝑠</m:t>
                        </m:r>
                      </m:e>
                    </m:d>
                    <m:r>
                      <a:rPr lang="en-GB" i="1">
                        <a:latin typeface="Cambria Math" panose="02040503050406030204" pitchFamily="18" charset="0"/>
                        <a:ea typeface="Cambria Math" panose="02040503050406030204" pitchFamily="18" charset="0"/>
                      </a:rPr>
                      <m:t>𝐴</m:t>
                    </m:r>
                    <m:d>
                      <m:dPr>
                        <m:ctrlPr>
                          <a:rPr lang="en-GB" i="1">
                            <a:latin typeface="Cambria Math" panose="02040503050406030204" pitchFamily="18" charset="0"/>
                            <a:ea typeface="Cambria Math" panose="02040503050406030204" pitchFamily="18" charset="0"/>
                          </a:rPr>
                        </m:ctrlPr>
                      </m:dPr>
                      <m:e>
                        <m:r>
                          <a:rPr lang="en-GB" i="1">
                            <a:latin typeface="Cambria Math" panose="02040503050406030204" pitchFamily="18" charset="0"/>
                            <a:ea typeface="Cambria Math" panose="02040503050406030204" pitchFamily="18" charset="0"/>
                          </a:rPr>
                          <m:t>𝑠</m:t>
                        </m:r>
                      </m:e>
                    </m:d>
                    <m:r>
                      <a:rPr lang="sk-SK" b="0" i="1" smtClean="0">
                        <a:latin typeface="Cambria Math" panose="02040503050406030204" pitchFamily="18" charset="0"/>
                        <a:ea typeface="Cambria Math" panose="02040503050406030204" pitchFamily="18" charset="0"/>
                      </a:rPr>
                      <m:t>+</m:t>
                    </m:r>
                    <m:r>
                      <a:rPr lang="sk-SK" b="0" i="1" smtClean="0">
                        <a:latin typeface="Cambria Math" panose="02040503050406030204" pitchFamily="18" charset="0"/>
                        <a:ea typeface="Cambria Math" panose="02040503050406030204" pitchFamily="18" charset="0"/>
                      </a:rPr>
                      <m:t>𝐵</m:t>
                    </m:r>
                    <m:d>
                      <m:dPr>
                        <m:ctrlPr>
                          <a:rPr lang="en-GB" i="1">
                            <a:latin typeface="Cambria Math" panose="02040503050406030204" pitchFamily="18" charset="0"/>
                            <a:ea typeface="Cambria Math" panose="02040503050406030204" pitchFamily="18" charset="0"/>
                          </a:rPr>
                        </m:ctrlPr>
                      </m:dPr>
                      <m:e>
                        <m:r>
                          <a:rPr lang="en-GB" i="1">
                            <a:latin typeface="Cambria Math" panose="02040503050406030204" pitchFamily="18" charset="0"/>
                            <a:ea typeface="Cambria Math" panose="02040503050406030204" pitchFamily="18" charset="0"/>
                          </a:rPr>
                          <m:t>𝑠</m:t>
                        </m:r>
                      </m:e>
                    </m:d>
                    <m:r>
                      <a:rPr lang="sk-SK" b="0" i="1" smtClean="0">
                        <a:latin typeface="Cambria Math" panose="02040503050406030204" pitchFamily="18" charset="0"/>
                        <a:ea typeface="Cambria Math" panose="02040503050406030204" pitchFamily="18" charset="0"/>
                      </a:rPr>
                      <m:t>𝑅</m:t>
                    </m:r>
                    <m:d>
                      <m:dPr>
                        <m:ctrlPr>
                          <a:rPr lang="en-GB" i="1">
                            <a:latin typeface="Cambria Math" panose="02040503050406030204" pitchFamily="18" charset="0"/>
                            <a:ea typeface="Cambria Math" panose="02040503050406030204" pitchFamily="18" charset="0"/>
                          </a:rPr>
                        </m:ctrlPr>
                      </m:dPr>
                      <m:e>
                        <m:r>
                          <a:rPr lang="en-GB" i="1">
                            <a:latin typeface="Cambria Math" panose="02040503050406030204" pitchFamily="18" charset="0"/>
                            <a:ea typeface="Cambria Math" panose="02040503050406030204" pitchFamily="18" charset="0"/>
                          </a:rPr>
                          <m:t>𝑠</m:t>
                        </m:r>
                      </m:e>
                    </m:d>
                    <m:r>
                      <a:rPr lang="sk-SK" b="0" i="1" smtClean="0">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𝑆</m:t>
                    </m:r>
                    <m:d>
                      <m:dPr>
                        <m:ctrlPr>
                          <a:rPr lang="en-GB" i="1">
                            <a:latin typeface="Cambria Math" panose="02040503050406030204" pitchFamily="18" charset="0"/>
                            <a:ea typeface="Cambria Math" panose="02040503050406030204" pitchFamily="18" charset="0"/>
                          </a:rPr>
                        </m:ctrlPr>
                      </m:dPr>
                      <m:e>
                        <m:r>
                          <a:rPr lang="en-GB" i="1">
                            <a:latin typeface="Cambria Math" panose="02040503050406030204" pitchFamily="18" charset="0"/>
                            <a:ea typeface="Cambria Math" panose="02040503050406030204" pitchFamily="18" charset="0"/>
                          </a:rPr>
                          <m:t>𝑠</m:t>
                        </m:r>
                      </m:e>
                    </m:d>
                    <m:sSup>
                      <m:sSupPr>
                        <m:ctrlPr>
                          <a:rPr lang="en-GB" i="1">
                            <a:latin typeface="Cambria Math" panose="02040503050406030204" pitchFamily="18" charset="0"/>
                            <a:ea typeface="Cambria Math" panose="02040503050406030204" pitchFamily="18" charset="0"/>
                          </a:rPr>
                        </m:ctrlPr>
                      </m:sSupPr>
                      <m:e>
                        <m:r>
                          <a:rPr lang="en-GB" i="1">
                            <a:latin typeface="Cambria Math" panose="02040503050406030204" pitchFamily="18" charset="0"/>
                            <a:ea typeface="Cambria Math" panose="02040503050406030204" pitchFamily="18" charset="0"/>
                          </a:rPr>
                          <m:t>𝑠</m:t>
                        </m:r>
                      </m:e>
                      <m:sup>
                        <m:r>
                          <a:rPr lang="en-GB" i="1">
                            <a:latin typeface="Cambria Math" panose="02040503050406030204" pitchFamily="18" charset="0"/>
                            <a:ea typeface="Cambria Math" panose="02040503050406030204" pitchFamily="18" charset="0"/>
                          </a:rPr>
                          <m:t>4</m:t>
                        </m:r>
                      </m:sup>
                    </m:sSup>
                    <m:r>
                      <a:rPr lang="sk-SK" b="0" i="1" smtClean="0">
                        <a:latin typeface="Cambria Math" panose="02040503050406030204" pitchFamily="18" charset="0"/>
                        <a:ea typeface="Cambria Math" panose="02040503050406030204" pitchFamily="18" charset="0"/>
                      </a:rPr>
                      <m:t>+1∗</m:t>
                    </m:r>
                    <m:r>
                      <a:rPr lang="en-GB" i="1">
                        <a:latin typeface="Cambria Math" panose="02040503050406030204" pitchFamily="18" charset="0"/>
                        <a:ea typeface="Cambria Math" panose="02040503050406030204" pitchFamily="18" charset="0"/>
                      </a:rPr>
                      <m:t>𝑅</m:t>
                    </m:r>
                    <m:d>
                      <m:dPr>
                        <m:ctrlPr>
                          <a:rPr lang="en-GB" i="1">
                            <a:latin typeface="Cambria Math" panose="02040503050406030204" pitchFamily="18" charset="0"/>
                            <a:ea typeface="Cambria Math" panose="02040503050406030204" pitchFamily="18" charset="0"/>
                          </a:rPr>
                        </m:ctrlPr>
                      </m:dPr>
                      <m:e>
                        <m:r>
                          <a:rPr lang="en-GB" i="1">
                            <a:latin typeface="Cambria Math" panose="02040503050406030204" pitchFamily="18" charset="0"/>
                            <a:ea typeface="Cambria Math" panose="02040503050406030204" pitchFamily="18" charset="0"/>
                          </a:rPr>
                          <m:t>𝑠</m:t>
                        </m:r>
                      </m:e>
                    </m:d>
                  </m:oMath>
                </a14:m>
                <a:endParaRPr lang="sk-SK" dirty="0">
                  <a:ea typeface="Cambria Math" panose="02040503050406030204" pitchFamily="18" charset="0"/>
                </a:endParaRPr>
              </a:p>
              <a:p>
                <a:pPr lvl="1"/>
                <a:r>
                  <a:rPr lang="sk-SK" dirty="0"/>
                  <a:t>Zvolením polynómov vo všeobecnom tvare:</a:t>
                </a:r>
                <a14:m>
                  <m:oMath xmlns:m="http://schemas.openxmlformats.org/officeDocument/2006/math">
                    <m:r>
                      <a:rPr lang="sk-SK" b="0" i="0" smtClean="0">
                        <a:latin typeface="Cambria Math" panose="02040503050406030204" pitchFamily="18" charset="0"/>
                        <a:ea typeface="Cambria Math" panose="02040503050406030204" pitchFamily="18" charset="0"/>
                      </a:rPr>
                      <m:t> </m:t>
                    </m:r>
                    <m:r>
                      <a:rPr lang="en-GB" i="1" smtClean="0">
                        <a:latin typeface="Cambria Math" panose="02040503050406030204" pitchFamily="18" charset="0"/>
                        <a:ea typeface="Cambria Math" panose="02040503050406030204" pitchFamily="18" charset="0"/>
                      </a:rPr>
                      <m:t>𝑆</m:t>
                    </m:r>
                    <m:d>
                      <m:dPr>
                        <m:ctrlPr>
                          <a:rPr lang="en-GB" i="1">
                            <a:latin typeface="Cambria Math" panose="02040503050406030204" pitchFamily="18" charset="0"/>
                            <a:ea typeface="Cambria Math" panose="02040503050406030204" pitchFamily="18" charset="0"/>
                          </a:rPr>
                        </m:ctrlPr>
                      </m:dPr>
                      <m:e>
                        <m:r>
                          <a:rPr lang="en-GB" i="1">
                            <a:latin typeface="Cambria Math" panose="02040503050406030204" pitchFamily="18" charset="0"/>
                            <a:ea typeface="Cambria Math" panose="02040503050406030204" pitchFamily="18" charset="0"/>
                          </a:rPr>
                          <m:t>𝑠</m:t>
                        </m:r>
                      </m:e>
                    </m:d>
                    <m:r>
                      <a:rPr lang="sk-SK" b="0" i="1" smtClean="0">
                        <a:latin typeface="Cambria Math" panose="02040503050406030204" pitchFamily="18" charset="0"/>
                        <a:ea typeface="Cambria Math" panose="02040503050406030204" pitchFamily="18" charset="0"/>
                      </a:rPr>
                      <m:t>=1</m:t>
                    </m:r>
                  </m:oMath>
                </a14:m>
                <a:r>
                  <a:rPr lang="sk-SK" dirty="0"/>
                  <a:t> a </a:t>
                </a:r>
                <a14:m>
                  <m:oMath xmlns:m="http://schemas.openxmlformats.org/officeDocument/2006/math">
                    <m:r>
                      <a:rPr lang="en-GB" i="1">
                        <a:latin typeface="Cambria Math" panose="02040503050406030204" pitchFamily="18" charset="0"/>
                        <a:ea typeface="Cambria Math" panose="02040503050406030204" pitchFamily="18" charset="0"/>
                      </a:rPr>
                      <m:t>𝑅</m:t>
                    </m:r>
                    <m:d>
                      <m:dPr>
                        <m:ctrlPr>
                          <a:rPr lang="en-GB" i="1">
                            <a:latin typeface="Cambria Math" panose="02040503050406030204" pitchFamily="18" charset="0"/>
                            <a:ea typeface="Cambria Math" panose="02040503050406030204" pitchFamily="18" charset="0"/>
                          </a:rPr>
                        </m:ctrlPr>
                      </m:dPr>
                      <m:e>
                        <m:r>
                          <a:rPr lang="en-GB" i="1">
                            <a:latin typeface="Cambria Math" panose="02040503050406030204" pitchFamily="18" charset="0"/>
                            <a:ea typeface="Cambria Math" panose="02040503050406030204" pitchFamily="18" charset="0"/>
                          </a:rPr>
                          <m:t>𝑠</m:t>
                        </m:r>
                      </m:e>
                    </m:d>
                    <m:r>
                      <a:rPr lang="sk-SK"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sk-SK" b="0" i="1" smtClean="0">
                            <a:latin typeface="Cambria Math" panose="02040503050406030204" pitchFamily="18" charset="0"/>
                            <a:ea typeface="Cambria Math" panose="02040503050406030204" pitchFamily="18" charset="0"/>
                          </a:rPr>
                          <m:t>𝑘</m:t>
                        </m:r>
                      </m:e>
                      <m:sub>
                        <m:r>
                          <a:rPr lang="en-GB" b="0" i="1" smtClean="0">
                            <a:latin typeface="Cambria Math" panose="02040503050406030204" pitchFamily="18" charset="0"/>
                            <a:ea typeface="Cambria Math" panose="02040503050406030204" pitchFamily="18" charset="0"/>
                          </a:rPr>
                          <m:t>3</m:t>
                        </m:r>
                      </m:sub>
                    </m:sSub>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𝑠</m:t>
                        </m:r>
                      </m:e>
                      <m:sup>
                        <m:r>
                          <a:rPr lang="en-GB" b="0" i="1" smtClean="0">
                            <a:latin typeface="Cambria Math" panose="02040503050406030204" pitchFamily="18" charset="0"/>
                            <a:ea typeface="Cambria Math" panose="02040503050406030204" pitchFamily="18" charset="0"/>
                          </a:rPr>
                          <m:t>3</m:t>
                        </m:r>
                      </m:sup>
                    </m:sSup>
                    <m:r>
                      <a:rPr lang="en-GB" b="0" i="1" smtClean="0">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sk-SK" i="1">
                            <a:latin typeface="Cambria Math" panose="02040503050406030204" pitchFamily="18" charset="0"/>
                            <a:ea typeface="Cambria Math" panose="02040503050406030204" pitchFamily="18" charset="0"/>
                          </a:rPr>
                          <m:t>𝑘</m:t>
                        </m:r>
                      </m:e>
                      <m:sub>
                        <m:r>
                          <a:rPr lang="en-GB" b="0" i="1" smtClean="0">
                            <a:latin typeface="Cambria Math" panose="02040503050406030204" pitchFamily="18" charset="0"/>
                            <a:ea typeface="Cambria Math" panose="02040503050406030204" pitchFamily="18" charset="0"/>
                          </a:rPr>
                          <m:t>2</m:t>
                        </m:r>
                      </m:sub>
                    </m:sSub>
                    <m:sSup>
                      <m:sSupPr>
                        <m:ctrlPr>
                          <a:rPr lang="en-GB" i="1">
                            <a:latin typeface="Cambria Math" panose="02040503050406030204" pitchFamily="18" charset="0"/>
                            <a:ea typeface="Cambria Math" panose="02040503050406030204" pitchFamily="18" charset="0"/>
                          </a:rPr>
                        </m:ctrlPr>
                      </m:sSupPr>
                      <m:e>
                        <m:r>
                          <a:rPr lang="en-GB" i="1">
                            <a:latin typeface="Cambria Math" panose="02040503050406030204" pitchFamily="18" charset="0"/>
                            <a:ea typeface="Cambria Math" panose="02040503050406030204" pitchFamily="18" charset="0"/>
                          </a:rPr>
                          <m:t>𝑠</m:t>
                        </m:r>
                      </m:e>
                      <m:sup>
                        <m:r>
                          <a:rPr lang="en-GB" b="0" i="1" smtClean="0">
                            <a:latin typeface="Cambria Math" panose="02040503050406030204" pitchFamily="18" charset="0"/>
                            <a:ea typeface="Cambria Math" panose="02040503050406030204" pitchFamily="18" charset="0"/>
                          </a:rPr>
                          <m:t>2</m:t>
                        </m:r>
                      </m:sup>
                    </m:sSup>
                    <m:r>
                      <a:rPr lang="en-GB" b="0" i="1" smtClean="0">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sk-SK" i="1">
                            <a:latin typeface="Cambria Math" panose="02040503050406030204" pitchFamily="18" charset="0"/>
                            <a:ea typeface="Cambria Math" panose="02040503050406030204" pitchFamily="18" charset="0"/>
                          </a:rPr>
                          <m:t>𝑘</m:t>
                        </m:r>
                      </m:e>
                      <m:sub>
                        <m:r>
                          <a:rPr lang="en-GB" b="0" i="1" smtClean="0">
                            <a:latin typeface="Cambria Math" panose="02040503050406030204" pitchFamily="18" charset="0"/>
                            <a:ea typeface="Cambria Math" panose="02040503050406030204" pitchFamily="18" charset="0"/>
                          </a:rPr>
                          <m:t>1</m:t>
                        </m:r>
                      </m:sub>
                    </m:sSub>
                    <m:r>
                      <a:rPr lang="sk-SK" b="0" i="1" smtClean="0">
                        <a:latin typeface="Cambria Math" panose="02040503050406030204" pitchFamily="18" charset="0"/>
                        <a:ea typeface="Cambria Math" panose="02040503050406030204" pitchFamily="18" charset="0"/>
                      </a:rPr>
                      <m:t>𝑠</m:t>
                    </m:r>
                    <m:r>
                      <a:rPr lang="en-GB" b="0" i="1" smtClean="0">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sk-SK" i="1">
                            <a:latin typeface="Cambria Math" panose="02040503050406030204" pitchFamily="18" charset="0"/>
                            <a:ea typeface="Cambria Math" panose="02040503050406030204" pitchFamily="18" charset="0"/>
                          </a:rPr>
                          <m:t>𝑘</m:t>
                        </m:r>
                      </m:e>
                      <m:sub>
                        <m:r>
                          <a:rPr lang="en-GB" b="0" i="1" smtClean="0">
                            <a:latin typeface="Cambria Math" panose="02040503050406030204" pitchFamily="18" charset="0"/>
                            <a:ea typeface="Cambria Math" panose="02040503050406030204" pitchFamily="18" charset="0"/>
                          </a:rPr>
                          <m:t>0</m:t>
                        </m:r>
                      </m:sub>
                    </m:sSub>
                  </m:oMath>
                </a14:m>
                <a:r>
                  <a:rPr lang="en-GB" dirty="0"/>
                  <a:t> </a:t>
                </a:r>
                <a:r>
                  <a:rPr lang="sk-SK" dirty="0"/>
                  <a:t>dostávame nasledovný tvar charakteristickej rovnice:</a:t>
                </a:r>
              </a:p>
              <a:p>
                <a:pPr lvl="1"/>
                <a14:m>
                  <m:oMath xmlns:m="http://schemas.openxmlformats.org/officeDocument/2006/math">
                    <m:sSup>
                      <m:sSupPr>
                        <m:ctrlPr>
                          <a:rPr lang="en-GB" i="1">
                            <a:latin typeface="Cambria Math" panose="02040503050406030204" pitchFamily="18" charset="0"/>
                            <a:ea typeface="Cambria Math" panose="02040503050406030204" pitchFamily="18" charset="0"/>
                          </a:rPr>
                        </m:ctrlPr>
                      </m:sSupPr>
                      <m:e>
                        <m:r>
                          <a:rPr lang="en-GB" i="1">
                            <a:latin typeface="Cambria Math" panose="02040503050406030204" pitchFamily="18" charset="0"/>
                            <a:ea typeface="Cambria Math" panose="02040503050406030204" pitchFamily="18" charset="0"/>
                          </a:rPr>
                          <m:t>𝑠</m:t>
                        </m:r>
                      </m:e>
                      <m:sup>
                        <m:r>
                          <a:rPr lang="en-GB" i="1">
                            <a:latin typeface="Cambria Math" panose="02040503050406030204" pitchFamily="18" charset="0"/>
                            <a:ea typeface="Cambria Math" panose="02040503050406030204" pitchFamily="18" charset="0"/>
                          </a:rPr>
                          <m:t>4</m:t>
                        </m:r>
                      </m:sup>
                    </m:sSup>
                    <m:r>
                      <a:rPr lang="sk-SK" b="0" i="1" smtClean="0">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sk-SK" i="1">
                            <a:latin typeface="Cambria Math" panose="02040503050406030204" pitchFamily="18" charset="0"/>
                            <a:ea typeface="Cambria Math" panose="02040503050406030204" pitchFamily="18" charset="0"/>
                          </a:rPr>
                          <m:t>𝑘</m:t>
                        </m:r>
                      </m:e>
                      <m:sub>
                        <m:r>
                          <a:rPr lang="en-GB" i="1">
                            <a:latin typeface="Cambria Math" panose="02040503050406030204" pitchFamily="18" charset="0"/>
                            <a:ea typeface="Cambria Math" panose="02040503050406030204" pitchFamily="18" charset="0"/>
                          </a:rPr>
                          <m:t>3</m:t>
                        </m:r>
                      </m:sub>
                    </m:sSub>
                    <m:sSup>
                      <m:sSupPr>
                        <m:ctrlPr>
                          <a:rPr lang="en-GB" i="1">
                            <a:latin typeface="Cambria Math" panose="02040503050406030204" pitchFamily="18" charset="0"/>
                            <a:ea typeface="Cambria Math" panose="02040503050406030204" pitchFamily="18" charset="0"/>
                          </a:rPr>
                        </m:ctrlPr>
                      </m:sSupPr>
                      <m:e>
                        <m:r>
                          <a:rPr lang="en-GB" i="1">
                            <a:latin typeface="Cambria Math" panose="02040503050406030204" pitchFamily="18" charset="0"/>
                            <a:ea typeface="Cambria Math" panose="02040503050406030204" pitchFamily="18" charset="0"/>
                          </a:rPr>
                          <m:t>𝑠</m:t>
                        </m:r>
                      </m:e>
                      <m:sup>
                        <m:r>
                          <a:rPr lang="en-GB" i="1">
                            <a:latin typeface="Cambria Math" panose="02040503050406030204" pitchFamily="18" charset="0"/>
                            <a:ea typeface="Cambria Math" panose="02040503050406030204" pitchFamily="18" charset="0"/>
                          </a:rPr>
                          <m:t>3</m:t>
                        </m:r>
                      </m:sup>
                    </m:sSup>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sk-SK" i="1">
                            <a:latin typeface="Cambria Math" panose="02040503050406030204" pitchFamily="18" charset="0"/>
                            <a:ea typeface="Cambria Math" panose="02040503050406030204" pitchFamily="18" charset="0"/>
                          </a:rPr>
                          <m:t>𝑘</m:t>
                        </m:r>
                      </m:e>
                      <m:sub>
                        <m:r>
                          <a:rPr lang="en-GB" i="1">
                            <a:latin typeface="Cambria Math" panose="02040503050406030204" pitchFamily="18" charset="0"/>
                            <a:ea typeface="Cambria Math" panose="02040503050406030204" pitchFamily="18" charset="0"/>
                          </a:rPr>
                          <m:t>2</m:t>
                        </m:r>
                      </m:sub>
                    </m:sSub>
                    <m:sSup>
                      <m:sSupPr>
                        <m:ctrlPr>
                          <a:rPr lang="en-GB" i="1">
                            <a:latin typeface="Cambria Math" panose="02040503050406030204" pitchFamily="18" charset="0"/>
                            <a:ea typeface="Cambria Math" panose="02040503050406030204" pitchFamily="18" charset="0"/>
                          </a:rPr>
                        </m:ctrlPr>
                      </m:sSupPr>
                      <m:e>
                        <m:r>
                          <a:rPr lang="en-GB" i="1">
                            <a:latin typeface="Cambria Math" panose="02040503050406030204" pitchFamily="18" charset="0"/>
                            <a:ea typeface="Cambria Math" panose="02040503050406030204" pitchFamily="18" charset="0"/>
                          </a:rPr>
                          <m:t>𝑠</m:t>
                        </m:r>
                      </m:e>
                      <m:sup>
                        <m:r>
                          <a:rPr lang="en-GB" i="1">
                            <a:latin typeface="Cambria Math" panose="02040503050406030204" pitchFamily="18" charset="0"/>
                            <a:ea typeface="Cambria Math" panose="02040503050406030204" pitchFamily="18" charset="0"/>
                          </a:rPr>
                          <m:t>2</m:t>
                        </m:r>
                      </m:sup>
                    </m:sSup>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sk-SK" i="1">
                            <a:latin typeface="Cambria Math" panose="02040503050406030204" pitchFamily="18" charset="0"/>
                            <a:ea typeface="Cambria Math" panose="02040503050406030204" pitchFamily="18" charset="0"/>
                          </a:rPr>
                          <m:t>𝑘</m:t>
                        </m:r>
                      </m:e>
                      <m:sub>
                        <m:r>
                          <a:rPr lang="en-GB" i="1">
                            <a:latin typeface="Cambria Math" panose="02040503050406030204" pitchFamily="18" charset="0"/>
                            <a:ea typeface="Cambria Math" panose="02040503050406030204" pitchFamily="18" charset="0"/>
                          </a:rPr>
                          <m:t>1</m:t>
                        </m:r>
                      </m:sub>
                    </m:sSub>
                    <m:sSup>
                      <m:sSupPr>
                        <m:ctrlPr>
                          <a:rPr lang="en-GB" i="1">
                            <a:latin typeface="Cambria Math" panose="02040503050406030204" pitchFamily="18" charset="0"/>
                            <a:ea typeface="Cambria Math" panose="02040503050406030204" pitchFamily="18" charset="0"/>
                          </a:rPr>
                        </m:ctrlPr>
                      </m:sSupPr>
                      <m:e>
                        <m:r>
                          <a:rPr lang="en-GB" i="1">
                            <a:latin typeface="Cambria Math" panose="02040503050406030204" pitchFamily="18" charset="0"/>
                            <a:ea typeface="Cambria Math" panose="02040503050406030204" pitchFamily="18" charset="0"/>
                          </a:rPr>
                          <m:t>𝑠</m:t>
                        </m:r>
                      </m:e>
                      <m:sup/>
                    </m:sSup>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sk-SK" i="1">
                            <a:latin typeface="Cambria Math" panose="02040503050406030204" pitchFamily="18" charset="0"/>
                            <a:ea typeface="Cambria Math" panose="02040503050406030204" pitchFamily="18" charset="0"/>
                          </a:rPr>
                          <m:t>𝑘</m:t>
                        </m:r>
                      </m:e>
                      <m:sub>
                        <m:r>
                          <a:rPr lang="en-GB" i="1">
                            <a:latin typeface="Cambria Math" panose="02040503050406030204" pitchFamily="18" charset="0"/>
                            <a:ea typeface="Cambria Math" panose="02040503050406030204" pitchFamily="18" charset="0"/>
                          </a:rPr>
                          <m:t>0</m:t>
                        </m:r>
                      </m:sub>
                    </m:sSub>
                  </m:oMath>
                </a14:m>
                <a:r>
                  <a:rPr lang="sk-SK" dirty="0"/>
                  <a:t> a vhodným zvolením konštánt </a:t>
                </a:r>
                <a14:m>
                  <m:oMath xmlns:m="http://schemas.openxmlformats.org/officeDocument/2006/math">
                    <m:sSub>
                      <m:sSubPr>
                        <m:ctrlPr>
                          <a:rPr lang="en-GB" i="1">
                            <a:latin typeface="Cambria Math" panose="02040503050406030204" pitchFamily="18" charset="0"/>
                            <a:ea typeface="Cambria Math" panose="02040503050406030204" pitchFamily="18" charset="0"/>
                          </a:rPr>
                        </m:ctrlPr>
                      </m:sSubPr>
                      <m:e>
                        <m:r>
                          <a:rPr lang="sk-SK" i="1">
                            <a:latin typeface="Cambria Math" panose="02040503050406030204" pitchFamily="18" charset="0"/>
                            <a:ea typeface="Cambria Math" panose="02040503050406030204" pitchFamily="18" charset="0"/>
                          </a:rPr>
                          <m:t>𝑘</m:t>
                        </m:r>
                      </m:e>
                      <m:sub>
                        <m:r>
                          <a:rPr lang="en-GB" i="1">
                            <a:latin typeface="Cambria Math" panose="02040503050406030204" pitchFamily="18" charset="0"/>
                            <a:ea typeface="Cambria Math" panose="02040503050406030204" pitchFamily="18" charset="0"/>
                          </a:rPr>
                          <m:t>0</m:t>
                        </m:r>
                      </m:sub>
                    </m:sSub>
                    <m:r>
                      <a:rPr lang="sk-SK" b="0" i="1" smtClean="0">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sk-SK" i="1">
                            <a:latin typeface="Cambria Math" panose="02040503050406030204" pitchFamily="18" charset="0"/>
                            <a:ea typeface="Cambria Math" panose="02040503050406030204" pitchFamily="18" charset="0"/>
                          </a:rPr>
                          <m:t>𝑘</m:t>
                        </m:r>
                      </m:e>
                      <m:sub>
                        <m:r>
                          <a:rPr lang="sk-SK" b="0" i="1" smtClean="0">
                            <a:latin typeface="Cambria Math" panose="02040503050406030204" pitchFamily="18" charset="0"/>
                            <a:ea typeface="Cambria Math" panose="02040503050406030204" pitchFamily="18" charset="0"/>
                          </a:rPr>
                          <m:t>1</m:t>
                        </m:r>
                      </m:sub>
                    </m:sSub>
                  </m:oMath>
                </a14:m>
                <a:r>
                  <a:rPr lang="sk-SK" dirty="0"/>
                  <a:t>,</a:t>
                </a:r>
                <a:r>
                  <a:rPr lang="en-GB" dirty="0">
                    <a:ea typeface="Cambria Math" panose="02040503050406030204" pitchFamily="18" charset="0"/>
                  </a:rPr>
                  <a:t> </a:t>
                </a:r>
                <a14:m>
                  <m:oMath xmlns:m="http://schemas.openxmlformats.org/officeDocument/2006/math">
                    <m:sSub>
                      <m:sSubPr>
                        <m:ctrlPr>
                          <a:rPr lang="en-GB" i="1">
                            <a:latin typeface="Cambria Math" panose="02040503050406030204" pitchFamily="18" charset="0"/>
                            <a:ea typeface="Cambria Math" panose="02040503050406030204" pitchFamily="18" charset="0"/>
                          </a:rPr>
                        </m:ctrlPr>
                      </m:sSubPr>
                      <m:e>
                        <m:r>
                          <a:rPr lang="sk-SK" i="1">
                            <a:latin typeface="Cambria Math" panose="02040503050406030204" pitchFamily="18" charset="0"/>
                            <a:ea typeface="Cambria Math" panose="02040503050406030204" pitchFamily="18" charset="0"/>
                          </a:rPr>
                          <m:t>𝑘</m:t>
                        </m:r>
                      </m:e>
                      <m:sub>
                        <m:r>
                          <a:rPr lang="sk-SK" b="0" i="1" smtClean="0">
                            <a:latin typeface="Cambria Math" panose="02040503050406030204" pitchFamily="18" charset="0"/>
                            <a:ea typeface="Cambria Math" panose="02040503050406030204" pitchFamily="18" charset="0"/>
                          </a:rPr>
                          <m:t>2</m:t>
                        </m:r>
                      </m:sub>
                    </m:sSub>
                  </m:oMath>
                </a14:m>
                <a:r>
                  <a:rPr lang="sk-SK" dirty="0"/>
                  <a:t>,</a:t>
                </a:r>
                <a:r>
                  <a:rPr lang="en-GB" dirty="0">
                    <a:ea typeface="Cambria Math" panose="02040503050406030204" pitchFamily="18" charset="0"/>
                  </a:rPr>
                  <a:t> </a:t>
                </a:r>
                <a14:m>
                  <m:oMath xmlns:m="http://schemas.openxmlformats.org/officeDocument/2006/math">
                    <m:sSub>
                      <m:sSubPr>
                        <m:ctrlPr>
                          <a:rPr lang="en-GB" i="1">
                            <a:latin typeface="Cambria Math" panose="02040503050406030204" pitchFamily="18" charset="0"/>
                            <a:ea typeface="Cambria Math" panose="02040503050406030204" pitchFamily="18" charset="0"/>
                          </a:rPr>
                        </m:ctrlPr>
                      </m:sSubPr>
                      <m:e>
                        <m:r>
                          <a:rPr lang="sk-SK" i="1">
                            <a:latin typeface="Cambria Math" panose="02040503050406030204" pitchFamily="18" charset="0"/>
                            <a:ea typeface="Cambria Math" panose="02040503050406030204" pitchFamily="18" charset="0"/>
                          </a:rPr>
                          <m:t>𝑘</m:t>
                        </m:r>
                      </m:e>
                      <m:sub>
                        <m:r>
                          <a:rPr lang="sk-SK" b="0" i="1" smtClean="0">
                            <a:latin typeface="Cambria Math" panose="02040503050406030204" pitchFamily="18" charset="0"/>
                            <a:ea typeface="Cambria Math" panose="02040503050406030204" pitchFamily="18" charset="0"/>
                          </a:rPr>
                          <m:t>3</m:t>
                        </m:r>
                      </m:sub>
                    </m:sSub>
                  </m:oMath>
                </a14:m>
                <a:r>
                  <a:rPr lang="sk-SK" dirty="0"/>
                  <a:t> dostávame stabilnú dynamickú odozvu pre lineárny model.</a:t>
                </a:r>
              </a:p>
              <a:p>
                <a:r>
                  <a:rPr lang="sk-SK" dirty="0"/>
                  <a:t>V prípade regulátora s obsahom vyšších derivácií je vhodné zabezpečiť aby žiadaná hodnota obsahovala tiež zložky týchto derivácií. To je možné zabezpečiť napr. filtráciou žiadanej hodnoty.</a:t>
                </a:r>
                <a:endParaRPr lang="en-GB" dirty="0"/>
              </a:p>
              <a:p>
                <a:pPr lvl="1"/>
                <a:endParaRPr lang="en-GB" dirty="0"/>
              </a:p>
            </p:txBody>
          </p:sp>
        </mc:Choice>
        <mc:Fallback xmlns="">
          <p:sp>
            <p:nvSpPr>
              <p:cNvPr id="3" name="Content Placeholder 2">
                <a:extLst>
                  <a:ext uri="{FF2B5EF4-FFF2-40B4-BE49-F238E27FC236}">
                    <a16:creationId xmlns:a16="http://schemas.microsoft.com/office/drawing/2014/main" id="{E4F5D031-0B15-84CE-B65D-89EFFC597643}"/>
                  </a:ext>
                </a:extLst>
              </p:cNvPr>
              <p:cNvSpPr>
                <a:spLocks noGrp="1" noRot="1" noChangeAspect="1" noMove="1" noResize="1" noEditPoints="1" noAdjustHandles="1" noChangeArrowheads="1" noChangeShapeType="1" noTextEdit="1"/>
              </p:cNvSpPr>
              <p:nvPr>
                <p:ph idx="1"/>
              </p:nvPr>
            </p:nvSpPr>
            <p:spPr>
              <a:blipFill>
                <a:blip r:embed="rId2"/>
                <a:stretch>
                  <a:fillRect l="-296" t="-1875" r="-1333"/>
                </a:stretch>
              </a:blipFill>
            </p:spPr>
            <p:txBody>
              <a:bodyPr/>
              <a:lstStyle/>
              <a:p>
                <a:r>
                  <a:rPr lang="en-GB">
                    <a:noFill/>
                  </a:rPr>
                  <a:t> </a:t>
                </a:r>
              </a:p>
            </p:txBody>
          </p:sp>
        </mc:Fallback>
      </mc:AlternateContent>
    </p:spTree>
    <p:extLst>
      <p:ext uri="{BB962C8B-B14F-4D97-AF65-F5344CB8AC3E}">
        <p14:creationId xmlns:p14="http://schemas.microsoft.com/office/powerpoint/2010/main" val="7131999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941A71-045A-7352-0B06-1C6EC5EE2F5D}"/>
              </a:ext>
            </a:extLst>
          </p:cNvPr>
          <p:cNvSpPr>
            <a:spLocks noGrp="1"/>
          </p:cNvSpPr>
          <p:nvPr>
            <p:ph type="title"/>
          </p:nvPr>
        </p:nvSpPr>
        <p:spPr/>
        <p:txBody>
          <a:bodyPr/>
          <a:lstStyle/>
          <a:p>
            <a:r>
              <a:rPr lang="sk-SK" dirty="0"/>
              <a:t>Príklad 5</a:t>
            </a:r>
            <a:r>
              <a:rPr lang="en-GB" dirty="0"/>
              <a:t> – Simul</a:t>
            </a:r>
            <a:r>
              <a:rPr lang="sk-SK" dirty="0" err="1"/>
              <a:t>ácia</a:t>
            </a:r>
            <a:endParaRPr lang="en-GB" dirty="0"/>
          </a:p>
        </p:txBody>
      </p:sp>
      <p:pic>
        <p:nvPicPr>
          <p:cNvPr id="5" name="Content Placeholder 4" descr="Chart&#10;&#10;Description automatically generated">
            <a:extLst>
              <a:ext uri="{FF2B5EF4-FFF2-40B4-BE49-F238E27FC236}">
                <a16:creationId xmlns="" xmlns:a16="http://schemas.microsoft.com/office/drawing/2014/main" id="{21E23C6B-566F-7698-C1E3-2C89512749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8116" y="1609545"/>
            <a:ext cx="8027768" cy="4858110"/>
          </a:xfrm>
        </p:spPr>
      </p:pic>
    </p:spTree>
    <p:extLst>
      <p:ext uri="{BB962C8B-B14F-4D97-AF65-F5344CB8AC3E}">
        <p14:creationId xmlns:p14="http://schemas.microsoft.com/office/powerpoint/2010/main" val="33860062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7F4035B-2EEF-1A6A-0CEA-CA198081739E}"/>
              </a:ext>
            </a:extLst>
          </p:cNvPr>
          <p:cNvSpPr>
            <a:spLocks noGrp="1"/>
          </p:cNvSpPr>
          <p:nvPr>
            <p:ph type="title"/>
          </p:nvPr>
        </p:nvSpPr>
        <p:spPr/>
        <p:txBody>
          <a:bodyPr/>
          <a:lstStyle/>
          <a:p>
            <a:r>
              <a:rPr lang="sk-SK" dirty="0"/>
              <a:t>Príklad 6</a:t>
            </a:r>
            <a:endParaRPr lang="en-GB"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 xmlns:a16="http://schemas.microsoft.com/office/drawing/2014/main" id="{AD0C3C1C-8591-CF65-1059-2AF743A92E39}"/>
                  </a:ext>
                </a:extLst>
              </p:cNvPr>
              <p:cNvSpPr>
                <a:spLocks noGrp="1"/>
              </p:cNvSpPr>
              <p:nvPr>
                <p:ph idx="1"/>
              </p:nvPr>
            </p:nvSpPr>
            <p:spPr/>
            <p:txBody>
              <a:bodyPr/>
              <a:lstStyle/>
              <a:p>
                <a:r>
                  <a:rPr lang="sk-SK" dirty="0"/>
                  <a:t>Navrhnite riadenie polohy kyvadla metódou vstupno-stavovej linearizácie: </a:t>
                </a:r>
              </a:p>
              <a:p>
                <a:endParaRPr lang="sk-SK" dirty="0"/>
              </a:p>
              <a:p>
                <a:r>
                  <a:rPr lang="sk-SK" dirty="0"/>
                  <a:t>Model kyvadla je v tvare:</a:t>
                </a:r>
              </a:p>
              <a:p>
                <a:pPr lvl="1"/>
                <a14:m>
                  <m:oMath xmlns:m="http://schemas.openxmlformats.org/officeDocument/2006/math">
                    <m:sSub>
                      <m:sSubPr>
                        <m:ctrlPr>
                          <a:rPr lang="sk-SK" i="1" smtClean="0">
                            <a:latin typeface="Cambria Math" panose="02040503050406030204" pitchFamily="18" charset="0"/>
                          </a:rPr>
                        </m:ctrlPr>
                      </m:sSubPr>
                      <m:e>
                        <m:acc>
                          <m:accPr>
                            <m:chr m:val="̇"/>
                            <m:ctrlPr>
                              <a:rPr lang="sk-SK" i="1">
                                <a:latin typeface="Cambria Math" panose="02040503050406030204" pitchFamily="18" charset="0"/>
                              </a:rPr>
                            </m:ctrlPr>
                          </m:accPr>
                          <m:e>
                            <m:r>
                              <a:rPr lang="sk-SK" i="1">
                                <a:latin typeface="Cambria Math" panose="02040503050406030204" pitchFamily="18" charset="0"/>
                              </a:rPr>
                              <m:t>𝑥</m:t>
                            </m:r>
                          </m:e>
                        </m:acc>
                      </m:e>
                      <m:sub>
                        <m:r>
                          <a:rPr lang="sk-SK" i="1">
                            <a:latin typeface="Cambria Math" panose="02040503050406030204" pitchFamily="18" charset="0"/>
                          </a:rPr>
                          <m:t>1</m:t>
                        </m:r>
                      </m:sub>
                    </m:sSub>
                    <m:r>
                      <a:rPr lang="sk-SK" i="1">
                        <a:latin typeface="Cambria Math" panose="02040503050406030204" pitchFamily="18" charset="0"/>
                      </a:rPr>
                      <m:t>=</m:t>
                    </m:r>
                    <m:sSub>
                      <m:sSubPr>
                        <m:ctrlPr>
                          <a:rPr lang="sk-SK" i="1">
                            <a:latin typeface="Cambria Math" panose="02040503050406030204" pitchFamily="18" charset="0"/>
                          </a:rPr>
                        </m:ctrlPr>
                      </m:sSubPr>
                      <m:e>
                        <m:r>
                          <a:rPr lang="sk-SK" i="1">
                            <a:latin typeface="Cambria Math" panose="02040503050406030204" pitchFamily="18" charset="0"/>
                          </a:rPr>
                          <m:t>𝑥</m:t>
                        </m:r>
                      </m:e>
                      <m:sub>
                        <m:r>
                          <a:rPr lang="sk-SK" i="1">
                            <a:latin typeface="Cambria Math" panose="02040503050406030204" pitchFamily="18" charset="0"/>
                          </a:rPr>
                          <m:t>2</m:t>
                        </m:r>
                      </m:sub>
                    </m:sSub>
                  </m:oMath>
                </a14:m>
                <a:endParaRPr lang="sk-SK" dirty="0"/>
              </a:p>
              <a:p>
                <a:pPr lvl="1"/>
                <a14:m>
                  <m:oMath xmlns:m="http://schemas.openxmlformats.org/officeDocument/2006/math">
                    <m:sSub>
                      <m:sSubPr>
                        <m:ctrlPr>
                          <a:rPr lang="sk-SK" i="1">
                            <a:latin typeface="Cambria Math" panose="02040503050406030204" pitchFamily="18" charset="0"/>
                          </a:rPr>
                        </m:ctrlPr>
                      </m:sSubPr>
                      <m:e>
                        <m:acc>
                          <m:accPr>
                            <m:chr m:val="̇"/>
                            <m:ctrlPr>
                              <a:rPr lang="sk-SK" i="1">
                                <a:latin typeface="Cambria Math" panose="02040503050406030204" pitchFamily="18" charset="0"/>
                              </a:rPr>
                            </m:ctrlPr>
                          </m:accPr>
                          <m:e>
                            <m:r>
                              <a:rPr lang="sk-SK" i="1">
                                <a:latin typeface="Cambria Math" panose="02040503050406030204" pitchFamily="18" charset="0"/>
                              </a:rPr>
                              <m:t>𝑥</m:t>
                            </m:r>
                          </m:e>
                        </m:acc>
                      </m:e>
                      <m:sub>
                        <m:r>
                          <a:rPr lang="sk-SK" i="1">
                            <a:latin typeface="Cambria Math" panose="02040503050406030204" pitchFamily="18" charset="0"/>
                          </a:rPr>
                          <m:t>2</m:t>
                        </m:r>
                      </m:sub>
                    </m:sSub>
                    <m:r>
                      <a:rPr lang="sk-SK" i="1">
                        <a:latin typeface="Cambria Math" panose="02040503050406030204" pitchFamily="18" charset="0"/>
                      </a:rPr>
                      <m:t>=</m:t>
                    </m:r>
                    <m:f>
                      <m:fPr>
                        <m:ctrlPr>
                          <a:rPr lang="sk-SK" i="1">
                            <a:latin typeface="Cambria Math" panose="02040503050406030204" pitchFamily="18" charset="0"/>
                          </a:rPr>
                        </m:ctrlPr>
                      </m:fPr>
                      <m:num>
                        <m:r>
                          <a:rPr lang="sk-SK" i="1">
                            <a:latin typeface="Cambria Math" panose="02040503050406030204" pitchFamily="18" charset="0"/>
                          </a:rPr>
                          <m:t>1</m:t>
                        </m:r>
                      </m:num>
                      <m:den>
                        <m:r>
                          <a:rPr lang="sk-SK" i="1">
                            <a:latin typeface="Cambria Math" panose="02040503050406030204" pitchFamily="18" charset="0"/>
                          </a:rPr>
                          <m:t>𝑚</m:t>
                        </m:r>
                        <m:sSup>
                          <m:sSupPr>
                            <m:ctrlPr>
                              <a:rPr lang="sk-SK" i="1">
                                <a:latin typeface="Cambria Math" panose="02040503050406030204" pitchFamily="18" charset="0"/>
                              </a:rPr>
                            </m:ctrlPr>
                          </m:sSupPr>
                          <m:e>
                            <m:r>
                              <a:rPr lang="sk-SK" i="1">
                                <a:latin typeface="Cambria Math" panose="02040503050406030204" pitchFamily="18" charset="0"/>
                              </a:rPr>
                              <m:t>𝑟</m:t>
                            </m:r>
                          </m:e>
                          <m:sup>
                            <m:r>
                              <a:rPr lang="sk-SK" i="1">
                                <a:latin typeface="Cambria Math" panose="02040503050406030204" pitchFamily="18" charset="0"/>
                              </a:rPr>
                              <m:t>2</m:t>
                            </m:r>
                          </m:sup>
                        </m:sSup>
                      </m:den>
                    </m:f>
                    <m:d>
                      <m:dPr>
                        <m:ctrlPr>
                          <a:rPr lang="sk-SK" i="1">
                            <a:latin typeface="Cambria Math" panose="02040503050406030204" pitchFamily="18" charset="0"/>
                          </a:rPr>
                        </m:ctrlPr>
                      </m:dPr>
                      <m:e>
                        <m:r>
                          <a:rPr lang="sk-SK" b="0" i="1" smtClean="0">
                            <a:latin typeface="Cambria Math" panose="02040503050406030204" pitchFamily="18" charset="0"/>
                          </a:rPr>
                          <m:t>𝑢</m:t>
                        </m:r>
                        <m:r>
                          <a:rPr lang="sk-SK" i="1">
                            <a:latin typeface="Cambria Math" panose="02040503050406030204" pitchFamily="18" charset="0"/>
                          </a:rPr>
                          <m:t>−</m:t>
                        </m:r>
                        <m:r>
                          <a:rPr lang="sk-SK" i="1">
                            <a:latin typeface="Cambria Math" panose="02040503050406030204" pitchFamily="18" charset="0"/>
                          </a:rPr>
                          <m:t>𝑏</m:t>
                        </m:r>
                        <m:sSub>
                          <m:sSubPr>
                            <m:ctrlPr>
                              <a:rPr lang="sk-SK" i="1">
                                <a:latin typeface="Cambria Math" panose="02040503050406030204" pitchFamily="18" charset="0"/>
                              </a:rPr>
                            </m:ctrlPr>
                          </m:sSubPr>
                          <m:e>
                            <m:r>
                              <a:rPr lang="sk-SK" i="1">
                                <a:latin typeface="Cambria Math" panose="02040503050406030204" pitchFamily="18" charset="0"/>
                              </a:rPr>
                              <m:t>𝑥</m:t>
                            </m:r>
                          </m:e>
                          <m:sub>
                            <m:r>
                              <a:rPr lang="sk-SK" i="1">
                                <a:latin typeface="Cambria Math" panose="02040503050406030204" pitchFamily="18" charset="0"/>
                              </a:rPr>
                              <m:t>2</m:t>
                            </m:r>
                          </m:sub>
                        </m:sSub>
                        <m:r>
                          <a:rPr lang="sk-SK" i="1">
                            <a:latin typeface="Cambria Math" panose="02040503050406030204" pitchFamily="18" charset="0"/>
                          </a:rPr>
                          <m:t>−</m:t>
                        </m:r>
                        <m:r>
                          <a:rPr lang="sk-SK" i="1">
                            <a:latin typeface="Cambria Math" panose="02040503050406030204" pitchFamily="18" charset="0"/>
                          </a:rPr>
                          <m:t>𝑚𝑔𝑟</m:t>
                        </m:r>
                        <m:r>
                          <a:rPr lang="sk-SK" i="1">
                            <a:latin typeface="Cambria Math" panose="02040503050406030204" pitchFamily="18" charset="0"/>
                          </a:rPr>
                          <m:t> </m:t>
                        </m:r>
                        <m:r>
                          <a:rPr lang="sk-SK" i="1">
                            <a:latin typeface="Cambria Math" panose="02040503050406030204" pitchFamily="18" charset="0"/>
                          </a:rPr>
                          <m:t>𝑠𝑖𝑛</m:t>
                        </m:r>
                        <m:sSub>
                          <m:sSubPr>
                            <m:ctrlPr>
                              <a:rPr lang="sk-SK" i="1">
                                <a:latin typeface="Cambria Math" panose="02040503050406030204" pitchFamily="18" charset="0"/>
                              </a:rPr>
                            </m:ctrlPr>
                          </m:sSubPr>
                          <m:e>
                            <m:r>
                              <a:rPr lang="sk-SK" i="1">
                                <a:latin typeface="Cambria Math" panose="02040503050406030204" pitchFamily="18" charset="0"/>
                              </a:rPr>
                              <m:t>𝑥</m:t>
                            </m:r>
                          </m:e>
                          <m:sub>
                            <m:r>
                              <a:rPr lang="sk-SK" i="1">
                                <a:latin typeface="Cambria Math" panose="02040503050406030204" pitchFamily="18" charset="0"/>
                              </a:rPr>
                              <m:t>1</m:t>
                            </m:r>
                          </m:sub>
                        </m:sSub>
                      </m:e>
                    </m:d>
                  </m:oMath>
                </a14:m>
                <a:endParaRPr lang="sk-SK" dirty="0"/>
              </a:p>
              <a:p>
                <a:endParaRPr lang="sk-SK" dirty="0"/>
              </a:p>
              <a:p>
                <a:r>
                  <a:rPr lang="sk-SK" dirty="0"/>
                  <a:t>Najskôr je potrebné si určiť vektory </a:t>
                </a:r>
                <a14:m>
                  <m:oMath xmlns:m="http://schemas.openxmlformats.org/officeDocument/2006/math">
                    <m:r>
                      <a:rPr lang="sk-SK" b="0" i="1" smtClean="0">
                        <a:latin typeface="Cambria Math" panose="02040503050406030204" pitchFamily="18" charset="0"/>
                      </a:rPr>
                      <m:t>𝑓</m:t>
                    </m:r>
                    <m:d>
                      <m:dPr>
                        <m:ctrlPr>
                          <a:rPr lang="sk-SK" b="0" i="1" smtClean="0">
                            <a:latin typeface="Cambria Math" panose="02040503050406030204" pitchFamily="18" charset="0"/>
                          </a:rPr>
                        </m:ctrlPr>
                      </m:dPr>
                      <m:e>
                        <m:r>
                          <a:rPr lang="sk-SK" b="0" i="1" smtClean="0">
                            <a:latin typeface="Cambria Math" panose="02040503050406030204" pitchFamily="18" charset="0"/>
                          </a:rPr>
                          <m:t>𝑥</m:t>
                        </m:r>
                      </m:e>
                    </m:d>
                  </m:oMath>
                </a14:m>
                <a:r>
                  <a:rPr lang="sk-SK" dirty="0"/>
                  <a:t> a </a:t>
                </a:r>
                <a14:m>
                  <m:oMath xmlns:m="http://schemas.openxmlformats.org/officeDocument/2006/math">
                    <m:r>
                      <a:rPr lang="sk-SK" i="1">
                        <a:latin typeface="Cambria Math" panose="02040503050406030204" pitchFamily="18" charset="0"/>
                      </a:rPr>
                      <m:t>𝑔</m:t>
                    </m:r>
                    <m:d>
                      <m:dPr>
                        <m:ctrlPr>
                          <a:rPr lang="en-US" i="1">
                            <a:latin typeface="Cambria Math" panose="02040503050406030204" pitchFamily="18" charset="0"/>
                          </a:rPr>
                        </m:ctrlPr>
                      </m:dPr>
                      <m:e>
                        <m:r>
                          <a:rPr lang="sk-SK" i="1">
                            <a:latin typeface="Cambria Math" panose="02040503050406030204" pitchFamily="18" charset="0"/>
                          </a:rPr>
                          <m:t>𝑥</m:t>
                        </m:r>
                      </m:e>
                    </m:d>
                  </m:oMath>
                </a14:m>
                <a:r>
                  <a:rPr lang="sk-SK" dirty="0"/>
                  <a:t> :</a:t>
                </a:r>
              </a:p>
              <a:p>
                <a:pPr lvl="1"/>
                <a14:m>
                  <m:oMath xmlns:m="http://schemas.openxmlformats.org/officeDocument/2006/math">
                    <m:acc>
                      <m:accPr>
                        <m:chr m:val="̇"/>
                        <m:ctrlPr>
                          <a:rPr lang="sk-SK" i="1" smtClean="0">
                            <a:latin typeface="Cambria Math" panose="02040503050406030204" pitchFamily="18" charset="0"/>
                          </a:rPr>
                        </m:ctrlPr>
                      </m:accPr>
                      <m:e>
                        <m:r>
                          <a:rPr lang="sk-SK" b="0" i="1" smtClean="0">
                            <a:latin typeface="Cambria Math" panose="02040503050406030204" pitchFamily="18" charset="0"/>
                          </a:rPr>
                          <m:t>𝑥</m:t>
                        </m:r>
                      </m:e>
                    </m:acc>
                    <m:r>
                      <a:rPr lang="sk-SK" i="1">
                        <a:latin typeface="Cambria Math" panose="02040503050406030204" pitchFamily="18" charset="0"/>
                      </a:rPr>
                      <m:t>=</m:t>
                    </m:r>
                    <m:r>
                      <a:rPr lang="sk-SK" b="0" i="1" smtClean="0">
                        <a:latin typeface="Cambria Math" panose="02040503050406030204" pitchFamily="18" charset="0"/>
                      </a:rPr>
                      <m:t>𝑓</m:t>
                    </m:r>
                    <m:d>
                      <m:dPr>
                        <m:ctrlPr>
                          <a:rPr lang="sk-SK" b="0" i="1" smtClean="0">
                            <a:latin typeface="Cambria Math" panose="02040503050406030204" pitchFamily="18" charset="0"/>
                          </a:rPr>
                        </m:ctrlPr>
                      </m:dPr>
                      <m:e>
                        <m:r>
                          <a:rPr lang="sk-SK" b="0" i="1" smtClean="0">
                            <a:latin typeface="Cambria Math" panose="02040503050406030204" pitchFamily="18" charset="0"/>
                          </a:rPr>
                          <m:t>𝑥</m:t>
                        </m:r>
                      </m:e>
                    </m:d>
                    <m:r>
                      <a:rPr lang="en-US" b="0" i="1" smtClean="0">
                        <a:latin typeface="Cambria Math" panose="02040503050406030204" pitchFamily="18" charset="0"/>
                      </a:rPr>
                      <m:t>+</m:t>
                    </m:r>
                    <m:r>
                      <a:rPr lang="sk-SK" b="0" i="1" smtClean="0">
                        <a:latin typeface="Cambria Math" panose="02040503050406030204" pitchFamily="18" charset="0"/>
                      </a:rPr>
                      <m:t>𝑔</m:t>
                    </m:r>
                    <m:d>
                      <m:dPr>
                        <m:ctrlPr>
                          <a:rPr lang="en-US" b="0" i="1" smtClean="0">
                            <a:latin typeface="Cambria Math" panose="02040503050406030204" pitchFamily="18" charset="0"/>
                          </a:rPr>
                        </m:ctrlPr>
                      </m:dPr>
                      <m:e>
                        <m:r>
                          <a:rPr lang="sk-SK" b="0" i="1" smtClean="0">
                            <a:latin typeface="Cambria Math" panose="02040503050406030204" pitchFamily="18" charset="0"/>
                          </a:rPr>
                          <m:t>𝑥</m:t>
                        </m:r>
                      </m:e>
                    </m:d>
                    <m:r>
                      <a:rPr lang="sk-SK" b="0" i="1" smtClean="0">
                        <a:latin typeface="Cambria Math" panose="02040503050406030204" pitchFamily="18" charset="0"/>
                      </a:rPr>
                      <m:t>𝑢</m:t>
                    </m:r>
                  </m:oMath>
                </a14:m>
                <a:r>
                  <a:rPr lang="en-GB" b="0" dirty="0"/>
                  <a:t>,</a:t>
                </a:r>
              </a:p>
              <a:p>
                <a:pPr lvl="1"/>
                <a:r>
                  <a:rPr lang="sk-SK" b="0" dirty="0"/>
                  <a:t>kde</a:t>
                </a:r>
                <a:r>
                  <a:rPr lang="en-GB" b="0" dirty="0"/>
                  <a:t> </a:t>
                </a:r>
                <a14:m>
                  <m:oMath xmlns:m="http://schemas.openxmlformats.org/officeDocument/2006/math">
                    <m:r>
                      <a:rPr lang="sk-SK" i="1">
                        <a:latin typeface="Cambria Math" panose="02040503050406030204" pitchFamily="18" charset="0"/>
                      </a:rPr>
                      <m:t>𝑓</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d>
                          <m:dPr>
                            <m:begChr m:val="["/>
                            <m:endChr m:val="]"/>
                            <m:ctrlPr>
                              <a:rPr lang="en-GB" b="0" i="1" smtClean="0">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2</m:t>
                                </m:r>
                              </m:sub>
                            </m:sSub>
                            <m:r>
                              <a:rPr lang="en-GB" i="1">
                                <a:latin typeface="Cambria Math" panose="02040503050406030204" pitchFamily="18" charset="0"/>
                              </a:rPr>
                              <m:t>,</m:t>
                            </m:r>
                            <m:f>
                              <m:fPr>
                                <m:ctrlPr>
                                  <a:rPr lang="en-GB" i="1">
                                    <a:latin typeface="Cambria Math" panose="02040503050406030204" pitchFamily="18" charset="0"/>
                                  </a:rPr>
                                </m:ctrlPr>
                              </m:fPr>
                              <m:num>
                                <m:r>
                                  <a:rPr lang="sk-SK" b="0" i="1" smtClean="0">
                                    <a:latin typeface="Cambria Math" panose="02040503050406030204" pitchFamily="18" charset="0"/>
                                  </a:rPr>
                                  <m:t>1</m:t>
                                </m:r>
                              </m:num>
                              <m:den>
                                <m:r>
                                  <a:rPr lang="sk-SK" b="0" i="1" smtClean="0">
                                    <a:latin typeface="Cambria Math" panose="02040503050406030204" pitchFamily="18" charset="0"/>
                                  </a:rPr>
                                  <m:t>𝑚</m:t>
                                </m:r>
                                <m:sSup>
                                  <m:sSupPr>
                                    <m:ctrlPr>
                                      <a:rPr lang="en-US" b="0" i="1" smtClean="0">
                                        <a:latin typeface="Cambria Math" panose="02040503050406030204" pitchFamily="18" charset="0"/>
                                      </a:rPr>
                                    </m:ctrlPr>
                                  </m:sSupPr>
                                  <m:e>
                                    <m:r>
                                      <a:rPr lang="sk-SK" b="0" i="1" smtClean="0">
                                        <a:latin typeface="Cambria Math" panose="02040503050406030204" pitchFamily="18" charset="0"/>
                                      </a:rPr>
                                      <m:t>𝑟</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r>
                              <a:rPr lang="en-US" b="0" i="1" smtClean="0">
                                <a:latin typeface="Cambria Math" panose="02040503050406030204" pitchFamily="18" charset="0"/>
                              </a:rPr>
                              <m:t>𝑏</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𝑚𝑔𝑟</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func>
                            <m:r>
                              <a:rPr lang="en-US" b="0" i="1" smtClean="0">
                                <a:latin typeface="Cambria Math" panose="02040503050406030204" pitchFamily="18" charset="0"/>
                              </a:rPr>
                              <m:t>)</m:t>
                            </m:r>
                          </m:e>
                        </m:d>
                      </m:e>
                      <m:sup>
                        <m:r>
                          <a:rPr lang="en-GB" b="0" i="1" smtClean="0">
                            <a:latin typeface="Cambria Math" panose="02040503050406030204" pitchFamily="18" charset="0"/>
                          </a:rPr>
                          <m:t>𝑇</m:t>
                        </m:r>
                      </m:sup>
                    </m:sSup>
                    <m:r>
                      <a:rPr lang="en-GB" b="0" i="1" smtClean="0">
                        <a:latin typeface="Cambria Math" panose="02040503050406030204" pitchFamily="18" charset="0"/>
                      </a:rPr>
                      <m:t> </m:t>
                    </m:r>
                  </m:oMath>
                </a14:m>
                <a:r>
                  <a:rPr lang="en-GB" b="0" dirty="0"/>
                  <a:t>a </a:t>
                </a:r>
                <a14:m>
                  <m:oMath xmlns:m="http://schemas.openxmlformats.org/officeDocument/2006/math">
                    <m:r>
                      <a:rPr lang="sk-SK" i="1">
                        <a:latin typeface="Cambria Math" panose="02040503050406030204" pitchFamily="18" charset="0"/>
                      </a:rPr>
                      <m:t>𝑔</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d>
                          <m:dPr>
                            <m:begChr m:val="["/>
                            <m:endChr m:val="]"/>
                            <m:ctrlPr>
                              <a:rPr lang="en-GB" b="0" i="1" smtClean="0">
                                <a:latin typeface="Cambria Math" panose="02040503050406030204" pitchFamily="18" charset="0"/>
                              </a:rPr>
                            </m:ctrlPr>
                          </m:dPr>
                          <m:e>
                            <m:r>
                              <a:rPr lang="en-US" b="0" i="1" smtClean="0">
                                <a:latin typeface="Cambria Math" panose="02040503050406030204" pitchFamily="18" charset="0"/>
                              </a:rPr>
                              <m:t>0,</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𝑚</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2</m:t>
                                    </m:r>
                                  </m:sup>
                                </m:sSup>
                              </m:den>
                            </m:f>
                          </m:e>
                        </m:d>
                      </m:e>
                      <m:sup>
                        <m:r>
                          <a:rPr lang="en-GB" b="0" i="1" smtClean="0">
                            <a:latin typeface="Cambria Math" panose="02040503050406030204" pitchFamily="18" charset="0"/>
                          </a:rPr>
                          <m:t>𝑇</m:t>
                        </m:r>
                      </m:sup>
                    </m:sSup>
                  </m:oMath>
                </a14:m>
                <a:endParaRPr lang="sk-SK" dirty="0"/>
              </a:p>
              <a:p>
                <a:pPr lvl="1"/>
                <a:endParaRPr lang="en-GB" dirty="0"/>
              </a:p>
            </p:txBody>
          </p:sp>
        </mc:Choice>
        <mc:Fallback>
          <p:sp>
            <p:nvSpPr>
              <p:cNvPr id="3" name="Content Placeholder 2">
                <a:extLst>
                  <a:ext uri="{FF2B5EF4-FFF2-40B4-BE49-F238E27FC236}">
                    <a16:creationId xmlns="" xmlns:a16="http://schemas.microsoft.com/office/drawing/2014/main" xmlns:a14="http://schemas.microsoft.com/office/drawing/2010/main" id="{AD0C3C1C-8591-CF65-1059-2AF743A92E39}"/>
                  </a:ext>
                </a:extLst>
              </p:cNvPr>
              <p:cNvSpPr>
                <a:spLocks noGrp="1" noRot="1" noChangeAspect="1" noMove="1" noResize="1" noEditPoints="1" noAdjustHandles="1" noChangeArrowheads="1" noChangeShapeType="1" noTextEdit="1"/>
              </p:cNvSpPr>
              <p:nvPr>
                <p:ph idx="1"/>
              </p:nvPr>
            </p:nvSpPr>
            <p:spPr>
              <a:blipFill rotWithShape="0">
                <a:blip r:embed="rId2"/>
                <a:stretch>
                  <a:fillRect l="-667" t="-875"/>
                </a:stretch>
              </a:blipFill>
            </p:spPr>
            <p:txBody>
              <a:bodyPr/>
              <a:lstStyle/>
              <a:p>
                <a:r>
                  <a:rPr lang="sk-SK">
                    <a:noFill/>
                  </a:rPr>
                  <a:t> </a:t>
                </a:r>
              </a:p>
            </p:txBody>
          </p:sp>
        </mc:Fallback>
      </mc:AlternateContent>
    </p:spTree>
    <p:extLst>
      <p:ext uri="{BB962C8B-B14F-4D97-AF65-F5344CB8AC3E}">
        <p14:creationId xmlns:p14="http://schemas.microsoft.com/office/powerpoint/2010/main" val="3052161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D2D027-BCFF-D74E-BAD4-70785A749FA2}"/>
              </a:ext>
            </a:extLst>
          </p:cNvPr>
          <p:cNvSpPr>
            <a:spLocks noGrp="1"/>
          </p:cNvSpPr>
          <p:nvPr>
            <p:ph type="title"/>
          </p:nvPr>
        </p:nvSpPr>
        <p:spPr/>
        <p:txBody>
          <a:bodyPr/>
          <a:lstStyle/>
          <a:p>
            <a:r>
              <a:rPr lang="sk-SK" dirty="0"/>
              <a:t>Vstupno-výstupná linearizácia</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254D3943-FF17-60D7-B2FA-C67FB341FDEC}"/>
                  </a:ext>
                </a:extLst>
              </p:cNvPr>
              <p:cNvSpPr>
                <a:spLocks noGrp="1"/>
              </p:cNvSpPr>
              <p:nvPr>
                <p:ph idx="1"/>
              </p:nvPr>
            </p:nvSpPr>
            <p:spPr/>
            <p:txBody>
              <a:bodyPr>
                <a:normAutofit fontScale="62500" lnSpcReduction="20000"/>
              </a:bodyPr>
              <a:lstStyle/>
              <a:p>
                <a:r>
                  <a:rPr lang="sk-SK" dirty="0"/>
                  <a:t>Systém opísaný diferenciálnymi rovnicami je v tvare:</a:t>
                </a:r>
              </a:p>
              <a:p>
                <a:pPr lvl="1"/>
                <a14:m>
                  <m:oMath xmlns:m="http://schemas.openxmlformats.org/officeDocument/2006/math">
                    <m:acc>
                      <m:accPr>
                        <m:chr m:val="̇"/>
                        <m:ctrlPr>
                          <a:rPr lang="sk-SK" i="1" smtClean="0">
                            <a:latin typeface="Cambria Math" panose="02040503050406030204" pitchFamily="18" charset="0"/>
                          </a:rPr>
                        </m:ctrlPr>
                      </m:accPr>
                      <m:e>
                        <m:r>
                          <a:rPr lang="sk-SK" i="1">
                            <a:latin typeface="Cambria Math" panose="02040503050406030204" pitchFamily="18" charset="0"/>
                          </a:rPr>
                          <m:t>𝑥</m:t>
                        </m:r>
                      </m:e>
                    </m:acc>
                    <m:r>
                      <a:rPr lang="sk-SK" i="1">
                        <a:latin typeface="Cambria Math" panose="02040503050406030204" pitchFamily="18" charset="0"/>
                      </a:rPr>
                      <m:t>=</m:t>
                    </m:r>
                    <m:r>
                      <a:rPr lang="en-US" i="1" smtClean="0">
                        <a:latin typeface="Cambria Math" panose="02040503050406030204" pitchFamily="18" charset="0"/>
                      </a:rPr>
                      <m:t>𝑓</m:t>
                    </m:r>
                    <m:r>
                      <a:rPr lang="en-US" i="1" smtClean="0">
                        <a:latin typeface="Cambria Math" panose="02040503050406030204" pitchFamily="18" charset="0"/>
                      </a:rPr>
                      <m:t>(</m:t>
                    </m:r>
                    <m:r>
                      <a:rPr lang="en-US" i="1" smtClean="0">
                        <a:latin typeface="Cambria Math" panose="02040503050406030204" pitchFamily="18" charset="0"/>
                      </a:rPr>
                      <m:t>𝑥</m:t>
                    </m:r>
                    <m:r>
                      <a:rPr lang="sk-SK" b="0" i="1" smtClean="0">
                        <a:latin typeface="Cambria Math" panose="02040503050406030204" pitchFamily="18" charset="0"/>
                      </a:rPr>
                      <m:t>,</m:t>
                    </m:r>
                    <m:r>
                      <a:rPr lang="sk-SK" b="0" i="1" smtClean="0">
                        <a:latin typeface="Cambria Math" panose="02040503050406030204" pitchFamily="18" charset="0"/>
                      </a:rPr>
                      <m:t>𝑢</m:t>
                    </m:r>
                    <m:r>
                      <a:rPr lang="en-US" i="1" smtClean="0">
                        <a:latin typeface="Cambria Math" panose="02040503050406030204" pitchFamily="18" charset="0"/>
                      </a:rPr>
                      <m:t>)</m:t>
                    </m:r>
                  </m:oMath>
                </a14:m>
                <a:endParaRPr lang="sk-SK" dirty="0"/>
              </a:p>
              <a:p>
                <a:pPr lvl="1"/>
                <a14:m>
                  <m:oMath xmlns:m="http://schemas.openxmlformats.org/officeDocument/2006/math">
                    <m:r>
                      <a:rPr lang="sk-SK" b="0" i="1" smtClean="0">
                        <a:latin typeface="Cambria Math" panose="02040503050406030204" pitchFamily="18" charset="0"/>
                      </a:rPr>
                      <m:t>𝑦</m:t>
                    </m:r>
                    <m:r>
                      <a:rPr lang="sk-SK" i="1">
                        <a:latin typeface="Cambria Math" panose="02040503050406030204" pitchFamily="18" charset="0"/>
                      </a:rPr>
                      <m:t>=</m:t>
                    </m:r>
                    <m:r>
                      <a:rPr lang="sk-SK" b="0" i="1" smtClean="0">
                        <a:latin typeface="Cambria Math" panose="02040503050406030204" pitchFamily="18" charset="0"/>
                      </a:rPr>
                      <m:t>h</m:t>
                    </m:r>
                    <m:r>
                      <a:rPr lang="en-US" i="1" smtClean="0">
                        <a:latin typeface="Cambria Math" panose="02040503050406030204" pitchFamily="18" charset="0"/>
                      </a:rPr>
                      <m:t>(</m:t>
                    </m:r>
                    <m:r>
                      <a:rPr lang="en-US" i="1" smtClean="0">
                        <a:latin typeface="Cambria Math" panose="02040503050406030204" pitchFamily="18" charset="0"/>
                      </a:rPr>
                      <m:t>𝑥</m:t>
                    </m:r>
                    <m:r>
                      <a:rPr lang="en-US" i="1" smtClean="0">
                        <a:latin typeface="Cambria Math" panose="02040503050406030204" pitchFamily="18" charset="0"/>
                      </a:rPr>
                      <m:t>)</m:t>
                    </m:r>
                  </m:oMath>
                </a14:m>
                <a:endParaRPr lang="sk-SK" dirty="0"/>
              </a:p>
              <a:p>
                <a:r>
                  <a:rPr lang="sk-SK" dirty="0"/>
                  <a:t>Úlohou navrhnutého riadenia je aby, výstup systému</a:t>
                </a:r>
                <a:r>
                  <a:rPr lang="en-US" dirty="0"/>
                  <a:t> </a:t>
                </a:r>
                <a14:m>
                  <m:oMath xmlns:m="http://schemas.openxmlformats.org/officeDocument/2006/math">
                    <m:r>
                      <m:rPr>
                        <m:sty m:val="p"/>
                      </m:rPr>
                      <a:rPr lang="sk-SK" b="0" i="0" smtClean="0">
                        <a:latin typeface="Cambria Math" panose="02040503050406030204" pitchFamily="18" charset="0"/>
                      </a:rPr>
                      <m:t>y</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oMath>
                </a14:m>
                <a:r>
                  <a:rPr lang="sk-SK" dirty="0"/>
                  <a:t> sledoval trajektóriu žiadanej hodnoty </a:t>
                </a:r>
                <a14:m>
                  <m:oMath xmlns:m="http://schemas.openxmlformats.org/officeDocument/2006/math">
                    <m:sSub>
                      <m:sSubPr>
                        <m:ctrlPr>
                          <a:rPr lang="en-US" b="0" i="1" smtClean="0">
                            <a:latin typeface="Cambria Math" panose="02040503050406030204" pitchFamily="18" charset="0"/>
                          </a:rPr>
                        </m:ctrlPr>
                      </m:sSubPr>
                      <m:e>
                        <m:r>
                          <a:rPr lang="sk-SK" b="0" i="1" smtClean="0">
                            <a:latin typeface="Cambria Math" panose="02040503050406030204" pitchFamily="18" charset="0"/>
                          </a:rPr>
                          <m:t>𝑦</m:t>
                        </m:r>
                      </m:e>
                      <m:sub>
                        <m:r>
                          <a:rPr lang="en-US" b="0" i="1" smtClean="0">
                            <a:latin typeface="Cambria Math" panose="02040503050406030204" pitchFamily="18" charset="0"/>
                          </a:rPr>
                          <m:t>𝑑</m:t>
                        </m:r>
                      </m:sub>
                    </m:sSub>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sk-SK" dirty="0"/>
                  <a:t>, kde žiadaná trajektória systému  </a:t>
                </a:r>
                <a14:m>
                  <m:oMath xmlns:m="http://schemas.openxmlformats.org/officeDocument/2006/math">
                    <m:sSub>
                      <m:sSubPr>
                        <m:ctrlPr>
                          <a:rPr lang="en-US" i="1">
                            <a:latin typeface="Cambria Math" panose="02040503050406030204" pitchFamily="18" charset="0"/>
                          </a:rPr>
                        </m:ctrlPr>
                      </m:sSubPr>
                      <m:e>
                        <m:r>
                          <a:rPr lang="sk-SK" i="1">
                            <a:latin typeface="Cambria Math" panose="02040503050406030204" pitchFamily="18" charset="0"/>
                          </a:rPr>
                          <m:t>𝑦</m:t>
                        </m:r>
                      </m:e>
                      <m:sub>
                        <m:r>
                          <a:rPr lang="en-US" i="1">
                            <a:latin typeface="Cambria Math" panose="02040503050406030204" pitchFamily="18" charset="0"/>
                          </a:rPr>
                          <m:t>𝑑</m:t>
                        </m:r>
                      </m:sub>
                    </m:sSub>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oMath>
                </a14:m>
                <a:r>
                  <a:rPr lang="sk-SK" dirty="0"/>
                  <a:t> a jej derivácie sú známe a ohraničené.</a:t>
                </a:r>
              </a:p>
              <a:p>
                <a:r>
                  <a:rPr lang="sk-SK" dirty="0"/>
                  <a:t>Problémom je, že výstup systému </a:t>
                </a:r>
                <a14:m>
                  <m:oMath xmlns:m="http://schemas.openxmlformats.org/officeDocument/2006/math">
                    <m:r>
                      <m:rPr>
                        <m:sty m:val="p"/>
                      </m:rPr>
                      <a:rPr lang="sk-SK" b="0" i="0" smtClean="0">
                        <a:latin typeface="Cambria Math" panose="02040503050406030204" pitchFamily="18" charset="0"/>
                      </a:rPr>
                      <m:t>y</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oMath>
                </a14:m>
                <a:r>
                  <a:rPr lang="sk-SK" dirty="0"/>
                  <a:t> nezávisí priamo od vstupu systému </a:t>
                </a:r>
                <a14:m>
                  <m:oMath xmlns:m="http://schemas.openxmlformats.org/officeDocument/2006/math">
                    <m:r>
                      <m:rPr>
                        <m:sty m:val="p"/>
                      </m:rPr>
                      <a:rPr lang="sk-SK" b="0" i="0" smtClean="0">
                        <a:latin typeface="Cambria Math" panose="02040503050406030204" pitchFamily="18" charset="0"/>
                      </a:rPr>
                      <m:t>u</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oMath>
                </a14:m>
                <a:r>
                  <a:rPr lang="sk-SK" dirty="0"/>
                  <a:t> cez stavové premenné </a:t>
                </a:r>
                <a14:m>
                  <m:oMath xmlns:m="http://schemas.openxmlformats.org/officeDocument/2006/math">
                    <m:r>
                      <m:rPr>
                        <m:sty m:val="p"/>
                      </m:rPr>
                      <a:rPr lang="sk-SK" b="0" i="0" smtClean="0">
                        <a:latin typeface="Cambria Math" panose="02040503050406030204" pitchFamily="18" charset="0"/>
                      </a:rPr>
                      <m:t>x</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oMath>
                </a14:m>
                <a:r>
                  <a:rPr lang="sk-SK" dirty="0"/>
                  <a:t>.</a:t>
                </a:r>
              </a:p>
              <a:p>
                <a:endParaRPr lang="sk-SK" dirty="0"/>
              </a:p>
              <a:p>
                <a:r>
                  <a:rPr lang="sk-SK" dirty="0"/>
                  <a:t>Postup návrhu: </a:t>
                </a:r>
              </a:p>
              <a:p>
                <a:pPr marL="731520" lvl="1" indent="-457200">
                  <a:buFont typeface="+mj-lt"/>
                  <a:buAutoNum type="arabicPeriod"/>
                </a:pPr>
                <a:r>
                  <a:rPr lang="sk-SK" dirty="0"/>
                  <a:t>Riadenie </a:t>
                </a:r>
                <a14:m>
                  <m:oMath xmlns:m="http://schemas.openxmlformats.org/officeDocument/2006/math">
                    <m:r>
                      <m:rPr>
                        <m:sty m:val="p"/>
                      </m:rPr>
                      <a:rPr lang="sk-SK" b="0" i="0" smtClean="0">
                        <a:latin typeface="Cambria Math" panose="02040503050406030204" pitchFamily="18" charset="0"/>
                      </a:rPr>
                      <m:t>u</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oMath>
                </a14:m>
                <a:r>
                  <a:rPr lang="sk-SK" dirty="0"/>
                  <a:t> je navrhnuté pomocou derivácie výstupu systému </a:t>
                </a:r>
                <a14:m>
                  <m:oMath xmlns:m="http://schemas.openxmlformats.org/officeDocument/2006/math">
                    <m:r>
                      <m:rPr>
                        <m:sty m:val="p"/>
                      </m:rPr>
                      <a:rPr lang="sk-SK">
                        <a:latin typeface="Cambria Math" panose="02040503050406030204" pitchFamily="18" charset="0"/>
                      </a:rPr>
                      <m:t>y</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oMath>
                </a14:m>
                <a:r>
                  <a:rPr lang="sk-SK" dirty="0"/>
                  <a:t>. Výstup systému </a:t>
                </a:r>
                <a14:m>
                  <m:oMath xmlns:m="http://schemas.openxmlformats.org/officeDocument/2006/math">
                    <m:r>
                      <m:rPr>
                        <m:sty m:val="p"/>
                      </m:rPr>
                      <a:rPr lang="sk-SK">
                        <a:latin typeface="Cambria Math" panose="02040503050406030204" pitchFamily="18" charset="0"/>
                      </a:rPr>
                      <m:t>y</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oMath>
                </a14:m>
                <a:r>
                  <a:rPr lang="sk-SK" dirty="0"/>
                  <a:t> derivujeme dovtedy, kým sa v príslušnej rovnici neobjaví vstup </a:t>
                </a:r>
                <a14:m>
                  <m:oMath xmlns:m="http://schemas.openxmlformats.org/officeDocument/2006/math">
                    <m:r>
                      <m:rPr>
                        <m:sty m:val="p"/>
                      </m:rPr>
                      <a:rPr lang="sk-SK">
                        <a:latin typeface="Cambria Math" panose="02040503050406030204" pitchFamily="18" charset="0"/>
                      </a:rPr>
                      <m:t>u</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oMath>
                </a14:m>
                <a:r>
                  <a:rPr lang="sk-SK" dirty="0"/>
                  <a:t>.</a:t>
                </a:r>
              </a:p>
              <a:p>
                <a:pPr marL="731520" lvl="1" indent="-457200">
                  <a:buFont typeface="+mj-lt"/>
                  <a:buAutoNum type="arabicPeriod"/>
                </a:pPr>
                <a:r>
                  <a:rPr lang="sk-SK" dirty="0"/>
                  <a:t>Poslednú, </a:t>
                </a:r>
                <a:r>
                  <a:rPr lang="en-US" dirty="0"/>
                  <a:t>n-t</a:t>
                </a:r>
                <a:r>
                  <a:rPr lang="sk-SK" dirty="0"/>
                  <a:t>ú deriváciu výstupnej veličiny </a:t>
                </a:r>
                <a14:m>
                  <m:oMath xmlns:m="http://schemas.openxmlformats.org/officeDocument/2006/math">
                    <m:r>
                      <m:rPr>
                        <m:sty m:val="p"/>
                      </m:rPr>
                      <a:rPr lang="sk-SK">
                        <a:latin typeface="Cambria Math" panose="02040503050406030204" pitchFamily="18" charset="0"/>
                      </a:rPr>
                      <m:t>y</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m:rPr>
                                <m:sty m:val="p"/>
                              </m:rPr>
                              <a:rPr lang="en-US">
                                <a:latin typeface="Cambria Math" panose="02040503050406030204" pitchFamily="18" charset="0"/>
                              </a:rPr>
                              <m:t>t</m:t>
                            </m:r>
                          </m:e>
                        </m:d>
                      </m:e>
                      <m:sup>
                        <m:r>
                          <a:rPr lang="en-US">
                            <a:latin typeface="Cambria Math" panose="02040503050406030204" pitchFamily="18" charset="0"/>
                          </a:rPr>
                          <m:t>(</m:t>
                        </m:r>
                        <m:r>
                          <m:rPr>
                            <m:sty m:val="p"/>
                          </m:rPr>
                          <a:rPr lang="en-US">
                            <a:latin typeface="Cambria Math" panose="02040503050406030204" pitchFamily="18" charset="0"/>
                          </a:rPr>
                          <m:t>n</m:t>
                        </m:r>
                        <m:r>
                          <a:rPr lang="en-US">
                            <a:latin typeface="Cambria Math" panose="02040503050406030204" pitchFamily="18" charset="0"/>
                          </a:rPr>
                          <m:t>)</m:t>
                        </m:r>
                      </m:sup>
                    </m:sSup>
                  </m:oMath>
                </a14:m>
                <a:r>
                  <a:rPr lang="sk-SK" dirty="0"/>
                  <a:t> označíme ako </a:t>
                </a:r>
                <a14:m>
                  <m:oMath xmlns:m="http://schemas.openxmlformats.org/officeDocument/2006/math">
                    <m:r>
                      <m:rPr>
                        <m:sty m:val="p"/>
                      </m:rPr>
                      <a:rPr lang="sk-SK" b="0" i="0" smtClean="0">
                        <a:latin typeface="Cambria Math" panose="02040503050406030204" pitchFamily="18" charset="0"/>
                      </a:rPr>
                      <m:t>v</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oMath>
                </a14:m>
                <a:endParaRPr lang="sk-SK" dirty="0"/>
              </a:p>
              <a:p>
                <a:pPr marL="731520" lvl="1" indent="-457200">
                  <a:buFont typeface="+mj-lt"/>
                  <a:buAutoNum type="arabicPeriod"/>
                </a:pPr>
                <a:r>
                  <a:rPr lang="sk-SK" dirty="0"/>
                  <a:t>Následne z vyplývajúceho vzťahu  </a:t>
                </a:r>
                <a14:m>
                  <m:oMath xmlns:m="http://schemas.openxmlformats.org/officeDocument/2006/math">
                    <m:r>
                      <m:rPr>
                        <m:sty m:val="p"/>
                      </m:rPr>
                      <a:rPr lang="sk-SK" b="0" i="0" smtClean="0">
                        <a:latin typeface="Cambria Math" panose="02040503050406030204" pitchFamily="18" charset="0"/>
                      </a:rPr>
                      <m:t>y</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t</m:t>
                            </m:r>
                          </m:e>
                        </m:d>
                      </m:e>
                      <m:sup>
                        <m:r>
                          <a:rPr lang="en-US" b="0" i="0" smtClean="0">
                            <a:latin typeface="Cambria Math" panose="02040503050406030204" pitchFamily="18" charset="0"/>
                          </a:rPr>
                          <m:t>(</m:t>
                        </m:r>
                        <m:r>
                          <m:rPr>
                            <m:sty m:val="p"/>
                          </m:rPr>
                          <a:rPr lang="en-US" b="0" i="0" smtClean="0">
                            <a:latin typeface="Cambria Math" panose="02040503050406030204" pitchFamily="18" charset="0"/>
                          </a:rPr>
                          <m:t>n</m:t>
                        </m:r>
                        <m:r>
                          <a:rPr lang="en-US" b="0" i="0" smtClean="0">
                            <a:latin typeface="Cambria Math" panose="02040503050406030204" pitchFamily="18" charset="0"/>
                          </a:rPr>
                          <m:t>)</m:t>
                        </m:r>
                      </m:sup>
                    </m:sSup>
                    <m:r>
                      <a:rPr lang="en-US" b="0" i="0" smtClean="0">
                        <a:latin typeface="Cambria Math" panose="02040503050406030204" pitchFamily="18" charset="0"/>
                      </a:rPr>
                      <m:t>=</m:t>
                    </m:r>
                    <m:r>
                      <m:rPr>
                        <m:sty m:val="p"/>
                      </m:rPr>
                      <a:rPr lang="sk-SK" b="0" i="0" smtClean="0">
                        <a:latin typeface="Cambria Math" panose="02040503050406030204" pitchFamily="18" charset="0"/>
                      </a:rPr>
                      <m:t>v</m:t>
                    </m:r>
                    <m:d>
                      <m:dPr>
                        <m:ctrlPr>
                          <a:rPr lang="en-US" b="0" i="1">
                            <a:latin typeface="Cambria Math" panose="02040503050406030204" pitchFamily="18" charset="0"/>
                          </a:rPr>
                        </m:ctrlPr>
                      </m:dPr>
                      <m:e>
                        <m:r>
                          <a:rPr lang="en-US" i="1">
                            <a:latin typeface="Cambria Math" panose="02040503050406030204" pitchFamily="18" charset="0"/>
                          </a:rPr>
                          <m:t>𝑡</m:t>
                        </m:r>
                      </m:e>
                    </m:d>
                    <m:r>
                      <a:rPr lang="sk-SK" b="0" i="1" smtClean="0">
                        <a:latin typeface="Cambria Math" panose="02040503050406030204" pitchFamily="18" charset="0"/>
                      </a:rPr>
                      <m:t>=</m:t>
                    </m:r>
                    <m:sSub>
                      <m:sSubPr>
                        <m:ctrlPr>
                          <a:rPr lang="en-US" b="0" i="1" smtClean="0">
                            <a:latin typeface="Cambria Math" panose="02040503050406030204" pitchFamily="18" charset="0"/>
                          </a:rPr>
                        </m:ctrlPr>
                      </m:sSubPr>
                      <m:e>
                        <m:r>
                          <a:rPr lang="sk-SK" b="0" i="1" smtClean="0">
                            <a:latin typeface="Cambria Math" panose="02040503050406030204" pitchFamily="18" charset="0"/>
                          </a:rPr>
                          <m:t>𝑓</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dirty="0"/>
                  <a:t> </a:t>
                </a:r>
                <a:r>
                  <a:rPr lang="sk-SK" dirty="0"/>
                  <a:t>odvodíme rovnicu pre vstup do systému: </a:t>
                </a:r>
                <a14:m>
                  <m:oMath xmlns:m="http://schemas.openxmlformats.org/officeDocument/2006/math">
                    <m:r>
                      <a:rPr lang="en-US" i="1">
                        <a:latin typeface="Cambria Math" panose="02040503050406030204" pitchFamily="18" charset="0"/>
                      </a:rPr>
                      <m:t>𝑢</m:t>
                    </m:r>
                    <m:d>
                      <m:dPr>
                        <m:ctrlPr>
                          <a:rPr lang="en-US" i="1">
                            <a:latin typeface="Cambria Math" panose="02040503050406030204" pitchFamily="18" charset="0"/>
                          </a:rPr>
                        </m:ctrlPr>
                      </m:dPr>
                      <m:e>
                        <m:r>
                          <a:rPr lang="en-US" i="1">
                            <a:latin typeface="Cambria Math" panose="02040503050406030204" pitchFamily="18" charset="0"/>
                          </a:rPr>
                          <m:t>𝑡</m:t>
                        </m:r>
                      </m:e>
                    </m:d>
                    <m:r>
                      <a:rPr lang="sk-SK" b="0" i="1" smtClean="0">
                        <a:latin typeface="Cambria Math" panose="02040503050406030204" pitchFamily="18" charset="0"/>
                      </a:rPr>
                      <m:t>=</m:t>
                    </m:r>
                    <m:r>
                      <a:rPr lang="en-US" b="0" i="1" smtClean="0">
                        <a:latin typeface="Cambria Math" panose="02040503050406030204" pitchFamily="18" charset="0"/>
                      </a:rPr>
                      <m:t>?</m:t>
                    </m:r>
                  </m:oMath>
                </a14:m>
                <a:r>
                  <a:rPr lang="sk-SK" dirty="0"/>
                  <a:t> a dostávame prvú časť regulátora.</a:t>
                </a:r>
              </a:p>
              <a:p>
                <a:pPr marL="731520" lvl="1" indent="-457200">
                  <a:buFont typeface="+mj-lt"/>
                  <a:buAutoNum type="arabicPeriod"/>
                </a:pPr>
                <a:r>
                  <a:rPr lang="sk-SK" dirty="0"/>
                  <a:t>Druhá časť regulátora má proporcionálno derivačný charakter a štruktúra regulátora je daná stupňom potrebnej derivácie v bode 1 nasledovne:</a:t>
                </a:r>
              </a:p>
              <a:p>
                <a:pPr marL="274320" lvl="1" indent="0">
                  <a:buNone/>
                </a:pPr>
                <a:r>
                  <a:rPr lang="sk-SK" dirty="0"/>
                  <a:t> 	</a:t>
                </a:r>
                <a14:m>
                  <m:oMath xmlns:m="http://schemas.openxmlformats.org/officeDocument/2006/math">
                    <m:r>
                      <m:rPr>
                        <m:sty m:val="p"/>
                      </m:rPr>
                      <a:rPr lang="sk-SK" b="0" i="0" smtClean="0">
                        <a:latin typeface="Cambria Math" panose="02040503050406030204" pitchFamily="18" charset="0"/>
                      </a:rPr>
                      <m:t>v</m:t>
                    </m:r>
                    <m:r>
                      <a:rPr lang="sk-SK" b="0" i="1" smtClean="0">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m:rPr>
                                <m:sty m:val="p"/>
                              </m:rPr>
                              <a:rPr lang="sk-SK">
                                <a:latin typeface="Cambria Math" panose="02040503050406030204" pitchFamily="18" charset="0"/>
                              </a:rPr>
                              <m:t>y</m:t>
                            </m:r>
                          </m:e>
                          <m:sub>
                            <m:r>
                              <a:rPr lang="en-US" i="1">
                                <a:latin typeface="Cambria Math" panose="02040503050406030204" pitchFamily="18" charset="0"/>
                              </a:rPr>
                              <m:t>𝑑</m:t>
                            </m:r>
                          </m:sub>
                        </m:sSub>
                      </m:e>
                      <m:sup>
                        <m:r>
                          <a:rPr lang="en-US">
                            <a:latin typeface="Cambria Math" panose="02040503050406030204" pitchFamily="18" charset="0"/>
                          </a:rPr>
                          <m:t>(</m:t>
                        </m:r>
                        <m:r>
                          <m:rPr>
                            <m:sty m:val="p"/>
                          </m:rPr>
                          <a:rPr lang="en-US">
                            <a:latin typeface="Cambria Math" panose="02040503050406030204" pitchFamily="18" charset="0"/>
                          </a:rPr>
                          <m:t>n</m:t>
                        </m:r>
                        <m:r>
                          <a:rPr lang="en-US">
                            <a:latin typeface="Cambria Math" panose="02040503050406030204" pitchFamily="18" charset="0"/>
                          </a:rPr>
                          <m:t>)</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r>
                      <a:rPr lang="en-US" b="0" i="1" smtClean="0">
                        <a:latin typeface="Cambria Math" panose="02040503050406030204" pitchFamily="18" charset="0"/>
                      </a:rPr>
                      <m:t>𝑒</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2</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d>
                          <m:dPr>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2</m:t>
                        </m:r>
                      </m:sub>
                    </m:sSub>
                    <m:sSup>
                      <m:sSupPr>
                        <m:ctrlPr>
                          <a:rPr lang="en-US" i="1">
                            <a:latin typeface="Cambria Math" panose="02040503050406030204" pitchFamily="18" charset="0"/>
                          </a:rPr>
                        </m:ctrlPr>
                      </m:sSupPr>
                      <m:e>
                        <m:r>
                          <a:rPr lang="en-US" i="1">
                            <a:latin typeface="Cambria Math" panose="02040503050406030204" pitchFamily="18" charset="0"/>
                          </a:rPr>
                          <m:t>𝑒</m:t>
                        </m:r>
                      </m:e>
                      <m:sup>
                        <m:d>
                          <m:dPr>
                            <m:ctrlPr>
                              <a:rPr lang="en-US" i="1">
                                <a:latin typeface="Cambria Math" panose="02040503050406030204" pitchFamily="18" charset="0"/>
                              </a:rPr>
                            </m:ctrlPr>
                          </m:dPr>
                          <m:e>
                            <m:r>
                              <a:rPr lang="en-US" b="0" i="1" smtClean="0">
                                <a:latin typeface="Cambria Math" panose="02040503050406030204" pitchFamily="18" charset="0"/>
                              </a:rPr>
                              <m:t>2</m:t>
                            </m:r>
                          </m:e>
                        </m:d>
                      </m:sup>
                    </m:sSup>
                    <m:r>
                      <a:rPr lang="en-US" b="0" i="1" smtClean="0">
                        <a:latin typeface="Cambria Math" panose="02040503050406030204" pitchFamily="18" charset="0"/>
                      </a:rPr>
                      <m:t>− …−</m:t>
                    </m:r>
                    <m:sSup>
                      <m:sSupPr>
                        <m:ctrlPr>
                          <a:rPr lang="en-US" i="1">
                            <a:latin typeface="Cambria Math" panose="02040503050406030204" pitchFamily="18" charset="0"/>
                          </a:rPr>
                        </m:ctrlPr>
                      </m:sSup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𝑛</m:t>
                            </m:r>
                            <m:r>
                              <a:rPr lang="en-US" b="0" i="1" smtClean="0">
                                <a:latin typeface="Cambria Math" panose="02040503050406030204" pitchFamily="18" charset="0"/>
                              </a:rPr>
                              <m:t>−1</m:t>
                            </m:r>
                          </m:sub>
                        </m:sSub>
                        <m:r>
                          <a:rPr lang="en-US" i="1">
                            <a:latin typeface="Cambria Math" panose="02040503050406030204" pitchFamily="18" charset="0"/>
                          </a:rPr>
                          <m:t>𝑒</m:t>
                        </m:r>
                      </m:e>
                      <m:sup>
                        <m:d>
                          <m:dPr>
                            <m:ctrlPr>
                              <a:rPr lang="en-US" i="1">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sup>
                    </m:sSup>
                  </m:oMath>
                </a14:m>
                <a:endParaRPr lang="en-US" dirty="0"/>
              </a:p>
              <a:p>
                <a:pPr marL="274320" lvl="1" indent="0">
                  <a:buNone/>
                </a:pPr>
                <a:endParaRPr lang="en-US" dirty="0"/>
              </a:p>
              <a:p>
                <a:pPr marL="0" indent="0">
                  <a:buNone/>
                </a:pPr>
                <a:r>
                  <a:rPr lang="sk-SK" dirty="0"/>
                  <a:t>Poznámka:</a:t>
                </a:r>
              </a:p>
              <a:p>
                <a:pPr marL="0" indent="0">
                  <a:buNone/>
                </a:pPr>
                <a:r>
                  <a:rPr lang="sk-SK" dirty="0"/>
                  <a:t>Niekedy je derivácia premennej označovaná ako </a:t>
                </a:r>
                <a14:m>
                  <m:oMath xmlns:m="http://schemas.openxmlformats.org/officeDocument/2006/math">
                    <m:r>
                      <a:rPr lang="en-US" smtClean="0">
                        <a:latin typeface="Cambria Math" panose="02040503050406030204" pitchFamily="18" charset="0"/>
                      </a:rPr>
                      <m:t>(</m:t>
                    </m:r>
                    <m:r>
                      <m:rPr>
                        <m:sty m:val="p"/>
                      </m:rPr>
                      <a:rPr lang="en-US" smtClean="0">
                        <a:latin typeface="Cambria Math" panose="02040503050406030204" pitchFamily="18" charset="0"/>
                      </a:rPr>
                      <m:t>n</m:t>
                    </m:r>
                    <m:r>
                      <a:rPr lang="en-US" smtClean="0">
                        <a:latin typeface="Cambria Math" panose="02040503050406030204" pitchFamily="18" charset="0"/>
                      </a:rPr>
                      <m:t>)</m:t>
                    </m:r>
                  </m:oMath>
                </a14:m>
                <a:r>
                  <a:rPr lang="sk-SK" dirty="0"/>
                  <a:t>, kde </a:t>
                </a:r>
                <a14:m>
                  <m:oMath xmlns:m="http://schemas.openxmlformats.org/officeDocument/2006/math">
                    <m:r>
                      <m:rPr>
                        <m:sty m:val="p"/>
                      </m:rPr>
                      <a:rPr lang="en-US">
                        <a:latin typeface="Cambria Math" panose="02040503050406030204" pitchFamily="18" charset="0"/>
                      </a:rPr>
                      <m:t>n</m:t>
                    </m:r>
                  </m:oMath>
                </a14:m>
                <a:r>
                  <a:rPr lang="sk-SK" dirty="0"/>
                  <a:t> je stupeň derivácie. </a:t>
                </a:r>
                <a:endParaRPr lang="en-US" dirty="0"/>
              </a:p>
              <a:p>
                <a:pPr marL="0" indent="0">
                  <a:buNone/>
                </a:pPr>
                <a:r>
                  <a:rPr lang="sk-SK" dirty="0"/>
                  <a:t>Regulačná odchýlka je v takomto návrhu riadenia </a:t>
                </a:r>
                <a14:m>
                  <m:oMath xmlns:m="http://schemas.openxmlformats.org/officeDocument/2006/math">
                    <m:r>
                      <a:rPr lang="en-US" b="0" i="1" smtClean="0">
                        <a:latin typeface="Cambria Math" panose="02040503050406030204" pitchFamily="18" charset="0"/>
                      </a:rPr>
                      <m:t>𝑒</m:t>
                    </m:r>
                    <m:r>
                      <a:rPr lang="sk-SK" b="0" i="1" smtClean="0">
                        <a:latin typeface="Cambria Math" panose="02040503050406030204" pitchFamily="18" charset="0"/>
                      </a:rPr>
                      <m:t>=−</m:t>
                    </m:r>
                    <m:sSub>
                      <m:sSubPr>
                        <m:ctrlPr>
                          <a:rPr lang="en-US" b="0" i="1" smtClean="0">
                            <a:latin typeface="Cambria Math" panose="02040503050406030204" pitchFamily="18" charset="0"/>
                          </a:rPr>
                        </m:ctrlPr>
                      </m:sSubPr>
                      <m:e>
                        <m:r>
                          <a:rPr lang="sk-SK" b="0" i="1" smtClean="0">
                            <a:latin typeface="Cambria Math" panose="02040503050406030204" pitchFamily="18" charset="0"/>
                          </a:rPr>
                          <m:t>𝑦</m:t>
                        </m:r>
                      </m:e>
                      <m:sub>
                        <m:r>
                          <a:rPr lang="en-US" b="0" i="1" smtClean="0">
                            <a:latin typeface="Cambria Math" panose="02040503050406030204" pitchFamily="18" charset="0"/>
                          </a:rPr>
                          <m:t>𝑑</m:t>
                        </m:r>
                      </m:sub>
                    </m:sSub>
                    <m:r>
                      <a:rPr lang="en-US" b="0" i="1" smtClean="0">
                        <a:latin typeface="Cambria Math" panose="02040503050406030204" pitchFamily="18" charset="0"/>
                      </a:rPr>
                      <m:t>+</m:t>
                    </m:r>
                    <m:r>
                      <a:rPr lang="en-US" b="0" i="1" smtClean="0">
                        <a:latin typeface="Cambria Math" panose="02040503050406030204" pitchFamily="18" charset="0"/>
                      </a:rPr>
                      <m:t>𝑦</m:t>
                    </m:r>
                  </m:oMath>
                </a14:m>
                <a:r>
                  <a:rPr lang="en-US" dirty="0"/>
                  <a:t>, </a:t>
                </a:r>
                <a:r>
                  <a:rPr lang="sk-SK" dirty="0"/>
                  <a:t>znamienka sú opačne ako býva zvykom.</a:t>
                </a:r>
              </a:p>
              <a:p>
                <a:pPr marL="0" indent="0">
                  <a:buNone/>
                </a:pPr>
                <a:endParaRPr lang="sk-SK" dirty="0"/>
              </a:p>
              <a:p>
                <a:pPr lvl="1"/>
                <a:endParaRPr lang="en-US" dirty="0"/>
              </a:p>
              <a:p>
                <a:endParaRPr lang="sk-SK" dirty="0"/>
              </a:p>
              <a:p>
                <a:endParaRPr lang="en-GB" dirty="0"/>
              </a:p>
            </p:txBody>
          </p:sp>
        </mc:Choice>
        <mc:Fallback xmlns="">
          <p:sp>
            <p:nvSpPr>
              <p:cNvPr id="3" name="Content Placeholder 2">
                <a:extLst>
                  <a:ext uri="{FF2B5EF4-FFF2-40B4-BE49-F238E27FC236}">
                    <a16:creationId xmlns:a16="http://schemas.microsoft.com/office/drawing/2014/main" id="{254D3943-FF17-60D7-B2FA-C67FB341FDEC}"/>
                  </a:ext>
                </a:extLst>
              </p:cNvPr>
              <p:cNvSpPr>
                <a:spLocks noGrp="1" noRot="1" noChangeAspect="1" noMove="1" noResize="1" noEditPoints="1" noAdjustHandles="1" noChangeArrowheads="1" noChangeShapeType="1" noTextEdit="1"/>
              </p:cNvSpPr>
              <p:nvPr>
                <p:ph idx="1"/>
              </p:nvPr>
            </p:nvSpPr>
            <p:spPr>
              <a:blipFill>
                <a:blip r:embed="rId2"/>
                <a:stretch>
                  <a:fillRect l="-296" t="-1250" r="-741"/>
                </a:stretch>
              </a:blipFill>
            </p:spPr>
            <p:txBody>
              <a:bodyPr/>
              <a:lstStyle/>
              <a:p>
                <a:r>
                  <a:rPr lang="en-GB">
                    <a:noFill/>
                  </a:rPr>
                  <a:t> </a:t>
                </a:r>
              </a:p>
            </p:txBody>
          </p:sp>
        </mc:Fallback>
      </mc:AlternateContent>
    </p:spTree>
    <p:extLst>
      <p:ext uri="{BB962C8B-B14F-4D97-AF65-F5344CB8AC3E}">
        <p14:creationId xmlns:p14="http://schemas.microsoft.com/office/powerpoint/2010/main" val="31873673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6492860-3156-470B-6689-3D851D811F49}"/>
              </a:ext>
            </a:extLst>
          </p:cNvPr>
          <p:cNvSpPr>
            <a:spLocks noGrp="1"/>
          </p:cNvSpPr>
          <p:nvPr>
            <p:ph type="title"/>
          </p:nvPr>
        </p:nvSpPr>
        <p:spPr/>
        <p:txBody>
          <a:bodyPr/>
          <a:lstStyle/>
          <a:p>
            <a:r>
              <a:rPr lang="sk-SK" dirty="0"/>
              <a:t>Príklad 6</a:t>
            </a:r>
            <a:endParaRPr lang="en-GB"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 xmlns:a16="http://schemas.microsoft.com/office/drawing/2014/main" id="{F0E1AD0C-F6A0-B4D8-AC3B-0162DE85C057}"/>
                  </a:ext>
                </a:extLst>
              </p:cNvPr>
              <p:cNvSpPr>
                <a:spLocks noGrp="1"/>
              </p:cNvSpPr>
              <p:nvPr>
                <p:ph idx="1"/>
              </p:nvPr>
            </p:nvSpPr>
            <p:spPr/>
            <p:txBody>
              <a:bodyPr/>
              <a:lstStyle/>
              <a:p>
                <a:r>
                  <a:rPr lang="sk-SK" dirty="0" smtClean="0"/>
                  <a:t>Prvou časťou návrhu riadenia metódou vstupno-stavovej linearizácie je nájdenie matice: </a:t>
                </a:r>
                <a14:m>
                  <m:oMath xmlns:m="http://schemas.openxmlformats.org/officeDocument/2006/math">
                    <m:r>
                      <a:rPr lang="en-US" dirty="0" smtClean="0">
                        <a:latin typeface="Cambria Math" panose="02040503050406030204" pitchFamily="18" charset="0"/>
                        <a:ea typeface="Cambria Math" panose="02040503050406030204" pitchFamily="18" charset="0"/>
                      </a:rPr>
                      <m:t>(</m:t>
                    </m:r>
                    <m:r>
                      <a:rPr lang="sk-SK" i="1" smtClean="0">
                        <a:latin typeface="Cambria Math" panose="02040503050406030204" pitchFamily="18" charset="0"/>
                        <a:ea typeface="Cambria Math" panose="02040503050406030204" pitchFamily="18" charset="0"/>
                      </a:rPr>
                      <m:t>𝑔</m:t>
                    </m:r>
                    <m:r>
                      <a:rPr lang="en-GB" i="1">
                        <a:latin typeface="Cambria Math" panose="02040503050406030204" pitchFamily="18" charset="0"/>
                        <a:ea typeface="Cambria Math" panose="02040503050406030204" pitchFamily="18" charset="0"/>
                      </a:rPr>
                      <m:t>,</m:t>
                    </m:r>
                    <m:sSup>
                      <m:sSupPr>
                        <m:ctrlPr>
                          <a:rPr lang="en-GB" i="1">
                            <a:latin typeface="Cambria Math" panose="02040503050406030204" pitchFamily="18" charset="0"/>
                            <a:ea typeface="Cambria Math" panose="02040503050406030204" pitchFamily="18" charset="0"/>
                          </a:rPr>
                        </m:ctrlPr>
                      </m:sSupPr>
                      <m:e>
                        <m:r>
                          <a:rPr lang="sk-SK" i="1">
                            <a:latin typeface="Cambria Math" panose="02040503050406030204" pitchFamily="18" charset="0"/>
                            <a:ea typeface="Cambria Math" panose="02040503050406030204" pitchFamily="18" charset="0"/>
                          </a:rPr>
                          <m:t>𝑎</m:t>
                        </m:r>
                        <m:sSub>
                          <m:sSubPr>
                            <m:ctrlPr>
                              <a:rPr lang="en-GB" i="1">
                                <a:latin typeface="Cambria Math" panose="02040503050406030204" pitchFamily="18" charset="0"/>
                                <a:ea typeface="Cambria Math" panose="02040503050406030204" pitchFamily="18" charset="0"/>
                              </a:rPr>
                            </m:ctrlPr>
                          </m:sSubPr>
                          <m:e>
                            <m:r>
                              <a:rPr lang="sk-SK" i="1">
                                <a:latin typeface="Cambria Math" panose="02040503050406030204" pitchFamily="18" charset="0"/>
                                <a:ea typeface="Cambria Math" panose="02040503050406030204" pitchFamily="18" charset="0"/>
                              </a:rPr>
                              <m:t>𝑑</m:t>
                            </m:r>
                          </m:e>
                          <m:sub>
                            <m:r>
                              <a:rPr lang="en-GB" i="1">
                                <a:latin typeface="Cambria Math" panose="02040503050406030204" pitchFamily="18" charset="0"/>
                                <a:ea typeface="Cambria Math" panose="02040503050406030204" pitchFamily="18" charset="0"/>
                              </a:rPr>
                              <m:t>𝑓</m:t>
                            </m:r>
                          </m:sub>
                        </m:sSub>
                      </m:e>
                      <m:sup>
                        <m:r>
                          <a:rPr lang="sk-SK" i="1">
                            <a:latin typeface="Cambria Math" panose="02040503050406030204" pitchFamily="18" charset="0"/>
                            <a:ea typeface="Cambria Math" panose="02040503050406030204" pitchFamily="18" charset="0"/>
                          </a:rPr>
                          <m:t>1</m:t>
                        </m:r>
                      </m:sup>
                    </m:sSup>
                    <m:r>
                      <a:rPr lang="en-GB" i="1">
                        <a:latin typeface="Cambria Math" panose="02040503050406030204" pitchFamily="18" charset="0"/>
                        <a:ea typeface="Cambria Math" panose="02040503050406030204" pitchFamily="18" charset="0"/>
                      </a:rPr>
                      <m:t>𝑔</m:t>
                    </m:r>
                  </m:oMath>
                </a14:m>
                <a:r>
                  <a:rPr lang="en-US" dirty="0"/>
                  <a:t>):</a:t>
                </a:r>
              </a:p>
              <a:p>
                <a:pPr lvl="1"/>
                <a:r>
                  <a:rPr lang="sk-SK" dirty="0"/>
                  <a:t>Vektor</a:t>
                </a:r>
                <a:r>
                  <a:rPr lang="en-US" dirty="0"/>
                  <a:t> </a:t>
                </a:r>
                <a14:m>
                  <m:oMath xmlns:m="http://schemas.openxmlformats.org/officeDocument/2006/math">
                    <m:r>
                      <a:rPr lang="sk-SK" i="1" smtClean="0">
                        <a:latin typeface="Cambria Math" panose="02040503050406030204" pitchFamily="18" charset="0"/>
                        <a:ea typeface="Cambria Math" panose="02040503050406030204" pitchFamily="18" charset="0"/>
                      </a:rPr>
                      <m:t>𝑔</m:t>
                    </m:r>
                    <m:r>
                      <a:rPr lang="sk-SK" b="0" i="1" smtClean="0">
                        <a:latin typeface="Cambria Math" panose="02040503050406030204" pitchFamily="18" charset="0"/>
                        <a:ea typeface="Cambria Math" panose="02040503050406030204" pitchFamily="18" charset="0"/>
                      </a:rPr>
                      <m:t>=</m:t>
                    </m:r>
                    <m:d>
                      <m:dPr>
                        <m:ctrlPr>
                          <a:rPr lang="sk-SK" i="1">
                            <a:latin typeface="Cambria Math" panose="02040503050406030204" pitchFamily="18" charset="0"/>
                            <a:ea typeface="Cambria Math" panose="02040503050406030204" pitchFamily="18" charset="0"/>
                          </a:rPr>
                        </m:ctrlPr>
                      </m:dPr>
                      <m:e>
                        <m:m>
                          <m:mPr>
                            <m:mcs>
                              <m:mc>
                                <m:mcPr>
                                  <m:count m:val="1"/>
                                  <m:mcJc m:val="center"/>
                                </m:mcPr>
                              </m:mc>
                            </m:mcs>
                            <m:ctrlPr>
                              <a:rPr lang="sk-SK" i="1">
                                <a:latin typeface="Cambria Math" panose="02040503050406030204" pitchFamily="18" charset="0"/>
                                <a:ea typeface="Cambria Math" panose="02040503050406030204" pitchFamily="18" charset="0"/>
                              </a:rPr>
                            </m:ctrlPr>
                          </m:mPr>
                          <m:mr>
                            <m:e>
                              <m:r>
                                <m:rPr>
                                  <m:brk m:alnAt="7"/>
                                </m:rPr>
                                <a:rPr lang="en-US" i="1">
                                  <a:latin typeface="Cambria Math" panose="02040503050406030204" pitchFamily="18" charset="0"/>
                                  <a:ea typeface="Cambria Math" panose="02040503050406030204" pitchFamily="18" charset="0"/>
                                </a:rPr>
                                <m:t>0</m:t>
                              </m:r>
                            </m:e>
                          </m:mr>
                          <m:mr>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𝑚</m:t>
                                  </m:r>
                                  <m:sSup>
                                    <m:sSupPr>
                                      <m:ctrlPr>
                                        <a:rPr lang="en-US" i="1">
                                          <a:latin typeface="Cambria Math" panose="02040503050406030204" pitchFamily="18" charset="0"/>
                                        </a:rPr>
                                      </m:ctrlPr>
                                    </m:sSupPr>
                                    <m:e>
                                      <m:r>
                                        <a:rPr lang="en-US" i="1">
                                          <a:latin typeface="Cambria Math" panose="02040503050406030204" pitchFamily="18" charset="0"/>
                                        </a:rPr>
                                        <m:t>𝑟</m:t>
                                      </m:r>
                                    </m:e>
                                    <m:sup>
                                      <m:r>
                                        <a:rPr lang="en-US" i="1">
                                          <a:latin typeface="Cambria Math" panose="02040503050406030204" pitchFamily="18" charset="0"/>
                                        </a:rPr>
                                        <m:t>2</m:t>
                                      </m:r>
                                    </m:sup>
                                  </m:sSup>
                                </m:den>
                              </m:f>
                            </m:e>
                          </m:mr>
                        </m:m>
                      </m:e>
                    </m:d>
                  </m:oMath>
                </a14:m>
                <a:r>
                  <a:rPr lang="en-US" dirty="0"/>
                  <a:t> </a:t>
                </a:r>
                <a:r>
                  <a:rPr lang="sk-SK" dirty="0"/>
                  <a:t>a </a:t>
                </a:r>
                <a:r>
                  <a:rPr lang="en-US" dirty="0"/>
                  <a:t>je dan</a:t>
                </a:r>
                <a:r>
                  <a:rPr lang="sk-SK" dirty="0"/>
                  <a:t>ý predpisom systému. </a:t>
                </a:r>
              </a:p>
              <a:p>
                <a:pPr lvl="1"/>
                <a:r>
                  <a:rPr lang="sk-SK" b="0" dirty="0">
                    <a:ea typeface="Cambria Math" panose="02040503050406030204" pitchFamily="18" charset="0"/>
                  </a:rPr>
                  <a:t>Druhý vektor je možné vypočítať ako </a:t>
                </a:r>
                <a:r>
                  <a:rPr lang="sk-SK" b="0" dirty="0" err="1">
                    <a:ea typeface="Cambria Math" panose="02040503050406030204" pitchFamily="18" charset="0"/>
                  </a:rPr>
                  <a:t>Lieho</a:t>
                </a:r>
                <a:r>
                  <a:rPr lang="sk-SK" b="0" dirty="0">
                    <a:ea typeface="Cambria Math" panose="02040503050406030204" pitchFamily="18" charset="0"/>
                  </a:rPr>
                  <a:t> zátvorku: </a:t>
                </a:r>
                <a14:m>
                  <m:oMath xmlns:m="http://schemas.openxmlformats.org/officeDocument/2006/math">
                    <m:sSup>
                      <m:sSupPr>
                        <m:ctrlPr>
                          <a:rPr lang="en-GB" b="0" i="1" smtClean="0">
                            <a:latin typeface="Cambria Math" panose="02040503050406030204" pitchFamily="18" charset="0"/>
                            <a:ea typeface="Cambria Math" panose="02040503050406030204" pitchFamily="18" charset="0"/>
                          </a:rPr>
                        </m:ctrlPr>
                      </m:sSupPr>
                      <m:e>
                        <m:r>
                          <a:rPr lang="sk-SK" i="1">
                            <a:latin typeface="Cambria Math" panose="02040503050406030204" pitchFamily="18" charset="0"/>
                            <a:ea typeface="Cambria Math" panose="02040503050406030204" pitchFamily="18" charset="0"/>
                          </a:rPr>
                          <m:t>𝑎</m:t>
                        </m:r>
                        <m:sSub>
                          <m:sSubPr>
                            <m:ctrlPr>
                              <a:rPr lang="en-GB" i="1">
                                <a:latin typeface="Cambria Math" panose="02040503050406030204" pitchFamily="18" charset="0"/>
                                <a:ea typeface="Cambria Math" panose="02040503050406030204" pitchFamily="18" charset="0"/>
                              </a:rPr>
                            </m:ctrlPr>
                          </m:sSubPr>
                          <m:e>
                            <m:r>
                              <a:rPr lang="sk-SK" i="1">
                                <a:latin typeface="Cambria Math" panose="02040503050406030204" pitchFamily="18" charset="0"/>
                                <a:ea typeface="Cambria Math" panose="02040503050406030204" pitchFamily="18" charset="0"/>
                              </a:rPr>
                              <m:t>𝑑</m:t>
                            </m:r>
                          </m:e>
                          <m:sub>
                            <m:r>
                              <a:rPr lang="en-GB" i="1">
                                <a:latin typeface="Cambria Math" panose="02040503050406030204" pitchFamily="18" charset="0"/>
                                <a:ea typeface="Cambria Math" panose="02040503050406030204" pitchFamily="18" charset="0"/>
                              </a:rPr>
                              <m:t>𝑓</m:t>
                            </m:r>
                          </m:sub>
                        </m:sSub>
                      </m:e>
                      <m:sup>
                        <m:r>
                          <a:rPr lang="sk-SK" b="0" i="1" smtClean="0">
                            <a:latin typeface="Cambria Math" panose="02040503050406030204" pitchFamily="18" charset="0"/>
                            <a:ea typeface="Cambria Math" panose="02040503050406030204" pitchFamily="18" charset="0"/>
                          </a:rPr>
                          <m:t>1</m:t>
                        </m:r>
                      </m:sup>
                    </m:sSup>
                    <m:r>
                      <a:rPr lang="en-GB" b="0" i="1" smtClean="0">
                        <a:latin typeface="Cambria Math" panose="02040503050406030204" pitchFamily="18" charset="0"/>
                        <a:ea typeface="Cambria Math" panose="02040503050406030204" pitchFamily="18" charset="0"/>
                      </a:rPr>
                      <m:t>𝑔</m:t>
                    </m:r>
                    <m:r>
                      <a:rPr lang="sk-SK" b="0" i="1" smtClean="0">
                        <a:latin typeface="Cambria Math" panose="02040503050406030204" pitchFamily="18" charset="0"/>
                        <a:ea typeface="Cambria Math" panose="02040503050406030204" pitchFamily="18" charset="0"/>
                      </a:rPr>
                      <m:t>=</m:t>
                    </m:r>
                    <m:d>
                      <m:dPr>
                        <m:begChr m:val="["/>
                        <m:endChr m:val="]"/>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𝑓</m:t>
                        </m:r>
                        <m:r>
                          <a:rPr lang="en-GB" b="0" i="1" smtClean="0">
                            <a:latin typeface="Cambria Math" panose="02040503050406030204" pitchFamily="18" charset="0"/>
                            <a:ea typeface="Cambria Math" panose="02040503050406030204" pitchFamily="18" charset="0"/>
                          </a:rPr>
                          <m:t>,</m:t>
                        </m:r>
                        <m:sSup>
                          <m:sSupPr>
                            <m:ctrlPr>
                              <a:rPr lang="en-GB" i="1">
                                <a:latin typeface="Cambria Math" panose="02040503050406030204" pitchFamily="18" charset="0"/>
                                <a:ea typeface="Cambria Math" panose="02040503050406030204" pitchFamily="18" charset="0"/>
                              </a:rPr>
                            </m:ctrlPr>
                          </m:sSupPr>
                          <m:e>
                            <m:r>
                              <a:rPr lang="sk-SK" i="1">
                                <a:latin typeface="Cambria Math" panose="02040503050406030204" pitchFamily="18" charset="0"/>
                                <a:ea typeface="Cambria Math" panose="02040503050406030204" pitchFamily="18" charset="0"/>
                              </a:rPr>
                              <m:t>𝑎</m:t>
                            </m:r>
                            <m:sSub>
                              <m:sSubPr>
                                <m:ctrlPr>
                                  <a:rPr lang="en-GB" i="1">
                                    <a:latin typeface="Cambria Math" panose="02040503050406030204" pitchFamily="18" charset="0"/>
                                    <a:ea typeface="Cambria Math" panose="02040503050406030204" pitchFamily="18" charset="0"/>
                                  </a:rPr>
                                </m:ctrlPr>
                              </m:sSubPr>
                              <m:e>
                                <m:r>
                                  <a:rPr lang="sk-SK" i="1">
                                    <a:latin typeface="Cambria Math" panose="02040503050406030204" pitchFamily="18" charset="0"/>
                                    <a:ea typeface="Cambria Math" panose="02040503050406030204" pitchFamily="18" charset="0"/>
                                  </a:rPr>
                                  <m:t>𝑑</m:t>
                                </m:r>
                              </m:e>
                              <m:sub>
                                <m:r>
                                  <a:rPr lang="en-GB" i="1">
                                    <a:latin typeface="Cambria Math" panose="02040503050406030204" pitchFamily="18" charset="0"/>
                                    <a:ea typeface="Cambria Math" panose="02040503050406030204" pitchFamily="18" charset="0"/>
                                  </a:rPr>
                                  <m:t>𝑓</m:t>
                                </m:r>
                              </m:sub>
                            </m:sSub>
                          </m:e>
                          <m:sup>
                            <m:r>
                              <a:rPr lang="sk-SK" i="1" smtClean="0">
                                <a:latin typeface="Cambria Math" panose="02040503050406030204" pitchFamily="18" charset="0"/>
                                <a:ea typeface="Cambria Math" panose="02040503050406030204" pitchFamily="18" charset="0"/>
                              </a:rPr>
                              <m:t>0</m:t>
                            </m:r>
                          </m:sup>
                        </m:sSup>
                        <m:r>
                          <a:rPr lang="en-GB" i="1">
                            <a:latin typeface="Cambria Math" panose="02040503050406030204" pitchFamily="18" charset="0"/>
                            <a:ea typeface="Cambria Math" panose="02040503050406030204" pitchFamily="18" charset="0"/>
                          </a:rPr>
                          <m:t>𝑔</m:t>
                        </m:r>
                      </m:e>
                    </m:d>
                    <m:r>
                      <a:rPr lang="sk-SK" b="0" i="1" smtClean="0">
                        <a:latin typeface="Cambria Math" panose="02040503050406030204" pitchFamily="18" charset="0"/>
                        <a:ea typeface="Cambria Math" panose="02040503050406030204" pitchFamily="18" charset="0"/>
                      </a:rPr>
                      <m:t>=</m:t>
                    </m:r>
                    <m:d>
                      <m:dPr>
                        <m:begChr m:val="["/>
                        <m:endChr m:val="]"/>
                        <m:ctrlPr>
                          <a:rPr lang="en-GB" i="1">
                            <a:latin typeface="Cambria Math" panose="02040503050406030204" pitchFamily="18" charset="0"/>
                            <a:ea typeface="Cambria Math" panose="02040503050406030204" pitchFamily="18" charset="0"/>
                          </a:rPr>
                        </m:ctrlPr>
                      </m:dPr>
                      <m:e>
                        <m:r>
                          <a:rPr lang="en-GB" i="1">
                            <a:latin typeface="Cambria Math" panose="02040503050406030204" pitchFamily="18" charset="0"/>
                            <a:ea typeface="Cambria Math" panose="02040503050406030204" pitchFamily="18" charset="0"/>
                          </a:rPr>
                          <m:t>𝑓</m:t>
                        </m:r>
                        <m:r>
                          <a:rPr lang="en-GB" i="1">
                            <a:latin typeface="Cambria Math" panose="02040503050406030204" pitchFamily="18" charset="0"/>
                            <a:ea typeface="Cambria Math" panose="02040503050406030204" pitchFamily="18" charset="0"/>
                          </a:rPr>
                          <m:t>, </m:t>
                        </m:r>
                        <m:r>
                          <a:rPr lang="en-GB" i="1">
                            <a:latin typeface="Cambria Math" panose="02040503050406030204" pitchFamily="18" charset="0"/>
                            <a:ea typeface="Cambria Math" panose="02040503050406030204" pitchFamily="18" charset="0"/>
                          </a:rPr>
                          <m:t>𝑔</m:t>
                        </m:r>
                      </m:e>
                    </m:d>
                    <m:r>
                      <a:rPr lang="sk-SK" b="0" i="1" smtClean="0">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𝑔𝑓</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𝑓𝑔</m:t>
                    </m:r>
                    <m:r>
                      <a:rPr lang="sk-SK" b="0" i="1" smtClean="0">
                        <a:latin typeface="Cambria Math" panose="02040503050406030204" pitchFamily="18" charset="0"/>
                        <a:ea typeface="Cambria Math" panose="02040503050406030204" pitchFamily="18" charset="0"/>
                      </a:rPr>
                      <m:t>=</m:t>
                    </m:r>
                    <m:d>
                      <m:dPr>
                        <m:ctrlPr>
                          <a:rPr lang="sk-SK" b="0" i="1" smtClean="0">
                            <a:latin typeface="Cambria Math" panose="02040503050406030204" pitchFamily="18" charset="0"/>
                            <a:ea typeface="Cambria Math" panose="02040503050406030204" pitchFamily="18" charset="0"/>
                          </a:rPr>
                        </m:ctrlPr>
                      </m:dPr>
                      <m:e>
                        <m:m>
                          <m:mPr>
                            <m:mcs>
                              <m:mc>
                                <m:mcPr>
                                  <m:count m:val="2"/>
                                  <m:mcJc m:val="center"/>
                                </m:mcPr>
                              </m:mc>
                            </m:mcs>
                            <m:ctrlPr>
                              <a:rPr lang="sk-SK" b="0" i="1" smtClean="0">
                                <a:latin typeface="Cambria Math" panose="02040503050406030204" pitchFamily="18" charset="0"/>
                                <a:ea typeface="Cambria Math" panose="02040503050406030204" pitchFamily="18" charset="0"/>
                              </a:rPr>
                            </m:ctrlPr>
                          </m:mPr>
                          <m:mr>
                            <m:e>
                              <m:r>
                                <m:rPr>
                                  <m:brk m:alnAt="7"/>
                                </m:rPr>
                                <a:rPr lang="sk-SK" b="0" i="1" smtClean="0">
                                  <a:latin typeface="Cambria Math" panose="02040503050406030204" pitchFamily="18" charset="0"/>
                                  <a:ea typeface="Cambria Math" panose="02040503050406030204" pitchFamily="18" charset="0"/>
                                </a:rPr>
                                <m:t>0</m:t>
                              </m:r>
                            </m:e>
                            <m:e>
                              <m:r>
                                <a:rPr lang="sk-SK" b="0" i="1" smtClean="0">
                                  <a:latin typeface="Cambria Math" panose="02040503050406030204" pitchFamily="18" charset="0"/>
                                  <a:ea typeface="Cambria Math" panose="02040503050406030204" pitchFamily="18" charset="0"/>
                                </a:rPr>
                                <m:t>0</m:t>
                              </m:r>
                            </m:e>
                          </m:mr>
                          <m:mr>
                            <m:e>
                              <m:r>
                                <a:rPr lang="sk-SK" b="0" i="1" smtClean="0">
                                  <a:latin typeface="Cambria Math" panose="02040503050406030204" pitchFamily="18" charset="0"/>
                                  <a:ea typeface="Cambria Math" panose="02040503050406030204" pitchFamily="18" charset="0"/>
                                </a:rPr>
                                <m:t>0</m:t>
                              </m:r>
                            </m:e>
                            <m:e>
                              <m:r>
                                <a:rPr lang="sk-SK" b="0" i="1" smtClean="0">
                                  <a:latin typeface="Cambria Math" panose="02040503050406030204" pitchFamily="18" charset="0"/>
                                  <a:ea typeface="Cambria Math" panose="02040503050406030204" pitchFamily="18" charset="0"/>
                                </a:rPr>
                                <m:t>0</m:t>
                              </m:r>
                            </m:e>
                          </m:mr>
                        </m:m>
                      </m:e>
                    </m:d>
                    <m:d>
                      <m:dPr>
                        <m:ctrlPr>
                          <a:rPr lang="sk-SK" b="0" i="1" smtClean="0">
                            <a:latin typeface="Cambria Math" panose="02040503050406030204" pitchFamily="18" charset="0"/>
                            <a:ea typeface="Cambria Math" panose="02040503050406030204" pitchFamily="18" charset="0"/>
                          </a:rPr>
                        </m:ctrlPr>
                      </m:dPr>
                      <m:e>
                        <m:m>
                          <m:mPr>
                            <m:mcs>
                              <m:mc>
                                <m:mcPr>
                                  <m:count m:val="1"/>
                                  <m:mcJc m:val="center"/>
                                </m:mcPr>
                              </m:mc>
                            </m:mcs>
                            <m:ctrlPr>
                              <a:rPr lang="en-GB" i="1" smtClean="0">
                                <a:latin typeface="Cambria Math" panose="02040503050406030204" pitchFamily="18" charset="0"/>
                              </a:rPr>
                            </m:ctrlPr>
                          </m:mPr>
                          <m:m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2</m:t>
                                  </m:r>
                                </m:sub>
                              </m:sSub>
                            </m:e>
                          </m:mr>
                          <m:mr>
                            <m:e>
                              <m:f>
                                <m:fPr>
                                  <m:ctrlPr>
                                    <a:rPr lang="en-GB" i="1">
                                      <a:latin typeface="Cambria Math" panose="02040503050406030204" pitchFamily="18" charset="0"/>
                                    </a:rPr>
                                  </m:ctrlPr>
                                </m:fPr>
                                <m:num>
                                  <m:r>
                                    <a:rPr lang="sk-SK" i="1">
                                      <a:latin typeface="Cambria Math" panose="02040503050406030204" pitchFamily="18" charset="0"/>
                                    </a:rPr>
                                    <m:t>1</m:t>
                                  </m:r>
                                </m:num>
                                <m:den>
                                  <m:r>
                                    <a:rPr lang="sk-SK" i="1">
                                      <a:latin typeface="Cambria Math" panose="02040503050406030204" pitchFamily="18" charset="0"/>
                                    </a:rPr>
                                    <m:t>𝑚</m:t>
                                  </m:r>
                                  <m:sSup>
                                    <m:sSupPr>
                                      <m:ctrlPr>
                                        <a:rPr lang="en-US" i="1">
                                          <a:latin typeface="Cambria Math" panose="02040503050406030204" pitchFamily="18" charset="0"/>
                                        </a:rPr>
                                      </m:ctrlPr>
                                    </m:sSupPr>
                                    <m:e>
                                      <m:r>
                                        <a:rPr lang="sk-SK" i="1">
                                          <a:latin typeface="Cambria Math" panose="02040503050406030204" pitchFamily="18" charset="0"/>
                                        </a:rPr>
                                        <m:t>𝑟</m:t>
                                      </m:r>
                                    </m:e>
                                    <m:sup>
                                      <m:r>
                                        <a:rPr lang="en-US" i="1">
                                          <a:latin typeface="Cambria Math" panose="02040503050406030204" pitchFamily="18" charset="0"/>
                                        </a:rPr>
                                        <m:t>2</m:t>
                                      </m:r>
                                    </m:sup>
                                  </m:sSup>
                                </m:den>
                              </m:f>
                              <m:d>
                                <m:dPr>
                                  <m:ctrlPr>
                                    <a:rPr lang="en-US" i="1">
                                      <a:latin typeface="Cambria Math" panose="02040503050406030204" pitchFamily="18" charset="0"/>
                                    </a:rPr>
                                  </m:ctrlPr>
                                </m:dPr>
                                <m:e>
                                  <m:r>
                                    <a:rPr lang="en-US" i="1">
                                      <a:latin typeface="Cambria Math" panose="02040503050406030204" pitchFamily="18" charset="0"/>
                                    </a:rPr>
                                    <m:t>−</m:t>
                                  </m:r>
                                  <m:r>
                                    <a:rPr lang="en-US" i="1">
                                      <a:latin typeface="Cambria Math" panose="02040503050406030204" pitchFamily="18" charset="0"/>
                                    </a:rPr>
                                    <m:t>𝑏</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𝑚𝑔𝑟</m:t>
                                  </m:r>
                                  <m:func>
                                    <m:funcPr>
                                      <m:ctrlPr>
                                        <a:rPr lang="en-US" i="1">
                                          <a:latin typeface="Cambria Math" panose="02040503050406030204" pitchFamily="18" charset="0"/>
                                        </a:rPr>
                                      </m:ctrlPr>
                                    </m:funcPr>
                                    <m:fName>
                                      <m:r>
                                        <m:rPr>
                                          <m:sty m:val="p"/>
                                        </m:rPr>
                                        <a:rPr lang="en-US">
                                          <a:latin typeface="Cambria Math" panose="02040503050406030204" pitchFamily="18" charset="0"/>
                                        </a:rPr>
                                        <m:t>sin</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func>
                                </m:e>
                              </m:d>
                            </m:e>
                          </m:mr>
                        </m:m>
                      </m:e>
                    </m:d>
                    <m:r>
                      <a:rPr lang="sk-SK" b="0" i="1" smtClean="0">
                        <a:latin typeface="Cambria Math" panose="02040503050406030204" pitchFamily="18" charset="0"/>
                        <a:ea typeface="Cambria Math" panose="02040503050406030204" pitchFamily="18" charset="0"/>
                      </a:rPr>
                      <m:t>−</m:t>
                    </m:r>
                    <m:d>
                      <m:dPr>
                        <m:ctrlPr>
                          <a:rPr lang="sk-SK" i="1">
                            <a:latin typeface="Cambria Math" panose="02040503050406030204" pitchFamily="18" charset="0"/>
                            <a:ea typeface="Cambria Math" panose="02040503050406030204" pitchFamily="18" charset="0"/>
                          </a:rPr>
                        </m:ctrlPr>
                      </m:dPr>
                      <m:e>
                        <m:m>
                          <m:mPr>
                            <m:mcs>
                              <m:mc>
                                <m:mcPr>
                                  <m:count m:val="2"/>
                                  <m:mcJc m:val="center"/>
                                </m:mcPr>
                              </m:mc>
                            </m:mcs>
                            <m:ctrlPr>
                              <a:rPr lang="sk-SK" i="1">
                                <a:latin typeface="Cambria Math" panose="02040503050406030204" pitchFamily="18" charset="0"/>
                                <a:ea typeface="Cambria Math" panose="02040503050406030204" pitchFamily="18" charset="0"/>
                              </a:rPr>
                            </m:ctrlPr>
                          </m:mPr>
                          <m:mr>
                            <m:e>
                              <m:r>
                                <m:rPr>
                                  <m:brk m:alnAt="7"/>
                                </m:rPr>
                                <a:rPr lang="sk-SK" i="1">
                                  <a:latin typeface="Cambria Math" panose="02040503050406030204" pitchFamily="18" charset="0"/>
                                  <a:ea typeface="Cambria Math" panose="02040503050406030204" pitchFamily="18" charset="0"/>
                                </a:rPr>
                                <m:t>0</m:t>
                              </m:r>
                            </m:e>
                            <m:e>
                              <m:r>
                                <a:rPr lang="sk-SK" b="0" i="1" smtClean="0">
                                  <a:latin typeface="Cambria Math" panose="02040503050406030204" pitchFamily="18" charset="0"/>
                                  <a:ea typeface="Cambria Math" panose="02040503050406030204" pitchFamily="18" charset="0"/>
                                </a:rPr>
                                <m:t>1</m:t>
                              </m:r>
                            </m:e>
                          </m:mr>
                          <m:mr>
                            <m:e>
                              <m:r>
                                <a:rPr lang="en-US" b="0" i="1" smtClean="0">
                                  <a:latin typeface="Cambria Math" panose="02040503050406030204" pitchFamily="18" charset="0"/>
                                  <a:ea typeface="Cambria Math" panose="02040503050406030204" pitchFamily="18" charset="0"/>
                                </a:rPr>
                                <m:t>−</m:t>
                              </m:r>
                              <m:f>
                                <m:fPr>
                                  <m:ctrlPr>
                                    <a:rPr lang="sk-SK" b="0" i="1" smtClean="0">
                                      <a:latin typeface="Cambria Math" panose="02040503050406030204" pitchFamily="18" charset="0"/>
                                      <a:ea typeface="Cambria Math" panose="02040503050406030204" pitchFamily="18" charset="0"/>
                                    </a:rPr>
                                  </m:ctrlPr>
                                </m:fPr>
                                <m:num>
                                  <m:r>
                                    <a:rPr lang="sk-SK" b="0" i="1" smtClean="0">
                                      <a:latin typeface="Cambria Math" panose="02040503050406030204" pitchFamily="18" charset="0"/>
                                      <a:ea typeface="Cambria Math" panose="02040503050406030204" pitchFamily="18" charset="0"/>
                                    </a:rPr>
                                    <m:t>𝑔</m:t>
                                  </m:r>
                                </m:num>
                                <m:den>
                                  <m:r>
                                    <a:rPr lang="sk-SK" b="0" i="1" smtClean="0">
                                      <a:latin typeface="Cambria Math" panose="02040503050406030204" pitchFamily="18" charset="0"/>
                                      <a:ea typeface="Cambria Math" panose="02040503050406030204" pitchFamily="18" charset="0"/>
                                    </a:rPr>
                                    <m:t>𝑟</m:t>
                                  </m:r>
                                </m:den>
                              </m:f>
                              <m:func>
                                <m:funcPr>
                                  <m:ctrlPr>
                                    <a:rPr lang="sk-SK" b="0" i="1" smtClean="0">
                                      <a:latin typeface="Cambria Math" panose="02040503050406030204" pitchFamily="18" charset="0"/>
                                      <a:ea typeface="Cambria Math" panose="02040503050406030204" pitchFamily="18" charset="0"/>
                                    </a:rPr>
                                  </m:ctrlPr>
                                </m:funcPr>
                                <m:fName>
                                  <m:r>
                                    <m:rPr>
                                      <m:sty m:val="p"/>
                                    </m:rPr>
                                    <a:rPr lang="sk-SK" b="0" i="0" smtClean="0">
                                      <a:latin typeface="Cambria Math" panose="02040503050406030204" pitchFamily="18" charset="0"/>
                                      <a:ea typeface="Cambria Math" panose="02040503050406030204" pitchFamily="18" charset="0"/>
                                    </a:rPr>
                                    <m:t>cos</m:t>
                                  </m:r>
                                </m:fName>
                                <m:e>
                                  <m:sSub>
                                    <m:sSubPr>
                                      <m:ctrlPr>
                                        <a:rPr lang="en-US" b="0" i="1" smtClean="0">
                                          <a:latin typeface="Cambria Math" panose="02040503050406030204" pitchFamily="18" charset="0"/>
                                          <a:ea typeface="Cambria Math" panose="02040503050406030204" pitchFamily="18" charset="0"/>
                                        </a:rPr>
                                      </m:ctrlPr>
                                    </m:sSubPr>
                                    <m:e>
                                      <m:r>
                                        <a:rPr lang="sk-SK"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1</m:t>
                                      </m:r>
                                    </m:sub>
                                  </m:sSub>
                                </m:e>
                              </m:func>
                            </m:e>
                            <m:e>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𝑏</m:t>
                                  </m:r>
                                </m:num>
                                <m:den>
                                  <m:r>
                                    <a:rPr lang="en-US" b="0" i="1" smtClean="0">
                                      <a:latin typeface="Cambria Math" panose="02040503050406030204" pitchFamily="18" charset="0"/>
                                      <a:ea typeface="Cambria Math" panose="02040503050406030204" pitchFamily="18" charset="0"/>
                                    </a:rPr>
                                    <m:t>𝑚</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𝑟</m:t>
                                      </m:r>
                                    </m:e>
                                    <m:sup>
                                      <m:r>
                                        <a:rPr lang="en-US" b="0" i="1" smtClean="0">
                                          <a:latin typeface="Cambria Math" panose="02040503050406030204" pitchFamily="18" charset="0"/>
                                          <a:ea typeface="Cambria Math" panose="02040503050406030204" pitchFamily="18" charset="0"/>
                                        </a:rPr>
                                        <m:t>2</m:t>
                                      </m:r>
                                    </m:sup>
                                  </m:sSup>
                                </m:den>
                              </m:f>
                            </m:e>
                          </m:mr>
                        </m:m>
                      </m:e>
                    </m:d>
                    <m:d>
                      <m:dPr>
                        <m:ctrlPr>
                          <a:rPr lang="sk-SK" i="1" smtClean="0">
                            <a:latin typeface="Cambria Math" panose="02040503050406030204" pitchFamily="18" charset="0"/>
                            <a:ea typeface="Cambria Math" panose="02040503050406030204" pitchFamily="18" charset="0"/>
                          </a:rPr>
                        </m:ctrlPr>
                      </m:dPr>
                      <m:e>
                        <m:m>
                          <m:mPr>
                            <m:mcs>
                              <m:mc>
                                <m:mcPr>
                                  <m:count m:val="1"/>
                                  <m:mcJc m:val="center"/>
                                </m:mcPr>
                              </m:mc>
                            </m:mcs>
                            <m:ctrlPr>
                              <a:rPr lang="sk-SK" i="1" smtClean="0">
                                <a:latin typeface="Cambria Math" panose="02040503050406030204" pitchFamily="18" charset="0"/>
                                <a:ea typeface="Cambria Math" panose="02040503050406030204" pitchFamily="18" charset="0"/>
                              </a:rPr>
                            </m:ctrlPr>
                          </m:mPr>
                          <m:mr>
                            <m:e>
                              <m:r>
                                <m:rPr>
                                  <m:brk m:alnAt="7"/>
                                </m:rPr>
                                <a:rPr lang="en-US" b="0" i="1" smtClean="0">
                                  <a:latin typeface="Cambria Math" panose="02040503050406030204" pitchFamily="18" charset="0"/>
                                  <a:ea typeface="Cambria Math" panose="02040503050406030204" pitchFamily="18" charset="0"/>
                                </a:rPr>
                                <m:t>0</m:t>
                              </m:r>
                            </m:e>
                          </m:mr>
                          <m:mr>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𝑚</m:t>
                                  </m:r>
                                  <m:sSup>
                                    <m:sSupPr>
                                      <m:ctrlPr>
                                        <a:rPr lang="en-US" i="1">
                                          <a:latin typeface="Cambria Math" panose="02040503050406030204" pitchFamily="18" charset="0"/>
                                        </a:rPr>
                                      </m:ctrlPr>
                                    </m:sSupPr>
                                    <m:e>
                                      <m:r>
                                        <a:rPr lang="en-US" i="1">
                                          <a:latin typeface="Cambria Math" panose="02040503050406030204" pitchFamily="18" charset="0"/>
                                        </a:rPr>
                                        <m:t>𝑟</m:t>
                                      </m:r>
                                    </m:e>
                                    <m:sup>
                                      <m:r>
                                        <a:rPr lang="en-US" i="1">
                                          <a:latin typeface="Cambria Math" panose="02040503050406030204" pitchFamily="18" charset="0"/>
                                        </a:rPr>
                                        <m:t>2</m:t>
                                      </m:r>
                                    </m:sup>
                                  </m:sSup>
                                </m:den>
                              </m:f>
                            </m:e>
                          </m:mr>
                        </m:m>
                      </m:e>
                    </m:d>
                    <m:r>
                      <a:rPr lang="en-US" b="0" i="1" smtClean="0">
                        <a:latin typeface="Cambria Math" panose="02040503050406030204" pitchFamily="18" charset="0"/>
                        <a:ea typeface="Cambria Math" panose="02040503050406030204" pitchFamily="18" charset="0"/>
                      </a:rPr>
                      <m:t>=</m:t>
                    </m:r>
                    <m:d>
                      <m:dPr>
                        <m:ctrlPr>
                          <a:rPr lang="sk-SK" i="1">
                            <a:latin typeface="Cambria Math" panose="02040503050406030204" pitchFamily="18" charset="0"/>
                            <a:ea typeface="Cambria Math" panose="02040503050406030204" pitchFamily="18" charset="0"/>
                          </a:rPr>
                        </m:ctrlPr>
                      </m:dPr>
                      <m:e>
                        <m:m>
                          <m:mPr>
                            <m:mcs>
                              <m:mc>
                                <m:mcPr>
                                  <m:count m:val="1"/>
                                  <m:mcJc m:val="center"/>
                                </m:mcPr>
                              </m:mc>
                            </m:mcs>
                            <m:ctrlPr>
                              <a:rPr lang="sk-SK" i="1">
                                <a:latin typeface="Cambria Math" panose="02040503050406030204" pitchFamily="18" charset="0"/>
                                <a:ea typeface="Cambria Math" panose="02040503050406030204" pitchFamily="18" charset="0"/>
                              </a:rPr>
                            </m:ctrlPr>
                          </m:mPr>
                          <m:mr>
                            <m:e>
                              <m:r>
                                <m:rPr>
                                  <m:brk m:alnAt="7"/>
                                </m:rP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𝑚</m:t>
                                  </m:r>
                                  <m:sSup>
                                    <m:sSupPr>
                                      <m:ctrlPr>
                                        <a:rPr lang="en-US" i="1">
                                          <a:latin typeface="Cambria Math" panose="02040503050406030204" pitchFamily="18" charset="0"/>
                                        </a:rPr>
                                      </m:ctrlPr>
                                    </m:sSupPr>
                                    <m:e>
                                      <m:r>
                                        <a:rPr lang="en-US" i="1">
                                          <a:latin typeface="Cambria Math" panose="02040503050406030204" pitchFamily="18" charset="0"/>
                                        </a:rPr>
                                        <m:t>𝑟</m:t>
                                      </m:r>
                                    </m:e>
                                    <m:sup>
                                      <m:r>
                                        <a:rPr lang="en-US" i="1">
                                          <a:latin typeface="Cambria Math" panose="02040503050406030204" pitchFamily="18" charset="0"/>
                                        </a:rPr>
                                        <m:t>2</m:t>
                                      </m:r>
                                    </m:sup>
                                  </m:sSup>
                                </m:den>
                              </m:f>
                            </m:e>
                          </m:mr>
                          <m:mr>
                            <m:e>
                              <m:r>
                                <a:rPr lang="en-US" b="0" i="1" smtClean="0">
                                  <a:latin typeface="Cambria Math" panose="02040503050406030204" pitchFamily="18" charset="0"/>
                                  <a:ea typeface="Cambria Math" panose="02040503050406030204" pitchFamily="18" charset="0"/>
                                </a:rPr>
                                <m:t>𝑏</m:t>
                              </m:r>
                              <m:sSup>
                                <m:sSupPr>
                                  <m:ctrlPr>
                                    <a:rPr lang="en-US" b="0" i="1" smtClean="0">
                                      <a:latin typeface="Cambria Math" panose="02040503050406030204" pitchFamily="18" charset="0"/>
                                      <a:ea typeface="Cambria Math" panose="02040503050406030204" pitchFamily="18" charset="0"/>
                                    </a:rPr>
                                  </m:ctrlPr>
                                </m:sSupPr>
                                <m:e>
                                  <m:d>
                                    <m:dPr>
                                      <m:ctrlPr>
                                        <a:rPr lang="en-US" b="0" i="1" smtClean="0">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𝑚</m:t>
                                          </m:r>
                                          <m:sSup>
                                            <m:sSupPr>
                                              <m:ctrlPr>
                                                <a:rPr lang="en-US" i="1">
                                                  <a:latin typeface="Cambria Math" panose="02040503050406030204" pitchFamily="18" charset="0"/>
                                                </a:rPr>
                                              </m:ctrlPr>
                                            </m:sSupPr>
                                            <m:e>
                                              <m:r>
                                                <a:rPr lang="en-US" i="1">
                                                  <a:latin typeface="Cambria Math" panose="02040503050406030204" pitchFamily="18" charset="0"/>
                                                </a:rPr>
                                                <m:t>𝑟</m:t>
                                              </m:r>
                                            </m:e>
                                            <m:sup>
                                              <m:r>
                                                <a:rPr lang="en-US" i="1">
                                                  <a:latin typeface="Cambria Math" panose="02040503050406030204" pitchFamily="18" charset="0"/>
                                                </a:rPr>
                                                <m:t>2</m:t>
                                              </m:r>
                                            </m:sup>
                                          </m:sSup>
                                        </m:den>
                                      </m:f>
                                    </m:e>
                                  </m:d>
                                </m:e>
                                <m:sup>
                                  <m:r>
                                    <a:rPr lang="en-US" b="0" i="1" smtClean="0">
                                      <a:latin typeface="Cambria Math" panose="02040503050406030204" pitchFamily="18" charset="0"/>
                                      <a:ea typeface="Cambria Math" panose="02040503050406030204" pitchFamily="18" charset="0"/>
                                    </a:rPr>
                                    <m:t>2</m:t>
                                  </m:r>
                                </m:sup>
                              </m:sSup>
                            </m:e>
                          </m:mr>
                        </m:m>
                      </m:e>
                    </m:d>
                  </m:oMath>
                </a14:m>
                <a:endParaRPr lang="en-GB" dirty="0"/>
              </a:p>
            </p:txBody>
          </p:sp>
        </mc:Choice>
        <mc:Fallback>
          <p:sp>
            <p:nvSpPr>
              <p:cNvPr id="3" name="Content Placeholder 2">
                <a:extLst>
                  <a:ext uri="{FF2B5EF4-FFF2-40B4-BE49-F238E27FC236}">
                    <a16:creationId xmlns="" xmlns:a16="http://schemas.microsoft.com/office/drawing/2014/main" xmlns:a14="http://schemas.microsoft.com/office/drawing/2010/main" id="{F0E1AD0C-F6A0-B4D8-AC3B-0162DE85C057}"/>
                  </a:ext>
                </a:extLst>
              </p:cNvPr>
              <p:cNvSpPr>
                <a:spLocks noGrp="1" noRot="1" noChangeAspect="1" noMove="1" noResize="1" noEditPoints="1" noAdjustHandles="1" noChangeArrowheads="1" noChangeShapeType="1" noTextEdit="1"/>
              </p:cNvSpPr>
              <p:nvPr>
                <p:ph idx="1"/>
              </p:nvPr>
            </p:nvSpPr>
            <p:spPr>
              <a:blipFill rotWithShape="0">
                <a:blip r:embed="rId2"/>
                <a:stretch>
                  <a:fillRect l="-667" t="-875"/>
                </a:stretch>
              </a:blipFill>
            </p:spPr>
            <p:txBody>
              <a:bodyPr/>
              <a:lstStyle/>
              <a:p>
                <a:r>
                  <a:rPr lang="sk-SK">
                    <a:noFill/>
                  </a:rPr>
                  <a:t> </a:t>
                </a:r>
              </a:p>
            </p:txBody>
          </p:sp>
        </mc:Fallback>
      </mc:AlternateContent>
    </p:spTree>
    <p:extLst>
      <p:ext uri="{BB962C8B-B14F-4D97-AF65-F5344CB8AC3E}">
        <p14:creationId xmlns:p14="http://schemas.microsoft.com/office/powerpoint/2010/main" val="8444989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89A132-562D-2233-8B72-B96DB32F7581}"/>
              </a:ext>
            </a:extLst>
          </p:cNvPr>
          <p:cNvSpPr>
            <a:spLocks noGrp="1"/>
          </p:cNvSpPr>
          <p:nvPr>
            <p:ph type="title"/>
          </p:nvPr>
        </p:nvSpPr>
        <p:spPr/>
        <p:txBody>
          <a:bodyPr/>
          <a:lstStyle/>
          <a:p>
            <a:r>
              <a:rPr lang="sk-SK" dirty="0"/>
              <a:t>Príklad 6</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08AEA883-4083-EBDC-9564-65E11C5A88FD}"/>
                  </a:ext>
                </a:extLst>
              </p:cNvPr>
              <p:cNvSpPr>
                <a:spLocks noGrp="1"/>
              </p:cNvSpPr>
              <p:nvPr>
                <p:ph idx="1"/>
              </p:nvPr>
            </p:nvSpPr>
            <p:spPr/>
            <p:txBody>
              <a:bodyPr>
                <a:normAutofit fontScale="62500" lnSpcReduction="20000"/>
              </a:bodyPr>
              <a:lstStyle/>
              <a:p>
                <a:r>
                  <a:rPr lang="sk-SK" dirty="0"/>
                  <a:t>Výsledná matica: </a:t>
                </a:r>
                <a14:m>
                  <m:oMath xmlns:m="http://schemas.openxmlformats.org/officeDocument/2006/math">
                    <m:d>
                      <m:dPr>
                        <m:ctrlPr>
                          <a:rPr lang="en-US" i="1" dirty="0" smtClean="0">
                            <a:latin typeface="Cambria Math" panose="02040503050406030204" pitchFamily="18" charset="0"/>
                            <a:ea typeface="Cambria Math" panose="02040503050406030204" pitchFamily="18" charset="0"/>
                          </a:rPr>
                        </m:ctrlPr>
                      </m:dPr>
                      <m:e>
                        <m:r>
                          <a:rPr lang="sk-SK" i="1" smtClean="0">
                            <a:latin typeface="Cambria Math" panose="02040503050406030204" pitchFamily="18" charset="0"/>
                            <a:ea typeface="Cambria Math" panose="02040503050406030204" pitchFamily="18" charset="0"/>
                          </a:rPr>
                          <m:t>𝑔</m:t>
                        </m:r>
                        <m:r>
                          <a:rPr lang="en-GB" i="1">
                            <a:latin typeface="Cambria Math" panose="02040503050406030204" pitchFamily="18" charset="0"/>
                            <a:ea typeface="Cambria Math" panose="02040503050406030204" pitchFamily="18" charset="0"/>
                          </a:rPr>
                          <m:t>,</m:t>
                        </m:r>
                        <m:sSup>
                          <m:sSupPr>
                            <m:ctrlPr>
                              <a:rPr lang="en-GB" i="1">
                                <a:latin typeface="Cambria Math" panose="02040503050406030204" pitchFamily="18" charset="0"/>
                                <a:ea typeface="Cambria Math" panose="02040503050406030204" pitchFamily="18" charset="0"/>
                              </a:rPr>
                            </m:ctrlPr>
                          </m:sSupPr>
                          <m:e>
                            <m:r>
                              <a:rPr lang="sk-SK" i="1">
                                <a:latin typeface="Cambria Math" panose="02040503050406030204" pitchFamily="18" charset="0"/>
                                <a:ea typeface="Cambria Math" panose="02040503050406030204" pitchFamily="18" charset="0"/>
                              </a:rPr>
                              <m:t>𝑎</m:t>
                            </m:r>
                            <m:sSub>
                              <m:sSubPr>
                                <m:ctrlPr>
                                  <a:rPr lang="en-GB" i="1">
                                    <a:latin typeface="Cambria Math" panose="02040503050406030204" pitchFamily="18" charset="0"/>
                                    <a:ea typeface="Cambria Math" panose="02040503050406030204" pitchFamily="18" charset="0"/>
                                  </a:rPr>
                                </m:ctrlPr>
                              </m:sSubPr>
                              <m:e>
                                <m:r>
                                  <a:rPr lang="sk-SK" i="1">
                                    <a:latin typeface="Cambria Math" panose="02040503050406030204" pitchFamily="18" charset="0"/>
                                    <a:ea typeface="Cambria Math" panose="02040503050406030204" pitchFamily="18" charset="0"/>
                                  </a:rPr>
                                  <m:t>𝑑</m:t>
                                </m:r>
                              </m:e>
                              <m:sub>
                                <m:r>
                                  <a:rPr lang="en-GB" i="1">
                                    <a:latin typeface="Cambria Math" panose="02040503050406030204" pitchFamily="18" charset="0"/>
                                    <a:ea typeface="Cambria Math" panose="02040503050406030204" pitchFamily="18" charset="0"/>
                                  </a:rPr>
                                  <m:t>𝑓</m:t>
                                </m:r>
                              </m:sub>
                            </m:sSub>
                          </m:e>
                          <m:sup>
                            <m:r>
                              <a:rPr lang="sk-SK" i="1">
                                <a:latin typeface="Cambria Math" panose="02040503050406030204" pitchFamily="18" charset="0"/>
                                <a:ea typeface="Cambria Math" panose="02040503050406030204" pitchFamily="18" charset="0"/>
                              </a:rPr>
                              <m:t>1</m:t>
                            </m:r>
                          </m:sup>
                        </m:sSup>
                        <m:r>
                          <a:rPr lang="en-GB" i="1">
                            <a:latin typeface="Cambria Math" panose="02040503050406030204" pitchFamily="18" charset="0"/>
                            <a:ea typeface="Cambria Math" panose="02040503050406030204" pitchFamily="18" charset="0"/>
                          </a:rPr>
                          <m:t>𝑔</m:t>
                        </m:r>
                      </m:e>
                    </m:d>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m>
                          <m:mPr>
                            <m:mcs>
                              <m:mc>
                                <m:mcPr>
                                  <m:count m:val="2"/>
                                  <m:mcJc m:val="center"/>
                                </m:mcPr>
                              </m:mc>
                            </m:mcs>
                            <m:ctrlPr>
                              <a:rPr lang="en-US" i="1">
                                <a:latin typeface="Cambria Math" panose="02040503050406030204" pitchFamily="18" charset="0"/>
                                <a:ea typeface="Cambria Math" panose="02040503050406030204" pitchFamily="18" charset="0"/>
                              </a:rPr>
                            </m:ctrlPr>
                          </m:mPr>
                          <m:mr>
                            <m:e>
                              <m:r>
                                <m:rPr>
                                  <m:brk m:alnAt="7"/>
                                </m:rPr>
                                <a:rPr lang="en-US" b="0" i="1" smtClean="0">
                                  <a:latin typeface="Cambria Math" panose="02040503050406030204" pitchFamily="18" charset="0"/>
                                  <a:ea typeface="Cambria Math" panose="02040503050406030204" pitchFamily="18" charset="0"/>
                                </a:rPr>
                                <m:t>0</m:t>
                              </m:r>
                            </m:e>
                            <m:e>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𝑚</m:t>
                                  </m:r>
                                  <m:sSup>
                                    <m:sSupPr>
                                      <m:ctrlPr>
                                        <a:rPr lang="en-US" i="1">
                                          <a:latin typeface="Cambria Math" panose="02040503050406030204" pitchFamily="18" charset="0"/>
                                        </a:rPr>
                                      </m:ctrlPr>
                                    </m:sSupPr>
                                    <m:e>
                                      <m:r>
                                        <a:rPr lang="en-US" i="1">
                                          <a:latin typeface="Cambria Math" panose="02040503050406030204" pitchFamily="18" charset="0"/>
                                        </a:rPr>
                                        <m:t>𝑟</m:t>
                                      </m:r>
                                    </m:e>
                                    <m:sup>
                                      <m:r>
                                        <a:rPr lang="en-US" i="1">
                                          <a:latin typeface="Cambria Math" panose="02040503050406030204" pitchFamily="18" charset="0"/>
                                        </a:rPr>
                                        <m:t>2</m:t>
                                      </m:r>
                                    </m:sup>
                                  </m:sSup>
                                </m:den>
                              </m:f>
                            </m:e>
                          </m:mr>
                          <m:mr>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𝑚</m:t>
                                  </m:r>
                                  <m:sSup>
                                    <m:sSupPr>
                                      <m:ctrlPr>
                                        <a:rPr lang="en-US" i="1">
                                          <a:latin typeface="Cambria Math" panose="02040503050406030204" pitchFamily="18" charset="0"/>
                                        </a:rPr>
                                      </m:ctrlPr>
                                    </m:sSupPr>
                                    <m:e>
                                      <m:r>
                                        <a:rPr lang="en-US" i="1">
                                          <a:latin typeface="Cambria Math" panose="02040503050406030204" pitchFamily="18" charset="0"/>
                                        </a:rPr>
                                        <m:t>𝑟</m:t>
                                      </m:r>
                                    </m:e>
                                    <m:sup>
                                      <m:r>
                                        <a:rPr lang="en-US" i="1">
                                          <a:latin typeface="Cambria Math" panose="02040503050406030204" pitchFamily="18" charset="0"/>
                                        </a:rPr>
                                        <m:t>2</m:t>
                                      </m:r>
                                    </m:sup>
                                  </m:sSup>
                                </m:den>
                              </m:f>
                            </m:e>
                            <m:e>
                              <m:r>
                                <a:rPr lang="en-US" i="1">
                                  <a:latin typeface="Cambria Math" panose="02040503050406030204" pitchFamily="18" charset="0"/>
                                  <a:ea typeface="Cambria Math" panose="02040503050406030204" pitchFamily="18" charset="0"/>
                                </a:rPr>
                                <m:t>𝑏</m:t>
                              </m:r>
                              <m:sSup>
                                <m:sSupPr>
                                  <m:ctrlPr>
                                    <a:rPr lang="en-US" i="1">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𝑚</m:t>
                                          </m:r>
                                          <m:sSup>
                                            <m:sSupPr>
                                              <m:ctrlPr>
                                                <a:rPr lang="en-US" i="1">
                                                  <a:latin typeface="Cambria Math" panose="02040503050406030204" pitchFamily="18" charset="0"/>
                                                </a:rPr>
                                              </m:ctrlPr>
                                            </m:sSupPr>
                                            <m:e>
                                              <m:r>
                                                <a:rPr lang="en-US" i="1">
                                                  <a:latin typeface="Cambria Math" panose="02040503050406030204" pitchFamily="18" charset="0"/>
                                                </a:rPr>
                                                <m:t>𝑟</m:t>
                                              </m:r>
                                            </m:e>
                                            <m:sup>
                                              <m:r>
                                                <a:rPr lang="en-US" i="1">
                                                  <a:latin typeface="Cambria Math" panose="02040503050406030204" pitchFamily="18" charset="0"/>
                                                </a:rPr>
                                                <m:t>2</m:t>
                                              </m:r>
                                            </m:sup>
                                          </m:sSup>
                                        </m:den>
                                      </m:f>
                                    </m:e>
                                  </m:d>
                                </m:e>
                                <m:sup>
                                  <m:r>
                                    <a:rPr lang="en-US" i="1">
                                      <a:latin typeface="Cambria Math" panose="02040503050406030204" pitchFamily="18" charset="0"/>
                                      <a:ea typeface="Cambria Math" panose="02040503050406030204" pitchFamily="18" charset="0"/>
                                    </a:rPr>
                                    <m:t>2</m:t>
                                  </m:r>
                                </m:sup>
                              </m:sSup>
                            </m:e>
                          </m:mr>
                        </m:m>
                      </m:e>
                    </m:d>
                  </m:oMath>
                </a14:m>
                <a:endParaRPr lang="en-GB" dirty="0"/>
              </a:p>
              <a:p>
                <a:pPr lvl="1"/>
                <a:r>
                  <a:rPr lang="en-GB" dirty="0"/>
                  <a:t>je </a:t>
                </a:r>
                <a:r>
                  <a:rPr lang="sk-SK" dirty="0"/>
                  <a:t>riaditeľná, pretože jej hodnosť je rovná jej rozmeru.</a:t>
                </a:r>
              </a:p>
              <a:p>
                <a:pPr lvl="1"/>
                <a:r>
                  <a:rPr lang="sk-SK" dirty="0" err="1"/>
                  <a:t>Sada</a:t>
                </a:r>
                <a:r>
                  <a:rPr lang="sk-SK" dirty="0"/>
                  <a:t> vektorov </a:t>
                </a:r>
                <a14:m>
                  <m:oMath xmlns:m="http://schemas.openxmlformats.org/officeDocument/2006/math">
                    <m:d>
                      <m:dPr>
                        <m:ctrlPr>
                          <a:rPr lang="en-US" i="1" dirty="0" smtClean="0">
                            <a:latin typeface="Cambria Math" panose="02040503050406030204" pitchFamily="18" charset="0"/>
                            <a:ea typeface="Cambria Math" panose="02040503050406030204" pitchFamily="18" charset="0"/>
                          </a:rPr>
                        </m:ctrlPr>
                      </m:dPr>
                      <m:e>
                        <m:r>
                          <a:rPr lang="sk-SK" i="1" smtClean="0">
                            <a:latin typeface="Cambria Math" panose="02040503050406030204" pitchFamily="18" charset="0"/>
                            <a:ea typeface="Cambria Math" panose="02040503050406030204" pitchFamily="18" charset="0"/>
                          </a:rPr>
                          <m:t>𝑔</m:t>
                        </m:r>
                        <m:r>
                          <a:rPr lang="en-GB" i="1">
                            <a:latin typeface="Cambria Math" panose="02040503050406030204" pitchFamily="18" charset="0"/>
                            <a:ea typeface="Cambria Math" panose="02040503050406030204" pitchFamily="18" charset="0"/>
                          </a:rPr>
                          <m:t>,</m:t>
                        </m:r>
                        <m:sSup>
                          <m:sSupPr>
                            <m:ctrlPr>
                              <a:rPr lang="en-GB" i="1">
                                <a:latin typeface="Cambria Math" panose="02040503050406030204" pitchFamily="18" charset="0"/>
                                <a:ea typeface="Cambria Math" panose="02040503050406030204" pitchFamily="18" charset="0"/>
                              </a:rPr>
                            </m:ctrlPr>
                          </m:sSupPr>
                          <m:e>
                            <m:r>
                              <a:rPr lang="sk-SK" i="1">
                                <a:latin typeface="Cambria Math" panose="02040503050406030204" pitchFamily="18" charset="0"/>
                                <a:ea typeface="Cambria Math" panose="02040503050406030204" pitchFamily="18" charset="0"/>
                              </a:rPr>
                              <m:t>𝑎</m:t>
                            </m:r>
                            <m:sSub>
                              <m:sSubPr>
                                <m:ctrlPr>
                                  <a:rPr lang="en-GB" i="1">
                                    <a:latin typeface="Cambria Math" panose="02040503050406030204" pitchFamily="18" charset="0"/>
                                    <a:ea typeface="Cambria Math" panose="02040503050406030204" pitchFamily="18" charset="0"/>
                                  </a:rPr>
                                </m:ctrlPr>
                              </m:sSubPr>
                              <m:e>
                                <m:r>
                                  <a:rPr lang="sk-SK" i="1">
                                    <a:latin typeface="Cambria Math" panose="02040503050406030204" pitchFamily="18" charset="0"/>
                                    <a:ea typeface="Cambria Math" panose="02040503050406030204" pitchFamily="18" charset="0"/>
                                  </a:rPr>
                                  <m:t>𝑑</m:t>
                                </m:r>
                              </m:e>
                              <m:sub>
                                <m:r>
                                  <a:rPr lang="en-GB" i="1">
                                    <a:latin typeface="Cambria Math" panose="02040503050406030204" pitchFamily="18" charset="0"/>
                                    <a:ea typeface="Cambria Math" panose="02040503050406030204" pitchFamily="18" charset="0"/>
                                  </a:rPr>
                                  <m:t>𝑓</m:t>
                                </m:r>
                              </m:sub>
                            </m:sSub>
                          </m:e>
                          <m:sup>
                            <m:r>
                              <a:rPr lang="sk-SK" i="1">
                                <a:latin typeface="Cambria Math" panose="02040503050406030204" pitchFamily="18" charset="0"/>
                                <a:ea typeface="Cambria Math" panose="02040503050406030204" pitchFamily="18" charset="0"/>
                              </a:rPr>
                              <m:t>1</m:t>
                            </m:r>
                          </m:sup>
                        </m:sSup>
                        <m:r>
                          <a:rPr lang="en-GB" i="1">
                            <a:latin typeface="Cambria Math" panose="02040503050406030204" pitchFamily="18" charset="0"/>
                            <a:ea typeface="Cambria Math" panose="02040503050406030204" pitchFamily="18" charset="0"/>
                          </a:rPr>
                          <m:t>𝑔</m:t>
                        </m:r>
                      </m:e>
                    </m:d>
                  </m:oMath>
                </a14:m>
                <a:r>
                  <a:rPr lang="sk-SK" dirty="0"/>
                  <a:t> je </a:t>
                </a:r>
                <a:r>
                  <a:rPr lang="sk-SK" dirty="0" err="1"/>
                  <a:t>involutívna</a:t>
                </a:r>
                <a:r>
                  <a:rPr lang="sk-SK" dirty="0"/>
                  <a:t> keďže sa jedná o konštantné vektory.</a:t>
                </a:r>
              </a:p>
              <a:p>
                <a:pPr lvl="1"/>
                <a:endParaRPr lang="sk-SK" dirty="0"/>
              </a:p>
              <a:p>
                <a:r>
                  <a:rPr lang="sk-SK" dirty="0"/>
                  <a:t>Odvodenie transformácie: </a:t>
                </a:r>
              </a:p>
              <a:p>
                <a:endParaRPr lang="sk-SK" dirty="0"/>
              </a:p>
              <a:p>
                <a:pPr marL="457200" indent="-457200">
                  <a:buFont typeface="+mj-lt"/>
                  <a:buAutoNum type="arabicPeriod"/>
                </a:pPr>
                <a:r>
                  <a:rPr lang="sk-SK" dirty="0"/>
                  <a:t>Prvý stav </a:t>
                </a:r>
                <a14:m>
                  <m:oMath xmlns:m="http://schemas.openxmlformats.org/officeDocument/2006/math">
                    <m:sSub>
                      <m:sSubPr>
                        <m:ctrlPr>
                          <a:rPr lang="en-GB" b="0" i="1" smtClean="0">
                            <a:latin typeface="Cambria Math" panose="02040503050406030204" pitchFamily="18" charset="0"/>
                            <a:ea typeface="Cambria Math" panose="02040503050406030204" pitchFamily="18" charset="0"/>
                          </a:rPr>
                        </m:ctrlPr>
                      </m:sSubPr>
                      <m:e>
                        <m:r>
                          <a:rPr lang="sk-SK" b="0" i="1" smtClean="0">
                            <a:latin typeface="Cambria Math" panose="02040503050406030204" pitchFamily="18" charset="0"/>
                            <a:ea typeface="Cambria Math" panose="02040503050406030204" pitchFamily="18" charset="0"/>
                          </a:rPr>
                          <m:t>𝑧</m:t>
                        </m:r>
                      </m:e>
                      <m:sub>
                        <m:r>
                          <a:rPr lang="en-GB" b="0" i="1" smtClean="0">
                            <a:latin typeface="Cambria Math" panose="02040503050406030204" pitchFamily="18" charset="0"/>
                            <a:ea typeface="Cambria Math" panose="02040503050406030204" pitchFamily="18" charset="0"/>
                          </a:rPr>
                          <m:t>1</m:t>
                        </m:r>
                      </m:sub>
                    </m:sSub>
                  </m:oMath>
                </a14:m>
                <a:r>
                  <a:rPr lang="sk-SK" dirty="0"/>
                  <a:t> nájdeme použitím vzťahov:</a:t>
                </a:r>
              </a:p>
              <a:p>
                <a:pPr marL="274320" lvl="1" indent="0">
                  <a:buNone/>
                </a:pPr>
                <a:r>
                  <a:rPr lang="en-GB" b="0" dirty="0">
                    <a:ea typeface="Cambria Math" panose="02040503050406030204" pitchFamily="18" charset="0"/>
                  </a:rPr>
                  <a:t>	</a:t>
                </a:r>
                <a14:m>
                  <m:oMath xmlns:m="http://schemas.openxmlformats.org/officeDocument/2006/math">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sk-SK" b="0" i="1" smtClean="0">
                                <a:latin typeface="Cambria Math" panose="02040503050406030204" pitchFamily="18" charset="0"/>
                                <a:ea typeface="Cambria Math" panose="02040503050406030204" pitchFamily="18" charset="0"/>
                              </a:rPr>
                              <m:t>𝑧</m:t>
                            </m:r>
                          </m:e>
                          <m:sub>
                            <m:r>
                              <a:rPr lang="en-GB" b="0" i="1" smtClean="0">
                                <a:latin typeface="Cambria Math" panose="02040503050406030204" pitchFamily="18" charset="0"/>
                                <a:ea typeface="Cambria Math" panose="02040503050406030204" pitchFamily="18" charset="0"/>
                              </a:rPr>
                              <m:t>1</m:t>
                            </m:r>
                          </m:sub>
                        </m:sSub>
                        <m:r>
                          <a:rPr lang="sk-SK" i="1">
                            <a:latin typeface="Cambria Math" panose="02040503050406030204" pitchFamily="18" charset="0"/>
                            <a:ea typeface="Cambria Math" panose="02040503050406030204" pitchFamily="18" charset="0"/>
                          </a:rPr>
                          <m:t>𝑎</m:t>
                        </m:r>
                        <m:sSub>
                          <m:sSubPr>
                            <m:ctrlPr>
                              <a:rPr lang="en-GB" i="1">
                                <a:latin typeface="Cambria Math" panose="02040503050406030204" pitchFamily="18" charset="0"/>
                                <a:ea typeface="Cambria Math" panose="02040503050406030204" pitchFamily="18" charset="0"/>
                              </a:rPr>
                            </m:ctrlPr>
                          </m:sSubPr>
                          <m:e>
                            <m:r>
                              <a:rPr lang="sk-SK" i="1">
                                <a:latin typeface="Cambria Math" panose="02040503050406030204" pitchFamily="18" charset="0"/>
                                <a:ea typeface="Cambria Math" panose="02040503050406030204" pitchFamily="18" charset="0"/>
                              </a:rPr>
                              <m:t>𝑑</m:t>
                            </m:r>
                          </m:e>
                          <m:sub>
                            <m:r>
                              <a:rPr lang="en-GB" i="1">
                                <a:latin typeface="Cambria Math" panose="02040503050406030204" pitchFamily="18" charset="0"/>
                                <a:ea typeface="Cambria Math" panose="02040503050406030204" pitchFamily="18" charset="0"/>
                              </a:rPr>
                              <m:t>𝑓</m:t>
                            </m:r>
                          </m:sub>
                        </m:sSub>
                      </m:e>
                      <m:sup>
                        <m:r>
                          <a:rPr lang="sk-SK" b="0" i="1" smtClean="0">
                            <a:latin typeface="Cambria Math" panose="02040503050406030204" pitchFamily="18" charset="0"/>
                            <a:ea typeface="Cambria Math" panose="02040503050406030204" pitchFamily="18" charset="0"/>
                          </a:rPr>
                          <m:t>𝑖</m:t>
                        </m:r>
                      </m:sup>
                    </m:sSup>
                    <m:r>
                      <a:rPr lang="en-GB" b="0" i="1" smtClean="0">
                        <a:latin typeface="Cambria Math" panose="02040503050406030204" pitchFamily="18" charset="0"/>
                        <a:ea typeface="Cambria Math" panose="02040503050406030204" pitchFamily="18" charset="0"/>
                      </a:rPr>
                      <m:t>𝑔</m:t>
                    </m:r>
                    <m:r>
                      <a:rPr lang="en-GB" b="0" i="1" smtClean="0">
                        <a:latin typeface="Cambria Math" panose="02040503050406030204" pitchFamily="18" charset="0"/>
                        <a:ea typeface="Cambria Math" panose="02040503050406030204" pitchFamily="18" charset="0"/>
                      </a:rPr>
                      <m:t>=0</m:t>
                    </m:r>
                  </m:oMath>
                </a14:m>
                <a:r>
                  <a:rPr lang="en-GB" dirty="0"/>
                  <a:t>, pre </a:t>
                </a:r>
                <a14:m>
                  <m:oMath xmlns:m="http://schemas.openxmlformats.org/officeDocument/2006/math">
                    <m:r>
                      <a:rPr lang="en-GB" b="0" i="1" smtClean="0">
                        <a:latin typeface="Cambria Math" panose="02040503050406030204" pitchFamily="18" charset="0"/>
                        <a:ea typeface="Cambria Math" panose="02040503050406030204" pitchFamily="18" charset="0"/>
                      </a:rPr>
                      <m:t>𝑖</m:t>
                    </m:r>
                    <m:r>
                      <a:rPr lang="en-GB" b="0" i="1" smtClean="0">
                        <a:latin typeface="Cambria Math" panose="02040503050406030204" pitchFamily="18" charset="0"/>
                        <a:ea typeface="Cambria Math" panose="02040503050406030204" pitchFamily="18" charset="0"/>
                      </a:rPr>
                      <m:t>=0,…, </m:t>
                    </m:r>
                    <m:r>
                      <a:rPr lang="en-GB" b="0" i="1" smtClean="0">
                        <a:latin typeface="Cambria Math" panose="02040503050406030204" pitchFamily="18" charset="0"/>
                        <a:ea typeface="Cambria Math" panose="02040503050406030204" pitchFamily="18" charset="0"/>
                      </a:rPr>
                      <m:t>𝑛</m:t>
                    </m:r>
                    <m:r>
                      <a:rPr lang="en-GB" b="0" i="1" smtClean="0">
                        <a:latin typeface="Cambria Math" panose="02040503050406030204" pitchFamily="18" charset="0"/>
                        <a:ea typeface="Cambria Math" panose="02040503050406030204" pitchFamily="18" charset="0"/>
                      </a:rPr>
                      <m:t>−2</m:t>
                    </m:r>
                  </m:oMath>
                </a14:m>
                <a:endParaRPr lang="en-GB" dirty="0"/>
              </a:p>
              <a:p>
                <a:pPr marL="274320" lvl="1" indent="0">
                  <a:buNone/>
                </a:pPr>
                <a:r>
                  <a:rPr lang="en-GB" dirty="0"/>
                  <a:t>	</a:t>
                </a:r>
                <a14:m>
                  <m:oMath xmlns:m="http://schemas.openxmlformats.org/officeDocument/2006/math">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sk-SK" b="0" i="1" smtClean="0">
                                <a:latin typeface="Cambria Math" panose="02040503050406030204" pitchFamily="18" charset="0"/>
                                <a:ea typeface="Cambria Math" panose="02040503050406030204" pitchFamily="18" charset="0"/>
                              </a:rPr>
                              <m:t>𝑧</m:t>
                            </m:r>
                          </m:e>
                          <m:sub>
                            <m:r>
                              <a:rPr lang="en-GB" b="0" i="1" smtClean="0">
                                <a:latin typeface="Cambria Math" panose="02040503050406030204" pitchFamily="18" charset="0"/>
                                <a:ea typeface="Cambria Math" panose="02040503050406030204" pitchFamily="18" charset="0"/>
                              </a:rPr>
                              <m:t>1</m:t>
                            </m:r>
                          </m:sub>
                        </m:sSub>
                        <m:r>
                          <a:rPr lang="sk-SK" i="1">
                            <a:latin typeface="Cambria Math" panose="02040503050406030204" pitchFamily="18" charset="0"/>
                            <a:ea typeface="Cambria Math" panose="02040503050406030204" pitchFamily="18" charset="0"/>
                          </a:rPr>
                          <m:t>𝑎</m:t>
                        </m:r>
                        <m:sSub>
                          <m:sSubPr>
                            <m:ctrlPr>
                              <a:rPr lang="en-GB" i="1">
                                <a:latin typeface="Cambria Math" panose="02040503050406030204" pitchFamily="18" charset="0"/>
                                <a:ea typeface="Cambria Math" panose="02040503050406030204" pitchFamily="18" charset="0"/>
                              </a:rPr>
                            </m:ctrlPr>
                          </m:sSubPr>
                          <m:e>
                            <m:r>
                              <a:rPr lang="sk-SK" i="1">
                                <a:latin typeface="Cambria Math" panose="02040503050406030204" pitchFamily="18" charset="0"/>
                                <a:ea typeface="Cambria Math" panose="02040503050406030204" pitchFamily="18" charset="0"/>
                              </a:rPr>
                              <m:t>𝑑</m:t>
                            </m:r>
                          </m:e>
                          <m:sub>
                            <m:r>
                              <a:rPr lang="en-GB" i="1">
                                <a:latin typeface="Cambria Math" panose="02040503050406030204" pitchFamily="18" charset="0"/>
                                <a:ea typeface="Cambria Math" panose="02040503050406030204" pitchFamily="18" charset="0"/>
                              </a:rPr>
                              <m:t>𝑓</m:t>
                            </m:r>
                          </m:sub>
                        </m:sSub>
                      </m:e>
                      <m:sup>
                        <m:r>
                          <a:rPr lang="en-GB" b="0" i="1" smtClean="0">
                            <a:latin typeface="Cambria Math" panose="02040503050406030204" pitchFamily="18" charset="0"/>
                            <a:ea typeface="Cambria Math" panose="02040503050406030204" pitchFamily="18" charset="0"/>
                          </a:rPr>
                          <m:t>𝑛</m:t>
                        </m:r>
                        <m:r>
                          <a:rPr lang="en-GB" b="0" i="1" smtClean="0">
                            <a:latin typeface="Cambria Math" panose="02040503050406030204" pitchFamily="18" charset="0"/>
                            <a:ea typeface="Cambria Math" panose="02040503050406030204" pitchFamily="18" charset="0"/>
                          </a:rPr>
                          <m:t>−1</m:t>
                        </m:r>
                      </m:sup>
                    </m:sSup>
                    <m:r>
                      <a:rPr lang="en-GB" b="0" i="1" smtClean="0">
                        <a:latin typeface="Cambria Math" panose="02040503050406030204" pitchFamily="18" charset="0"/>
                        <a:ea typeface="Cambria Math" panose="02040503050406030204" pitchFamily="18" charset="0"/>
                      </a:rPr>
                      <m:t>𝑔</m:t>
                    </m:r>
                    <m:r>
                      <a:rPr lang="en-GB" b="0" i="1" smtClean="0">
                        <a:latin typeface="Cambria Math" panose="02040503050406030204" pitchFamily="18" charset="0"/>
                        <a:ea typeface="Cambria Math" panose="02040503050406030204" pitchFamily="18" charset="0"/>
                      </a:rPr>
                      <m:t>≠0</m:t>
                    </m:r>
                  </m:oMath>
                </a14:m>
                <a:endParaRPr lang="sk-SK" dirty="0"/>
              </a:p>
              <a:p>
                <a:pPr marL="274320" lvl="1" indent="0">
                  <a:buNone/>
                </a:pPr>
                <a:r>
                  <a:rPr lang="sk-SK" dirty="0"/>
                  <a:t>Pre náš systém:</a:t>
                </a:r>
              </a:p>
              <a:p>
                <a:pPr marL="274320" lvl="1" indent="0">
                  <a:buNone/>
                </a:pPr>
                <a:r>
                  <a:rPr lang="en-GB" b="0" dirty="0">
                    <a:ea typeface="Cambria Math" panose="02040503050406030204" pitchFamily="18" charset="0"/>
                  </a:rPr>
                  <a:t>	</a:t>
                </a:r>
                <a14:m>
                  <m:oMath xmlns:m="http://schemas.openxmlformats.org/officeDocument/2006/math">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sk-SK" b="0" i="1" smtClean="0">
                                <a:latin typeface="Cambria Math" panose="02040503050406030204" pitchFamily="18" charset="0"/>
                                <a:ea typeface="Cambria Math" panose="02040503050406030204" pitchFamily="18" charset="0"/>
                              </a:rPr>
                              <m:t>𝑧</m:t>
                            </m:r>
                          </m:e>
                          <m:sub>
                            <m:r>
                              <a:rPr lang="en-GB" b="0" i="1" smtClean="0">
                                <a:latin typeface="Cambria Math" panose="02040503050406030204" pitchFamily="18" charset="0"/>
                                <a:ea typeface="Cambria Math" panose="02040503050406030204" pitchFamily="18" charset="0"/>
                              </a:rPr>
                              <m:t>1</m:t>
                            </m:r>
                          </m:sub>
                        </m:sSub>
                        <m:r>
                          <a:rPr lang="sk-SK" i="1">
                            <a:latin typeface="Cambria Math" panose="02040503050406030204" pitchFamily="18" charset="0"/>
                            <a:ea typeface="Cambria Math" panose="02040503050406030204" pitchFamily="18" charset="0"/>
                          </a:rPr>
                          <m:t>𝑎</m:t>
                        </m:r>
                        <m:sSub>
                          <m:sSubPr>
                            <m:ctrlPr>
                              <a:rPr lang="en-GB" i="1">
                                <a:latin typeface="Cambria Math" panose="02040503050406030204" pitchFamily="18" charset="0"/>
                                <a:ea typeface="Cambria Math" panose="02040503050406030204" pitchFamily="18" charset="0"/>
                              </a:rPr>
                            </m:ctrlPr>
                          </m:sSubPr>
                          <m:e>
                            <m:r>
                              <a:rPr lang="sk-SK" i="1">
                                <a:latin typeface="Cambria Math" panose="02040503050406030204" pitchFamily="18" charset="0"/>
                                <a:ea typeface="Cambria Math" panose="02040503050406030204" pitchFamily="18" charset="0"/>
                              </a:rPr>
                              <m:t>𝑑</m:t>
                            </m:r>
                          </m:e>
                          <m:sub>
                            <m:r>
                              <a:rPr lang="en-GB" i="1">
                                <a:latin typeface="Cambria Math" panose="02040503050406030204" pitchFamily="18" charset="0"/>
                                <a:ea typeface="Cambria Math" panose="02040503050406030204" pitchFamily="18" charset="0"/>
                              </a:rPr>
                              <m:t>𝑓</m:t>
                            </m:r>
                          </m:sub>
                        </m:sSub>
                      </m:e>
                      <m:sup>
                        <m:r>
                          <a:rPr lang="sk-SK" b="0" i="1" smtClean="0">
                            <a:latin typeface="Cambria Math" panose="02040503050406030204" pitchFamily="18" charset="0"/>
                            <a:ea typeface="Cambria Math" panose="02040503050406030204" pitchFamily="18" charset="0"/>
                          </a:rPr>
                          <m:t>0</m:t>
                        </m:r>
                      </m:sup>
                    </m:sSup>
                    <m:r>
                      <a:rPr lang="en-GB" b="0" i="1" smtClean="0">
                        <a:latin typeface="Cambria Math" panose="02040503050406030204" pitchFamily="18" charset="0"/>
                        <a:ea typeface="Cambria Math" panose="02040503050406030204" pitchFamily="18" charset="0"/>
                      </a:rPr>
                      <m:t>𝑔</m:t>
                    </m:r>
                    <m:r>
                      <a:rPr lang="en-GB" b="0" i="1" smtClean="0">
                        <a:latin typeface="Cambria Math" panose="02040503050406030204" pitchFamily="18" charset="0"/>
                        <a:ea typeface="Cambria Math" panose="02040503050406030204" pitchFamily="18" charset="0"/>
                      </a:rPr>
                      <m:t>=0</m:t>
                    </m:r>
                  </m:oMath>
                </a14:m>
                <a:endParaRPr lang="en-GB" dirty="0"/>
              </a:p>
              <a:p>
                <a:pPr marL="274320" lvl="1" indent="0">
                  <a:buNone/>
                </a:pPr>
                <a:r>
                  <a:rPr lang="en-GB" dirty="0"/>
                  <a:t>	</a:t>
                </a:r>
                <a14:m>
                  <m:oMath xmlns:m="http://schemas.openxmlformats.org/officeDocument/2006/math">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sk-SK" b="0" i="1" smtClean="0">
                                <a:latin typeface="Cambria Math" panose="02040503050406030204" pitchFamily="18" charset="0"/>
                                <a:ea typeface="Cambria Math" panose="02040503050406030204" pitchFamily="18" charset="0"/>
                              </a:rPr>
                              <m:t>𝑧</m:t>
                            </m:r>
                          </m:e>
                          <m:sub>
                            <m:r>
                              <a:rPr lang="en-GB" b="0" i="1" smtClean="0">
                                <a:latin typeface="Cambria Math" panose="02040503050406030204" pitchFamily="18" charset="0"/>
                                <a:ea typeface="Cambria Math" panose="02040503050406030204" pitchFamily="18" charset="0"/>
                              </a:rPr>
                              <m:t>1</m:t>
                            </m:r>
                          </m:sub>
                        </m:sSub>
                        <m:r>
                          <a:rPr lang="sk-SK" i="1">
                            <a:latin typeface="Cambria Math" panose="02040503050406030204" pitchFamily="18" charset="0"/>
                            <a:ea typeface="Cambria Math" panose="02040503050406030204" pitchFamily="18" charset="0"/>
                          </a:rPr>
                          <m:t>𝑎</m:t>
                        </m:r>
                        <m:sSub>
                          <m:sSubPr>
                            <m:ctrlPr>
                              <a:rPr lang="en-GB" i="1">
                                <a:latin typeface="Cambria Math" panose="02040503050406030204" pitchFamily="18" charset="0"/>
                                <a:ea typeface="Cambria Math" panose="02040503050406030204" pitchFamily="18" charset="0"/>
                              </a:rPr>
                            </m:ctrlPr>
                          </m:sSubPr>
                          <m:e>
                            <m:r>
                              <a:rPr lang="sk-SK" i="1">
                                <a:latin typeface="Cambria Math" panose="02040503050406030204" pitchFamily="18" charset="0"/>
                                <a:ea typeface="Cambria Math" panose="02040503050406030204" pitchFamily="18" charset="0"/>
                              </a:rPr>
                              <m:t>𝑑</m:t>
                            </m:r>
                          </m:e>
                          <m:sub>
                            <m:r>
                              <a:rPr lang="en-GB" i="1">
                                <a:latin typeface="Cambria Math" panose="02040503050406030204" pitchFamily="18" charset="0"/>
                                <a:ea typeface="Cambria Math" panose="02040503050406030204" pitchFamily="18" charset="0"/>
                              </a:rPr>
                              <m:t>𝑓</m:t>
                            </m:r>
                          </m:sub>
                        </m:sSub>
                      </m:e>
                      <m:sup>
                        <m:r>
                          <a:rPr lang="sk-SK" b="0" i="1" smtClean="0">
                            <a:latin typeface="Cambria Math" panose="02040503050406030204" pitchFamily="18" charset="0"/>
                            <a:ea typeface="Cambria Math" panose="02040503050406030204" pitchFamily="18" charset="0"/>
                          </a:rPr>
                          <m:t>1</m:t>
                        </m:r>
                      </m:sup>
                    </m:sSup>
                    <m:r>
                      <a:rPr lang="en-GB" b="0" i="1" smtClean="0">
                        <a:latin typeface="Cambria Math" panose="02040503050406030204" pitchFamily="18" charset="0"/>
                        <a:ea typeface="Cambria Math" panose="02040503050406030204" pitchFamily="18" charset="0"/>
                      </a:rPr>
                      <m:t>𝑔</m:t>
                    </m:r>
                    <m:r>
                      <a:rPr lang="en-GB" b="0" i="1" smtClean="0">
                        <a:latin typeface="Cambria Math" panose="02040503050406030204" pitchFamily="18" charset="0"/>
                        <a:ea typeface="Cambria Math" panose="02040503050406030204" pitchFamily="18" charset="0"/>
                      </a:rPr>
                      <m:t>≠0</m:t>
                    </m:r>
                  </m:oMath>
                </a14:m>
                <a:endParaRPr lang="sk-SK" dirty="0"/>
              </a:p>
              <a:p>
                <a:pPr marL="893763" lvl="1" indent="0">
                  <a:buNone/>
                </a:pPr>
                <a14:m>
                  <m:oMathPara xmlns:m="http://schemas.openxmlformats.org/officeDocument/2006/math">
                    <m:oMathParaPr>
                      <m:jc m:val="left"/>
                    </m:oMathParaPr>
                    <m:oMath xmlns:m="http://schemas.openxmlformats.org/officeDocument/2006/math">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sk-SK" b="0" i="1" smtClean="0">
                                  <a:latin typeface="Cambria Math" panose="02040503050406030204" pitchFamily="18" charset="0"/>
                                  <a:ea typeface="Cambria Math" panose="02040503050406030204" pitchFamily="18" charset="0"/>
                                </a:rPr>
                                <m:t>𝑧</m:t>
                              </m:r>
                            </m:e>
                            <m:sub>
                              <m:r>
                                <a:rPr lang="en-GB" b="0" i="1" smtClean="0">
                                  <a:latin typeface="Cambria Math" panose="02040503050406030204" pitchFamily="18" charset="0"/>
                                  <a:ea typeface="Cambria Math" panose="02040503050406030204" pitchFamily="18" charset="0"/>
                                </a:rPr>
                                <m:t>1</m:t>
                              </m:r>
                            </m:sub>
                          </m:sSub>
                          <m:r>
                            <a:rPr lang="sk-SK" i="1">
                              <a:latin typeface="Cambria Math" panose="02040503050406030204" pitchFamily="18" charset="0"/>
                              <a:ea typeface="Cambria Math" panose="02040503050406030204" pitchFamily="18" charset="0"/>
                            </a:rPr>
                            <m:t>𝑎</m:t>
                          </m:r>
                          <m:sSub>
                            <m:sSubPr>
                              <m:ctrlPr>
                                <a:rPr lang="en-GB" i="1">
                                  <a:latin typeface="Cambria Math" panose="02040503050406030204" pitchFamily="18" charset="0"/>
                                  <a:ea typeface="Cambria Math" panose="02040503050406030204" pitchFamily="18" charset="0"/>
                                </a:rPr>
                              </m:ctrlPr>
                            </m:sSubPr>
                            <m:e>
                              <m:r>
                                <a:rPr lang="sk-SK" i="1">
                                  <a:latin typeface="Cambria Math" panose="02040503050406030204" pitchFamily="18" charset="0"/>
                                  <a:ea typeface="Cambria Math" panose="02040503050406030204" pitchFamily="18" charset="0"/>
                                </a:rPr>
                                <m:t>𝑑</m:t>
                              </m:r>
                            </m:e>
                            <m:sub>
                              <m:r>
                                <a:rPr lang="en-GB" i="1">
                                  <a:latin typeface="Cambria Math" panose="02040503050406030204" pitchFamily="18" charset="0"/>
                                  <a:ea typeface="Cambria Math" panose="02040503050406030204" pitchFamily="18" charset="0"/>
                                </a:rPr>
                                <m:t>𝑓</m:t>
                              </m:r>
                            </m:sub>
                          </m:sSub>
                        </m:e>
                        <m:sup>
                          <m:r>
                            <a:rPr lang="sk-SK" b="0" i="1" smtClean="0">
                              <a:latin typeface="Cambria Math" panose="02040503050406030204" pitchFamily="18" charset="0"/>
                              <a:ea typeface="Cambria Math" panose="02040503050406030204" pitchFamily="18" charset="0"/>
                            </a:rPr>
                            <m:t>0</m:t>
                          </m:r>
                        </m:sup>
                      </m:sSup>
                      <m:r>
                        <a:rPr lang="en-GB" b="0" i="1" smtClean="0">
                          <a:latin typeface="Cambria Math" panose="02040503050406030204" pitchFamily="18" charset="0"/>
                          <a:ea typeface="Cambria Math" panose="02040503050406030204" pitchFamily="18" charset="0"/>
                        </a:rPr>
                        <m:t>𝑔</m:t>
                      </m:r>
                      <m:r>
                        <a:rPr lang="sk-SK" b="0" i="1" smtClean="0">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sk-SK" i="1">
                              <a:latin typeface="Cambria Math" panose="02040503050406030204" pitchFamily="18" charset="0"/>
                              <a:ea typeface="Cambria Math" panose="02040503050406030204" pitchFamily="18" charset="0"/>
                            </a:rPr>
                            <m:t>𝑧</m:t>
                          </m:r>
                        </m:e>
                        <m:sub>
                          <m:r>
                            <a:rPr lang="en-GB" i="1">
                              <a:latin typeface="Cambria Math" panose="02040503050406030204" pitchFamily="18" charset="0"/>
                              <a:ea typeface="Cambria Math" panose="02040503050406030204" pitchFamily="18" charset="0"/>
                            </a:rPr>
                            <m:t>1</m:t>
                          </m:r>
                        </m:sub>
                      </m:sSub>
                      <m:r>
                        <a:rPr lang="sk-SK" b="0" i="1" smtClean="0">
                          <a:latin typeface="Cambria Math" panose="02040503050406030204" pitchFamily="18" charset="0"/>
                          <a:ea typeface="Cambria Math" panose="02040503050406030204" pitchFamily="18" charset="0"/>
                        </a:rPr>
                        <m:t>𝑔</m:t>
                      </m:r>
                      <m:r>
                        <a:rPr lang="sk-SK" b="0" i="1" smtClean="0">
                          <a:latin typeface="Cambria Math" panose="02040503050406030204" pitchFamily="18" charset="0"/>
                          <a:ea typeface="Cambria Math" panose="02040503050406030204" pitchFamily="18" charset="0"/>
                        </a:rPr>
                        <m:t>=</m:t>
                      </m:r>
                      <m:d>
                        <m:dPr>
                          <m:ctrlPr>
                            <a:rPr lang="sk-SK" b="0" i="1" smtClean="0">
                              <a:latin typeface="Cambria Math" panose="02040503050406030204" pitchFamily="18" charset="0"/>
                              <a:ea typeface="Cambria Math" panose="02040503050406030204" pitchFamily="18" charset="0"/>
                            </a:rPr>
                          </m:ctrlPr>
                        </m:dPr>
                        <m:e>
                          <m:m>
                            <m:mPr>
                              <m:mcs>
                                <m:mc>
                                  <m:mcPr>
                                    <m:count m:val="2"/>
                                    <m:mcJc m:val="center"/>
                                  </m:mcPr>
                                </m:mc>
                              </m:mcs>
                              <m:ctrlPr>
                                <a:rPr lang="sk-SK" b="0" i="1" smtClean="0">
                                  <a:latin typeface="Cambria Math" panose="02040503050406030204" pitchFamily="18" charset="0"/>
                                  <a:ea typeface="Cambria Math" panose="02040503050406030204" pitchFamily="18" charset="0"/>
                                </a:rPr>
                              </m:ctrlPr>
                            </m:mPr>
                            <m:mr>
                              <m:e>
                                <m:f>
                                  <m:fPr>
                                    <m:ctrlPr>
                                      <a:rPr lang="sk-SK" b="0" i="1" smtClean="0">
                                        <a:latin typeface="Cambria Math" panose="02040503050406030204" pitchFamily="18" charset="0"/>
                                        <a:ea typeface="Cambria Math" panose="02040503050406030204" pitchFamily="18" charset="0"/>
                                      </a:rPr>
                                    </m:ctrlPr>
                                  </m:fPr>
                                  <m:num>
                                    <m:r>
                                      <a:rPr lang="sk-SK"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𝑧</m:t>
                                        </m:r>
                                      </m:e>
                                      <m:sub>
                                        <m:r>
                                          <a:rPr lang="en-US" b="0" i="1" smtClean="0">
                                            <a:latin typeface="Cambria Math" panose="02040503050406030204" pitchFamily="18" charset="0"/>
                                            <a:ea typeface="Cambria Math" panose="02040503050406030204" pitchFamily="18" charset="0"/>
                                          </a:rPr>
                                          <m:t>1</m:t>
                                        </m:r>
                                      </m:sub>
                                    </m:sSub>
                                  </m:num>
                                  <m:den>
                                    <m:r>
                                      <a:rPr lang="sk-SK"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1</m:t>
                                        </m:r>
                                      </m:sub>
                                    </m:sSub>
                                  </m:den>
                                </m:f>
                                <m:r>
                                  <m:rPr>
                                    <m:brk m:alnAt="7"/>
                                  </m:rP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e>
                              <m:e>
                                <m:f>
                                  <m:fPr>
                                    <m:ctrlPr>
                                      <a:rPr lang="sk-SK" i="1">
                                        <a:latin typeface="Cambria Math" panose="02040503050406030204" pitchFamily="18" charset="0"/>
                                        <a:ea typeface="Cambria Math" panose="02040503050406030204" pitchFamily="18" charset="0"/>
                                      </a:rPr>
                                    </m:ctrlPr>
                                  </m:fPr>
                                  <m:num>
                                    <m:r>
                                      <a:rPr lang="sk-SK"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1</m:t>
                                        </m:r>
                                      </m:sub>
                                    </m:sSub>
                                  </m:num>
                                  <m:den>
                                    <m:r>
                                      <a:rPr lang="sk-SK"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2</m:t>
                                        </m:r>
                                      </m:sub>
                                    </m:sSub>
                                  </m:den>
                                </m:f>
                              </m:e>
                            </m:mr>
                          </m:m>
                        </m:e>
                      </m:d>
                      <m:d>
                        <m:dPr>
                          <m:ctrlPr>
                            <a:rPr lang="sk-SK" i="1">
                              <a:latin typeface="Cambria Math" panose="02040503050406030204" pitchFamily="18" charset="0"/>
                              <a:ea typeface="Cambria Math" panose="02040503050406030204" pitchFamily="18" charset="0"/>
                            </a:rPr>
                          </m:ctrlPr>
                        </m:dPr>
                        <m:e>
                          <m:m>
                            <m:mPr>
                              <m:mcs>
                                <m:mc>
                                  <m:mcPr>
                                    <m:count m:val="1"/>
                                    <m:mcJc m:val="center"/>
                                  </m:mcPr>
                                </m:mc>
                              </m:mcs>
                              <m:ctrlPr>
                                <a:rPr lang="sk-SK" i="1">
                                  <a:latin typeface="Cambria Math" panose="02040503050406030204" pitchFamily="18" charset="0"/>
                                  <a:ea typeface="Cambria Math" panose="02040503050406030204" pitchFamily="18" charset="0"/>
                                </a:rPr>
                              </m:ctrlPr>
                            </m:mPr>
                            <m:mr>
                              <m:e>
                                <m:r>
                                  <m:rPr>
                                    <m:brk m:alnAt="7"/>
                                  </m:rPr>
                                  <a:rPr lang="en-US" i="1">
                                    <a:latin typeface="Cambria Math" panose="02040503050406030204" pitchFamily="18" charset="0"/>
                                    <a:ea typeface="Cambria Math" panose="02040503050406030204" pitchFamily="18" charset="0"/>
                                  </a:rPr>
                                  <m:t>0</m:t>
                                </m:r>
                              </m:e>
                            </m:mr>
                            <m:mr>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𝑚</m:t>
                                    </m:r>
                                    <m:sSup>
                                      <m:sSupPr>
                                        <m:ctrlPr>
                                          <a:rPr lang="en-US" i="1">
                                            <a:latin typeface="Cambria Math" panose="02040503050406030204" pitchFamily="18" charset="0"/>
                                          </a:rPr>
                                        </m:ctrlPr>
                                      </m:sSupPr>
                                      <m:e>
                                        <m:r>
                                          <a:rPr lang="en-US" i="1">
                                            <a:latin typeface="Cambria Math" panose="02040503050406030204" pitchFamily="18" charset="0"/>
                                          </a:rPr>
                                          <m:t>𝑟</m:t>
                                        </m:r>
                                      </m:e>
                                      <m:sup>
                                        <m:r>
                                          <a:rPr lang="en-US" i="1">
                                            <a:latin typeface="Cambria Math" panose="02040503050406030204" pitchFamily="18" charset="0"/>
                                          </a:rPr>
                                          <m:t>2</m:t>
                                        </m:r>
                                      </m:sup>
                                    </m:sSup>
                                  </m:den>
                                </m:f>
                              </m:e>
                            </m:mr>
                          </m:m>
                        </m:e>
                      </m:d>
                      <m:r>
                        <a:rPr lang="en-US" b="0" i="1" smtClean="0">
                          <a:latin typeface="Cambria Math" panose="02040503050406030204" pitchFamily="18" charset="0"/>
                        </a:rPr>
                        <m:t>=0∗</m:t>
                      </m:r>
                      <m:f>
                        <m:fPr>
                          <m:ctrlPr>
                            <a:rPr lang="sk-SK" i="1">
                              <a:latin typeface="Cambria Math" panose="02040503050406030204" pitchFamily="18" charset="0"/>
                              <a:ea typeface="Cambria Math" panose="02040503050406030204" pitchFamily="18" charset="0"/>
                            </a:rPr>
                          </m:ctrlPr>
                        </m:fPr>
                        <m:num>
                          <m:r>
                            <a:rPr lang="sk-SK"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1</m:t>
                              </m:r>
                            </m:sub>
                          </m:sSub>
                        </m:num>
                        <m:den>
                          <m:r>
                            <a:rPr lang="sk-SK"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1</m:t>
                              </m:r>
                            </m:sub>
                          </m:sSub>
                        </m:den>
                      </m:f>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𝑚</m:t>
                          </m:r>
                          <m:sSup>
                            <m:sSupPr>
                              <m:ctrlPr>
                                <a:rPr lang="en-US" i="1">
                                  <a:latin typeface="Cambria Math" panose="02040503050406030204" pitchFamily="18" charset="0"/>
                                </a:rPr>
                              </m:ctrlPr>
                            </m:sSupPr>
                            <m:e>
                              <m:r>
                                <a:rPr lang="en-US" i="1">
                                  <a:latin typeface="Cambria Math" panose="02040503050406030204" pitchFamily="18" charset="0"/>
                                </a:rPr>
                                <m:t>𝑟</m:t>
                              </m:r>
                            </m:e>
                            <m:sup>
                              <m:r>
                                <a:rPr lang="en-US" i="1">
                                  <a:latin typeface="Cambria Math" panose="02040503050406030204" pitchFamily="18" charset="0"/>
                                </a:rPr>
                                <m:t>2</m:t>
                              </m:r>
                            </m:sup>
                          </m:sSup>
                        </m:den>
                      </m:f>
                      <m:f>
                        <m:fPr>
                          <m:ctrlPr>
                            <a:rPr lang="sk-SK" i="1">
                              <a:latin typeface="Cambria Math" panose="02040503050406030204" pitchFamily="18" charset="0"/>
                              <a:ea typeface="Cambria Math" panose="02040503050406030204" pitchFamily="18" charset="0"/>
                            </a:rPr>
                          </m:ctrlPr>
                        </m:fPr>
                        <m:num>
                          <m:r>
                            <a:rPr lang="sk-SK"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1</m:t>
                              </m:r>
                            </m:sub>
                          </m:sSub>
                        </m:num>
                        <m:den>
                          <m:r>
                            <a:rPr lang="sk-SK"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2</m:t>
                              </m:r>
                            </m:sub>
                          </m:sSub>
                        </m:den>
                      </m:f>
                      <m: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rPr>
                        <m:t>,</m:t>
                      </m:r>
                      <m:f>
                        <m:fPr>
                          <m:ctrlPr>
                            <a:rPr lang="sk-SK" i="1">
                              <a:latin typeface="Cambria Math" panose="02040503050406030204" pitchFamily="18" charset="0"/>
                              <a:ea typeface="Cambria Math" panose="02040503050406030204" pitchFamily="18" charset="0"/>
                            </a:rPr>
                          </m:ctrlPr>
                        </m:fPr>
                        <m:num>
                          <m:r>
                            <a:rPr lang="sk-SK"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1</m:t>
                              </m:r>
                            </m:sub>
                          </m:sSub>
                        </m:num>
                        <m:den>
                          <m:r>
                            <a:rPr lang="sk-SK"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2</m:t>
                              </m:r>
                            </m:sub>
                          </m:sSub>
                        </m:den>
                      </m:f>
                      <m:r>
                        <a:rPr lang="en-US" b="0" i="0" smtClean="0">
                          <a:latin typeface="Cambria Math" panose="02040503050406030204" pitchFamily="18" charset="0"/>
                          <a:ea typeface="Cambria Math" panose="02040503050406030204" pitchFamily="18" charset="0"/>
                        </a:rPr>
                        <m:t>=0</m:t>
                      </m:r>
                    </m:oMath>
                  </m:oMathPara>
                </a14:m>
                <a:endParaRPr lang="en-US" dirty="0"/>
              </a:p>
              <a:p>
                <a:pPr marL="893763" lvl="1" indent="0">
                  <a:buNone/>
                </a:pPr>
                <a14:m>
                  <m:oMath xmlns:m="http://schemas.openxmlformats.org/officeDocument/2006/math">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sk-SK" b="0" i="1" smtClean="0">
                                <a:latin typeface="Cambria Math" panose="02040503050406030204" pitchFamily="18" charset="0"/>
                                <a:ea typeface="Cambria Math" panose="02040503050406030204" pitchFamily="18" charset="0"/>
                              </a:rPr>
                              <m:t>𝑧</m:t>
                            </m:r>
                          </m:e>
                          <m:sub>
                            <m:r>
                              <a:rPr lang="en-GB" b="0" i="1" smtClean="0">
                                <a:latin typeface="Cambria Math" panose="02040503050406030204" pitchFamily="18" charset="0"/>
                                <a:ea typeface="Cambria Math" panose="02040503050406030204" pitchFamily="18" charset="0"/>
                              </a:rPr>
                              <m:t>1</m:t>
                            </m:r>
                          </m:sub>
                        </m:sSub>
                        <m:r>
                          <a:rPr lang="sk-SK" i="1">
                            <a:latin typeface="Cambria Math" panose="02040503050406030204" pitchFamily="18" charset="0"/>
                            <a:ea typeface="Cambria Math" panose="02040503050406030204" pitchFamily="18" charset="0"/>
                          </a:rPr>
                          <m:t>𝑎</m:t>
                        </m:r>
                        <m:sSub>
                          <m:sSubPr>
                            <m:ctrlPr>
                              <a:rPr lang="en-GB" i="1">
                                <a:latin typeface="Cambria Math" panose="02040503050406030204" pitchFamily="18" charset="0"/>
                                <a:ea typeface="Cambria Math" panose="02040503050406030204" pitchFamily="18" charset="0"/>
                              </a:rPr>
                            </m:ctrlPr>
                          </m:sSubPr>
                          <m:e>
                            <m:r>
                              <a:rPr lang="sk-SK" i="1">
                                <a:latin typeface="Cambria Math" panose="02040503050406030204" pitchFamily="18" charset="0"/>
                                <a:ea typeface="Cambria Math" panose="02040503050406030204" pitchFamily="18" charset="0"/>
                              </a:rPr>
                              <m:t>𝑑</m:t>
                            </m:r>
                          </m:e>
                          <m:sub>
                            <m:r>
                              <a:rPr lang="en-GB" i="1">
                                <a:latin typeface="Cambria Math" panose="02040503050406030204" pitchFamily="18" charset="0"/>
                                <a:ea typeface="Cambria Math" panose="02040503050406030204" pitchFamily="18" charset="0"/>
                              </a:rPr>
                              <m:t>𝑓</m:t>
                            </m:r>
                          </m:sub>
                        </m:sSub>
                      </m:e>
                      <m:sup>
                        <m:r>
                          <a:rPr lang="sk-SK" b="0" i="1" smtClean="0">
                            <a:latin typeface="Cambria Math" panose="02040503050406030204" pitchFamily="18" charset="0"/>
                            <a:ea typeface="Cambria Math" panose="02040503050406030204" pitchFamily="18" charset="0"/>
                          </a:rPr>
                          <m:t>1</m:t>
                        </m:r>
                      </m:sup>
                    </m:sSup>
                    <m:r>
                      <a:rPr lang="en-GB" b="0" i="1" smtClean="0">
                        <a:latin typeface="Cambria Math" panose="02040503050406030204" pitchFamily="18" charset="0"/>
                        <a:ea typeface="Cambria Math" panose="02040503050406030204" pitchFamily="18" charset="0"/>
                      </a:rPr>
                      <m:t>𝑔</m:t>
                    </m:r>
                    <m:r>
                      <a:rPr lang="en-US" b="0" i="1" smtClean="0">
                        <a:latin typeface="Cambria Math" panose="02040503050406030204" pitchFamily="18" charset="0"/>
                        <a:ea typeface="Cambria Math" panose="02040503050406030204" pitchFamily="18" charset="0"/>
                      </a:rPr>
                      <m:t>=</m:t>
                    </m:r>
                    <m:d>
                      <m:dPr>
                        <m:ctrlPr>
                          <a:rPr lang="sk-SK" i="1">
                            <a:latin typeface="Cambria Math" panose="02040503050406030204" pitchFamily="18" charset="0"/>
                            <a:ea typeface="Cambria Math" panose="02040503050406030204" pitchFamily="18" charset="0"/>
                          </a:rPr>
                        </m:ctrlPr>
                      </m:dPr>
                      <m:e>
                        <m:m>
                          <m:mPr>
                            <m:mcs>
                              <m:mc>
                                <m:mcPr>
                                  <m:count m:val="2"/>
                                  <m:mcJc m:val="center"/>
                                </m:mcPr>
                              </m:mc>
                            </m:mcs>
                            <m:ctrlPr>
                              <a:rPr lang="sk-SK" i="1">
                                <a:latin typeface="Cambria Math" panose="02040503050406030204" pitchFamily="18" charset="0"/>
                                <a:ea typeface="Cambria Math" panose="02040503050406030204" pitchFamily="18" charset="0"/>
                              </a:rPr>
                            </m:ctrlPr>
                          </m:mPr>
                          <m:mr>
                            <m:e>
                              <m:f>
                                <m:fPr>
                                  <m:ctrlPr>
                                    <a:rPr lang="sk-SK" i="1">
                                      <a:latin typeface="Cambria Math" panose="02040503050406030204" pitchFamily="18" charset="0"/>
                                      <a:ea typeface="Cambria Math" panose="02040503050406030204" pitchFamily="18" charset="0"/>
                                    </a:rPr>
                                  </m:ctrlPr>
                                </m:fPr>
                                <m:num>
                                  <m:r>
                                    <a:rPr lang="sk-SK"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1</m:t>
                                      </m:r>
                                    </m:sub>
                                  </m:sSub>
                                </m:num>
                                <m:den>
                                  <m:r>
                                    <a:rPr lang="sk-SK"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1</m:t>
                                      </m:r>
                                    </m:sub>
                                  </m:sSub>
                                </m:den>
                              </m:f>
                              <m:r>
                                <m:rPr>
                                  <m:brk m:alnAt="7"/>
                                </m:rP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m:t>
                              </m:r>
                            </m:e>
                            <m:e>
                              <m:f>
                                <m:fPr>
                                  <m:ctrlPr>
                                    <a:rPr lang="sk-SK" i="1">
                                      <a:latin typeface="Cambria Math" panose="02040503050406030204" pitchFamily="18" charset="0"/>
                                      <a:ea typeface="Cambria Math" panose="02040503050406030204" pitchFamily="18" charset="0"/>
                                    </a:rPr>
                                  </m:ctrlPr>
                                </m:fPr>
                                <m:num>
                                  <m:r>
                                    <a:rPr lang="sk-SK"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1</m:t>
                                      </m:r>
                                    </m:sub>
                                  </m:sSub>
                                </m:num>
                                <m:den>
                                  <m:r>
                                    <a:rPr lang="sk-SK"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2</m:t>
                                      </m:r>
                                    </m:sub>
                                  </m:sSub>
                                </m:den>
                              </m:f>
                            </m:e>
                          </m:mr>
                        </m:m>
                      </m:e>
                    </m:d>
                    <m:d>
                      <m:dPr>
                        <m:ctrlPr>
                          <a:rPr lang="sk-SK" i="1">
                            <a:latin typeface="Cambria Math" panose="02040503050406030204" pitchFamily="18" charset="0"/>
                            <a:ea typeface="Cambria Math" panose="02040503050406030204" pitchFamily="18" charset="0"/>
                          </a:rPr>
                        </m:ctrlPr>
                      </m:dPr>
                      <m:e>
                        <m:m>
                          <m:mPr>
                            <m:mcs>
                              <m:mc>
                                <m:mcPr>
                                  <m:count m:val="1"/>
                                  <m:mcJc m:val="center"/>
                                </m:mcPr>
                              </m:mc>
                            </m:mcs>
                            <m:ctrlPr>
                              <a:rPr lang="sk-SK" i="1">
                                <a:latin typeface="Cambria Math" panose="02040503050406030204" pitchFamily="18" charset="0"/>
                                <a:ea typeface="Cambria Math" panose="02040503050406030204" pitchFamily="18" charset="0"/>
                              </a:rPr>
                            </m:ctrlPr>
                          </m:mPr>
                          <m:mr>
                            <m:e>
                              <m:r>
                                <m:rPr>
                                  <m:brk m:alnAt="7"/>
                                </m:rP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𝑚</m:t>
                                  </m:r>
                                  <m:sSup>
                                    <m:sSupPr>
                                      <m:ctrlPr>
                                        <a:rPr lang="en-US" i="1">
                                          <a:latin typeface="Cambria Math" panose="02040503050406030204" pitchFamily="18" charset="0"/>
                                        </a:rPr>
                                      </m:ctrlPr>
                                    </m:sSupPr>
                                    <m:e>
                                      <m:r>
                                        <a:rPr lang="en-US" i="1">
                                          <a:latin typeface="Cambria Math" panose="02040503050406030204" pitchFamily="18" charset="0"/>
                                        </a:rPr>
                                        <m:t>𝑟</m:t>
                                      </m:r>
                                    </m:e>
                                    <m:sup>
                                      <m:r>
                                        <a:rPr lang="en-US" i="1">
                                          <a:latin typeface="Cambria Math" panose="02040503050406030204" pitchFamily="18" charset="0"/>
                                        </a:rPr>
                                        <m:t>2</m:t>
                                      </m:r>
                                    </m:sup>
                                  </m:sSup>
                                </m:den>
                              </m:f>
                            </m:e>
                          </m:mr>
                          <m:mr>
                            <m:e>
                              <m:r>
                                <a:rPr lang="en-US" i="1">
                                  <a:latin typeface="Cambria Math" panose="02040503050406030204" pitchFamily="18" charset="0"/>
                                  <a:ea typeface="Cambria Math" panose="02040503050406030204" pitchFamily="18" charset="0"/>
                                </a:rPr>
                                <m:t>𝑏</m:t>
                              </m:r>
                              <m:sSup>
                                <m:sSupPr>
                                  <m:ctrlPr>
                                    <a:rPr lang="en-US" i="1">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𝑚</m:t>
                                          </m:r>
                                          <m:sSup>
                                            <m:sSupPr>
                                              <m:ctrlPr>
                                                <a:rPr lang="en-US" i="1">
                                                  <a:latin typeface="Cambria Math" panose="02040503050406030204" pitchFamily="18" charset="0"/>
                                                </a:rPr>
                                              </m:ctrlPr>
                                            </m:sSupPr>
                                            <m:e>
                                              <m:r>
                                                <a:rPr lang="en-US" i="1">
                                                  <a:latin typeface="Cambria Math" panose="02040503050406030204" pitchFamily="18" charset="0"/>
                                                </a:rPr>
                                                <m:t>𝑟</m:t>
                                              </m:r>
                                            </m:e>
                                            <m:sup>
                                              <m:r>
                                                <a:rPr lang="en-US" i="1">
                                                  <a:latin typeface="Cambria Math" panose="02040503050406030204" pitchFamily="18" charset="0"/>
                                                </a:rPr>
                                                <m:t>2</m:t>
                                              </m:r>
                                            </m:sup>
                                          </m:sSup>
                                        </m:den>
                                      </m:f>
                                    </m:e>
                                  </m:d>
                                </m:e>
                                <m:sup>
                                  <m:r>
                                    <a:rPr lang="en-US" i="1">
                                      <a:latin typeface="Cambria Math" panose="02040503050406030204" pitchFamily="18" charset="0"/>
                                      <a:ea typeface="Cambria Math" panose="02040503050406030204" pitchFamily="18" charset="0"/>
                                    </a:rPr>
                                    <m:t>2</m:t>
                                  </m:r>
                                </m:sup>
                              </m:sSup>
                            </m:e>
                          </m:mr>
                        </m:m>
                      </m:e>
                    </m:d>
                    <m:r>
                      <a:rPr lang="en-US" b="0" i="1" smtClean="0">
                        <a:latin typeface="Cambria Math" panose="02040503050406030204" pitchFamily="18" charset="0"/>
                        <a:ea typeface="Cambria Math" panose="02040503050406030204" pitchFamily="18" charset="0"/>
                      </a:rPr>
                      <m:t>=</m:t>
                    </m:r>
                    <m:r>
                      <m:rPr>
                        <m:brk m:alnAt="7"/>
                      </m:rP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𝑚</m:t>
                        </m:r>
                        <m:sSup>
                          <m:sSupPr>
                            <m:ctrlPr>
                              <a:rPr lang="en-US" i="1">
                                <a:latin typeface="Cambria Math" panose="02040503050406030204" pitchFamily="18" charset="0"/>
                              </a:rPr>
                            </m:ctrlPr>
                          </m:sSupPr>
                          <m:e>
                            <m:r>
                              <a:rPr lang="en-US" i="1">
                                <a:latin typeface="Cambria Math" panose="02040503050406030204" pitchFamily="18" charset="0"/>
                              </a:rPr>
                              <m:t>𝑟</m:t>
                            </m:r>
                          </m:e>
                          <m:sup>
                            <m:r>
                              <a:rPr lang="en-US" i="1">
                                <a:latin typeface="Cambria Math" panose="02040503050406030204" pitchFamily="18" charset="0"/>
                              </a:rPr>
                              <m:t>2</m:t>
                            </m:r>
                          </m:sup>
                        </m:sSup>
                      </m:den>
                    </m:f>
                    <m:f>
                      <m:fPr>
                        <m:ctrlPr>
                          <a:rPr lang="sk-SK" i="1">
                            <a:latin typeface="Cambria Math" panose="02040503050406030204" pitchFamily="18" charset="0"/>
                            <a:ea typeface="Cambria Math" panose="02040503050406030204" pitchFamily="18" charset="0"/>
                          </a:rPr>
                        </m:ctrlPr>
                      </m:fPr>
                      <m:num>
                        <m:r>
                          <a:rPr lang="sk-SK"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1</m:t>
                            </m:r>
                          </m:sub>
                        </m:sSub>
                      </m:num>
                      <m:den>
                        <m:r>
                          <a:rPr lang="sk-SK"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1</m:t>
                            </m:r>
                          </m:sub>
                        </m:sSub>
                      </m:den>
                    </m:f>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𝑏</m:t>
                    </m:r>
                    <m:sSup>
                      <m:sSupPr>
                        <m:ctrlPr>
                          <a:rPr lang="en-US" i="1">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𝑚</m:t>
                                </m:r>
                                <m:sSup>
                                  <m:sSupPr>
                                    <m:ctrlPr>
                                      <a:rPr lang="en-US" i="1">
                                        <a:latin typeface="Cambria Math" panose="02040503050406030204" pitchFamily="18" charset="0"/>
                                      </a:rPr>
                                    </m:ctrlPr>
                                  </m:sSupPr>
                                  <m:e>
                                    <m:r>
                                      <a:rPr lang="en-US" i="1">
                                        <a:latin typeface="Cambria Math" panose="02040503050406030204" pitchFamily="18" charset="0"/>
                                      </a:rPr>
                                      <m:t>𝑟</m:t>
                                    </m:r>
                                  </m:e>
                                  <m:sup>
                                    <m:r>
                                      <a:rPr lang="en-US" i="1">
                                        <a:latin typeface="Cambria Math" panose="02040503050406030204" pitchFamily="18" charset="0"/>
                                      </a:rPr>
                                      <m:t>2</m:t>
                                    </m:r>
                                  </m:sup>
                                </m:sSup>
                              </m:den>
                            </m:f>
                          </m:e>
                        </m:d>
                      </m:e>
                      <m:sup>
                        <m:r>
                          <a:rPr lang="en-US" i="1">
                            <a:latin typeface="Cambria Math" panose="02040503050406030204" pitchFamily="18" charset="0"/>
                            <a:ea typeface="Cambria Math" panose="02040503050406030204" pitchFamily="18" charset="0"/>
                          </a:rPr>
                          <m:t>2</m:t>
                        </m:r>
                      </m:sup>
                    </m:sSup>
                    <m:f>
                      <m:fPr>
                        <m:ctrlPr>
                          <a:rPr lang="sk-SK" i="1">
                            <a:latin typeface="Cambria Math" panose="02040503050406030204" pitchFamily="18" charset="0"/>
                            <a:ea typeface="Cambria Math" panose="02040503050406030204" pitchFamily="18" charset="0"/>
                          </a:rPr>
                        </m:ctrlPr>
                      </m:fPr>
                      <m:num>
                        <m:r>
                          <a:rPr lang="sk-SK"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1</m:t>
                            </m:r>
                          </m:sub>
                        </m:sSub>
                      </m:num>
                      <m:den>
                        <m:r>
                          <a:rPr lang="sk-SK"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2</m:t>
                            </m:r>
                          </m:sub>
                        </m:sSub>
                      </m:den>
                    </m:f>
                    <m:r>
                      <a:rPr lang="en-GB" i="1">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 </m:t>
                    </m:r>
                    <m:f>
                      <m:fPr>
                        <m:ctrlPr>
                          <a:rPr lang="sk-SK" i="1">
                            <a:latin typeface="Cambria Math" panose="02040503050406030204" pitchFamily="18" charset="0"/>
                            <a:ea typeface="Cambria Math" panose="02040503050406030204" pitchFamily="18" charset="0"/>
                          </a:rPr>
                        </m:ctrlPr>
                      </m:fPr>
                      <m:num>
                        <m:r>
                          <a:rPr lang="sk-SK"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1</m:t>
                            </m:r>
                          </m:sub>
                        </m:sSub>
                      </m:num>
                      <m:den>
                        <m:r>
                          <a:rPr lang="sk-SK"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1</m:t>
                            </m:r>
                          </m:sub>
                        </m:sSub>
                      </m:den>
                    </m:f>
                    <m:r>
                      <a:rPr lang="en-GB" i="1">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oMath>
                </a14:m>
                <a:r>
                  <a:rPr lang="en-US" dirty="0"/>
                  <a:t> </a:t>
                </a:r>
                <a:r>
                  <a:rPr lang="sk-SK" dirty="0" err="1"/>
                  <a:t>napr</a:t>
                </a:r>
                <a:r>
                  <a:rPr lang="en-US" dirty="0"/>
                  <a:t>. pre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1</m:t>
                        </m:r>
                      </m:sub>
                    </m:sSub>
                  </m:oMath>
                </a14:m>
                <a:endParaRPr lang="sk-SK" dirty="0"/>
              </a:p>
              <a:p>
                <a:pPr marL="893763" lvl="1" indent="0">
                  <a:buNone/>
                </a:pPr>
                <a:endParaRPr lang="sk-SK" dirty="0"/>
              </a:p>
              <a:p>
                <a:pPr marL="274320" lvl="1" indent="0">
                  <a:buNone/>
                </a:pPr>
                <a:endParaRPr lang="sk-SK" dirty="0"/>
              </a:p>
              <a:p>
                <a:pPr marL="274320" lvl="1" indent="0">
                  <a:buNone/>
                </a:pPr>
                <a:endParaRPr lang="sk-SK" dirty="0"/>
              </a:p>
              <a:p>
                <a:endParaRPr lang="sk-SK" dirty="0"/>
              </a:p>
              <a:p>
                <a:endParaRPr lang="en-GB" dirty="0"/>
              </a:p>
            </p:txBody>
          </p:sp>
        </mc:Choice>
        <mc:Fallback xmlns="">
          <p:sp>
            <p:nvSpPr>
              <p:cNvPr id="3" name="Content Placeholder 2">
                <a:extLst>
                  <a:ext uri="{FF2B5EF4-FFF2-40B4-BE49-F238E27FC236}">
                    <a16:creationId xmlns:a16="http://schemas.microsoft.com/office/drawing/2014/main" id="{08AEA883-4083-EBDC-9564-65E11C5A88FD}"/>
                  </a:ext>
                </a:extLst>
              </p:cNvPr>
              <p:cNvSpPr>
                <a:spLocks noGrp="1" noRot="1" noChangeAspect="1" noMove="1" noResize="1" noEditPoints="1" noAdjustHandles="1" noChangeArrowheads="1" noChangeShapeType="1" noTextEdit="1"/>
              </p:cNvSpPr>
              <p:nvPr>
                <p:ph idx="1"/>
              </p:nvPr>
            </p:nvSpPr>
            <p:spPr>
              <a:blipFill>
                <a:blip r:embed="rId2"/>
                <a:stretch>
                  <a:fillRect t="-875"/>
                </a:stretch>
              </a:blipFill>
            </p:spPr>
            <p:txBody>
              <a:bodyPr/>
              <a:lstStyle/>
              <a:p>
                <a:r>
                  <a:rPr lang="en-GB">
                    <a:noFill/>
                  </a:rPr>
                  <a:t> </a:t>
                </a:r>
              </a:p>
            </p:txBody>
          </p:sp>
        </mc:Fallback>
      </mc:AlternateContent>
    </p:spTree>
    <p:extLst>
      <p:ext uri="{BB962C8B-B14F-4D97-AF65-F5344CB8AC3E}">
        <p14:creationId xmlns:p14="http://schemas.microsoft.com/office/powerpoint/2010/main" val="34748895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4C23DF-4677-E9B1-7DFD-BA993ADF9487}"/>
              </a:ext>
            </a:extLst>
          </p:cNvPr>
          <p:cNvSpPr>
            <a:spLocks noGrp="1"/>
          </p:cNvSpPr>
          <p:nvPr>
            <p:ph type="title"/>
          </p:nvPr>
        </p:nvSpPr>
        <p:spPr/>
        <p:txBody>
          <a:bodyPr/>
          <a:lstStyle/>
          <a:p>
            <a:r>
              <a:rPr lang="sk-SK" dirty="0"/>
              <a:t>Príklad 6</a:t>
            </a:r>
            <a:endParaRPr lang="en-GB"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 xmlns:a16="http://schemas.microsoft.com/office/drawing/2014/main" id="{453CB48B-F2D2-8741-C16C-A07C5650A6DD}"/>
                  </a:ext>
                </a:extLst>
              </p:cNvPr>
              <p:cNvSpPr>
                <a:spLocks noGrp="1"/>
              </p:cNvSpPr>
              <p:nvPr>
                <p:ph idx="1"/>
              </p:nvPr>
            </p:nvSpPr>
            <p:spPr/>
            <p:txBody>
              <a:bodyPr/>
              <a:lstStyle/>
              <a:p>
                <a:pPr marL="457200" indent="-457200">
                  <a:lnSpc>
                    <a:spcPct val="80000"/>
                  </a:lnSpc>
                  <a:buFont typeface="+mj-lt"/>
                  <a:buAutoNum type="arabicPeriod" startAt="2"/>
                </a:pPr>
                <a:r>
                  <a:rPr lang="en-US" sz="1500" dirty="0"/>
                  <a:t>Druh</a:t>
                </a:r>
                <a:r>
                  <a:rPr lang="sk-SK" sz="1500" dirty="0"/>
                  <a:t>ý stav </a:t>
                </a:r>
                <a14:m>
                  <m:oMath xmlns:m="http://schemas.openxmlformats.org/officeDocument/2006/math">
                    <m:sSub>
                      <m:sSubPr>
                        <m:ctrlPr>
                          <a:rPr lang="en-GB" sz="1500" i="1">
                            <a:latin typeface="Cambria Math" panose="02040503050406030204" pitchFamily="18" charset="0"/>
                          </a:rPr>
                        </m:ctrlPr>
                      </m:sSubPr>
                      <m:e>
                        <m:r>
                          <a:rPr lang="sk-SK" sz="1500">
                            <a:latin typeface="Cambria Math" panose="02040503050406030204" pitchFamily="18" charset="0"/>
                          </a:rPr>
                          <m:t>𝑧</m:t>
                        </m:r>
                      </m:e>
                      <m:sub>
                        <m:r>
                          <a:rPr lang="sk-SK" sz="1500">
                            <a:latin typeface="Cambria Math" panose="02040503050406030204" pitchFamily="18" charset="0"/>
                          </a:rPr>
                          <m:t>2</m:t>
                        </m:r>
                      </m:sub>
                    </m:sSub>
                  </m:oMath>
                </a14:m>
                <a:r>
                  <a:rPr lang="sk-SK" sz="1500" dirty="0"/>
                  <a:t> nájdeme ako </a:t>
                </a:r>
                <a:r>
                  <a:rPr lang="sk-SK" sz="1500" dirty="0" err="1"/>
                  <a:t>Lieho</a:t>
                </a:r>
                <a:r>
                  <a:rPr lang="sk-SK" sz="1500" dirty="0"/>
                  <a:t> deriváciu</a:t>
                </a:r>
                <a:r>
                  <a:rPr lang="en-US" sz="1500" dirty="0"/>
                  <a:t> </a:t>
                </a:r>
                <a14:m>
                  <m:oMath xmlns:m="http://schemas.openxmlformats.org/officeDocument/2006/math">
                    <m:sSub>
                      <m:sSubPr>
                        <m:ctrlPr>
                          <a:rPr lang="en-GB" sz="1500" i="1">
                            <a:latin typeface="Cambria Math" panose="02040503050406030204" pitchFamily="18" charset="0"/>
                          </a:rPr>
                        </m:ctrlPr>
                      </m:sSubPr>
                      <m:e>
                        <m:r>
                          <a:rPr lang="sk-SK" sz="1500">
                            <a:latin typeface="Cambria Math" panose="02040503050406030204" pitchFamily="18" charset="0"/>
                          </a:rPr>
                          <m:t>𝑧</m:t>
                        </m:r>
                      </m:e>
                      <m:sub>
                        <m:r>
                          <a:rPr lang="en-GB" sz="1500">
                            <a:latin typeface="Cambria Math" panose="02040503050406030204" pitchFamily="18" charset="0"/>
                          </a:rPr>
                          <m:t>1</m:t>
                        </m:r>
                      </m:sub>
                    </m:sSub>
                  </m:oMath>
                </a14:m>
                <a:r>
                  <a:rPr lang="en-US" sz="1500" dirty="0"/>
                  <a:t> po</a:t>
                </a:r>
                <a:r>
                  <a:rPr lang="sk-SK" sz="1500" dirty="0"/>
                  <a:t>zdĺž </a:t>
                </a:r>
                <a14:m>
                  <m:oMath xmlns:m="http://schemas.openxmlformats.org/officeDocument/2006/math">
                    <m:r>
                      <a:rPr lang="sk-SK" sz="1500">
                        <a:latin typeface="Cambria Math" panose="02040503050406030204" pitchFamily="18" charset="0"/>
                      </a:rPr>
                      <m:t>𝑓</m:t>
                    </m:r>
                  </m:oMath>
                </a14:m>
                <a:r>
                  <a:rPr lang="sk-SK" sz="1500" dirty="0"/>
                  <a:t>:</a:t>
                </a:r>
              </a:p>
              <a:p>
                <a:pPr marL="893763" lvl="1" indent="0">
                  <a:spcBef>
                    <a:spcPts val="1200"/>
                  </a:spcBef>
                  <a:spcAft>
                    <a:spcPts val="1200"/>
                  </a:spcAft>
                  <a:buNone/>
                </a:pPr>
                <a14:m>
                  <m:oMathPara xmlns:m="http://schemas.openxmlformats.org/officeDocument/2006/math">
                    <m:oMathParaPr>
                      <m:jc m:val="centerGroup"/>
                    </m:oMathParaPr>
                    <m:oMath xmlns:m="http://schemas.openxmlformats.org/officeDocument/2006/math">
                      <m:sSub>
                        <m:sSubPr>
                          <m:ctrlPr>
                            <a:rPr lang="en-GB" sz="1300" i="1" smtClean="0">
                              <a:latin typeface="Cambria Math" panose="02040503050406030204" pitchFamily="18" charset="0"/>
                            </a:rPr>
                          </m:ctrlPr>
                        </m:sSubPr>
                        <m:e>
                          <m:r>
                            <a:rPr lang="sk-SK" sz="1300">
                              <a:latin typeface="Cambria Math" panose="02040503050406030204" pitchFamily="18" charset="0"/>
                            </a:rPr>
                            <m:t>𝑧</m:t>
                          </m:r>
                        </m:e>
                        <m:sub>
                          <m:r>
                            <a:rPr lang="sk-SK" sz="1300">
                              <a:latin typeface="Cambria Math" panose="02040503050406030204" pitchFamily="18" charset="0"/>
                            </a:rPr>
                            <m:t>2</m:t>
                          </m:r>
                        </m:sub>
                      </m:sSub>
                      <m:r>
                        <a:rPr lang="sk-SK" sz="1300">
                          <a:latin typeface="Cambria Math" panose="02040503050406030204" pitchFamily="18" charset="0"/>
                        </a:rPr>
                        <m:t>=</m:t>
                      </m:r>
                      <m:sSub>
                        <m:sSubPr>
                          <m:ctrlPr>
                            <a:rPr lang="en-GB" sz="1300" i="1">
                              <a:latin typeface="Cambria Math" panose="02040503050406030204" pitchFamily="18" charset="0"/>
                            </a:rPr>
                          </m:ctrlPr>
                        </m:sSubPr>
                        <m:e>
                          <m:r>
                            <a:rPr lang="en-GB" sz="1300">
                              <a:latin typeface="Cambria Math" panose="02040503050406030204" pitchFamily="18" charset="0"/>
                            </a:rPr>
                            <m:t>𝐿</m:t>
                          </m:r>
                        </m:e>
                        <m:sub>
                          <m:r>
                            <a:rPr lang="en-GB" sz="1300">
                              <a:latin typeface="Cambria Math" panose="02040503050406030204" pitchFamily="18" charset="0"/>
                            </a:rPr>
                            <m:t>𝑓</m:t>
                          </m:r>
                        </m:sub>
                      </m:sSub>
                      <m:sSub>
                        <m:sSubPr>
                          <m:ctrlPr>
                            <a:rPr lang="en-GB" sz="1300" i="1">
                              <a:latin typeface="Cambria Math" panose="02040503050406030204" pitchFamily="18" charset="0"/>
                            </a:rPr>
                          </m:ctrlPr>
                        </m:sSubPr>
                        <m:e>
                          <m:r>
                            <a:rPr lang="en-GB" sz="1300">
                              <a:latin typeface="Cambria Math" panose="02040503050406030204" pitchFamily="18" charset="0"/>
                            </a:rPr>
                            <m:t>𝑧</m:t>
                          </m:r>
                        </m:e>
                        <m:sub>
                          <m:r>
                            <a:rPr lang="en-GB" sz="1300">
                              <a:latin typeface="Cambria Math" panose="02040503050406030204" pitchFamily="18" charset="0"/>
                            </a:rPr>
                            <m:t>1</m:t>
                          </m:r>
                        </m:sub>
                      </m:sSub>
                      <m:r>
                        <a:rPr lang="sk-SK" sz="1300">
                          <a:latin typeface="Cambria Math" panose="02040503050406030204" pitchFamily="18" charset="0"/>
                        </a:rPr>
                        <m:t>=</m:t>
                      </m:r>
                      <m:r>
                        <a:rPr lang="sk-SK" sz="1300">
                          <a:latin typeface="Cambria Math" panose="02040503050406030204" pitchFamily="18" charset="0"/>
                        </a:rPr>
                        <m:t>𝛻</m:t>
                      </m:r>
                      <m:sSub>
                        <m:sSubPr>
                          <m:ctrlPr>
                            <a:rPr lang="en-GB" sz="1300" i="1">
                              <a:latin typeface="Cambria Math" panose="02040503050406030204" pitchFamily="18" charset="0"/>
                            </a:rPr>
                          </m:ctrlPr>
                        </m:sSubPr>
                        <m:e>
                          <m:r>
                            <a:rPr lang="en-GB" sz="1300">
                              <a:latin typeface="Cambria Math" panose="02040503050406030204" pitchFamily="18" charset="0"/>
                            </a:rPr>
                            <m:t>𝑧</m:t>
                          </m:r>
                        </m:e>
                        <m:sub>
                          <m:r>
                            <a:rPr lang="en-GB" sz="1300">
                              <a:latin typeface="Cambria Math" panose="02040503050406030204" pitchFamily="18" charset="0"/>
                            </a:rPr>
                            <m:t>1</m:t>
                          </m:r>
                        </m:sub>
                      </m:sSub>
                      <m:r>
                        <a:rPr lang="sk-SK" sz="1300">
                          <a:latin typeface="Cambria Math" panose="02040503050406030204" pitchFamily="18" charset="0"/>
                        </a:rPr>
                        <m:t>𝑓</m:t>
                      </m:r>
                      <m:r>
                        <a:rPr lang="sk-SK" sz="1300">
                          <a:latin typeface="Cambria Math" panose="02040503050406030204" pitchFamily="18" charset="0"/>
                        </a:rPr>
                        <m:t>=</m:t>
                      </m:r>
                      <m:d>
                        <m:dPr>
                          <m:ctrlPr>
                            <a:rPr lang="sk-SK" sz="1300" i="1">
                              <a:latin typeface="Cambria Math" panose="02040503050406030204" pitchFamily="18" charset="0"/>
                            </a:rPr>
                          </m:ctrlPr>
                        </m:dPr>
                        <m:e>
                          <m:m>
                            <m:mPr>
                              <m:mcs>
                                <m:mc>
                                  <m:mcPr>
                                    <m:count m:val="2"/>
                                    <m:mcJc m:val="center"/>
                                  </m:mcPr>
                                </m:mc>
                              </m:mcs>
                              <m:ctrlPr>
                                <a:rPr lang="sk-SK" sz="1300" i="1">
                                  <a:latin typeface="Cambria Math" panose="02040503050406030204" pitchFamily="18" charset="0"/>
                                </a:rPr>
                              </m:ctrlPr>
                            </m:mPr>
                            <m:mr>
                              <m:e>
                                <m:f>
                                  <m:fPr>
                                    <m:ctrlPr>
                                      <a:rPr lang="sk-SK" sz="1300" i="1">
                                        <a:latin typeface="Cambria Math" panose="02040503050406030204" pitchFamily="18" charset="0"/>
                                      </a:rPr>
                                    </m:ctrlPr>
                                  </m:fPr>
                                  <m:num>
                                    <m:r>
                                      <a:rPr lang="sk-SK" sz="1300">
                                        <a:latin typeface="Cambria Math" panose="02040503050406030204" pitchFamily="18" charset="0"/>
                                      </a:rPr>
                                      <m:t>𝜕</m:t>
                                    </m:r>
                                    <m:sSub>
                                      <m:sSubPr>
                                        <m:ctrlPr>
                                          <a:rPr lang="en-US" sz="1300" i="1">
                                            <a:latin typeface="Cambria Math" panose="02040503050406030204" pitchFamily="18" charset="0"/>
                                          </a:rPr>
                                        </m:ctrlPr>
                                      </m:sSubPr>
                                      <m:e>
                                        <m:r>
                                          <a:rPr lang="en-US" sz="1300">
                                            <a:latin typeface="Cambria Math" panose="02040503050406030204" pitchFamily="18" charset="0"/>
                                          </a:rPr>
                                          <m:t>𝑧</m:t>
                                        </m:r>
                                      </m:e>
                                      <m:sub>
                                        <m:r>
                                          <a:rPr lang="en-US" sz="1300">
                                            <a:latin typeface="Cambria Math" panose="02040503050406030204" pitchFamily="18" charset="0"/>
                                          </a:rPr>
                                          <m:t>1</m:t>
                                        </m:r>
                                      </m:sub>
                                    </m:sSub>
                                  </m:num>
                                  <m:den>
                                    <m:r>
                                      <a:rPr lang="sk-SK" sz="1300">
                                        <a:latin typeface="Cambria Math" panose="02040503050406030204" pitchFamily="18" charset="0"/>
                                      </a:rPr>
                                      <m:t>𝜕</m:t>
                                    </m:r>
                                    <m:sSub>
                                      <m:sSubPr>
                                        <m:ctrlPr>
                                          <a:rPr lang="en-US" sz="1300" i="1">
                                            <a:latin typeface="Cambria Math" panose="02040503050406030204" pitchFamily="18" charset="0"/>
                                          </a:rPr>
                                        </m:ctrlPr>
                                      </m:sSubPr>
                                      <m:e>
                                        <m:r>
                                          <a:rPr lang="en-US" sz="1300">
                                            <a:latin typeface="Cambria Math" panose="02040503050406030204" pitchFamily="18" charset="0"/>
                                          </a:rPr>
                                          <m:t>𝑥</m:t>
                                        </m:r>
                                      </m:e>
                                      <m:sub>
                                        <m:r>
                                          <a:rPr lang="en-US" sz="1300">
                                            <a:latin typeface="Cambria Math" panose="02040503050406030204" pitchFamily="18" charset="0"/>
                                          </a:rPr>
                                          <m:t>1</m:t>
                                        </m:r>
                                      </m:sub>
                                    </m:sSub>
                                  </m:den>
                                </m:f>
                                <m:r>
                                  <m:rPr>
                                    <m:brk m:alnAt="7"/>
                                  </m:rPr>
                                  <a:rPr lang="en-US" sz="1300">
                                    <a:latin typeface="Cambria Math" panose="02040503050406030204" pitchFamily="18" charset="0"/>
                                  </a:rPr>
                                  <m:t> </m:t>
                                </m:r>
                                <m:r>
                                  <a:rPr lang="en-US" sz="1300">
                                    <a:latin typeface="Cambria Math" panose="02040503050406030204" pitchFamily="18" charset="0"/>
                                  </a:rPr>
                                  <m:t>,</m:t>
                                </m:r>
                              </m:e>
                              <m:e>
                                <m:f>
                                  <m:fPr>
                                    <m:ctrlPr>
                                      <a:rPr lang="sk-SK" sz="1300" i="1">
                                        <a:latin typeface="Cambria Math" panose="02040503050406030204" pitchFamily="18" charset="0"/>
                                      </a:rPr>
                                    </m:ctrlPr>
                                  </m:fPr>
                                  <m:num>
                                    <m:r>
                                      <a:rPr lang="sk-SK" sz="1300">
                                        <a:latin typeface="Cambria Math" panose="02040503050406030204" pitchFamily="18" charset="0"/>
                                      </a:rPr>
                                      <m:t>𝜕</m:t>
                                    </m:r>
                                    <m:sSub>
                                      <m:sSubPr>
                                        <m:ctrlPr>
                                          <a:rPr lang="en-US" sz="1300" i="1">
                                            <a:latin typeface="Cambria Math" panose="02040503050406030204" pitchFamily="18" charset="0"/>
                                          </a:rPr>
                                        </m:ctrlPr>
                                      </m:sSubPr>
                                      <m:e>
                                        <m:r>
                                          <a:rPr lang="en-US" sz="1300">
                                            <a:latin typeface="Cambria Math" panose="02040503050406030204" pitchFamily="18" charset="0"/>
                                          </a:rPr>
                                          <m:t>𝑧</m:t>
                                        </m:r>
                                      </m:e>
                                      <m:sub>
                                        <m:r>
                                          <a:rPr lang="en-US" sz="1300">
                                            <a:latin typeface="Cambria Math" panose="02040503050406030204" pitchFamily="18" charset="0"/>
                                          </a:rPr>
                                          <m:t>1</m:t>
                                        </m:r>
                                      </m:sub>
                                    </m:sSub>
                                  </m:num>
                                  <m:den>
                                    <m:r>
                                      <a:rPr lang="sk-SK" sz="1300">
                                        <a:latin typeface="Cambria Math" panose="02040503050406030204" pitchFamily="18" charset="0"/>
                                      </a:rPr>
                                      <m:t>𝜕</m:t>
                                    </m:r>
                                    <m:sSub>
                                      <m:sSubPr>
                                        <m:ctrlPr>
                                          <a:rPr lang="en-US" sz="1300" i="1">
                                            <a:latin typeface="Cambria Math" panose="02040503050406030204" pitchFamily="18" charset="0"/>
                                          </a:rPr>
                                        </m:ctrlPr>
                                      </m:sSubPr>
                                      <m:e>
                                        <m:r>
                                          <a:rPr lang="en-US" sz="1300">
                                            <a:latin typeface="Cambria Math" panose="02040503050406030204" pitchFamily="18" charset="0"/>
                                          </a:rPr>
                                          <m:t>𝑥</m:t>
                                        </m:r>
                                      </m:e>
                                      <m:sub>
                                        <m:r>
                                          <a:rPr lang="en-US" sz="1300">
                                            <a:latin typeface="Cambria Math" panose="02040503050406030204" pitchFamily="18" charset="0"/>
                                          </a:rPr>
                                          <m:t>2</m:t>
                                        </m:r>
                                      </m:sub>
                                    </m:sSub>
                                  </m:den>
                                </m:f>
                              </m:e>
                            </m:mr>
                          </m:m>
                        </m:e>
                      </m:d>
                      <m:d>
                        <m:dPr>
                          <m:ctrlPr>
                            <a:rPr lang="sk-SK" sz="1300" i="1">
                              <a:latin typeface="Cambria Math" panose="02040503050406030204" pitchFamily="18" charset="0"/>
                            </a:rPr>
                          </m:ctrlPr>
                        </m:dPr>
                        <m:e>
                          <m:m>
                            <m:mPr>
                              <m:mcs>
                                <m:mc>
                                  <m:mcPr>
                                    <m:count m:val="1"/>
                                    <m:mcJc m:val="center"/>
                                  </m:mcPr>
                                </m:mc>
                              </m:mcs>
                              <m:ctrlPr>
                                <a:rPr lang="en-GB" sz="1300" i="1">
                                  <a:latin typeface="Cambria Math" panose="02040503050406030204" pitchFamily="18" charset="0"/>
                                </a:rPr>
                              </m:ctrlPr>
                            </m:mPr>
                            <m:mr>
                              <m:e>
                                <m:sSub>
                                  <m:sSubPr>
                                    <m:ctrlPr>
                                      <a:rPr lang="en-GB" sz="1300" i="1">
                                        <a:latin typeface="Cambria Math" panose="02040503050406030204" pitchFamily="18" charset="0"/>
                                      </a:rPr>
                                    </m:ctrlPr>
                                  </m:sSubPr>
                                  <m:e>
                                    <m:r>
                                      <a:rPr lang="en-GB" sz="1300">
                                        <a:latin typeface="Cambria Math" panose="02040503050406030204" pitchFamily="18" charset="0"/>
                                      </a:rPr>
                                      <m:t>𝑥</m:t>
                                    </m:r>
                                  </m:e>
                                  <m:sub>
                                    <m:r>
                                      <a:rPr lang="en-GB" sz="1300">
                                        <a:latin typeface="Cambria Math" panose="02040503050406030204" pitchFamily="18" charset="0"/>
                                      </a:rPr>
                                      <m:t>2</m:t>
                                    </m:r>
                                  </m:sub>
                                </m:sSub>
                              </m:e>
                            </m:mr>
                            <m:mr>
                              <m:e>
                                <m:f>
                                  <m:fPr>
                                    <m:ctrlPr>
                                      <a:rPr lang="en-GB" sz="1300" i="1">
                                        <a:latin typeface="Cambria Math" panose="02040503050406030204" pitchFamily="18" charset="0"/>
                                      </a:rPr>
                                    </m:ctrlPr>
                                  </m:fPr>
                                  <m:num>
                                    <m:r>
                                      <a:rPr lang="sk-SK" sz="1300">
                                        <a:latin typeface="Cambria Math" panose="02040503050406030204" pitchFamily="18" charset="0"/>
                                      </a:rPr>
                                      <m:t>1</m:t>
                                    </m:r>
                                  </m:num>
                                  <m:den>
                                    <m:r>
                                      <a:rPr lang="sk-SK" sz="1300">
                                        <a:latin typeface="Cambria Math" panose="02040503050406030204" pitchFamily="18" charset="0"/>
                                      </a:rPr>
                                      <m:t>𝑚</m:t>
                                    </m:r>
                                    <m:sSup>
                                      <m:sSupPr>
                                        <m:ctrlPr>
                                          <a:rPr lang="en-US" sz="1300" i="1">
                                            <a:latin typeface="Cambria Math" panose="02040503050406030204" pitchFamily="18" charset="0"/>
                                          </a:rPr>
                                        </m:ctrlPr>
                                      </m:sSupPr>
                                      <m:e>
                                        <m:r>
                                          <a:rPr lang="sk-SK" sz="1300">
                                            <a:latin typeface="Cambria Math" panose="02040503050406030204" pitchFamily="18" charset="0"/>
                                          </a:rPr>
                                          <m:t>𝑟</m:t>
                                        </m:r>
                                      </m:e>
                                      <m:sup>
                                        <m:r>
                                          <a:rPr lang="en-US" sz="1300">
                                            <a:latin typeface="Cambria Math" panose="02040503050406030204" pitchFamily="18" charset="0"/>
                                          </a:rPr>
                                          <m:t>2</m:t>
                                        </m:r>
                                      </m:sup>
                                    </m:sSup>
                                  </m:den>
                                </m:f>
                                <m:d>
                                  <m:dPr>
                                    <m:ctrlPr>
                                      <a:rPr lang="en-US" sz="1300" i="1">
                                        <a:latin typeface="Cambria Math" panose="02040503050406030204" pitchFamily="18" charset="0"/>
                                      </a:rPr>
                                    </m:ctrlPr>
                                  </m:dPr>
                                  <m:e>
                                    <m:r>
                                      <a:rPr lang="en-US" sz="1300">
                                        <a:latin typeface="Cambria Math" panose="02040503050406030204" pitchFamily="18" charset="0"/>
                                      </a:rPr>
                                      <m:t>−</m:t>
                                    </m:r>
                                    <m:r>
                                      <a:rPr lang="en-US" sz="1300">
                                        <a:latin typeface="Cambria Math" panose="02040503050406030204" pitchFamily="18" charset="0"/>
                                      </a:rPr>
                                      <m:t>𝑏</m:t>
                                    </m:r>
                                    <m:sSub>
                                      <m:sSubPr>
                                        <m:ctrlPr>
                                          <a:rPr lang="en-US" sz="1300" i="1">
                                            <a:latin typeface="Cambria Math" panose="02040503050406030204" pitchFamily="18" charset="0"/>
                                          </a:rPr>
                                        </m:ctrlPr>
                                      </m:sSubPr>
                                      <m:e>
                                        <m:r>
                                          <a:rPr lang="en-US" sz="1300">
                                            <a:latin typeface="Cambria Math" panose="02040503050406030204" pitchFamily="18" charset="0"/>
                                          </a:rPr>
                                          <m:t>𝑥</m:t>
                                        </m:r>
                                      </m:e>
                                      <m:sub>
                                        <m:r>
                                          <a:rPr lang="en-US" sz="1300">
                                            <a:latin typeface="Cambria Math" panose="02040503050406030204" pitchFamily="18" charset="0"/>
                                          </a:rPr>
                                          <m:t>2</m:t>
                                        </m:r>
                                      </m:sub>
                                    </m:sSub>
                                    <m:r>
                                      <a:rPr lang="en-US" sz="1300">
                                        <a:latin typeface="Cambria Math" panose="02040503050406030204" pitchFamily="18" charset="0"/>
                                      </a:rPr>
                                      <m:t>−</m:t>
                                    </m:r>
                                    <m:r>
                                      <a:rPr lang="en-US" sz="1300">
                                        <a:latin typeface="Cambria Math" panose="02040503050406030204" pitchFamily="18" charset="0"/>
                                      </a:rPr>
                                      <m:t>𝑚𝑔𝑟</m:t>
                                    </m:r>
                                    <m:func>
                                      <m:funcPr>
                                        <m:ctrlPr>
                                          <a:rPr lang="en-US" sz="1300" i="1">
                                            <a:latin typeface="Cambria Math" panose="02040503050406030204" pitchFamily="18" charset="0"/>
                                          </a:rPr>
                                        </m:ctrlPr>
                                      </m:funcPr>
                                      <m:fName>
                                        <m:r>
                                          <m:rPr>
                                            <m:sty m:val="p"/>
                                          </m:rPr>
                                          <a:rPr lang="en-US" sz="1300">
                                            <a:latin typeface="Cambria Math" panose="02040503050406030204" pitchFamily="18" charset="0"/>
                                          </a:rPr>
                                          <m:t>sin</m:t>
                                        </m:r>
                                      </m:fName>
                                      <m:e>
                                        <m:sSub>
                                          <m:sSubPr>
                                            <m:ctrlPr>
                                              <a:rPr lang="en-US" sz="1300" i="1">
                                                <a:latin typeface="Cambria Math" panose="02040503050406030204" pitchFamily="18" charset="0"/>
                                              </a:rPr>
                                            </m:ctrlPr>
                                          </m:sSubPr>
                                          <m:e>
                                            <m:r>
                                              <a:rPr lang="en-US" sz="1300">
                                                <a:latin typeface="Cambria Math" panose="02040503050406030204" pitchFamily="18" charset="0"/>
                                              </a:rPr>
                                              <m:t>𝑥</m:t>
                                            </m:r>
                                          </m:e>
                                          <m:sub>
                                            <m:r>
                                              <a:rPr lang="en-US" sz="1300">
                                                <a:latin typeface="Cambria Math" panose="02040503050406030204" pitchFamily="18" charset="0"/>
                                              </a:rPr>
                                              <m:t>1</m:t>
                                            </m:r>
                                          </m:sub>
                                        </m:sSub>
                                      </m:e>
                                    </m:func>
                                  </m:e>
                                </m:d>
                              </m:e>
                            </m:mr>
                          </m:m>
                        </m:e>
                      </m:d>
                      <m:r>
                        <a:rPr lang="en-US" sz="1300">
                          <a:latin typeface="Cambria Math" panose="02040503050406030204" pitchFamily="18" charset="0"/>
                        </a:rPr>
                        <m:t>=</m:t>
                      </m:r>
                      <m:d>
                        <m:dPr>
                          <m:ctrlPr>
                            <a:rPr lang="sk-SK" sz="1300" i="1">
                              <a:latin typeface="Cambria Math" panose="02040503050406030204" pitchFamily="18" charset="0"/>
                            </a:rPr>
                          </m:ctrlPr>
                        </m:dPr>
                        <m:e>
                          <m:m>
                            <m:mPr>
                              <m:mcs>
                                <m:mc>
                                  <m:mcPr>
                                    <m:count m:val="2"/>
                                    <m:mcJc m:val="center"/>
                                  </m:mcPr>
                                </m:mc>
                              </m:mcs>
                              <m:ctrlPr>
                                <a:rPr lang="sk-SK" sz="1300" i="1">
                                  <a:latin typeface="Cambria Math" panose="02040503050406030204" pitchFamily="18" charset="0"/>
                                </a:rPr>
                              </m:ctrlPr>
                            </m:mPr>
                            <m:mr>
                              <m:e>
                                <m:r>
                                  <m:rPr>
                                    <m:brk m:alnAt="7"/>
                                  </m:rPr>
                                  <a:rPr lang="en-US" sz="1300">
                                    <a:latin typeface="Cambria Math" panose="02040503050406030204" pitchFamily="18" charset="0"/>
                                  </a:rPr>
                                  <m:t>1</m:t>
                                </m:r>
                                <m:r>
                                  <a:rPr lang="en-US" sz="1300">
                                    <a:latin typeface="Cambria Math" panose="02040503050406030204" pitchFamily="18" charset="0"/>
                                  </a:rPr>
                                  <m:t> ,</m:t>
                                </m:r>
                              </m:e>
                              <m:e>
                                <m:r>
                                  <a:rPr lang="en-US" sz="1300">
                                    <a:latin typeface="Cambria Math" panose="02040503050406030204" pitchFamily="18" charset="0"/>
                                  </a:rPr>
                                  <m:t>0</m:t>
                                </m:r>
                              </m:e>
                            </m:mr>
                          </m:m>
                        </m:e>
                      </m:d>
                      <m:d>
                        <m:dPr>
                          <m:ctrlPr>
                            <a:rPr lang="sk-SK" sz="1300" i="1">
                              <a:latin typeface="Cambria Math" panose="02040503050406030204" pitchFamily="18" charset="0"/>
                            </a:rPr>
                          </m:ctrlPr>
                        </m:dPr>
                        <m:e>
                          <m:m>
                            <m:mPr>
                              <m:mcs>
                                <m:mc>
                                  <m:mcPr>
                                    <m:count m:val="1"/>
                                    <m:mcJc m:val="center"/>
                                  </m:mcPr>
                                </m:mc>
                              </m:mcs>
                              <m:ctrlPr>
                                <a:rPr lang="en-GB" sz="1300" i="1">
                                  <a:latin typeface="Cambria Math" panose="02040503050406030204" pitchFamily="18" charset="0"/>
                                </a:rPr>
                              </m:ctrlPr>
                            </m:mPr>
                            <m:mr>
                              <m:e>
                                <m:sSub>
                                  <m:sSubPr>
                                    <m:ctrlPr>
                                      <a:rPr lang="en-GB" sz="1300" i="1">
                                        <a:latin typeface="Cambria Math" panose="02040503050406030204" pitchFamily="18" charset="0"/>
                                      </a:rPr>
                                    </m:ctrlPr>
                                  </m:sSubPr>
                                  <m:e>
                                    <m:r>
                                      <a:rPr lang="en-GB" sz="1300">
                                        <a:latin typeface="Cambria Math" panose="02040503050406030204" pitchFamily="18" charset="0"/>
                                      </a:rPr>
                                      <m:t>𝑥</m:t>
                                    </m:r>
                                  </m:e>
                                  <m:sub>
                                    <m:r>
                                      <a:rPr lang="en-GB" sz="1300">
                                        <a:latin typeface="Cambria Math" panose="02040503050406030204" pitchFamily="18" charset="0"/>
                                      </a:rPr>
                                      <m:t>2</m:t>
                                    </m:r>
                                  </m:sub>
                                </m:sSub>
                              </m:e>
                            </m:mr>
                            <m:mr>
                              <m:e>
                                <m:f>
                                  <m:fPr>
                                    <m:ctrlPr>
                                      <a:rPr lang="en-GB" sz="1300" i="1">
                                        <a:latin typeface="Cambria Math" panose="02040503050406030204" pitchFamily="18" charset="0"/>
                                      </a:rPr>
                                    </m:ctrlPr>
                                  </m:fPr>
                                  <m:num>
                                    <m:r>
                                      <a:rPr lang="sk-SK" sz="1300">
                                        <a:latin typeface="Cambria Math" panose="02040503050406030204" pitchFamily="18" charset="0"/>
                                      </a:rPr>
                                      <m:t>1</m:t>
                                    </m:r>
                                  </m:num>
                                  <m:den>
                                    <m:r>
                                      <a:rPr lang="sk-SK" sz="1300">
                                        <a:latin typeface="Cambria Math" panose="02040503050406030204" pitchFamily="18" charset="0"/>
                                      </a:rPr>
                                      <m:t>𝑚</m:t>
                                    </m:r>
                                    <m:sSup>
                                      <m:sSupPr>
                                        <m:ctrlPr>
                                          <a:rPr lang="en-US" sz="1300" i="1">
                                            <a:latin typeface="Cambria Math" panose="02040503050406030204" pitchFamily="18" charset="0"/>
                                          </a:rPr>
                                        </m:ctrlPr>
                                      </m:sSupPr>
                                      <m:e>
                                        <m:r>
                                          <a:rPr lang="sk-SK" sz="1300">
                                            <a:latin typeface="Cambria Math" panose="02040503050406030204" pitchFamily="18" charset="0"/>
                                          </a:rPr>
                                          <m:t>𝑟</m:t>
                                        </m:r>
                                      </m:e>
                                      <m:sup>
                                        <m:r>
                                          <a:rPr lang="en-US" sz="1300">
                                            <a:latin typeface="Cambria Math" panose="02040503050406030204" pitchFamily="18" charset="0"/>
                                          </a:rPr>
                                          <m:t>2</m:t>
                                        </m:r>
                                      </m:sup>
                                    </m:sSup>
                                  </m:den>
                                </m:f>
                                <m:d>
                                  <m:dPr>
                                    <m:ctrlPr>
                                      <a:rPr lang="en-US" sz="1300" i="1">
                                        <a:latin typeface="Cambria Math" panose="02040503050406030204" pitchFamily="18" charset="0"/>
                                      </a:rPr>
                                    </m:ctrlPr>
                                  </m:dPr>
                                  <m:e>
                                    <m:r>
                                      <a:rPr lang="en-US" sz="1300">
                                        <a:latin typeface="Cambria Math" panose="02040503050406030204" pitchFamily="18" charset="0"/>
                                      </a:rPr>
                                      <m:t>−</m:t>
                                    </m:r>
                                    <m:r>
                                      <a:rPr lang="en-US" sz="1300">
                                        <a:latin typeface="Cambria Math" panose="02040503050406030204" pitchFamily="18" charset="0"/>
                                      </a:rPr>
                                      <m:t>𝑏</m:t>
                                    </m:r>
                                    <m:sSub>
                                      <m:sSubPr>
                                        <m:ctrlPr>
                                          <a:rPr lang="en-US" sz="1300" i="1">
                                            <a:latin typeface="Cambria Math" panose="02040503050406030204" pitchFamily="18" charset="0"/>
                                          </a:rPr>
                                        </m:ctrlPr>
                                      </m:sSubPr>
                                      <m:e>
                                        <m:r>
                                          <a:rPr lang="en-US" sz="1300">
                                            <a:latin typeface="Cambria Math" panose="02040503050406030204" pitchFamily="18" charset="0"/>
                                          </a:rPr>
                                          <m:t>𝑥</m:t>
                                        </m:r>
                                      </m:e>
                                      <m:sub>
                                        <m:r>
                                          <a:rPr lang="en-US" sz="1300">
                                            <a:latin typeface="Cambria Math" panose="02040503050406030204" pitchFamily="18" charset="0"/>
                                          </a:rPr>
                                          <m:t>2</m:t>
                                        </m:r>
                                      </m:sub>
                                    </m:sSub>
                                    <m:r>
                                      <a:rPr lang="en-US" sz="1300">
                                        <a:latin typeface="Cambria Math" panose="02040503050406030204" pitchFamily="18" charset="0"/>
                                      </a:rPr>
                                      <m:t>−</m:t>
                                    </m:r>
                                    <m:r>
                                      <a:rPr lang="en-US" sz="1300">
                                        <a:latin typeface="Cambria Math" panose="02040503050406030204" pitchFamily="18" charset="0"/>
                                      </a:rPr>
                                      <m:t>𝑚𝑔𝑟</m:t>
                                    </m:r>
                                    <m:func>
                                      <m:funcPr>
                                        <m:ctrlPr>
                                          <a:rPr lang="en-US" sz="1300" i="1">
                                            <a:latin typeface="Cambria Math" panose="02040503050406030204" pitchFamily="18" charset="0"/>
                                          </a:rPr>
                                        </m:ctrlPr>
                                      </m:funcPr>
                                      <m:fName>
                                        <m:r>
                                          <m:rPr>
                                            <m:sty m:val="p"/>
                                          </m:rPr>
                                          <a:rPr lang="en-US" sz="1300">
                                            <a:latin typeface="Cambria Math" panose="02040503050406030204" pitchFamily="18" charset="0"/>
                                          </a:rPr>
                                          <m:t>sin</m:t>
                                        </m:r>
                                      </m:fName>
                                      <m:e>
                                        <m:sSub>
                                          <m:sSubPr>
                                            <m:ctrlPr>
                                              <a:rPr lang="en-US" sz="1300" i="1">
                                                <a:latin typeface="Cambria Math" panose="02040503050406030204" pitchFamily="18" charset="0"/>
                                              </a:rPr>
                                            </m:ctrlPr>
                                          </m:sSubPr>
                                          <m:e>
                                            <m:r>
                                              <a:rPr lang="en-US" sz="1300">
                                                <a:latin typeface="Cambria Math" panose="02040503050406030204" pitchFamily="18" charset="0"/>
                                              </a:rPr>
                                              <m:t>𝑥</m:t>
                                            </m:r>
                                          </m:e>
                                          <m:sub>
                                            <m:r>
                                              <a:rPr lang="en-US" sz="1300">
                                                <a:latin typeface="Cambria Math" panose="02040503050406030204" pitchFamily="18" charset="0"/>
                                              </a:rPr>
                                              <m:t>1</m:t>
                                            </m:r>
                                          </m:sub>
                                        </m:sSub>
                                      </m:e>
                                    </m:func>
                                  </m:e>
                                </m:d>
                              </m:e>
                            </m:mr>
                          </m:m>
                        </m:e>
                      </m:d>
                      <m:r>
                        <a:rPr lang="en-US" sz="1300">
                          <a:latin typeface="Cambria Math" panose="02040503050406030204" pitchFamily="18" charset="0"/>
                        </a:rPr>
                        <m:t>=</m:t>
                      </m:r>
                      <m:sSub>
                        <m:sSubPr>
                          <m:ctrlPr>
                            <a:rPr lang="en-GB" sz="1300" i="1">
                              <a:latin typeface="Cambria Math" panose="02040503050406030204" pitchFamily="18" charset="0"/>
                            </a:rPr>
                          </m:ctrlPr>
                        </m:sSubPr>
                        <m:e>
                          <m:r>
                            <a:rPr lang="en-GB" sz="1300">
                              <a:latin typeface="Cambria Math" panose="02040503050406030204" pitchFamily="18" charset="0"/>
                            </a:rPr>
                            <m:t>𝑥</m:t>
                          </m:r>
                        </m:e>
                        <m:sub>
                          <m:r>
                            <a:rPr lang="en-GB" sz="1300">
                              <a:latin typeface="Cambria Math" panose="02040503050406030204" pitchFamily="18" charset="0"/>
                            </a:rPr>
                            <m:t>2</m:t>
                          </m:r>
                        </m:sub>
                      </m:sSub>
                    </m:oMath>
                  </m:oMathPara>
                </a14:m>
                <a:endParaRPr lang="sk-SK" sz="1300" dirty="0"/>
              </a:p>
              <a:p>
                <a:pPr marL="274320" lvl="1" indent="0">
                  <a:buNone/>
                </a:pPr>
                <a:endParaRPr lang="en-US" sz="1300" dirty="0"/>
              </a:p>
              <a:p>
                <a:pPr marL="182880" lvl="1">
                  <a:lnSpc>
                    <a:spcPct val="80000"/>
                  </a:lnSpc>
                </a:pPr>
                <a:r>
                  <a:rPr lang="sk-SK" sz="1500" dirty="0"/>
                  <a:t>Výsledný zákon riadenia vypočítame ako:</a:t>
                </a:r>
              </a:p>
              <a:p>
                <a:pPr marL="457200" lvl="2">
                  <a:spcBef>
                    <a:spcPts val="600"/>
                  </a:spcBef>
                  <a:spcAft>
                    <a:spcPts val="600"/>
                  </a:spcAft>
                </a:pPr>
                <a14:m>
                  <m:oMath xmlns:m="http://schemas.openxmlformats.org/officeDocument/2006/math">
                    <m:r>
                      <a:rPr lang="sk-SK" sz="1400" b="0" i="1" smtClean="0">
                        <a:latin typeface="Cambria Math" panose="02040503050406030204" pitchFamily="18" charset="0"/>
                        <a:ea typeface="Cambria Math" panose="02040503050406030204" pitchFamily="18" charset="0"/>
                      </a:rPr>
                      <m:t>𝑢</m:t>
                    </m:r>
                    <m:r>
                      <a:rPr lang="sk-SK" sz="1400" b="0" i="1" smtClean="0">
                        <a:latin typeface="Cambria Math" panose="02040503050406030204" pitchFamily="18" charset="0"/>
                        <a:ea typeface="Cambria Math" panose="02040503050406030204" pitchFamily="18" charset="0"/>
                      </a:rPr>
                      <m:t>=</m:t>
                    </m:r>
                    <m:f>
                      <m:fPr>
                        <m:ctrlPr>
                          <a:rPr lang="en-GB" sz="1400" i="1">
                            <a:latin typeface="Cambria Math" panose="02040503050406030204" pitchFamily="18" charset="0"/>
                            <a:ea typeface="Cambria Math" panose="02040503050406030204" pitchFamily="18" charset="0"/>
                          </a:rPr>
                        </m:ctrlPr>
                      </m:fPr>
                      <m:num>
                        <m:r>
                          <a:rPr lang="sk-SK" sz="1400" i="1">
                            <a:latin typeface="Cambria Math" panose="02040503050406030204" pitchFamily="18" charset="0"/>
                            <a:ea typeface="Cambria Math" panose="02040503050406030204" pitchFamily="18" charset="0"/>
                          </a:rPr>
                          <m:t>−</m:t>
                        </m:r>
                        <m:sSup>
                          <m:sSupPr>
                            <m:ctrlPr>
                              <a:rPr lang="en-GB" sz="1400" i="1">
                                <a:latin typeface="Cambria Math" panose="02040503050406030204" pitchFamily="18" charset="0"/>
                                <a:ea typeface="Cambria Math" panose="02040503050406030204" pitchFamily="18" charset="0"/>
                              </a:rPr>
                            </m:ctrlPr>
                          </m:sSupPr>
                          <m:e>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𝐿</m:t>
                                </m:r>
                              </m:e>
                              <m:sub>
                                <m:r>
                                  <a:rPr lang="en-GB" sz="1400" i="1">
                                    <a:latin typeface="Cambria Math" panose="02040503050406030204" pitchFamily="18" charset="0"/>
                                    <a:ea typeface="Cambria Math" panose="02040503050406030204" pitchFamily="18" charset="0"/>
                                  </a:rPr>
                                  <m:t>𝑓</m:t>
                                </m:r>
                              </m:sub>
                            </m:sSub>
                          </m:e>
                          <m:sup>
                            <m:r>
                              <a:rPr lang="sk-SK" sz="1400" b="0" i="1" smtClean="0">
                                <a:latin typeface="Cambria Math" panose="02040503050406030204" pitchFamily="18" charset="0"/>
                                <a:ea typeface="Cambria Math" panose="02040503050406030204" pitchFamily="18" charset="0"/>
                              </a:rPr>
                              <m:t>2</m:t>
                            </m:r>
                          </m:sup>
                        </m:sSup>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𝑧</m:t>
                            </m:r>
                          </m:e>
                          <m:sub>
                            <m:r>
                              <a:rPr lang="en-GB" sz="1400" i="1">
                                <a:latin typeface="Cambria Math" panose="02040503050406030204" pitchFamily="18" charset="0"/>
                                <a:ea typeface="Cambria Math" panose="02040503050406030204" pitchFamily="18" charset="0"/>
                              </a:rPr>
                              <m:t>1</m:t>
                            </m:r>
                          </m:sub>
                        </m:sSub>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𝑣</m:t>
                        </m:r>
                      </m:num>
                      <m:den>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𝐿</m:t>
                            </m:r>
                          </m:e>
                          <m:sub>
                            <m:r>
                              <a:rPr lang="en-GB" sz="1400" i="1">
                                <a:latin typeface="Cambria Math" panose="02040503050406030204" pitchFamily="18" charset="0"/>
                                <a:ea typeface="Cambria Math" panose="02040503050406030204" pitchFamily="18" charset="0"/>
                              </a:rPr>
                              <m:t>𝑔</m:t>
                            </m:r>
                          </m:sub>
                        </m:sSub>
                        <m:sSup>
                          <m:sSupPr>
                            <m:ctrlPr>
                              <a:rPr lang="en-GB" sz="1400" i="1">
                                <a:latin typeface="Cambria Math" panose="02040503050406030204" pitchFamily="18" charset="0"/>
                                <a:ea typeface="Cambria Math" panose="02040503050406030204" pitchFamily="18" charset="0"/>
                              </a:rPr>
                            </m:ctrlPr>
                          </m:sSupPr>
                          <m:e>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𝐿</m:t>
                                </m:r>
                              </m:e>
                              <m:sub>
                                <m:r>
                                  <a:rPr lang="en-GB" sz="1400" i="1">
                                    <a:latin typeface="Cambria Math" panose="02040503050406030204" pitchFamily="18" charset="0"/>
                                    <a:ea typeface="Cambria Math" panose="02040503050406030204" pitchFamily="18" charset="0"/>
                                  </a:rPr>
                                  <m:t>𝑓</m:t>
                                </m:r>
                              </m:sub>
                            </m:sSub>
                          </m:e>
                          <m:sup>
                            <m:r>
                              <a:rPr lang="sk-SK" sz="1400" b="0" i="1" smtClean="0">
                                <a:latin typeface="Cambria Math" panose="02040503050406030204" pitchFamily="18" charset="0"/>
                                <a:ea typeface="Cambria Math" panose="02040503050406030204" pitchFamily="18" charset="0"/>
                              </a:rPr>
                              <m:t>1</m:t>
                            </m:r>
                          </m:sup>
                        </m:sSup>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𝑧</m:t>
                            </m:r>
                          </m:e>
                          <m:sub>
                            <m:r>
                              <a:rPr lang="en-GB" sz="1400" i="1">
                                <a:latin typeface="Cambria Math" panose="02040503050406030204" pitchFamily="18" charset="0"/>
                                <a:ea typeface="Cambria Math" panose="02040503050406030204" pitchFamily="18" charset="0"/>
                              </a:rPr>
                              <m:t>1</m:t>
                            </m:r>
                          </m:sub>
                        </m:sSub>
                      </m:den>
                    </m:f>
                    <m:r>
                      <a:rPr lang="sk-SK" sz="1400" i="1">
                        <a:latin typeface="Cambria Math" panose="02040503050406030204" pitchFamily="18" charset="0"/>
                        <a:ea typeface="Cambria Math" panose="02040503050406030204" pitchFamily="18" charset="0"/>
                      </a:rPr>
                      <m:t>=</m:t>
                    </m:r>
                    <m:f>
                      <m:fPr>
                        <m:ctrlPr>
                          <a:rPr lang="sk-SK" sz="1400" i="1">
                            <a:latin typeface="Cambria Math" panose="02040503050406030204" pitchFamily="18" charset="0"/>
                            <a:ea typeface="Cambria Math" panose="02040503050406030204" pitchFamily="18" charset="0"/>
                          </a:rPr>
                        </m:ctrlPr>
                      </m:fPr>
                      <m:num>
                        <m:r>
                          <a:rPr lang="sk-SK" sz="1400" i="1">
                            <a:latin typeface="Cambria Math" panose="02040503050406030204" pitchFamily="18" charset="0"/>
                            <a:ea typeface="Cambria Math" panose="02040503050406030204" pitchFamily="18" charset="0"/>
                          </a:rPr>
                          <m:t>𝑣</m:t>
                        </m:r>
                        <m:r>
                          <a:rPr lang="sk-SK" sz="1400" i="1">
                            <a:latin typeface="Cambria Math" panose="02040503050406030204" pitchFamily="18" charset="0"/>
                            <a:ea typeface="Cambria Math" panose="02040503050406030204" pitchFamily="18" charset="0"/>
                          </a:rPr>
                          <m:t>−</m:t>
                        </m:r>
                        <m:r>
                          <a:rPr lang="sk-SK"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sk-SK" sz="1400" i="1">
                                <a:latin typeface="Cambria Math" panose="02040503050406030204" pitchFamily="18" charset="0"/>
                                <a:ea typeface="Cambria Math" panose="02040503050406030204" pitchFamily="18" charset="0"/>
                              </a:rPr>
                              <m:t>𝑧</m:t>
                            </m:r>
                          </m:e>
                          <m:sub>
                            <m:r>
                              <a:rPr lang="sk-SK" sz="1400" b="0" i="1" smtClean="0">
                                <a:latin typeface="Cambria Math" panose="02040503050406030204" pitchFamily="18" charset="0"/>
                                <a:ea typeface="Cambria Math" panose="02040503050406030204" pitchFamily="18" charset="0"/>
                              </a:rPr>
                              <m:t>2</m:t>
                            </m:r>
                          </m:sub>
                        </m:sSub>
                        <m:r>
                          <a:rPr lang="sk-SK" sz="1400" i="1">
                            <a:latin typeface="Cambria Math" panose="02040503050406030204" pitchFamily="18" charset="0"/>
                            <a:ea typeface="Cambria Math" panose="02040503050406030204" pitchFamily="18" charset="0"/>
                          </a:rPr>
                          <m:t> </m:t>
                        </m:r>
                        <m:r>
                          <a:rPr lang="sk-SK" sz="1400" i="1">
                            <a:latin typeface="Cambria Math" panose="02040503050406030204" pitchFamily="18" charset="0"/>
                            <a:ea typeface="Cambria Math" panose="02040503050406030204" pitchFamily="18" charset="0"/>
                          </a:rPr>
                          <m:t>𝑓</m:t>
                        </m:r>
                      </m:num>
                      <m:den>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sk-SK" sz="1400" i="1">
                                <a:latin typeface="Cambria Math" panose="02040503050406030204" pitchFamily="18" charset="0"/>
                                <a:ea typeface="Cambria Math" panose="02040503050406030204" pitchFamily="18" charset="0"/>
                              </a:rPr>
                              <m:t>𝑧</m:t>
                            </m:r>
                          </m:e>
                          <m:sub>
                            <m:r>
                              <a:rPr lang="sk-SK" sz="1400" b="0" i="1" smtClean="0">
                                <a:latin typeface="Cambria Math" panose="02040503050406030204" pitchFamily="18" charset="0"/>
                                <a:ea typeface="Cambria Math" panose="02040503050406030204" pitchFamily="18" charset="0"/>
                              </a:rPr>
                              <m:t>2</m:t>
                            </m:r>
                          </m:sub>
                        </m:sSub>
                        <m:r>
                          <a:rPr lang="sk-SK" sz="1400" i="1">
                            <a:latin typeface="Cambria Math" panose="02040503050406030204" pitchFamily="18" charset="0"/>
                            <a:ea typeface="Cambria Math" panose="02040503050406030204" pitchFamily="18" charset="0"/>
                          </a:rPr>
                          <m:t> </m:t>
                        </m:r>
                        <m:r>
                          <a:rPr lang="sk-SK" sz="1400" i="1">
                            <a:latin typeface="Cambria Math" panose="02040503050406030204" pitchFamily="18" charset="0"/>
                            <a:ea typeface="Cambria Math" panose="02040503050406030204" pitchFamily="18" charset="0"/>
                          </a:rPr>
                          <m:t>𝑔</m:t>
                        </m:r>
                      </m:den>
                    </m:f>
                  </m:oMath>
                </a14:m>
                <a:endParaRPr lang="sk-SK" sz="1300" dirty="0"/>
              </a:p>
              <a:p>
                <a:pPr marL="457200" lvl="2">
                  <a:spcBef>
                    <a:spcPts val="600"/>
                  </a:spcBef>
                  <a:spcAft>
                    <a:spcPts val="600"/>
                  </a:spcAft>
                </a:pPr>
                <a14:m>
                  <m:oMath xmlns:m="http://schemas.openxmlformats.org/officeDocument/2006/math">
                    <m:r>
                      <a:rPr lang="en-GB" sz="1200" i="1" smtClean="0">
                        <a:latin typeface="Cambria Math" panose="02040503050406030204" pitchFamily="18" charset="0"/>
                        <a:ea typeface="Cambria Math" panose="02040503050406030204" pitchFamily="18" charset="0"/>
                      </a:rPr>
                      <m:t>𝛻</m:t>
                    </m:r>
                    <m:sSub>
                      <m:sSubPr>
                        <m:ctrlPr>
                          <a:rPr lang="en-GB" sz="1200" i="1">
                            <a:latin typeface="Cambria Math" panose="02040503050406030204" pitchFamily="18" charset="0"/>
                            <a:ea typeface="Cambria Math" panose="02040503050406030204" pitchFamily="18" charset="0"/>
                          </a:rPr>
                        </m:ctrlPr>
                      </m:sSubPr>
                      <m:e>
                        <m:r>
                          <a:rPr lang="sk-SK" sz="1200" i="1">
                            <a:latin typeface="Cambria Math" panose="02040503050406030204" pitchFamily="18" charset="0"/>
                            <a:ea typeface="Cambria Math" panose="02040503050406030204" pitchFamily="18" charset="0"/>
                          </a:rPr>
                          <m:t>𝑧</m:t>
                        </m:r>
                      </m:e>
                      <m:sub>
                        <m:r>
                          <a:rPr lang="sk-SK" sz="1200" b="0" i="1" smtClean="0">
                            <a:latin typeface="Cambria Math" panose="02040503050406030204" pitchFamily="18" charset="0"/>
                            <a:ea typeface="Cambria Math" panose="02040503050406030204" pitchFamily="18" charset="0"/>
                          </a:rPr>
                          <m:t>2</m:t>
                        </m:r>
                      </m:sub>
                    </m:sSub>
                    <m:r>
                      <a:rPr lang="sk-SK" sz="1200" i="1">
                        <a:latin typeface="Cambria Math" panose="02040503050406030204" pitchFamily="18" charset="0"/>
                        <a:ea typeface="Cambria Math" panose="02040503050406030204" pitchFamily="18" charset="0"/>
                      </a:rPr>
                      <m:t> </m:t>
                    </m:r>
                    <m:r>
                      <a:rPr lang="sk-SK" sz="1200" i="1">
                        <a:latin typeface="Cambria Math" panose="02040503050406030204" pitchFamily="18" charset="0"/>
                        <a:ea typeface="Cambria Math" panose="02040503050406030204" pitchFamily="18" charset="0"/>
                      </a:rPr>
                      <m:t>𝑓</m:t>
                    </m:r>
                    <m:r>
                      <a:rPr lang="sk-SK" sz="1200" b="0" i="1" smtClean="0">
                        <a:latin typeface="Cambria Math" panose="02040503050406030204" pitchFamily="18" charset="0"/>
                        <a:ea typeface="Cambria Math" panose="02040503050406030204" pitchFamily="18" charset="0"/>
                      </a:rPr>
                      <m:t>=</m:t>
                    </m:r>
                  </m:oMath>
                </a14:m>
                <a:r>
                  <a:rPr lang="sk-SK" sz="1300" dirty="0"/>
                  <a:t> </a:t>
                </a:r>
                <a14:m>
                  <m:oMath xmlns:m="http://schemas.openxmlformats.org/officeDocument/2006/math">
                    <m:d>
                      <m:dPr>
                        <m:ctrlPr>
                          <a:rPr lang="sk-SK" sz="1300" i="1">
                            <a:latin typeface="Cambria Math" panose="02040503050406030204" pitchFamily="18" charset="0"/>
                          </a:rPr>
                        </m:ctrlPr>
                      </m:dPr>
                      <m:e>
                        <m:m>
                          <m:mPr>
                            <m:mcs>
                              <m:mc>
                                <m:mcPr>
                                  <m:count m:val="2"/>
                                  <m:mcJc m:val="center"/>
                                </m:mcPr>
                              </m:mc>
                            </m:mcs>
                            <m:ctrlPr>
                              <a:rPr lang="sk-SK" sz="1300" i="1">
                                <a:latin typeface="Cambria Math" panose="02040503050406030204" pitchFamily="18" charset="0"/>
                              </a:rPr>
                            </m:ctrlPr>
                          </m:mPr>
                          <m:mr>
                            <m:e>
                              <m:f>
                                <m:fPr>
                                  <m:ctrlPr>
                                    <a:rPr lang="sk-SK" sz="1300" i="1">
                                      <a:latin typeface="Cambria Math" panose="02040503050406030204" pitchFamily="18" charset="0"/>
                                    </a:rPr>
                                  </m:ctrlPr>
                                </m:fPr>
                                <m:num>
                                  <m:r>
                                    <a:rPr lang="sk-SK" sz="1300">
                                      <a:latin typeface="Cambria Math" panose="02040503050406030204" pitchFamily="18" charset="0"/>
                                    </a:rPr>
                                    <m:t>𝜕</m:t>
                                  </m:r>
                                  <m:sSub>
                                    <m:sSubPr>
                                      <m:ctrlPr>
                                        <a:rPr lang="en-US" sz="1300" i="1">
                                          <a:latin typeface="Cambria Math" panose="02040503050406030204" pitchFamily="18" charset="0"/>
                                        </a:rPr>
                                      </m:ctrlPr>
                                    </m:sSubPr>
                                    <m:e>
                                      <m:r>
                                        <a:rPr lang="en-US" sz="1300">
                                          <a:latin typeface="Cambria Math" panose="02040503050406030204" pitchFamily="18" charset="0"/>
                                        </a:rPr>
                                        <m:t>𝑧</m:t>
                                      </m:r>
                                    </m:e>
                                    <m:sub>
                                      <m:r>
                                        <a:rPr lang="sk-SK" sz="1300" b="0" i="0" smtClean="0">
                                          <a:latin typeface="Cambria Math" panose="02040503050406030204" pitchFamily="18" charset="0"/>
                                        </a:rPr>
                                        <m:t>2</m:t>
                                      </m:r>
                                    </m:sub>
                                  </m:sSub>
                                </m:num>
                                <m:den>
                                  <m:r>
                                    <a:rPr lang="sk-SK" sz="1300">
                                      <a:latin typeface="Cambria Math" panose="02040503050406030204" pitchFamily="18" charset="0"/>
                                    </a:rPr>
                                    <m:t>𝜕</m:t>
                                  </m:r>
                                  <m:sSub>
                                    <m:sSubPr>
                                      <m:ctrlPr>
                                        <a:rPr lang="en-US" sz="1300" i="1">
                                          <a:latin typeface="Cambria Math" panose="02040503050406030204" pitchFamily="18" charset="0"/>
                                        </a:rPr>
                                      </m:ctrlPr>
                                    </m:sSubPr>
                                    <m:e>
                                      <m:r>
                                        <a:rPr lang="en-US" sz="1300">
                                          <a:latin typeface="Cambria Math" panose="02040503050406030204" pitchFamily="18" charset="0"/>
                                        </a:rPr>
                                        <m:t>𝑥</m:t>
                                      </m:r>
                                    </m:e>
                                    <m:sub>
                                      <m:r>
                                        <a:rPr lang="en-US" sz="1300">
                                          <a:latin typeface="Cambria Math" panose="02040503050406030204" pitchFamily="18" charset="0"/>
                                        </a:rPr>
                                        <m:t>1</m:t>
                                      </m:r>
                                    </m:sub>
                                  </m:sSub>
                                </m:den>
                              </m:f>
                              <m:r>
                                <m:rPr>
                                  <m:brk m:alnAt="7"/>
                                </m:rPr>
                                <a:rPr lang="en-US" sz="1300">
                                  <a:latin typeface="Cambria Math" panose="02040503050406030204" pitchFamily="18" charset="0"/>
                                </a:rPr>
                                <m:t> </m:t>
                              </m:r>
                              <m:r>
                                <a:rPr lang="en-US" sz="1300">
                                  <a:latin typeface="Cambria Math" panose="02040503050406030204" pitchFamily="18" charset="0"/>
                                </a:rPr>
                                <m:t>,</m:t>
                              </m:r>
                            </m:e>
                            <m:e>
                              <m:f>
                                <m:fPr>
                                  <m:ctrlPr>
                                    <a:rPr lang="sk-SK" sz="1300" i="1">
                                      <a:latin typeface="Cambria Math" panose="02040503050406030204" pitchFamily="18" charset="0"/>
                                    </a:rPr>
                                  </m:ctrlPr>
                                </m:fPr>
                                <m:num>
                                  <m:r>
                                    <a:rPr lang="sk-SK" sz="1300">
                                      <a:latin typeface="Cambria Math" panose="02040503050406030204" pitchFamily="18" charset="0"/>
                                    </a:rPr>
                                    <m:t>𝜕</m:t>
                                  </m:r>
                                  <m:sSub>
                                    <m:sSubPr>
                                      <m:ctrlPr>
                                        <a:rPr lang="en-US" sz="1300" i="1">
                                          <a:latin typeface="Cambria Math" panose="02040503050406030204" pitchFamily="18" charset="0"/>
                                        </a:rPr>
                                      </m:ctrlPr>
                                    </m:sSubPr>
                                    <m:e>
                                      <m:r>
                                        <a:rPr lang="en-US" sz="1300">
                                          <a:latin typeface="Cambria Math" panose="02040503050406030204" pitchFamily="18" charset="0"/>
                                        </a:rPr>
                                        <m:t>𝑧</m:t>
                                      </m:r>
                                    </m:e>
                                    <m:sub>
                                      <m:r>
                                        <a:rPr lang="sk-SK" sz="1300" b="0" i="0" smtClean="0">
                                          <a:latin typeface="Cambria Math" panose="02040503050406030204" pitchFamily="18" charset="0"/>
                                        </a:rPr>
                                        <m:t>2</m:t>
                                      </m:r>
                                    </m:sub>
                                  </m:sSub>
                                </m:num>
                                <m:den>
                                  <m:r>
                                    <a:rPr lang="sk-SK" sz="1300">
                                      <a:latin typeface="Cambria Math" panose="02040503050406030204" pitchFamily="18" charset="0"/>
                                    </a:rPr>
                                    <m:t>𝜕</m:t>
                                  </m:r>
                                  <m:sSub>
                                    <m:sSubPr>
                                      <m:ctrlPr>
                                        <a:rPr lang="en-US" sz="1300" i="1">
                                          <a:latin typeface="Cambria Math" panose="02040503050406030204" pitchFamily="18" charset="0"/>
                                        </a:rPr>
                                      </m:ctrlPr>
                                    </m:sSubPr>
                                    <m:e>
                                      <m:r>
                                        <a:rPr lang="en-US" sz="1300">
                                          <a:latin typeface="Cambria Math" panose="02040503050406030204" pitchFamily="18" charset="0"/>
                                        </a:rPr>
                                        <m:t>𝑥</m:t>
                                      </m:r>
                                    </m:e>
                                    <m:sub>
                                      <m:r>
                                        <a:rPr lang="en-US" sz="1300">
                                          <a:latin typeface="Cambria Math" panose="02040503050406030204" pitchFamily="18" charset="0"/>
                                        </a:rPr>
                                        <m:t>2</m:t>
                                      </m:r>
                                    </m:sub>
                                  </m:sSub>
                                </m:den>
                              </m:f>
                            </m:e>
                          </m:mr>
                        </m:m>
                      </m:e>
                    </m:d>
                    <m:d>
                      <m:dPr>
                        <m:ctrlPr>
                          <a:rPr lang="sk-SK" sz="1300" i="1">
                            <a:latin typeface="Cambria Math" panose="02040503050406030204" pitchFamily="18" charset="0"/>
                          </a:rPr>
                        </m:ctrlPr>
                      </m:dPr>
                      <m:e>
                        <m:m>
                          <m:mPr>
                            <m:mcs>
                              <m:mc>
                                <m:mcPr>
                                  <m:count m:val="1"/>
                                  <m:mcJc m:val="center"/>
                                </m:mcPr>
                              </m:mc>
                            </m:mcs>
                            <m:ctrlPr>
                              <a:rPr lang="en-GB" sz="1300" i="1">
                                <a:latin typeface="Cambria Math" panose="02040503050406030204" pitchFamily="18" charset="0"/>
                              </a:rPr>
                            </m:ctrlPr>
                          </m:mPr>
                          <m:mr>
                            <m:e>
                              <m:sSub>
                                <m:sSubPr>
                                  <m:ctrlPr>
                                    <a:rPr lang="en-GB" sz="1300" i="1">
                                      <a:latin typeface="Cambria Math" panose="02040503050406030204" pitchFamily="18" charset="0"/>
                                    </a:rPr>
                                  </m:ctrlPr>
                                </m:sSubPr>
                                <m:e>
                                  <m:r>
                                    <a:rPr lang="en-GB" sz="1300">
                                      <a:latin typeface="Cambria Math" panose="02040503050406030204" pitchFamily="18" charset="0"/>
                                    </a:rPr>
                                    <m:t>𝑥</m:t>
                                  </m:r>
                                </m:e>
                                <m:sub>
                                  <m:r>
                                    <a:rPr lang="en-GB" sz="1300">
                                      <a:latin typeface="Cambria Math" panose="02040503050406030204" pitchFamily="18" charset="0"/>
                                    </a:rPr>
                                    <m:t>2</m:t>
                                  </m:r>
                                </m:sub>
                              </m:sSub>
                            </m:e>
                          </m:mr>
                          <m:mr>
                            <m:e>
                              <m:f>
                                <m:fPr>
                                  <m:ctrlPr>
                                    <a:rPr lang="en-GB" sz="1300" i="1">
                                      <a:latin typeface="Cambria Math" panose="02040503050406030204" pitchFamily="18" charset="0"/>
                                    </a:rPr>
                                  </m:ctrlPr>
                                </m:fPr>
                                <m:num>
                                  <m:r>
                                    <a:rPr lang="sk-SK" sz="1300">
                                      <a:latin typeface="Cambria Math" panose="02040503050406030204" pitchFamily="18" charset="0"/>
                                    </a:rPr>
                                    <m:t>1</m:t>
                                  </m:r>
                                </m:num>
                                <m:den>
                                  <m:r>
                                    <a:rPr lang="sk-SK" sz="1300">
                                      <a:latin typeface="Cambria Math" panose="02040503050406030204" pitchFamily="18" charset="0"/>
                                    </a:rPr>
                                    <m:t>𝑚</m:t>
                                  </m:r>
                                  <m:sSup>
                                    <m:sSupPr>
                                      <m:ctrlPr>
                                        <a:rPr lang="en-US" sz="1300" i="1">
                                          <a:latin typeface="Cambria Math" panose="02040503050406030204" pitchFamily="18" charset="0"/>
                                        </a:rPr>
                                      </m:ctrlPr>
                                    </m:sSupPr>
                                    <m:e>
                                      <m:r>
                                        <a:rPr lang="sk-SK" sz="1300">
                                          <a:latin typeface="Cambria Math" panose="02040503050406030204" pitchFamily="18" charset="0"/>
                                        </a:rPr>
                                        <m:t>𝑟</m:t>
                                      </m:r>
                                    </m:e>
                                    <m:sup>
                                      <m:r>
                                        <a:rPr lang="en-US" sz="1300">
                                          <a:latin typeface="Cambria Math" panose="02040503050406030204" pitchFamily="18" charset="0"/>
                                        </a:rPr>
                                        <m:t>2</m:t>
                                      </m:r>
                                    </m:sup>
                                  </m:sSup>
                                </m:den>
                              </m:f>
                              <m:d>
                                <m:dPr>
                                  <m:ctrlPr>
                                    <a:rPr lang="en-US" sz="1300" i="1">
                                      <a:latin typeface="Cambria Math" panose="02040503050406030204" pitchFamily="18" charset="0"/>
                                    </a:rPr>
                                  </m:ctrlPr>
                                </m:dPr>
                                <m:e>
                                  <m:r>
                                    <a:rPr lang="en-US" sz="1300">
                                      <a:latin typeface="Cambria Math" panose="02040503050406030204" pitchFamily="18" charset="0"/>
                                    </a:rPr>
                                    <m:t>−</m:t>
                                  </m:r>
                                  <m:r>
                                    <a:rPr lang="en-US" sz="1300">
                                      <a:latin typeface="Cambria Math" panose="02040503050406030204" pitchFamily="18" charset="0"/>
                                    </a:rPr>
                                    <m:t>𝑏</m:t>
                                  </m:r>
                                  <m:sSub>
                                    <m:sSubPr>
                                      <m:ctrlPr>
                                        <a:rPr lang="en-US" sz="1300" i="1">
                                          <a:latin typeface="Cambria Math" panose="02040503050406030204" pitchFamily="18" charset="0"/>
                                        </a:rPr>
                                      </m:ctrlPr>
                                    </m:sSubPr>
                                    <m:e>
                                      <m:r>
                                        <a:rPr lang="en-US" sz="1300">
                                          <a:latin typeface="Cambria Math" panose="02040503050406030204" pitchFamily="18" charset="0"/>
                                        </a:rPr>
                                        <m:t>𝑥</m:t>
                                      </m:r>
                                    </m:e>
                                    <m:sub>
                                      <m:r>
                                        <a:rPr lang="en-US" sz="1300">
                                          <a:latin typeface="Cambria Math" panose="02040503050406030204" pitchFamily="18" charset="0"/>
                                        </a:rPr>
                                        <m:t>2</m:t>
                                      </m:r>
                                    </m:sub>
                                  </m:sSub>
                                  <m:r>
                                    <a:rPr lang="en-US" sz="1300">
                                      <a:latin typeface="Cambria Math" panose="02040503050406030204" pitchFamily="18" charset="0"/>
                                    </a:rPr>
                                    <m:t>−</m:t>
                                  </m:r>
                                  <m:r>
                                    <a:rPr lang="en-US" sz="1300">
                                      <a:latin typeface="Cambria Math" panose="02040503050406030204" pitchFamily="18" charset="0"/>
                                    </a:rPr>
                                    <m:t>𝑚𝑔𝑟</m:t>
                                  </m:r>
                                  <m:func>
                                    <m:funcPr>
                                      <m:ctrlPr>
                                        <a:rPr lang="en-US" sz="1300" i="1">
                                          <a:latin typeface="Cambria Math" panose="02040503050406030204" pitchFamily="18" charset="0"/>
                                        </a:rPr>
                                      </m:ctrlPr>
                                    </m:funcPr>
                                    <m:fName>
                                      <m:r>
                                        <m:rPr>
                                          <m:sty m:val="p"/>
                                        </m:rPr>
                                        <a:rPr lang="en-US" sz="1300">
                                          <a:latin typeface="Cambria Math" panose="02040503050406030204" pitchFamily="18" charset="0"/>
                                        </a:rPr>
                                        <m:t>sin</m:t>
                                      </m:r>
                                    </m:fName>
                                    <m:e>
                                      <m:sSub>
                                        <m:sSubPr>
                                          <m:ctrlPr>
                                            <a:rPr lang="en-US" sz="1300" i="1">
                                              <a:latin typeface="Cambria Math" panose="02040503050406030204" pitchFamily="18" charset="0"/>
                                            </a:rPr>
                                          </m:ctrlPr>
                                        </m:sSubPr>
                                        <m:e>
                                          <m:r>
                                            <a:rPr lang="en-US" sz="1300">
                                              <a:latin typeface="Cambria Math" panose="02040503050406030204" pitchFamily="18" charset="0"/>
                                            </a:rPr>
                                            <m:t>𝑥</m:t>
                                          </m:r>
                                        </m:e>
                                        <m:sub>
                                          <m:r>
                                            <a:rPr lang="en-US" sz="1300">
                                              <a:latin typeface="Cambria Math" panose="02040503050406030204" pitchFamily="18" charset="0"/>
                                            </a:rPr>
                                            <m:t>1</m:t>
                                          </m:r>
                                        </m:sub>
                                      </m:sSub>
                                    </m:e>
                                  </m:func>
                                </m:e>
                              </m:d>
                            </m:e>
                          </m:mr>
                        </m:m>
                      </m:e>
                    </m:d>
                    <m:r>
                      <a:rPr lang="sk-SK" sz="1300" b="0" i="1" smtClean="0">
                        <a:latin typeface="Cambria Math" panose="02040503050406030204" pitchFamily="18" charset="0"/>
                      </a:rPr>
                      <m:t>=</m:t>
                    </m:r>
                    <m:d>
                      <m:dPr>
                        <m:ctrlPr>
                          <a:rPr lang="sk-SK" sz="1300" i="1">
                            <a:latin typeface="Cambria Math" panose="02040503050406030204" pitchFamily="18" charset="0"/>
                          </a:rPr>
                        </m:ctrlPr>
                      </m:dPr>
                      <m:e>
                        <m:m>
                          <m:mPr>
                            <m:mcs>
                              <m:mc>
                                <m:mcPr>
                                  <m:count m:val="2"/>
                                  <m:mcJc m:val="center"/>
                                </m:mcPr>
                              </m:mc>
                            </m:mcs>
                            <m:ctrlPr>
                              <a:rPr lang="sk-SK" sz="1300" i="1">
                                <a:latin typeface="Cambria Math" panose="02040503050406030204" pitchFamily="18" charset="0"/>
                              </a:rPr>
                            </m:ctrlPr>
                          </m:mPr>
                          <m:mr>
                            <m:e>
                              <m:r>
                                <a:rPr lang="sk-SK" sz="1300" b="0" i="0" smtClean="0">
                                  <a:latin typeface="Cambria Math" panose="02040503050406030204" pitchFamily="18" charset="0"/>
                                </a:rPr>
                                <m:t>0</m:t>
                              </m:r>
                              <m:r>
                                <a:rPr lang="en-US" sz="1300">
                                  <a:latin typeface="Cambria Math" panose="02040503050406030204" pitchFamily="18" charset="0"/>
                                </a:rPr>
                                <m:t> ,</m:t>
                              </m:r>
                            </m:e>
                            <m:e>
                              <m:r>
                                <a:rPr lang="sk-SK" sz="1300" b="0" i="0" smtClean="0">
                                  <a:latin typeface="Cambria Math" panose="02040503050406030204" pitchFamily="18" charset="0"/>
                                </a:rPr>
                                <m:t>1</m:t>
                              </m:r>
                            </m:e>
                          </m:mr>
                        </m:m>
                      </m:e>
                    </m:d>
                    <m:d>
                      <m:dPr>
                        <m:ctrlPr>
                          <a:rPr lang="sk-SK" sz="1300" i="1">
                            <a:latin typeface="Cambria Math" panose="02040503050406030204" pitchFamily="18" charset="0"/>
                          </a:rPr>
                        </m:ctrlPr>
                      </m:dPr>
                      <m:e>
                        <m:m>
                          <m:mPr>
                            <m:mcs>
                              <m:mc>
                                <m:mcPr>
                                  <m:count m:val="1"/>
                                  <m:mcJc m:val="center"/>
                                </m:mcPr>
                              </m:mc>
                            </m:mcs>
                            <m:ctrlPr>
                              <a:rPr lang="en-GB" sz="1300" i="1">
                                <a:latin typeface="Cambria Math" panose="02040503050406030204" pitchFamily="18" charset="0"/>
                              </a:rPr>
                            </m:ctrlPr>
                          </m:mPr>
                          <m:mr>
                            <m:e>
                              <m:sSub>
                                <m:sSubPr>
                                  <m:ctrlPr>
                                    <a:rPr lang="en-GB" sz="1300" i="1">
                                      <a:latin typeface="Cambria Math" panose="02040503050406030204" pitchFamily="18" charset="0"/>
                                    </a:rPr>
                                  </m:ctrlPr>
                                </m:sSubPr>
                                <m:e>
                                  <m:r>
                                    <a:rPr lang="en-GB" sz="1300">
                                      <a:latin typeface="Cambria Math" panose="02040503050406030204" pitchFamily="18" charset="0"/>
                                    </a:rPr>
                                    <m:t>𝑥</m:t>
                                  </m:r>
                                </m:e>
                                <m:sub>
                                  <m:r>
                                    <a:rPr lang="en-GB" sz="1300">
                                      <a:latin typeface="Cambria Math" panose="02040503050406030204" pitchFamily="18" charset="0"/>
                                    </a:rPr>
                                    <m:t>2</m:t>
                                  </m:r>
                                </m:sub>
                              </m:sSub>
                            </m:e>
                          </m:mr>
                          <m:mr>
                            <m:e>
                              <m:f>
                                <m:fPr>
                                  <m:ctrlPr>
                                    <a:rPr lang="en-GB" sz="1300" i="1">
                                      <a:latin typeface="Cambria Math" panose="02040503050406030204" pitchFamily="18" charset="0"/>
                                    </a:rPr>
                                  </m:ctrlPr>
                                </m:fPr>
                                <m:num>
                                  <m:r>
                                    <a:rPr lang="sk-SK" sz="1300">
                                      <a:latin typeface="Cambria Math" panose="02040503050406030204" pitchFamily="18" charset="0"/>
                                    </a:rPr>
                                    <m:t>1</m:t>
                                  </m:r>
                                </m:num>
                                <m:den>
                                  <m:r>
                                    <a:rPr lang="sk-SK" sz="1300">
                                      <a:latin typeface="Cambria Math" panose="02040503050406030204" pitchFamily="18" charset="0"/>
                                    </a:rPr>
                                    <m:t>𝑚</m:t>
                                  </m:r>
                                  <m:sSup>
                                    <m:sSupPr>
                                      <m:ctrlPr>
                                        <a:rPr lang="en-US" sz="1300" i="1">
                                          <a:latin typeface="Cambria Math" panose="02040503050406030204" pitchFamily="18" charset="0"/>
                                        </a:rPr>
                                      </m:ctrlPr>
                                    </m:sSupPr>
                                    <m:e>
                                      <m:r>
                                        <a:rPr lang="sk-SK" sz="1300">
                                          <a:latin typeface="Cambria Math" panose="02040503050406030204" pitchFamily="18" charset="0"/>
                                        </a:rPr>
                                        <m:t>𝑟</m:t>
                                      </m:r>
                                    </m:e>
                                    <m:sup>
                                      <m:r>
                                        <a:rPr lang="en-US" sz="1300">
                                          <a:latin typeface="Cambria Math" panose="02040503050406030204" pitchFamily="18" charset="0"/>
                                        </a:rPr>
                                        <m:t>2</m:t>
                                      </m:r>
                                    </m:sup>
                                  </m:sSup>
                                </m:den>
                              </m:f>
                              <m:d>
                                <m:dPr>
                                  <m:ctrlPr>
                                    <a:rPr lang="en-US" sz="1300" i="1">
                                      <a:latin typeface="Cambria Math" panose="02040503050406030204" pitchFamily="18" charset="0"/>
                                    </a:rPr>
                                  </m:ctrlPr>
                                </m:dPr>
                                <m:e>
                                  <m:r>
                                    <a:rPr lang="en-US" sz="1300">
                                      <a:latin typeface="Cambria Math" panose="02040503050406030204" pitchFamily="18" charset="0"/>
                                    </a:rPr>
                                    <m:t>−</m:t>
                                  </m:r>
                                  <m:r>
                                    <a:rPr lang="en-US" sz="1300">
                                      <a:latin typeface="Cambria Math" panose="02040503050406030204" pitchFamily="18" charset="0"/>
                                    </a:rPr>
                                    <m:t>𝑏</m:t>
                                  </m:r>
                                  <m:sSub>
                                    <m:sSubPr>
                                      <m:ctrlPr>
                                        <a:rPr lang="en-US" sz="1300" i="1">
                                          <a:latin typeface="Cambria Math" panose="02040503050406030204" pitchFamily="18" charset="0"/>
                                        </a:rPr>
                                      </m:ctrlPr>
                                    </m:sSubPr>
                                    <m:e>
                                      <m:r>
                                        <a:rPr lang="en-US" sz="1300">
                                          <a:latin typeface="Cambria Math" panose="02040503050406030204" pitchFamily="18" charset="0"/>
                                        </a:rPr>
                                        <m:t>𝑥</m:t>
                                      </m:r>
                                    </m:e>
                                    <m:sub>
                                      <m:r>
                                        <a:rPr lang="en-US" sz="1300">
                                          <a:latin typeface="Cambria Math" panose="02040503050406030204" pitchFamily="18" charset="0"/>
                                        </a:rPr>
                                        <m:t>2</m:t>
                                      </m:r>
                                    </m:sub>
                                  </m:sSub>
                                  <m:r>
                                    <a:rPr lang="en-US" sz="1300">
                                      <a:latin typeface="Cambria Math" panose="02040503050406030204" pitchFamily="18" charset="0"/>
                                    </a:rPr>
                                    <m:t>−</m:t>
                                  </m:r>
                                  <m:r>
                                    <a:rPr lang="en-US" sz="1300">
                                      <a:latin typeface="Cambria Math" panose="02040503050406030204" pitchFamily="18" charset="0"/>
                                    </a:rPr>
                                    <m:t>𝑚𝑔𝑟</m:t>
                                  </m:r>
                                  <m:func>
                                    <m:funcPr>
                                      <m:ctrlPr>
                                        <a:rPr lang="en-US" sz="1300" i="1">
                                          <a:latin typeface="Cambria Math" panose="02040503050406030204" pitchFamily="18" charset="0"/>
                                        </a:rPr>
                                      </m:ctrlPr>
                                    </m:funcPr>
                                    <m:fName>
                                      <m:r>
                                        <m:rPr>
                                          <m:sty m:val="p"/>
                                        </m:rPr>
                                        <a:rPr lang="en-US" sz="1300">
                                          <a:latin typeface="Cambria Math" panose="02040503050406030204" pitchFamily="18" charset="0"/>
                                        </a:rPr>
                                        <m:t>sin</m:t>
                                      </m:r>
                                    </m:fName>
                                    <m:e>
                                      <m:sSub>
                                        <m:sSubPr>
                                          <m:ctrlPr>
                                            <a:rPr lang="en-US" sz="1300" i="1">
                                              <a:latin typeface="Cambria Math" panose="02040503050406030204" pitchFamily="18" charset="0"/>
                                            </a:rPr>
                                          </m:ctrlPr>
                                        </m:sSubPr>
                                        <m:e>
                                          <m:r>
                                            <a:rPr lang="en-US" sz="1300">
                                              <a:latin typeface="Cambria Math" panose="02040503050406030204" pitchFamily="18" charset="0"/>
                                            </a:rPr>
                                            <m:t>𝑥</m:t>
                                          </m:r>
                                        </m:e>
                                        <m:sub>
                                          <m:r>
                                            <a:rPr lang="en-US" sz="1300">
                                              <a:latin typeface="Cambria Math" panose="02040503050406030204" pitchFamily="18" charset="0"/>
                                            </a:rPr>
                                            <m:t>1</m:t>
                                          </m:r>
                                        </m:sub>
                                      </m:sSub>
                                    </m:e>
                                  </m:func>
                                </m:e>
                              </m:d>
                            </m:e>
                          </m:mr>
                        </m:m>
                      </m:e>
                    </m:d>
                    <m:r>
                      <a:rPr lang="sk-SK" sz="1300" b="0" i="1" smtClean="0">
                        <a:latin typeface="Cambria Math" panose="02040503050406030204" pitchFamily="18" charset="0"/>
                      </a:rPr>
                      <m:t>=</m:t>
                    </m:r>
                    <m:f>
                      <m:fPr>
                        <m:ctrlPr>
                          <a:rPr lang="en-GB" sz="1300" i="1">
                            <a:latin typeface="Cambria Math" panose="02040503050406030204" pitchFamily="18" charset="0"/>
                          </a:rPr>
                        </m:ctrlPr>
                      </m:fPr>
                      <m:num>
                        <m:r>
                          <a:rPr lang="sk-SK" sz="1300">
                            <a:latin typeface="Cambria Math" panose="02040503050406030204" pitchFamily="18" charset="0"/>
                          </a:rPr>
                          <m:t>1</m:t>
                        </m:r>
                      </m:num>
                      <m:den>
                        <m:r>
                          <a:rPr lang="sk-SK" sz="1300">
                            <a:latin typeface="Cambria Math" panose="02040503050406030204" pitchFamily="18" charset="0"/>
                          </a:rPr>
                          <m:t>𝑚</m:t>
                        </m:r>
                        <m:sSup>
                          <m:sSupPr>
                            <m:ctrlPr>
                              <a:rPr lang="en-US" sz="1300" i="1">
                                <a:latin typeface="Cambria Math" panose="02040503050406030204" pitchFamily="18" charset="0"/>
                              </a:rPr>
                            </m:ctrlPr>
                          </m:sSupPr>
                          <m:e>
                            <m:r>
                              <a:rPr lang="sk-SK" sz="1300">
                                <a:latin typeface="Cambria Math" panose="02040503050406030204" pitchFamily="18" charset="0"/>
                              </a:rPr>
                              <m:t>𝑟</m:t>
                            </m:r>
                          </m:e>
                          <m:sup>
                            <m:r>
                              <a:rPr lang="en-US" sz="1300">
                                <a:latin typeface="Cambria Math" panose="02040503050406030204" pitchFamily="18" charset="0"/>
                              </a:rPr>
                              <m:t>2</m:t>
                            </m:r>
                          </m:sup>
                        </m:sSup>
                      </m:den>
                    </m:f>
                    <m:d>
                      <m:dPr>
                        <m:ctrlPr>
                          <a:rPr lang="en-US" sz="1300" i="1">
                            <a:latin typeface="Cambria Math" panose="02040503050406030204" pitchFamily="18" charset="0"/>
                          </a:rPr>
                        </m:ctrlPr>
                      </m:dPr>
                      <m:e>
                        <m:r>
                          <a:rPr lang="en-US" sz="1300">
                            <a:latin typeface="Cambria Math" panose="02040503050406030204" pitchFamily="18" charset="0"/>
                          </a:rPr>
                          <m:t>−</m:t>
                        </m:r>
                        <m:r>
                          <a:rPr lang="en-US" sz="1300">
                            <a:latin typeface="Cambria Math" panose="02040503050406030204" pitchFamily="18" charset="0"/>
                          </a:rPr>
                          <m:t>𝑏</m:t>
                        </m:r>
                        <m:sSub>
                          <m:sSubPr>
                            <m:ctrlPr>
                              <a:rPr lang="en-US" sz="1300" i="1">
                                <a:latin typeface="Cambria Math" panose="02040503050406030204" pitchFamily="18" charset="0"/>
                              </a:rPr>
                            </m:ctrlPr>
                          </m:sSubPr>
                          <m:e>
                            <m:r>
                              <a:rPr lang="en-US" sz="1300">
                                <a:latin typeface="Cambria Math" panose="02040503050406030204" pitchFamily="18" charset="0"/>
                              </a:rPr>
                              <m:t>𝑥</m:t>
                            </m:r>
                          </m:e>
                          <m:sub>
                            <m:r>
                              <a:rPr lang="en-US" sz="1300">
                                <a:latin typeface="Cambria Math" panose="02040503050406030204" pitchFamily="18" charset="0"/>
                              </a:rPr>
                              <m:t>2</m:t>
                            </m:r>
                          </m:sub>
                        </m:sSub>
                        <m:r>
                          <a:rPr lang="en-US" sz="1300">
                            <a:latin typeface="Cambria Math" panose="02040503050406030204" pitchFamily="18" charset="0"/>
                          </a:rPr>
                          <m:t>−</m:t>
                        </m:r>
                        <m:r>
                          <a:rPr lang="en-US" sz="1300">
                            <a:latin typeface="Cambria Math" panose="02040503050406030204" pitchFamily="18" charset="0"/>
                          </a:rPr>
                          <m:t>𝑚𝑔𝑟</m:t>
                        </m:r>
                        <m:func>
                          <m:funcPr>
                            <m:ctrlPr>
                              <a:rPr lang="en-US" sz="1300" i="1">
                                <a:latin typeface="Cambria Math" panose="02040503050406030204" pitchFamily="18" charset="0"/>
                              </a:rPr>
                            </m:ctrlPr>
                          </m:funcPr>
                          <m:fName>
                            <m:r>
                              <m:rPr>
                                <m:sty m:val="p"/>
                              </m:rPr>
                              <a:rPr lang="en-US" sz="1300">
                                <a:latin typeface="Cambria Math" panose="02040503050406030204" pitchFamily="18" charset="0"/>
                              </a:rPr>
                              <m:t>sin</m:t>
                            </m:r>
                          </m:fName>
                          <m:e>
                            <m:sSub>
                              <m:sSubPr>
                                <m:ctrlPr>
                                  <a:rPr lang="en-US" sz="1300" i="1">
                                    <a:latin typeface="Cambria Math" panose="02040503050406030204" pitchFamily="18" charset="0"/>
                                  </a:rPr>
                                </m:ctrlPr>
                              </m:sSubPr>
                              <m:e>
                                <m:r>
                                  <a:rPr lang="en-US" sz="1300">
                                    <a:latin typeface="Cambria Math" panose="02040503050406030204" pitchFamily="18" charset="0"/>
                                  </a:rPr>
                                  <m:t>𝑥</m:t>
                                </m:r>
                              </m:e>
                              <m:sub>
                                <m:r>
                                  <a:rPr lang="en-US" sz="1300">
                                    <a:latin typeface="Cambria Math" panose="02040503050406030204" pitchFamily="18" charset="0"/>
                                  </a:rPr>
                                  <m:t>1</m:t>
                                </m:r>
                              </m:sub>
                            </m:sSub>
                          </m:e>
                        </m:func>
                      </m:e>
                    </m:d>
                  </m:oMath>
                </a14:m>
                <a:endParaRPr lang="sk-SK" sz="1300" dirty="0"/>
              </a:p>
              <a:p>
                <a:pPr marL="457200" lvl="2">
                  <a:spcBef>
                    <a:spcPts val="600"/>
                  </a:spcBef>
                  <a:spcAft>
                    <a:spcPts val="600"/>
                  </a:spcAft>
                </a:pPr>
                <a14:m>
                  <m:oMath xmlns:m="http://schemas.openxmlformats.org/officeDocument/2006/math">
                    <m:r>
                      <a:rPr lang="en-GB" sz="1200" i="1" smtClean="0">
                        <a:latin typeface="Cambria Math" panose="02040503050406030204" pitchFamily="18" charset="0"/>
                        <a:ea typeface="Cambria Math" panose="02040503050406030204" pitchFamily="18" charset="0"/>
                      </a:rPr>
                      <m:t>𝛻</m:t>
                    </m:r>
                    <m:sSub>
                      <m:sSubPr>
                        <m:ctrlPr>
                          <a:rPr lang="en-GB" sz="1200" i="1">
                            <a:latin typeface="Cambria Math" panose="02040503050406030204" pitchFamily="18" charset="0"/>
                            <a:ea typeface="Cambria Math" panose="02040503050406030204" pitchFamily="18" charset="0"/>
                          </a:rPr>
                        </m:ctrlPr>
                      </m:sSubPr>
                      <m:e>
                        <m:r>
                          <a:rPr lang="sk-SK" sz="1200" i="1">
                            <a:latin typeface="Cambria Math" panose="02040503050406030204" pitchFamily="18" charset="0"/>
                            <a:ea typeface="Cambria Math" panose="02040503050406030204" pitchFamily="18" charset="0"/>
                          </a:rPr>
                          <m:t>𝑧</m:t>
                        </m:r>
                      </m:e>
                      <m:sub>
                        <m:r>
                          <a:rPr lang="sk-SK" sz="1200" b="0" i="1" smtClean="0">
                            <a:latin typeface="Cambria Math" panose="02040503050406030204" pitchFamily="18" charset="0"/>
                            <a:ea typeface="Cambria Math" panose="02040503050406030204" pitchFamily="18" charset="0"/>
                          </a:rPr>
                          <m:t>2</m:t>
                        </m:r>
                      </m:sub>
                    </m:sSub>
                    <m:r>
                      <a:rPr lang="sk-SK" sz="1200" i="1">
                        <a:latin typeface="Cambria Math" panose="02040503050406030204" pitchFamily="18" charset="0"/>
                        <a:ea typeface="Cambria Math" panose="02040503050406030204" pitchFamily="18" charset="0"/>
                      </a:rPr>
                      <m:t> </m:t>
                    </m:r>
                    <m:r>
                      <a:rPr lang="sk-SK" sz="1200" b="0" i="1" smtClean="0">
                        <a:latin typeface="Cambria Math" panose="02040503050406030204" pitchFamily="18" charset="0"/>
                        <a:ea typeface="Cambria Math" panose="02040503050406030204" pitchFamily="18" charset="0"/>
                      </a:rPr>
                      <m:t>𝑔</m:t>
                    </m:r>
                    <m:r>
                      <a:rPr lang="sk-SK" sz="1200" b="0" i="1" smtClean="0">
                        <a:latin typeface="Cambria Math" panose="02040503050406030204" pitchFamily="18" charset="0"/>
                        <a:ea typeface="Cambria Math" panose="02040503050406030204" pitchFamily="18" charset="0"/>
                      </a:rPr>
                      <m:t>=</m:t>
                    </m:r>
                  </m:oMath>
                </a14:m>
                <a:r>
                  <a:rPr lang="sk-SK" sz="1300" dirty="0"/>
                  <a:t> </a:t>
                </a:r>
                <a14:m>
                  <m:oMath xmlns:m="http://schemas.openxmlformats.org/officeDocument/2006/math">
                    <m:d>
                      <m:dPr>
                        <m:ctrlPr>
                          <a:rPr lang="sk-SK" sz="1300" i="1">
                            <a:latin typeface="Cambria Math" panose="02040503050406030204" pitchFamily="18" charset="0"/>
                          </a:rPr>
                        </m:ctrlPr>
                      </m:dPr>
                      <m:e>
                        <m:m>
                          <m:mPr>
                            <m:mcs>
                              <m:mc>
                                <m:mcPr>
                                  <m:count m:val="2"/>
                                  <m:mcJc m:val="center"/>
                                </m:mcPr>
                              </m:mc>
                            </m:mcs>
                            <m:ctrlPr>
                              <a:rPr lang="sk-SK" sz="1300" i="1">
                                <a:latin typeface="Cambria Math" panose="02040503050406030204" pitchFamily="18" charset="0"/>
                              </a:rPr>
                            </m:ctrlPr>
                          </m:mPr>
                          <m:mr>
                            <m:e>
                              <m:f>
                                <m:fPr>
                                  <m:ctrlPr>
                                    <a:rPr lang="sk-SK" sz="1300" i="1">
                                      <a:latin typeface="Cambria Math" panose="02040503050406030204" pitchFamily="18" charset="0"/>
                                    </a:rPr>
                                  </m:ctrlPr>
                                </m:fPr>
                                <m:num>
                                  <m:r>
                                    <a:rPr lang="sk-SK" sz="1300">
                                      <a:latin typeface="Cambria Math" panose="02040503050406030204" pitchFamily="18" charset="0"/>
                                    </a:rPr>
                                    <m:t>𝜕</m:t>
                                  </m:r>
                                  <m:sSub>
                                    <m:sSubPr>
                                      <m:ctrlPr>
                                        <a:rPr lang="en-US" sz="1300" i="1">
                                          <a:latin typeface="Cambria Math" panose="02040503050406030204" pitchFamily="18" charset="0"/>
                                        </a:rPr>
                                      </m:ctrlPr>
                                    </m:sSubPr>
                                    <m:e>
                                      <m:r>
                                        <a:rPr lang="en-US" sz="1300">
                                          <a:latin typeface="Cambria Math" panose="02040503050406030204" pitchFamily="18" charset="0"/>
                                        </a:rPr>
                                        <m:t>𝑧</m:t>
                                      </m:r>
                                    </m:e>
                                    <m:sub>
                                      <m:r>
                                        <a:rPr lang="sk-SK" sz="1300" b="0" i="0" smtClean="0">
                                          <a:latin typeface="Cambria Math" panose="02040503050406030204" pitchFamily="18" charset="0"/>
                                        </a:rPr>
                                        <m:t>2</m:t>
                                      </m:r>
                                    </m:sub>
                                  </m:sSub>
                                </m:num>
                                <m:den>
                                  <m:r>
                                    <a:rPr lang="sk-SK" sz="1300">
                                      <a:latin typeface="Cambria Math" panose="02040503050406030204" pitchFamily="18" charset="0"/>
                                    </a:rPr>
                                    <m:t>𝜕</m:t>
                                  </m:r>
                                  <m:sSub>
                                    <m:sSubPr>
                                      <m:ctrlPr>
                                        <a:rPr lang="en-US" sz="1300" i="1">
                                          <a:latin typeface="Cambria Math" panose="02040503050406030204" pitchFamily="18" charset="0"/>
                                        </a:rPr>
                                      </m:ctrlPr>
                                    </m:sSubPr>
                                    <m:e>
                                      <m:r>
                                        <a:rPr lang="en-US" sz="1300">
                                          <a:latin typeface="Cambria Math" panose="02040503050406030204" pitchFamily="18" charset="0"/>
                                        </a:rPr>
                                        <m:t>𝑥</m:t>
                                      </m:r>
                                    </m:e>
                                    <m:sub>
                                      <m:r>
                                        <a:rPr lang="en-US" sz="1300">
                                          <a:latin typeface="Cambria Math" panose="02040503050406030204" pitchFamily="18" charset="0"/>
                                        </a:rPr>
                                        <m:t>1</m:t>
                                      </m:r>
                                    </m:sub>
                                  </m:sSub>
                                </m:den>
                              </m:f>
                              <m:r>
                                <m:rPr>
                                  <m:brk m:alnAt="7"/>
                                </m:rPr>
                                <a:rPr lang="en-US" sz="1300">
                                  <a:latin typeface="Cambria Math" panose="02040503050406030204" pitchFamily="18" charset="0"/>
                                </a:rPr>
                                <m:t> </m:t>
                              </m:r>
                              <m:r>
                                <a:rPr lang="en-US" sz="1300">
                                  <a:latin typeface="Cambria Math" panose="02040503050406030204" pitchFamily="18" charset="0"/>
                                </a:rPr>
                                <m:t>,</m:t>
                              </m:r>
                            </m:e>
                            <m:e>
                              <m:f>
                                <m:fPr>
                                  <m:ctrlPr>
                                    <a:rPr lang="sk-SK" sz="1300" i="1">
                                      <a:latin typeface="Cambria Math" panose="02040503050406030204" pitchFamily="18" charset="0"/>
                                    </a:rPr>
                                  </m:ctrlPr>
                                </m:fPr>
                                <m:num>
                                  <m:r>
                                    <a:rPr lang="sk-SK" sz="1300">
                                      <a:latin typeface="Cambria Math" panose="02040503050406030204" pitchFamily="18" charset="0"/>
                                    </a:rPr>
                                    <m:t>𝜕</m:t>
                                  </m:r>
                                  <m:sSub>
                                    <m:sSubPr>
                                      <m:ctrlPr>
                                        <a:rPr lang="en-US" sz="1300" i="1">
                                          <a:latin typeface="Cambria Math" panose="02040503050406030204" pitchFamily="18" charset="0"/>
                                        </a:rPr>
                                      </m:ctrlPr>
                                    </m:sSubPr>
                                    <m:e>
                                      <m:r>
                                        <a:rPr lang="en-US" sz="1300">
                                          <a:latin typeface="Cambria Math" panose="02040503050406030204" pitchFamily="18" charset="0"/>
                                        </a:rPr>
                                        <m:t>𝑧</m:t>
                                      </m:r>
                                    </m:e>
                                    <m:sub>
                                      <m:r>
                                        <a:rPr lang="sk-SK" sz="1300" b="0" i="0" smtClean="0">
                                          <a:latin typeface="Cambria Math" panose="02040503050406030204" pitchFamily="18" charset="0"/>
                                        </a:rPr>
                                        <m:t>2</m:t>
                                      </m:r>
                                    </m:sub>
                                  </m:sSub>
                                </m:num>
                                <m:den>
                                  <m:r>
                                    <a:rPr lang="sk-SK" sz="1300">
                                      <a:latin typeface="Cambria Math" panose="02040503050406030204" pitchFamily="18" charset="0"/>
                                    </a:rPr>
                                    <m:t>𝜕</m:t>
                                  </m:r>
                                  <m:sSub>
                                    <m:sSubPr>
                                      <m:ctrlPr>
                                        <a:rPr lang="en-US" sz="1300" i="1">
                                          <a:latin typeface="Cambria Math" panose="02040503050406030204" pitchFamily="18" charset="0"/>
                                        </a:rPr>
                                      </m:ctrlPr>
                                    </m:sSubPr>
                                    <m:e>
                                      <m:r>
                                        <a:rPr lang="en-US" sz="1300">
                                          <a:latin typeface="Cambria Math" panose="02040503050406030204" pitchFamily="18" charset="0"/>
                                        </a:rPr>
                                        <m:t>𝑥</m:t>
                                      </m:r>
                                    </m:e>
                                    <m:sub>
                                      <m:r>
                                        <a:rPr lang="en-US" sz="1300">
                                          <a:latin typeface="Cambria Math" panose="02040503050406030204" pitchFamily="18" charset="0"/>
                                        </a:rPr>
                                        <m:t>2</m:t>
                                      </m:r>
                                    </m:sub>
                                  </m:sSub>
                                </m:den>
                              </m:f>
                            </m:e>
                          </m:mr>
                        </m:m>
                      </m:e>
                    </m:d>
                    <m:d>
                      <m:dPr>
                        <m:ctrlPr>
                          <a:rPr lang="sk-SK" sz="1400" i="1">
                            <a:latin typeface="Cambria Math" panose="02040503050406030204" pitchFamily="18" charset="0"/>
                            <a:ea typeface="Cambria Math" panose="02040503050406030204" pitchFamily="18" charset="0"/>
                          </a:rPr>
                        </m:ctrlPr>
                      </m:dPr>
                      <m:e>
                        <m:m>
                          <m:mPr>
                            <m:mcs>
                              <m:mc>
                                <m:mcPr>
                                  <m:count m:val="1"/>
                                  <m:mcJc m:val="center"/>
                                </m:mcPr>
                              </m:mc>
                            </m:mcs>
                            <m:ctrlPr>
                              <a:rPr lang="sk-SK" sz="1400" i="1">
                                <a:latin typeface="Cambria Math" panose="02040503050406030204" pitchFamily="18" charset="0"/>
                                <a:ea typeface="Cambria Math" panose="02040503050406030204" pitchFamily="18" charset="0"/>
                              </a:rPr>
                            </m:ctrlPr>
                          </m:mPr>
                          <m:mr>
                            <m:e>
                              <m:r>
                                <m:rPr>
                                  <m:brk m:alnAt="7"/>
                                </m:rPr>
                                <a:rPr lang="en-US" sz="1400" i="1">
                                  <a:latin typeface="Cambria Math" panose="02040503050406030204" pitchFamily="18" charset="0"/>
                                  <a:ea typeface="Cambria Math" panose="02040503050406030204" pitchFamily="18" charset="0"/>
                                </a:rPr>
                                <m:t>0</m:t>
                              </m:r>
                            </m:e>
                          </m:mr>
                          <m:mr>
                            <m:e>
                              <m:f>
                                <m:fPr>
                                  <m:ctrlPr>
                                    <a:rPr lang="en-US" sz="1400" i="1">
                                      <a:latin typeface="Cambria Math" panose="02040503050406030204" pitchFamily="18" charset="0"/>
                                    </a:rPr>
                                  </m:ctrlPr>
                                </m:fPr>
                                <m:num>
                                  <m:r>
                                    <a:rPr lang="en-US" sz="1400" i="1">
                                      <a:latin typeface="Cambria Math" panose="02040503050406030204" pitchFamily="18" charset="0"/>
                                    </a:rPr>
                                    <m:t>1</m:t>
                                  </m:r>
                                </m:num>
                                <m:den>
                                  <m:r>
                                    <a:rPr lang="en-US" sz="1400" i="1">
                                      <a:latin typeface="Cambria Math" panose="02040503050406030204" pitchFamily="18" charset="0"/>
                                    </a:rPr>
                                    <m:t>𝑚</m:t>
                                  </m:r>
                                  <m:sSup>
                                    <m:sSupPr>
                                      <m:ctrlPr>
                                        <a:rPr lang="en-US" sz="1400" i="1">
                                          <a:latin typeface="Cambria Math" panose="02040503050406030204" pitchFamily="18" charset="0"/>
                                        </a:rPr>
                                      </m:ctrlPr>
                                    </m:sSupPr>
                                    <m:e>
                                      <m:r>
                                        <a:rPr lang="en-US" sz="1400" i="1">
                                          <a:latin typeface="Cambria Math" panose="02040503050406030204" pitchFamily="18" charset="0"/>
                                        </a:rPr>
                                        <m:t>𝑟</m:t>
                                      </m:r>
                                    </m:e>
                                    <m:sup>
                                      <m:r>
                                        <a:rPr lang="en-US" sz="1400" i="1">
                                          <a:latin typeface="Cambria Math" panose="02040503050406030204" pitchFamily="18" charset="0"/>
                                        </a:rPr>
                                        <m:t>2</m:t>
                                      </m:r>
                                    </m:sup>
                                  </m:sSup>
                                </m:den>
                              </m:f>
                            </m:e>
                          </m:mr>
                        </m:m>
                      </m:e>
                    </m:d>
                    <m:r>
                      <a:rPr lang="sk-SK" sz="1400" b="0" i="1" smtClean="0">
                        <a:latin typeface="Cambria Math" panose="02040503050406030204" pitchFamily="18" charset="0"/>
                      </a:rPr>
                      <m:t>=</m:t>
                    </m:r>
                    <m:d>
                      <m:dPr>
                        <m:ctrlPr>
                          <a:rPr lang="sk-SK" sz="1300" i="1">
                            <a:latin typeface="Cambria Math" panose="02040503050406030204" pitchFamily="18" charset="0"/>
                          </a:rPr>
                        </m:ctrlPr>
                      </m:dPr>
                      <m:e>
                        <m:m>
                          <m:mPr>
                            <m:mcs>
                              <m:mc>
                                <m:mcPr>
                                  <m:count m:val="2"/>
                                  <m:mcJc m:val="center"/>
                                </m:mcPr>
                              </m:mc>
                            </m:mcs>
                            <m:ctrlPr>
                              <a:rPr lang="sk-SK" sz="1300" i="1">
                                <a:latin typeface="Cambria Math" panose="02040503050406030204" pitchFamily="18" charset="0"/>
                              </a:rPr>
                            </m:ctrlPr>
                          </m:mPr>
                          <m:mr>
                            <m:e>
                              <m:r>
                                <a:rPr lang="sk-SK" sz="1300">
                                  <a:latin typeface="Cambria Math" panose="02040503050406030204" pitchFamily="18" charset="0"/>
                                </a:rPr>
                                <m:t>0</m:t>
                              </m:r>
                              <m:r>
                                <a:rPr lang="en-US" sz="1300">
                                  <a:latin typeface="Cambria Math" panose="02040503050406030204" pitchFamily="18" charset="0"/>
                                </a:rPr>
                                <m:t> ,</m:t>
                              </m:r>
                            </m:e>
                            <m:e>
                              <m:r>
                                <a:rPr lang="sk-SK" sz="1300">
                                  <a:latin typeface="Cambria Math" panose="02040503050406030204" pitchFamily="18" charset="0"/>
                                </a:rPr>
                                <m:t>1</m:t>
                              </m:r>
                            </m:e>
                          </m:mr>
                        </m:m>
                      </m:e>
                    </m:d>
                    <m:d>
                      <m:dPr>
                        <m:ctrlPr>
                          <a:rPr lang="sk-SK" sz="1200" i="1">
                            <a:latin typeface="Cambria Math" panose="02040503050406030204" pitchFamily="18" charset="0"/>
                            <a:ea typeface="Cambria Math" panose="02040503050406030204" pitchFamily="18" charset="0"/>
                          </a:rPr>
                        </m:ctrlPr>
                      </m:dPr>
                      <m:e>
                        <m:m>
                          <m:mPr>
                            <m:mcs>
                              <m:mc>
                                <m:mcPr>
                                  <m:count m:val="1"/>
                                  <m:mcJc m:val="center"/>
                                </m:mcPr>
                              </m:mc>
                            </m:mcs>
                            <m:ctrlPr>
                              <a:rPr lang="sk-SK" sz="1200" i="1">
                                <a:latin typeface="Cambria Math" panose="02040503050406030204" pitchFamily="18" charset="0"/>
                                <a:ea typeface="Cambria Math" panose="02040503050406030204" pitchFamily="18" charset="0"/>
                              </a:rPr>
                            </m:ctrlPr>
                          </m:mPr>
                          <m:mr>
                            <m:e>
                              <m:r>
                                <m:rPr>
                                  <m:brk m:alnAt="7"/>
                                </m:rPr>
                                <a:rPr lang="en-US" sz="1200" i="1">
                                  <a:latin typeface="Cambria Math" panose="02040503050406030204" pitchFamily="18" charset="0"/>
                                  <a:ea typeface="Cambria Math" panose="02040503050406030204" pitchFamily="18" charset="0"/>
                                </a:rPr>
                                <m:t>0</m:t>
                              </m:r>
                            </m:e>
                          </m:mr>
                          <m:mr>
                            <m:e>
                              <m:f>
                                <m:fPr>
                                  <m:ctrlPr>
                                    <a:rPr lang="en-US" sz="1200" i="1">
                                      <a:latin typeface="Cambria Math" panose="02040503050406030204" pitchFamily="18" charset="0"/>
                                    </a:rPr>
                                  </m:ctrlPr>
                                </m:fPr>
                                <m:num>
                                  <m:r>
                                    <a:rPr lang="en-US" sz="1200" i="1">
                                      <a:latin typeface="Cambria Math" panose="02040503050406030204" pitchFamily="18" charset="0"/>
                                    </a:rPr>
                                    <m:t>1</m:t>
                                  </m:r>
                                </m:num>
                                <m:den>
                                  <m:r>
                                    <a:rPr lang="en-US" sz="1200" i="1">
                                      <a:latin typeface="Cambria Math" panose="02040503050406030204" pitchFamily="18" charset="0"/>
                                    </a:rPr>
                                    <m:t>𝑚</m:t>
                                  </m:r>
                                  <m:sSup>
                                    <m:sSupPr>
                                      <m:ctrlPr>
                                        <a:rPr lang="en-US" sz="1200" i="1">
                                          <a:latin typeface="Cambria Math" panose="02040503050406030204" pitchFamily="18" charset="0"/>
                                        </a:rPr>
                                      </m:ctrlPr>
                                    </m:sSupPr>
                                    <m:e>
                                      <m:r>
                                        <a:rPr lang="en-US" sz="1200" i="1">
                                          <a:latin typeface="Cambria Math" panose="02040503050406030204" pitchFamily="18" charset="0"/>
                                        </a:rPr>
                                        <m:t>𝑟</m:t>
                                      </m:r>
                                    </m:e>
                                    <m:sup>
                                      <m:r>
                                        <a:rPr lang="en-US" sz="1200" i="1">
                                          <a:latin typeface="Cambria Math" panose="02040503050406030204" pitchFamily="18" charset="0"/>
                                        </a:rPr>
                                        <m:t>2</m:t>
                                      </m:r>
                                    </m:sup>
                                  </m:sSup>
                                </m:den>
                              </m:f>
                            </m:e>
                          </m:mr>
                        </m:m>
                      </m:e>
                    </m:d>
                    <m:r>
                      <a:rPr lang="sk-SK" sz="1200" b="0" i="1" smtClean="0">
                        <a:latin typeface="Cambria Math" panose="02040503050406030204" pitchFamily="18" charset="0"/>
                      </a:rPr>
                      <m:t>=</m:t>
                    </m:r>
                    <m:f>
                      <m:fPr>
                        <m:ctrlPr>
                          <a:rPr lang="en-US" sz="1400" i="1">
                            <a:latin typeface="Cambria Math" panose="02040503050406030204" pitchFamily="18" charset="0"/>
                          </a:rPr>
                        </m:ctrlPr>
                      </m:fPr>
                      <m:num>
                        <m:r>
                          <a:rPr lang="en-US" sz="1400" i="1">
                            <a:latin typeface="Cambria Math" panose="02040503050406030204" pitchFamily="18" charset="0"/>
                          </a:rPr>
                          <m:t>1</m:t>
                        </m:r>
                      </m:num>
                      <m:den>
                        <m:r>
                          <a:rPr lang="en-US" sz="1400" i="1">
                            <a:latin typeface="Cambria Math" panose="02040503050406030204" pitchFamily="18" charset="0"/>
                          </a:rPr>
                          <m:t>𝑚</m:t>
                        </m:r>
                        <m:sSup>
                          <m:sSupPr>
                            <m:ctrlPr>
                              <a:rPr lang="en-US" sz="1400" i="1">
                                <a:latin typeface="Cambria Math" panose="02040503050406030204" pitchFamily="18" charset="0"/>
                              </a:rPr>
                            </m:ctrlPr>
                          </m:sSupPr>
                          <m:e>
                            <m:r>
                              <a:rPr lang="en-US" sz="1400" i="1">
                                <a:latin typeface="Cambria Math" panose="02040503050406030204" pitchFamily="18" charset="0"/>
                              </a:rPr>
                              <m:t>𝑟</m:t>
                            </m:r>
                          </m:e>
                          <m:sup>
                            <m:r>
                              <a:rPr lang="en-US" sz="1400" i="1">
                                <a:latin typeface="Cambria Math" panose="02040503050406030204" pitchFamily="18" charset="0"/>
                              </a:rPr>
                              <m:t>2</m:t>
                            </m:r>
                          </m:sup>
                        </m:sSup>
                      </m:den>
                    </m:f>
                  </m:oMath>
                </a14:m>
                <a:endParaRPr lang="sk-SK" sz="1300" dirty="0"/>
              </a:p>
              <a:p>
                <a:pPr lvl="1"/>
                <a14:m>
                  <m:oMath xmlns:m="http://schemas.openxmlformats.org/officeDocument/2006/math">
                    <m:r>
                      <a:rPr lang="sk-SK" sz="1400" i="1">
                        <a:latin typeface="Cambria Math" panose="02040503050406030204" pitchFamily="18" charset="0"/>
                        <a:ea typeface="Cambria Math" panose="02040503050406030204" pitchFamily="18" charset="0"/>
                      </a:rPr>
                      <m:t>𝑢</m:t>
                    </m:r>
                    <m:r>
                      <a:rPr lang="sk-SK" sz="1400" i="1">
                        <a:latin typeface="Cambria Math" panose="02040503050406030204" pitchFamily="18" charset="0"/>
                        <a:ea typeface="Cambria Math" panose="02040503050406030204" pitchFamily="18" charset="0"/>
                      </a:rPr>
                      <m:t>=</m:t>
                    </m:r>
                    <m:f>
                      <m:fPr>
                        <m:ctrlPr>
                          <a:rPr lang="en-GB" sz="1400" i="1">
                            <a:latin typeface="Cambria Math" panose="02040503050406030204" pitchFamily="18" charset="0"/>
                            <a:ea typeface="Cambria Math" panose="02040503050406030204" pitchFamily="18" charset="0"/>
                          </a:rPr>
                        </m:ctrlPr>
                      </m:fPr>
                      <m:num>
                        <m:r>
                          <a:rPr lang="sk-SK" sz="1400" i="1">
                            <a:latin typeface="Cambria Math" panose="02040503050406030204" pitchFamily="18" charset="0"/>
                            <a:ea typeface="Cambria Math" panose="02040503050406030204" pitchFamily="18" charset="0"/>
                          </a:rPr>
                          <m:t>−</m:t>
                        </m:r>
                        <m:sSup>
                          <m:sSupPr>
                            <m:ctrlPr>
                              <a:rPr lang="en-GB" sz="1400" i="1">
                                <a:latin typeface="Cambria Math" panose="02040503050406030204" pitchFamily="18" charset="0"/>
                                <a:ea typeface="Cambria Math" panose="02040503050406030204" pitchFamily="18" charset="0"/>
                              </a:rPr>
                            </m:ctrlPr>
                          </m:sSupPr>
                          <m:e>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𝐿</m:t>
                                </m:r>
                              </m:e>
                              <m:sub>
                                <m:r>
                                  <a:rPr lang="en-GB" sz="1400" i="1">
                                    <a:latin typeface="Cambria Math" panose="02040503050406030204" pitchFamily="18" charset="0"/>
                                    <a:ea typeface="Cambria Math" panose="02040503050406030204" pitchFamily="18" charset="0"/>
                                  </a:rPr>
                                  <m:t>𝑓</m:t>
                                </m:r>
                              </m:sub>
                            </m:sSub>
                          </m:e>
                          <m:sup>
                            <m:r>
                              <a:rPr lang="sk-SK" sz="1400" i="1">
                                <a:latin typeface="Cambria Math" panose="02040503050406030204" pitchFamily="18" charset="0"/>
                                <a:ea typeface="Cambria Math" panose="02040503050406030204" pitchFamily="18" charset="0"/>
                              </a:rPr>
                              <m:t>2</m:t>
                            </m:r>
                          </m:sup>
                        </m:sSup>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𝑧</m:t>
                            </m:r>
                          </m:e>
                          <m:sub>
                            <m:r>
                              <a:rPr lang="en-GB" sz="1400" i="1">
                                <a:latin typeface="Cambria Math" panose="02040503050406030204" pitchFamily="18" charset="0"/>
                                <a:ea typeface="Cambria Math" panose="02040503050406030204" pitchFamily="18" charset="0"/>
                              </a:rPr>
                              <m:t>1</m:t>
                            </m:r>
                          </m:sub>
                        </m:sSub>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𝑣</m:t>
                        </m:r>
                      </m:num>
                      <m:den>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𝐿</m:t>
                            </m:r>
                          </m:e>
                          <m:sub>
                            <m:r>
                              <a:rPr lang="en-GB" sz="1400" i="1">
                                <a:latin typeface="Cambria Math" panose="02040503050406030204" pitchFamily="18" charset="0"/>
                                <a:ea typeface="Cambria Math" panose="02040503050406030204" pitchFamily="18" charset="0"/>
                              </a:rPr>
                              <m:t>𝑔</m:t>
                            </m:r>
                          </m:sub>
                        </m:sSub>
                        <m:sSup>
                          <m:sSupPr>
                            <m:ctrlPr>
                              <a:rPr lang="en-GB" sz="1400" i="1">
                                <a:latin typeface="Cambria Math" panose="02040503050406030204" pitchFamily="18" charset="0"/>
                                <a:ea typeface="Cambria Math" panose="02040503050406030204" pitchFamily="18" charset="0"/>
                              </a:rPr>
                            </m:ctrlPr>
                          </m:sSupPr>
                          <m:e>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𝐿</m:t>
                                </m:r>
                              </m:e>
                              <m:sub>
                                <m:r>
                                  <a:rPr lang="en-GB" sz="1400" i="1">
                                    <a:latin typeface="Cambria Math" panose="02040503050406030204" pitchFamily="18" charset="0"/>
                                    <a:ea typeface="Cambria Math" panose="02040503050406030204" pitchFamily="18" charset="0"/>
                                  </a:rPr>
                                  <m:t>𝑓</m:t>
                                </m:r>
                              </m:sub>
                            </m:sSub>
                          </m:e>
                          <m:sup>
                            <m:r>
                              <a:rPr lang="sk-SK" sz="1400" i="1">
                                <a:latin typeface="Cambria Math" panose="02040503050406030204" pitchFamily="18" charset="0"/>
                                <a:ea typeface="Cambria Math" panose="02040503050406030204" pitchFamily="18" charset="0"/>
                              </a:rPr>
                              <m:t>1</m:t>
                            </m:r>
                          </m:sup>
                        </m:sSup>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𝑧</m:t>
                            </m:r>
                          </m:e>
                          <m:sub>
                            <m:r>
                              <a:rPr lang="en-GB" sz="1400" i="1">
                                <a:latin typeface="Cambria Math" panose="02040503050406030204" pitchFamily="18" charset="0"/>
                                <a:ea typeface="Cambria Math" panose="02040503050406030204" pitchFamily="18" charset="0"/>
                              </a:rPr>
                              <m:t>1</m:t>
                            </m:r>
                          </m:sub>
                        </m:sSub>
                      </m:den>
                    </m:f>
                    <m:r>
                      <a:rPr lang="sk-SK" sz="1400" i="1">
                        <a:latin typeface="Cambria Math" panose="02040503050406030204" pitchFamily="18" charset="0"/>
                        <a:ea typeface="Cambria Math" panose="02040503050406030204" pitchFamily="18" charset="0"/>
                      </a:rPr>
                      <m:t>=</m:t>
                    </m:r>
                    <m:f>
                      <m:fPr>
                        <m:ctrlPr>
                          <a:rPr lang="sk-SK" sz="1400" i="1">
                            <a:latin typeface="Cambria Math" panose="02040503050406030204" pitchFamily="18" charset="0"/>
                            <a:ea typeface="Cambria Math" panose="02040503050406030204" pitchFamily="18" charset="0"/>
                          </a:rPr>
                        </m:ctrlPr>
                      </m:fPr>
                      <m:num>
                        <m:r>
                          <a:rPr lang="sk-SK" sz="1400" i="1">
                            <a:latin typeface="Cambria Math" panose="02040503050406030204" pitchFamily="18" charset="0"/>
                            <a:ea typeface="Cambria Math" panose="02040503050406030204" pitchFamily="18" charset="0"/>
                          </a:rPr>
                          <m:t>𝑣</m:t>
                        </m:r>
                        <m:r>
                          <a:rPr lang="sk-SK" sz="1400" i="1">
                            <a:latin typeface="Cambria Math" panose="02040503050406030204" pitchFamily="18" charset="0"/>
                            <a:ea typeface="Cambria Math" panose="02040503050406030204" pitchFamily="18" charset="0"/>
                          </a:rPr>
                          <m:t>−</m:t>
                        </m:r>
                        <m:r>
                          <a:rPr lang="sk-SK"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sk-SK" sz="1400" i="1">
                                <a:latin typeface="Cambria Math" panose="02040503050406030204" pitchFamily="18" charset="0"/>
                                <a:ea typeface="Cambria Math" panose="02040503050406030204" pitchFamily="18" charset="0"/>
                              </a:rPr>
                              <m:t>𝑧</m:t>
                            </m:r>
                          </m:e>
                          <m:sub>
                            <m:r>
                              <a:rPr lang="sk-SK" sz="1400" i="1">
                                <a:latin typeface="Cambria Math" panose="02040503050406030204" pitchFamily="18" charset="0"/>
                                <a:ea typeface="Cambria Math" panose="02040503050406030204" pitchFamily="18" charset="0"/>
                              </a:rPr>
                              <m:t>2</m:t>
                            </m:r>
                          </m:sub>
                        </m:sSub>
                        <m:r>
                          <a:rPr lang="sk-SK" sz="1400" i="1">
                            <a:latin typeface="Cambria Math" panose="02040503050406030204" pitchFamily="18" charset="0"/>
                            <a:ea typeface="Cambria Math" panose="02040503050406030204" pitchFamily="18" charset="0"/>
                          </a:rPr>
                          <m:t> </m:t>
                        </m:r>
                        <m:r>
                          <a:rPr lang="sk-SK" sz="1400" i="1">
                            <a:latin typeface="Cambria Math" panose="02040503050406030204" pitchFamily="18" charset="0"/>
                            <a:ea typeface="Cambria Math" panose="02040503050406030204" pitchFamily="18" charset="0"/>
                          </a:rPr>
                          <m:t>𝑓</m:t>
                        </m:r>
                      </m:num>
                      <m:den>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sk-SK" sz="1400" i="1">
                                <a:latin typeface="Cambria Math" panose="02040503050406030204" pitchFamily="18" charset="0"/>
                                <a:ea typeface="Cambria Math" panose="02040503050406030204" pitchFamily="18" charset="0"/>
                              </a:rPr>
                              <m:t>𝑧</m:t>
                            </m:r>
                          </m:e>
                          <m:sub>
                            <m:r>
                              <a:rPr lang="sk-SK" sz="1400" i="1">
                                <a:latin typeface="Cambria Math" panose="02040503050406030204" pitchFamily="18" charset="0"/>
                                <a:ea typeface="Cambria Math" panose="02040503050406030204" pitchFamily="18" charset="0"/>
                              </a:rPr>
                              <m:t>2</m:t>
                            </m:r>
                          </m:sub>
                        </m:sSub>
                        <m:r>
                          <a:rPr lang="sk-SK" sz="1400" i="1">
                            <a:latin typeface="Cambria Math" panose="02040503050406030204" pitchFamily="18" charset="0"/>
                            <a:ea typeface="Cambria Math" panose="02040503050406030204" pitchFamily="18" charset="0"/>
                          </a:rPr>
                          <m:t> </m:t>
                        </m:r>
                        <m:r>
                          <a:rPr lang="sk-SK" sz="1400" i="1">
                            <a:latin typeface="Cambria Math" panose="02040503050406030204" pitchFamily="18" charset="0"/>
                            <a:ea typeface="Cambria Math" panose="02040503050406030204" pitchFamily="18" charset="0"/>
                          </a:rPr>
                          <m:t>𝑔</m:t>
                        </m:r>
                      </m:den>
                    </m:f>
                    <m:r>
                      <a:rPr lang="sk-SK" sz="1400" b="0" i="1" smtClean="0">
                        <a:latin typeface="Cambria Math" panose="02040503050406030204" pitchFamily="18" charset="0"/>
                        <a:ea typeface="Cambria Math" panose="02040503050406030204" pitchFamily="18" charset="0"/>
                      </a:rPr>
                      <m:t>=</m:t>
                    </m:r>
                    <m:f>
                      <m:fPr>
                        <m:ctrlPr>
                          <a:rPr lang="sk-SK" sz="1400" b="0" i="1" smtClean="0">
                            <a:latin typeface="Cambria Math" panose="02040503050406030204" pitchFamily="18" charset="0"/>
                            <a:ea typeface="Cambria Math" panose="02040503050406030204" pitchFamily="18" charset="0"/>
                          </a:rPr>
                        </m:ctrlPr>
                      </m:fPr>
                      <m:num>
                        <m:r>
                          <a:rPr lang="sk-SK" sz="1400" b="0" i="1" smtClean="0">
                            <a:latin typeface="Cambria Math" panose="02040503050406030204" pitchFamily="18" charset="0"/>
                            <a:ea typeface="Cambria Math" panose="02040503050406030204" pitchFamily="18" charset="0"/>
                          </a:rPr>
                          <m:t>𝑣</m:t>
                        </m:r>
                        <m:r>
                          <a:rPr lang="sk-SK" sz="1400" b="0" i="1" smtClean="0">
                            <a:latin typeface="Cambria Math" panose="02040503050406030204" pitchFamily="18" charset="0"/>
                            <a:ea typeface="Cambria Math" panose="02040503050406030204" pitchFamily="18" charset="0"/>
                          </a:rPr>
                          <m:t>−</m:t>
                        </m:r>
                        <m:f>
                          <m:fPr>
                            <m:ctrlPr>
                              <a:rPr lang="en-GB" sz="1400" i="1">
                                <a:latin typeface="Cambria Math" panose="02040503050406030204" pitchFamily="18" charset="0"/>
                              </a:rPr>
                            </m:ctrlPr>
                          </m:fPr>
                          <m:num>
                            <m:r>
                              <a:rPr lang="sk-SK" sz="1400">
                                <a:latin typeface="Cambria Math" panose="02040503050406030204" pitchFamily="18" charset="0"/>
                              </a:rPr>
                              <m:t>1</m:t>
                            </m:r>
                          </m:num>
                          <m:den>
                            <m:r>
                              <a:rPr lang="sk-SK" sz="1400">
                                <a:latin typeface="Cambria Math" panose="02040503050406030204" pitchFamily="18" charset="0"/>
                              </a:rPr>
                              <m:t>𝑚</m:t>
                            </m:r>
                            <m:sSup>
                              <m:sSupPr>
                                <m:ctrlPr>
                                  <a:rPr lang="en-US" sz="1400" i="1">
                                    <a:latin typeface="Cambria Math" panose="02040503050406030204" pitchFamily="18" charset="0"/>
                                  </a:rPr>
                                </m:ctrlPr>
                              </m:sSupPr>
                              <m:e>
                                <m:r>
                                  <a:rPr lang="sk-SK" sz="1400">
                                    <a:latin typeface="Cambria Math" panose="02040503050406030204" pitchFamily="18" charset="0"/>
                                  </a:rPr>
                                  <m:t>𝑟</m:t>
                                </m:r>
                              </m:e>
                              <m:sup>
                                <m:r>
                                  <a:rPr lang="en-US" sz="1400">
                                    <a:latin typeface="Cambria Math" panose="02040503050406030204" pitchFamily="18" charset="0"/>
                                  </a:rPr>
                                  <m:t>2</m:t>
                                </m:r>
                              </m:sup>
                            </m:sSup>
                          </m:den>
                        </m:f>
                        <m:d>
                          <m:dPr>
                            <m:ctrlPr>
                              <a:rPr lang="en-US" sz="1400" i="1">
                                <a:latin typeface="Cambria Math" panose="02040503050406030204" pitchFamily="18" charset="0"/>
                              </a:rPr>
                            </m:ctrlPr>
                          </m:dPr>
                          <m:e>
                            <m:r>
                              <a:rPr lang="en-US" sz="1400">
                                <a:latin typeface="Cambria Math" panose="02040503050406030204" pitchFamily="18" charset="0"/>
                              </a:rPr>
                              <m:t>−</m:t>
                            </m:r>
                            <m:r>
                              <a:rPr lang="en-US" sz="1400">
                                <a:latin typeface="Cambria Math" panose="02040503050406030204" pitchFamily="18" charset="0"/>
                              </a:rPr>
                              <m:t>𝑏</m:t>
                            </m:r>
                            <m:sSub>
                              <m:sSubPr>
                                <m:ctrlPr>
                                  <a:rPr lang="en-US" sz="1400" i="1">
                                    <a:latin typeface="Cambria Math" panose="02040503050406030204" pitchFamily="18" charset="0"/>
                                  </a:rPr>
                                </m:ctrlPr>
                              </m:sSubPr>
                              <m:e>
                                <m:r>
                                  <a:rPr lang="en-US" sz="1400">
                                    <a:latin typeface="Cambria Math" panose="02040503050406030204" pitchFamily="18" charset="0"/>
                                  </a:rPr>
                                  <m:t>𝑥</m:t>
                                </m:r>
                              </m:e>
                              <m:sub>
                                <m:r>
                                  <a:rPr lang="en-US" sz="1400">
                                    <a:latin typeface="Cambria Math" panose="02040503050406030204" pitchFamily="18" charset="0"/>
                                  </a:rPr>
                                  <m:t>2</m:t>
                                </m:r>
                              </m:sub>
                            </m:sSub>
                            <m:r>
                              <a:rPr lang="en-US" sz="1400">
                                <a:latin typeface="Cambria Math" panose="02040503050406030204" pitchFamily="18" charset="0"/>
                              </a:rPr>
                              <m:t>−</m:t>
                            </m:r>
                            <m:r>
                              <a:rPr lang="en-US" sz="1400">
                                <a:latin typeface="Cambria Math" panose="02040503050406030204" pitchFamily="18" charset="0"/>
                              </a:rPr>
                              <m:t>𝑚𝑔𝑟</m:t>
                            </m:r>
                            <m:func>
                              <m:funcPr>
                                <m:ctrlPr>
                                  <a:rPr lang="en-US" sz="1400" i="1">
                                    <a:latin typeface="Cambria Math" panose="02040503050406030204" pitchFamily="18" charset="0"/>
                                  </a:rPr>
                                </m:ctrlPr>
                              </m:funcPr>
                              <m:fName>
                                <m:r>
                                  <m:rPr>
                                    <m:sty m:val="p"/>
                                  </m:rPr>
                                  <a:rPr lang="en-US" sz="1400">
                                    <a:latin typeface="Cambria Math" panose="02040503050406030204" pitchFamily="18" charset="0"/>
                                  </a:rPr>
                                  <m:t>sin</m:t>
                                </m:r>
                              </m:fName>
                              <m:e>
                                <m:sSub>
                                  <m:sSubPr>
                                    <m:ctrlPr>
                                      <a:rPr lang="en-US" sz="1400" i="1">
                                        <a:latin typeface="Cambria Math" panose="02040503050406030204" pitchFamily="18" charset="0"/>
                                      </a:rPr>
                                    </m:ctrlPr>
                                  </m:sSubPr>
                                  <m:e>
                                    <m:r>
                                      <a:rPr lang="en-US" sz="1400">
                                        <a:latin typeface="Cambria Math" panose="02040503050406030204" pitchFamily="18" charset="0"/>
                                      </a:rPr>
                                      <m:t>𝑥</m:t>
                                    </m:r>
                                  </m:e>
                                  <m:sub>
                                    <m:r>
                                      <a:rPr lang="en-US" sz="1400">
                                        <a:latin typeface="Cambria Math" panose="02040503050406030204" pitchFamily="18" charset="0"/>
                                      </a:rPr>
                                      <m:t>1</m:t>
                                    </m:r>
                                  </m:sub>
                                </m:sSub>
                              </m:e>
                            </m:func>
                          </m:e>
                        </m:d>
                      </m:num>
                      <m:den>
                        <m:f>
                          <m:fPr>
                            <m:ctrlPr>
                              <a:rPr lang="en-US" sz="1400" i="1">
                                <a:latin typeface="Cambria Math" panose="02040503050406030204" pitchFamily="18" charset="0"/>
                              </a:rPr>
                            </m:ctrlPr>
                          </m:fPr>
                          <m:num>
                            <m:r>
                              <a:rPr lang="en-US" sz="1400" i="1">
                                <a:latin typeface="Cambria Math" panose="02040503050406030204" pitchFamily="18" charset="0"/>
                              </a:rPr>
                              <m:t>1</m:t>
                            </m:r>
                          </m:num>
                          <m:den>
                            <m:r>
                              <a:rPr lang="en-US" sz="1400" i="1">
                                <a:latin typeface="Cambria Math" panose="02040503050406030204" pitchFamily="18" charset="0"/>
                              </a:rPr>
                              <m:t>𝑚</m:t>
                            </m:r>
                            <m:sSup>
                              <m:sSupPr>
                                <m:ctrlPr>
                                  <a:rPr lang="en-US" sz="1400" i="1">
                                    <a:latin typeface="Cambria Math" panose="02040503050406030204" pitchFamily="18" charset="0"/>
                                  </a:rPr>
                                </m:ctrlPr>
                              </m:sSupPr>
                              <m:e>
                                <m:r>
                                  <a:rPr lang="en-US" sz="1400" i="1">
                                    <a:latin typeface="Cambria Math" panose="02040503050406030204" pitchFamily="18" charset="0"/>
                                  </a:rPr>
                                  <m:t>𝑟</m:t>
                                </m:r>
                              </m:e>
                              <m:sup>
                                <m:r>
                                  <a:rPr lang="en-US" sz="1400" i="1">
                                    <a:latin typeface="Cambria Math" panose="02040503050406030204" pitchFamily="18" charset="0"/>
                                  </a:rPr>
                                  <m:t>2</m:t>
                                </m:r>
                              </m:sup>
                            </m:sSup>
                          </m:den>
                        </m:f>
                      </m:den>
                    </m:f>
                    <m:r>
                      <a:rPr lang="sk-SK" sz="1400" b="0" i="1" smtClean="0">
                        <a:latin typeface="Cambria Math" panose="02040503050406030204" pitchFamily="18" charset="0"/>
                        <a:ea typeface="Cambria Math" panose="02040503050406030204" pitchFamily="18" charset="0"/>
                      </a:rPr>
                      <m:t>=</m:t>
                    </m:r>
                    <m:r>
                      <a:rPr lang="en-US" sz="1400" i="1">
                        <a:latin typeface="Cambria Math" panose="02040503050406030204" pitchFamily="18" charset="0"/>
                      </a:rPr>
                      <m:t>𝑚</m:t>
                    </m:r>
                    <m:sSup>
                      <m:sSupPr>
                        <m:ctrlPr>
                          <a:rPr lang="en-US" sz="1400" i="1">
                            <a:latin typeface="Cambria Math" panose="02040503050406030204" pitchFamily="18" charset="0"/>
                          </a:rPr>
                        </m:ctrlPr>
                      </m:sSupPr>
                      <m:e>
                        <m:r>
                          <a:rPr lang="en-US" sz="1400" i="1">
                            <a:latin typeface="Cambria Math" panose="02040503050406030204" pitchFamily="18" charset="0"/>
                          </a:rPr>
                          <m:t>𝑟</m:t>
                        </m:r>
                      </m:e>
                      <m:sup>
                        <m:r>
                          <a:rPr lang="en-US" sz="1400" i="1">
                            <a:latin typeface="Cambria Math" panose="02040503050406030204" pitchFamily="18" charset="0"/>
                          </a:rPr>
                          <m:t>2</m:t>
                        </m:r>
                      </m:sup>
                    </m:sSup>
                    <m:r>
                      <a:rPr lang="sk-SK" sz="1400" b="0" i="1" smtClean="0">
                        <a:latin typeface="Cambria Math" panose="02040503050406030204" pitchFamily="18" charset="0"/>
                      </a:rPr>
                      <m:t>𝑣</m:t>
                    </m:r>
                    <m:r>
                      <a:rPr lang="sk-SK" sz="1400" b="0" i="0" smtClean="0">
                        <a:latin typeface="Cambria Math" panose="02040503050406030204" pitchFamily="18" charset="0"/>
                      </a:rPr>
                      <m:t>+</m:t>
                    </m:r>
                    <m:r>
                      <a:rPr lang="en-US" sz="1400">
                        <a:latin typeface="Cambria Math" panose="02040503050406030204" pitchFamily="18" charset="0"/>
                      </a:rPr>
                      <m:t>𝑏</m:t>
                    </m:r>
                    <m:sSub>
                      <m:sSubPr>
                        <m:ctrlPr>
                          <a:rPr lang="en-US" sz="1400" i="1">
                            <a:latin typeface="Cambria Math" panose="02040503050406030204" pitchFamily="18" charset="0"/>
                          </a:rPr>
                        </m:ctrlPr>
                      </m:sSubPr>
                      <m:e>
                        <m:r>
                          <a:rPr lang="en-US" sz="1400">
                            <a:latin typeface="Cambria Math" panose="02040503050406030204" pitchFamily="18" charset="0"/>
                          </a:rPr>
                          <m:t>𝑥</m:t>
                        </m:r>
                      </m:e>
                      <m:sub>
                        <m:r>
                          <a:rPr lang="en-US" sz="1400">
                            <a:latin typeface="Cambria Math" panose="02040503050406030204" pitchFamily="18" charset="0"/>
                          </a:rPr>
                          <m:t>2</m:t>
                        </m:r>
                      </m:sub>
                    </m:sSub>
                    <m:r>
                      <a:rPr lang="sk-SK" sz="1400" b="0" i="0" smtClean="0">
                        <a:latin typeface="Cambria Math" panose="02040503050406030204" pitchFamily="18" charset="0"/>
                      </a:rPr>
                      <m:t>+</m:t>
                    </m:r>
                    <m:r>
                      <a:rPr lang="en-US" sz="1400">
                        <a:latin typeface="Cambria Math" panose="02040503050406030204" pitchFamily="18" charset="0"/>
                      </a:rPr>
                      <m:t>𝑚𝑔𝑟</m:t>
                    </m:r>
                    <m:func>
                      <m:funcPr>
                        <m:ctrlPr>
                          <a:rPr lang="en-US" sz="1400" i="1">
                            <a:latin typeface="Cambria Math" panose="02040503050406030204" pitchFamily="18" charset="0"/>
                          </a:rPr>
                        </m:ctrlPr>
                      </m:funcPr>
                      <m:fName>
                        <m:r>
                          <m:rPr>
                            <m:sty m:val="p"/>
                          </m:rPr>
                          <a:rPr lang="en-US" sz="1400">
                            <a:latin typeface="Cambria Math" panose="02040503050406030204" pitchFamily="18" charset="0"/>
                          </a:rPr>
                          <m:t>sin</m:t>
                        </m:r>
                      </m:fName>
                      <m:e>
                        <m:sSub>
                          <m:sSubPr>
                            <m:ctrlPr>
                              <a:rPr lang="en-US" sz="1400" i="1">
                                <a:latin typeface="Cambria Math" panose="02040503050406030204" pitchFamily="18" charset="0"/>
                              </a:rPr>
                            </m:ctrlPr>
                          </m:sSubPr>
                          <m:e>
                            <m:r>
                              <a:rPr lang="en-US" sz="1400">
                                <a:latin typeface="Cambria Math" panose="02040503050406030204" pitchFamily="18" charset="0"/>
                              </a:rPr>
                              <m:t>𝑥</m:t>
                            </m:r>
                          </m:e>
                          <m:sub>
                            <m:r>
                              <a:rPr lang="en-US" sz="1400">
                                <a:latin typeface="Cambria Math" panose="02040503050406030204" pitchFamily="18" charset="0"/>
                              </a:rPr>
                              <m:t>1</m:t>
                            </m:r>
                          </m:sub>
                        </m:sSub>
                      </m:e>
                    </m:func>
                  </m:oMath>
                </a14:m>
                <a:endParaRPr lang="en-GB" sz="1400" i="1" dirty="0">
                  <a:latin typeface="Cambria Math" panose="02040503050406030204" pitchFamily="18" charset="0"/>
                  <a:ea typeface="Cambria Math" panose="02040503050406030204" pitchFamily="18" charset="0"/>
                </a:endParaRPr>
              </a:p>
            </p:txBody>
          </p:sp>
        </mc:Choice>
        <mc:Fallback>
          <p:sp>
            <p:nvSpPr>
              <p:cNvPr id="3" name="Content Placeholder 2">
                <a:extLst>
                  <a:ext uri="{FF2B5EF4-FFF2-40B4-BE49-F238E27FC236}">
                    <a16:creationId xmlns="" xmlns:a16="http://schemas.microsoft.com/office/drawing/2014/main" xmlns:a14="http://schemas.microsoft.com/office/drawing/2010/main" id="{453CB48B-F2D2-8741-C16C-A07C5650A6DD}"/>
                  </a:ext>
                </a:extLst>
              </p:cNvPr>
              <p:cNvSpPr>
                <a:spLocks noGrp="1" noRot="1" noChangeAspect="1" noMove="1" noResize="1" noEditPoints="1" noAdjustHandles="1" noChangeArrowheads="1" noChangeShapeType="1" noTextEdit="1"/>
              </p:cNvSpPr>
              <p:nvPr>
                <p:ph idx="1"/>
              </p:nvPr>
            </p:nvSpPr>
            <p:spPr>
              <a:blipFill rotWithShape="0">
                <a:blip r:embed="rId2"/>
                <a:stretch>
                  <a:fillRect t="-1250"/>
                </a:stretch>
              </a:blipFill>
            </p:spPr>
            <p:txBody>
              <a:bodyPr/>
              <a:lstStyle/>
              <a:p>
                <a:r>
                  <a:rPr lang="sk-SK">
                    <a:noFill/>
                  </a:rPr>
                  <a:t> </a:t>
                </a:r>
              </a:p>
            </p:txBody>
          </p:sp>
        </mc:Fallback>
      </mc:AlternateContent>
    </p:spTree>
    <p:extLst>
      <p:ext uri="{BB962C8B-B14F-4D97-AF65-F5344CB8AC3E}">
        <p14:creationId xmlns:p14="http://schemas.microsoft.com/office/powerpoint/2010/main" val="12070438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C1FFA1-3406-6FBC-9AE4-9ECA2C067FDF}"/>
              </a:ext>
            </a:extLst>
          </p:cNvPr>
          <p:cNvSpPr>
            <a:spLocks noGrp="1"/>
          </p:cNvSpPr>
          <p:nvPr>
            <p:ph type="title"/>
          </p:nvPr>
        </p:nvSpPr>
        <p:spPr/>
        <p:txBody>
          <a:bodyPr/>
          <a:lstStyle/>
          <a:p>
            <a:r>
              <a:rPr lang="sk-SK" dirty="0"/>
              <a:t>Príklad 6</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38A35EE6-12C7-6C8F-C12D-F307BD373EDF}"/>
                  </a:ext>
                </a:extLst>
              </p:cNvPr>
              <p:cNvSpPr>
                <a:spLocks noGrp="1"/>
              </p:cNvSpPr>
              <p:nvPr>
                <p:ph idx="1"/>
              </p:nvPr>
            </p:nvSpPr>
            <p:spPr/>
            <p:txBody>
              <a:bodyPr>
                <a:normAutofit fontScale="62500" lnSpcReduction="20000"/>
              </a:bodyPr>
              <a:lstStyle/>
              <a:p>
                <a:r>
                  <a:rPr lang="sk-SK" dirty="0"/>
                  <a:t>Dynamika transformovaného systému:</a:t>
                </a:r>
              </a:p>
              <a:p>
                <a:pPr lvl="1"/>
                <a:r>
                  <a:rPr lang="sk-SK" dirty="0"/>
                  <a:t>Transformačné vzťahy:</a:t>
                </a:r>
              </a:p>
              <a:p>
                <a:pPr lvl="2"/>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1</m:t>
                        </m:r>
                      </m:sub>
                    </m:sSub>
                  </m:oMath>
                </a14:m>
                <a:r>
                  <a:rPr lang="sk-SK" dirty="0"/>
                  <a:t>, </a:t>
                </a:r>
                <a14:m>
                  <m:oMath xmlns:m="http://schemas.openxmlformats.org/officeDocument/2006/math">
                    <m:sSub>
                      <m:sSubPr>
                        <m:ctrlPr>
                          <a:rPr lang="en-GB" i="1">
                            <a:latin typeface="Cambria Math" panose="02040503050406030204" pitchFamily="18" charset="0"/>
                          </a:rPr>
                        </m:ctrlPr>
                      </m:sSubPr>
                      <m:e>
                        <m:r>
                          <a:rPr lang="sk-SK">
                            <a:latin typeface="Cambria Math" panose="02040503050406030204" pitchFamily="18" charset="0"/>
                          </a:rPr>
                          <m:t>𝑧</m:t>
                        </m:r>
                      </m:e>
                      <m:sub>
                        <m:r>
                          <a:rPr lang="sk-SK">
                            <a:latin typeface="Cambria Math" panose="02040503050406030204" pitchFamily="18" charset="0"/>
                          </a:rPr>
                          <m:t>2</m:t>
                        </m:r>
                      </m:sub>
                    </m:sSub>
                  </m:oMath>
                </a14:m>
                <a:r>
                  <a:rPr lang="en-US" dirty="0"/>
                  <a:t> </a:t>
                </a:r>
                <a14:m>
                  <m:oMath xmlns:m="http://schemas.openxmlformats.org/officeDocument/2006/math">
                    <m:r>
                      <a:rPr lang="en-US">
                        <a:latin typeface="Cambria Math" panose="02040503050406030204" pitchFamily="18" charset="0"/>
                      </a:rPr>
                      <m:t>=</m:t>
                    </m:r>
                    <m:sSub>
                      <m:sSubPr>
                        <m:ctrlPr>
                          <a:rPr lang="en-GB" i="1">
                            <a:latin typeface="Cambria Math" panose="02040503050406030204" pitchFamily="18" charset="0"/>
                          </a:rPr>
                        </m:ctrlPr>
                      </m:sSubPr>
                      <m:e>
                        <m:r>
                          <a:rPr lang="en-GB">
                            <a:latin typeface="Cambria Math" panose="02040503050406030204" pitchFamily="18" charset="0"/>
                          </a:rPr>
                          <m:t>𝑥</m:t>
                        </m:r>
                      </m:e>
                      <m:sub>
                        <m:r>
                          <a:rPr lang="en-GB">
                            <a:latin typeface="Cambria Math" panose="02040503050406030204" pitchFamily="18" charset="0"/>
                          </a:rPr>
                          <m:t>2</m:t>
                        </m:r>
                      </m:sub>
                    </m:sSub>
                  </m:oMath>
                </a14:m>
                <a:r>
                  <a:rPr lang="sk-SK" dirty="0"/>
                  <a:t> a </a:t>
                </a:r>
                <a14:m>
                  <m:oMath xmlns:m="http://schemas.openxmlformats.org/officeDocument/2006/math">
                    <m:r>
                      <a:rPr lang="sk-SK" i="1">
                        <a:latin typeface="Cambria Math" panose="02040503050406030204" pitchFamily="18" charset="0"/>
                        <a:ea typeface="Cambria Math" panose="02040503050406030204" pitchFamily="18" charset="0"/>
                      </a:rPr>
                      <m:t>𝑢</m:t>
                    </m:r>
                    <m:r>
                      <a:rPr lang="sk-SK" i="1">
                        <a:latin typeface="Cambria Math" panose="02040503050406030204" pitchFamily="18" charset="0"/>
                        <a:ea typeface="Cambria Math" panose="02040503050406030204" pitchFamily="18" charset="0"/>
                      </a:rPr>
                      <m:t>=</m:t>
                    </m:r>
                    <m:r>
                      <a:rPr lang="en-US" i="1">
                        <a:latin typeface="Cambria Math" panose="02040503050406030204" pitchFamily="18" charset="0"/>
                      </a:rPr>
                      <m:t>𝑚</m:t>
                    </m:r>
                    <m:sSup>
                      <m:sSupPr>
                        <m:ctrlPr>
                          <a:rPr lang="en-US" i="1">
                            <a:latin typeface="Cambria Math" panose="02040503050406030204" pitchFamily="18" charset="0"/>
                          </a:rPr>
                        </m:ctrlPr>
                      </m:sSupPr>
                      <m:e>
                        <m:r>
                          <a:rPr lang="en-US" i="1">
                            <a:latin typeface="Cambria Math" panose="02040503050406030204" pitchFamily="18" charset="0"/>
                          </a:rPr>
                          <m:t>𝑟</m:t>
                        </m:r>
                      </m:e>
                      <m:sup>
                        <m:r>
                          <a:rPr lang="en-US" i="1">
                            <a:latin typeface="Cambria Math" panose="02040503050406030204" pitchFamily="18" charset="0"/>
                          </a:rPr>
                          <m:t>2</m:t>
                        </m:r>
                      </m:sup>
                    </m:sSup>
                    <m:r>
                      <a:rPr lang="sk-SK" i="1">
                        <a:latin typeface="Cambria Math" panose="02040503050406030204" pitchFamily="18" charset="0"/>
                      </a:rPr>
                      <m:t>𝑣</m:t>
                    </m:r>
                    <m:r>
                      <a:rPr lang="sk-SK">
                        <a:latin typeface="Cambria Math" panose="02040503050406030204" pitchFamily="18" charset="0"/>
                      </a:rPr>
                      <m:t>+</m:t>
                    </m:r>
                    <m:r>
                      <a:rPr lang="en-US">
                        <a:latin typeface="Cambria Math" panose="02040503050406030204" pitchFamily="18" charset="0"/>
                      </a:rPr>
                      <m:t>𝑏</m:t>
                    </m:r>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2</m:t>
                        </m:r>
                      </m:sub>
                    </m:sSub>
                    <m:r>
                      <a:rPr lang="sk-SK">
                        <a:latin typeface="Cambria Math" panose="02040503050406030204" pitchFamily="18" charset="0"/>
                      </a:rPr>
                      <m:t>+</m:t>
                    </m:r>
                    <m:r>
                      <a:rPr lang="en-US">
                        <a:latin typeface="Cambria Math" panose="02040503050406030204" pitchFamily="18" charset="0"/>
                      </a:rPr>
                      <m:t>𝑚𝑔𝑟</m:t>
                    </m:r>
                    <m:func>
                      <m:funcPr>
                        <m:ctrlPr>
                          <a:rPr lang="en-US" i="1">
                            <a:latin typeface="Cambria Math" panose="02040503050406030204" pitchFamily="18" charset="0"/>
                          </a:rPr>
                        </m:ctrlPr>
                      </m:funcPr>
                      <m:fName>
                        <m:r>
                          <m:rPr>
                            <m:sty m:val="p"/>
                          </m:rPr>
                          <a:rPr lang="en-US">
                            <a:latin typeface="Cambria Math" panose="02040503050406030204" pitchFamily="18" charset="0"/>
                          </a:rPr>
                          <m:t>sin</m:t>
                        </m:r>
                      </m:fName>
                      <m:e>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1</m:t>
                            </m:r>
                          </m:sub>
                        </m:sSub>
                      </m:e>
                    </m:func>
                  </m:oMath>
                </a14:m>
                <a:endParaRPr lang="sk-SK" i="1" dirty="0">
                  <a:latin typeface="Cambria Math" panose="02040503050406030204" pitchFamily="18" charset="0"/>
                  <a:ea typeface="Cambria Math" panose="02040503050406030204" pitchFamily="18" charset="0"/>
                </a:endParaRPr>
              </a:p>
              <a:p>
                <a:pPr lvl="1"/>
                <a:r>
                  <a:rPr lang="sk-SK" dirty="0">
                    <a:latin typeface="Cambria Math" panose="02040503050406030204" pitchFamily="18" charset="0"/>
                    <a:ea typeface="Cambria Math" panose="02040503050406030204" pitchFamily="18" charset="0"/>
                  </a:rPr>
                  <a:t>Derivovaním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1</m:t>
                        </m:r>
                      </m:sub>
                    </m:sSub>
                  </m:oMath>
                </a14:m>
                <a:r>
                  <a:rPr lang="sk-SK" dirty="0">
                    <a:latin typeface="Cambria Math" panose="02040503050406030204" pitchFamily="18" charset="0"/>
                    <a:ea typeface="Cambria Math" panose="02040503050406030204" pitchFamily="18" charset="0"/>
                  </a:rPr>
                  <a:t> podľa času:</a:t>
                </a:r>
              </a:p>
              <a:p>
                <a:pPr lvl="2"/>
                <a14:m>
                  <m:oMath xmlns:m="http://schemas.openxmlformats.org/officeDocument/2006/math">
                    <m:sSub>
                      <m:sSubPr>
                        <m:ctrlPr>
                          <a:rPr lang="sk-SK" i="1" smtClean="0">
                            <a:latin typeface="Cambria Math" panose="02040503050406030204" pitchFamily="18" charset="0"/>
                          </a:rPr>
                        </m:ctrlPr>
                      </m:sSubPr>
                      <m:e>
                        <m:acc>
                          <m:accPr>
                            <m:chr m:val="̇"/>
                            <m:ctrlPr>
                              <a:rPr lang="sk-SK" i="1">
                                <a:latin typeface="Cambria Math" panose="02040503050406030204" pitchFamily="18" charset="0"/>
                              </a:rPr>
                            </m:ctrlPr>
                          </m:accPr>
                          <m:e>
                            <m:r>
                              <a:rPr lang="sk-SK" b="0" i="1" smtClean="0">
                                <a:latin typeface="Cambria Math" panose="02040503050406030204" pitchFamily="18" charset="0"/>
                              </a:rPr>
                              <m:t>𝑧</m:t>
                            </m:r>
                          </m:e>
                        </m:acc>
                      </m:e>
                      <m:sub>
                        <m:r>
                          <a:rPr lang="sk-SK" i="1">
                            <a:latin typeface="Cambria Math" panose="02040503050406030204" pitchFamily="18" charset="0"/>
                          </a:rPr>
                          <m:t>1</m:t>
                        </m:r>
                      </m:sub>
                    </m:sSub>
                    <m:r>
                      <a:rPr lang="sk-SK" i="1">
                        <a:latin typeface="Cambria Math" panose="02040503050406030204" pitchFamily="18" charset="0"/>
                      </a:rPr>
                      <m:t>=</m:t>
                    </m:r>
                    <m:sSub>
                      <m:sSubPr>
                        <m:ctrlPr>
                          <a:rPr lang="sk-SK" i="1">
                            <a:latin typeface="Cambria Math" panose="02040503050406030204" pitchFamily="18" charset="0"/>
                          </a:rPr>
                        </m:ctrlPr>
                      </m:sSubPr>
                      <m:e>
                        <m:acc>
                          <m:accPr>
                            <m:chr m:val="̇"/>
                            <m:ctrlPr>
                              <a:rPr lang="sk-SK" i="1" smtClean="0">
                                <a:latin typeface="Cambria Math" panose="02040503050406030204" pitchFamily="18" charset="0"/>
                              </a:rPr>
                            </m:ctrlPr>
                          </m:accPr>
                          <m:e>
                            <m:r>
                              <a:rPr lang="sk-SK" b="0" i="1" smtClean="0">
                                <a:latin typeface="Cambria Math" panose="02040503050406030204" pitchFamily="18" charset="0"/>
                              </a:rPr>
                              <m:t>𝑥</m:t>
                            </m:r>
                          </m:e>
                        </m:acc>
                      </m:e>
                      <m:sub>
                        <m:r>
                          <a:rPr lang="sk-SK" i="1">
                            <a:latin typeface="Cambria Math" panose="02040503050406030204" pitchFamily="18" charset="0"/>
                          </a:rPr>
                          <m:t>1</m:t>
                        </m:r>
                      </m:sub>
                    </m:sSub>
                    <m:r>
                      <a:rPr lang="sk-SK" b="0" i="1" smtClean="0">
                        <a:latin typeface="Cambria Math" panose="02040503050406030204" pitchFamily="18" charset="0"/>
                      </a:rPr>
                      <m:t>=</m:t>
                    </m:r>
                    <m:sSub>
                      <m:sSubPr>
                        <m:ctrlPr>
                          <a:rPr lang="sk-SK" i="1">
                            <a:latin typeface="Cambria Math" panose="02040503050406030204" pitchFamily="18" charset="0"/>
                          </a:rPr>
                        </m:ctrlPr>
                      </m:sSubPr>
                      <m:e>
                        <m:r>
                          <a:rPr lang="sk-SK" i="1">
                            <a:latin typeface="Cambria Math" panose="02040503050406030204" pitchFamily="18" charset="0"/>
                          </a:rPr>
                          <m:t>𝑥</m:t>
                        </m:r>
                      </m:e>
                      <m:sub>
                        <m:r>
                          <a:rPr lang="sk-SK" i="1">
                            <a:latin typeface="Cambria Math" panose="02040503050406030204" pitchFamily="18" charset="0"/>
                          </a:rPr>
                          <m:t>2</m:t>
                        </m:r>
                      </m:sub>
                    </m:sSub>
                    <m:r>
                      <a:rPr lang="sk-SK" b="0" i="1" smtClean="0">
                        <a:latin typeface="Cambria Math" panose="02040503050406030204" pitchFamily="18" charset="0"/>
                      </a:rPr>
                      <m:t>=</m:t>
                    </m:r>
                    <m:sSub>
                      <m:sSubPr>
                        <m:ctrlPr>
                          <a:rPr lang="sk-SK" i="1">
                            <a:latin typeface="Cambria Math" panose="02040503050406030204" pitchFamily="18" charset="0"/>
                          </a:rPr>
                        </m:ctrlPr>
                      </m:sSubPr>
                      <m:e>
                        <m:r>
                          <a:rPr lang="sk-SK" b="0" i="1" smtClean="0">
                            <a:latin typeface="Cambria Math" panose="02040503050406030204" pitchFamily="18" charset="0"/>
                          </a:rPr>
                          <m:t>𝑧</m:t>
                        </m:r>
                      </m:e>
                      <m:sub>
                        <m:r>
                          <a:rPr lang="sk-SK" i="1">
                            <a:latin typeface="Cambria Math" panose="02040503050406030204" pitchFamily="18" charset="0"/>
                          </a:rPr>
                          <m:t>2</m:t>
                        </m:r>
                      </m:sub>
                    </m:sSub>
                  </m:oMath>
                </a14:m>
                <a:endParaRPr lang="sk-SK" dirty="0">
                  <a:latin typeface="Cambria Math" panose="02040503050406030204" pitchFamily="18" charset="0"/>
                </a:endParaRPr>
              </a:p>
              <a:p>
                <a:pPr lvl="1"/>
                <a:r>
                  <a:rPr lang="sk-SK" dirty="0">
                    <a:latin typeface="Cambria Math" panose="02040503050406030204" pitchFamily="18" charset="0"/>
                  </a:rPr>
                  <a:t>Rovnica pre stav </a:t>
                </a:r>
                <a14:m>
                  <m:oMath xmlns:m="http://schemas.openxmlformats.org/officeDocument/2006/math">
                    <m:sSub>
                      <m:sSubPr>
                        <m:ctrlPr>
                          <a:rPr lang="sk-SK" i="1" smtClean="0">
                            <a:latin typeface="Cambria Math" panose="02040503050406030204" pitchFamily="18" charset="0"/>
                          </a:rPr>
                        </m:ctrlPr>
                      </m:sSubPr>
                      <m:e>
                        <m:r>
                          <a:rPr lang="sk-SK" b="0" i="1" smtClean="0">
                            <a:latin typeface="Cambria Math" panose="02040503050406030204" pitchFamily="18" charset="0"/>
                          </a:rPr>
                          <m:t>𝑧</m:t>
                        </m:r>
                      </m:e>
                      <m:sub>
                        <m:r>
                          <a:rPr lang="sk-SK" i="1">
                            <a:latin typeface="Cambria Math" panose="02040503050406030204" pitchFamily="18" charset="0"/>
                          </a:rPr>
                          <m:t>2</m:t>
                        </m:r>
                      </m:sub>
                    </m:sSub>
                  </m:oMath>
                </a14:m>
                <a:r>
                  <a:rPr lang="sk-SK" dirty="0">
                    <a:latin typeface="Cambria Math" panose="02040503050406030204" pitchFamily="18" charset="0"/>
                  </a:rPr>
                  <a:t>: </a:t>
                </a:r>
              </a:p>
              <a:p>
                <a:pPr lvl="2"/>
                <a14:m>
                  <m:oMath xmlns:m="http://schemas.openxmlformats.org/officeDocument/2006/math">
                    <m:sSub>
                      <m:sSubPr>
                        <m:ctrlPr>
                          <a:rPr lang="sk-SK" i="1">
                            <a:latin typeface="Cambria Math" panose="02040503050406030204" pitchFamily="18" charset="0"/>
                          </a:rPr>
                        </m:ctrlPr>
                      </m:sSubPr>
                      <m:e>
                        <m:acc>
                          <m:accPr>
                            <m:chr m:val="̇"/>
                            <m:ctrlPr>
                              <a:rPr lang="sk-SK" i="1">
                                <a:latin typeface="Cambria Math" panose="02040503050406030204" pitchFamily="18" charset="0"/>
                              </a:rPr>
                            </m:ctrlPr>
                          </m:accPr>
                          <m:e>
                            <m:r>
                              <a:rPr lang="sk-SK" i="1">
                                <a:latin typeface="Cambria Math" panose="02040503050406030204" pitchFamily="18" charset="0"/>
                              </a:rPr>
                              <m:t>𝑧</m:t>
                            </m:r>
                          </m:e>
                        </m:acc>
                      </m:e>
                      <m:sub>
                        <m:r>
                          <a:rPr lang="sk-SK" b="0" i="1" smtClean="0">
                            <a:latin typeface="Cambria Math" panose="02040503050406030204" pitchFamily="18" charset="0"/>
                          </a:rPr>
                          <m:t>2</m:t>
                        </m:r>
                      </m:sub>
                    </m:sSub>
                    <m:r>
                      <a:rPr lang="sk-SK" i="1">
                        <a:latin typeface="Cambria Math" panose="02040503050406030204" pitchFamily="18" charset="0"/>
                      </a:rPr>
                      <m:t>=</m:t>
                    </m:r>
                    <m:sSub>
                      <m:sSubPr>
                        <m:ctrlPr>
                          <a:rPr lang="sk-SK" i="1">
                            <a:latin typeface="Cambria Math" panose="02040503050406030204" pitchFamily="18" charset="0"/>
                          </a:rPr>
                        </m:ctrlPr>
                      </m:sSubPr>
                      <m:e>
                        <m:acc>
                          <m:accPr>
                            <m:chr m:val="̇"/>
                            <m:ctrlPr>
                              <a:rPr lang="sk-SK" i="1">
                                <a:latin typeface="Cambria Math" panose="02040503050406030204" pitchFamily="18" charset="0"/>
                              </a:rPr>
                            </m:ctrlPr>
                          </m:accPr>
                          <m:e>
                            <m:r>
                              <a:rPr lang="sk-SK" i="1">
                                <a:latin typeface="Cambria Math" panose="02040503050406030204" pitchFamily="18" charset="0"/>
                              </a:rPr>
                              <m:t>𝑥</m:t>
                            </m:r>
                          </m:e>
                        </m:acc>
                      </m:e>
                      <m:sub>
                        <m:r>
                          <a:rPr lang="sk-SK" b="0" i="1" smtClean="0">
                            <a:latin typeface="Cambria Math" panose="02040503050406030204" pitchFamily="18" charset="0"/>
                          </a:rPr>
                          <m:t>2</m:t>
                        </m:r>
                      </m:sub>
                    </m:sSub>
                    <m:r>
                      <a:rPr lang="sk-SK" i="1">
                        <a:latin typeface="Cambria Math" panose="02040503050406030204" pitchFamily="18" charset="0"/>
                      </a:rPr>
                      <m:t>=</m:t>
                    </m:r>
                    <m:f>
                      <m:fPr>
                        <m:ctrlPr>
                          <a:rPr lang="sk-SK" i="1">
                            <a:latin typeface="Cambria Math" panose="02040503050406030204" pitchFamily="18" charset="0"/>
                          </a:rPr>
                        </m:ctrlPr>
                      </m:fPr>
                      <m:num>
                        <m:r>
                          <a:rPr lang="sk-SK" i="1">
                            <a:latin typeface="Cambria Math" panose="02040503050406030204" pitchFamily="18" charset="0"/>
                          </a:rPr>
                          <m:t>1</m:t>
                        </m:r>
                      </m:num>
                      <m:den>
                        <m:r>
                          <a:rPr lang="sk-SK" i="1">
                            <a:latin typeface="Cambria Math" panose="02040503050406030204" pitchFamily="18" charset="0"/>
                          </a:rPr>
                          <m:t>𝑚</m:t>
                        </m:r>
                        <m:sSup>
                          <m:sSupPr>
                            <m:ctrlPr>
                              <a:rPr lang="sk-SK" i="1">
                                <a:latin typeface="Cambria Math" panose="02040503050406030204" pitchFamily="18" charset="0"/>
                              </a:rPr>
                            </m:ctrlPr>
                          </m:sSupPr>
                          <m:e>
                            <m:r>
                              <a:rPr lang="sk-SK" i="1">
                                <a:latin typeface="Cambria Math" panose="02040503050406030204" pitchFamily="18" charset="0"/>
                              </a:rPr>
                              <m:t>𝑟</m:t>
                            </m:r>
                          </m:e>
                          <m:sup>
                            <m:r>
                              <a:rPr lang="sk-SK" i="1">
                                <a:latin typeface="Cambria Math" panose="02040503050406030204" pitchFamily="18" charset="0"/>
                              </a:rPr>
                              <m:t>2</m:t>
                            </m:r>
                          </m:sup>
                        </m:sSup>
                      </m:den>
                    </m:f>
                    <m:d>
                      <m:dPr>
                        <m:ctrlPr>
                          <a:rPr lang="sk-SK" i="1">
                            <a:latin typeface="Cambria Math" panose="02040503050406030204" pitchFamily="18" charset="0"/>
                          </a:rPr>
                        </m:ctrlPr>
                      </m:dPr>
                      <m:e>
                        <m:r>
                          <a:rPr lang="sk-SK" i="1">
                            <a:latin typeface="Cambria Math" panose="02040503050406030204" pitchFamily="18" charset="0"/>
                          </a:rPr>
                          <m:t>𝑢</m:t>
                        </m:r>
                        <m:r>
                          <a:rPr lang="sk-SK" i="1">
                            <a:latin typeface="Cambria Math" panose="02040503050406030204" pitchFamily="18" charset="0"/>
                          </a:rPr>
                          <m:t>−</m:t>
                        </m:r>
                        <m:r>
                          <a:rPr lang="sk-SK" i="1">
                            <a:latin typeface="Cambria Math" panose="02040503050406030204" pitchFamily="18" charset="0"/>
                          </a:rPr>
                          <m:t>𝑏</m:t>
                        </m:r>
                        <m:sSub>
                          <m:sSubPr>
                            <m:ctrlPr>
                              <a:rPr lang="sk-SK" i="1">
                                <a:latin typeface="Cambria Math" panose="02040503050406030204" pitchFamily="18" charset="0"/>
                              </a:rPr>
                            </m:ctrlPr>
                          </m:sSubPr>
                          <m:e>
                            <m:r>
                              <a:rPr lang="sk-SK" i="1">
                                <a:latin typeface="Cambria Math" panose="02040503050406030204" pitchFamily="18" charset="0"/>
                              </a:rPr>
                              <m:t>𝑥</m:t>
                            </m:r>
                          </m:e>
                          <m:sub>
                            <m:r>
                              <a:rPr lang="sk-SK" i="1">
                                <a:latin typeface="Cambria Math" panose="02040503050406030204" pitchFamily="18" charset="0"/>
                              </a:rPr>
                              <m:t>2</m:t>
                            </m:r>
                          </m:sub>
                        </m:sSub>
                        <m:r>
                          <a:rPr lang="sk-SK" i="1">
                            <a:latin typeface="Cambria Math" panose="02040503050406030204" pitchFamily="18" charset="0"/>
                          </a:rPr>
                          <m:t>−</m:t>
                        </m:r>
                        <m:r>
                          <a:rPr lang="sk-SK" i="1">
                            <a:latin typeface="Cambria Math" panose="02040503050406030204" pitchFamily="18" charset="0"/>
                          </a:rPr>
                          <m:t>𝑚𝑔𝑟</m:t>
                        </m:r>
                        <m:r>
                          <a:rPr lang="sk-SK" i="1">
                            <a:latin typeface="Cambria Math" panose="02040503050406030204" pitchFamily="18" charset="0"/>
                          </a:rPr>
                          <m:t> </m:t>
                        </m:r>
                        <m:r>
                          <a:rPr lang="sk-SK" i="1">
                            <a:latin typeface="Cambria Math" panose="02040503050406030204" pitchFamily="18" charset="0"/>
                          </a:rPr>
                          <m:t>𝑠𝑖𝑛</m:t>
                        </m:r>
                        <m:sSub>
                          <m:sSubPr>
                            <m:ctrlPr>
                              <a:rPr lang="sk-SK" i="1">
                                <a:latin typeface="Cambria Math" panose="02040503050406030204" pitchFamily="18" charset="0"/>
                              </a:rPr>
                            </m:ctrlPr>
                          </m:sSubPr>
                          <m:e>
                            <m:r>
                              <a:rPr lang="sk-SK" i="1">
                                <a:latin typeface="Cambria Math" panose="02040503050406030204" pitchFamily="18" charset="0"/>
                              </a:rPr>
                              <m:t>𝑥</m:t>
                            </m:r>
                          </m:e>
                          <m:sub>
                            <m:r>
                              <a:rPr lang="sk-SK" i="1">
                                <a:latin typeface="Cambria Math" panose="02040503050406030204" pitchFamily="18" charset="0"/>
                              </a:rPr>
                              <m:t>1</m:t>
                            </m:r>
                          </m:sub>
                        </m:sSub>
                      </m:e>
                    </m:d>
                    <m:r>
                      <a:rPr lang="sk-SK" b="0" i="1" smtClean="0">
                        <a:latin typeface="Cambria Math" panose="02040503050406030204" pitchFamily="18" charset="0"/>
                      </a:rPr>
                      <m:t>=</m:t>
                    </m:r>
                    <m:f>
                      <m:fPr>
                        <m:ctrlPr>
                          <a:rPr lang="sk-SK" i="1">
                            <a:latin typeface="Cambria Math" panose="02040503050406030204" pitchFamily="18" charset="0"/>
                          </a:rPr>
                        </m:ctrlPr>
                      </m:fPr>
                      <m:num>
                        <m:r>
                          <a:rPr lang="sk-SK" i="1">
                            <a:latin typeface="Cambria Math" panose="02040503050406030204" pitchFamily="18" charset="0"/>
                          </a:rPr>
                          <m:t>1</m:t>
                        </m:r>
                      </m:num>
                      <m:den>
                        <m:r>
                          <a:rPr lang="sk-SK" i="1">
                            <a:latin typeface="Cambria Math" panose="02040503050406030204" pitchFamily="18" charset="0"/>
                          </a:rPr>
                          <m:t>𝑚</m:t>
                        </m:r>
                        <m:sSup>
                          <m:sSupPr>
                            <m:ctrlPr>
                              <a:rPr lang="sk-SK" i="1">
                                <a:latin typeface="Cambria Math" panose="02040503050406030204" pitchFamily="18" charset="0"/>
                              </a:rPr>
                            </m:ctrlPr>
                          </m:sSupPr>
                          <m:e>
                            <m:r>
                              <a:rPr lang="sk-SK" i="1">
                                <a:latin typeface="Cambria Math" panose="02040503050406030204" pitchFamily="18" charset="0"/>
                              </a:rPr>
                              <m:t>𝑟</m:t>
                            </m:r>
                          </m:e>
                          <m:sup>
                            <m:r>
                              <a:rPr lang="sk-SK" i="1">
                                <a:latin typeface="Cambria Math" panose="02040503050406030204" pitchFamily="18" charset="0"/>
                              </a:rPr>
                              <m:t>2</m:t>
                            </m:r>
                          </m:sup>
                        </m:sSup>
                      </m:den>
                    </m:f>
                    <m:d>
                      <m:dPr>
                        <m:ctrlPr>
                          <a:rPr lang="sk-SK" i="1">
                            <a:latin typeface="Cambria Math" panose="02040503050406030204" pitchFamily="18" charset="0"/>
                          </a:rPr>
                        </m:ctrlPr>
                      </m:dPr>
                      <m:e>
                        <m:r>
                          <a:rPr lang="en-US" i="1">
                            <a:latin typeface="Cambria Math" panose="02040503050406030204" pitchFamily="18" charset="0"/>
                          </a:rPr>
                          <m:t>𝑚</m:t>
                        </m:r>
                        <m:sSup>
                          <m:sSupPr>
                            <m:ctrlPr>
                              <a:rPr lang="en-US" i="1">
                                <a:latin typeface="Cambria Math" panose="02040503050406030204" pitchFamily="18" charset="0"/>
                              </a:rPr>
                            </m:ctrlPr>
                          </m:sSupPr>
                          <m:e>
                            <m:r>
                              <a:rPr lang="en-US" i="1">
                                <a:latin typeface="Cambria Math" panose="02040503050406030204" pitchFamily="18" charset="0"/>
                              </a:rPr>
                              <m:t>𝑟</m:t>
                            </m:r>
                          </m:e>
                          <m:sup>
                            <m:r>
                              <a:rPr lang="en-US" i="1">
                                <a:latin typeface="Cambria Math" panose="02040503050406030204" pitchFamily="18" charset="0"/>
                              </a:rPr>
                              <m:t>2</m:t>
                            </m:r>
                          </m:sup>
                        </m:sSup>
                        <m:r>
                          <a:rPr lang="sk-SK" i="1">
                            <a:latin typeface="Cambria Math" panose="02040503050406030204" pitchFamily="18" charset="0"/>
                          </a:rPr>
                          <m:t>𝑣</m:t>
                        </m:r>
                        <m:r>
                          <a:rPr lang="sk-SK">
                            <a:latin typeface="Cambria Math" panose="02040503050406030204" pitchFamily="18" charset="0"/>
                          </a:rPr>
                          <m:t>+</m:t>
                        </m:r>
                        <m:r>
                          <a:rPr lang="en-US">
                            <a:latin typeface="Cambria Math" panose="02040503050406030204" pitchFamily="18" charset="0"/>
                          </a:rPr>
                          <m:t>𝑏</m:t>
                        </m:r>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2</m:t>
                            </m:r>
                          </m:sub>
                        </m:sSub>
                        <m:r>
                          <a:rPr lang="sk-SK">
                            <a:latin typeface="Cambria Math" panose="02040503050406030204" pitchFamily="18" charset="0"/>
                          </a:rPr>
                          <m:t>+</m:t>
                        </m:r>
                        <m:r>
                          <a:rPr lang="en-US">
                            <a:latin typeface="Cambria Math" panose="02040503050406030204" pitchFamily="18" charset="0"/>
                          </a:rPr>
                          <m:t>𝑚𝑔𝑟</m:t>
                        </m:r>
                        <m:func>
                          <m:funcPr>
                            <m:ctrlPr>
                              <a:rPr lang="en-US" i="1">
                                <a:latin typeface="Cambria Math" panose="02040503050406030204" pitchFamily="18" charset="0"/>
                              </a:rPr>
                            </m:ctrlPr>
                          </m:funcPr>
                          <m:fName>
                            <m:r>
                              <m:rPr>
                                <m:sty m:val="p"/>
                              </m:rPr>
                              <a:rPr lang="en-US">
                                <a:latin typeface="Cambria Math" panose="02040503050406030204" pitchFamily="18" charset="0"/>
                              </a:rPr>
                              <m:t>sin</m:t>
                            </m:r>
                          </m:fName>
                          <m:e>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1</m:t>
                                </m:r>
                              </m:sub>
                            </m:sSub>
                          </m:e>
                        </m:func>
                        <m:r>
                          <a:rPr lang="sk-SK" i="1">
                            <a:latin typeface="Cambria Math" panose="02040503050406030204" pitchFamily="18" charset="0"/>
                          </a:rPr>
                          <m:t>−</m:t>
                        </m:r>
                        <m:r>
                          <a:rPr lang="sk-SK" i="1">
                            <a:latin typeface="Cambria Math" panose="02040503050406030204" pitchFamily="18" charset="0"/>
                          </a:rPr>
                          <m:t>𝑏</m:t>
                        </m:r>
                        <m:sSub>
                          <m:sSubPr>
                            <m:ctrlPr>
                              <a:rPr lang="sk-SK" i="1">
                                <a:latin typeface="Cambria Math" panose="02040503050406030204" pitchFamily="18" charset="0"/>
                              </a:rPr>
                            </m:ctrlPr>
                          </m:sSubPr>
                          <m:e>
                            <m:r>
                              <a:rPr lang="sk-SK" i="1">
                                <a:latin typeface="Cambria Math" panose="02040503050406030204" pitchFamily="18" charset="0"/>
                              </a:rPr>
                              <m:t>𝑥</m:t>
                            </m:r>
                          </m:e>
                          <m:sub>
                            <m:r>
                              <a:rPr lang="sk-SK" i="1">
                                <a:latin typeface="Cambria Math" panose="02040503050406030204" pitchFamily="18" charset="0"/>
                              </a:rPr>
                              <m:t>2</m:t>
                            </m:r>
                          </m:sub>
                        </m:sSub>
                        <m:r>
                          <a:rPr lang="sk-SK" i="1">
                            <a:latin typeface="Cambria Math" panose="02040503050406030204" pitchFamily="18" charset="0"/>
                          </a:rPr>
                          <m:t>−</m:t>
                        </m:r>
                        <m:r>
                          <a:rPr lang="sk-SK" i="1">
                            <a:latin typeface="Cambria Math" panose="02040503050406030204" pitchFamily="18" charset="0"/>
                          </a:rPr>
                          <m:t>𝑚𝑔𝑟</m:t>
                        </m:r>
                        <m:r>
                          <a:rPr lang="sk-SK" i="1">
                            <a:latin typeface="Cambria Math" panose="02040503050406030204" pitchFamily="18" charset="0"/>
                          </a:rPr>
                          <m:t> </m:t>
                        </m:r>
                        <m:r>
                          <a:rPr lang="sk-SK" i="1">
                            <a:latin typeface="Cambria Math" panose="02040503050406030204" pitchFamily="18" charset="0"/>
                          </a:rPr>
                          <m:t>𝑠𝑖𝑛</m:t>
                        </m:r>
                        <m:sSub>
                          <m:sSubPr>
                            <m:ctrlPr>
                              <a:rPr lang="sk-SK" i="1">
                                <a:latin typeface="Cambria Math" panose="02040503050406030204" pitchFamily="18" charset="0"/>
                              </a:rPr>
                            </m:ctrlPr>
                          </m:sSubPr>
                          <m:e>
                            <m:r>
                              <a:rPr lang="sk-SK" i="1">
                                <a:latin typeface="Cambria Math" panose="02040503050406030204" pitchFamily="18" charset="0"/>
                              </a:rPr>
                              <m:t>𝑥</m:t>
                            </m:r>
                          </m:e>
                          <m:sub>
                            <m:r>
                              <a:rPr lang="sk-SK" i="1">
                                <a:latin typeface="Cambria Math" panose="02040503050406030204" pitchFamily="18" charset="0"/>
                              </a:rPr>
                              <m:t>1</m:t>
                            </m:r>
                          </m:sub>
                        </m:sSub>
                      </m:e>
                    </m:d>
                    <m:r>
                      <a:rPr lang="sk-SK" b="0" i="1" smtClean="0">
                        <a:latin typeface="Cambria Math" panose="02040503050406030204" pitchFamily="18" charset="0"/>
                      </a:rPr>
                      <m:t>=</m:t>
                    </m:r>
                    <m:r>
                      <a:rPr lang="sk-SK" b="0" i="1" smtClean="0">
                        <a:latin typeface="Cambria Math" panose="02040503050406030204" pitchFamily="18" charset="0"/>
                      </a:rPr>
                      <m:t>𝑣</m:t>
                    </m:r>
                  </m:oMath>
                </a14:m>
                <a:endParaRPr lang="sk-SK" dirty="0">
                  <a:latin typeface="Cambria Math" panose="02040503050406030204" pitchFamily="18" charset="0"/>
                </a:endParaRPr>
              </a:p>
              <a:p>
                <a:pPr lvl="1"/>
                <a:r>
                  <a:rPr lang="sk-SK" dirty="0">
                    <a:latin typeface="Cambria Math" panose="02040503050406030204" pitchFamily="18" charset="0"/>
                    <a:ea typeface="Cambria Math" panose="02040503050406030204" pitchFamily="18" charset="0"/>
                  </a:rPr>
                  <a:t>Transformovaný systém má dynamiku:</a:t>
                </a:r>
              </a:p>
              <a:p>
                <a:pPr lvl="2"/>
                <a14:m>
                  <m:oMath xmlns:m="http://schemas.openxmlformats.org/officeDocument/2006/math">
                    <m:sSub>
                      <m:sSubPr>
                        <m:ctrlPr>
                          <a:rPr lang="sk-SK" i="1" smtClean="0">
                            <a:latin typeface="Cambria Math" panose="02040503050406030204" pitchFamily="18" charset="0"/>
                          </a:rPr>
                        </m:ctrlPr>
                      </m:sSubPr>
                      <m:e>
                        <m:acc>
                          <m:accPr>
                            <m:chr m:val="̇"/>
                            <m:ctrlPr>
                              <a:rPr lang="sk-SK" i="1">
                                <a:latin typeface="Cambria Math" panose="02040503050406030204" pitchFamily="18" charset="0"/>
                              </a:rPr>
                            </m:ctrlPr>
                          </m:accPr>
                          <m:e>
                            <m:r>
                              <a:rPr lang="sk-SK" b="0" i="1" smtClean="0">
                                <a:latin typeface="Cambria Math" panose="02040503050406030204" pitchFamily="18" charset="0"/>
                              </a:rPr>
                              <m:t>𝑧</m:t>
                            </m:r>
                          </m:e>
                        </m:acc>
                      </m:e>
                      <m:sub>
                        <m:r>
                          <a:rPr lang="sk-SK" i="1">
                            <a:latin typeface="Cambria Math" panose="02040503050406030204" pitchFamily="18" charset="0"/>
                          </a:rPr>
                          <m:t>1</m:t>
                        </m:r>
                      </m:sub>
                    </m:sSub>
                    <m:r>
                      <a:rPr lang="sk-SK" b="0" i="1" smtClean="0">
                        <a:latin typeface="Cambria Math" panose="02040503050406030204" pitchFamily="18" charset="0"/>
                      </a:rPr>
                      <m:t>=</m:t>
                    </m:r>
                    <m:sSub>
                      <m:sSubPr>
                        <m:ctrlPr>
                          <a:rPr lang="sk-SK" i="1">
                            <a:latin typeface="Cambria Math" panose="02040503050406030204" pitchFamily="18" charset="0"/>
                          </a:rPr>
                        </m:ctrlPr>
                      </m:sSubPr>
                      <m:e>
                        <m:r>
                          <a:rPr lang="sk-SK" b="0" i="1" smtClean="0">
                            <a:latin typeface="Cambria Math" panose="02040503050406030204" pitchFamily="18" charset="0"/>
                          </a:rPr>
                          <m:t>𝑧</m:t>
                        </m:r>
                      </m:e>
                      <m:sub>
                        <m:r>
                          <a:rPr lang="sk-SK" i="1">
                            <a:latin typeface="Cambria Math" panose="02040503050406030204" pitchFamily="18" charset="0"/>
                          </a:rPr>
                          <m:t>2</m:t>
                        </m:r>
                      </m:sub>
                    </m:sSub>
                  </m:oMath>
                </a14:m>
                <a:endParaRPr lang="sk-SK" dirty="0">
                  <a:latin typeface="Cambria Math" panose="02040503050406030204" pitchFamily="18" charset="0"/>
                </a:endParaRPr>
              </a:p>
              <a:p>
                <a:pPr lvl="2"/>
                <a14:m>
                  <m:oMath xmlns:m="http://schemas.openxmlformats.org/officeDocument/2006/math">
                    <m:sSub>
                      <m:sSubPr>
                        <m:ctrlPr>
                          <a:rPr lang="sk-SK" i="1" smtClean="0">
                            <a:latin typeface="Cambria Math" panose="02040503050406030204" pitchFamily="18" charset="0"/>
                          </a:rPr>
                        </m:ctrlPr>
                      </m:sSubPr>
                      <m:e>
                        <m:acc>
                          <m:accPr>
                            <m:chr m:val="̇"/>
                            <m:ctrlPr>
                              <a:rPr lang="sk-SK" i="1">
                                <a:latin typeface="Cambria Math" panose="02040503050406030204" pitchFamily="18" charset="0"/>
                              </a:rPr>
                            </m:ctrlPr>
                          </m:accPr>
                          <m:e>
                            <m:r>
                              <a:rPr lang="sk-SK" b="0" i="1" smtClean="0">
                                <a:latin typeface="Cambria Math" panose="02040503050406030204" pitchFamily="18" charset="0"/>
                              </a:rPr>
                              <m:t>𝑧</m:t>
                            </m:r>
                          </m:e>
                        </m:acc>
                      </m:e>
                      <m:sub>
                        <m:r>
                          <a:rPr lang="sk-SK" b="0" i="1" smtClean="0">
                            <a:latin typeface="Cambria Math" panose="02040503050406030204" pitchFamily="18" charset="0"/>
                          </a:rPr>
                          <m:t>2</m:t>
                        </m:r>
                      </m:sub>
                    </m:sSub>
                    <m:r>
                      <a:rPr lang="sk-SK" b="0" i="1" smtClean="0">
                        <a:latin typeface="Cambria Math" panose="02040503050406030204" pitchFamily="18" charset="0"/>
                      </a:rPr>
                      <m:t>=</m:t>
                    </m:r>
                    <m:r>
                      <a:rPr lang="sk-SK" i="1" smtClean="0">
                        <a:latin typeface="Cambria Math" panose="02040503050406030204" pitchFamily="18" charset="0"/>
                      </a:rPr>
                      <m:t>𝑣</m:t>
                    </m:r>
                  </m:oMath>
                </a14:m>
                <a:endParaRPr lang="sk-SK" dirty="0">
                  <a:latin typeface="Cambria Math" panose="02040503050406030204" pitchFamily="18" charset="0"/>
                </a:endParaRPr>
              </a:p>
              <a:p>
                <a:pPr lvl="2"/>
                <a:r>
                  <a:rPr lang="sk-SK" dirty="0">
                    <a:latin typeface="Cambria Math" panose="02040503050406030204" pitchFamily="18" charset="0"/>
                  </a:rPr>
                  <a:t>Ak ako výstup systému berieme stav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1</m:t>
                        </m:r>
                      </m:sub>
                    </m:sSub>
                  </m:oMath>
                </a14:m>
                <a:r>
                  <a:rPr lang="sk-SK" dirty="0">
                    <a:latin typeface="Cambria Math" panose="02040503050406030204" pitchFamily="18" charset="0"/>
                  </a:rPr>
                  <a:t> potom systém môžeme opísať nasledovnou prenosovou funkciou.</a:t>
                </a:r>
              </a:p>
              <a:p>
                <a:pPr lvl="2"/>
                <a14:m>
                  <m:oMath xmlns:m="http://schemas.openxmlformats.org/officeDocument/2006/math">
                    <m:r>
                      <a:rPr lang="sk-SK" i="1">
                        <a:latin typeface="Cambria Math" panose="02040503050406030204" pitchFamily="18" charset="0"/>
                      </a:rPr>
                      <m:t>𝐺</m:t>
                    </m:r>
                    <m:d>
                      <m:dPr>
                        <m:ctrlPr>
                          <a:rPr lang="en-GB" i="1">
                            <a:latin typeface="Cambria Math" panose="02040503050406030204" pitchFamily="18" charset="0"/>
                          </a:rPr>
                        </m:ctrlPr>
                      </m:dPr>
                      <m:e>
                        <m:r>
                          <a:rPr lang="sk-SK" i="1">
                            <a:latin typeface="Cambria Math" panose="02040503050406030204" pitchFamily="18" charset="0"/>
                          </a:rPr>
                          <m:t>𝑠</m:t>
                        </m:r>
                      </m:e>
                    </m:d>
                    <m:r>
                      <a:rPr lang="sk-SK" i="1">
                        <a:latin typeface="Cambria Math" panose="02040503050406030204" pitchFamily="18" charset="0"/>
                      </a:rPr>
                      <m:t>=</m:t>
                    </m:r>
                    <m:f>
                      <m:fPr>
                        <m:ctrlPr>
                          <a:rPr lang="sk-SK" i="1">
                            <a:latin typeface="Cambria Math" panose="02040503050406030204" pitchFamily="18" charset="0"/>
                          </a:rPr>
                        </m:ctrlPr>
                      </m:fPr>
                      <m:num>
                        <m:sSub>
                          <m:sSubPr>
                            <m:ctrlPr>
                              <a:rPr lang="en-GB" i="1">
                                <a:latin typeface="Cambria Math" panose="02040503050406030204" pitchFamily="18" charset="0"/>
                              </a:rPr>
                            </m:ctrlPr>
                          </m:sSubPr>
                          <m:e>
                            <m:r>
                              <a:rPr lang="sk-SK" i="1">
                                <a:latin typeface="Cambria Math" panose="02040503050406030204" pitchFamily="18" charset="0"/>
                              </a:rPr>
                              <m:t>𝑧</m:t>
                            </m:r>
                          </m:e>
                          <m:sub>
                            <m:r>
                              <a:rPr lang="en-GB" i="1">
                                <a:latin typeface="Cambria Math" panose="02040503050406030204" pitchFamily="18" charset="0"/>
                              </a:rPr>
                              <m:t>1</m:t>
                            </m:r>
                          </m:sub>
                        </m:sSub>
                      </m:num>
                      <m:den>
                        <m:r>
                          <a:rPr lang="en-GB" i="1">
                            <a:latin typeface="Cambria Math" panose="02040503050406030204" pitchFamily="18" charset="0"/>
                          </a:rPr>
                          <m:t>𝑣</m:t>
                        </m:r>
                      </m:den>
                    </m:f>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1</m:t>
                        </m:r>
                      </m:num>
                      <m:den>
                        <m:sSup>
                          <m:sSupPr>
                            <m:ctrlPr>
                              <a:rPr lang="en-GB" i="1">
                                <a:latin typeface="Cambria Math" panose="02040503050406030204" pitchFamily="18" charset="0"/>
                              </a:rPr>
                            </m:ctrlPr>
                          </m:sSupPr>
                          <m:e>
                            <m:r>
                              <a:rPr lang="en-GB" i="1">
                                <a:latin typeface="Cambria Math" panose="02040503050406030204" pitchFamily="18" charset="0"/>
                              </a:rPr>
                              <m:t>𝑠</m:t>
                            </m:r>
                          </m:e>
                          <m:sup>
                            <m:r>
                              <a:rPr lang="sk-SK" i="1">
                                <a:latin typeface="Cambria Math" panose="02040503050406030204" pitchFamily="18" charset="0"/>
                              </a:rPr>
                              <m:t>2</m:t>
                            </m:r>
                          </m:sup>
                        </m:sSup>
                      </m:den>
                    </m:f>
                    <m:r>
                      <a:rPr lang="sk-SK"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𝐵</m:t>
                        </m:r>
                        <m:d>
                          <m:dPr>
                            <m:ctrlPr>
                              <a:rPr lang="en-GB" i="1">
                                <a:latin typeface="Cambria Math" panose="02040503050406030204" pitchFamily="18" charset="0"/>
                              </a:rPr>
                            </m:ctrlPr>
                          </m:dPr>
                          <m:e>
                            <m:r>
                              <a:rPr lang="en-GB" i="1">
                                <a:latin typeface="Cambria Math" panose="02040503050406030204" pitchFamily="18" charset="0"/>
                              </a:rPr>
                              <m:t>𝑠</m:t>
                            </m:r>
                          </m:e>
                        </m:d>
                      </m:num>
                      <m:den>
                        <m:r>
                          <a:rPr lang="en-GB" i="1">
                            <a:latin typeface="Cambria Math" panose="02040503050406030204" pitchFamily="18" charset="0"/>
                          </a:rPr>
                          <m:t>𝐴</m:t>
                        </m:r>
                        <m:d>
                          <m:dPr>
                            <m:ctrlPr>
                              <a:rPr lang="en-GB" i="1">
                                <a:latin typeface="Cambria Math" panose="02040503050406030204" pitchFamily="18" charset="0"/>
                              </a:rPr>
                            </m:ctrlPr>
                          </m:dPr>
                          <m:e>
                            <m:r>
                              <a:rPr lang="en-GB" i="1">
                                <a:latin typeface="Cambria Math" panose="02040503050406030204" pitchFamily="18" charset="0"/>
                              </a:rPr>
                              <m:t>𝑠</m:t>
                            </m:r>
                          </m:e>
                        </m:d>
                      </m:den>
                    </m:f>
                  </m:oMath>
                </a14:m>
                <a:endParaRPr lang="sk-SK" i="1" dirty="0">
                  <a:latin typeface="Cambria Math" panose="02040503050406030204" pitchFamily="18" charset="0"/>
                </a:endParaRPr>
              </a:p>
              <a:p>
                <a:pPr lvl="2"/>
                <a:r>
                  <a:rPr lang="sk-SK" dirty="0">
                    <a:latin typeface="Cambria Math" panose="02040503050406030204" pitchFamily="18" charset="0"/>
                  </a:rPr>
                  <a:t>Lineárny regulátor je v tvare: </a:t>
                </a:r>
              </a:p>
              <a:p>
                <a:pPr lvl="2"/>
                <a14:m>
                  <m:oMath xmlns:m="http://schemas.openxmlformats.org/officeDocument/2006/math">
                    <m:sSub>
                      <m:sSubPr>
                        <m:ctrlPr>
                          <a:rPr lang="en-GB" i="1">
                            <a:latin typeface="Cambria Math" panose="02040503050406030204" pitchFamily="18" charset="0"/>
                          </a:rPr>
                        </m:ctrlPr>
                      </m:sSubPr>
                      <m:e>
                        <m:r>
                          <a:rPr lang="sk-SK" i="1">
                            <a:latin typeface="Cambria Math" panose="02040503050406030204" pitchFamily="18" charset="0"/>
                          </a:rPr>
                          <m:t>𝐺</m:t>
                        </m:r>
                      </m:e>
                      <m:sub>
                        <m:r>
                          <a:rPr lang="en-GB" i="1">
                            <a:latin typeface="Cambria Math" panose="02040503050406030204" pitchFamily="18" charset="0"/>
                          </a:rPr>
                          <m:t>𝑅</m:t>
                        </m:r>
                      </m:sub>
                    </m:sSub>
                    <m:d>
                      <m:dPr>
                        <m:ctrlPr>
                          <a:rPr lang="en-GB" i="1">
                            <a:latin typeface="Cambria Math" panose="02040503050406030204" pitchFamily="18" charset="0"/>
                          </a:rPr>
                        </m:ctrlPr>
                      </m:dPr>
                      <m:e>
                        <m:r>
                          <a:rPr lang="sk-SK" i="1">
                            <a:latin typeface="Cambria Math" panose="02040503050406030204" pitchFamily="18" charset="0"/>
                          </a:rPr>
                          <m:t>𝑠</m:t>
                        </m:r>
                      </m:e>
                    </m:d>
                    <m:r>
                      <a:rPr lang="sk-SK"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𝑅</m:t>
                        </m:r>
                        <m:d>
                          <m:dPr>
                            <m:ctrlPr>
                              <a:rPr lang="en-GB" i="1">
                                <a:latin typeface="Cambria Math" panose="02040503050406030204" pitchFamily="18" charset="0"/>
                              </a:rPr>
                            </m:ctrlPr>
                          </m:dPr>
                          <m:e>
                            <m:r>
                              <a:rPr lang="en-GB" i="1">
                                <a:latin typeface="Cambria Math" panose="02040503050406030204" pitchFamily="18" charset="0"/>
                              </a:rPr>
                              <m:t>𝑠</m:t>
                            </m:r>
                          </m:e>
                        </m:d>
                      </m:num>
                      <m:den>
                        <m:r>
                          <a:rPr lang="en-GB" i="1">
                            <a:latin typeface="Cambria Math" panose="02040503050406030204" pitchFamily="18" charset="0"/>
                          </a:rPr>
                          <m:t>𝑆</m:t>
                        </m:r>
                        <m:d>
                          <m:dPr>
                            <m:ctrlPr>
                              <a:rPr lang="en-GB" i="1">
                                <a:latin typeface="Cambria Math" panose="02040503050406030204" pitchFamily="18" charset="0"/>
                              </a:rPr>
                            </m:ctrlPr>
                          </m:dPr>
                          <m:e>
                            <m:r>
                              <a:rPr lang="en-GB" i="1">
                                <a:latin typeface="Cambria Math" panose="02040503050406030204" pitchFamily="18" charset="0"/>
                              </a:rPr>
                              <m:t>𝑠</m:t>
                            </m:r>
                          </m:e>
                        </m:d>
                      </m:den>
                    </m:f>
                  </m:oMath>
                </a14:m>
                <a:endParaRPr lang="sk-SK" i="1" dirty="0">
                  <a:latin typeface="Cambria Math" panose="02040503050406030204" pitchFamily="18" charset="0"/>
                </a:endParaRPr>
              </a:p>
              <a:p>
                <a:r>
                  <a:rPr lang="sk-SK" dirty="0"/>
                  <a:t>Štruktúru regulátora zvolíme podľa charakteristickej rovnice uzavretého regulačného obvodu:</a:t>
                </a:r>
              </a:p>
              <a:p>
                <a:pPr lvl="2"/>
                <a14:m>
                  <m:oMath xmlns:m="http://schemas.openxmlformats.org/officeDocument/2006/math">
                    <m:r>
                      <a:rPr lang="en-GB" i="1">
                        <a:latin typeface="Cambria Math" panose="02040503050406030204" pitchFamily="18" charset="0"/>
                      </a:rPr>
                      <m:t>𝑆</m:t>
                    </m:r>
                    <m:d>
                      <m:dPr>
                        <m:ctrlPr>
                          <a:rPr lang="en-GB" i="1">
                            <a:latin typeface="Cambria Math" panose="02040503050406030204" pitchFamily="18" charset="0"/>
                          </a:rPr>
                        </m:ctrlPr>
                      </m:dPr>
                      <m:e>
                        <m:r>
                          <a:rPr lang="en-GB" i="1">
                            <a:latin typeface="Cambria Math" panose="02040503050406030204" pitchFamily="18" charset="0"/>
                          </a:rPr>
                          <m:t>𝑠</m:t>
                        </m:r>
                      </m:e>
                    </m:d>
                    <m:r>
                      <a:rPr lang="en-GB" i="1">
                        <a:latin typeface="Cambria Math" panose="02040503050406030204" pitchFamily="18" charset="0"/>
                      </a:rPr>
                      <m:t>𝐴</m:t>
                    </m:r>
                    <m:d>
                      <m:dPr>
                        <m:ctrlPr>
                          <a:rPr lang="en-GB" i="1">
                            <a:latin typeface="Cambria Math" panose="02040503050406030204" pitchFamily="18" charset="0"/>
                          </a:rPr>
                        </m:ctrlPr>
                      </m:dPr>
                      <m:e>
                        <m:r>
                          <a:rPr lang="en-GB" i="1">
                            <a:latin typeface="Cambria Math" panose="02040503050406030204" pitchFamily="18" charset="0"/>
                          </a:rPr>
                          <m:t>𝑠</m:t>
                        </m:r>
                      </m:e>
                    </m:d>
                    <m:r>
                      <a:rPr lang="sk-SK" i="1">
                        <a:latin typeface="Cambria Math" panose="02040503050406030204" pitchFamily="18" charset="0"/>
                      </a:rPr>
                      <m:t>+</m:t>
                    </m:r>
                    <m:r>
                      <a:rPr lang="sk-SK" i="1">
                        <a:latin typeface="Cambria Math" panose="02040503050406030204" pitchFamily="18" charset="0"/>
                      </a:rPr>
                      <m:t>𝐵</m:t>
                    </m:r>
                    <m:d>
                      <m:dPr>
                        <m:ctrlPr>
                          <a:rPr lang="en-GB" i="1">
                            <a:latin typeface="Cambria Math" panose="02040503050406030204" pitchFamily="18" charset="0"/>
                          </a:rPr>
                        </m:ctrlPr>
                      </m:dPr>
                      <m:e>
                        <m:r>
                          <a:rPr lang="en-GB" i="1">
                            <a:latin typeface="Cambria Math" panose="02040503050406030204" pitchFamily="18" charset="0"/>
                          </a:rPr>
                          <m:t>𝑠</m:t>
                        </m:r>
                      </m:e>
                    </m:d>
                    <m:r>
                      <a:rPr lang="sk-SK" i="1">
                        <a:latin typeface="Cambria Math" panose="02040503050406030204" pitchFamily="18" charset="0"/>
                      </a:rPr>
                      <m:t>𝑅</m:t>
                    </m:r>
                    <m:d>
                      <m:dPr>
                        <m:ctrlPr>
                          <a:rPr lang="en-GB" i="1">
                            <a:latin typeface="Cambria Math" panose="02040503050406030204" pitchFamily="18" charset="0"/>
                          </a:rPr>
                        </m:ctrlPr>
                      </m:dPr>
                      <m:e>
                        <m:r>
                          <a:rPr lang="en-GB" i="1">
                            <a:latin typeface="Cambria Math" panose="02040503050406030204" pitchFamily="18" charset="0"/>
                          </a:rPr>
                          <m:t>𝑠</m:t>
                        </m:r>
                      </m:e>
                    </m:d>
                    <m:r>
                      <a:rPr lang="sk-SK" i="1">
                        <a:latin typeface="Cambria Math" panose="02040503050406030204" pitchFamily="18" charset="0"/>
                      </a:rPr>
                      <m:t>=</m:t>
                    </m:r>
                    <m:r>
                      <a:rPr lang="en-GB" i="1">
                        <a:latin typeface="Cambria Math" panose="02040503050406030204" pitchFamily="18" charset="0"/>
                      </a:rPr>
                      <m:t>𝑆</m:t>
                    </m:r>
                    <m:d>
                      <m:dPr>
                        <m:ctrlPr>
                          <a:rPr lang="en-GB" i="1">
                            <a:latin typeface="Cambria Math" panose="02040503050406030204" pitchFamily="18" charset="0"/>
                          </a:rPr>
                        </m:ctrlPr>
                      </m:dPr>
                      <m:e>
                        <m:r>
                          <a:rPr lang="en-GB" i="1">
                            <a:latin typeface="Cambria Math" panose="02040503050406030204" pitchFamily="18" charset="0"/>
                          </a:rPr>
                          <m:t>𝑠</m:t>
                        </m:r>
                      </m:e>
                    </m:d>
                    <m:sSup>
                      <m:sSupPr>
                        <m:ctrlPr>
                          <a:rPr lang="en-GB" i="1">
                            <a:latin typeface="Cambria Math" panose="02040503050406030204" pitchFamily="18" charset="0"/>
                          </a:rPr>
                        </m:ctrlPr>
                      </m:sSupPr>
                      <m:e>
                        <m:r>
                          <a:rPr lang="en-GB" i="1">
                            <a:latin typeface="Cambria Math" panose="02040503050406030204" pitchFamily="18" charset="0"/>
                          </a:rPr>
                          <m:t>𝑠</m:t>
                        </m:r>
                      </m:e>
                      <m:sup>
                        <m:r>
                          <a:rPr lang="sk-SK" i="1">
                            <a:latin typeface="Cambria Math" panose="02040503050406030204" pitchFamily="18" charset="0"/>
                          </a:rPr>
                          <m:t>2</m:t>
                        </m:r>
                      </m:sup>
                    </m:sSup>
                    <m:r>
                      <a:rPr lang="sk-SK" i="1">
                        <a:latin typeface="Cambria Math" panose="02040503050406030204" pitchFamily="18" charset="0"/>
                      </a:rPr>
                      <m:t>+1∗</m:t>
                    </m:r>
                    <m:r>
                      <a:rPr lang="en-GB" i="1">
                        <a:latin typeface="Cambria Math" panose="02040503050406030204" pitchFamily="18" charset="0"/>
                      </a:rPr>
                      <m:t>𝑅</m:t>
                    </m:r>
                    <m:d>
                      <m:dPr>
                        <m:ctrlPr>
                          <a:rPr lang="en-GB" i="1">
                            <a:latin typeface="Cambria Math" panose="02040503050406030204" pitchFamily="18" charset="0"/>
                          </a:rPr>
                        </m:ctrlPr>
                      </m:dPr>
                      <m:e>
                        <m:r>
                          <a:rPr lang="en-GB" i="1">
                            <a:latin typeface="Cambria Math" panose="02040503050406030204" pitchFamily="18" charset="0"/>
                          </a:rPr>
                          <m:t>𝑠</m:t>
                        </m:r>
                      </m:e>
                    </m:d>
                  </m:oMath>
                </a14:m>
                <a:endParaRPr lang="sk-SK" i="1" dirty="0">
                  <a:latin typeface="Cambria Math" panose="02040503050406030204" pitchFamily="18" charset="0"/>
                </a:endParaRPr>
              </a:p>
              <a:p>
                <a:pPr lvl="1"/>
                <a:r>
                  <a:rPr lang="sk-SK" dirty="0"/>
                  <a:t>Zvolením polynómov vo všeobecnom tvare:</a:t>
                </a:r>
                <a14:m>
                  <m:oMath xmlns:m="http://schemas.openxmlformats.org/officeDocument/2006/math">
                    <m:r>
                      <a:rPr lang="sk-SK" b="0" i="0" smtClean="0">
                        <a:latin typeface="Cambria Math" panose="02040503050406030204" pitchFamily="18" charset="0"/>
                        <a:ea typeface="Cambria Math" panose="02040503050406030204" pitchFamily="18" charset="0"/>
                      </a:rPr>
                      <m:t> </m:t>
                    </m:r>
                    <m:r>
                      <a:rPr lang="en-GB" i="1" smtClean="0">
                        <a:latin typeface="Cambria Math" panose="02040503050406030204" pitchFamily="18" charset="0"/>
                        <a:ea typeface="Cambria Math" panose="02040503050406030204" pitchFamily="18" charset="0"/>
                      </a:rPr>
                      <m:t>𝑆</m:t>
                    </m:r>
                    <m:d>
                      <m:dPr>
                        <m:ctrlPr>
                          <a:rPr lang="en-GB" i="1">
                            <a:latin typeface="Cambria Math" panose="02040503050406030204" pitchFamily="18" charset="0"/>
                            <a:ea typeface="Cambria Math" panose="02040503050406030204" pitchFamily="18" charset="0"/>
                          </a:rPr>
                        </m:ctrlPr>
                      </m:dPr>
                      <m:e>
                        <m:r>
                          <a:rPr lang="en-GB" i="1">
                            <a:latin typeface="Cambria Math" panose="02040503050406030204" pitchFamily="18" charset="0"/>
                            <a:ea typeface="Cambria Math" panose="02040503050406030204" pitchFamily="18" charset="0"/>
                          </a:rPr>
                          <m:t>𝑠</m:t>
                        </m:r>
                      </m:e>
                    </m:d>
                    <m:r>
                      <a:rPr lang="sk-SK" b="0" i="1" smtClean="0">
                        <a:latin typeface="Cambria Math" panose="02040503050406030204" pitchFamily="18" charset="0"/>
                        <a:ea typeface="Cambria Math" panose="02040503050406030204" pitchFamily="18" charset="0"/>
                      </a:rPr>
                      <m:t>=1</m:t>
                    </m:r>
                  </m:oMath>
                </a14:m>
                <a:r>
                  <a:rPr lang="sk-SK" dirty="0"/>
                  <a:t> a </a:t>
                </a:r>
                <a14:m>
                  <m:oMath xmlns:m="http://schemas.openxmlformats.org/officeDocument/2006/math">
                    <m:r>
                      <a:rPr lang="en-GB" i="1">
                        <a:latin typeface="Cambria Math" panose="02040503050406030204" pitchFamily="18" charset="0"/>
                        <a:ea typeface="Cambria Math" panose="02040503050406030204" pitchFamily="18" charset="0"/>
                      </a:rPr>
                      <m:t>𝑅</m:t>
                    </m:r>
                    <m:d>
                      <m:dPr>
                        <m:ctrlPr>
                          <a:rPr lang="en-GB" i="1">
                            <a:latin typeface="Cambria Math" panose="02040503050406030204" pitchFamily="18" charset="0"/>
                            <a:ea typeface="Cambria Math" panose="02040503050406030204" pitchFamily="18" charset="0"/>
                          </a:rPr>
                        </m:ctrlPr>
                      </m:dPr>
                      <m:e>
                        <m:r>
                          <a:rPr lang="en-GB" i="1">
                            <a:latin typeface="Cambria Math" panose="02040503050406030204" pitchFamily="18" charset="0"/>
                            <a:ea typeface="Cambria Math" panose="02040503050406030204" pitchFamily="18" charset="0"/>
                          </a:rPr>
                          <m:t>𝑠</m:t>
                        </m:r>
                      </m:e>
                    </m:d>
                    <m:r>
                      <a:rPr lang="sk-SK" b="0" i="1" smtClean="0">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sk-SK" i="1">
                            <a:latin typeface="Cambria Math" panose="02040503050406030204" pitchFamily="18" charset="0"/>
                            <a:ea typeface="Cambria Math" panose="02040503050406030204" pitchFamily="18" charset="0"/>
                          </a:rPr>
                          <m:t>𝑘</m:t>
                        </m:r>
                      </m:e>
                      <m:sub>
                        <m:r>
                          <a:rPr lang="en-GB" b="0" i="1" smtClean="0">
                            <a:latin typeface="Cambria Math" panose="02040503050406030204" pitchFamily="18" charset="0"/>
                            <a:ea typeface="Cambria Math" panose="02040503050406030204" pitchFamily="18" charset="0"/>
                          </a:rPr>
                          <m:t>1</m:t>
                        </m:r>
                      </m:sub>
                    </m:sSub>
                    <m:r>
                      <a:rPr lang="sk-SK" b="0" i="1" smtClean="0">
                        <a:latin typeface="Cambria Math" panose="02040503050406030204" pitchFamily="18" charset="0"/>
                        <a:ea typeface="Cambria Math" panose="02040503050406030204" pitchFamily="18" charset="0"/>
                      </a:rPr>
                      <m:t>𝑠</m:t>
                    </m:r>
                    <m:r>
                      <a:rPr lang="en-GB" b="0" i="1" smtClean="0">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sk-SK" i="1">
                            <a:latin typeface="Cambria Math" panose="02040503050406030204" pitchFamily="18" charset="0"/>
                            <a:ea typeface="Cambria Math" panose="02040503050406030204" pitchFamily="18" charset="0"/>
                          </a:rPr>
                          <m:t>𝑘</m:t>
                        </m:r>
                      </m:e>
                      <m:sub>
                        <m:r>
                          <a:rPr lang="en-GB" b="0" i="1" smtClean="0">
                            <a:latin typeface="Cambria Math" panose="02040503050406030204" pitchFamily="18" charset="0"/>
                            <a:ea typeface="Cambria Math" panose="02040503050406030204" pitchFamily="18" charset="0"/>
                          </a:rPr>
                          <m:t>0</m:t>
                        </m:r>
                      </m:sub>
                    </m:sSub>
                  </m:oMath>
                </a14:m>
                <a:r>
                  <a:rPr lang="en-GB" dirty="0"/>
                  <a:t> </a:t>
                </a:r>
                <a:r>
                  <a:rPr lang="sk-SK" dirty="0"/>
                  <a:t>dostávame nasledovný tvar charakteristickej rovnice:</a:t>
                </a:r>
              </a:p>
              <a:p>
                <a:pPr lvl="2"/>
                <a14:m>
                  <m:oMath xmlns:m="http://schemas.openxmlformats.org/officeDocument/2006/math">
                    <m:sSup>
                      <m:sSupPr>
                        <m:ctrlPr>
                          <a:rPr lang="en-GB" i="1">
                            <a:latin typeface="Cambria Math" panose="02040503050406030204" pitchFamily="18" charset="0"/>
                          </a:rPr>
                        </m:ctrlPr>
                      </m:sSupPr>
                      <m:e>
                        <m:r>
                          <a:rPr lang="en-GB" i="1">
                            <a:latin typeface="Cambria Math" panose="02040503050406030204" pitchFamily="18" charset="0"/>
                          </a:rPr>
                          <m:t>𝑠</m:t>
                        </m:r>
                      </m:e>
                      <m:sup>
                        <m:r>
                          <a:rPr lang="sk-SK" i="1">
                            <a:latin typeface="Cambria Math" panose="02040503050406030204" pitchFamily="18" charset="0"/>
                          </a:rPr>
                          <m:t>2</m:t>
                        </m:r>
                      </m:sup>
                    </m:sSup>
                    <m:r>
                      <a:rPr lang="sk-SK" i="1">
                        <a:latin typeface="Cambria Math" panose="02040503050406030204" pitchFamily="18" charset="0"/>
                      </a:rPr>
                      <m:t>+</m:t>
                    </m:r>
                    <m:sSub>
                      <m:sSubPr>
                        <m:ctrlPr>
                          <a:rPr lang="en-GB" i="1">
                            <a:latin typeface="Cambria Math" panose="02040503050406030204" pitchFamily="18" charset="0"/>
                          </a:rPr>
                        </m:ctrlPr>
                      </m:sSubPr>
                      <m:e>
                        <m:r>
                          <a:rPr lang="sk-SK" i="1">
                            <a:latin typeface="Cambria Math" panose="02040503050406030204" pitchFamily="18" charset="0"/>
                          </a:rPr>
                          <m:t>𝑘</m:t>
                        </m:r>
                      </m:e>
                      <m:sub>
                        <m:r>
                          <a:rPr lang="en-GB" i="1">
                            <a:latin typeface="Cambria Math" panose="02040503050406030204" pitchFamily="18" charset="0"/>
                          </a:rPr>
                          <m:t>1</m:t>
                        </m:r>
                      </m:sub>
                    </m:sSub>
                    <m:r>
                      <a:rPr lang="sk-SK" i="1">
                        <a:latin typeface="Cambria Math" panose="02040503050406030204" pitchFamily="18" charset="0"/>
                      </a:rPr>
                      <m:t>𝑠</m:t>
                    </m:r>
                    <m:r>
                      <a:rPr lang="en-GB" i="1">
                        <a:latin typeface="Cambria Math" panose="02040503050406030204" pitchFamily="18" charset="0"/>
                      </a:rPr>
                      <m:t>+</m:t>
                    </m:r>
                    <m:sSub>
                      <m:sSubPr>
                        <m:ctrlPr>
                          <a:rPr lang="en-GB" i="1">
                            <a:latin typeface="Cambria Math" panose="02040503050406030204" pitchFamily="18" charset="0"/>
                          </a:rPr>
                        </m:ctrlPr>
                      </m:sSubPr>
                      <m:e>
                        <m:r>
                          <a:rPr lang="sk-SK" i="1">
                            <a:latin typeface="Cambria Math" panose="02040503050406030204" pitchFamily="18" charset="0"/>
                          </a:rPr>
                          <m:t>𝑘</m:t>
                        </m:r>
                      </m:e>
                      <m:sub>
                        <m:r>
                          <a:rPr lang="en-GB" i="1">
                            <a:latin typeface="Cambria Math" panose="02040503050406030204" pitchFamily="18" charset="0"/>
                          </a:rPr>
                          <m:t>0</m:t>
                        </m:r>
                      </m:sub>
                    </m:sSub>
                  </m:oMath>
                </a14:m>
                <a:r>
                  <a:rPr lang="sk-SK" i="1" dirty="0">
                    <a:latin typeface="Cambria Math" panose="02040503050406030204" pitchFamily="18" charset="0"/>
                  </a:rPr>
                  <a:t> </a:t>
                </a:r>
              </a:p>
              <a:p>
                <a:pPr lvl="1"/>
                <a:r>
                  <a:rPr lang="sk-SK" dirty="0"/>
                  <a:t>a vhodným zvolením konštánt </a:t>
                </a:r>
                <a14:m>
                  <m:oMath xmlns:m="http://schemas.openxmlformats.org/officeDocument/2006/math">
                    <m:sSub>
                      <m:sSubPr>
                        <m:ctrlPr>
                          <a:rPr lang="en-GB" i="1">
                            <a:latin typeface="Cambria Math" panose="02040503050406030204" pitchFamily="18" charset="0"/>
                            <a:ea typeface="Cambria Math" panose="02040503050406030204" pitchFamily="18" charset="0"/>
                          </a:rPr>
                        </m:ctrlPr>
                      </m:sSubPr>
                      <m:e>
                        <m:r>
                          <a:rPr lang="sk-SK" i="1">
                            <a:latin typeface="Cambria Math" panose="02040503050406030204" pitchFamily="18" charset="0"/>
                            <a:ea typeface="Cambria Math" panose="02040503050406030204" pitchFamily="18" charset="0"/>
                          </a:rPr>
                          <m:t>𝑘</m:t>
                        </m:r>
                      </m:e>
                      <m:sub>
                        <m:r>
                          <a:rPr lang="en-GB" i="1">
                            <a:latin typeface="Cambria Math" panose="02040503050406030204" pitchFamily="18" charset="0"/>
                            <a:ea typeface="Cambria Math" panose="02040503050406030204" pitchFamily="18" charset="0"/>
                          </a:rPr>
                          <m:t>0</m:t>
                        </m:r>
                      </m:sub>
                    </m:sSub>
                    <m:r>
                      <a:rPr lang="sk-SK" b="0" i="1" smtClean="0">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sk-SK" i="1">
                            <a:latin typeface="Cambria Math" panose="02040503050406030204" pitchFamily="18" charset="0"/>
                            <a:ea typeface="Cambria Math" panose="02040503050406030204" pitchFamily="18" charset="0"/>
                          </a:rPr>
                          <m:t>𝑘</m:t>
                        </m:r>
                      </m:e>
                      <m:sub>
                        <m:r>
                          <a:rPr lang="sk-SK" b="0" i="1" smtClean="0">
                            <a:latin typeface="Cambria Math" panose="02040503050406030204" pitchFamily="18" charset="0"/>
                            <a:ea typeface="Cambria Math" panose="02040503050406030204" pitchFamily="18" charset="0"/>
                          </a:rPr>
                          <m:t>1</m:t>
                        </m:r>
                      </m:sub>
                    </m:sSub>
                  </m:oMath>
                </a14:m>
                <a:r>
                  <a:rPr lang="sk-SK" dirty="0"/>
                  <a:t> dostávame stabilnú dynamickú odozvu pre lineárny model.</a:t>
                </a:r>
                <a:endParaRPr lang="sk-SK" dirty="0">
                  <a:latin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38A35EE6-12C7-6C8F-C12D-F307BD373EDF}"/>
                  </a:ext>
                </a:extLst>
              </p:cNvPr>
              <p:cNvSpPr>
                <a:spLocks noGrp="1" noRot="1" noChangeAspect="1" noMove="1" noResize="1" noEditPoints="1" noAdjustHandles="1" noChangeArrowheads="1" noChangeShapeType="1" noTextEdit="1"/>
              </p:cNvSpPr>
              <p:nvPr>
                <p:ph idx="1"/>
              </p:nvPr>
            </p:nvSpPr>
            <p:spPr>
              <a:blipFill>
                <a:blip r:embed="rId2"/>
                <a:stretch>
                  <a:fillRect t="-1250"/>
                </a:stretch>
              </a:blipFill>
            </p:spPr>
            <p:txBody>
              <a:bodyPr/>
              <a:lstStyle/>
              <a:p>
                <a:r>
                  <a:rPr lang="en-GB">
                    <a:noFill/>
                  </a:rPr>
                  <a:t> </a:t>
                </a:r>
              </a:p>
            </p:txBody>
          </p:sp>
        </mc:Fallback>
      </mc:AlternateContent>
    </p:spTree>
    <p:extLst>
      <p:ext uri="{BB962C8B-B14F-4D97-AF65-F5344CB8AC3E}">
        <p14:creationId xmlns:p14="http://schemas.microsoft.com/office/powerpoint/2010/main" val="963523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9CFDD35C-F932-8ED1-E75E-667C292DFDDA}"/>
              </a:ext>
            </a:extLst>
          </p:cNvPr>
          <p:cNvSpPr>
            <a:spLocks noGrp="1"/>
          </p:cNvSpPr>
          <p:nvPr>
            <p:ph type="title"/>
          </p:nvPr>
        </p:nvSpPr>
        <p:spPr/>
        <p:txBody>
          <a:bodyPr/>
          <a:lstStyle/>
          <a:p>
            <a:r>
              <a:rPr lang="sk-SK" dirty="0"/>
              <a:t>Príklad 6 – Kyvadlo</a:t>
            </a:r>
            <a:endParaRPr lang="en-GB" dirty="0"/>
          </a:p>
        </p:txBody>
      </p:sp>
      <p:pic>
        <p:nvPicPr>
          <p:cNvPr id="5" name="pr6mdl">
            <a:hlinkClick r:id="" action="ppaction://media"/>
            <a:extLst>
              <a:ext uri="{FF2B5EF4-FFF2-40B4-BE49-F238E27FC236}">
                <a16:creationId xmlns="" xmlns:a16="http://schemas.microsoft.com/office/drawing/2014/main" id="{6B3401EE-00E6-F392-6831-DB313C908896}"/>
              </a:ext>
            </a:extLst>
          </p:cNvPr>
          <p:cNvPicPr>
            <a:picLocks noGrp="1" noChangeAspect="1"/>
          </p:cNvPicPr>
          <p:nvPr>
            <p:ph sz="half" idx="2"/>
            <a:videoFile r:link="rId2"/>
            <p:extLst>
              <p:ext uri="{DAA4B4D4-6D71-4841-9C94-3DE7FCFB9230}">
                <p14:media xmlns:p14="http://schemas.microsoft.com/office/powerpoint/2010/main" r:embed="rId1"/>
              </p:ext>
            </p:extLst>
          </p:nvPr>
        </p:nvPicPr>
        <p:blipFill>
          <a:blip r:embed="rId4"/>
          <a:stretch>
            <a:fillRect/>
          </a:stretch>
        </p:blipFill>
        <p:spPr>
          <a:xfrm>
            <a:off x="4648200" y="2420888"/>
            <a:ext cx="4211442" cy="3095675"/>
          </a:xfrm>
        </p:spPr>
      </p:pic>
      <p:pic>
        <p:nvPicPr>
          <p:cNvPr id="10" name="Content Placeholder 9" descr="Chart&#10;&#10;Description automatically generated">
            <a:extLst>
              <a:ext uri="{FF2B5EF4-FFF2-40B4-BE49-F238E27FC236}">
                <a16:creationId xmlns="" xmlns:a16="http://schemas.microsoft.com/office/drawing/2014/main" id="{77FE178C-EDC1-0EBD-6972-160609742086}"/>
              </a:ext>
            </a:extLst>
          </p:cNvPr>
          <p:cNvPicPr>
            <a:picLocks noGrp="1" noChangeAspect="1"/>
          </p:cNvPicPr>
          <p:nvPr>
            <p:ph sz="half" idx="1"/>
          </p:nvPr>
        </p:nvPicPr>
        <p:blipFill>
          <a:blip r:embed="rId5">
            <a:extLst>
              <a:ext uri="{28A0092B-C50C-407E-A947-70E740481C1C}">
                <a14:useLocalDpi xmlns:a14="http://schemas.microsoft.com/office/drawing/2010/main" val="0"/>
              </a:ext>
            </a:extLst>
          </a:blip>
          <a:stretch>
            <a:fillRect/>
          </a:stretch>
        </p:blipFill>
        <p:spPr>
          <a:xfrm>
            <a:off x="457200" y="1674877"/>
            <a:ext cx="4038600" cy="4714745"/>
          </a:xfrm>
        </p:spPr>
      </p:pic>
    </p:spTree>
    <p:extLst>
      <p:ext uri="{BB962C8B-B14F-4D97-AF65-F5344CB8AC3E}">
        <p14:creationId xmlns:p14="http://schemas.microsoft.com/office/powerpoint/2010/main" val="1862927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033"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57200" y="533400"/>
            <a:ext cx="8229600" cy="879376"/>
          </a:xfrm>
        </p:spPr>
        <p:txBody>
          <a:bodyPr>
            <a:normAutofit/>
          </a:bodyPr>
          <a:lstStyle/>
          <a:p>
            <a:r>
              <a:rPr lang="sk-SK" b="1" dirty="0"/>
              <a:t>Cvičenie </a:t>
            </a:r>
            <a:r>
              <a:rPr lang="en-US" b="1" dirty="0"/>
              <a:t>1</a:t>
            </a:r>
            <a:r>
              <a:rPr lang="sk-SK" b="1" dirty="0"/>
              <a:t>1</a:t>
            </a:r>
            <a:r>
              <a:rPr lang="sk-SK" dirty="0"/>
              <a:t>: Návrh riadenia</a:t>
            </a:r>
          </a:p>
        </p:txBody>
      </p:sp>
      <mc:AlternateContent xmlns:mc="http://schemas.openxmlformats.org/markup-compatibility/2006" xmlns:a14="http://schemas.microsoft.com/office/drawing/2010/main">
        <mc:Choice Requires="a14">
          <p:sp>
            <p:nvSpPr>
              <p:cNvPr id="3" name="Zástupný symbol obsahu 2"/>
              <p:cNvSpPr>
                <a:spLocks noGrp="1"/>
              </p:cNvSpPr>
              <p:nvPr>
                <p:ph idx="1"/>
              </p:nvPr>
            </p:nvSpPr>
            <p:spPr>
              <a:xfrm>
                <a:off x="457200" y="1412776"/>
                <a:ext cx="8229600" cy="5064224"/>
              </a:xfrm>
            </p:spPr>
            <p:txBody>
              <a:bodyPr>
                <a:normAutofit fontScale="92500" lnSpcReduction="20000"/>
              </a:bodyPr>
              <a:lstStyle/>
              <a:p>
                <a:pPr marL="457200" lvl="0" indent="-457200">
                  <a:buFont typeface="+mj-lt"/>
                  <a:buAutoNum type="arabicPeriod"/>
                </a:pPr>
                <a:r>
                  <a:rPr lang="sk-SK" sz="2500" dirty="0"/>
                  <a:t>Navrhnite</a:t>
                </a:r>
                <a:r>
                  <a:rPr lang="en-US" sz="2500" dirty="0"/>
                  <a:t> </a:t>
                </a:r>
                <a:r>
                  <a:rPr lang="sk-SK" sz="2500" dirty="0"/>
                  <a:t>nelineárne riadenie metódou </a:t>
                </a:r>
                <a:r>
                  <a:rPr lang="sk-SK" sz="2500" dirty="0" err="1"/>
                  <a:t>vstupno</a:t>
                </a:r>
                <a:r>
                  <a:rPr lang="sk-SK" sz="2500" dirty="0"/>
                  <a:t> výstupnej linearizácie pre sústavu navzájom prepojených nádrží.</a:t>
                </a:r>
              </a:p>
              <a:p>
                <a:pPr marL="457200" lvl="0" indent="-457200">
                  <a:buFont typeface="+mj-lt"/>
                  <a:buAutoNum type="arabicPeriod"/>
                </a:pPr>
                <a:r>
                  <a:rPr lang="sk-SK" sz="2500" dirty="0"/>
                  <a:t>Vytvorte dynamický model pre tento systém.</a:t>
                </a:r>
              </a:p>
              <a:p>
                <a:pPr marL="457200" lvl="0" indent="-457200">
                  <a:buFont typeface="+mj-lt"/>
                  <a:buAutoNum type="arabicPeriod"/>
                </a:pPr>
                <a:r>
                  <a:rPr lang="sk-SK" sz="2500" dirty="0"/>
                  <a:t>Simulačne overte navrhnuté riadenie.</a:t>
                </a:r>
              </a:p>
              <a:p>
                <a:pPr marL="0" lvl="0" indent="0">
                  <a:buNone/>
                </a:pPr>
                <a:endParaRPr lang="sk-SK" dirty="0"/>
              </a:p>
              <a:p>
                <a:r>
                  <a:rPr lang="sk-SK" dirty="0"/>
                  <a:t>Model sústavy nádrží je zadaný nasledovnými diferenciálnymi rovnicami:</a:t>
                </a:r>
              </a:p>
              <a:p>
                <a:endParaRPr lang="sk-SK" dirty="0"/>
              </a:p>
              <a:p>
                <a:pPr lvl="1"/>
                <a14:m>
                  <m:oMath xmlns:m="http://schemas.openxmlformats.org/officeDocument/2006/math">
                    <m:f>
                      <m:fPr>
                        <m:ctrlPr>
                          <a:rPr lang="sk-SK" sz="2100" i="1">
                            <a:latin typeface="Cambria Math" panose="02040503050406030204" pitchFamily="18" charset="0"/>
                          </a:rPr>
                        </m:ctrlPr>
                      </m:fPr>
                      <m:num>
                        <m:r>
                          <a:rPr lang="sk-SK" sz="2100">
                            <a:latin typeface="Cambria Math" panose="02040503050406030204" pitchFamily="18" charset="0"/>
                          </a:rPr>
                          <m:t>𝑑</m:t>
                        </m:r>
                        <m:sSub>
                          <m:sSubPr>
                            <m:ctrlPr>
                              <a:rPr lang="en-GB" sz="2100" b="0" i="1" smtClean="0">
                                <a:latin typeface="Cambria Math" panose="02040503050406030204" pitchFamily="18" charset="0"/>
                              </a:rPr>
                            </m:ctrlPr>
                          </m:sSubPr>
                          <m:e>
                            <m:r>
                              <m:rPr>
                                <m:sty m:val="p"/>
                              </m:rPr>
                              <a:rPr lang="sk-SK" sz="2100" b="0" i="0" smtClean="0">
                                <a:latin typeface="Cambria Math" panose="02040503050406030204" pitchFamily="18" charset="0"/>
                              </a:rPr>
                              <m:t>h</m:t>
                            </m:r>
                          </m:e>
                          <m:sub>
                            <m:r>
                              <a:rPr lang="en-GB" sz="2100" b="0" i="1" smtClean="0">
                                <a:latin typeface="Cambria Math" panose="02040503050406030204" pitchFamily="18" charset="0"/>
                              </a:rPr>
                              <m:t>1</m:t>
                            </m:r>
                          </m:sub>
                        </m:sSub>
                      </m:num>
                      <m:den>
                        <m:r>
                          <a:rPr lang="sk-SK" sz="2100">
                            <a:latin typeface="Cambria Math" panose="02040503050406030204" pitchFamily="18" charset="0"/>
                          </a:rPr>
                          <m:t>𝑑𝑡</m:t>
                        </m:r>
                      </m:den>
                    </m:f>
                    <m:r>
                      <a:rPr lang="sk-SK" sz="2100">
                        <a:latin typeface="Cambria Math" panose="02040503050406030204" pitchFamily="18" charset="0"/>
                      </a:rPr>
                      <m:t>=</m:t>
                    </m:r>
                    <m:f>
                      <m:fPr>
                        <m:ctrlPr>
                          <a:rPr lang="sk-SK" sz="2100" i="1">
                            <a:latin typeface="Cambria Math" panose="02040503050406030204" pitchFamily="18" charset="0"/>
                          </a:rPr>
                        </m:ctrlPr>
                      </m:fPr>
                      <m:num>
                        <m:r>
                          <a:rPr lang="sk-SK" sz="2100">
                            <a:latin typeface="Cambria Math" panose="02040503050406030204" pitchFamily="18" charset="0"/>
                          </a:rPr>
                          <m:t>1</m:t>
                        </m:r>
                      </m:num>
                      <m:den>
                        <m:r>
                          <m:rPr>
                            <m:sty m:val="p"/>
                          </m:rPr>
                          <a:rPr lang="en-GB" sz="2100" b="0" i="0" smtClean="0">
                            <a:latin typeface="Cambria Math" panose="02040503050406030204" pitchFamily="18" charset="0"/>
                          </a:rPr>
                          <m:t>S</m:t>
                        </m:r>
                      </m:den>
                    </m:f>
                    <m:d>
                      <m:dPr>
                        <m:ctrlPr>
                          <a:rPr lang="sk-SK" sz="2100" i="1">
                            <a:latin typeface="Cambria Math" panose="02040503050406030204" pitchFamily="18" charset="0"/>
                          </a:rPr>
                        </m:ctrlPr>
                      </m:dPr>
                      <m:e>
                        <m:sSub>
                          <m:sSubPr>
                            <m:ctrlPr>
                              <a:rPr lang="en-GB" sz="2100" b="0" i="1" smtClean="0">
                                <a:latin typeface="Cambria Math" panose="02040503050406030204" pitchFamily="18" charset="0"/>
                              </a:rPr>
                            </m:ctrlPr>
                          </m:sSubPr>
                          <m:e>
                            <m:r>
                              <m:rPr>
                                <m:sty m:val="p"/>
                              </m:rPr>
                              <a:rPr lang="en-GB" sz="2100" b="0" i="0" smtClean="0">
                                <a:latin typeface="Cambria Math" panose="02040503050406030204" pitchFamily="18" charset="0"/>
                              </a:rPr>
                              <m:t>Q</m:t>
                            </m:r>
                          </m:e>
                          <m:sub>
                            <m:r>
                              <a:rPr lang="en-GB" sz="2100" b="0" i="0" smtClean="0">
                                <a:latin typeface="Cambria Math" panose="02040503050406030204" pitchFamily="18" charset="0"/>
                              </a:rPr>
                              <m:t>1</m:t>
                            </m:r>
                          </m:sub>
                        </m:sSub>
                        <m:r>
                          <a:rPr lang="sk-SK" sz="2100">
                            <a:latin typeface="Cambria Math" panose="02040503050406030204" pitchFamily="18" charset="0"/>
                          </a:rPr>
                          <m:t>−</m:t>
                        </m:r>
                        <m:r>
                          <a:rPr lang="en-GB" sz="2100" b="0" i="1" smtClean="0">
                            <a:latin typeface="Cambria Math" panose="02040503050406030204" pitchFamily="18" charset="0"/>
                          </a:rPr>
                          <m:t>𝜇</m:t>
                        </m:r>
                        <m:sSub>
                          <m:sSubPr>
                            <m:ctrlPr>
                              <a:rPr lang="en-GB" sz="2100" b="0" i="1" smtClean="0">
                                <a:latin typeface="Cambria Math" panose="02040503050406030204" pitchFamily="18" charset="0"/>
                              </a:rPr>
                            </m:ctrlPr>
                          </m:sSubPr>
                          <m:e>
                            <m:r>
                              <a:rPr lang="en-GB" sz="2100" b="0" i="1" smtClean="0">
                                <a:latin typeface="Cambria Math" panose="02040503050406030204" pitchFamily="18" charset="0"/>
                              </a:rPr>
                              <m:t>𝑆</m:t>
                            </m:r>
                          </m:e>
                          <m:sub>
                            <m:r>
                              <a:rPr lang="en-GB" sz="2100" b="0" i="1" smtClean="0">
                                <a:latin typeface="Cambria Math" panose="02040503050406030204" pitchFamily="18" charset="0"/>
                              </a:rPr>
                              <m:t>0</m:t>
                            </m:r>
                          </m:sub>
                        </m:sSub>
                        <m:rad>
                          <m:radPr>
                            <m:degHide m:val="on"/>
                            <m:ctrlPr>
                              <a:rPr lang="en-GB" sz="2100" b="0" i="1" smtClean="0">
                                <a:latin typeface="Cambria Math" panose="02040503050406030204" pitchFamily="18" charset="0"/>
                              </a:rPr>
                            </m:ctrlPr>
                          </m:radPr>
                          <m:deg/>
                          <m:e>
                            <m:r>
                              <a:rPr lang="en-GB" sz="2100" b="0" i="1" smtClean="0">
                                <a:latin typeface="Cambria Math" panose="02040503050406030204" pitchFamily="18" charset="0"/>
                              </a:rPr>
                              <m:t>2</m:t>
                            </m:r>
                            <m:r>
                              <a:rPr lang="en-GB" sz="2100" b="0" i="1" smtClean="0">
                                <a:latin typeface="Cambria Math" panose="02040503050406030204" pitchFamily="18" charset="0"/>
                              </a:rPr>
                              <m:t>𝑔</m:t>
                            </m:r>
                            <m:sSub>
                              <m:sSubPr>
                                <m:ctrlPr>
                                  <a:rPr lang="en-GB" sz="2100" b="0" i="1" smtClean="0">
                                    <a:latin typeface="Cambria Math" panose="02040503050406030204" pitchFamily="18" charset="0"/>
                                  </a:rPr>
                                </m:ctrlPr>
                              </m:sSubPr>
                              <m:e>
                                <m:r>
                                  <a:rPr lang="en-GB" sz="2100" b="0" i="1" smtClean="0">
                                    <a:latin typeface="Cambria Math" panose="02040503050406030204" pitchFamily="18" charset="0"/>
                                  </a:rPr>
                                  <m:t>h</m:t>
                                </m:r>
                              </m:e>
                              <m:sub>
                                <m:r>
                                  <a:rPr lang="en-GB" sz="2100" b="0" i="1" smtClean="0">
                                    <a:latin typeface="Cambria Math" panose="02040503050406030204" pitchFamily="18" charset="0"/>
                                  </a:rPr>
                                  <m:t>1</m:t>
                                </m:r>
                              </m:sub>
                            </m:sSub>
                          </m:e>
                        </m:rad>
                      </m:e>
                    </m:d>
                  </m:oMath>
                </a14:m>
                <a:endParaRPr lang="sk-SK" sz="2100" dirty="0"/>
              </a:p>
              <a:p>
                <a:pPr lvl="1"/>
                <a14:m>
                  <m:oMath xmlns:m="http://schemas.openxmlformats.org/officeDocument/2006/math">
                    <m:f>
                      <m:fPr>
                        <m:ctrlPr>
                          <a:rPr lang="sk-SK" sz="2100" i="1">
                            <a:latin typeface="Cambria Math" panose="02040503050406030204" pitchFamily="18" charset="0"/>
                          </a:rPr>
                        </m:ctrlPr>
                      </m:fPr>
                      <m:num>
                        <m:r>
                          <a:rPr lang="sk-SK" sz="2100">
                            <a:latin typeface="Cambria Math" panose="02040503050406030204" pitchFamily="18" charset="0"/>
                          </a:rPr>
                          <m:t>𝑑</m:t>
                        </m:r>
                        <m:sSub>
                          <m:sSubPr>
                            <m:ctrlPr>
                              <a:rPr lang="en-GB" sz="2100" b="0" i="1" smtClean="0">
                                <a:latin typeface="Cambria Math" panose="02040503050406030204" pitchFamily="18" charset="0"/>
                              </a:rPr>
                            </m:ctrlPr>
                          </m:sSubPr>
                          <m:e>
                            <m:r>
                              <a:rPr lang="en-GB" sz="2100" b="0" i="1" smtClean="0">
                                <a:latin typeface="Cambria Math" panose="02040503050406030204" pitchFamily="18" charset="0"/>
                              </a:rPr>
                              <m:t>h</m:t>
                            </m:r>
                          </m:e>
                          <m:sub>
                            <m:r>
                              <a:rPr lang="en-GB" sz="2100" b="0" i="1" smtClean="0">
                                <a:latin typeface="Cambria Math" panose="02040503050406030204" pitchFamily="18" charset="0"/>
                              </a:rPr>
                              <m:t>2</m:t>
                            </m:r>
                          </m:sub>
                        </m:sSub>
                      </m:num>
                      <m:den>
                        <m:r>
                          <a:rPr lang="sk-SK" sz="2100">
                            <a:latin typeface="Cambria Math" panose="02040503050406030204" pitchFamily="18" charset="0"/>
                          </a:rPr>
                          <m:t>𝑑𝑡</m:t>
                        </m:r>
                      </m:den>
                    </m:f>
                    <m:r>
                      <a:rPr lang="sk-SK" sz="2100">
                        <a:latin typeface="Cambria Math" panose="02040503050406030204" pitchFamily="18" charset="0"/>
                      </a:rPr>
                      <m:t>=</m:t>
                    </m:r>
                    <m:f>
                      <m:fPr>
                        <m:ctrlPr>
                          <a:rPr lang="sk-SK" sz="2100" i="1">
                            <a:latin typeface="Cambria Math" panose="02040503050406030204" pitchFamily="18" charset="0"/>
                          </a:rPr>
                        </m:ctrlPr>
                      </m:fPr>
                      <m:num>
                        <m:r>
                          <a:rPr lang="sk-SK" sz="2100">
                            <a:latin typeface="Cambria Math" panose="02040503050406030204" pitchFamily="18" charset="0"/>
                          </a:rPr>
                          <m:t>1</m:t>
                        </m:r>
                      </m:num>
                      <m:den>
                        <m:r>
                          <a:rPr lang="en-GB" sz="2100" b="0" i="1" smtClean="0">
                            <a:latin typeface="Cambria Math" panose="02040503050406030204" pitchFamily="18" charset="0"/>
                          </a:rPr>
                          <m:t>𝑆</m:t>
                        </m:r>
                      </m:den>
                    </m:f>
                    <m:d>
                      <m:dPr>
                        <m:ctrlPr>
                          <a:rPr lang="sk-SK" sz="2100" i="1">
                            <a:latin typeface="Cambria Math" panose="02040503050406030204" pitchFamily="18" charset="0"/>
                          </a:rPr>
                        </m:ctrlPr>
                      </m:dPr>
                      <m:e>
                        <m:r>
                          <a:rPr lang="en-GB" sz="2100" b="0" i="1" smtClean="0">
                            <a:latin typeface="Cambria Math" panose="02040503050406030204" pitchFamily="18" charset="0"/>
                          </a:rPr>
                          <m:t>𝜇</m:t>
                        </m:r>
                        <m:sSub>
                          <m:sSubPr>
                            <m:ctrlPr>
                              <a:rPr lang="en-GB" sz="2100" b="0" i="1" smtClean="0">
                                <a:latin typeface="Cambria Math" panose="02040503050406030204" pitchFamily="18" charset="0"/>
                              </a:rPr>
                            </m:ctrlPr>
                          </m:sSubPr>
                          <m:e>
                            <m:r>
                              <a:rPr lang="en-GB" sz="2100" b="0" i="1" smtClean="0">
                                <a:latin typeface="Cambria Math" panose="02040503050406030204" pitchFamily="18" charset="0"/>
                              </a:rPr>
                              <m:t>𝑆</m:t>
                            </m:r>
                          </m:e>
                          <m:sub>
                            <m:r>
                              <a:rPr lang="en-GB" sz="2100" b="0" i="1" smtClean="0">
                                <a:latin typeface="Cambria Math" panose="02040503050406030204" pitchFamily="18" charset="0"/>
                              </a:rPr>
                              <m:t>0</m:t>
                            </m:r>
                          </m:sub>
                        </m:sSub>
                        <m:rad>
                          <m:radPr>
                            <m:degHide m:val="on"/>
                            <m:ctrlPr>
                              <a:rPr lang="en-GB" sz="2100" b="0" i="1" smtClean="0">
                                <a:latin typeface="Cambria Math" panose="02040503050406030204" pitchFamily="18" charset="0"/>
                              </a:rPr>
                            </m:ctrlPr>
                          </m:radPr>
                          <m:deg/>
                          <m:e>
                            <m:r>
                              <a:rPr lang="en-GB" sz="2100" b="0" i="1" smtClean="0">
                                <a:latin typeface="Cambria Math" panose="02040503050406030204" pitchFamily="18" charset="0"/>
                              </a:rPr>
                              <m:t>2</m:t>
                            </m:r>
                            <m:r>
                              <a:rPr lang="en-GB" sz="2100" b="0" i="1" smtClean="0">
                                <a:latin typeface="Cambria Math" panose="02040503050406030204" pitchFamily="18" charset="0"/>
                              </a:rPr>
                              <m:t>𝑔</m:t>
                            </m:r>
                            <m:sSub>
                              <m:sSubPr>
                                <m:ctrlPr>
                                  <a:rPr lang="en-GB" sz="2100" b="0" i="1" smtClean="0">
                                    <a:latin typeface="Cambria Math" panose="02040503050406030204" pitchFamily="18" charset="0"/>
                                  </a:rPr>
                                </m:ctrlPr>
                              </m:sSubPr>
                              <m:e>
                                <m:r>
                                  <a:rPr lang="en-GB" sz="2100" b="0" i="1" smtClean="0">
                                    <a:latin typeface="Cambria Math" panose="02040503050406030204" pitchFamily="18" charset="0"/>
                                  </a:rPr>
                                  <m:t>h</m:t>
                                </m:r>
                              </m:e>
                              <m:sub>
                                <m:r>
                                  <a:rPr lang="en-GB" sz="2100" b="0" i="1" smtClean="0">
                                    <a:latin typeface="Cambria Math" panose="02040503050406030204" pitchFamily="18" charset="0"/>
                                  </a:rPr>
                                  <m:t>1</m:t>
                                </m:r>
                              </m:sub>
                            </m:sSub>
                          </m:e>
                        </m:rad>
                        <m:r>
                          <a:rPr lang="en-US" sz="2100">
                            <a:latin typeface="Cambria Math" panose="02040503050406030204" pitchFamily="18" charset="0"/>
                          </a:rPr>
                          <m:t>−</m:t>
                        </m:r>
                        <m:r>
                          <a:rPr lang="en-GB" sz="2100" b="0" i="1" smtClean="0">
                            <a:latin typeface="Cambria Math" panose="02040503050406030204" pitchFamily="18" charset="0"/>
                          </a:rPr>
                          <m:t>𝜇</m:t>
                        </m:r>
                        <m:sSub>
                          <m:sSubPr>
                            <m:ctrlPr>
                              <a:rPr lang="en-GB" sz="2100" b="0" i="1" smtClean="0">
                                <a:latin typeface="Cambria Math" panose="02040503050406030204" pitchFamily="18" charset="0"/>
                              </a:rPr>
                            </m:ctrlPr>
                          </m:sSubPr>
                          <m:e>
                            <m:r>
                              <a:rPr lang="en-GB" sz="2100" b="0" i="1" smtClean="0">
                                <a:latin typeface="Cambria Math" panose="02040503050406030204" pitchFamily="18" charset="0"/>
                              </a:rPr>
                              <m:t>𝑆</m:t>
                            </m:r>
                          </m:e>
                          <m:sub>
                            <m:r>
                              <a:rPr lang="en-GB" sz="2100" b="0" i="1" smtClean="0">
                                <a:latin typeface="Cambria Math" panose="02040503050406030204" pitchFamily="18" charset="0"/>
                              </a:rPr>
                              <m:t>0</m:t>
                            </m:r>
                          </m:sub>
                        </m:sSub>
                        <m:rad>
                          <m:radPr>
                            <m:degHide m:val="on"/>
                            <m:ctrlPr>
                              <a:rPr lang="en-GB" sz="2100" b="0" i="1" smtClean="0">
                                <a:latin typeface="Cambria Math" panose="02040503050406030204" pitchFamily="18" charset="0"/>
                              </a:rPr>
                            </m:ctrlPr>
                          </m:radPr>
                          <m:deg/>
                          <m:e>
                            <m:r>
                              <a:rPr lang="en-GB" sz="2100" b="0" i="1" smtClean="0">
                                <a:latin typeface="Cambria Math" panose="02040503050406030204" pitchFamily="18" charset="0"/>
                              </a:rPr>
                              <m:t>2</m:t>
                            </m:r>
                            <m:r>
                              <a:rPr lang="en-GB" sz="2100" b="0" i="1" smtClean="0">
                                <a:latin typeface="Cambria Math" panose="02040503050406030204" pitchFamily="18" charset="0"/>
                              </a:rPr>
                              <m:t>𝑔</m:t>
                            </m:r>
                            <m:sSub>
                              <m:sSubPr>
                                <m:ctrlPr>
                                  <a:rPr lang="en-GB" sz="2100" b="0" i="1" smtClean="0">
                                    <a:latin typeface="Cambria Math" panose="02040503050406030204" pitchFamily="18" charset="0"/>
                                  </a:rPr>
                                </m:ctrlPr>
                              </m:sSubPr>
                              <m:e>
                                <m:r>
                                  <a:rPr lang="en-GB" sz="2100" b="0" i="1" smtClean="0">
                                    <a:latin typeface="Cambria Math" panose="02040503050406030204" pitchFamily="18" charset="0"/>
                                  </a:rPr>
                                  <m:t>h</m:t>
                                </m:r>
                              </m:e>
                              <m:sub>
                                <m:r>
                                  <a:rPr lang="en-GB" sz="2100" b="0" i="1" smtClean="0">
                                    <a:latin typeface="Cambria Math" panose="02040503050406030204" pitchFamily="18" charset="0"/>
                                  </a:rPr>
                                  <m:t>2</m:t>
                                </m:r>
                              </m:sub>
                            </m:sSub>
                          </m:e>
                        </m:rad>
                      </m:e>
                    </m:d>
                    <m:r>
                      <a:rPr lang="en-US" sz="2100" i="1">
                        <a:latin typeface="Cambria Math" panose="02040503050406030204" pitchFamily="18" charset="0"/>
                      </a:rPr>
                      <m:t> </m:t>
                    </m:r>
                  </m:oMath>
                </a14:m>
                <a:endParaRPr lang="sk-SK" sz="2100" i="1" dirty="0">
                  <a:latin typeface="Cambria Math" panose="02040503050406030204" pitchFamily="18" charset="0"/>
                </a:endParaRPr>
              </a:p>
              <a:p>
                <a:pPr lvl="1"/>
                <a:endParaRPr lang="sk-SK" sz="1600" dirty="0">
                  <a:latin typeface="Cambria Math" panose="02040503050406030204" pitchFamily="18" charset="0"/>
                </a:endParaRPr>
              </a:p>
              <a:p>
                <a:pPr lvl="1"/>
                <a14:m>
                  <m:oMath xmlns:m="http://schemas.openxmlformats.org/officeDocument/2006/math">
                    <m:r>
                      <a:rPr lang="en-GB" sz="1600" b="0" i="1" smtClean="0">
                        <a:latin typeface="Cambria Math" panose="02040503050406030204" pitchFamily="18" charset="0"/>
                      </a:rPr>
                      <m:t>𝑆</m:t>
                    </m:r>
                  </m:oMath>
                </a14:m>
                <a:r>
                  <a:rPr lang="pt-BR" sz="1600" dirty="0"/>
                  <a:t> = 0,1 </a:t>
                </a:r>
                <a14:m>
                  <m:oMath xmlns:m="http://schemas.openxmlformats.org/officeDocument/2006/math">
                    <m:sSup>
                      <m:sSupPr>
                        <m:ctrlPr>
                          <a:rPr lang="en-GB" sz="1600" b="0" i="1" smtClean="0">
                            <a:latin typeface="Cambria Math" panose="02040503050406030204" pitchFamily="18" charset="0"/>
                            <a:ea typeface="Cambria Math" panose="02040503050406030204" pitchFamily="18" charset="0"/>
                          </a:rPr>
                        </m:ctrlPr>
                      </m:sSupPr>
                      <m:e>
                        <m:r>
                          <a:rPr lang="en-GB" sz="1600" b="0" i="1" smtClean="0">
                            <a:latin typeface="Cambria Math" panose="02040503050406030204" pitchFamily="18" charset="0"/>
                            <a:ea typeface="Cambria Math" panose="02040503050406030204" pitchFamily="18" charset="0"/>
                          </a:rPr>
                          <m:t>𝑚</m:t>
                        </m:r>
                      </m:e>
                      <m:sup>
                        <m:r>
                          <a:rPr lang="en-GB" sz="1600" b="0" i="1" smtClean="0">
                            <a:latin typeface="Cambria Math" panose="02040503050406030204" pitchFamily="18" charset="0"/>
                            <a:ea typeface="Cambria Math" panose="02040503050406030204" pitchFamily="18" charset="0"/>
                          </a:rPr>
                          <m:t>2</m:t>
                        </m:r>
                      </m:sup>
                    </m:sSup>
                  </m:oMath>
                </a14:m>
                <a:endParaRPr lang="pt-BR" sz="1600" dirty="0"/>
              </a:p>
              <a:p>
                <a:pPr lvl="1"/>
                <a14:m>
                  <m:oMath xmlns:m="http://schemas.openxmlformats.org/officeDocument/2006/math">
                    <m:sSub>
                      <m:sSubPr>
                        <m:ctrlPr>
                          <a:rPr lang="en-GB" sz="1600" b="0" i="1" smtClean="0">
                            <a:latin typeface="Cambria Math" panose="02040503050406030204" pitchFamily="18" charset="0"/>
                          </a:rPr>
                        </m:ctrlPr>
                      </m:sSubPr>
                      <m:e>
                        <m:r>
                          <m:rPr>
                            <m:sty m:val="p"/>
                          </m:rPr>
                          <a:rPr lang="en-GB" sz="1600" b="0" i="0" smtClean="0">
                            <a:latin typeface="Cambria Math" panose="02040503050406030204" pitchFamily="18" charset="0"/>
                          </a:rPr>
                          <m:t>S</m:t>
                        </m:r>
                      </m:e>
                      <m:sub>
                        <m:r>
                          <a:rPr lang="en-GB" sz="1600" b="0" i="0" smtClean="0">
                            <a:latin typeface="Cambria Math" panose="02040503050406030204" pitchFamily="18" charset="0"/>
                          </a:rPr>
                          <m:t>0</m:t>
                        </m:r>
                      </m:sub>
                    </m:sSub>
                  </m:oMath>
                </a14:m>
                <a:r>
                  <a:rPr lang="pt-BR" sz="1600" dirty="0"/>
                  <a:t> = 0,005 </a:t>
                </a:r>
                <a14:m>
                  <m:oMath xmlns:m="http://schemas.openxmlformats.org/officeDocument/2006/math">
                    <m:sSup>
                      <m:sSupPr>
                        <m:ctrlPr>
                          <a:rPr lang="en-GB" sz="1600" b="0" i="1" smtClean="0">
                            <a:latin typeface="Cambria Math" panose="02040503050406030204" pitchFamily="18" charset="0"/>
                            <a:ea typeface="Cambria Math" panose="02040503050406030204" pitchFamily="18" charset="0"/>
                          </a:rPr>
                        </m:ctrlPr>
                      </m:sSupPr>
                      <m:e>
                        <m:r>
                          <a:rPr lang="en-GB" sz="1600" b="0" i="1" smtClean="0">
                            <a:latin typeface="Cambria Math" panose="02040503050406030204" pitchFamily="18" charset="0"/>
                            <a:ea typeface="Cambria Math" panose="02040503050406030204" pitchFamily="18" charset="0"/>
                          </a:rPr>
                          <m:t>𝑚</m:t>
                        </m:r>
                      </m:e>
                      <m:sup>
                        <m:r>
                          <a:rPr lang="en-GB" sz="1600" b="0" i="1" smtClean="0">
                            <a:latin typeface="Cambria Math" panose="02040503050406030204" pitchFamily="18" charset="0"/>
                            <a:ea typeface="Cambria Math" panose="02040503050406030204" pitchFamily="18" charset="0"/>
                          </a:rPr>
                          <m:t>2</m:t>
                        </m:r>
                      </m:sup>
                    </m:sSup>
                  </m:oMath>
                </a14:m>
                <a:endParaRPr lang="pt-BR" sz="1600" dirty="0"/>
              </a:p>
              <a:p>
                <a:pPr lvl="1"/>
                <a14:m>
                  <m:oMath xmlns:m="http://schemas.openxmlformats.org/officeDocument/2006/math">
                    <m:r>
                      <a:rPr lang="en-GB" sz="1600" b="0" i="1" smtClean="0">
                        <a:latin typeface="Cambria Math" panose="02040503050406030204" pitchFamily="18" charset="0"/>
                      </a:rPr>
                      <m:t>𝜇</m:t>
                    </m:r>
                  </m:oMath>
                </a14:m>
                <a:r>
                  <a:rPr lang="pt-BR" sz="1600" dirty="0"/>
                  <a:t> = </a:t>
                </a:r>
                <a:r>
                  <a:rPr lang="en-GB" sz="1600" dirty="0"/>
                  <a:t>0,62</a:t>
                </a:r>
                <a:endParaRPr lang="pt-BR" sz="1600" dirty="0"/>
              </a:p>
              <a:p>
                <a:pPr lvl="1"/>
                <a14:m>
                  <m:oMath xmlns:m="http://schemas.openxmlformats.org/officeDocument/2006/math">
                    <m:r>
                      <a:rPr lang="en-GB" sz="1600" b="0" i="1" smtClean="0">
                        <a:latin typeface="Cambria Math" panose="02040503050406030204" pitchFamily="18" charset="0"/>
                      </a:rPr>
                      <m:t>𝑔</m:t>
                    </m:r>
                  </m:oMath>
                </a14:m>
                <a:r>
                  <a:rPr lang="pt-BR" sz="1600" dirty="0"/>
                  <a:t> = 9,81 </a:t>
                </a:r>
                <a14:m>
                  <m:oMath xmlns:m="http://schemas.openxmlformats.org/officeDocument/2006/math">
                    <m:r>
                      <a:rPr lang="en-GB" sz="1600" b="0" i="1" smtClean="0">
                        <a:latin typeface="Cambria Math" panose="02040503050406030204" pitchFamily="18" charset="0"/>
                        <a:ea typeface="Cambria Math" panose="02040503050406030204" pitchFamily="18" charset="0"/>
                      </a:rPr>
                      <m:t>𝑚</m:t>
                    </m:r>
                    <m:sSup>
                      <m:sSupPr>
                        <m:ctrlPr>
                          <a:rPr lang="en-GB" sz="1600" b="0" i="1" smtClean="0">
                            <a:latin typeface="Cambria Math" panose="02040503050406030204" pitchFamily="18" charset="0"/>
                            <a:ea typeface="Cambria Math" panose="02040503050406030204" pitchFamily="18" charset="0"/>
                          </a:rPr>
                        </m:ctrlPr>
                      </m:sSupPr>
                      <m:e>
                        <m:r>
                          <a:rPr lang="en-GB" sz="1600" b="0" i="1" smtClean="0">
                            <a:latin typeface="Cambria Math" panose="02040503050406030204" pitchFamily="18" charset="0"/>
                            <a:ea typeface="Cambria Math" panose="02040503050406030204" pitchFamily="18" charset="0"/>
                          </a:rPr>
                          <m:t>𝑠</m:t>
                        </m:r>
                      </m:e>
                      <m:sup>
                        <m:r>
                          <a:rPr lang="en-GB" sz="1600" b="0" i="1" smtClean="0">
                            <a:latin typeface="Cambria Math" panose="02040503050406030204" pitchFamily="18" charset="0"/>
                            <a:ea typeface="Cambria Math" panose="02040503050406030204" pitchFamily="18" charset="0"/>
                          </a:rPr>
                          <m:t>−2</m:t>
                        </m:r>
                      </m:sup>
                    </m:sSup>
                  </m:oMath>
                </a14:m>
                <a:endParaRPr lang="pt-BR" sz="1600" dirty="0"/>
              </a:p>
              <a:p>
                <a:pPr marL="274320" indent="0">
                  <a:lnSpc>
                    <a:spcPct val="107000"/>
                  </a:lnSpc>
                  <a:spcAft>
                    <a:spcPts val="800"/>
                  </a:spcAft>
                  <a:buNone/>
                </a:pPr>
                <a:endParaRPr lang="en-GB" sz="18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Zástupný symbol obsahu 2"/>
              <p:cNvSpPr>
                <a:spLocks noGrp="1" noRot="1" noChangeAspect="1" noMove="1" noResize="1" noEditPoints="1" noAdjustHandles="1" noChangeArrowheads="1" noChangeShapeType="1" noTextEdit="1"/>
              </p:cNvSpPr>
              <p:nvPr>
                <p:ph idx="1"/>
              </p:nvPr>
            </p:nvSpPr>
            <p:spPr>
              <a:xfrm>
                <a:off x="457200" y="1412776"/>
                <a:ext cx="8229600" cy="5064224"/>
              </a:xfrm>
              <a:blipFill>
                <a:blip r:embed="rId2"/>
                <a:stretch>
                  <a:fillRect l="-593" t="-2407" r="-148"/>
                </a:stretch>
              </a:blipFill>
            </p:spPr>
            <p:txBody>
              <a:bodyPr/>
              <a:lstStyle/>
              <a:p>
                <a:r>
                  <a:rPr lang="en-GB">
                    <a:noFill/>
                  </a:rPr>
                  <a:t> </a:t>
                </a:r>
              </a:p>
            </p:txBody>
          </p:sp>
        </mc:Fallback>
      </mc:AlternateContent>
    </p:spTree>
    <p:extLst>
      <p:ext uri="{BB962C8B-B14F-4D97-AF65-F5344CB8AC3E}">
        <p14:creationId xmlns:p14="http://schemas.microsoft.com/office/powerpoint/2010/main" val="4003416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003576A-DC60-CF7D-F4E2-1FD2EE625796}"/>
              </a:ext>
            </a:extLst>
          </p:cNvPr>
          <p:cNvSpPr>
            <a:spLocks noGrp="1"/>
          </p:cNvSpPr>
          <p:nvPr>
            <p:ph type="title"/>
          </p:nvPr>
        </p:nvSpPr>
        <p:spPr/>
        <p:txBody>
          <a:bodyPr/>
          <a:lstStyle/>
          <a:p>
            <a:r>
              <a:rPr lang="sk-SK" dirty="0"/>
              <a:t>Príklad 1</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813FEB8D-3AB6-D671-1173-FFDA7D5293F9}"/>
                  </a:ext>
                </a:extLst>
              </p:cNvPr>
              <p:cNvSpPr>
                <a:spLocks noGrp="1"/>
              </p:cNvSpPr>
              <p:nvPr>
                <p:ph idx="1"/>
              </p:nvPr>
            </p:nvSpPr>
            <p:spPr/>
            <p:txBody>
              <a:bodyPr>
                <a:normAutofit fontScale="70000" lnSpcReduction="20000"/>
              </a:bodyPr>
              <a:lstStyle/>
              <a:p>
                <a:r>
                  <a:rPr lang="sk-SK" dirty="0"/>
                  <a:t>Navrhnime riadenie metódou vstupno-výstupnej linearizácie na model systému v tvare:</a:t>
                </a:r>
              </a:p>
              <a:p>
                <a:pPr lvl="1"/>
                <a14:m>
                  <m:oMath xmlns:m="http://schemas.openxmlformats.org/officeDocument/2006/math">
                    <m:sSub>
                      <m:sSubPr>
                        <m:ctrlPr>
                          <a:rPr lang="sk-SK" i="1" smtClean="0">
                            <a:latin typeface="Cambria Math" panose="02040503050406030204" pitchFamily="18" charset="0"/>
                          </a:rPr>
                        </m:ctrlPr>
                      </m:sSubPr>
                      <m:e>
                        <m:acc>
                          <m:accPr>
                            <m:chr m:val="̇"/>
                            <m:ctrlPr>
                              <a:rPr lang="sk-SK" i="1">
                                <a:latin typeface="Cambria Math" panose="02040503050406030204" pitchFamily="18" charset="0"/>
                              </a:rPr>
                            </m:ctrlPr>
                          </m:accPr>
                          <m:e>
                            <m:r>
                              <a:rPr lang="sk-SK" i="1">
                                <a:latin typeface="Cambria Math" panose="02040503050406030204" pitchFamily="18" charset="0"/>
                              </a:rPr>
                              <m:t>𝑥</m:t>
                            </m:r>
                          </m:e>
                        </m:acc>
                      </m:e>
                      <m:sub>
                        <m:r>
                          <a:rPr lang="sk-SK" i="1">
                            <a:latin typeface="Cambria Math" panose="02040503050406030204" pitchFamily="18" charset="0"/>
                          </a:rPr>
                          <m:t>1</m:t>
                        </m:r>
                      </m:sub>
                    </m:sSub>
                    <m:r>
                      <a:rPr lang="sk-SK" i="1">
                        <a:latin typeface="Cambria Math" panose="02040503050406030204" pitchFamily="18" charset="0"/>
                      </a:rPr>
                      <m:t>=</m:t>
                    </m:r>
                    <m:r>
                      <a:rPr lang="sk-SK" b="0" i="1" smtClean="0">
                        <a:latin typeface="Cambria Math" panose="02040503050406030204" pitchFamily="18" charset="0"/>
                      </a:rPr>
                      <m:t>𝑠𝑖𝑛</m:t>
                    </m:r>
                    <m:sSub>
                      <m:sSubPr>
                        <m:ctrlPr>
                          <a:rPr lang="sk-SK" i="1">
                            <a:latin typeface="Cambria Math" panose="02040503050406030204" pitchFamily="18" charset="0"/>
                          </a:rPr>
                        </m:ctrlPr>
                      </m:sSubPr>
                      <m:e>
                        <m:r>
                          <a:rPr lang="sk-SK" b="0" i="1" smtClean="0">
                            <a:latin typeface="Cambria Math" panose="02040503050406030204" pitchFamily="18" charset="0"/>
                          </a:rPr>
                          <m:t> </m:t>
                        </m:r>
                        <m:r>
                          <a:rPr lang="sk-SK" i="1">
                            <a:latin typeface="Cambria Math" panose="02040503050406030204" pitchFamily="18" charset="0"/>
                          </a:rPr>
                          <m:t>𝑥</m:t>
                        </m:r>
                      </m:e>
                      <m:sub>
                        <m:r>
                          <a:rPr lang="sk-SK" i="1">
                            <a:latin typeface="Cambria Math" panose="02040503050406030204" pitchFamily="18" charset="0"/>
                          </a:rPr>
                          <m:t>2</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+1</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a14:m>
                <a:r>
                  <a:rPr lang="sk-SK" dirty="0"/>
                  <a:t> </a:t>
                </a:r>
              </a:p>
              <a:p>
                <a:pPr lvl="1"/>
                <a14:m>
                  <m:oMath xmlns:m="http://schemas.openxmlformats.org/officeDocument/2006/math">
                    <m:sSub>
                      <m:sSubPr>
                        <m:ctrlPr>
                          <a:rPr lang="sk-SK" i="1">
                            <a:latin typeface="Cambria Math" panose="02040503050406030204" pitchFamily="18" charset="0"/>
                          </a:rPr>
                        </m:ctrlPr>
                      </m:sSubPr>
                      <m:e>
                        <m:acc>
                          <m:accPr>
                            <m:chr m:val="̇"/>
                            <m:ctrlPr>
                              <a:rPr lang="sk-SK" i="1">
                                <a:latin typeface="Cambria Math" panose="02040503050406030204" pitchFamily="18" charset="0"/>
                              </a:rPr>
                            </m:ctrlPr>
                          </m:accPr>
                          <m:e>
                            <m:r>
                              <a:rPr lang="sk-SK" i="1">
                                <a:latin typeface="Cambria Math" panose="02040503050406030204" pitchFamily="18" charset="0"/>
                              </a:rPr>
                              <m:t>𝑥</m:t>
                            </m:r>
                          </m:e>
                        </m:acc>
                      </m:e>
                      <m:sub>
                        <m:r>
                          <a:rPr lang="sk-SK" i="1">
                            <a:latin typeface="Cambria Math" panose="02040503050406030204" pitchFamily="18" charset="0"/>
                          </a:rPr>
                          <m:t>2</m:t>
                        </m:r>
                      </m:sub>
                    </m:sSub>
                    <m:r>
                      <a:rPr lang="sk-SK" i="1">
                        <a:latin typeface="Cambria Math" panose="02040503050406030204" pitchFamily="18" charset="0"/>
                      </a:rPr>
                      <m:t>=</m:t>
                    </m:r>
                    <m:sSubSup>
                      <m:sSubSupPr>
                        <m:ctrlPr>
                          <a:rPr lang="en-US" b="0" i="1" smtClean="0">
                            <a:latin typeface="Cambria Math" panose="02040503050406030204" pitchFamily="18" charset="0"/>
                          </a:rPr>
                        </m:ctrlPr>
                      </m:sSubSupPr>
                      <m:e>
                        <m:r>
                          <a:rPr lang="en-US"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5</m:t>
                        </m:r>
                      </m:sup>
                    </m:sSub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a14:m>
                <a:endParaRPr lang="en-US" dirty="0"/>
              </a:p>
              <a:p>
                <a:pPr lvl="1"/>
                <a14:m>
                  <m:oMath xmlns:m="http://schemas.openxmlformats.org/officeDocument/2006/math">
                    <m:sSub>
                      <m:sSubPr>
                        <m:ctrlPr>
                          <a:rPr lang="sk-SK" i="1" smtClean="0">
                            <a:latin typeface="Cambria Math" panose="02040503050406030204" pitchFamily="18" charset="0"/>
                          </a:rPr>
                        </m:ctrlPr>
                      </m:sSubPr>
                      <m:e>
                        <m:acc>
                          <m:accPr>
                            <m:chr m:val="̇"/>
                            <m:ctrlPr>
                              <a:rPr lang="sk-SK" i="1">
                                <a:latin typeface="Cambria Math" panose="02040503050406030204" pitchFamily="18" charset="0"/>
                              </a:rPr>
                            </m:ctrlPr>
                          </m:accPr>
                          <m:e>
                            <m:r>
                              <a:rPr lang="sk-SK" i="1">
                                <a:latin typeface="Cambria Math" panose="02040503050406030204" pitchFamily="18" charset="0"/>
                              </a:rPr>
                              <m:t>𝑥</m:t>
                            </m:r>
                          </m:e>
                        </m:acc>
                      </m:e>
                      <m:sub>
                        <m:r>
                          <a:rPr lang="en-US" b="0" i="1" smtClean="0">
                            <a:latin typeface="Cambria Math" panose="02040503050406030204" pitchFamily="18" charset="0"/>
                          </a:rPr>
                          <m:t>3</m:t>
                        </m:r>
                      </m:sub>
                    </m:sSub>
                    <m:r>
                      <a:rPr lang="sk-SK" i="1">
                        <a:latin typeface="Cambria Math" panose="02040503050406030204" pitchFamily="18" charset="0"/>
                      </a:rPr>
                      <m:t>=</m:t>
                    </m:r>
                    <m:sSubSup>
                      <m:sSubSupPr>
                        <m:ctrlPr>
                          <a:rPr lang="en-US" b="0" i="1" smtClean="0">
                            <a:latin typeface="Cambria Math" panose="02040503050406030204" pitchFamily="18" charset="0"/>
                          </a:rPr>
                        </m:ctrlPr>
                      </m:sSubSupPr>
                      <m:e>
                        <m:r>
                          <a:rPr lang="en-US"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r>
                      <a:rPr lang="en-US" b="0" i="1" smtClean="0">
                        <a:latin typeface="Cambria Math" panose="02040503050406030204" pitchFamily="18" charset="0"/>
                      </a:rPr>
                      <m:t>𝑢</m:t>
                    </m:r>
                  </m:oMath>
                </a14:m>
                <a:endParaRPr lang="en-US" dirty="0"/>
              </a:p>
              <a:p>
                <a:pPr lvl="1"/>
                <a14:m>
                  <m:oMath xmlns:m="http://schemas.openxmlformats.org/officeDocument/2006/math">
                    <m:r>
                      <a:rPr lang="en-US" b="0" i="1" smtClean="0">
                        <a:latin typeface="Cambria Math" panose="02040503050406030204" pitchFamily="18" charset="0"/>
                      </a:rPr>
                      <m:t>𝑦</m:t>
                    </m:r>
                    <m:r>
                      <a:rPr lang="sk-SK"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endParaRPr lang="en-US" dirty="0"/>
              </a:p>
              <a:p>
                <a:endParaRPr lang="en-US" dirty="0"/>
              </a:p>
              <a:p>
                <a:r>
                  <a:rPr lang="sk-SK" dirty="0"/>
                  <a:t>Podľa postupu začnime z derivovaním výstupnej veličiny </a:t>
                </a:r>
                <a14:m>
                  <m:oMath xmlns:m="http://schemas.openxmlformats.org/officeDocument/2006/math">
                    <m:r>
                      <a:rPr lang="en-US" b="0" i="1" smtClean="0">
                        <a:latin typeface="Cambria Math" panose="02040503050406030204" pitchFamily="18" charset="0"/>
                      </a:rPr>
                      <m:t>𝑦</m:t>
                    </m:r>
                  </m:oMath>
                </a14:m>
                <a:r>
                  <a:rPr lang="sk-SK" dirty="0"/>
                  <a:t> až kým sa neobjaví vstupná veličina </a:t>
                </a:r>
                <a14:m>
                  <m:oMath xmlns:m="http://schemas.openxmlformats.org/officeDocument/2006/math">
                    <m:r>
                      <a:rPr lang="en-US" i="1">
                        <a:latin typeface="Cambria Math" panose="02040503050406030204" pitchFamily="18" charset="0"/>
                      </a:rPr>
                      <m:t>𝑢</m:t>
                    </m:r>
                  </m:oMath>
                </a14:m>
                <a:r>
                  <a:rPr lang="sk-SK" dirty="0"/>
                  <a:t> :</a:t>
                </a:r>
              </a:p>
              <a:p>
                <a:pPr lvl="1"/>
                <a14:m>
                  <m:oMath xmlns:m="http://schemas.openxmlformats.org/officeDocument/2006/math">
                    <m:acc>
                      <m:accPr>
                        <m:chr m:val="̇"/>
                        <m:ctrlPr>
                          <a:rPr lang="en-US" b="0" i="1" smtClean="0">
                            <a:latin typeface="Cambria Math" panose="02040503050406030204" pitchFamily="18" charset="0"/>
                          </a:rPr>
                        </m:ctrlPr>
                      </m:accPr>
                      <m:e>
                        <m:r>
                          <a:rPr lang="sk-SK" b="0" i="1" smtClean="0">
                            <a:latin typeface="Cambria Math" panose="02040503050406030204" pitchFamily="18" charset="0"/>
                          </a:rPr>
                          <m:t>𝑦</m:t>
                        </m:r>
                      </m:e>
                    </m:acc>
                    <m:r>
                      <a:rPr lang="sk-SK" i="1">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sk-SK" b="0" i="1" smtClean="0">
                                <a:latin typeface="Cambria Math" panose="02040503050406030204" pitchFamily="18" charset="0"/>
                              </a:rPr>
                              <m:t>𝑥</m:t>
                            </m:r>
                          </m:e>
                        </m:acc>
                      </m:e>
                      <m:sub>
                        <m:r>
                          <a:rPr lang="en-US" b="0" i="1" smtClean="0">
                            <a:latin typeface="Cambria Math" panose="02040503050406030204" pitchFamily="18" charset="0"/>
                          </a:rPr>
                          <m:t>1</m:t>
                        </m:r>
                      </m:sub>
                    </m:sSub>
                    <m:r>
                      <a:rPr lang="sk-SK" i="1">
                        <a:latin typeface="Cambria Math" panose="02040503050406030204" pitchFamily="18" charset="0"/>
                      </a:rPr>
                      <m:t>=</m:t>
                    </m:r>
                    <m:r>
                      <a:rPr lang="sk-SK" i="1">
                        <a:latin typeface="Cambria Math" panose="02040503050406030204" pitchFamily="18" charset="0"/>
                      </a:rPr>
                      <m:t>𝑠𝑖𝑛</m:t>
                    </m:r>
                    <m:sSub>
                      <m:sSubPr>
                        <m:ctrlPr>
                          <a:rPr lang="sk-SK" i="1">
                            <a:latin typeface="Cambria Math" panose="02040503050406030204" pitchFamily="18" charset="0"/>
                          </a:rPr>
                        </m:ctrlPr>
                      </m:sSubPr>
                      <m:e>
                        <m:r>
                          <a:rPr lang="sk-SK" i="1">
                            <a:latin typeface="Cambria Math" panose="02040503050406030204" pitchFamily="18" charset="0"/>
                          </a:rPr>
                          <m:t> </m:t>
                        </m:r>
                        <m:r>
                          <a:rPr lang="sk-SK" i="1">
                            <a:latin typeface="Cambria Math" panose="02040503050406030204" pitchFamily="18" charset="0"/>
                          </a:rPr>
                          <m:t>𝑥</m:t>
                        </m:r>
                      </m:e>
                      <m:sub>
                        <m:r>
                          <a:rPr lang="sk-SK" i="1">
                            <a:latin typeface="Cambria Math" panose="02040503050406030204" pitchFamily="18" charset="0"/>
                          </a:rPr>
                          <m:t>2</m:t>
                        </m:r>
                      </m:sub>
                    </m:sSub>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+1</m:t>
                        </m:r>
                      </m:e>
                    </m:d>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oMath>
                </a14:m>
                <a:endParaRPr lang="en-US" dirty="0"/>
              </a:p>
              <a:p>
                <a:r>
                  <a:rPr lang="sk-SK" dirty="0"/>
                  <a:t>Po prvej derivácii sa neobjaví zatiaľ vstup do systému </a:t>
                </a:r>
                <a14:m>
                  <m:oMath xmlns:m="http://schemas.openxmlformats.org/officeDocument/2006/math">
                    <m:r>
                      <a:rPr lang="en-US" b="0" i="1" smtClean="0">
                        <a:latin typeface="Cambria Math" panose="02040503050406030204" pitchFamily="18" charset="0"/>
                      </a:rPr>
                      <m:t>𝑢</m:t>
                    </m:r>
                  </m:oMath>
                </a14:m>
                <a:r>
                  <a:rPr lang="sk-SK" dirty="0"/>
                  <a:t>,  budeme znova derivovať:</a:t>
                </a:r>
              </a:p>
              <a:p>
                <a:pPr lvl="1"/>
                <a14:m>
                  <m:oMath xmlns:m="http://schemas.openxmlformats.org/officeDocument/2006/math">
                    <m:acc>
                      <m:accPr>
                        <m:chr m:val="̈"/>
                        <m:ctrlPr>
                          <a:rPr lang="en-US" b="0" i="1" smtClean="0">
                            <a:latin typeface="Cambria Math" panose="02040503050406030204" pitchFamily="18" charset="0"/>
                          </a:rPr>
                        </m:ctrlPr>
                      </m:accPr>
                      <m:e>
                        <m:r>
                          <a:rPr lang="sk-SK" b="0" i="1" smtClean="0">
                            <a:latin typeface="Cambria Math" panose="02040503050406030204" pitchFamily="18" charset="0"/>
                          </a:rPr>
                          <m:t>𝑦</m:t>
                        </m:r>
                      </m:e>
                    </m:acc>
                    <m:r>
                      <a:rPr lang="sk-SK" i="1">
                        <a:latin typeface="Cambria Math" panose="02040503050406030204" pitchFamily="18" charset="0"/>
                      </a:rPr>
                      <m:t>=</m:t>
                    </m:r>
                    <m:r>
                      <a:rPr lang="en-US" b="0" i="1" smtClean="0">
                        <a:latin typeface="Cambria Math" panose="02040503050406030204" pitchFamily="18" charset="0"/>
                      </a:rPr>
                      <m:t>𝑐𝑜𝑠</m:t>
                    </m:r>
                    <m:sSub>
                      <m:sSubPr>
                        <m:ctrlPr>
                          <a:rPr lang="sk-SK" i="1">
                            <a:latin typeface="Cambria Math" panose="02040503050406030204" pitchFamily="18" charset="0"/>
                          </a:rPr>
                        </m:ctrlPr>
                      </m:sSubPr>
                      <m:e>
                        <m:r>
                          <a:rPr lang="sk-SK" i="1">
                            <a:latin typeface="Cambria Math" panose="02040503050406030204" pitchFamily="18" charset="0"/>
                          </a:rPr>
                          <m:t> </m:t>
                        </m:r>
                        <m:r>
                          <a:rPr lang="sk-SK" i="1">
                            <a:latin typeface="Cambria Math" panose="02040503050406030204" pitchFamily="18" charset="0"/>
                          </a:rPr>
                          <m:t>𝑥</m:t>
                        </m:r>
                      </m:e>
                      <m:sub>
                        <m:r>
                          <a:rPr lang="sk-SK" i="1">
                            <a:latin typeface="Cambria Math" panose="02040503050406030204" pitchFamily="18" charset="0"/>
                          </a:rPr>
                          <m:t>2</m:t>
                        </m:r>
                      </m:sub>
                    </m:sSub>
                    <m:sSub>
                      <m:sSubPr>
                        <m:ctrlPr>
                          <a:rPr lang="en-US" b="0" i="1" smtClean="0">
                            <a:latin typeface="Cambria Math" panose="02040503050406030204" pitchFamily="18" charset="0"/>
                          </a:rPr>
                        </m:ctrlPr>
                      </m:sSubPr>
                      <m:e>
                        <m:acc>
                          <m:accPr>
                            <m:chr m:val="̇"/>
                            <m:ctrlPr>
                              <a:rPr lang="sk-SK" b="0" i="1" smtClean="0">
                                <a:latin typeface="Cambria Math" panose="02040503050406030204" pitchFamily="18" charset="0"/>
                              </a:rPr>
                            </m:ctrlPr>
                          </m:accPr>
                          <m:e>
                            <m:r>
                              <a:rPr lang="en-US" b="0" i="1" smtClean="0">
                                <a:latin typeface="Cambria Math" panose="02040503050406030204" pitchFamily="18" charset="0"/>
                              </a:rPr>
                              <m:t>𝑥</m:t>
                            </m:r>
                          </m:e>
                        </m:acc>
                      </m:e>
                      <m:sub>
                        <m:r>
                          <a:rPr lang="en-US" b="0" i="1" smtClean="0">
                            <a:latin typeface="Cambria Math" panose="02040503050406030204" pitchFamily="18" charset="0"/>
                          </a:rPr>
                          <m:t>2</m:t>
                        </m:r>
                      </m:sub>
                    </m:sSub>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+1</m:t>
                        </m:r>
                      </m:e>
                    </m:d>
                    <m:sSub>
                      <m:sSubPr>
                        <m:ctrlPr>
                          <a:rPr lang="en-US" i="1">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b>
                        <m:r>
                          <a:rPr lang="en-US" i="1">
                            <a:latin typeface="Cambria Math" panose="02040503050406030204" pitchFamily="18" charset="0"/>
                          </a:rPr>
                          <m:t>3</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b="0" i="1" smtClean="0">
                                <a:latin typeface="Cambria Math" panose="02040503050406030204" pitchFamily="18" charset="0"/>
                              </a:rPr>
                              <m:t>2</m:t>
                            </m:r>
                          </m:sub>
                        </m:sSub>
                        <m:r>
                          <a:rPr lang="en-US" i="1">
                            <a:latin typeface="Cambria Math" panose="02040503050406030204" pitchFamily="18" charset="0"/>
                          </a:rPr>
                          <m:t>𝑥</m:t>
                        </m:r>
                      </m:e>
                      <m:sub>
                        <m:r>
                          <a:rPr lang="en-US" i="1">
                            <a:latin typeface="Cambria Math" panose="02040503050406030204" pitchFamily="18" charset="0"/>
                          </a:rPr>
                          <m:t>3</m:t>
                        </m:r>
                      </m:sub>
                    </m:sSub>
                    <m:r>
                      <a:rPr lang="en-US" b="0" i="1" smtClean="0">
                        <a:latin typeface="Cambria Math" panose="02040503050406030204" pitchFamily="18" charset="0"/>
                      </a:rPr>
                      <m:t>=</m:t>
                    </m:r>
                    <m:r>
                      <a:rPr lang="en-US" i="1">
                        <a:latin typeface="Cambria Math" panose="02040503050406030204" pitchFamily="18" charset="0"/>
                      </a:rPr>
                      <m:t>𝑐𝑜𝑠</m:t>
                    </m:r>
                    <m:sSub>
                      <m:sSubPr>
                        <m:ctrlPr>
                          <a:rPr lang="sk-SK" i="1">
                            <a:latin typeface="Cambria Math" panose="02040503050406030204" pitchFamily="18" charset="0"/>
                          </a:rPr>
                        </m:ctrlPr>
                      </m:sSubPr>
                      <m:e>
                        <m:r>
                          <a:rPr lang="sk-SK" i="1">
                            <a:latin typeface="Cambria Math" panose="02040503050406030204" pitchFamily="18" charset="0"/>
                          </a:rPr>
                          <m:t> </m:t>
                        </m:r>
                        <m:r>
                          <a:rPr lang="sk-SK" i="1">
                            <a:latin typeface="Cambria Math" panose="02040503050406030204" pitchFamily="18" charset="0"/>
                          </a:rPr>
                          <m:t>𝑥</m:t>
                        </m:r>
                      </m:e>
                      <m:sub>
                        <m:r>
                          <a:rPr lang="sk-SK" i="1">
                            <a:latin typeface="Cambria Math" panose="02040503050406030204" pitchFamily="18" charset="0"/>
                          </a:rPr>
                          <m:t>2</m:t>
                        </m:r>
                      </m:sub>
                    </m:sSub>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1</m:t>
                        </m:r>
                      </m:sub>
                      <m:sup>
                        <m:r>
                          <a:rPr lang="en-US" i="1">
                            <a:latin typeface="Cambria Math" panose="02040503050406030204" pitchFamily="18" charset="0"/>
                          </a:rPr>
                          <m:t>5</m:t>
                        </m:r>
                      </m:sup>
                    </m:sSub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r>
                      <a:rPr lang="en-US" b="0" i="1" smtClean="0">
                        <a:latin typeface="Cambria Math" panose="02040503050406030204" pitchFamily="18" charset="0"/>
                      </a:rPr>
                      <m:t>)</m:t>
                    </m:r>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+1</m:t>
                        </m:r>
                      </m:e>
                    </m:d>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1</m:t>
                        </m:r>
                      </m:sub>
                      <m:sup>
                        <m:r>
                          <a:rPr lang="en-US" i="1">
                            <a:latin typeface="Cambria Math" panose="02040503050406030204" pitchFamily="18" charset="0"/>
                          </a:rPr>
                          <m:t>2</m:t>
                        </m:r>
                      </m:sup>
                    </m:sSubSup>
                    <m:r>
                      <a:rPr lang="en-US" i="1">
                        <a:latin typeface="Cambria Math" panose="02040503050406030204" pitchFamily="18" charset="0"/>
                      </a:rPr>
                      <m:t>+</m:t>
                    </m:r>
                    <m:r>
                      <a:rPr lang="en-US" i="1">
                        <a:latin typeface="Cambria Math" panose="02040503050406030204" pitchFamily="18" charset="0"/>
                      </a:rPr>
                      <m:t>𝑢</m:t>
                    </m:r>
                    <m:r>
                      <a:rPr lang="en-US" b="0" i="1" smtClean="0">
                        <a:latin typeface="Cambria Math" panose="02040503050406030204" pitchFamily="18" charset="0"/>
                      </a:rPr>
                      <m:t>)</m:t>
                    </m:r>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1</m:t>
                            </m:r>
                          </m:sub>
                          <m:sup>
                            <m:r>
                              <a:rPr lang="en-US" i="1">
                                <a:latin typeface="Cambria Math" panose="02040503050406030204" pitchFamily="18" charset="0"/>
                              </a:rPr>
                              <m:t>5</m:t>
                            </m:r>
                          </m:sup>
                        </m:sSub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r>
                          <a:rPr lang="en-US" b="0" i="1" smtClean="0">
                            <a:latin typeface="Cambria Math" panose="02040503050406030204" pitchFamily="18" charset="0"/>
                          </a:rPr>
                          <m:t>)</m:t>
                        </m:r>
                        <m:r>
                          <a:rPr lang="en-US" i="1">
                            <a:latin typeface="Cambria Math" panose="02040503050406030204" pitchFamily="18" charset="0"/>
                          </a:rPr>
                          <m:t>𝑥</m:t>
                        </m:r>
                      </m:e>
                      <m:sub>
                        <m:r>
                          <a:rPr lang="en-US" i="1">
                            <a:latin typeface="Cambria Math" panose="02040503050406030204" pitchFamily="18" charset="0"/>
                          </a:rPr>
                          <m:t>3</m:t>
                        </m:r>
                      </m:sub>
                    </m:sSub>
                    <m:r>
                      <a:rPr lang="en-US" b="0" i="1" smtClean="0">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+1</m:t>
                        </m:r>
                      </m:e>
                    </m:d>
                    <m:r>
                      <a:rPr lang="en-US" b="0" i="1" smtClean="0">
                        <a:latin typeface="Cambria Math" panose="02040503050406030204" pitchFamily="18" charset="0"/>
                      </a:rPr>
                      <m:t>𝑢</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endParaRPr lang="en-US" dirty="0"/>
              </a:p>
              <a:p>
                <a:pPr lvl="1"/>
                <a:r>
                  <a:rPr lang="sk-SK" dirty="0"/>
                  <a:t>Kde</a:t>
                </a:r>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i="1">
                        <a:latin typeface="Cambria Math" panose="02040503050406030204" pitchFamily="18" charset="0"/>
                      </a:rPr>
                      <m:t>𝑐𝑜𝑠</m:t>
                    </m:r>
                    <m:sSub>
                      <m:sSubPr>
                        <m:ctrlPr>
                          <a:rPr lang="sk-SK" i="1">
                            <a:latin typeface="Cambria Math" panose="02040503050406030204" pitchFamily="18" charset="0"/>
                          </a:rPr>
                        </m:ctrlPr>
                      </m:sSubPr>
                      <m:e>
                        <m:r>
                          <a:rPr lang="sk-SK" i="1">
                            <a:latin typeface="Cambria Math" panose="02040503050406030204" pitchFamily="18" charset="0"/>
                          </a:rPr>
                          <m:t> </m:t>
                        </m:r>
                        <m:r>
                          <a:rPr lang="sk-SK" i="1">
                            <a:latin typeface="Cambria Math" panose="02040503050406030204" pitchFamily="18" charset="0"/>
                          </a:rPr>
                          <m:t>𝑥</m:t>
                        </m:r>
                      </m:e>
                      <m:sub>
                        <m:r>
                          <a:rPr lang="sk-SK" i="1">
                            <a:latin typeface="Cambria Math" panose="02040503050406030204" pitchFamily="18" charset="0"/>
                          </a:rPr>
                          <m:t>2</m:t>
                        </m:r>
                      </m:sub>
                    </m:sSub>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1</m:t>
                            </m:r>
                          </m:sub>
                          <m:sup>
                            <m:r>
                              <a:rPr lang="en-US" i="1">
                                <a:latin typeface="Cambria Math" panose="02040503050406030204" pitchFamily="18" charset="0"/>
                              </a:rPr>
                              <m:t>5</m:t>
                            </m:r>
                          </m:sup>
                        </m:sSub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e>
                    </m:d>
                    <m:r>
                      <a:rPr lang="en-US" b="0" i="1" smtClean="0">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+1</m:t>
                        </m:r>
                      </m:e>
                    </m:d>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1</m:t>
                        </m:r>
                      </m:sub>
                      <m:sup>
                        <m:r>
                          <a:rPr lang="en-US" i="1">
                            <a:latin typeface="Cambria Math" panose="02040503050406030204" pitchFamily="18" charset="0"/>
                          </a:rPr>
                          <m:t>2</m:t>
                        </m:r>
                      </m:sup>
                    </m:sSub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1</m:t>
                            </m:r>
                          </m:sub>
                          <m:sup>
                            <m:r>
                              <a:rPr lang="en-US" i="1">
                                <a:latin typeface="Cambria Math" panose="02040503050406030204" pitchFamily="18" charset="0"/>
                              </a:rPr>
                              <m:t>5</m:t>
                            </m:r>
                          </m:sup>
                        </m:sSub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r>
                          <a:rPr lang="en-US" i="1">
                            <a:latin typeface="Cambria Math" panose="02040503050406030204" pitchFamily="18" charset="0"/>
                          </a:rPr>
                          <m:t>)</m:t>
                        </m:r>
                        <m:r>
                          <a:rPr lang="en-US" i="1">
                            <a:latin typeface="Cambria Math" panose="02040503050406030204" pitchFamily="18" charset="0"/>
                          </a:rPr>
                          <m:t>𝑥</m:t>
                        </m:r>
                      </m:e>
                      <m:sub>
                        <m:r>
                          <a:rPr lang="en-US" i="1">
                            <a:latin typeface="Cambria Math" panose="02040503050406030204" pitchFamily="18" charset="0"/>
                          </a:rPr>
                          <m:t>3</m:t>
                        </m:r>
                      </m:sub>
                    </m:sSub>
                  </m:oMath>
                </a14:m>
                <a:endParaRPr lang="en-US" dirty="0"/>
              </a:p>
              <a:p>
                <a:r>
                  <a:rPr lang="sk-SK" dirty="0"/>
                  <a:t>Potom</a:t>
                </a:r>
                <a:r>
                  <a:rPr lang="en-US" dirty="0"/>
                  <a:t> </a:t>
                </a:r>
                <a:r>
                  <a:rPr lang="sk-SK" dirty="0"/>
                  <a:t>odvodíme prvú časť regulátora pre </a:t>
                </a:r>
                <a14:m>
                  <m:oMath xmlns:m="http://schemas.openxmlformats.org/officeDocument/2006/math">
                    <m:acc>
                      <m:accPr>
                        <m:chr m:val="̈"/>
                        <m:ctrlPr>
                          <a:rPr lang="en-US" b="0" i="1" smtClean="0">
                            <a:latin typeface="Cambria Math" panose="02040503050406030204" pitchFamily="18" charset="0"/>
                          </a:rPr>
                        </m:ctrlPr>
                      </m:accPr>
                      <m:e>
                        <m:r>
                          <a:rPr lang="sk-SK" b="0" i="1" smtClean="0">
                            <a:latin typeface="Cambria Math" panose="02040503050406030204" pitchFamily="18" charset="0"/>
                          </a:rPr>
                          <m:t>𝑦</m:t>
                        </m:r>
                      </m:e>
                    </m:acc>
                    <m:r>
                      <a:rPr lang="sk-SK" b="0" i="1" smtClean="0">
                        <a:latin typeface="Cambria Math" panose="02040503050406030204" pitchFamily="18" charset="0"/>
                      </a:rPr>
                      <m:t>=</m:t>
                    </m:r>
                    <m:r>
                      <a:rPr lang="sk-SK" b="0" i="1" smtClean="0">
                        <a:latin typeface="Cambria Math" panose="02040503050406030204" pitchFamily="18" charset="0"/>
                      </a:rPr>
                      <m:t>𝑣</m:t>
                    </m:r>
                  </m:oMath>
                </a14:m>
                <a:endParaRPr lang="sk-SK" dirty="0"/>
              </a:p>
              <a:p>
                <a:pPr lvl="1"/>
                <a14:m>
                  <m:oMath xmlns:m="http://schemas.openxmlformats.org/officeDocument/2006/math">
                    <m:r>
                      <a:rPr lang="en-US" b="0" i="1" smtClean="0">
                        <a:latin typeface="Cambria Math" panose="02040503050406030204" pitchFamily="18" charset="0"/>
                      </a:rPr>
                      <m:t>𝑢</m:t>
                    </m:r>
                    <m:r>
                      <a:rPr lang="sk-SK" b="0" i="1" smtClean="0">
                        <a:latin typeface="Cambria Math" panose="02040503050406030204" pitchFamily="18" charset="0"/>
                      </a:rPr>
                      <m:t>=</m:t>
                    </m:r>
                    <m:f>
                      <m:fPr>
                        <m:ctrlPr>
                          <a:rPr lang="sk-SK" b="0" i="1" smtClean="0">
                            <a:latin typeface="Cambria Math" panose="02040503050406030204" pitchFamily="18" charset="0"/>
                          </a:rPr>
                        </m:ctrlPr>
                      </m:fPr>
                      <m:num>
                        <m:r>
                          <a:rPr lang="sk-SK" b="0" i="1" smtClean="0">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+1</m:t>
                        </m:r>
                      </m:den>
                    </m:f>
                    <m:r>
                      <a:rPr lang="en-US" b="0" i="1" smtClean="0">
                        <a:latin typeface="Cambria Math" panose="02040503050406030204" pitchFamily="18" charset="0"/>
                      </a:rPr>
                      <m:t>(</m:t>
                    </m:r>
                    <m:r>
                      <a:rPr lang="en-US" b="0" i="1" smtClean="0">
                        <a:latin typeface="Cambria Math" panose="02040503050406030204" pitchFamily="18" charset="0"/>
                      </a:rPr>
                      <m:t>𝑣</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a14:m>
                <a:endParaRPr lang="en-US" dirty="0"/>
              </a:p>
              <a:p>
                <a:r>
                  <a:rPr lang="sk-SK" dirty="0"/>
                  <a:t>Druhá časť regulátora bude:</a:t>
                </a:r>
              </a:p>
              <a:p>
                <a:pPr lvl="1"/>
                <a14:m>
                  <m:oMath xmlns:m="http://schemas.openxmlformats.org/officeDocument/2006/math">
                    <m:r>
                      <a:rPr lang="en-US" b="0" i="1" smtClean="0">
                        <a:latin typeface="Cambria Math" panose="02040503050406030204" pitchFamily="18" charset="0"/>
                      </a:rPr>
                      <m:t>𝑣</m:t>
                    </m:r>
                    <m:r>
                      <a:rPr lang="sk-SK"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sk-SK" b="0" i="1" smtClean="0">
                                <a:latin typeface="Cambria Math" panose="02040503050406030204" pitchFamily="18" charset="0"/>
                              </a:rPr>
                            </m:ctrlPr>
                          </m:accPr>
                          <m:e>
                            <m:r>
                              <a:rPr lang="sk-SK" b="0" i="1" smtClean="0">
                                <a:latin typeface="Cambria Math" panose="02040503050406030204" pitchFamily="18" charset="0"/>
                              </a:rPr>
                              <m:t>𝑦</m:t>
                            </m:r>
                          </m:e>
                        </m:acc>
                      </m:e>
                      <m:sub>
                        <m:r>
                          <a:rPr lang="en-US" b="0" i="1" smtClean="0">
                            <a:latin typeface="Cambria Math" panose="02040503050406030204" pitchFamily="18" charset="0"/>
                          </a:rPr>
                          <m:t>𝑑</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r>
                      <a:rPr lang="en-US" b="0" i="1" smtClean="0">
                        <a:latin typeface="Cambria Math" panose="02040503050406030204" pitchFamily="18" charset="0"/>
                      </a:rPr>
                      <m:t>𝑒</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2</m:t>
                        </m:r>
                      </m:sub>
                    </m:sSub>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𝑒</m:t>
                        </m:r>
                      </m:e>
                    </m:acc>
                  </m:oMath>
                </a14:m>
                <a:endParaRPr lang="en-US" dirty="0"/>
              </a:p>
              <a:p>
                <a:endParaRPr lang="sk-SK" dirty="0"/>
              </a:p>
              <a:p>
                <a:endParaRPr lang="en-US" dirty="0"/>
              </a:p>
              <a:p>
                <a:pPr lvl="1"/>
                <a:endParaRPr lang="en-US" dirty="0"/>
              </a:p>
              <a:p>
                <a:pPr lvl="1"/>
                <a:endParaRPr lang="sk-SK" dirty="0"/>
              </a:p>
              <a:p>
                <a:endParaRPr lang="en-GB" dirty="0"/>
              </a:p>
            </p:txBody>
          </p:sp>
        </mc:Choice>
        <mc:Fallback xmlns="">
          <p:sp>
            <p:nvSpPr>
              <p:cNvPr id="3" name="Content Placeholder 2">
                <a:extLst>
                  <a:ext uri="{FF2B5EF4-FFF2-40B4-BE49-F238E27FC236}">
                    <a16:creationId xmlns:a16="http://schemas.microsoft.com/office/drawing/2014/main" id="{813FEB8D-3AB6-D671-1173-FFDA7D5293F9}"/>
                  </a:ext>
                </a:extLst>
              </p:cNvPr>
              <p:cNvSpPr>
                <a:spLocks noGrp="1" noRot="1" noChangeAspect="1" noMove="1" noResize="1" noEditPoints="1" noAdjustHandles="1" noChangeArrowheads="1" noChangeShapeType="1" noTextEdit="1"/>
              </p:cNvSpPr>
              <p:nvPr>
                <p:ph idx="1"/>
              </p:nvPr>
            </p:nvSpPr>
            <p:spPr>
              <a:blipFill>
                <a:blip r:embed="rId2"/>
                <a:stretch>
                  <a:fillRect l="-148" t="-1500"/>
                </a:stretch>
              </a:blipFill>
            </p:spPr>
            <p:txBody>
              <a:bodyPr/>
              <a:lstStyle/>
              <a:p>
                <a:r>
                  <a:rPr lang="en-GB">
                    <a:noFill/>
                  </a:rPr>
                  <a:t> </a:t>
                </a:r>
              </a:p>
            </p:txBody>
          </p:sp>
        </mc:Fallback>
      </mc:AlternateContent>
    </p:spTree>
    <p:extLst>
      <p:ext uri="{BB962C8B-B14F-4D97-AF65-F5344CB8AC3E}">
        <p14:creationId xmlns:p14="http://schemas.microsoft.com/office/powerpoint/2010/main" val="1436549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FE168FA-DFA7-8A26-407C-A7A6BC3BBF9C}"/>
              </a:ext>
            </a:extLst>
          </p:cNvPr>
          <p:cNvSpPr>
            <a:spLocks noGrp="1"/>
          </p:cNvSpPr>
          <p:nvPr>
            <p:ph type="title"/>
          </p:nvPr>
        </p:nvSpPr>
        <p:spPr/>
        <p:txBody>
          <a:bodyPr/>
          <a:lstStyle/>
          <a:p>
            <a:r>
              <a:rPr lang="sk-SK" dirty="0"/>
              <a:t>Príklad 1</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238E026A-D6EC-22EB-1C44-D309A1EE66DC}"/>
                  </a:ext>
                </a:extLst>
              </p:cNvPr>
              <p:cNvSpPr>
                <a:spLocks noGrp="1"/>
              </p:cNvSpPr>
              <p:nvPr>
                <p:ph idx="1"/>
              </p:nvPr>
            </p:nvSpPr>
            <p:spPr/>
            <p:txBody>
              <a:bodyPr/>
              <a:lstStyle/>
              <a:p>
                <a:r>
                  <a:rPr lang="sk-SK" dirty="0"/>
                  <a:t>Nájdené riadenie stabilizuje rovnovážny stav v počiatku. </a:t>
                </a:r>
              </a:p>
              <a:p>
                <a:endParaRPr lang="sk-SK" dirty="0"/>
              </a:p>
              <a:p>
                <a:r>
                  <a:rPr lang="sk-SK" dirty="0"/>
                  <a:t>Dôkaz:</a:t>
                </a:r>
              </a:p>
              <a:p>
                <a:r>
                  <a:rPr lang="sk-SK" dirty="0"/>
                  <a:t>Zvoľme </a:t>
                </a:r>
                <a:r>
                  <a:rPr lang="sk-SK" dirty="0" err="1"/>
                  <a:t>Lyapunovu</a:t>
                </a:r>
                <a:r>
                  <a:rPr lang="sk-SK" dirty="0"/>
                  <a:t> funkciu ako:</a:t>
                </a:r>
              </a:p>
              <a:p>
                <a:pPr lvl="1"/>
                <a14:m>
                  <m:oMath xmlns:m="http://schemas.openxmlformats.org/officeDocument/2006/math">
                    <m:r>
                      <a:rPr lang="sk-SK"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2</m:t>
                            </m:r>
                          </m:sup>
                        </m:sSup>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𝑒</m:t>
                                </m:r>
                              </m:e>
                            </m:acc>
                          </m:e>
                          <m:sup>
                            <m:r>
                              <a:rPr lang="en-US" b="0" i="1" smtClean="0">
                                <a:latin typeface="Cambria Math" panose="02040503050406030204" pitchFamily="18" charset="0"/>
                              </a:rPr>
                              <m:t>2</m:t>
                            </m:r>
                          </m:sup>
                        </m:sSup>
                      </m:num>
                      <m:den>
                        <m:r>
                          <a:rPr lang="en-US" b="0" i="1" smtClean="0">
                            <a:latin typeface="Cambria Math" panose="02040503050406030204" pitchFamily="18" charset="0"/>
                          </a:rPr>
                          <m:t>2</m:t>
                        </m:r>
                      </m:den>
                    </m:f>
                  </m:oMath>
                </a14:m>
                <a:endParaRPr lang="en-US" dirty="0"/>
              </a:p>
              <a:p>
                <a:pPr lvl="1"/>
                <a:r>
                  <a:rPr lang="en-US" dirty="0"/>
                  <a:t>Ak je </a:t>
                </a:r>
                <a:r>
                  <a:rPr lang="sk-SK" dirty="0"/>
                  <a:t>rovnovážny stav systému </a:t>
                </a:r>
                <a14:m>
                  <m:oMath xmlns:m="http://schemas.openxmlformats.org/officeDocument/2006/math">
                    <m:r>
                      <a:rPr lang="en-US" b="0" i="1" smtClean="0">
                        <a:latin typeface="Cambria Math" panose="02040503050406030204" pitchFamily="18" charset="0"/>
                      </a:rPr>
                      <m:t>𝑥</m:t>
                    </m:r>
                    <m:r>
                      <a:rPr lang="sk-SK" b="0" i="1" smtClean="0">
                        <a:latin typeface="Cambria Math" panose="02040503050406030204" pitchFamily="18" charset="0"/>
                      </a:rPr>
                      <m:t>=0</m:t>
                    </m:r>
                  </m:oMath>
                </a14:m>
                <a:r>
                  <a:rPr lang="sk-SK" dirty="0"/>
                  <a:t>, potom je aj </a:t>
                </a:r>
                <a14:m>
                  <m:oMath xmlns:m="http://schemas.openxmlformats.org/officeDocument/2006/math">
                    <m:r>
                      <a:rPr lang="en-US" i="1">
                        <a:latin typeface="Cambria Math" panose="02040503050406030204" pitchFamily="18" charset="0"/>
                      </a:rPr>
                      <m:t>𝑒</m:t>
                    </m:r>
                    <m:r>
                      <a:rPr lang="sk-SK" b="0" i="1" smtClean="0">
                        <a:latin typeface="Cambria Math" panose="02040503050406030204" pitchFamily="18" charset="0"/>
                      </a:rPr>
                      <m:t>=0</m:t>
                    </m:r>
                  </m:oMath>
                </a14:m>
                <a:r>
                  <a:rPr lang="sk-SK" dirty="0"/>
                  <a:t> a platí </a:t>
                </a:r>
                <a14:m>
                  <m:oMath xmlns:m="http://schemas.openxmlformats.org/officeDocument/2006/math">
                    <m:r>
                      <a:rPr lang="sk-SK" i="1">
                        <a:latin typeface="Cambria Math" panose="02040503050406030204" pitchFamily="18" charset="0"/>
                      </a:rPr>
                      <m:t>𝑉</m:t>
                    </m:r>
                    <m:d>
                      <m:dPr>
                        <m:ctrlPr>
                          <a:rPr lang="en-US" i="1">
                            <a:latin typeface="Cambria Math" panose="02040503050406030204" pitchFamily="18" charset="0"/>
                          </a:rPr>
                        </m:ctrlPr>
                      </m:dPr>
                      <m:e>
                        <m:r>
                          <a:rPr lang="sk-SK" b="0" i="1" smtClean="0">
                            <a:latin typeface="Cambria Math" panose="02040503050406030204" pitchFamily="18" charset="0"/>
                          </a:rPr>
                          <m:t>0</m:t>
                        </m:r>
                      </m:e>
                    </m:d>
                    <m:r>
                      <a:rPr lang="en-US" i="1">
                        <a:latin typeface="Cambria Math" panose="02040503050406030204" pitchFamily="18" charset="0"/>
                      </a:rPr>
                      <m:t>=</m:t>
                    </m:r>
                    <m:r>
                      <a:rPr lang="sk-SK" b="0" i="1" smtClean="0">
                        <a:latin typeface="Cambria Math" panose="02040503050406030204" pitchFamily="18" charset="0"/>
                      </a:rPr>
                      <m:t>0</m:t>
                    </m:r>
                  </m:oMath>
                </a14:m>
                <a:endParaRPr lang="sk-SK" b="0" dirty="0"/>
              </a:p>
              <a:p>
                <a:pPr lvl="1"/>
                <a14:m>
                  <m:oMath xmlns:m="http://schemas.openxmlformats.org/officeDocument/2006/math">
                    <m:r>
                      <a:rPr lang="sk-SK"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oMath>
                </a14:m>
                <a:r>
                  <a:rPr lang="sk-SK" dirty="0"/>
                  <a:t> je kladne </a:t>
                </a:r>
                <a:r>
                  <a:rPr lang="sk-SK" dirty="0" err="1"/>
                  <a:t>definitnou</a:t>
                </a:r>
                <a:r>
                  <a:rPr lang="sk-SK" dirty="0"/>
                  <a:t> funkciou okrem počiatku. </a:t>
                </a:r>
              </a:p>
              <a:p>
                <a:pPr lvl="1"/>
                <a14:m>
                  <m:oMath xmlns:m="http://schemas.openxmlformats.org/officeDocument/2006/math">
                    <m:acc>
                      <m:accPr>
                        <m:chr m:val="̇"/>
                        <m:ctrlPr>
                          <a:rPr lang="sk-SK" b="0" i="1" smtClean="0">
                            <a:latin typeface="Cambria Math" panose="02040503050406030204" pitchFamily="18" charset="0"/>
                          </a:rPr>
                        </m:ctrlPr>
                      </m:accPr>
                      <m:e>
                        <m:r>
                          <a:rPr lang="sk-SK" i="1">
                            <a:latin typeface="Cambria Math" panose="02040503050406030204" pitchFamily="18" charset="0"/>
                          </a:rPr>
                          <m:t>𝑉</m:t>
                        </m:r>
                      </m:e>
                    </m:acc>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1</m:t>
                        </m:r>
                      </m:sub>
                    </m:sSub>
                    <m:r>
                      <a:rPr lang="sk-SK" b="0" i="1" smtClean="0">
                        <a:latin typeface="Cambria Math" panose="02040503050406030204" pitchFamily="18" charset="0"/>
                      </a:rPr>
                      <m:t>𝑒</m:t>
                    </m:r>
                    <m:acc>
                      <m:accPr>
                        <m:chr m:val="̇"/>
                        <m:ctrlPr>
                          <a:rPr lang="sk-SK" b="0" i="1" smtClean="0">
                            <a:latin typeface="Cambria Math" panose="02040503050406030204" pitchFamily="18" charset="0"/>
                          </a:rPr>
                        </m:ctrlPr>
                      </m:accPr>
                      <m:e>
                        <m:r>
                          <a:rPr lang="sk-SK" b="0" i="1" smtClean="0">
                            <a:latin typeface="Cambria Math" panose="02040503050406030204" pitchFamily="18" charset="0"/>
                          </a:rPr>
                          <m:t>𝑒</m:t>
                        </m:r>
                      </m:e>
                    </m:acc>
                    <m:r>
                      <a:rPr lang="sk-SK" b="0" i="1" smtClean="0">
                        <a:latin typeface="Cambria Math" panose="02040503050406030204" pitchFamily="18" charset="0"/>
                      </a:rPr>
                      <m:t>+</m:t>
                    </m:r>
                    <m:acc>
                      <m:accPr>
                        <m:chr m:val="̇"/>
                        <m:ctrlPr>
                          <a:rPr lang="sk-SK" i="1">
                            <a:latin typeface="Cambria Math" panose="02040503050406030204" pitchFamily="18" charset="0"/>
                          </a:rPr>
                        </m:ctrlPr>
                      </m:accPr>
                      <m:e>
                        <m:r>
                          <a:rPr lang="sk-SK" i="1">
                            <a:latin typeface="Cambria Math" panose="02040503050406030204" pitchFamily="18" charset="0"/>
                          </a:rPr>
                          <m:t>𝑒</m:t>
                        </m:r>
                      </m:e>
                    </m:acc>
                    <m:d>
                      <m:dPr>
                        <m:ctrlPr>
                          <a:rPr lang="sk-SK" i="1" smtClean="0">
                            <a:latin typeface="Cambria Math" panose="02040503050406030204" pitchFamily="18" charset="0"/>
                          </a:rPr>
                        </m:ctrlPr>
                      </m:dPr>
                      <m:e>
                        <m:r>
                          <a:rPr lang="sk-SK" b="0" i="1" smtClean="0">
                            <a:latin typeface="Cambria Math" panose="02040503050406030204" pitchFamily="18" charset="0"/>
                          </a:rPr>
                          <m:t>−</m:t>
                        </m:r>
                        <m:sSub>
                          <m:sSubPr>
                            <m:ctrlPr>
                              <a:rPr lang="en-US" b="0" i="1" smtClean="0">
                                <a:latin typeface="Cambria Math" panose="02040503050406030204" pitchFamily="18" charset="0"/>
                              </a:rPr>
                            </m:ctrlPr>
                          </m:sSubPr>
                          <m:e>
                            <m:r>
                              <a:rPr lang="sk-SK" b="0" i="1" smtClean="0">
                                <a:latin typeface="Cambria Math" panose="02040503050406030204" pitchFamily="18" charset="0"/>
                              </a:rPr>
                              <m:t>𝑘</m:t>
                            </m:r>
                          </m:e>
                          <m:sub>
                            <m:r>
                              <a:rPr lang="en-US" b="0" i="1" smtClean="0">
                                <a:latin typeface="Cambria Math" panose="02040503050406030204" pitchFamily="18" charset="0"/>
                              </a:rPr>
                              <m:t>2</m:t>
                            </m:r>
                          </m:sub>
                        </m:sSub>
                        <m:acc>
                          <m:accPr>
                            <m:chr m:val="̇"/>
                            <m:ctrlPr>
                              <a:rPr lang="sk-SK" i="1">
                                <a:latin typeface="Cambria Math" panose="02040503050406030204" pitchFamily="18" charset="0"/>
                              </a:rPr>
                            </m:ctrlPr>
                          </m:accPr>
                          <m:e>
                            <m:r>
                              <a:rPr lang="sk-SK" i="1">
                                <a:latin typeface="Cambria Math" panose="02040503050406030204" pitchFamily="18" charset="0"/>
                              </a:rPr>
                              <m:t>𝑒</m:t>
                            </m:r>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r>
                          <a:rPr lang="en-US" b="0" i="1" smtClean="0">
                            <a:latin typeface="Cambria Math" panose="02040503050406030204" pitchFamily="18" charset="0"/>
                          </a:rPr>
                          <m:t>𝑒</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2</m:t>
                        </m:r>
                      </m:sub>
                    </m:sSub>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𝑒</m:t>
                            </m:r>
                          </m:e>
                        </m:acc>
                      </m:e>
                      <m:sup>
                        <m:r>
                          <a:rPr lang="en-US" i="1">
                            <a:latin typeface="Cambria Math" panose="02040503050406030204" pitchFamily="18" charset="0"/>
                          </a:rPr>
                          <m:t>2</m:t>
                        </m:r>
                      </m:sup>
                    </m:sSup>
                  </m:oMath>
                </a14:m>
                <a:r>
                  <a:rPr lang="en-US" dirty="0"/>
                  <a:t>, </a:t>
                </a:r>
                <a:r>
                  <a:rPr lang="sk-SK" dirty="0"/>
                  <a:t>čo je záporne semidefinitná funkcia. Rovnovážny stav systému v počiatku je teda stabilný.</a:t>
                </a:r>
              </a:p>
            </p:txBody>
          </p:sp>
        </mc:Choice>
        <mc:Fallback xmlns="">
          <p:sp>
            <p:nvSpPr>
              <p:cNvPr id="3" name="Content Placeholder 2">
                <a:extLst>
                  <a:ext uri="{FF2B5EF4-FFF2-40B4-BE49-F238E27FC236}">
                    <a16:creationId xmlns:a16="http://schemas.microsoft.com/office/drawing/2014/main" id="{238E026A-D6EC-22EB-1C44-D309A1EE66DC}"/>
                  </a:ext>
                </a:extLst>
              </p:cNvPr>
              <p:cNvSpPr>
                <a:spLocks noGrp="1" noRot="1" noChangeAspect="1" noMove="1" noResize="1" noEditPoints="1" noAdjustHandles="1" noChangeArrowheads="1" noChangeShapeType="1" noTextEdit="1"/>
              </p:cNvSpPr>
              <p:nvPr>
                <p:ph idx="1"/>
              </p:nvPr>
            </p:nvSpPr>
            <p:spPr>
              <a:blipFill>
                <a:blip r:embed="rId2"/>
                <a:stretch>
                  <a:fillRect l="-667" t="-875" r="-1037"/>
                </a:stretch>
              </a:blipFill>
            </p:spPr>
            <p:txBody>
              <a:bodyPr/>
              <a:lstStyle/>
              <a:p>
                <a:r>
                  <a:rPr lang="en-GB">
                    <a:noFill/>
                  </a:rPr>
                  <a:t> </a:t>
                </a:r>
              </a:p>
            </p:txBody>
          </p:sp>
        </mc:Fallback>
      </mc:AlternateContent>
    </p:spTree>
    <p:extLst>
      <p:ext uri="{BB962C8B-B14F-4D97-AF65-F5344CB8AC3E}">
        <p14:creationId xmlns:p14="http://schemas.microsoft.com/office/powerpoint/2010/main" val="1495695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F9A83D-102C-7D9C-87D0-1EEBDBAF0836}"/>
              </a:ext>
            </a:extLst>
          </p:cNvPr>
          <p:cNvSpPr>
            <a:spLocks noGrp="1"/>
          </p:cNvSpPr>
          <p:nvPr>
            <p:ph type="title"/>
          </p:nvPr>
        </p:nvSpPr>
        <p:spPr/>
        <p:txBody>
          <a:bodyPr/>
          <a:lstStyle/>
          <a:p>
            <a:r>
              <a:rPr lang="sk-SK" dirty="0"/>
              <a:t>Príklad 1</a:t>
            </a:r>
            <a:r>
              <a:rPr lang="en-US" dirty="0"/>
              <a:t> – </a:t>
            </a:r>
            <a:r>
              <a:rPr lang="sk-SK" dirty="0"/>
              <a:t>Simulačné riešenie</a:t>
            </a:r>
            <a:endParaRPr lang="en-GB" dirty="0"/>
          </a:p>
        </p:txBody>
      </p:sp>
      <p:pic>
        <p:nvPicPr>
          <p:cNvPr id="5" name="Content Placeholder 4">
            <a:extLst>
              <a:ext uri="{FF2B5EF4-FFF2-40B4-BE49-F238E27FC236}">
                <a16:creationId xmlns="" xmlns:a16="http://schemas.microsoft.com/office/drawing/2014/main" id="{DE391798-CA08-5ED5-15B8-C1D6AF5286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8116" y="1609545"/>
            <a:ext cx="8027768" cy="4858110"/>
          </a:xfrm>
        </p:spPr>
      </p:pic>
    </p:spTree>
    <p:extLst>
      <p:ext uri="{BB962C8B-B14F-4D97-AF65-F5344CB8AC3E}">
        <p14:creationId xmlns:p14="http://schemas.microsoft.com/office/powerpoint/2010/main" val="1387280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4FAF3D-3A94-AE65-3004-9248CD25742C}"/>
              </a:ext>
            </a:extLst>
          </p:cNvPr>
          <p:cNvSpPr>
            <a:spLocks noGrp="1"/>
          </p:cNvSpPr>
          <p:nvPr>
            <p:ph type="title"/>
          </p:nvPr>
        </p:nvSpPr>
        <p:spPr/>
        <p:txBody>
          <a:bodyPr/>
          <a:lstStyle/>
          <a:p>
            <a:r>
              <a:rPr lang="sk-SK" dirty="0"/>
              <a:t>Príklad 1 – Žiadaná hodnota</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CD7AB664-A278-003D-002B-9851F84E0155}"/>
                  </a:ext>
                </a:extLst>
              </p:cNvPr>
              <p:cNvSpPr>
                <a:spLocks noGrp="1"/>
              </p:cNvSpPr>
              <p:nvPr>
                <p:ph idx="1"/>
              </p:nvPr>
            </p:nvSpPr>
            <p:spPr/>
            <p:txBody>
              <a:bodyPr>
                <a:normAutofit fontScale="62500" lnSpcReduction="20000"/>
              </a:bodyPr>
              <a:lstStyle/>
              <a:p>
                <a:r>
                  <a:rPr lang="sk-SK" dirty="0"/>
                  <a:t>Vstup do navrhnutého regulátora je žiadaná hodnota </a:t>
                </a:r>
                <a14:m>
                  <m:oMath xmlns:m="http://schemas.openxmlformats.org/officeDocument/2006/math">
                    <m:sSub>
                      <m:sSubPr>
                        <m:ctrlPr>
                          <a:rPr lang="en-US" i="1">
                            <a:latin typeface="Cambria Math" panose="02040503050406030204" pitchFamily="18" charset="0"/>
                          </a:rPr>
                        </m:ctrlPr>
                      </m:sSubPr>
                      <m:e>
                        <m:r>
                          <a:rPr lang="sk-SK" i="1">
                            <a:latin typeface="Cambria Math" panose="02040503050406030204" pitchFamily="18" charset="0"/>
                          </a:rPr>
                          <m:t>𝑦</m:t>
                        </m:r>
                      </m:e>
                      <m:sub>
                        <m:r>
                          <a:rPr lang="en-US" i="1">
                            <a:latin typeface="Cambria Math" panose="02040503050406030204" pitchFamily="18" charset="0"/>
                          </a:rPr>
                          <m:t>𝑑</m:t>
                        </m:r>
                      </m:sub>
                    </m:sSub>
                  </m:oMath>
                </a14:m>
                <a:r>
                  <a:rPr lang="sk-SK" dirty="0"/>
                  <a:t> a jej príslušné derivácie.</a:t>
                </a:r>
              </a:p>
              <a:p>
                <a:r>
                  <a:rPr lang="sk-SK" dirty="0"/>
                  <a:t>Časový priebeh žiadanej hodnoty </a:t>
                </a:r>
                <a14:m>
                  <m:oMath xmlns:m="http://schemas.openxmlformats.org/officeDocument/2006/math">
                    <m:sSub>
                      <m:sSubPr>
                        <m:ctrlPr>
                          <a:rPr lang="en-US" b="0" i="1" smtClean="0">
                            <a:latin typeface="Cambria Math" panose="02040503050406030204" pitchFamily="18" charset="0"/>
                          </a:rPr>
                        </m:ctrlPr>
                      </m:sSubPr>
                      <m:e>
                        <m:r>
                          <a:rPr lang="sk-SK" b="0" i="1" smtClean="0">
                            <a:latin typeface="Cambria Math" panose="02040503050406030204" pitchFamily="18" charset="0"/>
                          </a:rPr>
                          <m:t>𝑦</m:t>
                        </m:r>
                      </m:e>
                      <m:sub>
                        <m:r>
                          <a:rPr lang="en-US" b="0" i="1" smtClean="0">
                            <a:latin typeface="Cambria Math" panose="02040503050406030204" pitchFamily="18" charset="0"/>
                          </a:rPr>
                          <m:t>𝑑</m:t>
                        </m:r>
                      </m:sub>
                    </m:sSub>
                  </m:oMath>
                </a14:m>
                <a:r>
                  <a:rPr lang="sk-SK" dirty="0"/>
                  <a:t> teda musí obsahovať aj derivácie. Nie je možné vykonať zmenu želanej hodnoty len skokom alebo rampou. Regulátor je navrhnutý tak aby výstupná veličina sledovala želanú hodnotu. Žiadaná hodnota musí obsahovať predpokladaný počet derivácií. </a:t>
                </a:r>
              </a:p>
              <a:p>
                <a:r>
                  <a:rPr lang="sk-SK" dirty="0"/>
                  <a:t>V tomto príklade musíme vedieť získať prvú a druhú  deriváciu </a:t>
                </a:r>
                <a14:m>
                  <m:oMath xmlns:m="http://schemas.openxmlformats.org/officeDocument/2006/math">
                    <m:sSub>
                      <m:sSubPr>
                        <m:ctrlPr>
                          <a:rPr lang="en-US" i="1">
                            <a:latin typeface="Cambria Math" panose="02040503050406030204" pitchFamily="18" charset="0"/>
                          </a:rPr>
                        </m:ctrlPr>
                      </m:sSubPr>
                      <m:e>
                        <m:acc>
                          <m:accPr>
                            <m:chr m:val="̇"/>
                            <m:ctrlPr>
                              <a:rPr lang="en-US" i="1" smtClean="0">
                                <a:latin typeface="Cambria Math" panose="02040503050406030204" pitchFamily="18" charset="0"/>
                              </a:rPr>
                            </m:ctrlPr>
                          </m:accPr>
                          <m:e>
                            <m:r>
                              <a:rPr lang="sk-SK" b="0" i="1" smtClean="0">
                                <a:latin typeface="Cambria Math" panose="02040503050406030204" pitchFamily="18" charset="0"/>
                              </a:rPr>
                              <m:t>𝑦</m:t>
                            </m:r>
                          </m:e>
                        </m:acc>
                      </m:e>
                      <m:sub>
                        <m:r>
                          <a:rPr lang="en-US" i="1">
                            <a:latin typeface="Cambria Math" panose="02040503050406030204" pitchFamily="18" charset="0"/>
                          </a:rPr>
                          <m:t>𝑑</m:t>
                        </m:r>
                      </m:sub>
                    </m:sSub>
                  </m:oMath>
                </a14:m>
                <a:r>
                  <a:rPr lang="sk-SK" dirty="0"/>
                  <a:t> a </a:t>
                </a:r>
                <a14:m>
                  <m:oMath xmlns:m="http://schemas.openxmlformats.org/officeDocument/2006/math">
                    <m:sSub>
                      <m:sSubPr>
                        <m:ctrlPr>
                          <a:rPr lang="en-US" i="1">
                            <a:latin typeface="Cambria Math" panose="02040503050406030204" pitchFamily="18" charset="0"/>
                          </a:rPr>
                        </m:ctrlPr>
                      </m:sSubPr>
                      <m:e>
                        <m:acc>
                          <m:accPr>
                            <m:chr m:val="̈"/>
                            <m:ctrlPr>
                              <a:rPr lang="sk-SK" i="1">
                                <a:latin typeface="Cambria Math" panose="02040503050406030204" pitchFamily="18" charset="0"/>
                              </a:rPr>
                            </m:ctrlPr>
                          </m:accPr>
                          <m:e>
                            <m:r>
                              <a:rPr lang="sk-SK" i="1">
                                <a:latin typeface="Cambria Math" panose="02040503050406030204" pitchFamily="18" charset="0"/>
                              </a:rPr>
                              <m:t>𝑦</m:t>
                            </m:r>
                          </m:e>
                        </m:acc>
                      </m:e>
                      <m:sub>
                        <m:r>
                          <a:rPr lang="en-US" i="1">
                            <a:latin typeface="Cambria Math" panose="02040503050406030204" pitchFamily="18" charset="0"/>
                          </a:rPr>
                          <m:t>𝑑</m:t>
                        </m:r>
                      </m:sub>
                    </m:sSub>
                    <m:r>
                      <a:rPr lang="en-US" i="1">
                        <a:latin typeface="Cambria Math" panose="02040503050406030204" pitchFamily="18" charset="0"/>
                      </a:rPr>
                      <m:t> </m:t>
                    </m:r>
                  </m:oMath>
                </a14:m>
                <a:r>
                  <a:rPr lang="sk-SK" dirty="0"/>
                  <a:t>žiadanej hodnoty </a:t>
                </a:r>
                <a14:m>
                  <m:oMath xmlns:m="http://schemas.openxmlformats.org/officeDocument/2006/math">
                    <m:sSub>
                      <m:sSubPr>
                        <m:ctrlPr>
                          <a:rPr lang="en-US" b="0" i="1" smtClean="0">
                            <a:latin typeface="Cambria Math" panose="02040503050406030204" pitchFamily="18" charset="0"/>
                          </a:rPr>
                        </m:ctrlPr>
                      </m:sSubPr>
                      <m:e>
                        <m:r>
                          <a:rPr lang="sk-SK" b="0" i="1" smtClean="0">
                            <a:latin typeface="Cambria Math" panose="02040503050406030204" pitchFamily="18" charset="0"/>
                          </a:rPr>
                          <m:t>𝑦</m:t>
                        </m:r>
                      </m:e>
                      <m:sub>
                        <m:r>
                          <a:rPr lang="en-US" b="0" i="1" smtClean="0">
                            <a:latin typeface="Cambria Math" panose="02040503050406030204" pitchFamily="18" charset="0"/>
                          </a:rPr>
                          <m:t>𝑑</m:t>
                        </m:r>
                      </m:sub>
                    </m:sSub>
                  </m:oMath>
                </a14:m>
                <a:r>
                  <a:rPr lang="sk-SK" dirty="0"/>
                  <a:t>.</a:t>
                </a:r>
              </a:p>
              <a:p>
                <a:endParaRPr lang="sk-SK" dirty="0"/>
              </a:p>
              <a:p>
                <a:r>
                  <a:rPr lang="sk-SK" dirty="0"/>
                  <a:t>Postup vytvorenia signálu, ktorý obsahuje príslušné derivácie:</a:t>
                </a:r>
              </a:p>
              <a:p>
                <a:pPr marL="457200" indent="-457200">
                  <a:buFont typeface="+mj-lt"/>
                  <a:buAutoNum type="arabicPeriod"/>
                </a:pPr>
                <a:r>
                  <a:rPr lang="sk-SK" dirty="0"/>
                  <a:t>Príslušné derivácie vieme získať napríklad použitím filtra druhého rádu. Najskôr označme náhradnú želanú hodnotu </a:t>
                </a:r>
                <a14:m>
                  <m:oMath xmlns:m="http://schemas.openxmlformats.org/officeDocument/2006/math">
                    <m:sSubSup>
                      <m:sSubSupPr>
                        <m:ctrlPr>
                          <a:rPr lang="en-US" b="0" i="1" smtClean="0">
                            <a:latin typeface="Cambria Math" panose="02040503050406030204" pitchFamily="18" charset="0"/>
                          </a:rPr>
                        </m:ctrlPr>
                      </m:sSubSupPr>
                      <m:e>
                        <m:r>
                          <a:rPr lang="sk-SK" b="0" i="1" smtClean="0">
                            <a:latin typeface="Cambria Math" panose="02040503050406030204" pitchFamily="18" charset="0"/>
                          </a:rPr>
                          <m:t>𝑦</m:t>
                        </m:r>
                      </m:e>
                      <m:sub>
                        <m:r>
                          <a:rPr lang="en-US" b="0" i="1" smtClean="0">
                            <a:latin typeface="Cambria Math" panose="02040503050406030204" pitchFamily="18" charset="0"/>
                          </a:rPr>
                          <m:t>𝑑</m:t>
                        </m:r>
                      </m:sub>
                      <m:sup>
                        <m:r>
                          <a:rPr lang="en-US" b="0" i="1" smtClean="0">
                            <a:latin typeface="Cambria Math" panose="02040503050406030204" pitchFamily="18" charset="0"/>
                          </a:rPr>
                          <m:t>∗</m:t>
                        </m:r>
                      </m:sup>
                    </m:sSubSup>
                  </m:oMath>
                </a14:m>
                <a:r>
                  <a:rPr lang="sk-SK" dirty="0"/>
                  <a:t>, ktorej ustálený stav je rovnaký ako žiadanej hodnoty regulátora </a:t>
                </a:r>
                <a14:m>
                  <m:oMath xmlns:m="http://schemas.openxmlformats.org/officeDocument/2006/math">
                    <m:sSub>
                      <m:sSubPr>
                        <m:ctrlPr>
                          <a:rPr lang="en-US" i="1">
                            <a:latin typeface="Cambria Math" panose="02040503050406030204" pitchFamily="18" charset="0"/>
                          </a:rPr>
                        </m:ctrlPr>
                      </m:sSubPr>
                      <m:e>
                        <m:r>
                          <a:rPr lang="sk-SK" i="1">
                            <a:latin typeface="Cambria Math" panose="02040503050406030204" pitchFamily="18" charset="0"/>
                          </a:rPr>
                          <m:t>𝑦</m:t>
                        </m:r>
                      </m:e>
                      <m:sub>
                        <m:r>
                          <a:rPr lang="en-US" i="1">
                            <a:latin typeface="Cambria Math" panose="02040503050406030204" pitchFamily="18" charset="0"/>
                          </a:rPr>
                          <m:t>𝑑</m:t>
                        </m:r>
                      </m:sub>
                    </m:sSub>
                  </m:oMath>
                </a14:m>
                <a:r>
                  <a:rPr lang="sk-SK" dirty="0"/>
                  <a:t>. Keďže potrebujeme dve derivácie žiadanej hodnoty zapojíme do kaskády dva </a:t>
                </a:r>
                <a:r>
                  <a:rPr lang="sk-SK" dirty="0" err="1"/>
                  <a:t>dolnopriepustné</a:t>
                </a:r>
                <a:r>
                  <a:rPr lang="sk-SK" dirty="0"/>
                  <a:t> filtre. Prenosová funkcia medzi žiadanou hodnotou </a:t>
                </a:r>
                <a14:m>
                  <m:oMath xmlns:m="http://schemas.openxmlformats.org/officeDocument/2006/math">
                    <m:sSub>
                      <m:sSubPr>
                        <m:ctrlPr>
                          <a:rPr lang="en-US" i="1">
                            <a:latin typeface="Cambria Math" panose="02040503050406030204" pitchFamily="18" charset="0"/>
                          </a:rPr>
                        </m:ctrlPr>
                      </m:sSubPr>
                      <m:e>
                        <m:r>
                          <a:rPr lang="sk-SK" i="1">
                            <a:latin typeface="Cambria Math" panose="02040503050406030204" pitchFamily="18" charset="0"/>
                          </a:rPr>
                          <m:t>𝑦</m:t>
                        </m:r>
                      </m:e>
                      <m:sub>
                        <m:r>
                          <a:rPr lang="en-US" i="1">
                            <a:latin typeface="Cambria Math" panose="02040503050406030204" pitchFamily="18" charset="0"/>
                          </a:rPr>
                          <m:t>𝑑</m:t>
                        </m:r>
                      </m:sub>
                    </m:sSub>
                    <m:r>
                      <a:rPr lang="en-US" i="1">
                        <a:latin typeface="Cambria Math" panose="02040503050406030204" pitchFamily="18" charset="0"/>
                      </a:rPr>
                      <m:t> </m:t>
                    </m:r>
                  </m:oMath>
                </a14:m>
                <a:r>
                  <a:rPr lang="sk-SK" dirty="0"/>
                  <a:t> a  náhradnou žiadanou hodnotou </a:t>
                </a:r>
                <a14:m>
                  <m:oMath xmlns:m="http://schemas.openxmlformats.org/officeDocument/2006/math">
                    <m:sSubSup>
                      <m:sSubSupPr>
                        <m:ctrlPr>
                          <a:rPr lang="en-US" i="1">
                            <a:latin typeface="Cambria Math" panose="02040503050406030204" pitchFamily="18" charset="0"/>
                          </a:rPr>
                        </m:ctrlPr>
                      </m:sSubSupPr>
                      <m:e>
                        <m:r>
                          <a:rPr lang="sk-SK" i="1">
                            <a:latin typeface="Cambria Math" panose="02040503050406030204" pitchFamily="18" charset="0"/>
                          </a:rPr>
                          <m:t>𝑦</m:t>
                        </m:r>
                      </m:e>
                      <m:sub>
                        <m:r>
                          <a:rPr lang="en-US" i="1">
                            <a:latin typeface="Cambria Math" panose="02040503050406030204" pitchFamily="18" charset="0"/>
                          </a:rPr>
                          <m:t>𝑑</m:t>
                        </m:r>
                      </m:sub>
                      <m:sup>
                        <m:r>
                          <a:rPr lang="en-US" i="1">
                            <a:latin typeface="Cambria Math" panose="02040503050406030204" pitchFamily="18" charset="0"/>
                          </a:rPr>
                          <m:t>∗</m:t>
                        </m:r>
                      </m:sup>
                    </m:sSubSup>
                    <m:r>
                      <a:rPr lang="en-US" i="1">
                        <a:latin typeface="Cambria Math" panose="02040503050406030204" pitchFamily="18" charset="0"/>
                      </a:rPr>
                      <m:t> </m:t>
                    </m:r>
                  </m:oMath>
                </a14:m>
                <a:r>
                  <a:rPr lang="sk-SK" dirty="0"/>
                  <a:t> bude v tvare:</a:t>
                </a:r>
              </a:p>
              <a:p>
                <a:pPr marL="446088" lvl="1" indent="-173038">
                  <a:buNone/>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𝑑</m:t>
                          </m:r>
                        </m:sub>
                      </m:sSub>
                      <m:r>
                        <a:rPr lang="sk-SK" i="1">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1</m:t>
                              </m:r>
                            </m:sub>
                          </m:sSub>
                          <m:r>
                            <a:rPr lang="en-US" b="0" i="1" smtClean="0">
                              <a:latin typeface="Cambria Math" panose="02040503050406030204" pitchFamily="18" charset="0"/>
                            </a:rPr>
                            <m:t>𝑠</m:t>
                          </m:r>
                          <m:r>
                            <a:rPr lang="en-US" b="0" i="1" smtClean="0">
                              <a:latin typeface="Cambria Math" panose="02040503050406030204" pitchFamily="18" charset="0"/>
                            </a:rPr>
                            <m:t>+1</m:t>
                          </m:r>
                        </m:den>
                      </m:f>
                      <m:f>
                        <m:fPr>
                          <m:ctrlPr>
                            <a:rPr lang="en-US" i="1">
                              <a:latin typeface="Cambria Math" panose="02040503050406030204" pitchFamily="18" charset="0"/>
                            </a:rPr>
                          </m:ctrlPr>
                        </m:fPr>
                        <m:num>
                          <m:r>
                            <a:rPr lang="en-US" i="1">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1</m:t>
                              </m:r>
                            </m:sub>
                          </m:sSub>
                          <m:r>
                            <a:rPr lang="en-US" i="1">
                              <a:latin typeface="Cambria Math" panose="02040503050406030204" pitchFamily="18" charset="0"/>
                            </a:rPr>
                            <m:t>𝑠</m:t>
                          </m:r>
                          <m:r>
                            <a:rPr lang="en-US" i="1">
                              <a:latin typeface="Cambria Math" panose="02040503050406030204" pitchFamily="18" charset="0"/>
                            </a:rPr>
                            <m:t>+1</m:t>
                          </m:r>
                        </m:den>
                      </m:f>
                      <m:sSubSup>
                        <m:sSubSupPr>
                          <m:ctrlPr>
                            <a:rPr lang="en-US" i="1">
                              <a:latin typeface="Cambria Math" panose="02040503050406030204" pitchFamily="18" charset="0"/>
                            </a:rPr>
                          </m:ctrlPr>
                        </m:sSubSupPr>
                        <m:e>
                          <m:r>
                            <a:rPr lang="sk-SK" i="1">
                              <a:latin typeface="Cambria Math" panose="02040503050406030204" pitchFamily="18" charset="0"/>
                            </a:rPr>
                            <m:t>𝑦</m:t>
                          </m:r>
                        </m:e>
                        <m:sub>
                          <m:r>
                            <a:rPr lang="en-US" i="1">
                              <a:latin typeface="Cambria Math" panose="02040503050406030204" pitchFamily="18" charset="0"/>
                            </a:rPr>
                            <m:t>𝑑</m:t>
                          </m:r>
                        </m:sub>
                        <m:sup>
                          <m:r>
                            <a:rPr lang="en-US" i="1">
                              <a:latin typeface="Cambria Math" panose="02040503050406030204" pitchFamily="18" charset="0"/>
                            </a:rPr>
                            <m:t>∗</m:t>
                          </m:r>
                        </m:sup>
                      </m:sSubSup>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b>
                            <m:sSubPr>
                              <m:ctrlPr>
                                <a:rPr lang="en-US" i="1">
                                  <a:latin typeface="Cambria Math" panose="02040503050406030204" pitchFamily="18" charset="0"/>
                                </a:rPr>
                              </m:ctrlPr>
                            </m:sSub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𝑇</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2</m:t>
                                  </m:r>
                                </m:sup>
                              </m:sSup>
                              <m:r>
                                <a:rPr lang="en-US" b="0" i="1" smtClean="0">
                                  <a:latin typeface="Cambria Math" panose="02040503050406030204" pitchFamily="18" charset="0"/>
                                </a:rPr>
                                <m:t>+2</m:t>
                              </m:r>
                              <m:r>
                                <a:rPr lang="en-US" i="1">
                                  <a:latin typeface="Cambria Math" panose="02040503050406030204" pitchFamily="18" charset="0"/>
                                </a:rPr>
                                <m:t>𝑇</m:t>
                              </m:r>
                            </m:e>
                            <m:sub>
                              <m:r>
                                <a:rPr lang="en-US" i="1">
                                  <a:latin typeface="Cambria Math" panose="02040503050406030204" pitchFamily="18" charset="0"/>
                                </a:rPr>
                                <m:t>1</m:t>
                              </m:r>
                            </m:sub>
                          </m:sSub>
                          <m:r>
                            <a:rPr lang="en-US" i="1">
                              <a:latin typeface="Cambria Math" panose="02040503050406030204" pitchFamily="18" charset="0"/>
                            </a:rPr>
                            <m:t>𝑠</m:t>
                          </m:r>
                          <m:r>
                            <a:rPr lang="en-US" i="1">
                              <a:latin typeface="Cambria Math" panose="02040503050406030204" pitchFamily="18" charset="0"/>
                            </a:rPr>
                            <m:t>+1</m:t>
                          </m:r>
                        </m:den>
                      </m:f>
                      <m:sSubSup>
                        <m:sSubSupPr>
                          <m:ctrlPr>
                            <a:rPr lang="en-US" i="1">
                              <a:latin typeface="Cambria Math" panose="02040503050406030204" pitchFamily="18" charset="0"/>
                            </a:rPr>
                          </m:ctrlPr>
                        </m:sSubSupPr>
                        <m:e>
                          <m:r>
                            <a:rPr lang="sk-SK" i="1">
                              <a:latin typeface="Cambria Math" panose="02040503050406030204" pitchFamily="18" charset="0"/>
                            </a:rPr>
                            <m:t>𝑦</m:t>
                          </m:r>
                        </m:e>
                        <m:sub>
                          <m:r>
                            <a:rPr lang="en-US" i="1">
                              <a:latin typeface="Cambria Math" panose="02040503050406030204" pitchFamily="18" charset="0"/>
                            </a:rPr>
                            <m:t>𝑑</m:t>
                          </m:r>
                        </m:sub>
                        <m:sup>
                          <m:r>
                            <a:rPr lang="en-US" i="1">
                              <a:latin typeface="Cambria Math" panose="02040503050406030204" pitchFamily="18" charset="0"/>
                            </a:rPr>
                            <m:t>∗</m:t>
                          </m:r>
                        </m:sup>
                      </m:sSubSup>
                    </m:oMath>
                  </m:oMathPara>
                </a14:m>
                <a:endParaRPr lang="sk-SK" dirty="0"/>
              </a:p>
              <a:p>
                <a:pPr marL="457200" indent="-457200">
                  <a:buFont typeface="+mj-lt"/>
                  <a:buAutoNum type="arabicPeriod"/>
                </a:pPr>
                <a:r>
                  <a:rPr lang="en-US" dirty="0"/>
                  <a:t>Z </a:t>
                </a:r>
                <a:r>
                  <a:rPr lang="sk-SK" dirty="0"/>
                  <a:t>predpisu prenosovej funkcie môžeme odvodiť diferenciálnu rovnicu a predpis pre druhú deriváciu:</a:t>
                </a:r>
              </a:p>
              <a:p>
                <a:pPr marL="446088" lvl="1" indent="-173038">
                  <a:buNone/>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𝑑</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sSubSup>
                            <m:sSubSupPr>
                              <m:ctrlPr>
                                <a:rPr lang="en-US" i="1">
                                  <a:latin typeface="Cambria Math" panose="02040503050406030204" pitchFamily="18" charset="0"/>
                                </a:rPr>
                              </m:ctrlPr>
                            </m:sSubSupPr>
                            <m:e>
                              <m:r>
                                <a:rPr lang="en-US" i="1">
                                  <a:latin typeface="Cambria Math" panose="02040503050406030204" pitchFamily="18" charset="0"/>
                                </a:rPr>
                                <m:t>𝑇</m:t>
                              </m:r>
                            </m:e>
                            <m:sub>
                              <m:r>
                                <a:rPr lang="en-US" i="1">
                                  <a:latin typeface="Cambria Math" panose="02040503050406030204" pitchFamily="18" charset="0"/>
                                </a:rPr>
                                <m:t>1</m:t>
                              </m:r>
                            </m:sub>
                            <m:sup>
                              <m:r>
                                <a:rPr lang="en-US" i="1">
                                  <a:latin typeface="Cambria Math" panose="02040503050406030204" pitchFamily="18" charset="0"/>
                                </a:rPr>
                                <m:t>2</m:t>
                              </m:r>
                            </m:sup>
                          </m:sSubSup>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2</m:t>
                              </m:r>
                            </m:sup>
                          </m:sSup>
                          <m:r>
                            <a:rPr lang="en-US" i="1">
                              <a:latin typeface="Cambria Math" panose="02040503050406030204" pitchFamily="18" charset="0"/>
                            </a:rPr>
                            <m:t>+2</m:t>
                          </m:r>
                          <m:r>
                            <a:rPr lang="en-US" i="1">
                              <a:latin typeface="Cambria Math" panose="02040503050406030204" pitchFamily="18" charset="0"/>
                            </a:rPr>
                            <m:t>𝑇</m:t>
                          </m:r>
                        </m:e>
                        <m:sub>
                          <m:r>
                            <a:rPr lang="en-US" i="1">
                              <a:latin typeface="Cambria Math" panose="02040503050406030204" pitchFamily="18" charset="0"/>
                            </a:rPr>
                            <m:t>1</m:t>
                          </m:r>
                        </m:sub>
                      </m:sSub>
                      <m:r>
                        <a:rPr lang="en-US" i="1">
                          <a:latin typeface="Cambria Math" panose="02040503050406030204" pitchFamily="18" charset="0"/>
                        </a:rPr>
                        <m:t>𝑠</m:t>
                      </m:r>
                      <m:r>
                        <a:rPr lang="en-US" i="1">
                          <a:latin typeface="Cambria Math" panose="02040503050406030204" pitchFamily="18" charset="0"/>
                        </a:rPr>
                        <m:t>+1) =</m:t>
                      </m:r>
                      <m:sSubSup>
                        <m:sSubSupPr>
                          <m:ctrlPr>
                            <a:rPr lang="en-US" i="1">
                              <a:latin typeface="Cambria Math" panose="02040503050406030204" pitchFamily="18" charset="0"/>
                            </a:rPr>
                          </m:ctrlPr>
                        </m:sSubSupPr>
                        <m:e>
                          <m:r>
                            <a:rPr lang="sk-SK" i="1">
                              <a:latin typeface="Cambria Math" panose="02040503050406030204" pitchFamily="18" charset="0"/>
                            </a:rPr>
                            <m:t>𝑦</m:t>
                          </m:r>
                        </m:e>
                        <m:sub>
                          <m:r>
                            <a:rPr lang="en-US" i="1">
                              <a:latin typeface="Cambria Math" panose="02040503050406030204" pitchFamily="18" charset="0"/>
                            </a:rPr>
                            <m:t>𝑑</m:t>
                          </m:r>
                        </m:sub>
                        <m:sup>
                          <m:r>
                            <a:rPr lang="en-US" i="1">
                              <a:latin typeface="Cambria Math" panose="02040503050406030204" pitchFamily="18" charset="0"/>
                            </a:rPr>
                            <m:t>∗</m:t>
                          </m:r>
                        </m:sup>
                      </m:sSubSup>
                    </m:oMath>
                  </m:oMathPara>
                </a14:m>
                <a:endParaRPr lang="en-US" dirty="0"/>
              </a:p>
              <a:p>
                <a:pPr marL="446088" lvl="1" indent="-173038">
                  <a:buNone/>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sSubSup>
                            <m:sSubSupPr>
                              <m:ctrlPr>
                                <a:rPr lang="en-US" i="1">
                                  <a:latin typeface="Cambria Math" panose="02040503050406030204" pitchFamily="18" charset="0"/>
                                </a:rPr>
                              </m:ctrlPr>
                            </m:sSubSupPr>
                            <m:e>
                              <m:r>
                                <a:rPr lang="en-US" i="1">
                                  <a:latin typeface="Cambria Math" panose="02040503050406030204" pitchFamily="18" charset="0"/>
                                </a:rPr>
                                <m:t>𝑇</m:t>
                              </m:r>
                            </m:e>
                            <m:sub>
                              <m:r>
                                <a:rPr lang="en-US" i="1">
                                  <a:latin typeface="Cambria Math" panose="02040503050406030204" pitchFamily="18" charset="0"/>
                                </a:rPr>
                                <m:t>1</m:t>
                              </m:r>
                            </m:sub>
                            <m:sup>
                              <m:r>
                                <a:rPr lang="en-US" i="1">
                                  <a:latin typeface="Cambria Math" panose="02040503050406030204" pitchFamily="18" charset="0"/>
                                </a:rPr>
                                <m:t>2</m:t>
                              </m:r>
                            </m:sup>
                          </m:sSubSup>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𝑑</m:t>
                          </m:r>
                        </m:sub>
                      </m:sSub>
                      <m:r>
                        <a:rPr lang="en-US" b="0" i="1" smtClean="0">
                          <a:latin typeface="Cambria Math" panose="02040503050406030204" pitchFamily="18" charset="0"/>
                        </a:rPr>
                        <m:t>+</m:t>
                      </m:r>
                      <m:r>
                        <a:rPr lang="en-US" i="1">
                          <a:latin typeface="Cambria Math" panose="02040503050406030204" pitchFamily="18" charset="0"/>
                        </a:rPr>
                        <m:t>2</m:t>
                      </m:r>
                      <m:sSub>
                        <m:sSubPr>
                          <m:ctrlPr>
                            <a:rPr lang="en-US" b="0" i="1" smtClean="0">
                              <a:latin typeface="Cambria Math" panose="02040503050406030204" pitchFamily="18" charset="0"/>
                            </a:rPr>
                          </m:ctrlPr>
                        </m:sSubPr>
                        <m:e>
                          <m:r>
                            <a:rPr lang="en-US" i="1">
                              <a:latin typeface="Cambria Math" panose="02040503050406030204" pitchFamily="18" charset="0"/>
                            </a:rPr>
                            <m:t>𝑇</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𝑑</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𝑑</m:t>
                          </m:r>
                        </m:sub>
                      </m:sSub>
                      <m:r>
                        <a:rPr lang="en-US" i="1">
                          <a:latin typeface="Cambria Math" panose="02040503050406030204" pitchFamily="18" charset="0"/>
                        </a:rPr>
                        <m:t>=</m:t>
                      </m:r>
                      <m:sSubSup>
                        <m:sSubSupPr>
                          <m:ctrlPr>
                            <a:rPr lang="en-US" i="1">
                              <a:latin typeface="Cambria Math" panose="02040503050406030204" pitchFamily="18" charset="0"/>
                            </a:rPr>
                          </m:ctrlPr>
                        </m:sSubSupPr>
                        <m:e>
                          <m:r>
                            <a:rPr lang="sk-SK" i="1">
                              <a:latin typeface="Cambria Math" panose="02040503050406030204" pitchFamily="18" charset="0"/>
                            </a:rPr>
                            <m:t>𝑦</m:t>
                          </m:r>
                        </m:e>
                        <m:sub>
                          <m:r>
                            <a:rPr lang="en-US" i="1">
                              <a:latin typeface="Cambria Math" panose="02040503050406030204" pitchFamily="18" charset="0"/>
                            </a:rPr>
                            <m:t>𝑑</m:t>
                          </m:r>
                        </m:sub>
                        <m:sup>
                          <m:r>
                            <a:rPr lang="en-US" i="1">
                              <a:latin typeface="Cambria Math" panose="02040503050406030204" pitchFamily="18" charset="0"/>
                            </a:rPr>
                            <m:t>∗</m:t>
                          </m:r>
                        </m:sup>
                      </m:sSubSup>
                    </m:oMath>
                  </m:oMathPara>
                </a14:m>
                <a:endParaRPr lang="en-US" dirty="0"/>
              </a:p>
              <a:p>
                <a:pPr marL="446088" lvl="1" indent="-173038">
                  <a:buNone/>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𝑑</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Sup>
                            <m:sSubSupPr>
                              <m:ctrlPr>
                                <a:rPr lang="en-US" i="1">
                                  <a:latin typeface="Cambria Math" panose="02040503050406030204" pitchFamily="18" charset="0"/>
                                </a:rPr>
                              </m:ctrlPr>
                            </m:sSubSupPr>
                            <m:e>
                              <m:r>
                                <a:rPr lang="sk-SK" i="1">
                                  <a:latin typeface="Cambria Math" panose="02040503050406030204" pitchFamily="18" charset="0"/>
                                </a:rPr>
                                <m:t>𝑦</m:t>
                              </m:r>
                            </m:e>
                            <m:sub>
                              <m:r>
                                <a:rPr lang="en-US" i="1">
                                  <a:latin typeface="Cambria Math" panose="02040503050406030204" pitchFamily="18" charset="0"/>
                                </a:rPr>
                                <m:t>𝑑</m:t>
                              </m:r>
                            </m:sub>
                            <m:sup>
                              <m:r>
                                <a:rPr lang="en-US" i="1">
                                  <a:latin typeface="Cambria Math" panose="02040503050406030204" pitchFamily="18" charset="0"/>
                                </a:rPr>
                                <m:t>∗</m:t>
                              </m:r>
                            </m:sup>
                          </m:sSubSup>
                          <m:r>
                            <a:rPr lang="en-US" b="0" i="1" smtClean="0">
                              <a:latin typeface="Cambria Math" panose="02040503050406030204" pitchFamily="18" charset="0"/>
                            </a:rPr>
                            <m:t>−</m:t>
                          </m:r>
                          <m:r>
                            <a:rPr lang="en-US" i="1">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1</m:t>
                              </m:r>
                            </m:sub>
                          </m:sSub>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𝑑</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𝑑</m:t>
                              </m:r>
                            </m:sub>
                          </m:sSub>
                        </m:num>
                        <m:den>
                          <m:sSubSup>
                            <m:sSubSupPr>
                              <m:ctrlPr>
                                <a:rPr lang="en-US" i="1">
                                  <a:latin typeface="Cambria Math" panose="02040503050406030204" pitchFamily="18" charset="0"/>
                                </a:rPr>
                              </m:ctrlPr>
                            </m:sSubSupPr>
                            <m:e>
                              <m:r>
                                <a:rPr lang="en-US" i="1">
                                  <a:latin typeface="Cambria Math" panose="02040503050406030204" pitchFamily="18" charset="0"/>
                                </a:rPr>
                                <m:t>𝑇</m:t>
                              </m:r>
                            </m:e>
                            <m:sub>
                              <m:r>
                                <a:rPr lang="en-US" i="1">
                                  <a:latin typeface="Cambria Math" panose="02040503050406030204" pitchFamily="18" charset="0"/>
                                </a:rPr>
                                <m:t>1</m:t>
                              </m:r>
                            </m:sub>
                            <m:sup>
                              <m:r>
                                <a:rPr lang="en-US" i="1">
                                  <a:latin typeface="Cambria Math" panose="02040503050406030204" pitchFamily="18" charset="0"/>
                                </a:rPr>
                                <m:t>2</m:t>
                              </m:r>
                            </m:sup>
                          </m:sSubSup>
                        </m:den>
                      </m:f>
                    </m:oMath>
                  </m:oMathPara>
                </a14:m>
                <a:endParaRPr lang="en-US" dirty="0"/>
              </a:p>
              <a:p>
                <a:pPr marL="457200" indent="-457200">
                  <a:buFont typeface="+mj-lt"/>
                  <a:buAutoNum type="arabicPeriod"/>
                </a:pPr>
                <a:r>
                  <a:rPr lang="sk-SK" dirty="0"/>
                  <a:t>Následne vieme zostrojiť model žiadanej hodnoty a jej derivácií.</a:t>
                </a:r>
              </a:p>
              <a:p>
                <a:endParaRPr lang="sk-SK" dirty="0"/>
              </a:p>
              <a:p>
                <a:endParaRPr lang="sk-SK" dirty="0"/>
              </a:p>
              <a:p>
                <a:endParaRPr lang="en-GB" dirty="0"/>
              </a:p>
            </p:txBody>
          </p:sp>
        </mc:Choice>
        <mc:Fallback xmlns="">
          <p:sp>
            <p:nvSpPr>
              <p:cNvPr id="3" name="Content Placeholder 2">
                <a:extLst>
                  <a:ext uri="{FF2B5EF4-FFF2-40B4-BE49-F238E27FC236}">
                    <a16:creationId xmlns:a16="http://schemas.microsoft.com/office/drawing/2014/main" id="{CD7AB664-A278-003D-002B-9851F84E0155}"/>
                  </a:ext>
                </a:extLst>
              </p:cNvPr>
              <p:cNvSpPr>
                <a:spLocks noGrp="1" noRot="1" noChangeAspect="1" noMove="1" noResize="1" noEditPoints="1" noAdjustHandles="1" noChangeArrowheads="1" noChangeShapeType="1" noTextEdit="1"/>
              </p:cNvSpPr>
              <p:nvPr>
                <p:ph idx="1"/>
              </p:nvPr>
            </p:nvSpPr>
            <p:spPr>
              <a:blipFill>
                <a:blip r:embed="rId2"/>
                <a:stretch>
                  <a:fillRect t="-1250" r="-222"/>
                </a:stretch>
              </a:blipFill>
            </p:spPr>
            <p:txBody>
              <a:bodyPr/>
              <a:lstStyle/>
              <a:p>
                <a:r>
                  <a:rPr lang="en-GB">
                    <a:noFill/>
                  </a:rPr>
                  <a:t> </a:t>
                </a:r>
              </a:p>
            </p:txBody>
          </p:sp>
        </mc:Fallback>
      </mc:AlternateContent>
    </p:spTree>
    <p:extLst>
      <p:ext uri="{BB962C8B-B14F-4D97-AF65-F5344CB8AC3E}">
        <p14:creationId xmlns:p14="http://schemas.microsoft.com/office/powerpoint/2010/main" val="805942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 xmlns:a16="http://schemas.microsoft.com/office/drawing/2014/main" id="{2429EE2B-3A7B-7799-2636-124DF7679AB9}"/>
              </a:ext>
            </a:extLst>
          </p:cNvPr>
          <p:cNvSpPr>
            <a:spLocks noGrp="1"/>
          </p:cNvSpPr>
          <p:nvPr>
            <p:ph sz="half" idx="2"/>
          </p:nvPr>
        </p:nvSpPr>
        <p:spPr>
          <a:xfrm>
            <a:off x="539552" y="1507331"/>
            <a:ext cx="7992888" cy="4884325"/>
          </a:xfrm>
        </p:spPr>
        <p:txBody>
          <a:bodyPr>
            <a:normAutofit fontScale="70000" lnSpcReduction="20000"/>
          </a:bodyPr>
          <a:lstStyle/>
          <a:p>
            <a:endParaRPr lang="sk-SK" dirty="0"/>
          </a:p>
          <a:p>
            <a:endParaRPr lang="sk-SK" dirty="0"/>
          </a:p>
          <a:p>
            <a:endParaRPr lang="sk-SK" dirty="0"/>
          </a:p>
          <a:p>
            <a:endParaRPr lang="sk-SK" dirty="0"/>
          </a:p>
          <a:p>
            <a:endParaRPr lang="sk-SK" dirty="0"/>
          </a:p>
          <a:p>
            <a:endParaRPr lang="sk-SK" dirty="0"/>
          </a:p>
          <a:p>
            <a:endParaRPr lang="sk-SK" dirty="0"/>
          </a:p>
          <a:p>
            <a:r>
              <a:rPr lang="sk-SK" dirty="0"/>
              <a:t>Simulačný model  pre generovanie želanej hodnoty a príslušných derivácií použitý v príklade.</a:t>
            </a:r>
          </a:p>
          <a:p>
            <a:endParaRPr lang="sk-SK" dirty="0"/>
          </a:p>
          <a:p>
            <a:r>
              <a:rPr lang="sk-SK" dirty="0"/>
              <a:t>Poznámka:</a:t>
            </a:r>
          </a:p>
          <a:p>
            <a:pPr lvl="1"/>
            <a:r>
              <a:rPr lang="sk-SK" dirty="0"/>
              <a:t>Metóda </a:t>
            </a:r>
            <a:r>
              <a:rPr lang="sk-SK" dirty="0" err="1"/>
              <a:t>spätnoväzobnej</a:t>
            </a:r>
            <a:r>
              <a:rPr lang="sk-SK" dirty="0"/>
              <a:t> linearizácie slúži k sledovaniu želanej trajektórie. Nie je preto možné priamo túto metódu použiť na neminimálne fázové systémy.</a:t>
            </a:r>
          </a:p>
          <a:p>
            <a:pPr lvl="1"/>
            <a:r>
              <a:rPr lang="sk-SK" dirty="0"/>
              <a:t>Generovanie derivácii želanej hodnoty je možné uskutočniť aj iným spôsobom. Ukážeme si v </a:t>
            </a:r>
            <a:r>
              <a:rPr lang="sk-SK" dirty="0" err="1"/>
              <a:t>Simulinku</a:t>
            </a:r>
            <a:r>
              <a:rPr lang="sk-SK" dirty="0"/>
              <a:t> ako.</a:t>
            </a:r>
            <a:endParaRPr lang="en-GB" dirty="0"/>
          </a:p>
        </p:txBody>
      </p:sp>
      <p:sp>
        <p:nvSpPr>
          <p:cNvPr id="2" name="Title 1">
            <a:extLst>
              <a:ext uri="{FF2B5EF4-FFF2-40B4-BE49-F238E27FC236}">
                <a16:creationId xmlns="" xmlns:a16="http://schemas.microsoft.com/office/drawing/2014/main" id="{D7659C55-1FC5-78B9-2D18-6DD0F3EAE56B}"/>
              </a:ext>
            </a:extLst>
          </p:cNvPr>
          <p:cNvSpPr>
            <a:spLocks noGrp="1"/>
          </p:cNvSpPr>
          <p:nvPr>
            <p:ph type="title"/>
          </p:nvPr>
        </p:nvSpPr>
        <p:spPr/>
        <p:txBody>
          <a:bodyPr/>
          <a:lstStyle/>
          <a:p>
            <a:r>
              <a:rPr lang="sk-SK" dirty="0"/>
              <a:t>Príklad 1 – Žiadaná hodnota</a:t>
            </a:r>
            <a:endParaRPr lang="en-GB" dirty="0"/>
          </a:p>
        </p:txBody>
      </p:sp>
      <p:pic>
        <p:nvPicPr>
          <p:cNvPr id="5" name="Content Placeholder 4">
            <a:extLst>
              <a:ext uri="{FF2B5EF4-FFF2-40B4-BE49-F238E27FC236}">
                <a16:creationId xmlns="" xmlns:a16="http://schemas.microsoft.com/office/drawing/2014/main" id="{F0D84C85-F6B1-0CBE-B168-75355489ECD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275856" y="1507330"/>
            <a:ext cx="5410944" cy="1782675"/>
          </a:xfrm>
        </p:spPr>
      </p:pic>
    </p:spTree>
    <p:extLst>
      <p:ext uri="{BB962C8B-B14F-4D97-AF65-F5344CB8AC3E}">
        <p14:creationId xmlns:p14="http://schemas.microsoft.com/office/powerpoint/2010/main" val="1252596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894FE4B-B707-7F53-A0A0-A467C0BB614D}"/>
              </a:ext>
            </a:extLst>
          </p:cNvPr>
          <p:cNvSpPr>
            <a:spLocks noGrp="1"/>
          </p:cNvSpPr>
          <p:nvPr>
            <p:ph type="title"/>
          </p:nvPr>
        </p:nvSpPr>
        <p:spPr/>
        <p:txBody>
          <a:bodyPr/>
          <a:lstStyle/>
          <a:p>
            <a:r>
              <a:rPr lang="sk-SK" dirty="0"/>
              <a:t>Príklad 2</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FB32C6CA-D3E4-0BF3-D7C8-16EE4177BF83}"/>
                  </a:ext>
                </a:extLst>
              </p:cNvPr>
              <p:cNvSpPr>
                <a:spLocks noGrp="1"/>
              </p:cNvSpPr>
              <p:nvPr>
                <p:ph idx="1"/>
              </p:nvPr>
            </p:nvSpPr>
            <p:spPr/>
            <p:txBody>
              <a:bodyPr>
                <a:normAutofit fontScale="85000" lnSpcReduction="10000"/>
              </a:bodyPr>
              <a:lstStyle/>
              <a:p>
                <a:r>
                  <a:rPr lang="sk-SK" dirty="0"/>
                  <a:t>Navrhnime riadenie výšky hladiny metódou vstupno-výstupnej </a:t>
                </a:r>
                <a:r>
                  <a:rPr lang="sk-SK" dirty="0" err="1"/>
                  <a:t>spätnoväzobnej</a:t>
                </a:r>
                <a:r>
                  <a:rPr lang="sk-SK" dirty="0"/>
                  <a:t> linearizácie pre model </a:t>
                </a:r>
                <a:r>
                  <a:rPr lang="sk-SK" dirty="0" err="1"/>
                  <a:t>va</a:t>
                </a:r>
                <a:r>
                  <a:rPr lang="en-US" dirty="0"/>
                  <a:t>l</a:t>
                </a:r>
                <a:r>
                  <a:rPr lang="sk-SK" dirty="0" err="1"/>
                  <a:t>covej</a:t>
                </a:r>
                <a:r>
                  <a:rPr lang="sk-SK" dirty="0"/>
                  <a:t> nádrže s voľnou hladinou a voľným odtokom.</a:t>
                </a:r>
              </a:p>
              <a:p>
                <a:r>
                  <a:rPr lang="sk-SK" dirty="0"/>
                  <a:t>Pripomeňme model nádrže:</a:t>
                </a:r>
              </a:p>
              <a:p>
                <a:pPr lvl="1"/>
                <a14:m>
                  <m:oMath xmlns:m="http://schemas.openxmlformats.org/officeDocument/2006/math">
                    <m:acc>
                      <m:accPr>
                        <m:chr m:val="̇"/>
                        <m:ctrlPr>
                          <a:rPr lang="sk-SK" b="0" i="1" smtClean="0">
                            <a:latin typeface="Cambria Math" panose="02040503050406030204" pitchFamily="18" charset="0"/>
                          </a:rPr>
                        </m:ctrlPr>
                      </m:accPr>
                      <m:e>
                        <m:r>
                          <a:rPr lang="sk-SK" b="0" i="1" smtClean="0">
                            <a:latin typeface="Cambria Math" panose="02040503050406030204" pitchFamily="18" charset="0"/>
                          </a:rPr>
                          <m:t>h</m:t>
                        </m:r>
                      </m:e>
                    </m:acc>
                    <m:r>
                      <a:rPr lang="sk-SK" i="1">
                        <a:latin typeface="Cambria Math" panose="02040503050406030204" pitchFamily="18" charset="0"/>
                      </a:rPr>
                      <m:t>=</m:t>
                    </m:r>
                    <m:f>
                      <m:fPr>
                        <m:ctrlPr>
                          <a:rPr lang="sk-SK" i="1">
                            <a:latin typeface="Cambria Math" panose="02040503050406030204" pitchFamily="18" charset="0"/>
                          </a:rPr>
                        </m:ctrlPr>
                      </m:fPr>
                      <m:num>
                        <m:r>
                          <a:rPr lang="sk-SK" i="1">
                            <a:latin typeface="Cambria Math" panose="02040503050406030204" pitchFamily="18" charset="0"/>
                          </a:rPr>
                          <m:t>1</m:t>
                        </m:r>
                      </m:num>
                      <m:den>
                        <m:r>
                          <a:rPr lang="sk-SK" i="1">
                            <a:latin typeface="Cambria Math" panose="02040503050406030204" pitchFamily="18" charset="0"/>
                          </a:rPr>
                          <m:t>𝑆</m:t>
                        </m:r>
                      </m:den>
                    </m:f>
                    <m:d>
                      <m:dPr>
                        <m:ctrlPr>
                          <a:rPr lang="sk-SK" i="1">
                            <a:latin typeface="Cambria Math" panose="02040503050406030204" pitchFamily="18" charset="0"/>
                          </a:rPr>
                        </m:ctrlPr>
                      </m:dPr>
                      <m:e>
                        <m:sSub>
                          <m:sSubPr>
                            <m:ctrlPr>
                              <a:rPr lang="en-US" i="1">
                                <a:latin typeface="Cambria Math" panose="02040503050406030204" pitchFamily="18" charset="0"/>
                              </a:rPr>
                            </m:ctrlPr>
                          </m:sSubPr>
                          <m:e>
                            <m:r>
                              <a:rPr lang="sk-SK" i="1">
                                <a:latin typeface="Cambria Math" panose="02040503050406030204" pitchFamily="18" charset="0"/>
                              </a:rPr>
                              <m:t>𝑄</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sk-SK" b="0" i="1" smtClean="0">
                                <a:latin typeface="Cambria Math" panose="02040503050406030204" pitchFamily="18" charset="0"/>
                              </a:rPr>
                              <m:t>𝑄</m:t>
                            </m:r>
                          </m:e>
                          <m:sub>
                            <m:r>
                              <a:rPr lang="en-US" b="0" i="1" smtClean="0">
                                <a:latin typeface="Cambria Math" panose="02040503050406030204" pitchFamily="18" charset="0"/>
                              </a:rPr>
                              <m:t>2</m:t>
                            </m:r>
                          </m:sub>
                        </m:sSub>
                      </m:e>
                    </m:d>
                    <m:r>
                      <a:rPr lang="sk-SK" b="0" i="1" smtClean="0">
                        <a:latin typeface="Cambria Math" panose="02040503050406030204" pitchFamily="18" charset="0"/>
                      </a:rPr>
                      <m:t>=</m:t>
                    </m:r>
                    <m:f>
                      <m:fPr>
                        <m:ctrlPr>
                          <a:rPr lang="sk-SK" b="0" i="1" smtClean="0">
                            <a:latin typeface="Cambria Math" panose="02040503050406030204" pitchFamily="18" charset="0"/>
                          </a:rPr>
                        </m:ctrlPr>
                      </m:fPr>
                      <m:num>
                        <m:r>
                          <a:rPr lang="sk-SK" b="0" i="1" smtClean="0">
                            <a:latin typeface="Cambria Math" panose="02040503050406030204" pitchFamily="18" charset="0"/>
                          </a:rPr>
                          <m:t>1</m:t>
                        </m:r>
                      </m:num>
                      <m:den>
                        <m:r>
                          <a:rPr lang="sk-SK" b="0" i="1" smtClean="0">
                            <a:latin typeface="Cambria Math" panose="02040503050406030204" pitchFamily="18" charset="0"/>
                          </a:rPr>
                          <m:t>𝑆</m:t>
                        </m:r>
                      </m:den>
                    </m:f>
                    <m:d>
                      <m:dPr>
                        <m:ctrlPr>
                          <a:rPr lang="sk-SK"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sk-SK" b="0" i="1" smtClean="0">
                                <a:latin typeface="Cambria Math" panose="02040503050406030204" pitchFamily="18" charset="0"/>
                              </a:rPr>
                              <m:t>𝑄</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𝜇</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0</m:t>
                            </m:r>
                          </m:sub>
                        </m:sSub>
                        <m:rad>
                          <m:radPr>
                            <m:degHide m:val="on"/>
                            <m:ctrlPr>
                              <a:rPr lang="en-US" b="0" i="1" smtClean="0">
                                <a:latin typeface="Cambria Math" panose="02040503050406030204" pitchFamily="18" charset="0"/>
                              </a:rPr>
                            </m:ctrlPr>
                          </m:radPr>
                          <m:deg/>
                          <m:e>
                            <m:r>
                              <a:rPr lang="en-US" i="1">
                                <a:latin typeface="Cambria Math" panose="02040503050406030204" pitchFamily="18" charset="0"/>
                              </a:rPr>
                              <m:t>2</m:t>
                            </m:r>
                            <m:r>
                              <a:rPr lang="en-US" i="1">
                                <a:latin typeface="Cambria Math" panose="02040503050406030204" pitchFamily="18" charset="0"/>
                              </a:rPr>
                              <m:t>𝑔h</m:t>
                            </m:r>
                          </m:e>
                        </m:rad>
                      </m:e>
                    </m:d>
                  </m:oMath>
                </a14:m>
                <a:endParaRPr lang="en-US" dirty="0"/>
              </a:p>
              <a:p>
                <a:pPr lvl="1"/>
                <a:r>
                  <a:rPr lang="sk-SK" dirty="0"/>
                  <a:t>Preznačme teraz premenné modelu: </a:t>
                </a:r>
                <a14:m>
                  <m:oMath xmlns:m="http://schemas.openxmlformats.org/officeDocument/2006/math">
                    <m:r>
                      <a:rPr lang="en-US" i="1" smtClean="0">
                        <a:latin typeface="Cambria Math" panose="02040503050406030204" pitchFamily="18" charset="0"/>
                      </a:rPr>
                      <m:t>h</m:t>
                    </m:r>
                    <m:r>
                      <a:rPr lang="sk-SK" b="0" i="1" smtClean="0">
                        <a:latin typeface="Cambria Math" panose="02040503050406030204" pitchFamily="18" charset="0"/>
                      </a:rPr>
                      <m:t>=</m:t>
                    </m:r>
                    <m:r>
                      <a:rPr lang="sk-SK" b="0" i="1" smtClean="0">
                        <a:latin typeface="Cambria Math" panose="02040503050406030204" pitchFamily="18" charset="0"/>
                      </a:rPr>
                      <m:t>𝑥</m:t>
                    </m:r>
                    <m:r>
                      <a:rPr lang="sk-SK" b="0" i="1" smtClean="0">
                        <a:latin typeface="Cambria Math" panose="02040503050406030204" pitchFamily="18" charset="0"/>
                      </a:rPr>
                      <m:t>=</m:t>
                    </m:r>
                    <m:r>
                      <a:rPr lang="sk-SK" b="0" i="1" smtClean="0">
                        <a:latin typeface="Cambria Math" panose="02040503050406030204" pitchFamily="18" charset="0"/>
                      </a:rPr>
                      <m:t>𝑦</m:t>
                    </m:r>
                  </m:oMath>
                </a14:m>
                <a:r>
                  <a:rPr lang="sk-SK" dirty="0"/>
                  <a:t>, </a:t>
                </a:r>
                <a14:m>
                  <m:oMath xmlns:m="http://schemas.openxmlformats.org/officeDocument/2006/math">
                    <m:sSub>
                      <m:sSubPr>
                        <m:ctrlPr>
                          <a:rPr lang="en-US" i="1">
                            <a:latin typeface="Cambria Math" panose="02040503050406030204" pitchFamily="18" charset="0"/>
                          </a:rPr>
                        </m:ctrlPr>
                      </m:sSubPr>
                      <m:e>
                        <m:r>
                          <a:rPr lang="sk-SK" i="1">
                            <a:latin typeface="Cambria Math" panose="02040503050406030204" pitchFamily="18" charset="0"/>
                          </a:rPr>
                          <m:t>𝑄</m:t>
                        </m:r>
                      </m:e>
                      <m:sub>
                        <m:r>
                          <a:rPr lang="en-US" i="1">
                            <a:latin typeface="Cambria Math" panose="02040503050406030204" pitchFamily="18" charset="0"/>
                          </a:rPr>
                          <m:t>1</m:t>
                        </m:r>
                      </m:sub>
                    </m:sSub>
                    <m:r>
                      <a:rPr lang="sk-SK" b="0" i="1" smtClean="0">
                        <a:latin typeface="Cambria Math" panose="02040503050406030204" pitchFamily="18" charset="0"/>
                      </a:rPr>
                      <m:t>=</m:t>
                    </m:r>
                    <m:r>
                      <a:rPr lang="sk-SK" b="0" i="1" smtClean="0">
                        <a:latin typeface="Cambria Math" panose="02040503050406030204" pitchFamily="18" charset="0"/>
                      </a:rPr>
                      <m:t>𝑢</m:t>
                    </m:r>
                  </m:oMath>
                </a14:m>
                <a:endParaRPr lang="sk-SK" dirty="0"/>
              </a:p>
              <a:p>
                <a:pPr lvl="1"/>
                <a:r>
                  <a:rPr lang="sk-SK" dirty="0"/>
                  <a:t> </a:t>
                </a:r>
                <a14:m>
                  <m:oMath xmlns:m="http://schemas.openxmlformats.org/officeDocument/2006/math">
                    <m:acc>
                      <m:accPr>
                        <m:chr m:val="̇"/>
                        <m:ctrlPr>
                          <a:rPr lang="sk-SK" b="0" i="1" smtClean="0">
                            <a:latin typeface="Cambria Math" panose="02040503050406030204" pitchFamily="18" charset="0"/>
                          </a:rPr>
                        </m:ctrlPr>
                      </m:accPr>
                      <m:e>
                        <m:r>
                          <a:rPr lang="sk-SK" b="0" i="1" smtClean="0">
                            <a:latin typeface="Cambria Math" panose="02040503050406030204" pitchFamily="18" charset="0"/>
                          </a:rPr>
                          <m:t>𝑥</m:t>
                        </m:r>
                      </m:e>
                    </m:acc>
                    <m:r>
                      <a:rPr lang="sk-SK" i="1">
                        <a:latin typeface="Cambria Math" panose="02040503050406030204" pitchFamily="18" charset="0"/>
                      </a:rPr>
                      <m:t>=</m:t>
                    </m:r>
                    <m:f>
                      <m:fPr>
                        <m:ctrlPr>
                          <a:rPr lang="sk-SK" b="0" i="1" smtClean="0">
                            <a:latin typeface="Cambria Math" panose="02040503050406030204" pitchFamily="18" charset="0"/>
                          </a:rPr>
                        </m:ctrlPr>
                      </m:fPr>
                      <m:num>
                        <m:r>
                          <a:rPr lang="sk-SK" b="0" i="1" smtClean="0">
                            <a:latin typeface="Cambria Math" panose="02040503050406030204" pitchFamily="18" charset="0"/>
                          </a:rPr>
                          <m:t>1</m:t>
                        </m:r>
                      </m:num>
                      <m:den>
                        <m:r>
                          <a:rPr lang="sk-SK" b="0" i="1" smtClean="0">
                            <a:latin typeface="Cambria Math" panose="02040503050406030204" pitchFamily="18" charset="0"/>
                          </a:rPr>
                          <m:t>𝑆</m:t>
                        </m:r>
                      </m:den>
                    </m:f>
                    <m:d>
                      <m:dPr>
                        <m:ctrlPr>
                          <a:rPr lang="sk-SK" b="0" i="1" smtClean="0">
                            <a:latin typeface="Cambria Math" panose="02040503050406030204" pitchFamily="18" charset="0"/>
                          </a:rPr>
                        </m:ctrlPr>
                      </m:dPr>
                      <m:e>
                        <m:r>
                          <a:rPr lang="sk-SK"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𝜇</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0</m:t>
                            </m:r>
                          </m:sub>
                        </m:sSub>
                        <m:rad>
                          <m:radPr>
                            <m:degHide m:val="on"/>
                            <m:ctrlPr>
                              <a:rPr lang="en-US" b="0" i="1" smtClean="0">
                                <a:latin typeface="Cambria Math" panose="02040503050406030204" pitchFamily="18" charset="0"/>
                              </a:rPr>
                            </m:ctrlPr>
                          </m:radPr>
                          <m:deg/>
                          <m:e>
                            <m:r>
                              <a:rPr lang="en-US" i="1">
                                <a:latin typeface="Cambria Math" panose="02040503050406030204" pitchFamily="18" charset="0"/>
                              </a:rPr>
                              <m:t>2</m:t>
                            </m:r>
                            <m:r>
                              <a:rPr lang="en-US" i="1">
                                <a:latin typeface="Cambria Math" panose="02040503050406030204" pitchFamily="18" charset="0"/>
                              </a:rPr>
                              <m:t>𝑔𝑥</m:t>
                            </m:r>
                          </m:e>
                        </m:rad>
                      </m:e>
                    </m:d>
                  </m:oMath>
                </a14:m>
                <a:r>
                  <a:rPr lang="sk-SK" dirty="0"/>
                  <a:t>, </a:t>
                </a:r>
                <a14:m>
                  <m:oMath xmlns:m="http://schemas.openxmlformats.org/officeDocument/2006/math">
                    <m:r>
                      <m:rPr>
                        <m:sty m:val="p"/>
                      </m:rPr>
                      <a:rPr lang="sk-SK" b="0" i="0" smtClean="0">
                        <a:latin typeface="Cambria Math" panose="02040503050406030204" pitchFamily="18" charset="0"/>
                      </a:rPr>
                      <m:t>y</m:t>
                    </m:r>
                    <m:r>
                      <a:rPr lang="sk-SK" i="1">
                        <a:latin typeface="Cambria Math" panose="02040503050406030204" pitchFamily="18" charset="0"/>
                      </a:rPr>
                      <m:t>=</m:t>
                    </m:r>
                    <m:r>
                      <a:rPr lang="sk-SK" b="0" i="1" smtClean="0">
                        <a:latin typeface="Cambria Math" panose="02040503050406030204" pitchFamily="18" charset="0"/>
                      </a:rPr>
                      <m:t>𝑥</m:t>
                    </m:r>
                  </m:oMath>
                </a14:m>
                <a:endParaRPr lang="sk-SK" dirty="0"/>
              </a:p>
              <a:p>
                <a:r>
                  <a:rPr lang="sk-SK" dirty="0"/>
                  <a:t>Aplikujme metódu vstupno-výstupnej linearizácie, budeme derivovať výstup systému </a:t>
                </a:r>
                <a14:m>
                  <m:oMath xmlns:m="http://schemas.openxmlformats.org/officeDocument/2006/math">
                    <m:r>
                      <m:rPr>
                        <m:sty m:val="p"/>
                      </m:rPr>
                      <a:rPr lang="sk-SK" b="0" i="0" smtClean="0">
                        <a:latin typeface="Cambria Math" panose="02040503050406030204" pitchFamily="18" charset="0"/>
                      </a:rPr>
                      <m:t>y</m:t>
                    </m:r>
                  </m:oMath>
                </a14:m>
                <a:r>
                  <a:rPr lang="sk-SK" dirty="0"/>
                  <a:t>, kým sa v rovnici neobjaví vstup do systému </a:t>
                </a:r>
                <a14:m>
                  <m:oMath xmlns:m="http://schemas.openxmlformats.org/officeDocument/2006/math">
                    <m:r>
                      <a:rPr lang="sk-SK" i="1">
                        <a:latin typeface="Cambria Math" panose="02040503050406030204" pitchFamily="18" charset="0"/>
                      </a:rPr>
                      <m:t>𝑢</m:t>
                    </m:r>
                  </m:oMath>
                </a14:m>
                <a:r>
                  <a:rPr lang="sk-SK" dirty="0"/>
                  <a:t>.</a:t>
                </a:r>
              </a:p>
              <a:p>
                <a:pPr lvl="1"/>
                <a:r>
                  <a:rPr lang="sk-SK" dirty="0"/>
                  <a:t> </a:t>
                </a:r>
                <a14:m>
                  <m:oMath xmlns:m="http://schemas.openxmlformats.org/officeDocument/2006/math">
                    <m:acc>
                      <m:accPr>
                        <m:chr m:val="̇"/>
                        <m:ctrlPr>
                          <a:rPr lang="sk-SK" b="0" i="1" smtClean="0">
                            <a:latin typeface="Cambria Math" panose="02040503050406030204" pitchFamily="18" charset="0"/>
                          </a:rPr>
                        </m:ctrlPr>
                      </m:accPr>
                      <m:e>
                        <m:r>
                          <m:rPr>
                            <m:sty m:val="p"/>
                          </m:rPr>
                          <a:rPr lang="sk-SK">
                            <a:latin typeface="Cambria Math" panose="02040503050406030204" pitchFamily="18" charset="0"/>
                          </a:rPr>
                          <m:t>y</m:t>
                        </m:r>
                      </m:e>
                    </m:acc>
                    <m:r>
                      <a:rPr lang="sk-SK" i="1">
                        <a:latin typeface="Cambria Math" panose="02040503050406030204" pitchFamily="18" charset="0"/>
                      </a:rPr>
                      <m:t>=</m:t>
                    </m:r>
                    <m:acc>
                      <m:accPr>
                        <m:chr m:val="̇"/>
                        <m:ctrlPr>
                          <a:rPr lang="sk-SK" i="1">
                            <a:latin typeface="Cambria Math" panose="02040503050406030204" pitchFamily="18" charset="0"/>
                          </a:rPr>
                        </m:ctrlPr>
                      </m:accPr>
                      <m:e>
                        <m:r>
                          <m:rPr>
                            <m:sty m:val="p"/>
                          </m:rPr>
                          <a:rPr lang="sk-SK" b="0" i="0" smtClean="0">
                            <a:latin typeface="Cambria Math" panose="02040503050406030204" pitchFamily="18" charset="0"/>
                          </a:rPr>
                          <m:t>x</m:t>
                        </m:r>
                      </m:e>
                    </m:acc>
                    <m:r>
                      <a:rPr lang="sk-SK" b="0" i="1" smtClean="0">
                        <a:latin typeface="Cambria Math" panose="02040503050406030204" pitchFamily="18" charset="0"/>
                      </a:rPr>
                      <m:t>=</m:t>
                    </m:r>
                    <m:f>
                      <m:fPr>
                        <m:ctrlPr>
                          <a:rPr lang="sk-SK" i="1">
                            <a:latin typeface="Cambria Math" panose="02040503050406030204" pitchFamily="18" charset="0"/>
                          </a:rPr>
                        </m:ctrlPr>
                      </m:fPr>
                      <m:num>
                        <m:r>
                          <a:rPr lang="sk-SK" i="1">
                            <a:latin typeface="Cambria Math" panose="02040503050406030204" pitchFamily="18" charset="0"/>
                          </a:rPr>
                          <m:t>1</m:t>
                        </m:r>
                      </m:num>
                      <m:den>
                        <m:r>
                          <a:rPr lang="sk-SK" i="1">
                            <a:latin typeface="Cambria Math" panose="02040503050406030204" pitchFamily="18" charset="0"/>
                          </a:rPr>
                          <m:t>𝑆</m:t>
                        </m:r>
                      </m:den>
                    </m:f>
                    <m:d>
                      <m:dPr>
                        <m:ctrlPr>
                          <a:rPr lang="sk-SK" i="1">
                            <a:latin typeface="Cambria Math" panose="02040503050406030204" pitchFamily="18" charset="0"/>
                          </a:rPr>
                        </m:ctrlPr>
                      </m:dPr>
                      <m:e>
                        <m:r>
                          <a:rPr lang="sk-SK" i="1">
                            <a:latin typeface="Cambria Math" panose="02040503050406030204" pitchFamily="18" charset="0"/>
                          </a:rPr>
                          <m:t>𝑢</m:t>
                        </m:r>
                        <m:r>
                          <a:rPr lang="en-US" i="1">
                            <a:latin typeface="Cambria Math" panose="02040503050406030204" pitchFamily="18" charset="0"/>
                          </a:rPr>
                          <m:t>−</m:t>
                        </m:r>
                        <m:r>
                          <a:rPr lang="en-US" i="1">
                            <a:latin typeface="Cambria Math" panose="02040503050406030204" pitchFamily="18" charset="0"/>
                          </a:rPr>
                          <m:t>𝜇</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0</m:t>
                            </m:r>
                          </m:sub>
                        </m:sSub>
                        <m:rad>
                          <m:radPr>
                            <m:degHide m:val="on"/>
                            <m:ctrlPr>
                              <a:rPr lang="en-US" i="1">
                                <a:latin typeface="Cambria Math" panose="02040503050406030204" pitchFamily="18" charset="0"/>
                              </a:rPr>
                            </m:ctrlPr>
                          </m:radPr>
                          <m:deg/>
                          <m:e>
                            <m:r>
                              <a:rPr lang="en-US" i="1">
                                <a:latin typeface="Cambria Math" panose="02040503050406030204" pitchFamily="18" charset="0"/>
                              </a:rPr>
                              <m:t>2</m:t>
                            </m:r>
                            <m:r>
                              <a:rPr lang="en-US" i="1">
                                <a:latin typeface="Cambria Math" panose="02040503050406030204" pitchFamily="18" charset="0"/>
                              </a:rPr>
                              <m:t>𝑔𝑥</m:t>
                            </m:r>
                          </m:e>
                        </m:rad>
                      </m:e>
                    </m:d>
                    <m:r>
                      <a:rPr lang="sk-SK" b="0" i="1" smtClean="0">
                        <a:latin typeface="Cambria Math" panose="02040503050406030204" pitchFamily="18" charset="0"/>
                      </a:rPr>
                      <m:t>=</m:t>
                    </m:r>
                    <m:r>
                      <a:rPr lang="sk-SK" b="0" i="1" smtClean="0">
                        <a:latin typeface="Cambria Math" panose="02040503050406030204" pitchFamily="18" charset="0"/>
                      </a:rPr>
                      <m:t>𝑣</m:t>
                    </m:r>
                  </m:oMath>
                </a14:m>
                <a:endParaRPr lang="sk-SK" dirty="0"/>
              </a:p>
              <a:p>
                <a:r>
                  <a:rPr lang="sk-SK" dirty="0"/>
                  <a:t>Odvoďme teraz vzťah pre hľadané riadenie:</a:t>
                </a:r>
              </a:p>
              <a:p>
                <a:pPr lvl="1"/>
                <a14:m>
                  <m:oMath xmlns:m="http://schemas.openxmlformats.org/officeDocument/2006/math">
                    <m:r>
                      <a:rPr lang="sk-SK" b="0" i="1" smtClean="0">
                        <a:latin typeface="Cambria Math" panose="02040503050406030204" pitchFamily="18" charset="0"/>
                      </a:rPr>
                      <m:t>𝑢</m:t>
                    </m:r>
                    <m:r>
                      <a:rPr lang="sk-SK" b="0" i="1" smtClean="0">
                        <a:latin typeface="Cambria Math" panose="02040503050406030204" pitchFamily="18" charset="0"/>
                      </a:rPr>
                      <m:t>=</m:t>
                    </m:r>
                    <m:r>
                      <a:rPr lang="sk-SK" b="0" i="1" smtClean="0">
                        <a:latin typeface="Cambria Math" panose="02040503050406030204" pitchFamily="18" charset="0"/>
                      </a:rPr>
                      <m:t>𝑆𝑣</m:t>
                    </m:r>
                    <m:r>
                      <a:rPr lang="sk-SK" b="0" i="1" smtClean="0">
                        <a:latin typeface="Cambria Math" panose="02040503050406030204" pitchFamily="18" charset="0"/>
                      </a:rPr>
                      <m:t>+</m:t>
                    </m:r>
                    <m:r>
                      <a:rPr lang="en-US" i="1">
                        <a:latin typeface="Cambria Math" panose="02040503050406030204" pitchFamily="18" charset="0"/>
                      </a:rPr>
                      <m:t>𝜇</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0</m:t>
                        </m:r>
                      </m:sub>
                    </m:sSub>
                    <m:rad>
                      <m:radPr>
                        <m:degHide m:val="on"/>
                        <m:ctrlPr>
                          <a:rPr lang="en-US" i="1">
                            <a:latin typeface="Cambria Math" panose="02040503050406030204" pitchFamily="18" charset="0"/>
                          </a:rPr>
                        </m:ctrlPr>
                      </m:radPr>
                      <m:deg/>
                      <m:e>
                        <m:r>
                          <a:rPr lang="en-US" i="1">
                            <a:latin typeface="Cambria Math" panose="02040503050406030204" pitchFamily="18" charset="0"/>
                          </a:rPr>
                          <m:t>2</m:t>
                        </m:r>
                        <m:r>
                          <a:rPr lang="en-US" i="1">
                            <a:latin typeface="Cambria Math" panose="02040503050406030204" pitchFamily="18" charset="0"/>
                          </a:rPr>
                          <m:t>𝑔𝑥</m:t>
                        </m:r>
                      </m:e>
                    </m:rad>
                    <m:r>
                      <a:rPr lang="sk-SK" b="0" i="1" smtClean="0">
                        <a:latin typeface="Cambria Math" panose="02040503050406030204" pitchFamily="18" charset="0"/>
                      </a:rPr>
                      <m:t>=</m:t>
                    </m:r>
                    <m:r>
                      <a:rPr lang="sk-SK" b="0" i="1" smtClean="0">
                        <a:latin typeface="Cambria Math" panose="02040503050406030204" pitchFamily="18" charset="0"/>
                      </a:rPr>
                      <m:t>𝑆𝑣</m:t>
                    </m:r>
                    <m:r>
                      <a:rPr lang="sk-SK" b="0" i="1" smtClean="0">
                        <a:latin typeface="Cambria Math" panose="02040503050406030204" pitchFamily="18" charset="0"/>
                      </a:rPr>
                      <m:t>+</m:t>
                    </m:r>
                    <m:sSub>
                      <m:sSubPr>
                        <m:ctrlPr>
                          <a:rPr lang="en-US" b="0" i="1" smtClean="0">
                            <a:latin typeface="Cambria Math" panose="02040503050406030204" pitchFamily="18" charset="0"/>
                          </a:rPr>
                        </m:ctrlPr>
                      </m:sSubPr>
                      <m:e>
                        <m:r>
                          <a:rPr lang="sk-SK" b="0" i="1" smtClean="0">
                            <a:latin typeface="Cambria Math" panose="02040503050406030204" pitchFamily="18" charset="0"/>
                          </a:rPr>
                          <m:t>𝑄</m:t>
                        </m:r>
                      </m:e>
                      <m:sub>
                        <m:r>
                          <a:rPr lang="en-US" b="0" i="1" smtClean="0">
                            <a:latin typeface="Cambria Math" panose="02040503050406030204" pitchFamily="18" charset="0"/>
                          </a:rPr>
                          <m:t>2</m:t>
                        </m:r>
                      </m:sub>
                    </m:sSub>
                  </m:oMath>
                </a14:m>
                <a:endParaRPr lang="en-US" dirty="0"/>
              </a:p>
              <a:p>
                <a:r>
                  <a:rPr lang="sk-SK" dirty="0"/>
                  <a:t>Lineárna časť regulátora je potom v tvare:</a:t>
                </a:r>
              </a:p>
              <a:p>
                <a:pPr lvl="1"/>
                <a14:m>
                  <m:oMath xmlns:m="http://schemas.openxmlformats.org/officeDocument/2006/math">
                    <m:r>
                      <a:rPr lang="sk-SK" b="0" i="1" smtClean="0">
                        <a:latin typeface="Cambria Math" panose="02040503050406030204" pitchFamily="18" charset="0"/>
                      </a:rPr>
                      <m:t>𝑣</m:t>
                    </m:r>
                    <m:r>
                      <a:rPr lang="sk-SK"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sk-SK"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𝑑</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r>
                      <a:rPr lang="en-US" b="0" i="1" smtClean="0">
                        <a:latin typeface="Cambria Math" panose="02040503050406030204" pitchFamily="18" charset="0"/>
                      </a:rPr>
                      <m:t>𝑒</m:t>
                    </m:r>
                  </m:oMath>
                </a14:m>
                <a:endParaRPr lang="en-US" dirty="0"/>
              </a:p>
              <a:p>
                <a:pPr lvl="1"/>
                <a:endParaRPr lang="sk-SK" dirty="0"/>
              </a:p>
              <a:p>
                <a:pPr lvl="1"/>
                <a:endParaRPr lang="en-GB" dirty="0"/>
              </a:p>
            </p:txBody>
          </p:sp>
        </mc:Choice>
        <mc:Fallback xmlns="">
          <p:sp>
            <p:nvSpPr>
              <p:cNvPr id="3" name="Content Placeholder 2">
                <a:extLst>
                  <a:ext uri="{FF2B5EF4-FFF2-40B4-BE49-F238E27FC236}">
                    <a16:creationId xmlns:a16="http://schemas.microsoft.com/office/drawing/2014/main" id="{FB32C6CA-D3E4-0BF3-D7C8-16EE4177BF83}"/>
                  </a:ext>
                </a:extLst>
              </p:cNvPr>
              <p:cNvSpPr>
                <a:spLocks noGrp="1" noRot="1" noChangeAspect="1" noMove="1" noResize="1" noEditPoints="1" noAdjustHandles="1" noChangeArrowheads="1" noChangeShapeType="1" noTextEdit="1"/>
              </p:cNvSpPr>
              <p:nvPr>
                <p:ph idx="1"/>
              </p:nvPr>
            </p:nvSpPr>
            <p:spPr>
              <a:blipFill>
                <a:blip r:embed="rId2"/>
                <a:stretch>
                  <a:fillRect l="-370" t="-1250"/>
                </a:stretch>
              </a:blipFill>
            </p:spPr>
            <p:txBody>
              <a:bodyPr/>
              <a:lstStyle/>
              <a:p>
                <a:r>
                  <a:rPr lang="en-GB">
                    <a:noFill/>
                  </a:rPr>
                  <a:t> </a:t>
                </a:r>
              </a:p>
            </p:txBody>
          </p:sp>
        </mc:Fallback>
      </mc:AlternateContent>
    </p:spTree>
    <p:extLst>
      <p:ext uri="{BB962C8B-B14F-4D97-AF65-F5344CB8AC3E}">
        <p14:creationId xmlns:p14="http://schemas.microsoft.com/office/powerpoint/2010/main" val="5270965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Jasnosť">
  <a:themeElements>
    <a:clrScheme name="Jasnosť">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klas. ver.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Jasnosť">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8848</TotalTime>
  <Words>468</Words>
  <Application>Microsoft Office PowerPoint</Application>
  <PresentationFormat>Prezentácia na obrazovke (4:3)</PresentationFormat>
  <Paragraphs>332</Paragraphs>
  <Slides>35</Slides>
  <Notes>0</Notes>
  <HiddenSlides>0</HiddenSlides>
  <MMClips>1</MMClips>
  <ScaleCrop>false</ScaleCrop>
  <HeadingPairs>
    <vt:vector size="6" baseType="variant">
      <vt:variant>
        <vt:lpstr>Použité písma</vt:lpstr>
      </vt:variant>
      <vt:variant>
        <vt:i4>4</vt:i4>
      </vt:variant>
      <vt:variant>
        <vt:lpstr>Motív</vt:lpstr>
      </vt:variant>
      <vt:variant>
        <vt:i4>1</vt:i4>
      </vt:variant>
      <vt:variant>
        <vt:lpstr>Nadpisy snímok</vt:lpstr>
      </vt:variant>
      <vt:variant>
        <vt:i4>35</vt:i4>
      </vt:variant>
    </vt:vector>
  </HeadingPairs>
  <TitlesOfParts>
    <vt:vector size="40" baseType="lpstr">
      <vt:lpstr>Arial</vt:lpstr>
      <vt:lpstr>Calibri</vt:lpstr>
      <vt:lpstr>Cambria Math</vt:lpstr>
      <vt:lpstr>Times New Roman</vt:lpstr>
      <vt:lpstr>Jasnosť</vt:lpstr>
      <vt:lpstr>Riadenie Nelineárnych Systémov Prednáška 11</vt:lpstr>
      <vt:lpstr>Obsah prednášky 11 – Návrh riadenia metódou spätnoväzobnej linearizácie</vt:lpstr>
      <vt:lpstr>Vstupno-výstupná linearizácia</vt:lpstr>
      <vt:lpstr>Príklad 1</vt:lpstr>
      <vt:lpstr>Príklad 1</vt:lpstr>
      <vt:lpstr>Príklad 1 – Simulačné riešenie</vt:lpstr>
      <vt:lpstr>Príklad 1 – Žiadaná hodnota</vt:lpstr>
      <vt:lpstr>Príklad 1 – Žiadaná hodnota</vt:lpstr>
      <vt:lpstr>Príklad 2</vt:lpstr>
      <vt:lpstr>Príklad 2 – Simulácia</vt:lpstr>
      <vt:lpstr>Lieho derivácia</vt:lpstr>
      <vt:lpstr>Lieho zátvorky</vt:lpstr>
      <vt:lpstr>Príklad 3</vt:lpstr>
      <vt:lpstr>Difeomorfizmus</vt:lpstr>
      <vt:lpstr>Vstupno stavová linearizácia</vt:lpstr>
      <vt:lpstr>Podmienky vstupno-stavovej linearizácie</vt:lpstr>
      <vt:lpstr>Príklad 4</vt:lpstr>
      <vt:lpstr>Návrh riadenia s použitím metódy vstupno-stavovej linearizácie</vt:lpstr>
      <vt:lpstr>Príklad 5</vt:lpstr>
      <vt:lpstr>Príklad 5</vt:lpstr>
      <vt:lpstr>Príklad 5</vt:lpstr>
      <vt:lpstr>Príklad 5</vt:lpstr>
      <vt:lpstr>Príklad 5</vt:lpstr>
      <vt:lpstr>Príklad 5</vt:lpstr>
      <vt:lpstr>Príklad 5</vt:lpstr>
      <vt:lpstr>Príklad 5</vt:lpstr>
      <vt:lpstr>Príklad 5</vt:lpstr>
      <vt:lpstr>Príklad 5 – Simulácia</vt:lpstr>
      <vt:lpstr>Príklad 6</vt:lpstr>
      <vt:lpstr>Príklad 6</vt:lpstr>
      <vt:lpstr>Príklad 6</vt:lpstr>
      <vt:lpstr>Príklad 6</vt:lpstr>
      <vt:lpstr>Príklad 6</vt:lpstr>
      <vt:lpstr>Príklad 6 – Kyvadlo</vt:lpstr>
      <vt:lpstr>Cvičenie 11: Návrh riadenia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Spojité procesy cvičenie 1</dc:title>
  <dc:creator>Erny</dc:creator>
  <cp:lastModifiedBy>Martin Ernek</cp:lastModifiedBy>
  <cp:revision>265</cp:revision>
  <dcterms:created xsi:type="dcterms:W3CDTF">2015-02-16T07:44:50Z</dcterms:created>
  <dcterms:modified xsi:type="dcterms:W3CDTF">2023-12-05T14:33:37Z</dcterms:modified>
</cp:coreProperties>
</file>