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15" r:id="rId4"/>
    <p:sldId id="318" r:id="rId5"/>
    <p:sldId id="316" r:id="rId6"/>
    <p:sldId id="317" r:id="rId7"/>
    <p:sldId id="319" r:id="rId8"/>
    <p:sldId id="320" r:id="rId9"/>
    <p:sldId id="321" r:id="rId10"/>
    <p:sldId id="323" r:id="rId11"/>
    <p:sldId id="322" r:id="rId12"/>
    <p:sldId id="324" r:id="rId13"/>
    <p:sldId id="325" r:id="rId14"/>
    <p:sldId id="326" r:id="rId15"/>
    <p:sldId id="327" r:id="rId16"/>
    <p:sldId id="331" r:id="rId17"/>
    <p:sldId id="332" r:id="rId18"/>
    <p:sldId id="333" r:id="rId19"/>
    <p:sldId id="328" r:id="rId20"/>
    <p:sldId id="329" r:id="rId21"/>
    <p:sldId id="334" r:id="rId22"/>
    <p:sldId id="335" r:id="rId23"/>
    <p:sldId id="336" r:id="rId24"/>
    <p:sldId id="330" r:id="rId25"/>
    <p:sldId id="337" r:id="rId26"/>
    <p:sldId id="338" r:id="rId27"/>
    <p:sldId id="339" r:id="rId28"/>
    <p:sldId id="340" r:id="rId29"/>
    <p:sldId id="260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117" d="100"/>
          <a:sy n="117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F243-0C84-405D-80CA-D32243E9DD0B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5A95-656A-4596-A784-8AD8DFC9D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4A7D11-71AF-4ED8-A980-E0A986B3A7BD}" type="datetimeFigureOut">
              <a:rPr lang="sk-SK" smtClean="0"/>
              <a:t>22. 11. 2023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7B219A3-C8B3-47CB-865C-ED63A4F1071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3065512"/>
          </a:xfrm>
        </p:spPr>
        <p:txBody>
          <a:bodyPr/>
          <a:lstStyle/>
          <a:p>
            <a:r>
              <a:rPr lang="sk-SK" dirty="0"/>
              <a:t>Riadenie Nelineárnych Systémov</a:t>
            </a:r>
            <a:br>
              <a:rPr lang="sk-SK" dirty="0"/>
            </a:br>
            <a:r>
              <a:rPr lang="sk-SK" dirty="0"/>
              <a:t>Prednáška 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4449853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sk-SK" sz="1800" dirty="0"/>
          </a:p>
          <a:p>
            <a:pPr algn="l"/>
            <a:endParaRPr lang="sk-SK" sz="1800" dirty="0"/>
          </a:p>
          <a:p>
            <a:pPr algn="l"/>
            <a:endParaRPr lang="sk-SK" sz="1800" dirty="0"/>
          </a:p>
          <a:p>
            <a:pPr algn="l"/>
            <a:r>
              <a:rPr lang="sk-SK" sz="1800" dirty="0"/>
              <a:t>Ing. Martin Ernek PhD.</a:t>
            </a:r>
          </a:p>
          <a:p>
            <a:pPr algn="l"/>
            <a:r>
              <a:rPr lang="sk-SK" sz="1800" dirty="0"/>
              <a:t>202</a:t>
            </a:r>
            <a:r>
              <a:rPr lang="en-US" sz="1800" dirty="0"/>
              <a:t>3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985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0A52-7F68-F16D-3F7E-3242B23F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Lyapunove</a:t>
            </a:r>
            <a:r>
              <a:rPr lang="sk-SK" dirty="0"/>
              <a:t> funkcie pre lineárne systémy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F15FF-3246-DD5A-4BAB-0F0729283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Nech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sk-SK" dirty="0"/>
                  <a:t> je lineárnym systémom v stavovom opise, potom kandidátom na </a:t>
                </a:r>
                <a:r>
                  <a:rPr lang="sk-SK" dirty="0" err="1"/>
                  <a:t>Lyapunovu</a:t>
                </a:r>
                <a:r>
                  <a:rPr lang="sk-SK" dirty="0"/>
                  <a:t> funkciu je kvadratická forma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𝑃𝑥</m:t>
                    </m:r>
                  </m:oMath>
                </a14:m>
                <a:r>
                  <a:rPr lang="sk-SK" dirty="0"/>
                  <a:t>, kde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je symetrickou pozitívne </a:t>
                </a:r>
                <a:r>
                  <a:rPr lang="sk-SK" dirty="0" err="1"/>
                  <a:t>definitnou</a:t>
                </a:r>
                <a:r>
                  <a:rPr lang="sk-SK" dirty="0"/>
                  <a:t> maticou. </a:t>
                </a:r>
              </a:p>
              <a:p>
                <a:r>
                  <a:rPr lang="sk-SK" dirty="0"/>
                  <a:t>Derivácia </a:t>
                </a:r>
                <a:r>
                  <a:rPr lang="sk-SK" dirty="0" err="1"/>
                  <a:t>Lyapunovej</a:t>
                </a:r>
                <a:r>
                  <a:rPr lang="sk-SK" dirty="0"/>
                  <a:t> funkcie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pozdĺž trajektórie systému: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Z čoho vyplýva: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To </a:t>
                </a:r>
                <a:r>
                  <a:rPr lang="sk-SK" dirty="0"/>
                  <a:t>znamená, že ak je matica Q symetrická a pozitívne </a:t>
                </a:r>
                <a:r>
                  <a:rPr lang="sk-SK" dirty="0" err="1"/>
                  <a:t>definitná</a:t>
                </a:r>
                <a:r>
                  <a:rPr lang="sk-SK" dirty="0"/>
                  <a:t>, tak je rovnovážny stav v počiatku globálne asymptoticky stabilný.</a:t>
                </a:r>
              </a:p>
              <a:p>
                <a:r>
                  <a:rPr lang="sk-SK" dirty="0"/>
                  <a:t>Poznámka: Matica je pozitívne </a:t>
                </a:r>
                <a:r>
                  <a:rPr lang="sk-SK" dirty="0" err="1"/>
                  <a:t>definitná</a:t>
                </a:r>
                <a:r>
                  <a:rPr lang="sk-SK" dirty="0"/>
                  <a:t> práve vtedy a len vtedy ak sú všetky jej vlastné čísla pozitívne, majú kladnú reálnu časť.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F15FF-3246-DD5A-4BAB-0F0729283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1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A526-FA23-818D-3F5F-9BED8DE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82145-3CC4-BD8B-7A27-2262B3629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Vyšetrime stabilitu rovnovážneho stavu lineárneho systému jednosmerného motora s nasledovnými parametrami: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= 4,0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= 0,072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 = 0,0607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 = 0,0869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t-BR" dirty="0"/>
                  <a:t> = 1,26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t-BR" dirty="0"/>
              </a:p>
              <a:p>
                <a:r>
                  <a:rPr lang="sk-SK" dirty="0"/>
                  <a:t>Dynamický model jednosmerného motora je v tvare: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sk-SK" sz="21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10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10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100">
                            <a:latin typeface="Cambria Math" panose="02040503050406030204" pitchFamily="18" charset="0"/>
                          </a:rPr>
                          <m:t>𝑅𝐼</m:t>
                        </m:r>
                        <m:r>
                          <a:rPr lang="sk-SK" sz="21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sk-SK" sz="21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sz="210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sk-SK" sz="21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  <m:d>
                      <m:d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sk-SK" sz="2100" dirty="0"/>
              </a:p>
              <a:p>
                <a:r>
                  <a:rPr lang="sk-SK" sz="2500" dirty="0"/>
                  <a:t>Tento model môžeme transformovať do tvaru v stavovom opise: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sk-SK" sz="2100" dirty="0"/>
                  <a:t>, z ktorého vyberieme autonómnu časť systému: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sk-SK" sz="2100" dirty="0"/>
              </a:p>
              <a:p>
                <a:pPr lvl="1"/>
                <a:endParaRPr lang="sk-SK" sz="2100" dirty="0"/>
              </a:p>
              <a:p>
                <a:pPr lvl="1"/>
                <a:endParaRPr lang="pt-BR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82145-3CC4-BD8B-7A27-2262B3629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876800"/>
              </a:xfrm>
              <a:blipFill>
                <a:blip r:embed="rId2"/>
                <a:stretch>
                  <a:fillRect l="-593" t="-1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D0E9-B1CB-CEA6-836F-C85EF5D5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2D6FF-A958-C979-E791-D710A3B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Ak zvolíme maticu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ako jednotkovú maticu, potom matica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bude: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55,56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20,76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−17,5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−1,4316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55,56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−17,5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20,76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−1,4316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11,11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−3,26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−3,26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2,86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sk-SK" dirty="0"/>
                  <a:t>Vlastné čísla matice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sú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=2,77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111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sk-SK" dirty="0"/>
                  <a:t>, čiže matica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je kladne </a:t>
                </a:r>
                <a:r>
                  <a:rPr lang="sk-SK" dirty="0" err="1"/>
                  <a:t>definitná</a:t>
                </a:r>
                <a:r>
                  <a:rPr lang="sk-SK" dirty="0"/>
                  <a:t> a rovnovážny stav systému je asymptoticky stabilný.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2D6FF-A958-C979-E791-D710A3B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6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AB06-FB3D-FD66-3FA3-EE0F501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3</a:t>
            </a:r>
            <a:r>
              <a:rPr lang="en-GB" dirty="0"/>
              <a:t> – </a:t>
            </a:r>
            <a:r>
              <a:rPr lang="sk-SK" dirty="0"/>
              <a:t>Simulačná analýza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6A0879D-E19C-40BC-2EE3-CB3715A9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" y="1825935"/>
            <a:ext cx="7381646" cy="4425330"/>
          </a:xfrm>
        </p:spPr>
      </p:pic>
    </p:spTree>
    <p:extLst>
      <p:ext uri="{BB962C8B-B14F-4D97-AF65-F5344CB8AC3E}">
        <p14:creationId xmlns:p14="http://schemas.microsoft.com/office/powerpoint/2010/main" val="416550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6BB-EE2D-336A-3716-90CC47F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C5986-E106-F1E2-4C7D-17C656B4C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Vyšetrime stabilitu rovnovážneho stavu lineárneho systému zadaného maticou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k-SK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Zvoľme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maticu ako jednotkovú.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bude potom: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Vlastné čísla matice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sú potom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−0,65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GB" dirty="0"/>
                  <a:t>, </a:t>
                </a:r>
                <a:r>
                  <a:rPr lang="sk-SK" dirty="0"/>
                  <a:t>čiže nevieme rozhodnúť o </a:t>
                </a:r>
                <a:r>
                  <a:rPr lang="sk-SK" dirty="0" err="1"/>
                  <a:t>definitnosti</a:t>
                </a:r>
                <a:r>
                  <a:rPr lang="sk-SK" dirty="0"/>
                  <a:t> matice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. V tomto prípade nie je možné použiť metódu pre určenie stability rovnovážneho stavu.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C5986-E106-F1E2-4C7D-17C656B4C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13D9E-0974-432D-A69C-F4BA54EF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4</a:t>
            </a:r>
            <a:r>
              <a:rPr lang="en-GB" dirty="0"/>
              <a:t> – </a:t>
            </a:r>
            <a:r>
              <a:rPr lang="sk-SK" dirty="0"/>
              <a:t>Simulačná analýza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793E6A-E786-3A1F-0849-F80358852FC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2000" dirty="0"/>
                  <a:t>Poznámka: Systém opísaný maticou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k-SK" sz="2000" dirty="0"/>
                  <a:t> je stabilný tak ako to dokazuje prechodný dej vpravo.</a:t>
                </a:r>
              </a:p>
              <a:p>
                <a:r>
                  <a:rPr lang="en-GB" sz="2000" dirty="0" err="1"/>
                  <a:t>Nedefinitnos</a:t>
                </a:r>
                <a:r>
                  <a:rPr lang="sk-SK" sz="2000" dirty="0"/>
                  <a:t>ť matice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sz="2000" dirty="0"/>
                  <a:t> teda nedokazuje nestabilitu rovnovážneho stavu v počiatku.</a:t>
                </a:r>
              </a:p>
              <a:p>
                <a:r>
                  <a:rPr lang="sk-SK" sz="2000" dirty="0"/>
                  <a:t>Pre vybranú maticu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sz="2000" dirty="0"/>
                  <a:t> metóda zlyhala.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793E6A-E786-3A1F-0849-F80358852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54" t="-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2192B6A-458F-4C1E-91BB-9AC4624F4F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2" y="1819585"/>
            <a:ext cx="3687775" cy="4425330"/>
          </a:xfrm>
        </p:spPr>
      </p:pic>
    </p:spTree>
    <p:extLst>
      <p:ext uri="{BB962C8B-B14F-4D97-AF65-F5344CB8AC3E}">
        <p14:creationId xmlns:p14="http://schemas.microsoft.com/office/powerpoint/2010/main" val="158147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880E-5ACA-F00B-A442-28D57ABA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62DD98-5C3C-D3BF-ED10-6C0FE6829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Pokúsme sa teraz zmeniť postup analýzy stability rovnovážneho stavu lineárneho systému. Zvoľme výslednú maticu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ako jednotkovú, teda kladne </a:t>
                </a:r>
                <a:r>
                  <a:rPr lang="sk-SK" dirty="0" err="1"/>
                  <a:t>definitnú</a:t>
                </a:r>
                <a:r>
                  <a:rPr lang="sk-SK" dirty="0"/>
                  <a:t> maticu. Maticu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zapíšme vo všeobecnom tvare ako: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Z podmienky symetrickosti matice potom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sk-SK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Vzhľadom na podmienku stability: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62DD98-5C3C-D3BF-ED10-6C0FE6829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A82-2E56-F566-92F6-F4B866EB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17EA5-534D-9B54-AF1A-773B53F41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Cieľom je potom vyriešiť systém rovníc pre neznáme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I. rovnica vo všeobecnom tvare: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sk-SK" dirty="0"/>
                  <a:t>Keďže v tomto príklade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potom: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sk-SK" dirty="0"/>
                  <a:t> a teda: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Ďalej zoberme IV. rovnicu vo všeobecnom tvare: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sk-SK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sk-SK" dirty="0"/>
                  <a:t>Poslednou neznámou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, ktorú určíme z III. rovnice: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sk-SK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17EA5-534D-9B54-AF1A-773B53F41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09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2DD7-4AA0-3AB3-F9FB-938A4631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34D8B-FD77-211A-DAEB-EA9B6632F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Výsledná matica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sk-SK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k-SK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Vlastné čísla matice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sú kladné a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je tým pádom kladne definitná. Teda rovnovážny stav lineárneho systému v počiatku je asymptoticky stabilný.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34D8B-FD77-211A-DAEB-EA9B6632F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0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6D3-F8B8-5953-4096-354B8883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Krasovsk</a:t>
            </a:r>
            <a:r>
              <a:rPr lang="en-GB" dirty="0"/>
              <a:t>e</a:t>
            </a:r>
            <a:r>
              <a:rPr lang="sk-SK" dirty="0"/>
              <a:t>ho metóda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D1BD3F7-4846-2031-AA9B-37B3E302A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/>
                  <a:t>Teorém</a:t>
                </a:r>
              </a:p>
              <a:p>
                <a:r>
                  <a:rPr lang="sk-SK" dirty="0"/>
                  <a:t>Predpokladajme autonómny systém v tvare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a rovnovážny stav v počiatku. Nech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je jakob</a:t>
                </a:r>
                <a:r>
                  <a:rPr lang="sk-SK" dirty="0"/>
                  <a:t>iánom systému: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Ak je matica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je </a:t>
                </a:r>
                <a:r>
                  <a:rPr lang="sk-SK" dirty="0"/>
                  <a:t>negatívne definitná v okolí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sk-SK" dirty="0"/>
                  <a:t> potom je rovnovážny stav v počiatku lokálne asymptoticky stabilný. Lyapunova funkcia je potom v tvare: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sk-SK" dirty="0"/>
                  <a:t>pokrýva celý stavový priestor a ak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tak aj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potom je rovnovážny stav systému v počiatku globálne asymptoticky stabilný.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D1BD3F7-4846-2031-AA9B-37B3E302A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556" b="-2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5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Obsah prednášky </a:t>
            </a:r>
            <a:r>
              <a:rPr lang="en-GB" dirty="0"/>
              <a:t>9</a:t>
            </a:r>
            <a:r>
              <a:rPr lang="en-US" dirty="0"/>
              <a:t> – </a:t>
            </a:r>
            <a:r>
              <a:rPr lang="en-GB" dirty="0" err="1"/>
              <a:t>Lyapunove</a:t>
            </a:r>
            <a:r>
              <a:rPr lang="en-GB" dirty="0"/>
              <a:t> </a:t>
            </a:r>
            <a:r>
              <a:rPr lang="en-GB" dirty="0" err="1"/>
              <a:t>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Konštrukcia Lyapunových funkcií pomocou energie</a:t>
            </a:r>
            <a:endParaRPr lang="en-GB" dirty="0"/>
          </a:p>
          <a:p>
            <a:r>
              <a:rPr lang="sk-SK" dirty="0" err="1"/>
              <a:t>Lyapunove</a:t>
            </a:r>
            <a:r>
              <a:rPr lang="sk-SK" dirty="0"/>
              <a:t> funkcie pre lineárne systémy</a:t>
            </a:r>
          </a:p>
          <a:p>
            <a:r>
              <a:rPr lang="sk-SK" dirty="0"/>
              <a:t>Krasovsk</a:t>
            </a:r>
            <a:r>
              <a:rPr lang="en-GB" dirty="0"/>
              <a:t>e</a:t>
            </a:r>
            <a:r>
              <a:rPr lang="sk-SK" dirty="0"/>
              <a:t>ho metóda</a:t>
            </a:r>
          </a:p>
          <a:p>
            <a:r>
              <a:rPr lang="sk-SK" dirty="0"/>
              <a:t>Metóda variabilného gradientu</a:t>
            </a:r>
          </a:p>
        </p:txBody>
      </p:sp>
    </p:spTree>
    <p:extLst>
      <p:ext uri="{BB962C8B-B14F-4D97-AF65-F5344CB8AC3E}">
        <p14:creationId xmlns:p14="http://schemas.microsoft.com/office/powerpoint/2010/main" val="59157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D4E0BC-9DFC-4148-0857-E5964DDF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118BA0-F8C0-E5BD-728F-7016D5E76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Vyšetrime stabilitu rovnovážneho stavu nelineárneho systému zadaného nasledovne: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r>
                  <a:rPr lang="sk-SK" dirty="0"/>
                  <a:t>Jakobián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určíme z parciálnych derivácií rovníc systému: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−6−6</m:t>
                              </m:r>
                              <m:sSubSup>
                                <m:sSub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Matica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sk-SK" dirty="0"/>
                  <a:t> je potom: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118BA0-F8C0-E5BD-728F-7016D5E76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6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D4E0BC-9DFC-4148-0857-E5964DDF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118BA0-F8C0-E5BD-728F-7016D5E761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k-SK" dirty="0"/>
                  <a:t>Vyšetrime teraz </a:t>
                </a:r>
                <a:r>
                  <a:rPr lang="sk-SK" dirty="0" err="1"/>
                  <a:t>definitnosť</a:t>
                </a:r>
                <a:r>
                  <a:rPr lang="sk-SK" dirty="0"/>
                  <a:t> matice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sk-SK" dirty="0"/>
                  <a:t> z vlastných čísiel matice: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1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sk-SK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sk-SK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k-S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sk-S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  <m:sSubSup>
                                <m:sSubSupPr>
                                  <m:ctrlP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sk-SK" sz="2100" dirty="0"/>
              </a:p>
              <a:p>
                <a:pPr lvl="1"/>
                <a14:m>
                  <m:oMath xmlns:m="http://schemas.openxmlformats.org/officeDocument/2006/math">
                    <m:r>
                      <a:rPr lang="sk-SK" sz="210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−12−12</m:t>
                                  </m:r>
                                  <m:sSubSup>
                                    <m:sSubSupPr>
                                      <m:ctrlP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sk-S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sk-SK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sk-SK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sk-SK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−12−12</m:t>
                                  </m:r>
                                  <m:sSubSup>
                                    <m:sSubSupPr>
                                      <m:ctrlP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k-SK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sk-SK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sk-S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sk-S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sk-S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bSup>
                          <m:sSubSupPr>
                            <m:ctrlP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sk-S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24+12</m:t>
                        </m:r>
                        <m:sSubSup>
                          <m:sSub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+128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sk-SK" dirty="0"/>
                  <a:t>Polohu vlastných čísiel môžeme určiť najjednoduchšie graficky vzhľadom 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118BA0-F8C0-E5BD-728F-7016D5E76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6" t="-2196" r="-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7771D-2655-320C-9DAA-162AC81C7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2" y="1819585"/>
            <a:ext cx="3687775" cy="4425330"/>
          </a:xfrm>
        </p:spPr>
      </p:pic>
    </p:spTree>
    <p:extLst>
      <p:ext uri="{BB962C8B-B14F-4D97-AF65-F5344CB8AC3E}">
        <p14:creationId xmlns:p14="http://schemas.microsoft.com/office/powerpoint/2010/main" val="200792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C1984-FFD3-04A8-3260-CD18B65F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Všeobecný Krasowskeho teorém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0A6B8E-8F8E-12FE-65F0-B5FEDE6AC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k-SK" dirty="0"/>
                  <a:t>Predošlý teorém je veľmi zložité použiť pre analýzu stability rovnovážneho stavu zložitejších nelineárnych systémov. Preto bolo potrebné tento prístup rozšíriť.</a:t>
                </a:r>
              </a:p>
              <a:p>
                <a:endParaRPr lang="sk-SK" dirty="0"/>
              </a:p>
              <a:p>
                <a:r>
                  <a:rPr lang="sk-SK" b="1" dirty="0"/>
                  <a:t>Teorém</a:t>
                </a:r>
              </a:p>
              <a:p>
                <a:r>
                  <a:rPr lang="sk-SK" dirty="0"/>
                  <a:t>Predpokladajme autonómny systém v tvare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rovnovážny stav systému je v počiatku a nech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</a:t>
                </a:r>
                <a:r>
                  <a:rPr lang="sk-SK" dirty="0" err="1"/>
                  <a:t>jakobiánom</a:t>
                </a:r>
                <a:r>
                  <a:rPr lang="sk-SK" dirty="0"/>
                  <a:t> systému. Potom postačujúcou podmienkou pre lokálnu asymptotickú stabilitu rovnovážneho stavu v počiatku je existencia dvoch pozitívne </a:t>
                </a:r>
                <a:r>
                  <a:rPr lang="sk-SK" dirty="0" err="1"/>
                  <a:t>definitných</a:t>
                </a:r>
                <a:r>
                  <a:rPr lang="sk-SK" dirty="0"/>
                  <a:t> matíc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pre ktoré existuje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: 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sk-SK" dirty="0"/>
              </a:p>
              <a:p>
                <a:r>
                  <a:rPr lang="sk-SK" dirty="0"/>
                  <a:t>Taká, že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sk-SK" dirty="0"/>
                  <a:t> je matica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negatívne </a:t>
                </a:r>
                <a:r>
                  <a:rPr lang="sk-SK" dirty="0" err="1"/>
                  <a:t>semi</a:t>
                </a:r>
                <a:r>
                  <a:rPr lang="sk-SK" dirty="0"/>
                  <a:t>-definitná v okolí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sk-SK" dirty="0"/>
                  <a:t>. Funkcia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potom Lyapunova. </a:t>
                </a:r>
                <a:endParaRPr lang="en-US" dirty="0"/>
              </a:p>
              <a:p>
                <a:r>
                  <a:rPr lang="en-US" dirty="0"/>
                  <a:t>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sk-SK" dirty="0"/>
                  <a:t>pokrýva celý stavový priestor a ak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tak aj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potom je rovnovážny stav systému v počiatku globálne asymptoticky stabilný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0A6B8E-8F8E-12FE-65F0-B5FEDE6AC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250" b="-1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76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9D4B-7AF1-1560-8A83-C955A98B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2FBF0-03A9-BC04-6A1E-E86629727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Vyšetrime stabilitu rovnovážneho stavu nelineárneho systému zadaného nasledovne: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sk-SK" dirty="0"/>
                  <a:t>A funkcia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spojite diferencovateľná funkcia, </a:t>
                </a:r>
                <a:r>
                  <a:rPr lang="sk-SK"/>
                  <a:t>taká že pre </a:t>
                </a:r>
                <a:r>
                  <a:rPr lang="sk-SK" dirty="0"/>
                  <a:t>jej deriváciu platí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 </a:t>
                </a:r>
              </a:p>
              <a:p>
                <a:endParaRPr lang="sk-SK" dirty="0"/>
              </a:p>
              <a:p>
                <a:r>
                  <a:rPr lang="sk-SK" dirty="0"/>
                  <a:t>Zvoľme matice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k-SK" dirty="0"/>
                  <a:t> ako jednotkové. </a:t>
                </a:r>
              </a:p>
              <a:p>
                <a:r>
                  <a:rPr lang="sk-SK" dirty="0"/>
                  <a:t>Potom matica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b="0" i="1" dirty="0">
                    <a:latin typeface="Cambria Math" panose="02040503050406030204" pitchFamily="18" charset="0"/>
                  </a:rPr>
                  <a:t> </a:t>
                </a:r>
                <a:r>
                  <a:rPr lang="sk-SK" b="0" dirty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acc>
                                <m:accPr>
                                  <m:chr m:val="̇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Vlastné čísla matice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1+2</m:t>
                        </m:r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2FBF0-03A9-BC04-6A1E-E86629727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55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1E57-A0E9-C8A1-2231-9A8B6ABD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FAB2B-4CA3-B309-9745-3EB1AF8A3C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sz="2000" dirty="0"/>
                  <a:t>Z riešenia kvadratickej rovnice vyplývajú 2 vlastné čísla: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800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̇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sk-SK" sz="1800" dirty="0"/>
              </a:p>
              <a:p>
                <a:r>
                  <a:rPr lang="en-GB" sz="2000" dirty="0"/>
                  <a:t>A </a:t>
                </a:r>
                <a:r>
                  <a:rPr lang="sk-SK" sz="2000" dirty="0"/>
                  <a:t>keďže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sk-SK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2000" dirty="0"/>
                  <a:t> tak aj vlastné čísla sú záporné. </a:t>
                </a:r>
              </a:p>
              <a:p>
                <a:r>
                  <a:rPr lang="sk-SK" sz="2000" dirty="0"/>
                  <a:t>Vpravo sa nachádza grafické znázornenie riešenia vlastných čísiel vzhľadom na veľkosť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sk-SK" sz="2000" dirty="0"/>
                  <a:t>.</a:t>
                </a:r>
              </a:p>
              <a:p>
                <a:r>
                  <a:rPr lang="sk-SK" sz="1800" dirty="0"/>
                  <a:t>Lyapunova funkcia je v tvare: </a:t>
                </a:r>
                <a:endParaRPr lang="sk-SK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k-SK" sz="18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1800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1800" dirty="0"/>
              </a:p>
              <a:p>
                <a:r>
                  <a:rPr lang="sk-SK" sz="1800" dirty="0"/>
                  <a:t>Ak </a:t>
                </a:r>
                <a14:m>
                  <m:oMath xmlns:m="http://schemas.openxmlformats.org/officeDocument/2006/math">
                    <m:r>
                      <a:rPr lang="sk-SK" sz="18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sz="1800" dirty="0"/>
                  <a:t> 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sz="1800" dirty="0"/>
                  <a:t> tak aj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sk-SK" sz="2000" dirty="0"/>
              </a:p>
              <a:p>
                <a:r>
                  <a:rPr lang="sk-SK" sz="2000" dirty="0"/>
                  <a:t>Rovnovážny stav systému v počiatku je globálne asymptoticky stabilný.</a:t>
                </a:r>
              </a:p>
              <a:p>
                <a:endParaRPr lang="sk-SK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FAB2B-4CA3-B309-9745-3EB1AF8A3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03" t="-1292" r="-1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306513-EEF4-E462-B180-0F8C09BE0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12" y="1819585"/>
            <a:ext cx="3687775" cy="4425330"/>
          </a:xfrm>
        </p:spPr>
      </p:pic>
    </p:spTree>
    <p:extLst>
      <p:ext uri="{BB962C8B-B14F-4D97-AF65-F5344CB8AC3E}">
        <p14:creationId xmlns:p14="http://schemas.microsoft.com/office/powerpoint/2010/main" val="33667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393FE5-7B45-6525-ECDA-29E7CDB5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variabilného gradientu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9606AD5-EFC6-CF31-AE2D-14D6CD2DE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Metóda variabilného gradientu je formálnym prístupom ku konštrukcii </a:t>
                </a:r>
                <a:r>
                  <a:rPr lang="sk-SK" dirty="0" err="1"/>
                  <a:t>Lyapunových</a:t>
                </a:r>
                <a:r>
                  <a:rPr lang="sk-SK" dirty="0"/>
                  <a:t> funkcií. Skalárna funkcia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má nasledovný vzťah ku svojmu gradientu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sk-SK" dirty="0"/>
              </a:p>
              <a:p>
                <a:r>
                  <a:rPr lang="sk-SK" dirty="0"/>
                  <a:t> Predtým ako budeme hľadať skalárnu funkciu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musí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spĺňať nasledovné podmienky: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pre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sk-SK" dirty="0"/>
                  <a:t>Gradienty v protismere sa musia rovnať.</a:t>
                </a:r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sk-SK" dirty="0"/>
                  <a:t> pre gradienty platí: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sk-SK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9606AD5-EFC6-CF31-AE2D-14D6CD2D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6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84C8-8378-83A6-B353-D5F1E8A0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variabilného gradientu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0C669-05AE-EE60-0FF6-F5A57812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Ideou metódy variabilného gradientu je zvolenie gradientov namiesto volenia samotnej Lyapunovej funkcie. Najjednoduchšou možnosťou voľby gradientu je použitie nasledovného predpisu: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Kde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s</a:t>
                </a:r>
                <a:r>
                  <a:rPr lang="sk-SK" dirty="0"/>
                  <a:t>ú koeficientmi, ktoré je potrebné zistiť. </a:t>
                </a:r>
              </a:p>
              <a:p>
                <a:r>
                  <a:rPr lang="sk-SK" dirty="0"/>
                  <a:t>Postup hľadania Lyapunovej funkcie:</a:t>
                </a:r>
              </a:p>
              <a:p>
                <a:pPr lvl="1"/>
                <a:r>
                  <a:rPr lang="sk-SK" dirty="0"/>
                  <a:t>Zvolenie gradientu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k-SK" dirty="0"/>
                  <a:t>, napr. podľa predchádzajúceho predpisu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endParaRPr lang="sk-SK" dirty="0"/>
              </a:p>
              <a:p>
                <a:pPr lvl="1"/>
                <a:r>
                  <a:rPr lang="sk-SK" dirty="0"/>
                  <a:t>Nájdenie neznámych koeficientov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k-SK" dirty="0"/>
                  <a:t> podľa podmienky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Zmena koeficientov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k-SK" dirty="0"/>
                  <a:t> prípade potreby, tak aby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sk-SK" dirty="0"/>
                  <a:t> bola negatívne semidefinitná funkcia, aspoň lokálne</a:t>
                </a:r>
              </a:p>
              <a:p>
                <a:pPr lvl="1"/>
                <a:r>
                  <a:rPr lang="sk-SK" dirty="0"/>
                  <a:t>Výpočet Lyapunovej funkcie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k-SK" dirty="0"/>
                  <a:t> z jej gradientu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Zistiť či je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k-SK" dirty="0"/>
                  <a:t> kladne definitná funkcia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0C669-05AE-EE60-0FF6-F5A57812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00" b="-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65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25E4-B7FB-02A4-2DAB-DE3C8381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7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6EFC2-997A-3F83-50F7-725BD4F10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k-SK" dirty="0"/>
                  <a:t>Vyšetrime stabilitu rovnovážneho stavu nelineárneho systému pomocou metódy variabilného gradientu ak je nelineárny systém zadaný nasledovne: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r>
                  <a:rPr lang="sk-SK" dirty="0"/>
                  <a:t>Zvoľme gradienty Lyapunovej funkcie nasledovne: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sk-SK" dirty="0"/>
                  <a:t>Z podmienky pre rovnosť gradientov: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sk-SK" dirty="0"/>
                  <a:t>Ak koeficienty zvolíme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 potom dostávame gradienty: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Derivácia funkcie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sk-SK" dirty="0"/>
                  <a:t> je potom: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sk-SK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sk-SK" dirty="0"/>
                  <a:t>Derivácia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sk-SK" dirty="0"/>
                  <a:t> je negatívne definitná v okolí počiatku pre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6EFC2-997A-3F83-50F7-725BD4F10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1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5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FA7-CD24-8F2C-B847-DF2A3D6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7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4DE38-2D3A-C13F-11ED-77B06B455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Lyapunovu funkciu potom získame integrovaním gradientov po krivke: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sk-SK" dirty="0"/>
                  <a:t>Čo je pozitívne definitná funkcia a preto je rovnovážny stav systému lokálne asymptoticky stabilný.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4DE38-2D3A-C13F-11ED-77B06B455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8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Cvičenie 9</a:t>
            </a:r>
            <a:r>
              <a:rPr lang="sk-SK" dirty="0"/>
              <a:t>: Konštrukcia </a:t>
            </a:r>
            <a:r>
              <a:rPr lang="sk-SK" dirty="0" err="1"/>
              <a:t>Lyapunových</a:t>
            </a:r>
            <a:r>
              <a:rPr lang="sk-SK" dirty="0"/>
              <a:t> funkcií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4224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sk-SK" sz="2500" dirty="0"/>
                  <a:t>Nájdite rovnovážny stav systému.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sk-SK" sz="2500" dirty="0"/>
                  <a:t>Vytvorte dynamický model pre tento systém.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sk-SK" sz="2500" dirty="0"/>
                  <a:t>Simulačne analyzujte stabilitu rovnovážneho stavu [0,0] tohto systému.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sk-SK" sz="2500" dirty="0"/>
                  <a:t>Pre tento systém realizujte analýzu stability rovnovážneho stavu [0,0] použitím metódy Variabilného gradientu.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sk-SK" sz="2500" dirty="0"/>
                  <a:t>Analyzujte stabilitu rovnovážneho stavu [0,0] systému pomocou </a:t>
                </a:r>
                <a:r>
                  <a:rPr lang="sk-SK" sz="2500" dirty="0" err="1"/>
                  <a:t>Krasowského</a:t>
                </a:r>
                <a:r>
                  <a:rPr lang="sk-SK" sz="2500" dirty="0"/>
                  <a:t> teorému.</a:t>
                </a:r>
              </a:p>
              <a:p>
                <a:pPr marL="0" lvl="0" indent="0">
                  <a:buNone/>
                </a:pPr>
                <a:endParaRPr lang="sk-SK" dirty="0"/>
              </a:p>
              <a:p>
                <a:r>
                  <a:rPr lang="sk-SK" dirty="0"/>
                  <a:t>Úlohy realizujte pre systém, ktorý je zadaný nasledovnými diferenciálnymi rovnicami:</a:t>
                </a: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sk-SK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4224"/>
              </a:xfrm>
              <a:blipFill>
                <a:blip r:embed="rId2"/>
                <a:stretch>
                  <a:fillRect l="-593" t="-1685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41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8C47-F37F-87B6-F746-51B15314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dirty="0"/>
              <a:t>Konštrukcia Lyapunových funkcií pomocou energie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DC959-6B9E-8444-EB96-12C541668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0"/>
                <a:ext cx="8229600" cy="44881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U </a:t>
                </a:r>
                <a:r>
                  <a:rPr lang="en-GB" dirty="0" err="1"/>
                  <a:t>neline</a:t>
                </a:r>
                <a:r>
                  <a:rPr lang="sk-SK" dirty="0" err="1"/>
                  <a:t>árnych</a:t>
                </a:r>
                <a:r>
                  <a:rPr lang="sk-SK" dirty="0"/>
                  <a:t> systémov nižšieho rádu je možné nájsť jednoduchú fyzikálnu interpretáciu </a:t>
                </a:r>
                <a:r>
                  <a:rPr lang="sk-SK" dirty="0" err="1"/>
                  <a:t>Lyapunovej</a:t>
                </a:r>
                <a:r>
                  <a:rPr lang="sk-SK" dirty="0"/>
                  <a:t> teórie stability a podľa nej navrhnúť vhodnú </a:t>
                </a:r>
                <a:r>
                  <a:rPr lang="sk-SK" dirty="0" err="1"/>
                  <a:t>Lyapunovu</a:t>
                </a:r>
                <a:r>
                  <a:rPr lang="sk-SK" dirty="0"/>
                  <a:t> funkciu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. </a:t>
                </a:r>
              </a:p>
              <a:p>
                <a:r>
                  <a:rPr lang="sk-SK" dirty="0"/>
                  <a:t>Ideou je nájsť interpretáciu </a:t>
                </a:r>
                <a:r>
                  <a:rPr lang="sk-SK" dirty="0" err="1"/>
                  <a:t>Lyapunovej</a:t>
                </a:r>
                <a:r>
                  <a:rPr lang="sk-SK" dirty="0"/>
                  <a:t> funkcie ako celkovú mechanickú energiu systému v tvare: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sk-SK" b="0" dirty="0"/>
              </a:p>
              <a:p>
                <a:r>
                  <a:rPr lang="sk-SK" dirty="0"/>
                  <a:t>Kde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/>
                  <a:t> je kinetickou energiou systému 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/>
                  <a:t> je potenciálnou energiou systému.</a:t>
                </a:r>
              </a:p>
              <a:p>
                <a:r>
                  <a:rPr lang="sk-SK" dirty="0"/>
                  <a:t>Aby bola funkcia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</a:t>
                </a:r>
                <a:r>
                  <a:rPr lang="sk-SK" dirty="0" err="1"/>
                  <a:t>Lyapunova</a:t>
                </a:r>
                <a:r>
                  <a:rPr lang="sk-SK" dirty="0"/>
                  <a:t> musí spĺňať štandardné podmienky:</a:t>
                </a:r>
              </a:p>
              <a:p>
                <a:pPr lvl="1"/>
                <a:r>
                  <a:rPr lang="sk-SK" dirty="0"/>
                  <a:t>Hodnota v počiatku musí byť 0,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 </a:t>
                </a:r>
              </a:p>
              <a:p>
                <a:pPr lvl="1"/>
                <a:r>
                  <a:rPr lang="sk-SK" dirty="0"/>
                  <a:t>Musí byť kladne </a:t>
                </a:r>
                <a:r>
                  <a:rPr lang="sk-SK" dirty="0" err="1"/>
                  <a:t>definitná</a:t>
                </a:r>
                <a:r>
                  <a:rPr lang="sk-SK" dirty="0"/>
                  <a:t> okrem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Z toho vyplýva, že výsledok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/>
                  <a:t> musí byť kladne </a:t>
                </a:r>
                <a:r>
                  <a:rPr lang="sk-SK" dirty="0" err="1"/>
                  <a:t>definitnou</a:t>
                </a:r>
                <a:r>
                  <a:rPr lang="sk-SK" dirty="0"/>
                  <a:t> funkciou spĺňajúcou predošlé podmienky.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DC959-6B9E-8444-EB96-12C541668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0"/>
                <a:ext cx="8229600" cy="4488160"/>
              </a:xfrm>
              <a:blipFill>
                <a:blip r:embed="rId2"/>
                <a:stretch>
                  <a:fillRect l="-370" t="-1221" r="-1481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3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8C47-F37F-87B6-F746-51B15314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dirty="0"/>
              <a:t>Konštrukcia Lyapunových funkcií pomocou energie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DC959-6B9E-8444-EB96-12C541668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8840"/>
                <a:ext cx="8229600" cy="448816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Potom derivácia funkcie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Aby bol rovnovážny stav systému v počiatku globálne stabilný je potom potrebné dokázať negatívnu </a:t>
                </a:r>
                <a:r>
                  <a:rPr lang="sk-SK" dirty="0" err="1"/>
                  <a:t>semidefinitnosť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DC959-6B9E-8444-EB96-12C541668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8840"/>
                <a:ext cx="8229600" cy="4488160"/>
              </a:xfrm>
              <a:blipFill>
                <a:blip r:embed="rId2"/>
                <a:stretch>
                  <a:fillRect l="-667" t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14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2624-F5E2-303F-515B-BE114DC4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Príklad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BAF662-6DC5-A736-D84E-F8AD4AF58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sk-SK" dirty="0"/>
                  <a:t>Majme nelineárny systém opísaný diferenciálnymi rovnicami: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Predpokladom je, že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 </a:t>
                </a:r>
                <a:r>
                  <a:rPr lang="en-GB" dirty="0"/>
                  <a:t>pre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 a teda existuje len jeden rovnovážny stav a to v počiatku. Použime funkciu v tvare energie: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/>
                  <a:t> </a:t>
                </a:r>
              </a:p>
              <a:p>
                <a:r>
                  <a:rPr lang="sk-SK" dirty="0"/>
                  <a:t>Funkcia spĺňa požiadavky na </a:t>
                </a:r>
                <a:r>
                  <a:rPr lang="sk-SK" dirty="0" err="1"/>
                  <a:t>Lyapunovu</a:t>
                </a:r>
                <a:r>
                  <a:rPr lang="sk-SK" dirty="0"/>
                  <a:t> funkciu, keďže je kladne </a:t>
                </a:r>
                <a:r>
                  <a:rPr lang="sk-SK" dirty="0" err="1"/>
                  <a:t>definitná</a:t>
                </a:r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/>
                  <a:t> musí spĺňať rovnaké požiadavky. </a:t>
                </a:r>
              </a:p>
              <a:p>
                <a:r>
                  <a:rPr lang="sk-SK" dirty="0"/>
                  <a:t>Takéto požiadavky spĺňajú funkcie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, ktorých hodnoty sa nachádzajú v I. a III. kvadrante súradnicového systému.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BAF662-6DC5-A736-D84E-F8AD4AF58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52" t="-1938" r="-1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64FECCB-EED3-2C9D-3E98-8C78CFE9C1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96" y="1819585"/>
            <a:ext cx="3779207" cy="4425330"/>
          </a:xfrm>
        </p:spPr>
      </p:pic>
    </p:spTree>
    <p:extLst>
      <p:ext uri="{BB962C8B-B14F-4D97-AF65-F5344CB8AC3E}">
        <p14:creationId xmlns:p14="http://schemas.microsoft.com/office/powerpoint/2010/main" val="99591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5FEC-9763-3B7E-4BDE-B19E4EC6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AAC1A-6833-ECE9-FA64-5BED7553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Derivácia funkcie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Po dosadení rovníc systému: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r>
                  <a:rPr lang="sk-SK" dirty="0"/>
                  <a:t>Derivácia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negatívne </a:t>
                </a:r>
                <a:r>
                  <a:rPr lang="sk-SK" dirty="0" err="1"/>
                  <a:t>semidefinitná</a:t>
                </a:r>
                <a:r>
                  <a:rPr lang="sk-SK" dirty="0"/>
                  <a:t> pre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, ak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aj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sk-SK" dirty="0"/>
                  <a:t> a rovnovážny stav systému je v tomto prípade globálne asymptoticky stabilný.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AAC1A-6833-ECE9-FA64-5BED7553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4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BE75-F542-EF22-D5A2-B6017077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EE18E-6D85-493A-6B78-1E44DA00A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k-SK" sz="2400" dirty="0"/>
                  <a:t>Vyšetrime stabilitu rovnovážneho stavu v počiatku systému matematického kyvadla daného rovnicami: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𝑚𝑔𝑟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Pre tento príklad by bolo možné využiť predchádzajúci postup. Skonštruujme najskôr </a:t>
                </a:r>
                <a:r>
                  <a:rPr lang="sk-SK" dirty="0" err="1"/>
                  <a:t>Lyapunovu</a:t>
                </a:r>
                <a:r>
                  <a:rPr lang="sk-SK" dirty="0"/>
                  <a:t> funkciu podľa predpisu: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/>
                  <a:t>, kde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Najskôr je potrebné vyriešiť krivkový integrál: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sk-SK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Dosadením do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dostávame: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Všimnime si, že funkcia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kladne </a:t>
                </a:r>
                <a:r>
                  <a:rPr lang="sk-SK" dirty="0" err="1"/>
                  <a:t>definitná</a:t>
                </a:r>
                <a:r>
                  <a:rPr lang="sk-SK" dirty="0"/>
                  <a:t> iba v okolí rovnovážneho stavu v počiatku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. Pre body </a:t>
                </a:r>
                <a14:m>
                  <m:oMath xmlns:m="http://schemas.openxmlformats.org/officeDocument/2006/math">
                    <m:r>
                      <a:rPr lang="sk-SK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sk-SK" dirty="0"/>
                  <a:t>, kde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sk-SK" dirty="0"/>
                  <a:t> 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. Nie je teda možné vyšetriť globálnu stabilitu rovnovážneho stavu v počiatku ale môžeme vyšetriť lokálnu stabilitu rovnovážneho stavu v  počiatku v blízkom okolí. </a:t>
                </a:r>
              </a:p>
              <a:p>
                <a:endParaRPr lang="sk-SK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EE18E-6D85-493A-6B78-1E44DA00A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875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1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CC12-05F8-48D2-9CB5-06D3FBD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6498A-3366-49EB-3992-F0FDE4367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Derivácia funkcie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𝑚𝑔𝑟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sk-SK" dirty="0"/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r>
                  <a:rPr lang="sk-SK" dirty="0"/>
                  <a:t>Vidíme, že derivácia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záporne </a:t>
                </a:r>
                <a:r>
                  <a:rPr lang="sk-SK" dirty="0" err="1"/>
                  <a:t>semidefinitná</a:t>
                </a:r>
                <a:r>
                  <a:rPr lang="sk-SK" dirty="0"/>
                  <a:t>, a teda rovnovážny stav v počiatku je lokálne stabilný.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6498A-3366-49EB-3992-F0FDE4367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7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E893-B12E-FC25-5257-847DCF0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2</a:t>
            </a:r>
            <a:r>
              <a:rPr lang="en-GB" dirty="0"/>
              <a:t> – </a:t>
            </a:r>
            <a:r>
              <a:rPr lang="sk-SK" dirty="0"/>
              <a:t>Simulačná analýza</a:t>
            </a:r>
            <a:endParaRPr lang="en-GB" dirty="0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6A96F66-0C65-21E5-3F37-07C023A83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" y="1825935"/>
            <a:ext cx="7381646" cy="4425330"/>
          </a:xfrm>
        </p:spPr>
      </p:pic>
    </p:spTree>
    <p:extLst>
      <p:ext uri="{BB962C8B-B14F-4D97-AF65-F5344CB8AC3E}">
        <p14:creationId xmlns:p14="http://schemas.microsoft.com/office/powerpoint/2010/main" val="242550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6794</TotalTime>
  <Words>2179</Words>
  <Application>Microsoft Office PowerPoint</Application>
  <PresentationFormat>On-screen Show (4:3)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Jasnosť</vt:lpstr>
      <vt:lpstr>Riadenie Nelineárnych Systémov Prednáška 9</vt:lpstr>
      <vt:lpstr>Obsah prednášky 9 – Lyapunove funkcie</vt:lpstr>
      <vt:lpstr>Konštrukcia Lyapunových funkcií pomocou energie </vt:lpstr>
      <vt:lpstr>Konštrukcia Lyapunových funkcií pomocou energie </vt:lpstr>
      <vt:lpstr>Príklad 1</vt:lpstr>
      <vt:lpstr>Príklad 1</vt:lpstr>
      <vt:lpstr>Príklad 2</vt:lpstr>
      <vt:lpstr>Príklad 2</vt:lpstr>
      <vt:lpstr>Príklad 2 – Simulačná analýza</vt:lpstr>
      <vt:lpstr>Lyapunove funkcie pre lineárne systémy</vt:lpstr>
      <vt:lpstr>Príklad 3</vt:lpstr>
      <vt:lpstr>Príklad 3</vt:lpstr>
      <vt:lpstr>Príklad 3 – Simulačná analýza</vt:lpstr>
      <vt:lpstr>Príklad 4</vt:lpstr>
      <vt:lpstr>Príklad 4 – Simulačná analýza</vt:lpstr>
      <vt:lpstr>Príklad 4</vt:lpstr>
      <vt:lpstr>Príklad 4</vt:lpstr>
      <vt:lpstr>Príklad 4</vt:lpstr>
      <vt:lpstr>Krasovskeho metóda</vt:lpstr>
      <vt:lpstr>Príklad 5</vt:lpstr>
      <vt:lpstr>Príklad 5</vt:lpstr>
      <vt:lpstr>Všeobecný Krasowskeho teorém</vt:lpstr>
      <vt:lpstr>Príklad 6</vt:lpstr>
      <vt:lpstr>Príklad 6</vt:lpstr>
      <vt:lpstr>Metóda variabilného gradientu</vt:lpstr>
      <vt:lpstr>Metóda variabilného gradientu</vt:lpstr>
      <vt:lpstr>Príklad 7</vt:lpstr>
      <vt:lpstr>Príklad 7</vt:lpstr>
      <vt:lpstr>Cvičenie 9: Konštrukcia Lyapunových funkcií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Spojité procesy cvičenie 1</dc:title>
  <dc:creator>Erny</dc:creator>
  <cp:lastModifiedBy>Martin Ernek</cp:lastModifiedBy>
  <cp:revision>185</cp:revision>
  <dcterms:created xsi:type="dcterms:W3CDTF">2015-02-16T07:44:50Z</dcterms:created>
  <dcterms:modified xsi:type="dcterms:W3CDTF">2023-11-22T08:13:47Z</dcterms:modified>
</cp:coreProperties>
</file>