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746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>
            <a:extLst>
              <a:ext uri="{FF2B5EF4-FFF2-40B4-BE49-F238E27FC236}">
                <a16:creationId xmlns:a16="http://schemas.microsoft.com/office/drawing/2014/main" id="{372BE87D-B215-4AB7-9BEB-3E19F6F52E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12070802-DC89-4221-9CC9-4A497EF7BF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B4958-ABA3-497E-BEE6-898DC192AE03}" type="datetimeFigureOut">
              <a:rPr lang="sk-SK" smtClean="0"/>
              <a:t>1. 4. 2024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029672FD-7FBF-43E2-B819-19D9AEBE19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A72CE09E-EE70-4E28-A752-95875679917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8E73E-ECDF-44E4-91D5-519FB0C7A2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224080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9EBAF-FB50-4ACC-9A2D-4385BFD5292B}" type="datetimeFigureOut">
              <a:rPr lang="sk-SK" smtClean="0"/>
              <a:t>1. 4. 2024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A8461-AF6B-4891-A218-30BAEC2A8C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4312389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9A8398-9327-4522-AE5F-EEA476E1F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87C726A-4D68-459E-AED0-3772442EC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ADDDDDC9-BB22-4A3F-81B2-5B3C821AA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50702-3AA9-4EFA-BFEF-51DBA0506DC5}" type="datetime1">
              <a:rPr lang="sk-SK" smtClean="0"/>
              <a:t>1. 4. 2024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EDB0BEFA-CDE0-4A53-8727-677EAFF7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BC88B60-6266-440E-AA31-8C71AB89E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AD84C-41D6-41F1-9650-2CE19E4CF2D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37498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23C0ED-3652-4BD2-A9A0-BD34EB0D8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242C9885-41F0-40BE-B599-793B02D33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9CCA998-09D0-4BE5-B010-3122C4A50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3F8D-BBC5-4CA6-8BAD-5DF924481F68}" type="datetime1">
              <a:rPr lang="sk-SK" smtClean="0"/>
              <a:t>1. 4. 2024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8FA235C-D888-4ACC-AAD2-FD4040D0F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DAB6B6B6-F538-4B14-93AE-BD3ACB0A1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AD84C-41D6-41F1-9650-2CE19E4CF2D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5078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DE6AF40A-4609-44EB-A1C3-CFF09348DC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02BE9383-9FAB-45CF-9228-F7C989BE75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8F14F02-7455-4E3F-9FBB-A714FEA4F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8D0B-08AE-4848-A90C-593671375668}" type="datetime1">
              <a:rPr lang="sk-SK" smtClean="0"/>
              <a:t>1. 4. 2024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6EA0081-DED8-444D-A6E6-CEA75BBED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DA3EA1C-61A4-49FB-8BD8-9014B6A57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AD84C-41D6-41F1-9650-2CE19E4CF2D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79901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38D44F-443E-4783-B2E1-3BF8F6768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E60E2A4-15FE-4767-867A-E3B3E498B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E646A18-8D8E-47B7-828C-3C60D3836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DFCC1-5A45-4059-B319-030806E09E8E}" type="datetime1">
              <a:rPr lang="sk-SK" smtClean="0"/>
              <a:t>1. 4. 2024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0594FE1A-11A2-4922-A863-7CAF02ACC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41E36EB-4960-4C96-8154-1A9ED8554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AD84C-41D6-41F1-9650-2CE19E4CF2D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8542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AAFA8C5-4F6B-492C-AA24-04D81CBF0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9AAC1FC-A6C4-4692-AD5A-1D236415B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E01D612-D792-4AA3-BB0B-63B4939DB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F9412-05E0-4AEB-AFD0-343AF9DCFF09}" type="datetime1">
              <a:rPr lang="sk-SK" smtClean="0"/>
              <a:t>1. 4. 2024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C00C7D56-DB6A-4D38-A14C-B23924FE0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39031181-D3D1-414C-B052-DCF8377E4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AD84C-41D6-41F1-9650-2CE19E4CF2D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41070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A6396B-A34C-4D46-91BC-3A7ACAD3F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82F7FE6-B13C-4527-B5AF-95A1CB99A0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8EE349CB-9012-4D15-BE03-553C0817A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06B16061-DF5E-44E6-B573-2172A56FD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C91B-9D6F-496D-8DDE-EC9E4994AD86}" type="datetime1">
              <a:rPr lang="sk-SK" smtClean="0"/>
              <a:t>1. 4. 2024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65358BA4-696F-45F5-B985-58D61BC64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464833F5-EA7C-4869-8219-FAB7B6504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AD84C-41D6-41F1-9650-2CE19E4CF2D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89986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726E474-E9D7-4827-B9D0-53186BBC2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4CC948B-F453-4BDF-8197-0A798DE56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FAB9F313-45D8-4884-87D0-579AE0617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B0BCC8E-C084-42C9-8CC2-70B358FF34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4FF6008C-90F3-41F3-BC59-C54D63060D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40EEAF76-8D07-4BD5-AA65-D526D1883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3E15-C3B8-4FF7-9251-7E8E7A91B89D}" type="datetime1">
              <a:rPr lang="sk-SK" smtClean="0"/>
              <a:t>1. 4. 2024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20B12BA1-14CF-48C7-87B0-FB0A94F2E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905880C1-5877-443F-9353-CED8EE739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AD84C-41D6-41F1-9650-2CE19E4CF2D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85702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B4C81AF-AD0E-4CEA-A4EE-D25081FD2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AE08BC81-FC3E-42AC-87AC-77F581CF6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5F80-B387-4B77-A7D1-12BAC59ED9C5}" type="datetime1">
              <a:rPr lang="sk-SK" smtClean="0"/>
              <a:t>1. 4. 2024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D641CF36-0089-4D59-9D7A-2427856BD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C392ABA8-9D54-4E5C-A38D-42BFA6BB7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AD84C-41D6-41F1-9650-2CE19E4CF2D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60376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68320EF8-3E7C-4E76-B743-6C53E34A1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16348-649D-4042-A1DB-CA6B2ED7DD30}" type="datetime1">
              <a:rPr lang="sk-SK" smtClean="0"/>
              <a:t>1. 4. 2024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E28E4F2A-90C7-4A08-A6EB-50E6DD540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DB51197A-5D72-4137-BD1B-0F8EE7DF3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AD84C-41D6-41F1-9650-2CE19E4CF2D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85033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FE3BE8-2226-4DF8-AE49-E64FC617D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0A931A3-355B-41E5-96C3-EA3428098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C8DAFFA-F22D-4B1B-BF85-B9014847F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332FD538-CAF7-4127-889F-E835E21C5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A105-76CB-4F15-BD04-33F714CD7E7F}" type="datetime1">
              <a:rPr lang="sk-SK" smtClean="0"/>
              <a:t>1. 4. 2024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5EC10CE8-B27D-4E91-8470-54CD004A8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75A867F4-F004-4EDB-9E0B-5A2C9CD16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AD84C-41D6-41F1-9650-2CE19E4CF2D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08088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F6D909E-538B-4A82-8949-BC55F6119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DF3F5C1B-4AE1-4A80-8655-2C987DD358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44816FDF-4F3A-4B08-9B3F-FCCE97EEC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1E3652A9-5187-4F40-87BF-87BF6D460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F467-13D1-4D0A-9FC5-4A9740684900}" type="datetime1">
              <a:rPr lang="sk-SK" smtClean="0"/>
              <a:t>1. 4. 2024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302BE5B2-0B9C-4E84-B2C7-23FFC28C7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E9973995-0A15-4A35-B57F-D6FCAA905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AD84C-41D6-41F1-9650-2CE19E4CF2D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73305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FF5C8093-F7DE-4920-BFBE-3D9B0926F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2E228D0-39E8-4518-84AB-B7E875E1A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906F7A21-D271-40F6-B970-DFE6BB0C3D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53F79-D594-4AD4-B0FB-C77842D02C82}" type="datetime1">
              <a:rPr lang="sk-SK" smtClean="0"/>
              <a:t>1. 4. 2024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CADE1D1B-0022-4C38-A745-A2AE388182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BC70F035-6E6B-4AFE-BA95-351F2CB01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AD84C-41D6-41F1-9650-2CE19E4CF2D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22419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F149E2A-E343-451A-8036-EE56F8DD4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18102"/>
            <a:ext cx="9144000" cy="2387600"/>
          </a:xfrm>
        </p:spPr>
        <p:txBody>
          <a:bodyPr>
            <a:normAutofit/>
          </a:bodyPr>
          <a:lstStyle/>
          <a:p>
            <a:r>
              <a:rPr lang="sk-SK" sz="7200" b="1" dirty="0" err="1">
                <a:solidFill>
                  <a:srgbClr val="FFC000"/>
                </a:solidFill>
                <a:latin typeface="+mn-lt"/>
              </a:rPr>
              <a:t>Houghova</a:t>
            </a:r>
            <a:br>
              <a:rPr lang="sk-SK" sz="7200" b="1" dirty="0">
                <a:solidFill>
                  <a:srgbClr val="FFC000"/>
                </a:solidFill>
                <a:latin typeface="+mn-lt"/>
              </a:rPr>
            </a:br>
            <a:r>
              <a:rPr lang="sk-SK" sz="7200" b="1" dirty="0">
                <a:solidFill>
                  <a:srgbClr val="FFC000"/>
                </a:solidFill>
                <a:latin typeface="+mn-lt"/>
              </a:rPr>
              <a:t> Transformácia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80F925E-5D22-4EF8-AFFD-DA9F8A44E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90221"/>
            <a:ext cx="9144000" cy="1655762"/>
          </a:xfrm>
        </p:spPr>
        <p:txBody>
          <a:bodyPr>
            <a:normAutofit/>
          </a:bodyPr>
          <a:lstStyle/>
          <a:p>
            <a:r>
              <a:rPr lang="sk-SK" sz="3600" dirty="0">
                <a:solidFill>
                  <a:schemeClr val="bg1"/>
                </a:solidFill>
              </a:rPr>
              <a:t>FEI</a:t>
            </a:r>
            <a:endParaRPr lang="sk-SK" sz="3200" dirty="0">
              <a:solidFill>
                <a:schemeClr val="bg1"/>
              </a:solidFill>
            </a:endParaRP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5B852A29-BE51-4359-A243-AF710F30573A}"/>
              </a:ext>
            </a:extLst>
          </p:cNvPr>
          <p:cNvSpPr txBox="1"/>
          <p:nvPr/>
        </p:nvSpPr>
        <p:spPr>
          <a:xfrm>
            <a:off x="9497008" y="5400597"/>
            <a:ext cx="23419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+mn-lt"/>
              </a:rPr>
              <a:t>Eduard Zelenay</a:t>
            </a:r>
          </a:p>
          <a:p>
            <a:r>
              <a:rPr lang="en-US" sz="2400" b="1" dirty="0" err="1">
                <a:solidFill>
                  <a:srgbClr val="FFC000"/>
                </a:solidFill>
              </a:rPr>
              <a:t>Maro</a:t>
            </a:r>
            <a:r>
              <a:rPr lang="sk-SK" sz="2400" b="1" dirty="0">
                <a:solidFill>
                  <a:srgbClr val="FFC000"/>
                </a:solidFill>
              </a:rPr>
              <a:t>š Kocúr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2978223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F149E2A-E343-451A-8036-EE56F8DD4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8580"/>
            <a:ext cx="9144000" cy="1073239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rgbClr val="FFC000"/>
                </a:solidFill>
                <a:latin typeface="+mn-lt"/>
              </a:rPr>
              <a:t>Example</a:t>
            </a:r>
            <a:endParaRPr lang="sk-SK" sz="6600" b="1" dirty="0">
              <a:solidFill>
                <a:srgbClr val="FFC000"/>
              </a:solidFill>
              <a:latin typeface="+mn-lt"/>
            </a:endParaRPr>
          </a:p>
        </p:txBody>
      </p:sp>
      <p:pic>
        <p:nvPicPr>
          <p:cNvPr id="12" name="Obrázok 11">
            <a:extLst>
              <a:ext uri="{FF2B5EF4-FFF2-40B4-BE49-F238E27FC236}">
                <a16:creationId xmlns:a16="http://schemas.microsoft.com/office/drawing/2014/main" id="{C796C131-BA1F-4E9B-8225-4440CCC2B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8190" y="1843549"/>
            <a:ext cx="5495618" cy="412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811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F149E2A-E343-451A-8036-EE56F8DD4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8580"/>
            <a:ext cx="9144000" cy="1073239"/>
          </a:xfrm>
        </p:spPr>
        <p:txBody>
          <a:bodyPr>
            <a:normAutofit/>
          </a:bodyPr>
          <a:lstStyle/>
          <a:p>
            <a:r>
              <a:rPr lang="sk-SK" sz="6600" b="1" dirty="0" err="1">
                <a:solidFill>
                  <a:srgbClr val="FFC000"/>
                </a:solidFill>
                <a:latin typeface="+mn-lt"/>
              </a:rPr>
              <a:t>Cannyho</a:t>
            </a:r>
            <a:r>
              <a:rPr lang="sk-SK" sz="6600" b="1" dirty="0">
                <a:solidFill>
                  <a:srgbClr val="FFC000"/>
                </a:solidFill>
                <a:latin typeface="+mn-lt"/>
              </a:rPr>
              <a:t> detektor hrán</a:t>
            </a:r>
          </a:p>
        </p:txBody>
      </p:sp>
      <p:pic>
        <p:nvPicPr>
          <p:cNvPr id="4" name="Obrázok 3" descr="Obrázok, na ktorom je ľudská tvár, ošatenie, náčrt, žena&#10;&#10;Automaticky generovaný popis">
            <a:extLst>
              <a:ext uri="{FF2B5EF4-FFF2-40B4-BE49-F238E27FC236}">
                <a16:creationId xmlns:a16="http://schemas.microsoft.com/office/drawing/2014/main" id="{32E9E8DE-BB21-4EA3-B5BD-1D2DF5AEF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286" y="1802321"/>
            <a:ext cx="5953427" cy="411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894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F149E2A-E343-451A-8036-EE56F8DD4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8580"/>
            <a:ext cx="9144000" cy="1073239"/>
          </a:xfrm>
        </p:spPr>
        <p:txBody>
          <a:bodyPr>
            <a:normAutofit/>
          </a:bodyPr>
          <a:lstStyle/>
          <a:p>
            <a:r>
              <a:rPr lang="en-US" sz="6600" b="1" dirty="0" err="1">
                <a:solidFill>
                  <a:srgbClr val="FFC000"/>
                </a:solidFill>
                <a:latin typeface="+mn-lt"/>
              </a:rPr>
              <a:t>Parametrick</a:t>
            </a:r>
            <a:r>
              <a:rPr lang="sk-SK" sz="6600" b="1" dirty="0">
                <a:solidFill>
                  <a:srgbClr val="FFC000"/>
                </a:solidFill>
                <a:latin typeface="+mn-lt"/>
              </a:rPr>
              <a:t>ý priestor a)</a:t>
            </a:r>
          </a:p>
        </p:txBody>
      </p:sp>
      <p:pic>
        <p:nvPicPr>
          <p:cNvPr id="8" name="Obrázok 7" descr="Obrázok, na ktorom je rad, diagram, vývoj, text&#10;&#10;Automaticky generovaný popis">
            <a:extLst>
              <a:ext uri="{FF2B5EF4-FFF2-40B4-BE49-F238E27FC236}">
                <a16:creationId xmlns:a16="http://schemas.microsoft.com/office/drawing/2014/main" id="{65B56E95-F575-41D6-8A39-2143087C0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231" y="1658371"/>
            <a:ext cx="5729538" cy="32365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BlokTextu 8">
                <a:extLst>
                  <a:ext uri="{FF2B5EF4-FFF2-40B4-BE49-F238E27FC236}">
                    <a16:creationId xmlns:a16="http://schemas.microsoft.com/office/drawing/2014/main" id="{13352851-8998-45CB-A9F2-24A2DBCC4B3F}"/>
                  </a:ext>
                </a:extLst>
              </p:cNvPr>
              <p:cNvSpPr txBox="1"/>
              <p:nvPr/>
            </p:nvSpPr>
            <p:spPr>
              <a:xfrm>
                <a:off x="4925008" y="5181522"/>
                <a:ext cx="2341984" cy="4700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sk-SK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𝒖𝒙</m:t>
                      </m:r>
                      <m:r>
                        <a:rPr lang="sk-SK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9" name="BlokTextu 8">
                <a:extLst>
                  <a:ext uri="{FF2B5EF4-FFF2-40B4-BE49-F238E27FC236}">
                    <a16:creationId xmlns:a16="http://schemas.microsoft.com/office/drawing/2014/main" id="{13352851-8998-45CB-A9F2-24A2DBCC4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008" y="5181522"/>
                <a:ext cx="2341984" cy="470000"/>
              </a:xfrm>
              <a:prstGeom prst="rect">
                <a:avLst/>
              </a:prstGeom>
              <a:blipFill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9385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F149E2A-E343-451A-8036-EE56F8DD4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8580"/>
            <a:ext cx="9144000" cy="1073239"/>
          </a:xfrm>
        </p:spPr>
        <p:txBody>
          <a:bodyPr>
            <a:normAutofit/>
          </a:bodyPr>
          <a:lstStyle/>
          <a:p>
            <a:r>
              <a:rPr lang="en-US" sz="6600" b="1" dirty="0" err="1">
                <a:solidFill>
                  <a:srgbClr val="FFC000"/>
                </a:solidFill>
                <a:latin typeface="+mn-lt"/>
              </a:rPr>
              <a:t>Parametrick</a:t>
            </a:r>
            <a:r>
              <a:rPr lang="sk-SK" sz="6600" b="1" dirty="0">
                <a:solidFill>
                  <a:srgbClr val="FFC000"/>
                </a:solidFill>
                <a:latin typeface="+mn-lt"/>
              </a:rPr>
              <a:t>ý priestor b)</a:t>
            </a:r>
          </a:p>
        </p:txBody>
      </p:sp>
      <p:pic>
        <p:nvPicPr>
          <p:cNvPr id="8" name="Obrázok 7">
            <a:extLst>
              <a:ext uri="{FF2B5EF4-FFF2-40B4-BE49-F238E27FC236}">
                <a16:creationId xmlns:a16="http://schemas.microsoft.com/office/drawing/2014/main" id="{65B56E95-F575-41D6-8A39-2143087C0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8690" y="1658371"/>
            <a:ext cx="5714617" cy="32365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BlokTextu 4">
                <a:extLst>
                  <a:ext uri="{FF2B5EF4-FFF2-40B4-BE49-F238E27FC236}">
                    <a16:creationId xmlns:a16="http://schemas.microsoft.com/office/drawing/2014/main" id="{7EBD6349-41C7-40EB-B710-B1616C3332E7}"/>
                  </a:ext>
                </a:extLst>
              </p:cNvPr>
              <p:cNvSpPr txBox="1"/>
              <p:nvPr/>
            </p:nvSpPr>
            <p:spPr>
              <a:xfrm>
                <a:off x="3954624" y="5181522"/>
                <a:ext cx="428275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k-SK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𝝆</m:t>
                      </m:r>
                      <m:r>
                        <a:rPr lang="sk-SK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𝒙𝒄𝒐𝒔</m:t>
                      </m:r>
                      <m:r>
                        <a:rPr lang="sk-SK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𝝧</m:t>
                      </m:r>
                      <m:r>
                        <a:rPr lang="sk-SK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sk-SK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𝒚𝒔𝒊𝒏</m:t>
                      </m:r>
                      <m:r>
                        <a:rPr lang="sk-SK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𝝧</m:t>
                      </m:r>
                      <m:r>
                        <a:rPr lang="sk-SK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5" name="BlokTextu 4">
                <a:extLst>
                  <a:ext uri="{FF2B5EF4-FFF2-40B4-BE49-F238E27FC236}">
                    <a16:creationId xmlns:a16="http://schemas.microsoft.com/office/drawing/2014/main" id="{7EBD6349-41C7-40EB-B710-B1616C333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624" y="5181522"/>
                <a:ext cx="4282750" cy="46166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7890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F149E2A-E343-451A-8036-EE56F8DD4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8580"/>
            <a:ext cx="9144000" cy="1073239"/>
          </a:xfrm>
        </p:spPr>
        <p:txBody>
          <a:bodyPr>
            <a:normAutofit/>
          </a:bodyPr>
          <a:lstStyle/>
          <a:p>
            <a:r>
              <a:rPr lang="sk-SK" sz="6600" b="1" dirty="0">
                <a:solidFill>
                  <a:srgbClr val="FFC000"/>
                </a:solidFill>
                <a:latin typeface="+mn-lt"/>
              </a:rPr>
              <a:t>Akumulačná matica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BlokTextu 5">
                <a:extLst>
                  <a:ext uri="{FF2B5EF4-FFF2-40B4-BE49-F238E27FC236}">
                    <a16:creationId xmlns:a16="http://schemas.microsoft.com/office/drawing/2014/main" id="{C6565F1E-58EA-432A-B670-F1AD96FEECCA}"/>
                  </a:ext>
                </a:extLst>
              </p:cNvPr>
              <p:cNvSpPr txBox="1"/>
              <p:nvPr/>
            </p:nvSpPr>
            <p:spPr>
              <a:xfrm>
                <a:off x="4925008" y="1918931"/>
                <a:ext cx="2341984" cy="4700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𝒅𝒊𝒎</m:t>
                      </m:r>
                      <m:r>
                        <a:rPr lang="sk-SK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6" name="BlokTextu 5">
                <a:extLst>
                  <a:ext uri="{FF2B5EF4-FFF2-40B4-BE49-F238E27FC236}">
                    <a16:creationId xmlns:a16="http://schemas.microsoft.com/office/drawing/2014/main" id="{C6565F1E-58EA-432A-B670-F1AD96FEE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008" y="1918931"/>
                <a:ext cx="2341984" cy="470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BlokTextu 6">
                <a:extLst>
                  <a:ext uri="{FF2B5EF4-FFF2-40B4-BE49-F238E27FC236}">
                    <a16:creationId xmlns:a16="http://schemas.microsoft.com/office/drawing/2014/main" id="{051CE323-FD7C-48D7-896E-915FFE1748F9}"/>
                  </a:ext>
                </a:extLst>
              </p:cNvPr>
              <p:cNvSpPr txBox="1"/>
              <p:nvPr/>
            </p:nvSpPr>
            <p:spPr>
              <a:xfrm>
                <a:off x="4925008" y="2265841"/>
                <a:ext cx="2341984" cy="4700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sk-SK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7" name="BlokTextu 6">
                <a:extLst>
                  <a:ext uri="{FF2B5EF4-FFF2-40B4-BE49-F238E27FC236}">
                    <a16:creationId xmlns:a16="http://schemas.microsoft.com/office/drawing/2014/main" id="{051CE323-FD7C-48D7-896E-915FFE174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008" y="2265841"/>
                <a:ext cx="2341984" cy="47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BlokTextu 8">
                <a:extLst>
                  <a:ext uri="{FF2B5EF4-FFF2-40B4-BE49-F238E27FC236}">
                    <a16:creationId xmlns:a16="http://schemas.microsoft.com/office/drawing/2014/main" id="{04EA7919-ECCE-4FDB-ABB1-988043D81B32}"/>
                  </a:ext>
                </a:extLst>
              </p:cNvPr>
              <p:cNvSpPr txBox="1"/>
              <p:nvPr/>
            </p:nvSpPr>
            <p:spPr>
              <a:xfrm>
                <a:off x="4230656" y="5168520"/>
                <a:ext cx="373068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sk-SK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sk-SK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sk-SK" sz="2400" b="1" dirty="0" smtClean="0">
                              <a:solidFill>
                                <a:srgbClr val="FFC000"/>
                              </a:solidFill>
                            </a:rPr>
                            <m:t>𝝆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𝒎𝒂𝒙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sk-SK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sk-SK" sz="2400" b="1" dirty="0" smtClean="0">
                              <a:solidFill>
                                <a:srgbClr val="FFC000"/>
                              </a:solidFill>
                            </a:rPr>
                            <m:t>𝝧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𝒎𝒂𝒙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9" name="BlokTextu 8">
                <a:extLst>
                  <a:ext uri="{FF2B5EF4-FFF2-40B4-BE49-F238E27FC236}">
                    <a16:creationId xmlns:a16="http://schemas.microsoft.com/office/drawing/2014/main" id="{04EA7919-ECCE-4FDB-ABB1-988043D81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656" y="5168520"/>
                <a:ext cx="3730689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BlokTextu 9">
                <a:extLst>
                  <a:ext uri="{FF2B5EF4-FFF2-40B4-BE49-F238E27FC236}">
                    <a16:creationId xmlns:a16="http://schemas.microsoft.com/office/drawing/2014/main" id="{67199957-37C0-4F10-966D-881F36E5CE32}"/>
                  </a:ext>
                </a:extLst>
              </p:cNvPr>
              <p:cNvSpPr txBox="1"/>
              <p:nvPr/>
            </p:nvSpPr>
            <p:spPr>
              <a:xfrm>
                <a:off x="4230656" y="3424335"/>
                <a:ext cx="3730690" cy="554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sk-SK" sz="24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sk-SK" sz="2400" b="1" dirty="0" smtClean="0">
                            <a:solidFill>
                              <a:srgbClr val="FFC000"/>
                            </a:solidFill>
                          </a:rPr>
                          <m:t>𝝆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rgbClr val="FFC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sk-SK" sz="24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sk-SK" sz="24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sz="24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24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sz="24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endParaRPr lang="en-US" sz="2400" b="1" dirty="0">
                  <a:solidFill>
                    <a:srgbClr val="FFC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0" name="BlokTextu 9">
                <a:extLst>
                  <a:ext uri="{FF2B5EF4-FFF2-40B4-BE49-F238E27FC236}">
                    <a16:creationId xmlns:a16="http://schemas.microsoft.com/office/drawing/2014/main" id="{67199957-37C0-4F10-966D-881F36E5C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656" y="3424335"/>
                <a:ext cx="3730690" cy="5545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BlokTextu 10">
                <a:extLst>
                  <a:ext uri="{FF2B5EF4-FFF2-40B4-BE49-F238E27FC236}">
                    <a16:creationId xmlns:a16="http://schemas.microsoft.com/office/drawing/2014/main" id="{D56653A6-4792-43AF-BE79-E6DE848C6EDD}"/>
                  </a:ext>
                </a:extLst>
              </p:cNvPr>
              <p:cNvSpPr txBox="1"/>
              <p:nvPr/>
            </p:nvSpPr>
            <p:spPr>
              <a:xfrm>
                <a:off x="4230656" y="3917292"/>
                <a:ext cx="373069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sk-SK" sz="2400" b="1" dirty="0">
                    <a:solidFill>
                      <a:srgbClr val="FFC000"/>
                    </a:solidFill>
                  </a:rPr>
                  <a:t>𝝧</a:t>
                </a:r>
                <a14:m>
                  <m:oMath xmlns:m="http://schemas.openxmlformats.org/officeDocument/2006/math">
                    <m:r>
                      <a:rPr lang="sk-SK" sz="24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𝟏𝟖𝟎</m:t>
                    </m:r>
                    <m:r>
                      <a:rPr lang="en-US" sz="24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>
                  <a:solidFill>
                    <a:srgbClr val="FFC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1" name="BlokTextu 10">
                <a:extLst>
                  <a:ext uri="{FF2B5EF4-FFF2-40B4-BE49-F238E27FC236}">
                    <a16:creationId xmlns:a16="http://schemas.microsoft.com/office/drawing/2014/main" id="{D56653A6-4792-43AF-BE79-E6DE848C6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656" y="3917292"/>
                <a:ext cx="3730690" cy="461665"/>
              </a:xfrm>
              <a:prstGeom prst="rect">
                <a:avLst/>
              </a:prstGeom>
              <a:blipFill>
                <a:blip r:embed="rId6"/>
                <a:stretch>
                  <a:fillRect t="-13333" b="-2800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22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F149E2A-E343-451A-8036-EE56F8DD4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8580"/>
            <a:ext cx="9144000" cy="1073239"/>
          </a:xfrm>
        </p:spPr>
        <p:txBody>
          <a:bodyPr>
            <a:normAutofit/>
          </a:bodyPr>
          <a:lstStyle/>
          <a:p>
            <a:r>
              <a:rPr lang="sk-SK" sz="6600" b="1" dirty="0">
                <a:solidFill>
                  <a:srgbClr val="FFC000"/>
                </a:solidFill>
                <a:latin typeface="+mn-lt"/>
              </a:rPr>
              <a:t>Hlasovanie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BlokTextu 4">
                <a:extLst>
                  <a:ext uri="{FF2B5EF4-FFF2-40B4-BE49-F238E27FC236}">
                    <a16:creationId xmlns:a16="http://schemas.microsoft.com/office/drawing/2014/main" id="{291D84DB-9C76-4019-8EFD-864E5EB9FF15}"/>
                  </a:ext>
                </a:extLst>
              </p:cNvPr>
              <p:cNvSpPr txBox="1"/>
              <p:nvPr/>
            </p:nvSpPr>
            <p:spPr>
              <a:xfrm>
                <a:off x="2784408" y="2044342"/>
                <a:ext cx="373068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sk-SK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𝒛𝒆𝒓𝒐𝒔</m:t>
                      </m:r>
                      <m:r>
                        <a:rPr lang="en-US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en-US" sz="28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5" name="BlokTextu 4">
                <a:extLst>
                  <a:ext uri="{FF2B5EF4-FFF2-40B4-BE49-F238E27FC236}">
                    <a16:creationId xmlns:a16="http://schemas.microsoft.com/office/drawing/2014/main" id="{291D84DB-9C76-4019-8EFD-864E5EB9F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408" y="2044342"/>
                <a:ext cx="3730689" cy="461665"/>
              </a:xfrm>
              <a:prstGeom prst="rect">
                <a:avLst/>
              </a:prstGeom>
              <a:blipFill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BlokTextu 5">
                <a:extLst>
                  <a:ext uri="{FF2B5EF4-FFF2-40B4-BE49-F238E27FC236}">
                    <a16:creationId xmlns:a16="http://schemas.microsoft.com/office/drawing/2014/main" id="{75F13B4D-2A63-4238-A6E9-0BEA215067C9}"/>
                  </a:ext>
                </a:extLst>
              </p:cNvPr>
              <p:cNvSpPr txBox="1"/>
              <p:nvPr/>
            </p:nvSpPr>
            <p:spPr>
              <a:xfrm>
                <a:off x="2896377" y="2525553"/>
                <a:ext cx="373068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𝒇𝒐𝒓</m:t>
                      </m:r>
                      <m:r>
                        <a:rPr lang="en-US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2400" b="1" i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</m:d>
                      <m:r>
                        <a:rPr lang="en-US" sz="2400" b="1" i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6" name="BlokTextu 5">
                <a:extLst>
                  <a:ext uri="{FF2B5EF4-FFF2-40B4-BE49-F238E27FC236}">
                    <a16:creationId xmlns:a16="http://schemas.microsoft.com/office/drawing/2014/main" id="{75F13B4D-2A63-4238-A6E9-0BEA21506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377" y="2525553"/>
                <a:ext cx="3730689" cy="46166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BlokTextu 6">
                <a:extLst>
                  <a:ext uri="{FF2B5EF4-FFF2-40B4-BE49-F238E27FC236}">
                    <a16:creationId xmlns:a16="http://schemas.microsoft.com/office/drawing/2014/main" id="{71B739F6-7786-4AEC-A827-C90D330AFAB9}"/>
                  </a:ext>
                </a:extLst>
              </p:cNvPr>
              <p:cNvSpPr txBox="1"/>
              <p:nvPr/>
            </p:nvSpPr>
            <p:spPr>
              <a:xfrm>
                <a:off x="3241613" y="3006248"/>
                <a:ext cx="373068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𝒇𝒐𝒓</m:t>
                      </m:r>
                      <m:r>
                        <a:rPr lang="en-US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1" i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n-US" sz="2400" b="1" i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7" name="BlokTextu 6">
                <a:extLst>
                  <a:ext uri="{FF2B5EF4-FFF2-40B4-BE49-F238E27FC236}">
                    <a16:creationId xmlns:a16="http://schemas.microsoft.com/office/drawing/2014/main" id="{71B739F6-7786-4AEC-A827-C90D330AF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613" y="3006248"/>
                <a:ext cx="3730689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BlokTextu 10">
                <a:extLst>
                  <a:ext uri="{FF2B5EF4-FFF2-40B4-BE49-F238E27FC236}">
                    <a16:creationId xmlns:a16="http://schemas.microsoft.com/office/drawing/2014/main" id="{8E8A5BE3-51C1-4AD7-9F23-6F5B44DFA69B}"/>
                  </a:ext>
                </a:extLst>
              </p:cNvPr>
              <p:cNvSpPr txBox="1"/>
              <p:nvPr/>
            </p:nvSpPr>
            <p:spPr>
              <a:xfrm>
                <a:off x="3978727" y="3487825"/>
                <a:ext cx="373068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en-US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𝒄𝒂𝒏𝒏𝒚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!=</m:t>
                      </m:r>
                      <m:r>
                        <a:rPr lang="en-US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1" name="BlokTextu 10">
                <a:extLst>
                  <a:ext uri="{FF2B5EF4-FFF2-40B4-BE49-F238E27FC236}">
                    <a16:creationId xmlns:a16="http://schemas.microsoft.com/office/drawing/2014/main" id="{8E8A5BE3-51C1-4AD7-9F23-6F5B44DFA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727" y="3487825"/>
                <a:ext cx="3730689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BlokTextu 11">
                <a:extLst>
                  <a:ext uri="{FF2B5EF4-FFF2-40B4-BE49-F238E27FC236}">
                    <a16:creationId xmlns:a16="http://schemas.microsoft.com/office/drawing/2014/main" id="{B7D0EE60-92A8-47C8-A56E-3D131A4DE936}"/>
                  </a:ext>
                </a:extLst>
              </p:cNvPr>
              <p:cNvSpPr txBox="1"/>
              <p:nvPr/>
            </p:nvSpPr>
            <p:spPr>
              <a:xfrm>
                <a:off x="4165339" y="3969402"/>
                <a:ext cx="373068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𝒇𝒐𝒓</m:t>
                      </m:r>
                      <m:r>
                        <a:rPr lang="en-US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𝝧</m:t>
                      </m:r>
                      <m:r>
                        <a:rPr lang="en-US" sz="2400" b="1" i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𝟏𝟖𝟎</m:t>
                          </m:r>
                        </m:e>
                      </m:d>
                      <m:r>
                        <a:rPr lang="en-US" sz="2400" b="1" i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2" name="BlokTextu 11">
                <a:extLst>
                  <a:ext uri="{FF2B5EF4-FFF2-40B4-BE49-F238E27FC236}">
                    <a16:creationId xmlns:a16="http://schemas.microsoft.com/office/drawing/2014/main" id="{B7D0EE60-92A8-47C8-A56E-3D131A4DE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339" y="3969402"/>
                <a:ext cx="3730689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BlokTextu 12">
                <a:extLst>
                  <a:ext uri="{FF2B5EF4-FFF2-40B4-BE49-F238E27FC236}">
                    <a16:creationId xmlns:a16="http://schemas.microsoft.com/office/drawing/2014/main" id="{A8576FC8-3476-4D13-B79E-9F702581021F}"/>
                  </a:ext>
                </a:extLst>
              </p:cNvPr>
              <p:cNvSpPr txBox="1"/>
              <p:nvPr/>
            </p:nvSpPr>
            <p:spPr>
              <a:xfrm>
                <a:off x="3804949" y="4416950"/>
                <a:ext cx="6633285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𝝆</m:t>
                      </m:r>
                      <m:r>
                        <a:rPr lang="en-US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𝒊𝒏𝒕</m:t>
                      </m:r>
                      <m:r>
                        <a:rPr lang="en-US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𝒙𝒄𝒐𝒔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𝝧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𝒚𝒔𝒊𝒏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𝝧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  <a:latin typeface="+mn-lt"/>
                </a:endParaRPr>
              </a:p>
              <a:p>
                <a:pPr algn="ctr"/>
                <a:endParaRPr lang="en-US" sz="2400" b="1" dirty="0">
                  <a:solidFill>
                    <a:srgbClr val="FFC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3" name="BlokTextu 12">
                <a:extLst>
                  <a:ext uri="{FF2B5EF4-FFF2-40B4-BE49-F238E27FC236}">
                    <a16:creationId xmlns:a16="http://schemas.microsoft.com/office/drawing/2014/main" id="{A8576FC8-3476-4D13-B79E-9F7025810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949" y="4416950"/>
                <a:ext cx="6633285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BlokTextu 13">
                <a:extLst>
                  <a:ext uri="{FF2B5EF4-FFF2-40B4-BE49-F238E27FC236}">
                    <a16:creationId xmlns:a16="http://schemas.microsoft.com/office/drawing/2014/main" id="{C8812420-8159-4173-B38C-48BAA380631F}"/>
                  </a:ext>
                </a:extLst>
              </p:cNvPr>
              <p:cNvSpPr txBox="1"/>
              <p:nvPr/>
            </p:nvSpPr>
            <p:spPr>
              <a:xfrm>
                <a:off x="4649753" y="4912278"/>
                <a:ext cx="373068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𝝆</m:t>
                          </m:r>
                          <m: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sz="2400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sk-SK" sz="2400" b="1" dirty="0" smtClean="0">
                                  <a:solidFill>
                                    <a:srgbClr val="FFC000"/>
                                  </a:solidFill>
                                </a:rPr>
                                <m:t>𝝆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𝒎𝒂𝒙</m:t>
                              </m:r>
                            </m:sub>
                          </m:sSub>
                          <m: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𝝧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+=</m:t>
                      </m:r>
                      <m:r>
                        <a:rPr lang="en-US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4" name="BlokTextu 13">
                <a:extLst>
                  <a:ext uri="{FF2B5EF4-FFF2-40B4-BE49-F238E27FC236}">
                    <a16:creationId xmlns:a16="http://schemas.microsoft.com/office/drawing/2014/main" id="{C8812420-8159-4173-B38C-48BAA3806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753" y="4912278"/>
                <a:ext cx="3730689" cy="461665"/>
              </a:xfrm>
              <a:prstGeom prst="rect">
                <a:avLst/>
              </a:prstGeom>
              <a:blipFill>
                <a:blip r:embed="rId8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3471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F149E2A-E343-451A-8036-EE56F8DD4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8580"/>
            <a:ext cx="9144000" cy="1073239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rgbClr val="FFC000"/>
                </a:solidFill>
                <a:latin typeface="+mn-lt"/>
              </a:rPr>
              <a:t>V</a:t>
            </a:r>
            <a:r>
              <a:rPr lang="sk-SK" sz="6600" b="1" dirty="0" err="1">
                <a:solidFill>
                  <a:srgbClr val="FFC000"/>
                </a:solidFill>
                <a:latin typeface="+mn-lt"/>
              </a:rPr>
              <a:t>ýber</a:t>
            </a:r>
            <a:r>
              <a:rPr lang="sk-SK" sz="6600" b="1" dirty="0">
                <a:solidFill>
                  <a:srgbClr val="FFC000"/>
                </a:solidFill>
                <a:latin typeface="+mn-lt"/>
              </a:rPr>
              <a:t> priamok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BlokTextu 4">
                <a:extLst>
                  <a:ext uri="{FF2B5EF4-FFF2-40B4-BE49-F238E27FC236}">
                    <a16:creationId xmlns:a16="http://schemas.microsoft.com/office/drawing/2014/main" id="{291D84DB-9C76-4019-8EFD-864E5EB9FF15}"/>
                  </a:ext>
                </a:extLst>
              </p:cNvPr>
              <p:cNvSpPr txBox="1"/>
              <p:nvPr/>
            </p:nvSpPr>
            <p:spPr>
              <a:xfrm>
                <a:off x="2607127" y="2465104"/>
                <a:ext cx="373068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sk-SK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𝒍𝒊𝒏𝒆𝒔</m:t>
                      </m:r>
                      <m:r>
                        <a:rPr kumimoji="0" lang="sk-SK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=[]</m:t>
                      </m:r>
                    </m:oMath>
                  </m:oMathPara>
                </a14:m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BlokTextu 4">
                <a:extLst>
                  <a:ext uri="{FF2B5EF4-FFF2-40B4-BE49-F238E27FC236}">
                    <a16:creationId xmlns:a16="http://schemas.microsoft.com/office/drawing/2014/main" id="{291D84DB-9C76-4019-8EFD-864E5EB9F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127" y="2465104"/>
                <a:ext cx="3730689" cy="461665"/>
              </a:xfrm>
              <a:prstGeom prst="rect">
                <a:avLst/>
              </a:prstGeom>
              <a:blipFill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BlokTextu 5">
                <a:extLst>
                  <a:ext uri="{FF2B5EF4-FFF2-40B4-BE49-F238E27FC236}">
                    <a16:creationId xmlns:a16="http://schemas.microsoft.com/office/drawing/2014/main" id="{75F13B4D-2A63-4238-A6E9-0BEA215067C9}"/>
                  </a:ext>
                </a:extLst>
              </p:cNvPr>
              <p:cNvSpPr txBox="1"/>
              <p:nvPr/>
            </p:nvSpPr>
            <p:spPr>
              <a:xfrm>
                <a:off x="3540189" y="2903044"/>
                <a:ext cx="373068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𝒇𝒐𝒓</m:t>
                      </m:r>
                      <m:r>
                        <a:rPr kumimoji="0" lang="en-US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lang="en-US" sz="2400" b="1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𝝆</m:t>
                      </m:r>
                      <m:r>
                        <a:rPr lang="en-US" sz="2400" b="1" i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r>
                        <a:rPr lang="en-US" sz="2400" b="1" i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𝐬𝐢𝐳𝐞</m:t>
                      </m:r>
                      <m:r>
                        <a:rPr lang="en-US" sz="2400" b="1" i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𝐀</m:t>
                      </m:r>
                      <m:r>
                        <a:rPr lang="en-US" sz="2400" b="1" i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2400" b="1" i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)):</m:t>
                      </m:r>
                    </m:oMath>
                  </m:oMathPara>
                </a14:m>
                <a:endPara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BlokTextu 5">
                <a:extLst>
                  <a:ext uri="{FF2B5EF4-FFF2-40B4-BE49-F238E27FC236}">
                    <a16:creationId xmlns:a16="http://schemas.microsoft.com/office/drawing/2014/main" id="{75F13B4D-2A63-4238-A6E9-0BEA21506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189" y="2903044"/>
                <a:ext cx="3730689" cy="46166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BlokTextu 6">
                <a:extLst>
                  <a:ext uri="{FF2B5EF4-FFF2-40B4-BE49-F238E27FC236}">
                    <a16:creationId xmlns:a16="http://schemas.microsoft.com/office/drawing/2014/main" id="{71B739F6-7786-4AEC-A827-C90D330AFAB9}"/>
                  </a:ext>
                </a:extLst>
              </p:cNvPr>
              <p:cNvSpPr txBox="1"/>
              <p:nvPr/>
            </p:nvSpPr>
            <p:spPr>
              <a:xfrm>
                <a:off x="3876091" y="3357579"/>
                <a:ext cx="373068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𝒇𝒐𝒓</m:t>
                      </m:r>
                      <m:r>
                        <a:rPr lang="en-US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𝝧</m:t>
                      </m:r>
                      <m:r>
                        <a:rPr kumimoji="0" lang="en-US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C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C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𝐬𝐢𝐳𝐞</m:t>
                          </m:r>
                          <m:r>
                            <a:rPr kumimoji="0" lang="en-US" sz="24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C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24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C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𝐀</m:t>
                          </m:r>
                          <m:r>
                            <a:rPr kumimoji="0" lang="en-US" sz="24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C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24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C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  <m:r>
                            <a:rPr kumimoji="0" lang="en-US" sz="24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C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</m:d>
                      <m:r>
                        <a:rPr kumimoji="0" lang="en-US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:</m:t>
                      </m:r>
                    </m:oMath>
                  </m:oMathPara>
                </a14:m>
                <a:endPara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BlokTextu 6">
                <a:extLst>
                  <a:ext uri="{FF2B5EF4-FFF2-40B4-BE49-F238E27FC236}">
                    <a16:creationId xmlns:a16="http://schemas.microsoft.com/office/drawing/2014/main" id="{71B739F6-7786-4AEC-A827-C90D330AF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091" y="3357579"/>
                <a:ext cx="3730689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BlokTextu 10">
                <a:extLst>
                  <a:ext uri="{FF2B5EF4-FFF2-40B4-BE49-F238E27FC236}">
                    <a16:creationId xmlns:a16="http://schemas.microsoft.com/office/drawing/2014/main" id="{8E8A5BE3-51C1-4AD7-9F23-6F5B44DFA69B}"/>
                  </a:ext>
                </a:extLst>
              </p:cNvPr>
              <p:cNvSpPr txBox="1"/>
              <p:nvPr/>
            </p:nvSpPr>
            <p:spPr>
              <a:xfrm>
                <a:off x="4472471" y="3797953"/>
                <a:ext cx="373068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𝒊𝒇</m:t>
                      </m:r>
                      <m:r>
                        <a:rPr kumimoji="0" lang="en-US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𝑨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C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𝝆</m:t>
                          </m:r>
                          <m: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C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𝝧</m:t>
                          </m:r>
                        </m:e>
                      </m:d>
                      <m:r>
                        <a:rPr kumimoji="0" lang="en-US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&gt;</m:t>
                      </m:r>
                      <m:r>
                        <a:rPr kumimoji="0" lang="en-US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𝒕𝒉𝒓𝒆𝒔𝒉𝒐𝒍𝒅</m:t>
                      </m:r>
                      <m:r>
                        <a:rPr kumimoji="0" lang="en-US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:</m:t>
                      </m:r>
                    </m:oMath>
                  </m:oMathPara>
                </a14:m>
                <a:endPara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BlokTextu 10">
                <a:extLst>
                  <a:ext uri="{FF2B5EF4-FFF2-40B4-BE49-F238E27FC236}">
                    <a16:creationId xmlns:a16="http://schemas.microsoft.com/office/drawing/2014/main" id="{8E8A5BE3-51C1-4AD7-9F23-6F5B44DFA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471" y="3797953"/>
                <a:ext cx="3730689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BlokTextu 13">
                <a:extLst>
                  <a:ext uri="{FF2B5EF4-FFF2-40B4-BE49-F238E27FC236}">
                    <a16:creationId xmlns:a16="http://schemas.microsoft.com/office/drawing/2014/main" id="{C8812420-8159-4173-B38C-48BAA380631F}"/>
                  </a:ext>
                </a:extLst>
              </p:cNvPr>
              <p:cNvSpPr txBox="1"/>
              <p:nvPr/>
            </p:nvSpPr>
            <p:spPr>
              <a:xfrm>
                <a:off x="4795935" y="4238327"/>
                <a:ext cx="439627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𝒍𝒊𝒏𝒆𝒔</m:t>
                      </m:r>
                      <m:r>
                        <a:rPr kumimoji="0" lang="en-US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.</m:t>
                      </m:r>
                      <m:r>
                        <a:rPr kumimoji="0" lang="en-US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𝒂𝒑𝒑𝒆𝒏𝒅</m:t>
                      </m:r>
                      <m:r>
                        <a:rPr kumimoji="0" lang="en-US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𝝆</m:t>
                      </m:r>
                      <m:r>
                        <a:rPr lang="en-US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sk-SK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sk-SK" sz="2400" b="1" dirty="0" smtClean="0">
                              <a:solidFill>
                                <a:srgbClr val="FFC000"/>
                              </a:solidFill>
                            </a:rPr>
                            <m:t>𝝆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𝒎𝒂𝒙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𝝧</m:t>
                      </m:r>
                      <m:r>
                        <a:rPr kumimoji="0" lang="en-US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BlokTextu 13">
                <a:extLst>
                  <a:ext uri="{FF2B5EF4-FFF2-40B4-BE49-F238E27FC236}">
                    <a16:creationId xmlns:a16="http://schemas.microsoft.com/office/drawing/2014/main" id="{C8812420-8159-4173-B38C-48BAA3806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935" y="4238327"/>
                <a:ext cx="4396272" cy="461665"/>
              </a:xfrm>
              <a:prstGeom prst="rect">
                <a:avLst/>
              </a:prstGeom>
              <a:blipFill>
                <a:blip r:embed="rId6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6504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F149E2A-E343-451A-8036-EE56F8DD4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8580"/>
            <a:ext cx="9144000" cy="1073239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rgbClr val="FFC000"/>
                </a:solidFill>
                <a:latin typeface="+mn-lt"/>
              </a:rPr>
              <a:t>Example</a:t>
            </a:r>
            <a:endParaRPr lang="sk-SK" sz="6600" b="1" dirty="0">
              <a:solidFill>
                <a:srgbClr val="FFC000"/>
              </a:solidFill>
              <a:latin typeface="+mn-lt"/>
            </a:endParaRPr>
          </a:p>
        </p:txBody>
      </p:sp>
      <p:pic>
        <p:nvPicPr>
          <p:cNvPr id="12" name="Obrázok 11">
            <a:extLst>
              <a:ext uri="{FF2B5EF4-FFF2-40B4-BE49-F238E27FC236}">
                <a16:creationId xmlns:a16="http://schemas.microsoft.com/office/drawing/2014/main" id="{C796C131-BA1F-4E9B-8225-4440CCC2B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190" y="1843549"/>
            <a:ext cx="5495619" cy="412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176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F149E2A-E343-451A-8036-EE56F8DD4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8580"/>
            <a:ext cx="9144000" cy="1073239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rgbClr val="FFC000"/>
                </a:solidFill>
                <a:latin typeface="+mn-lt"/>
              </a:rPr>
              <a:t>Example</a:t>
            </a:r>
            <a:endParaRPr lang="sk-SK" sz="6600" b="1" dirty="0">
              <a:solidFill>
                <a:srgbClr val="FFC000"/>
              </a:solidFill>
              <a:latin typeface="+mn-lt"/>
            </a:endParaRPr>
          </a:p>
        </p:txBody>
      </p:sp>
      <p:pic>
        <p:nvPicPr>
          <p:cNvPr id="12" name="Obrázok 11">
            <a:extLst>
              <a:ext uri="{FF2B5EF4-FFF2-40B4-BE49-F238E27FC236}">
                <a16:creationId xmlns:a16="http://schemas.microsoft.com/office/drawing/2014/main" id="{C796C131-BA1F-4E9B-8225-4440CCC2B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8190" y="1845079"/>
            <a:ext cx="5495619" cy="411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058867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141</Words>
  <Application>Microsoft Office PowerPoint</Application>
  <PresentationFormat>Širokouhlá</PresentationFormat>
  <Paragraphs>32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Motív Office</vt:lpstr>
      <vt:lpstr>Houghova  Transformácia</vt:lpstr>
      <vt:lpstr>Cannyho detektor hrán</vt:lpstr>
      <vt:lpstr>Parametrický priestor a)</vt:lpstr>
      <vt:lpstr>Parametrický priestor b)</vt:lpstr>
      <vt:lpstr>Akumulačná matica</vt:lpstr>
      <vt:lpstr>Hlasovanie</vt:lpstr>
      <vt:lpstr>Výber priamok</vt:lpstr>
      <vt:lpstr>Example</vt:lpstr>
      <vt:lpstr>Example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Hough  Transform</dc:title>
  <dc:creator>Eduard Zelenay</dc:creator>
  <cp:lastModifiedBy>Eduard Zelenay</cp:lastModifiedBy>
  <cp:revision>7</cp:revision>
  <dcterms:created xsi:type="dcterms:W3CDTF">2024-04-01T16:30:17Z</dcterms:created>
  <dcterms:modified xsi:type="dcterms:W3CDTF">2024-04-01T18:57:20Z</dcterms:modified>
</cp:coreProperties>
</file>