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9" r:id="rId5"/>
    <p:sldId id="326" r:id="rId6"/>
    <p:sldId id="342" r:id="rId7"/>
    <p:sldId id="343" r:id="rId8"/>
    <p:sldId id="341" r:id="rId9"/>
    <p:sldId id="257" r:id="rId10"/>
    <p:sldId id="344" r:id="rId11"/>
    <p:sldId id="345"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0" autoAdjust="0"/>
  </p:normalViewPr>
  <p:slideViewPr>
    <p:cSldViewPr snapToGrid="0">
      <p:cViewPr>
        <p:scale>
          <a:sx n="80" d="100"/>
          <a:sy n="80" d="100"/>
        </p:scale>
        <p:origin x="100" y="-11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3/22/2025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hyperlink" Target="mailto:Kodadhalavikas@gmail.com" TargetMode="External"/><Relationship Id="rId4" Type="http://schemas.openxmlformats.org/officeDocument/2006/relationships/hyperlink" Target="https://www.data.gov.in/datasets_webservices/datasets/70726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C7B863F3-DE9D-EECD-905B-19F430EE04CD}"/>
              </a:ext>
            </a:extLst>
          </p:cNvPr>
          <p:cNvSpPr>
            <a:spLocks noGrp="1"/>
          </p:cNvSpPr>
          <p:nvPr>
            <p:ph type="subTitle" idx="1"/>
          </p:nvPr>
        </p:nvSpPr>
        <p:spPr>
          <a:xfrm>
            <a:off x="95416" y="82297"/>
            <a:ext cx="3754208" cy="877824"/>
          </a:xfrm>
        </p:spPr>
        <p:txBody>
          <a:bodyPr>
            <a:normAutofit/>
          </a:bodyPr>
          <a:lstStyle/>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l">
              <a:buNone/>
            </a:pPr>
            <a:endParaRPr lang="en-US" sz="1200" b="0" i="0" dirty="0">
              <a:solidFill>
                <a:srgbClr val="223E7E"/>
              </a:solidFill>
              <a:effectLst/>
              <a:latin typeface="robotobold"/>
            </a:endParaRPr>
          </a:p>
        </p:txBody>
      </p:sp>
      <p:pic>
        <p:nvPicPr>
          <p:cNvPr id="19" name="Graphic 18">
            <a:extLst>
              <a:ext uri="{FF2B5EF4-FFF2-40B4-BE49-F238E27FC236}">
                <a16:creationId xmlns:a16="http://schemas.microsoft.com/office/drawing/2014/main" id="{4B47FBD5-A637-677B-584C-835F780C6D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072" y="197358"/>
            <a:ext cx="2400300" cy="647700"/>
          </a:xfrm>
          <a:prstGeom prst="rect">
            <a:avLst/>
          </a:prstGeom>
        </p:spPr>
      </p:pic>
      <p:sp>
        <p:nvSpPr>
          <p:cNvPr id="21" name="TextBox 20">
            <a:extLst>
              <a:ext uri="{FF2B5EF4-FFF2-40B4-BE49-F238E27FC236}">
                <a16:creationId xmlns:a16="http://schemas.microsoft.com/office/drawing/2014/main" id="{F9B96B1D-21CC-D25B-5ABE-E624A18B136F}"/>
              </a:ext>
            </a:extLst>
          </p:cNvPr>
          <p:cNvSpPr txBox="1"/>
          <p:nvPr/>
        </p:nvSpPr>
        <p:spPr>
          <a:xfrm>
            <a:off x="283464" y="1335024"/>
            <a:ext cx="11539728" cy="4566891"/>
          </a:xfrm>
          <a:prstGeom prst="rect">
            <a:avLst/>
          </a:prstGeom>
          <a:noFill/>
        </p:spPr>
        <p:txBody>
          <a:bodyPr wrap="square" rtlCol="0">
            <a:spAutoFit/>
          </a:bodyPr>
          <a:lstStyle/>
          <a:p>
            <a:pPr algn="l">
              <a:buNone/>
            </a:pPr>
            <a:r>
              <a:rPr lang="en-US" sz="2000" b="1" dirty="0">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Inter-State Portability Transactions under ONORC Plan during Jul 2024</a:t>
            </a:r>
          </a:p>
          <a:p>
            <a:pPr algn="just">
              <a:lnSpc>
                <a:spcPct val="150000"/>
              </a:lnSpc>
              <a:buNone/>
            </a:pPr>
            <a:br>
              <a:rPr lang="en-US" dirty="0"/>
            </a:br>
            <a:r>
              <a:rPr lang="en-US" dirty="0">
                <a:effectLst/>
                <a:latin typeface="Times New Roman" panose="02020603050405020304" pitchFamily="18" charset="0"/>
                <a:cs typeface="Times New Roman" panose="02020603050405020304" pitchFamily="18" charset="0"/>
              </a:rPr>
              <a:t>Reference URL of Resource: </a:t>
            </a:r>
            <a:r>
              <a:rPr lang="en-US" strike="noStrike" dirty="0">
                <a:effectLst/>
                <a:latin typeface="Times New Roman" panose="02020603050405020304" pitchFamily="18" charset="0"/>
                <a:cs typeface="Times New Roman" panose="02020603050405020304" pitchFamily="18" charset="0"/>
              </a:rPr>
              <a:t>https://nfsa.gov.in/portal/Ration_Card_State_Portals_AA </a:t>
            </a:r>
          </a:p>
          <a:p>
            <a:pPr algn="just">
              <a:lnSpc>
                <a:spcPct val="150000"/>
              </a:lnSpc>
              <a:buNone/>
            </a:pPr>
            <a:r>
              <a:rPr lang="en-US" dirty="0">
                <a:effectLst/>
                <a:latin typeface="Times New Roman" panose="02020603050405020304" pitchFamily="18" charset="0"/>
                <a:cs typeface="Times New Roman" panose="02020603050405020304" pitchFamily="18" charset="0"/>
              </a:rPr>
              <a:t>Sourced Webservices/APIs: </a:t>
            </a:r>
            <a:r>
              <a:rPr lang="en-US"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One Nation One Ration Card (ONORC) Plan</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effectLst/>
                <a:latin typeface="Times New Roman" panose="02020603050405020304" pitchFamily="18" charset="0"/>
                <a:cs typeface="Times New Roman" panose="02020603050405020304" pitchFamily="18" charset="0"/>
              </a:rPr>
              <a:t>Note: State-wise Inter-State Portability data. </a:t>
            </a:r>
            <a:r>
              <a:rPr lang="en-US" dirty="0" err="1">
                <a:effectLst/>
                <a:latin typeface="Times New Roman" panose="02020603050405020304" pitchFamily="18" charset="0"/>
                <a:cs typeface="Times New Roman" panose="02020603050405020304" pitchFamily="18" charset="0"/>
              </a:rPr>
              <a:t>txn_count</a:t>
            </a:r>
            <a:r>
              <a:rPr lang="en-US" dirty="0">
                <a:effectLst/>
                <a:latin typeface="Times New Roman" panose="02020603050405020304" pitchFamily="18" charset="0"/>
                <a:cs typeface="Times New Roman" panose="02020603050405020304" pitchFamily="18" charset="0"/>
              </a:rPr>
              <a:t> : Transaction count</a:t>
            </a:r>
          </a:p>
          <a:p>
            <a:pPr algn="r">
              <a:lnSpc>
                <a:spcPct val="150000"/>
              </a:lnSpc>
              <a:buNone/>
            </a:pPr>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Kodadhala</a:t>
            </a:r>
            <a:r>
              <a:rPr lang="en-IN" dirty="0">
                <a:latin typeface="Times New Roman" panose="02020603050405020304" pitchFamily="18" charset="0"/>
                <a:cs typeface="Times New Roman" panose="02020603050405020304" pitchFamily="18" charset="0"/>
              </a:rPr>
              <a:t> Vikas </a:t>
            </a:r>
          </a:p>
          <a:p>
            <a:pPr algn="r">
              <a:lnSpc>
                <a:spcPct val="150000"/>
              </a:lnSpc>
              <a:buNone/>
            </a:pPr>
            <a:r>
              <a:rPr lang="en-IN" dirty="0" err="1">
                <a:latin typeface="Times New Roman" panose="02020603050405020304" pitchFamily="18" charset="0"/>
                <a:cs typeface="Times New Roman" panose="02020603050405020304" pitchFamily="18" charset="0"/>
              </a:rPr>
              <a:t>RollNo</a:t>
            </a:r>
            <a:r>
              <a:rPr lang="en-IN" dirty="0">
                <a:latin typeface="Times New Roman" panose="02020603050405020304" pitchFamily="18" charset="0"/>
                <a:cs typeface="Times New Roman" panose="02020603050405020304" pitchFamily="18" charset="0"/>
              </a:rPr>
              <a:t>: 2211CS010292</a:t>
            </a:r>
          </a:p>
          <a:p>
            <a:pPr algn="r">
              <a:lnSpc>
                <a:spcPct val="150000"/>
              </a:lnSpc>
              <a:buNone/>
            </a:pPr>
            <a:r>
              <a:rPr lang="en-IN" dirty="0">
                <a:latin typeface="Times New Roman" panose="02020603050405020304" pitchFamily="18" charset="0"/>
                <a:cs typeface="Times New Roman" panose="02020603050405020304" pitchFamily="18" charset="0"/>
              </a:rPr>
              <a:t>College: Malla Reddy University</a:t>
            </a:r>
          </a:p>
          <a:p>
            <a:pPr algn="r">
              <a:lnSpc>
                <a:spcPct val="150000"/>
              </a:lnSpc>
              <a:buNone/>
            </a:pPr>
            <a:r>
              <a:rPr lang="en-IN" dirty="0">
                <a:latin typeface="Times New Roman" panose="02020603050405020304" pitchFamily="18" charset="0"/>
                <a:cs typeface="Times New Roman" panose="02020603050405020304" pitchFamily="18" charset="0"/>
              </a:rPr>
              <a:t>Gmail: </a:t>
            </a:r>
            <a:r>
              <a:rPr lang="en-US"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Kodadhalavikas@gmail.com</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r">
              <a:lnSpc>
                <a:spcPct val="150000"/>
              </a:lnSpc>
              <a:buNone/>
            </a:pPr>
            <a:r>
              <a:rPr lang="en-IN" dirty="0" err="1">
                <a:latin typeface="Times New Roman" panose="02020603050405020304" pitchFamily="18" charset="0"/>
                <a:cs typeface="Times New Roman" panose="02020603050405020304" pitchFamily="18" charset="0"/>
              </a:rPr>
              <a:t>Github:https</a:t>
            </a:r>
            <a:r>
              <a:rPr lang="en-IN" dirty="0">
                <a:latin typeface="Times New Roman" panose="02020603050405020304" pitchFamily="18" charset="0"/>
                <a:cs typeface="Times New Roman" panose="02020603050405020304" pitchFamily="18" charset="0"/>
              </a:rPr>
              <a:t>://github.com/</a:t>
            </a:r>
            <a:r>
              <a:rPr lang="en-IN" dirty="0" err="1">
                <a:latin typeface="Times New Roman" panose="02020603050405020304" pitchFamily="18" charset="0"/>
                <a:cs typeface="Times New Roman" panose="02020603050405020304" pitchFamily="18" charset="0"/>
              </a:rPr>
              <a:t>KodadhalaVikas</a:t>
            </a:r>
            <a:endParaRPr lang="en-IN" dirty="0">
              <a:latin typeface="Times New Roman" panose="02020603050405020304" pitchFamily="18" charset="0"/>
              <a:cs typeface="Times New Roman" panose="02020603050405020304" pitchFamily="18" charset="0"/>
            </a:endParaRPr>
          </a:p>
          <a:p>
            <a:pPr algn="r">
              <a:lnSpc>
                <a:spcPct val="150000"/>
              </a:lnSpc>
              <a:buNone/>
            </a:pPr>
            <a:r>
              <a:rPr lang="en-IN" dirty="0">
                <a:latin typeface="Times New Roman" panose="02020603050405020304" pitchFamily="18" charset="0"/>
                <a:cs typeface="Times New Roman" panose="02020603050405020304" pitchFamily="18" charset="0"/>
              </a:rPr>
              <a:t>LinkedIn: https://www.linkedin.com/in/kodadhala-vikas-a42136290</a:t>
            </a:r>
          </a:p>
        </p:txBody>
      </p:sp>
    </p:spTree>
    <p:extLst>
      <p:ext uri="{BB962C8B-B14F-4D97-AF65-F5344CB8AC3E}">
        <p14:creationId xmlns:p14="http://schemas.microsoft.com/office/powerpoint/2010/main" val="100803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8A99EB1-5C08-B44F-104A-3D6855640165}"/>
              </a:ext>
            </a:extLst>
          </p:cNvPr>
          <p:cNvSpPr txBox="1"/>
          <p:nvPr/>
        </p:nvSpPr>
        <p:spPr>
          <a:xfrm>
            <a:off x="882595" y="1089329"/>
            <a:ext cx="9652883" cy="3630289"/>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Introduction:</a:t>
            </a:r>
          </a:p>
          <a:p>
            <a:pPr algn="just">
              <a:lnSpc>
                <a:spcPct val="200000"/>
              </a:lnSpc>
            </a:pPr>
            <a:r>
              <a:rPr lang="en-US" sz="2000" dirty="0">
                <a:latin typeface="Times New Roman" panose="02020603050405020304" pitchFamily="18" charset="0"/>
                <a:cs typeface="Times New Roman" panose="02020603050405020304" pitchFamily="18" charset="0"/>
              </a:rPr>
              <a:t> This report analyzes transaction data between different Indian states. The dataset consists of 329 rows and 7 columns, including home state, sale state, transaction count, and timestamps (month, year). The columns in our dataset is </a:t>
            </a:r>
            <a:r>
              <a:rPr lang="en-US" sz="2000" dirty="0" err="1">
                <a:latin typeface="Times New Roman" panose="02020603050405020304" pitchFamily="18" charset="0"/>
                <a:cs typeface="Times New Roman" panose="02020603050405020304" pitchFamily="18" charset="0"/>
              </a:rPr>
              <a:t>homestatecode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salestatecode</a:t>
            </a:r>
            <a:r>
              <a:rPr lang="en-US" sz="2000" dirty="0">
                <a:latin typeface="Times New Roman" panose="02020603050405020304" pitchFamily="18" charset="0"/>
                <a:cs typeface="Times New Roman" panose="02020603050405020304" pitchFamily="18" charset="0"/>
              </a:rPr>
              <a:t>, month, year, </a:t>
            </a:r>
            <a:r>
              <a:rPr lang="en-US" sz="2000" dirty="0" err="1">
                <a:latin typeface="Times New Roman" panose="02020603050405020304" pitchFamily="18" charset="0"/>
                <a:cs typeface="Times New Roman" panose="02020603050405020304" pitchFamily="18" charset="0"/>
              </a:rPr>
              <a:t>txn_count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salestatename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homestatename.The</a:t>
            </a:r>
            <a:r>
              <a:rPr lang="en-US" sz="2000" dirty="0">
                <a:latin typeface="Times New Roman" panose="02020603050405020304" pitchFamily="18" charset="0"/>
                <a:cs typeface="Times New Roman" panose="02020603050405020304" pitchFamily="18" charset="0"/>
              </a:rPr>
              <a:t> dataset is complete with no null values and the dataset id very </a:t>
            </a:r>
            <a:r>
              <a:rPr lang="en-US" sz="2000" dirty="0" err="1">
                <a:latin typeface="Times New Roman" panose="02020603050405020304" pitchFamily="18" charset="0"/>
                <a:cs typeface="Times New Roman" panose="02020603050405020304" pitchFamily="18" charset="0"/>
              </a:rPr>
              <a:t>clean.Duplicates</a:t>
            </a:r>
            <a:r>
              <a:rPr lang="en-US" sz="2000" dirty="0">
                <a:latin typeface="Times New Roman" panose="02020603050405020304" pitchFamily="18" charset="0"/>
                <a:cs typeface="Times New Roman" panose="02020603050405020304" pitchFamily="18" charset="0"/>
              </a:rPr>
              <a:t> were removed, maintaining data integrity.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9E3F1-8DC7-0C95-DED3-82E87EF7CF4F}"/>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8FCD9B6F-967E-E350-466E-E00D51384E02}"/>
              </a:ext>
            </a:extLst>
          </p:cNvPr>
          <p:cNvSpPr txBox="1"/>
          <p:nvPr/>
        </p:nvSpPr>
        <p:spPr>
          <a:xfrm>
            <a:off x="1160890" y="1343771"/>
            <a:ext cx="9652883" cy="2985433"/>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Cleaning &amp; Processing:</a:t>
            </a:r>
          </a:p>
          <a:p>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Handled missing values using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’.Then Processed categorical data for </a:t>
            </a:r>
            <a:r>
              <a:rPr lang="en-US" sz="2000" dirty="0" err="1">
                <a:latin typeface="Times New Roman" panose="02020603050405020304" pitchFamily="18" charset="0"/>
                <a:cs typeface="Times New Roman" panose="02020603050405020304" pitchFamily="18" charset="0"/>
              </a:rPr>
              <a:t>analysis.Ensured</a:t>
            </a:r>
            <a:r>
              <a:rPr lang="en-US" sz="2000" dirty="0">
                <a:latin typeface="Times New Roman" panose="02020603050405020304" pitchFamily="18" charset="0"/>
                <a:cs typeface="Times New Roman" panose="02020603050405020304" pitchFamily="18" charset="0"/>
              </a:rPr>
              <a:t> data consistency before insights generation. '</a:t>
            </a:r>
            <a:r>
              <a:rPr lang="en-US" sz="2000" dirty="0" err="1">
                <a:latin typeface="Times New Roman" panose="02020603050405020304" pitchFamily="18" charset="0"/>
                <a:cs typeface="Times New Roman" panose="02020603050405020304" pitchFamily="18" charset="0"/>
              </a:rPr>
              <a:t>salestatename</a:t>
            </a:r>
            <a:r>
              <a:rPr lang="en-US" sz="2000" dirty="0">
                <a:latin typeface="Times New Roman" panose="02020603050405020304" pitchFamily="18" charset="0"/>
                <a:cs typeface="Times New Roman" panose="02020603050405020304" pitchFamily="18" charset="0"/>
              </a:rPr>
              <a:t>' value distribution provides geographical </a:t>
            </a:r>
            <a:r>
              <a:rPr lang="en-US" sz="2000" dirty="0" err="1">
                <a:latin typeface="Times New Roman" panose="02020603050405020304" pitchFamily="18" charset="0"/>
                <a:cs typeface="Times New Roman" panose="02020603050405020304" pitchFamily="18" charset="0"/>
              </a:rPr>
              <a:t>trends.Missing</a:t>
            </a:r>
            <a:r>
              <a:rPr lang="en-US" sz="2000" dirty="0">
                <a:latin typeface="Times New Roman" panose="02020603050405020304" pitchFamily="18" charset="0"/>
                <a:cs typeface="Times New Roman" panose="02020603050405020304" pitchFamily="18" charset="0"/>
              </a:rPr>
              <a:t> values in '</a:t>
            </a:r>
            <a:r>
              <a:rPr lang="en-US" sz="2000" dirty="0" err="1">
                <a:latin typeface="Times New Roman" panose="02020603050405020304" pitchFamily="18" charset="0"/>
                <a:cs typeface="Times New Roman" panose="02020603050405020304" pitchFamily="18" charset="0"/>
              </a:rPr>
              <a:t>homestatecode</a:t>
            </a:r>
            <a:r>
              <a:rPr lang="en-US" sz="2000" dirty="0">
                <a:latin typeface="Times New Roman" panose="02020603050405020304" pitchFamily="18" charset="0"/>
                <a:cs typeface="Times New Roman" panose="02020603050405020304" pitchFamily="18" charset="0"/>
              </a:rPr>
              <a:t>' were </a:t>
            </a:r>
            <a:r>
              <a:rPr lang="en-US" sz="2000" dirty="0" err="1">
                <a:latin typeface="Times New Roman" panose="02020603050405020304" pitchFamily="18" charset="0"/>
                <a:cs typeface="Times New Roman" panose="02020603050405020304" pitchFamily="18" charset="0"/>
              </a:rPr>
              <a:t>replaced.Identified</a:t>
            </a:r>
            <a:r>
              <a:rPr lang="en-US" sz="2000" dirty="0">
                <a:latin typeface="Times New Roman" panose="02020603050405020304" pitchFamily="18" charset="0"/>
                <a:cs typeface="Times New Roman" panose="02020603050405020304" pitchFamily="18" charset="0"/>
              </a:rPr>
              <a:t> significant variations across states.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27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8150B-431E-C296-C73C-07C286D8D055}"/>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75B8381D-FC24-2EE3-FE86-28DF1650FA3E}"/>
              </a:ext>
            </a:extLst>
          </p:cNvPr>
          <p:cNvSpPr txBox="1"/>
          <p:nvPr/>
        </p:nvSpPr>
        <p:spPr>
          <a:xfrm>
            <a:off x="914399" y="1001865"/>
            <a:ext cx="9652883" cy="406117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Visualizations Used in our data analysis:</a:t>
            </a:r>
          </a:p>
          <a:p>
            <a:pPr algn="just">
              <a:lnSpc>
                <a:spcPct val="200000"/>
              </a:lnSpc>
            </a:pPr>
            <a:r>
              <a:rPr lang="en-US" sz="2000" dirty="0">
                <a:latin typeface="Times New Roman" panose="02020603050405020304" pitchFamily="18" charset="0"/>
                <a:cs typeface="Times New Roman" panose="02020603050405020304" pitchFamily="18" charset="0"/>
              </a:rPr>
              <a:t>Bar Charts: Top 10 home and sale states by transaction volume.</a:t>
            </a:r>
          </a:p>
          <a:p>
            <a:pPr algn="just">
              <a:lnSpc>
                <a:spcPct val="200000"/>
              </a:lnSpc>
            </a:pPr>
            <a:r>
              <a:rPr lang="en-US" sz="2000" dirty="0">
                <a:latin typeface="Times New Roman" panose="02020603050405020304" pitchFamily="18" charset="0"/>
                <a:cs typeface="Times New Roman" panose="02020603050405020304" pitchFamily="18" charset="0"/>
              </a:rPr>
              <a:t>Pie Charts: Distribution of transactions by </a:t>
            </a:r>
            <a:r>
              <a:rPr lang="en-US" sz="2000" dirty="0" err="1">
                <a:latin typeface="Times New Roman" panose="02020603050405020304" pitchFamily="18" charset="0"/>
                <a:cs typeface="Times New Roman" panose="02020603050405020304" pitchFamily="18" charset="0"/>
              </a:rPr>
              <a:t>state.Comparison</a:t>
            </a:r>
            <a:r>
              <a:rPr lang="en-US" sz="2000" dirty="0">
                <a:latin typeface="Times New Roman" panose="02020603050405020304" pitchFamily="18" charset="0"/>
                <a:cs typeface="Times New Roman" panose="02020603050405020304" pitchFamily="18" charset="0"/>
              </a:rPr>
              <a:t> between states like Delhi vs. Uttar Pradesh.</a:t>
            </a:r>
          </a:p>
          <a:p>
            <a:pPr algn="just">
              <a:lnSpc>
                <a:spcPct val="200000"/>
              </a:lnSpc>
            </a:pPr>
            <a:r>
              <a:rPr lang="en-US" sz="2000" dirty="0">
                <a:latin typeface="Times New Roman" panose="02020603050405020304" pitchFamily="18" charset="0"/>
                <a:cs typeface="Times New Roman" panose="02020603050405020304" pitchFamily="18" charset="0"/>
              </a:rPr>
              <a:t>Box Plots: Transaction spread across different states.</a:t>
            </a:r>
          </a:p>
          <a:p>
            <a:pPr algn="just">
              <a:lnSpc>
                <a:spcPct val="200000"/>
              </a:lnSpc>
            </a:pPr>
            <a:r>
              <a:rPr lang="en-US" sz="2000" dirty="0">
                <a:latin typeface="Times New Roman" panose="02020603050405020304" pitchFamily="18" charset="0"/>
                <a:cs typeface="Times New Roman" panose="02020603050405020304" pitchFamily="18" charset="0"/>
              </a:rPr>
              <a:t>Scatter Plot: Relationship between home states and transaction volume. Histograms: Frequency distribution of transaction counts.</a:t>
            </a:r>
          </a:p>
        </p:txBody>
      </p:sp>
    </p:spTree>
    <p:extLst>
      <p:ext uri="{BB962C8B-B14F-4D97-AF65-F5344CB8AC3E}">
        <p14:creationId xmlns:p14="http://schemas.microsoft.com/office/powerpoint/2010/main" val="218127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00C4A5-06C1-BBF3-06B9-C0D0129E673B}"/>
              </a:ext>
            </a:extLst>
          </p:cNvPr>
          <p:cNvSpPr txBox="1"/>
          <p:nvPr/>
        </p:nvSpPr>
        <p:spPr>
          <a:xfrm>
            <a:off x="850791" y="408360"/>
            <a:ext cx="7015544" cy="646331"/>
          </a:xfrm>
          <a:prstGeom prst="rect">
            <a:avLst/>
          </a:prstGeom>
          <a:noFill/>
        </p:spPr>
        <p:txBody>
          <a:bodyPr wrap="square" rtlCol="0">
            <a:spAutoFit/>
          </a:bodyPr>
          <a:lstStyle/>
          <a:p>
            <a:r>
              <a:rPr lang="en-US" b="1" i="0" dirty="0">
                <a:solidFill>
                  <a:srgbClr val="000000"/>
                </a:solidFill>
                <a:effectLst/>
                <a:latin typeface="Helvetica Neue"/>
              </a:rPr>
              <a:t>Visualization: Top State Pairs by Transactions</a:t>
            </a:r>
          </a:p>
          <a:p>
            <a:endParaRPr lang="en-IN" dirty="0"/>
          </a:p>
        </p:txBody>
      </p:sp>
      <p:pic>
        <p:nvPicPr>
          <p:cNvPr id="1026" name="Picture 2">
            <a:extLst>
              <a:ext uri="{FF2B5EF4-FFF2-40B4-BE49-F238E27FC236}">
                <a16:creationId xmlns:a16="http://schemas.microsoft.com/office/drawing/2014/main" id="{29D458A3-FD4F-E186-3330-9A4854BC4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806" y="1059812"/>
            <a:ext cx="6570110" cy="47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23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DEB178-3888-7866-1E0E-A4E193C14254}"/>
              </a:ext>
            </a:extLst>
          </p:cNvPr>
          <p:cNvSpPr txBox="1"/>
          <p:nvPr/>
        </p:nvSpPr>
        <p:spPr>
          <a:xfrm>
            <a:off x="993913" y="930303"/>
            <a:ext cx="1040030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Pie chart</a:t>
            </a:r>
            <a:endParaRPr lang="en-IN" sz="2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2123116-206C-E550-5839-C1FBFCA40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673" y="1033669"/>
            <a:ext cx="5308164" cy="527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8F68-B95B-7FDF-8D74-29BFD845E80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00990D6-DB54-50A6-5C33-1242A06C3B1B}"/>
              </a:ext>
            </a:extLst>
          </p:cNvPr>
          <p:cNvSpPr txBox="1"/>
          <p:nvPr/>
        </p:nvSpPr>
        <p:spPr>
          <a:xfrm>
            <a:off x="993913" y="930303"/>
            <a:ext cx="10400306" cy="707886"/>
          </a:xfrm>
          <a:prstGeom prst="rect">
            <a:avLst/>
          </a:prstGeom>
          <a:noFill/>
        </p:spPr>
        <p:txBody>
          <a:bodyPr wrap="square" rtlCol="0">
            <a:spAutoFit/>
          </a:bodyPr>
          <a:lstStyle/>
          <a:p>
            <a:r>
              <a:rPr lang="en-US" sz="2000" b="1" dirty="0">
                <a:solidFill>
                  <a:srgbClr val="000000"/>
                </a:solidFill>
                <a:latin typeface="Helvetica Neue"/>
              </a:rPr>
              <a:t>P</a:t>
            </a:r>
            <a:r>
              <a:rPr lang="en-US" sz="2000" b="1" i="0" dirty="0">
                <a:solidFill>
                  <a:srgbClr val="000000"/>
                </a:solidFill>
                <a:effectLst/>
                <a:latin typeface="Helvetica Neue"/>
              </a:rPr>
              <a:t>lot </a:t>
            </a:r>
            <a:r>
              <a:rPr lang="en-US" sz="2000" b="1" dirty="0" err="1">
                <a:solidFill>
                  <a:srgbClr val="000000"/>
                </a:solidFill>
                <a:latin typeface="Helvetica Neue"/>
              </a:rPr>
              <a:t>R</a:t>
            </a:r>
            <a:r>
              <a:rPr lang="en-US" sz="2000" b="1" i="0" dirty="0" err="1">
                <a:solidFill>
                  <a:srgbClr val="000000"/>
                </a:solidFill>
                <a:effectLst/>
                <a:latin typeface="Helvetica Neue"/>
              </a:rPr>
              <a:t>epesentation</a:t>
            </a:r>
            <a:r>
              <a:rPr lang="en-US" sz="2000" b="1" i="0" dirty="0">
                <a:solidFill>
                  <a:srgbClr val="000000"/>
                </a:solidFill>
                <a:effectLst/>
                <a:latin typeface="Helvetica Neue"/>
              </a:rPr>
              <a:t> by using seaborn</a:t>
            </a:r>
          </a:p>
          <a:p>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A243E4-0869-B656-71A1-420772197099}"/>
              </a:ext>
            </a:extLst>
          </p:cNvPr>
          <p:cNvPicPr>
            <a:picLocks noChangeAspect="1"/>
          </p:cNvPicPr>
          <p:nvPr/>
        </p:nvPicPr>
        <p:blipFill>
          <a:blip r:embed="rId2"/>
          <a:stretch>
            <a:fillRect/>
          </a:stretch>
        </p:blipFill>
        <p:spPr>
          <a:xfrm>
            <a:off x="3033133" y="1638189"/>
            <a:ext cx="5457825" cy="4448175"/>
          </a:xfrm>
          <a:prstGeom prst="rect">
            <a:avLst/>
          </a:prstGeom>
        </p:spPr>
      </p:pic>
    </p:spTree>
    <p:extLst>
      <p:ext uri="{BB962C8B-B14F-4D97-AF65-F5344CB8AC3E}">
        <p14:creationId xmlns:p14="http://schemas.microsoft.com/office/powerpoint/2010/main" val="392189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14830-8301-48F2-AF38-27FCE1D74B6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32F14-B81F-FD8B-0448-853A3FED4467}"/>
              </a:ext>
            </a:extLst>
          </p:cNvPr>
          <p:cNvSpPr txBox="1"/>
          <p:nvPr/>
        </p:nvSpPr>
        <p:spPr>
          <a:xfrm>
            <a:off x="1017766" y="930303"/>
            <a:ext cx="10400306" cy="707886"/>
          </a:xfrm>
          <a:prstGeom prst="rect">
            <a:avLst/>
          </a:prstGeom>
          <a:noFill/>
        </p:spPr>
        <p:txBody>
          <a:bodyPr wrap="square" rtlCol="0">
            <a:spAutoFit/>
          </a:bodyPr>
          <a:lstStyle/>
          <a:p>
            <a:r>
              <a:rPr lang="en-IN" sz="2000" b="1" dirty="0" err="1">
                <a:solidFill>
                  <a:srgbClr val="000000"/>
                </a:solidFill>
                <a:latin typeface="Helvetica Neue"/>
              </a:rPr>
              <a:t>H</a:t>
            </a:r>
            <a:r>
              <a:rPr lang="en-IN" sz="2000" b="1" i="0" dirty="0" err="1">
                <a:solidFill>
                  <a:srgbClr val="000000"/>
                </a:solidFill>
                <a:effectLst/>
                <a:latin typeface="Helvetica Neue"/>
              </a:rPr>
              <a:t>istplot</a:t>
            </a:r>
            <a:r>
              <a:rPr lang="en-IN" sz="2000" b="1" i="0" dirty="0">
                <a:solidFill>
                  <a:srgbClr val="000000"/>
                </a:solidFill>
                <a:effectLst/>
                <a:latin typeface="Helvetica Neue"/>
              </a:rPr>
              <a:t> using seaborn</a:t>
            </a:r>
            <a:endParaRPr lang="en-US" sz="2000" b="1" i="0" dirty="0">
              <a:solidFill>
                <a:srgbClr val="000000"/>
              </a:solidFill>
              <a:effectLst/>
              <a:latin typeface="Helvetica Neue"/>
            </a:endParaRPr>
          </a:p>
          <a:p>
            <a:endParaRPr lang="en-IN" sz="20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7A403CA-DD52-E545-CC74-5EC05ED7009C}"/>
              </a:ext>
            </a:extLst>
          </p:cNvPr>
          <p:cNvPicPr>
            <a:picLocks noChangeAspect="1"/>
          </p:cNvPicPr>
          <p:nvPr/>
        </p:nvPicPr>
        <p:blipFill>
          <a:blip r:embed="rId2"/>
          <a:stretch>
            <a:fillRect/>
          </a:stretch>
        </p:blipFill>
        <p:spPr>
          <a:xfrm>
            <a:off x="3255686" y="1638189"/>
            <a:ext cx="5362575" cy="3933825"/>
          </a:xfrm>
          <a:prstGeom prst="rect">
            <a:avLst/>
          </a:prstGeom>
        </p:spPr>
      </p:pic>
    </p:spTree>
    <p:extLst>
      <p:ext uri="{BB962C8B-B14F-4D97-AF65-F5344CB8AC3E}">
        <p14:creationId xmlns:p14="http://schemas.microsoft.com/office/powerpoint/2010/main" val="369565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DC108-F43C-90F0-5867-7987F1CE85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01DFE65-E8B7-FD19-66A7-BFF19066B1EF}"/>
              </a:ext>
            </a:extLst>
          </p:cNvPr>
          <p:cNvSpPr txBox="1"/>
          <p:nvPr/>
        </p:nvSpPr>
        <p:spPr>
          <a:xfrm>
            <a:off x="1270552" y="1262471"/>
            <a:ext cx="9650895" cy="3691844"/>
          </a:xfrm>
          <a:prstGeom prst="rect">
            <a:avLst/>
          </a:prstGeom>
          <a:noFill/>
        </p:spPr>
        <p:txBody>
          <a:bodyPr wrap="square">
            <a:spAutoFit/>
          </a:bodyPr>
          <a:lstStyle/>
          <a:p>
            <a:pPr algn="just">
              <a:lnSpc>
                <a:spcPct val="200000"/>
              </a:lnSpc>
            </a:pPr>
            <a:r>
              <a:rPr lang="en-IN" sz="2000" b="1" dirty="0">
                <a:latin typeface="Times New Roman" panose="02020603050405020304" pitchFamily="18" charset="0"/>
                <a:cs typeface="Times New Roman" panose="02020603050405020304" pitchFamily="18" charset="0"/>
              </a:rPr>
              <a:t>Conclusion &amp; Observations :</a:t>
            </a:r>
          </a:p>
          <a:p>
            <a:pPr algn="just">
              <a:lnSpc>
                <a:spcPct val="200000"/>
              </a:lnSpc>
            </a:pPr>
            <a:r>
              <a:rPr lang="en-US" sz="2000" dirty="0">
                <a:latin typeface="Times New Roman" panose="02020603050405020304" pitchFamily="18" charset="0"/>
                <a:cs typeface="Times New Roman" panose="02020603050405020304" pitchFamily="18" charset="0"/>
              </a:rPr>
              <a:t>Data cleaning improves reliability of analysis. State-wise trends highlight policy impacts. Further analysis needed for deeper insights. Delhi and Uttar Pradesh dominate in terms of transactions. Although there are variations by state, there was no statistically significant difference between the major states.</a:t>
            </a:r>
          </a:p>
          <a:p>
            <a:pPr algn="just">
              <a:lnSpc>
                <a:spcPct val="2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84781"/>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{BC436589-90A1-4264-9811-CA5378FA9614}tf67061901_win32</Template>
  <TotalTime>63</TotalTime>
  <Words>371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Daytona Condensed Light</vt:lpstr>
      <vt:lpstr>Helvetica Neue</vt:lpstr>
      <vt:lpstr>Posterama</vt:lpstr>
      <vt:lpstr>robotobold</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KODADHALA VIKAS</dc:creator>
  <cp:lastModifiedBy>KODADHALA VIKAS</cp:lastModifiedBy>
  <cp:revision>1</cp:revision>
  <dcterms:created xsi:type="dcterms:W3CDTF">2025-03-22T05:21:13Z</dcterms:created>
  <dcterms:modified xsi:type="dcterms:W3CDTF">2025-03-22T06:24:31Z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