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  <p:embeddedFont>
      <p:font typeface="Noto Sans Light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otoSansLight-regular.fntdata"/><Relationship Id="rId10" Type="http://schemas.openxmlformats.org/officeDocument/2006/relationships/font" Target="fonts/Roboto-boldItalic.fntdata"/><Relationship Id="rId13" Type="http://schemas.openxmlformats.org/officeDocument/2006/relationships/font" Target="fonts/NotoSansLight-italic.fntdata"/><Relationship Id="rId12" Type="http://schemas.openxmlformats.org/officeDocument/2006/relationships/font" Target="fonts/NotoSans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italic.fntdata"/><Relationship Id="rId14" Type="http://schemas.openxmlformats.org/officeDocument/2006/relationships/font" Target="fonts/NotoSans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84010ef4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0" name="Google Shape;90;g2484010ef4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 type="obj">
  <p:cSld name="OBJECT"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メタバース工学部パワポ002_本文用A 見本02 のコピー.jpg" id="82" name="Google Shape;8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285"/>
            <a:ext cx="9144000" cy="5142217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3"/>
          <p:cNvSpPr txBox="1"/>
          <p:nvPr>
            <p:ph type="title"/>
          </p:nvPr>
        </p:nvSpPr>
        <p:spPr>
          <a:xfrm>
            <a:off x="1030327" y="392288"/>
            <a:ext cx="69624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iryo"/>
              <a:buNone/>
              <a:defRPr b="1" i="0" sz="2400">
                <a:latin typeface="Meiryo"/>
                <a:ea typeface="Meiryo"/>
                <a:cs typeface="Meiryo"/>
                <a:sym typeface="Meiry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1027332" y="1273628"/>
            <a:ext cx="7290000" cy="3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 sz="1800">
                <a:latin typeface="Meiryo"/>
                <a:ea typeface="Meiryo"/>
                <a:cs typeface="Meiryo"/>
                <a:sym typeface="Meiryo"/>
              </a:defRPr>
            </a:lvl1pPr>
            <a:lvl2pPr indent="-32385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b="0" i="0" sz="1500">
                <a:latin typeface="Meiryo"/>
                <a:ea typeface="Meiryo"/>
                <a:cs typeface="Meiryo"/>
                <a:sym typeface="Meiryo"/>
              </a:defRPr>
            </a:lvl2pPr>
            <a:lvl3pPr indent="-3175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0" i="0" sz="1400">
                <a:latin typeface="Meiryo"/>
                <a:ea typeface="Meiryo"/>
                <a:cs typeface="Meiryo"/>
                <a:sym typeface="Meiryo"/>
              </a:defRPr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3"/>
          <p:cNvSpPr txBox="1"/>
          <p:nvPr/>
        </p:nvSpPr>
        <p:spPr>
          <a:xfrm>
            <a:off x="8731585" y="4925526"/>
            <a:ext cx="4137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ja" sz="800" u="none" cap="none" strike="noStrike">
                <a:solidFill>
                  <a:schemeClr val="dk1"/>
                </a:solidFill>
                <a:latin typeface="Noto Sans Light"/>
                <a:ea typeface="Noto Sans Light"/>
                <a:cs typeface="Noto Sans Light"/>
                <a:sym typeface="Noto Sans Light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Noto Sans Light"/>
              <a:ea typeface="Noto Sans Light"/>
              <a:cs typeface="Noto Sans Light"/>
              <a:sym typeface="Noto Sans Light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1924057" y="4978901"/>
            <a:ext cx="539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Meiryo"/>
              <a:buNone/>
            </a:pPr>
            <a:r>
              <a:rPr b="0" i="0" lang="ja" sz="7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©️ METAVERSE SCHOOL OF ENGINEERING,  THE UNIVERSITY OF TOKYO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メタバース工学部パワポ002_タイトル のコピー.jpg" id="87" name="Google Shape;87;p13"/>
          <p:cNvPicPr preferRelativeResize="0"/>
          <p:nvPr/>
        </p:nvPicPr>
        <p:blipFill rotWithShape="1">
          <a:blip r:embed="rId3">
            <a:alphaModFix/>
          </a:blip>
          <a:srcRect b="52656" l="28527" r="69007" t="33315"/>
          <a:stretch/>
        </p:blipFill>
        <p:spPr>
          <a:xfrm>
            <a:off x="695325" y="449190"/>
            <a:ext cx="237813" cy="5925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1030325" y="392300"/>
            <a:ext cx="69624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iryo"/>
              <a:buNone/>
            </a:pPr>
            <a:r>
              <a:rPr lang="ja"/>
              <a:t>内池 もえ 氏</a:t>
            </a:r>
            <a:r>
              <a:rPr lang="ja"/>
              <a:t>　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611"/>
              <a:t>株式会社ブレインパッド　</a:t>
            </a:r>
            <a:endParaRPr sz="161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611"/>
              <a:t>アナリティクス本部  アナリティクスサービス部</a:t>
            </a:r>
            <a:endParaRPr sz="161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611"/>
              <a:t>シニアリードデータサイエンティスト</a:t>
            </a:r>
            <a:endParaRPr sz="1611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557150" y="1907538"/>
            <a:ext cx="5160000" cy="18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latin typeface="Arial"/>
                <a:ea typeface="Arial"/>
                <a:cs typeface="Arial"/>
                <a:sym typeface="Arial"/>
              </a:rPr>
              <a:t>医療法人の経営企画、日系コンサルティング会社を経て、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latin typeface="Arial"/>
                <a:ea typeface="Arial"/>
                <a:cs typeface="Arial"/>
                <a:sym typeface="Arial"/>
              </a:rPr>
              <a:t>2019年に株式会社ブレインパッドに参画。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latin typeface="Arial"/>
                <a:ea typeface="Arial"/>
                <a:cs typeface="Arial"/>
                <a:sym typeface="Arial"/>
              </a:rPr>
              <a:t>現在は、機械学習案件や数理最適化案件のPM兼モデル開発リーダー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latin typeface="Arial"/>
                <a:ea typeface="Arial"/>
                <a:cs typeface="Arial"/>
                <a:sym typeface="Arial"/>
              </a:rPr>
              <a:t>として活躍。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latin typeface="Arial"/>
                <a:ea typeface="Arial"/>
                <a:cs typeface="Arial"/>
                <a:sym typeface="Arial"/>
              </a:rPr>
              <a:t>これまでに手掛けた案件は、機械学習による需要予測案件や金融商品の分析案件等。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latin typeface="Arial"/>
                <a:ea typeface="Arial"/>
                <a:cs typeface="Arial"/>
                <a:sym typeface="Arial"/>
              </a:rPr>
              <a:t>機械学習を用いた需要予測の事例や、金融商品取引の分析事例を担当。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latin typeface="Arial"/>
                <a:ea typeface="Arial"/>
                <a:cs typeface="Arial"/>
                <a:sym typeface="Arial"/>
              </a:rPr>
              <a:t>松尾研主催講義 DL4US （2期）修了生。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975" y="1794650"/>
            <a:ext cx="2912800" cy="2054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