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53" d="100"/>
          <a:sy n="53" d="100"/>
        </p:scale>
        <p:origin x="13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3A81E8BA-0948-4417-8448-CE8D91DBD364}"/>
              </a:ext>
            </a:extLst>
          </p:cNvPr>
          <p:cNvSpPr/>
          <p:nvPr/>
        </p:nvSpPr>
        <p:spPr bwMode="auto">
          <a:xfrm>
            <a:off x="3943136" y="6902337"/>
            <a:ext cx="3226618" cy="34125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859088"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chemeClr val="tx1"/>
              </a:solidFill>
              <a:effectLst/>
              <a:latin typeface="Arial" charset="0"/>
            </a:endParaRPr>
          </a:p>
        </p:txBody>
      </p:sp>
      <p:sp>
        <p:nvSpPr>
          <p:cNvPr id="2050" name="Line 15"/>
          <p:cNvSpPr>
            <a:spLocks noChangeShapeType="1"/>
          </p:cNvSpPr>
          <p:nvPr/>
        </p:nvSpPr>
        <p:spPr bwMode="auto">
          <a:xfrm>
            <a:off x="0" y="1406525"/>
            <a:ext cx="15122525" cy="0"/>
          </a:xfrm>
          <a:prstGeom prst="line">
            <a:avLst/>
          </a:prstGeom>
          <a:noFill/>
          <a:ln w="114300">
            <a:solidFill>
              <a:schemeClr val="accent6">
                <a:lumMod val="60000"/>
                <a:lumOff val="40000"/>
              </a:schemeClr>
            </a:solidFill>
            <a:round/>
            <a:headEnd/>
            <a:tailE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25575"/>
            <a:ext cx="15122525" cy="9267825"/>
          </a:xfrm>
          <a:prstGeom prst="rect">
            <a:avLst/>
          </a:prstGeom>
          <a:solidFill>
            <a:schemeClr val="accent4">
              <a:lumMod val="95000"/>
              <a:lumOff val="5000"/>
            </a:schemeClr>
          </a:solidFill>
          <a:ln w="9525">
            <a:solidFill>
              <a:schemeClr val="tx1"/>
            </a:solidFill>
            <a:miter lim="800000"/>
            <a:headEnd/>
            <a:tailEnd/>
          </a:ln>
          <a:extLst/>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pic>
        <p:nvPicPr>
          <p:cNvPr id="2053" name="Picture 5" descr="use RH modifi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2520702" y="1600859"/>
            <a:ext cx="9450932" cy="49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165" tIns="23582" rIns="47165" bIns="23582">
            <a:spAutoFit/>
          </a:bodyPr>
          <a:lstStyle>
            <a:lvl1pPr defTabSz="1433513" eaLnBrk="0" hangingPunct="0">
              <a:defRPr sz="2900">
                <a:solidFill>
                  <a:schemeClr val="tx1"/>
                </a:solidFill>
                <a:latin typeface="Arial" charset="0"/>
              </a:defRPr>
            </a:lvl1pPr>
            <a:lvl2pPr marL="742950" indent="-285750" defTabSz="1433513" eaLnBrk="0" hangingPunct="0">
              <a:defRPr sz="2900">
                <a:solidFill>
                  <a:schemeClr val="tx1"/>
                </a:solidFill>
                <a:latin typeface="Arial" charset="0"/>
              </a:defRPr>
            </a:lvl2pPr>
            <a:lvl3pPr marL="1143000" indent="-228600" defTabSz="1433513" eaLnBrk="0" hangingPunct="0">
              <a:defRPr sz="2900">
                <a:solidFill>
                  <a:schemeClr val="tx1"/>
                </a:solidFill>
                <a:latin typeface="Arial" charset="0"/>
              </a:defRPr>
            </a:lvl3pPr>
            <a:lvl4pPr marL="1600200" indent="-228600" defTabSz="1433513" eaLnBrk="0" hangingPunct="0">
              <a:defRPr sz="2900">
                <a:solidFill>
                  <a:schemeClr val="tx1"/>
                </a:solidFill>
                <a:latin typeface="Arial" charset="0"/>
              </a:defRPr>
            </a:lvl4pPr>
            <a:lvl5pPr marL="2057400" indent="-228600" defTabSz="1433513" eaLnBrk="0" hangingPunct="0">
              <a:defRPr sz="2900">
                <a:solidFill>
                  <a:schemeClr val="tx1"/>
                </a:solidFill>
                <a:latin typeface="Arial" charset="0"/>
              </a:defRPr>
            </a:lvl5pPr>
            <a:lvl6pPr marL="2514600" indent="-228600" defTabSz="1433513" eaLnBrk="0" fontAlgn="base" hangingPunct="0">
              <a:spcBef>
                <a:spcPct val="0"/>
              </a:spcBef>
              <a:spcAft>
                <a:spcPct val="0"/>
              </a:spcAft>
              <a:defRPr sz="2900">
                <a:solidFill>
                  <a:schemeClr val="tx1"/>
                </a:solidFill>
                <a:latin typeface="Arial" charset="0"/>
              </a:defRPr>
            </a:lvl6pPr>
            <a:lvl7pPr marL="2971800" indent="-228600" defTabSz="1433513" eaLnBrk="0" fontAlgn="base" hangingPunct="0">
              <a:spcBef>
                <a:spcPct val="0"/>
              </a:spcBef>
              <a:spcAft>
                <a:spcPct val="0"/>
              </a:spcAft>
              <a:defRPr sz="2900">
                <a:solidFill>
                  <a:schemeClr val="tx1"/>
                </a:solidFill>
                <a:latin typeface="Arial" charset="0"/>
              </a:defRPr>
            </a:lvl7pPr>
            <a:lvl8pPr marL="3429000" indent="-228600" defTabSz="1433513" eaLnBrk="0" fontAlgn="base" hangingPunct="0">
              <a:spcBef>
                <a:spcPct val="0"/>
              </a:spcBef>
              <a:spcAft>
                <a:spcPct val="0"/>
              </a:spcAft>
              <a:defRPr sz="2900">
                <a:solidFill>
                  <a:schemeClr val="tx1"/>
                </a:solidFill>
                <a:latin typeface="Arial" charset="0"/>
              </a:defRPr>
            </a:lvl8pPr>
            <a:lvl9pPr marL="3886200" indent="-228600" defTabSz="1433513" eaLnBrk="0" fontAlgn="base" hangingPunct="0">
              <a:spcBef>
                <a:spcPct val="0"/>
              </a:spcBef>
              <a:spcAft>
                <a:spcPct val="0"/>
              </a:spcAft>
              <a:defRPr sz="2900">
                <a:solidFill>
                  <a:schemeClr val="tx1"/>
                </a:solidFill>
                <a:latin typeface="Arial" charset="0"/>
              </a:defRPr>
            </a:lvl9pPr>
          </a:lstStyle>
          <a:p>
            <a:pPr algn="ctr" eaLnBrk="1" hangingPunct="1">
              <a:spcBef>
                <a:spcPct val="50000"/>
              </a:spcBef>
            </a:pPr>
            <a:r>
              <a:rPr lang="en-US" altLang="x-none" dirty="0">
                <a:solidFill>
                  <a:schemeClr val="bg1"/>
                </a:solidFill>
              </a:rPr>
              <a:t>Name: Mahrad Pisheh Var Supervisor: Richard Bartle</a:t>
            </a:r>
          </a:p>
        </p:txBody>
      </p:sp>
      <p:sp>
        <p:nvSpPr>
          <p:cNvPr id="2055" name="Rectangle 7"/>
          <p:cNvSpPr>
            <a:spLocks noChangeArrowheads="1"/>
          </p:cNvSpPr>
          <p:nvPr/>
        </p:nvSpPr>
        <p:spPr bwMode="auto">
          <a:xfrm>
            <a:off x="220662" y="2369957"/>
            <a:ext cx="3540125" cy="7953375"/>
          </a:xfrm>
          <a:prstGeom prst="rect">
            <a:avLst/>
          </a:prstGeom>
          <a:solidFill>
            <a:schemeClr val="bg1">
              <a:lumMod val="85000"/>
            </a:schemeClr>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endParaRPr lang="en-US" altLang="x-none" sz="1800" b="1" u="sng" dirty="0">
              <a:latin typeface="Andalus" panose="02020603050405020304" pitchFamily="18" charset="-78"/>
              <a:cs typeface="Andalus" panose="02020603050405020304" pitchFamily="18" charset="-78"/>
            </a:endParaRPr>
          </a:p>
          <a:p>
            <a:pPr algn="just" eaLnBrk="1" hangingPunct="1"/>
            <a:endParaRPr lang="en-US" altLang="x-none" sz="1800" b="1" u="sng" dirty="0">
              <a:latin typeface="Andalus" panose="02020603050405020304" pitchFamily="18" charset="-78"/>
              <a:cs typeface="Andalus" panose="02020603050405020304" pitchFamily="18" charset="-78"/>
            </a:endParaRPr>
          </a:p>
          <a:p>
            <a:pPr algn="just" eaLnBrk="1" hangingPunct="1"/>
            <a:endParaRPr lang="en-US" altLang="x-none" sz="1800" b="1" u="sng" dirty="0">
              <a:latin typeface="Andalus" panose="02020603050405020304" pitchFamily="18" charset="-78"/>
              <a:cs typeface="Andalus" panose="02020603050405020304" pitchFamily="18" charset="-78"/>
            </a:endParaRPr>
          </a:p>
          <a:p>
            <a:pPr algn="just" eaLnBrk="1" hangingPunct="1"/>
            <a:endParaRPr lang="en-US" altLang="x-none" sz="1800" b="1" u="sng" dirty="0">
              <a:latin typeface="Andalus" panose="02020603050405020304" pitchFamily="18" charset="-78"/>
              <a:cs typeface="Andalus" panose="02020603050405020304" pitchFamily="18" charset="-78"/>
            </a:endParaRPr>
          </a:p>
          <a:p>
            <a:pPr algn="just" eaLnBrk="1" hangingPunct="1"/>
            <a:endParaRPr lang="en-US" altLang="x-none" sz="1800" b="1" u="sng" dirty="0">
              <a:latin typeface="Andalus" panose="02020603050405020304" pitchFamily="18" charset="-78"/>
              <a:cs typeface="Andalus" panose="02020603050405020304" pitchFamily="18" charset="-78"/>
            </a:endParaRPr>
          </a:p>
          <a:p>
            <a:pPr algn="just" eaLnBrk="1" hangingPunct="1"/>
            <a:endParaRPr lang="en-US" altLang="x-none" sz="1800" b="1" u="sng" dirty="0">
              <a:latin typeface="Andalus" panose="02020603050405020304" pitchFamily="18" charset="-78"/>
              <a:cs typeface="Andalus" panose="02020603050405020304" pitchFamily="18" charset="-78"/>
            </a:endParaRPr>
          </a:p>
          <a:p>
            <a:pPr algn="just" eaLnBrk="1" hangingPunct="1"/>
            <a:r>
              <a:rPr lang="en-US" altLang="x-none" sz="1800" b="1" u="sng" dirty="0">
                <a:latin typeface="Andalus" panose="02020603050405020304" pitchFamily="18" charset="-78"/>
                <a:cs typeface="Andalus" panose="02020603050405020304" pitchFamily="18" charset="-78"/>
              </a:rPr>
              <a:t>What is this Game?</a:t>
            </a:r>
          </a:p>
          <a:p>
            <a:pPr eaLnBrk="1" hangingPunct="1"/>
            <a:r>
              <a:rPr lang="en-US" altLang="x-none" sz="1600" i="1" dirty="0">
                <a:latin typeface="Andalus" panose="02020603050405020304" pitchFamily="18" charset="-78"/>
                <a:cs typeface="Andalus" panose="02020603050405020304" pitchFamily="18" charset="-78"/>
              </a:rPr>
              <a:t>The Quest </a:t>
            </a:r>
            <a:r>
              <a:rPr lang="en-US" altLang="x-none" sz="1600" dirty="0">
                <a:latin typeface="Andalus" panose="02020603050405020304" pitchFamily="18" charset="-78"/>
                <a:cs typeface="Andalus" panose="02020603050405020304" pitchFamily="18" charset="-78"/>
              </a:rPr>
              <a:t>is a top-down designed role playing game that allows the player to play with one to four characters in the game and the goal is to kill all enemies without losing all the playable characters.</a:t>
            </a:r>
          </a:p>
          <a:p>
            <a:pPr eaLnBrk="1" hangingPunct="1"/>
            <a:endParaRPr lang="en-US" altLang="x-none" sz="1600" dirty="0">
              <a:latin typeface="Andalus" panose="02020603050405020304" pitchFamily="18" charset="-78"/>
              <a:cs typeface="Andalus" panose="02020603050405020304" pitchFamily="18" charset="-78"/>
            </a:endParaRPr>
          </a:p>
          <a:p>
            <a:pPr eaLnBrk="1" hangingPunct="1"/>
            <a:r>
              <a:rPr lang="en-US" altLang="x-none" sz="1800" b="1" u="sng" dirty="0">
                <a:latin typeface="Andalus" panose="02020603050405020304" pitchFamily="18" charset="-78"/>
                <a:cs typeface="Andalus" panose="02020603050405020304" pitchFamily="18" charset="-78"/>
              </a:rPr>
              <a:t>The Story:</a:t>
            </a:r>
          </a:p>
          <a:p>
            <a:pPr eaLnBrk="1" hangingPunct="1"/>
            <a:r>
              <a:rPr lang="en-US" sz="1600" dirty="0">
                <a:latin typeface="Andalus" panose="02020603050405020304" pitchFamily="18" charset="-78"/>
                <a:cs typeface="Andalus" panose="02020603050405020304" pitchFamily="18" charset="-78"/>
              </a:rPr>
              <a:t>The story is about a king who lost his land and his throne. The king decides to redeem his honor by taking back his land and sit on the throne once again with the help of his best soldiers.</a:t>
            </a:r>
          </a:p>
          <a:p>
            <a:pPr eaLnBrk="1" hangingPunct="1"/>
            <a:r>
              <a:rPr lang="en-US" sz="1800" b="1" u="sng" dirty="0">
                <a:latin typeface="Andalus" panose="02020603050405020304" pitchFamily="18" charset="-78"/>
                <a:cs typeface="Andalus" panose="02020603050405020304" pitchFamily="18" charset="-78"/>
              </a:rPr>
              <a:t>Characters</a:t>
            </a:r>
            <a:r>
              <a:rPr lang="en-US" sz="1600" dirty="0">
                <a:latin typeface="Andalus" panose="02020603050405020304" pitchFamily="18" charset="-78"/>
                <a:cs typeface="Andalus" panose="02020603050405020304" pitchFamily="18" charset="-78"/>
              </a:rPr>
              <a:t>:</a:t>
            </a:r>
          </a:p>
          <a:p>
            <a:pPr marL="285750" indent="-285750" eaLnBrk="1" hangingPunct="1">
              <a:buFontTx/>
              <a:buChar char="-"/>
            </a:pPr>
            <a:r>
              <a:rPr lang="en-US" sz="1600" i="1" dirty="0">
                <a:latin typeface="Andalus" panose="02020603050405020304" pitchFamily="18" charset="-78"/>
                <a:cs typeface="Andalus" panose="02020603050405020304" pitchFamily="18" charset="-78"/>
              </a:rPr>
              <a:t>King, Archer, Swordsman and Knight.</a:t>
            </a:r>
          </a:p>
        </p:txBody>
      </p:sp>
      <p:sp>
        <p:nvSpPr>
          <p:cNvPr id="2056" name="Rectangle 8"/>
          <p:cNvSpPr>
            <a:spLocks noChangeArrowheads="1"/>
          </p:cNvSpPr>
          <p:nvPr/>
        </p:nvSpPr>
        <p:spPr bwMode="auto">
          <a:xfrm>
            <a:off x="3946525" y="2382838"/>
            <a:ext cx="3540125" cy="7953375"/>
          </a:xfrm>
          <a:prstGeom prst="rect">
            <a:avLst/>
          </a:prstGeom>
          <a:solidFill>
            <a:schemeClr val="bg1">
              <a:lumMod val="85000"/>
            </a:schemeClr>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US" sz="1800" b="1" u="sng" dirty="0">
                <a:latin typeface="Andalus" panose="02020603050405020304" pitchFamily="18" charset="-78"/>
                <a:cs typeface="Andalus" panose="02020603050405020304" pitchFamily="18" charset="-78"/>
              </a:rPr>
              <a:t>How is the game made?</a:t>
            </a:r>
          </a:p>
          <a:p>
            <a:pPr eaLnBrk="1" hangingPunct="1"/>
            <a:r>
              <a:rPr lang="en-US" altLang="x-none" sz="1600" dirty="0">
                <a:latin typeface="Andalus" panose="02020603050405020304" pitchFamily="18" charset="-78"/>
                <a:cs typeface="Andalus" panose="02020603050405020304" pitchFamily="18" charset="-78"/>
              </a:rPr>
              <a:t>The Game is written in C++ with SDL libraries. </a:t>
            </a:r>
            <a:r>
              <a:rPr lang="en-GB" altLang="x-none" sz="1600" dirty="0">
                <a:latin typeface="Andalus" panose="02020603050405020304" pitchFamily="18" charset="-78"/>
                <a:cs typeface="Andalus" panose="02020603050405020304" pitchFamily="18" charset="-78"/>
              </a:rPr>
              <a:t>I have created a game engine which I used to implement my game. The engine acts as a framework that the game is built on.</a:t>
            </a:r>
            <a:endParaRPr lang="en-US" altLang="x-none" sz="1600" dirty="0">
              <a:latin typeface="Andalus" panose="02020603050405020304" pitchFamily="18" charset="-78"/>
              <a:cs typeface="Andalus" panose="02020603050405020304" pitchFamily="18" charset="-78"/>
            </a:endParaRPr>
          </a:p>
          <a:p>
            <a:pPr eaLnBrk="1" hangingPunct="1"/>
            <a:r>
              <a:rPr lang="en-US" altLang="x-none" sz="1800" b="1" u="sng" dirty="0">
                <a:latin typeface="Andalus" panose="02020603050405020304" pitchFamily="18" charset="-78"/>
                <a:cs typeface="Andalus" panose="02020603050405020304" pitchFamily="18" charset="-78"/>
              </a:rPr>
              <a:t>Features:</a:t>
            </a:r>
            <a:endParaRPr lang="en-US" altLang="x-none" sz="1600" dirty="0">
              <a:latin typeface="Andalus" panose="02020603050405020304" pitchFamily="18" charset="-78"/>
              <a:cs typeface="Andalus" panose="02020603050405020304" pitchFamily="18" charset="-78"/>
            </a:endParaRPr>
          </a:p>
          <a:p>
            <a:pPr eaLnBrk="1" hangingPunct="1"/>
            <a:r>
              <a:rPr lang="en-US" altLang="x-none" sz="1600" dirty="0">
                <a:latin typeface="Andalus" panose="02020603050405020304" pitchFamily="18" charset="-78"/>
                <a:cs typeface="Andalus" panose="02020603050405020304" pitchFamily="18" charset="-78"/>
              </a:rPr>
              <a:t>-   </a:t>
            </a:r>
            <a:r>
              <a:rPr lang="en-US" altLang="x-none" sz="1600" b="1" dirty="0">
                <a:latin typeface="Andalus" panose="02020603050405020304" pitchFamily="18" charset="-78"/>
                <a:cs typeface="Andalus" panose="02020603050405020304" pitchFamily="18" charset="-78"/>
              </a:rPr>
              <a:t>Engines</a:t>
            </a:r>
            <a:r>
              <a:rPr lang="en-US" altLang="x-none" sz="1600" dirty="0">
                <a:latin typeface="Andalus" panose="02020603050405020304" pitchFamily="18" charset="-78"/>
                <a:cs typeface="Andalus" panose="02020603050405020304" pitchFamily="18" charset="-78"/>
              </a:rPr>
              <a:t> : Physics, graphics, audio animation, rendering  and ‘AI’ Engine..</a:t>
            </a:r>
          </a:p>
          <a:p>
            <a:pPr marL="285750" indent="-285750" eaLnBrk="1" hangingPunct="1">
              <a:buFontTx/>
              <a:buChar char="-"/>
            </a:pPr>
            <a:r>
              <a:rPr lang="en-US" altLang="x-none" sz="1600" b="1" dirty="0">
                <a:latin typeface="Andalus" panose="02020603050405020304" pitchFamily="18" charset="-78"/>
                <a:cs typeface="Andalus" panose="02020603050405020304" pitchFamily="18" charset="-78"/>
              </a:rPr>
              <a:t>Inventory System:</a:t>
            </a:r>
          </a:p>
          <a:p>
            <a:pPr eaLnBrk="1" hangingPunct="1"/>
            <a:r>
              <a:rPr lang="en-US" altLang="x-none" sz="1600" dirty="0">
                <a:latin typeface="Andalus" panose="02020603050405020304" pitchFamily="18" charset="-78"/>
                <a:cs typeface="Andalus" panose="02020603050405020304" pitchFamily="18" charset="-78"/>
              </a:rPr>
              <a:t>A set of items that can be transferred between inventory and equipment and each item equipped effects the character’s stats and abilities. </a:t>
            </a:r>
          </a:p>
          <a:p>
            <a:pPr marL="285750" indent="-285750" eaLnBrk="1" hangingPunct="1">
              <a:buFontTx/>
              <a:buChar char="-"/>
            </a:pPr>
            <a:r>
              <a:rPr lang="en-US" altLang="x-none" sz="1600" b="1" dirty="0">
                <a:latin typeface="Andalus" panose="02020603050405020304" pitchFamily="18" charset="-78"/>
                <a:cs typeface="Andalus" panose="02020603050405020304" pitchFamily="18" charset="-78"/>
              </a:rPr>
              <a:t>Stat Attribute System:</a:t>
            </a:r>
          </a:p>
          <a:p>
            <a:pPr eaLnBrk="1" hangingPunct="1"/>
            <a:r>
              <a:rPr lang="en-US" altLang="x-none" sz="1600" dirty="0">
                <a:latin typeface="Andalus" panose="02020603050405020304" pitchFamily="18" charset="-78"/>
                <a:cs typeface="Andalus" panose="02020603050405020304" pitchFamily="18" charset="-78"/>
              </a:rPr>
              <a:t>Describes each character’s stats, these consist of agility, strength and intelligence.</a:t>
            </a:r>
          </a:p>
          <a:p>
            <a:pPr marL="285750" indent="-285750" eaLnBrk="1" hangingPunct="1">
              <a:buFontTx/>
              <a:buChar char="-"/>
            </a:pPr>
            <a:r>
              <a:rPr lang="en-US" altLang="x-none" sz="1600" b="1" dirty="0">
                <a:latin typeface="Andalus" panose="02020603050405020304" pitchFamily="18" charset="-78"/>
                <a:cs typeface="Andalus" panose="02020603050405020304" pitchFamily="18" charset="-78"/>
              </a:rPr>
              <a:t>Map and Texture Loading System</a:t>
            </a:r>
          </a:p>
          <a:p>
            <a:pPr eaLnBrk="1" hangingPunct="1"/>
            <a:r>
              <a:rPr lang="en-US" altLang="x-none" sz="1100" b="1" dirty="0">
                <a:latin typeface="Andalus" panose="02020603050405020304" pitchFamily="18" charset="-78"/>
                <a:cs typeface="Andalus" panose="02020603050405020304" pitchFamily="18" charset="-78"/>
              </a:rPr>
              <a:t>  </a:t>
            </a:r>
            <a:r>
              <a:rPr lang="en-US" altLang="x-none" sz="1600" b="1" dirty="0">
                <a:latin typeface="Andalus" panose="02020603050405020304" pitchFamily="18" charset="-78"/>
                <a:cs typeface="Andalus" panose="02020603050405020304" pitchFamily="18" charset="-78"/>
              </a:rPr>
              <a:t>    </a:t>
            </a:r>
            <a:r>
              <a:rPr lang="en-US" altLang="x-none" sz="1600" b="1" dirty="0">
                <a:highlight>
                  <a:srgbClr val="C0C0C0"/>
                </a:highlight>
                <a:latin typeface="Andalus" panose="02020603050405020304" pitchFamily="18" charset="-78"/>
                <a:cs typeface="Andalus" panose="02020603050405020304" pitchFamily="18" charset="-78"/>
              </a:rPr>
              <a:t>Texture + Map-Code      Level’s Map</a:t>
            </a:r>
          </a:p>
          <a:p>
            <a:pPr marL="285750" indent="-285750" eaLnBrk="1" hangingPunct="1">
              <a:buFontTx/>
              <a:buChar char="-"/>
            </a:pPr>
            <a:endParaRPr lang="en-US" altLang="x-none" sz="1600" b="1" dirty="0"/>
          </a:p>
          <a:p>
            <a:pPr eaLnBrk="1" hangingPunct="1"/>
            <a:endParaRPr lang="en-US" altLang="x-none" sz="1600" b="1" dirty="0"/>
          </a:p>
        </p:txBody>
      </p:sp>
      <p:sp>
        <p:nvSpPr>
          <p:cNvPr id="2057" name="Rectangle 9"/>
          <p:cNvSpPr>
            <a:spLocks noChangeArrowheads="1"/>
          </p:cNvSpPr>
          <p:nvPr/>
        </p:nvSpPr>
        <p:spPr bwMode="auto">
          <a:xfrm>
            <a:off x="7672388" y="2382838"/>
            <a:ext cx="3540125" cy="7953375"/>
          </a:xfrm>
          <a:prstGeom prst="rect">
            <a:avLst/>
          </a:prstGeom>
          <a:solidFill>
            <a:schemeClr val="bg1">
              <a:lumMod val="85000"/>
            </a:schemeClr>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US" altLang="x-none" sz="1800" b="1" dirty="0">
                <a:latin typeface="Andalus" panose="02020603050405020304" pitchFamily="18" charset="-78"/>
                <a:cs typeface="Andalus" panose="02020603050405020304" pitchFamily="18" charset="-78"/>
              </a:rPr>
              <a:t>-    GUI for inventory:</a:t>
            </a:r>
          </a:p>
          <a:p>
            <a:pPr eaLnBrk="1" hangingPunct="1"/>
            <a:r>
              <a:rPr lang="en-US" altLang="x-none" sz="1600" dirty="0">
                <a:latin typeface="Andalus" panose="02020603050405020304" pitchFamily="18" charset="-78"/>
                <a:cs typeface="Andalus" panose="02020603050405020304" pitchFamily="18" charset="-78"/>
              </a:rPr>
              <a:t>An inventory GUI for managing the inventory and equipment. Each item can be easily removed, equipped and unequipped.</a:t>
            </a:r>
          </a:p>
          <a:p>
            <a:pPr marL="285750" indent="-285750" eaLnBrk="1" hangingPunct="1">
              <a:buFontTx/>
              <a:buChar char="-"/>
            </a:pPr>
            <a:endParaRPr lang="en-US" altLang="x-none" sz="1800" b="1" dirty="0">
              <a:latin typeface="Andalus" panose="02020603050405020304" pitchFamily="18" charset="-78"/>
              <a:cs typeface="Andalus" panose="02020603050405020304" pitchFamily="18" charset="-78"/>
            </a:endParaRPr>
          </a:p>
          <a:p>
            <a:pPr marL="285750" indent="-285750" eaLnBrk="1" hangingPunct="1">
              <a:buFontTx/>
              <a:buChar char="-"/>
            </a:pPr>
            <a:endParaRPr lang="en-US" altLang="x-none" sz="1800" b="1" dirty="0">
              <a:latin typeface="Andalus" panose="02020603050405020304" pitchFamily="18" charset="-78"/>
              <a:cs typeface="Andalus" panose="02020603050405020304" pitchFamily="18" charset="-78"/>
            </a:endParaRPr>
          </a:p>
          <a:p>
            <a:pPr marL="285750" indent="-285750" eaLnBrk="1" hangingPunct="1">
              <a:buFontTx/>
              <a:buChar char="-"/>
            </a:pPr>
            <a:endParaRPr lang="en-US" altLang="x-none" sz="1800" b="1" dirty="0">
              <a:latin typeface="Andalus" panose="02020603050405020304" pitchFamily="18" charset="-78"/>
              <a:cs typeface="Andalus" panose="02020603050405020304" pitchFamily="18" charset="-78"/>
            </a:endParaRPr>
          </a:p>
          <a:p>
            <a:pPr marL="285750" indent="-285750" eaLnBrk="1" hangingPunct="1">
              <a:buFontTx/>
              <a:buChar char="-"/>
            </a:pPr>
            <a:endParaRPr lang="en-US" altLang="x-none" sz="1800" b="1" dirty="0">
              <a:latin typeface="Andalus" panose="02020603050405020304" pitchFamily="18" charset="-78"/>
              <a:cs typeface="Andalus" panose="02020603050405020304" pitchFamily="18" charset="-78"/>
            </a:endParaRPr>
          </a:p>
          <a:p>
            <a:pPr marL="285750" indent="-285750" eaLnBrk="1" hangingPunct="1">
              <a:buFontTx/>
              <a:buChar char="-"/>
            </a:pPr>
            <a:endParaRPr lang="en-US" altLang="x-none" sz="1800" b="1" dirty="0">
              <a:latin typeface="Andalus" panose="02020603050405020304" pitchFamily="18" charset="-78"/>
              <a:cs typeface="Andalus" panose="02020603050405020304" pitchFamily="18" charset="-78"/>
            </a:endParaRPr>
          </a:p>
          <a:p>
            <a:pPr marL="285750" indent="-285750" eaLnBrk="1" hangingPunct="1">
              <a:buFontTx/>
              <a:buChar char="-"/>
            </a:pPr>
            <a:endParaRPr lang="en-US" altLang="x-none" sz="1800" b="1" dirty="0">
              <a:latin typeface="Andalus" panose="02020603050405020304" pitchFamily="18" charset="-78"/>
              <a:cs typeface="Andalus" panose="02020603050405020304" pitchFamily="18" charset="-78"/>
            </a:endParaRPr>
          </a:p>
          <a:p>
            <a:pPr marL="285750" indent="-285750" eaLnBrk="1" hangingPunct="1">
              <a:buFontTx/>
              <a:buChar char="-"/>
            </a:pPr>
            <a:endParaRPr lang="en-US" altLang="x-none" sz="1800" b="1" dirty="0">
              <a:latin typeface="Andalus" panose="02020603050405020304" pitchFamily="18" charset="-78"/>
              <a:cs typeface="Andalus" panose="02020603050405020304" pitchFamily="18" charset="-78"/>
            </a:endParaRPr>
          </a:p>
          <a:p>
            <a:pPr marL="285750" indent="-285750" eaLnBrk="1" hangingPunct="1">
              <a:buFontTx/>
              <a:buChar char="-"/>
            </a:pPr>
            <a:endParaRPr lang="en-US" altLang="x-none" sz="1800" b="1" dirty="0">
              <a:latin typeface="Andalus" panose="02020603050405020304" pitchFamily="18" charset="-78"/>
              <a:cs typeface="Andalus" panose="02020603050405020304" pitchFamily="18" charset="-78"/>
            </a:endParaRPr>
          </a:p>
          <a:p>
            <a:pPr marL="285750" indent="-285750" eaLnBrk="1" hangingPunct="1">
              <a:buFontTx/>
              <a:buChar char="-"/>
            </a:pPr>
            <a:endParaRPr lang="en-US" altLang="x-none" sz="1800" b="1" dirty="0">
              <a:latin typeface="Andalus" panose="02020603050405020304" pitchFamily="18" charset="-78"/>
              <a:cs typeface="Andalus" panose="02020603050405020304" pitchFamily="18" charset="-78"/>
            </a:endParaRPr>
          </a:p>
          <a:p>
            <a:pPr marL="285750" indent="-285750" eaLnBrk="1" hangingPunct="1">
              <a:buFontTx/>
              <a:buChar char="-"/>
            </a:pPr>
            <a:r>
              <a:rPr lang="en-US" altLang="x-none" sz="1800" b="1" dirty="0">
                <a:latin typeface="Andalus" panose="02020603050405020304" pitchFamily="18" charset="-78"/>
                <a:cs typeface="Andalus" panose="02020603050405020304" pitchFamily="18" charset="-78"/>
              </a:rPr>
              <a:t>Character Stat Showcase </a:t>
            </a:r>
          </a:p>
          <a:p>
            <a:pPr eaLnBrk="1" hangingPunct="1"/>
            <a:r>
              <a:rPr lang="en-US" altLang="x-none" sz="1600" dirty="0">
                <a:latin typeface="Andalus" panose="02020603050405020304" pitchFamily="18" charset="-78"/>
                <a:cs typeface="Andalus" panose="02020603050405020304" pitchFamily="18" charset="-78"/>
              </a:rPr>
              <a:t>A suitable presentation for showing a character’s stat in-game by showing each character’s face and their stat details.</a:t>
            </a:r>
          </a:p>
        </p:txBody>
      </p:sp>
      <p:sp>
        <p:nvSpPr>
          <p:cNvPr id="2058" name="Rectangle 10"/>
          <p:cNvSpPr>
            <a:spLocks noChangeArrowheads="1"/>
          </p:cNvSpPr>
          <p:nvPr/>
        </p:nvSpPr>
        <p:spPr bwMode="auto">
          <a:xfrm>
            <a:off x="11396663" y="2382838"/>
            <a:ext cx="3540125" cy="7953375"/>
          </a:xfrm>
          <a:prstGeom prst="rect">
            <a:avLst/>
          </a:prstGeom>
          <a:solidFill>
            <a:schemeClr val="bg1">
              <a:lumMod val="85000"/>
            </a:schemeClr>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US" altLang="x-none" sz="2000" b="1" u="sng" dirty="0">
                <a:latin typeface="Andalus" panose="02020603050405020304" pitchFamily="18" charset="-78"/>
                <a:cs typeface="Andalus" panose="02020603050405020304" pitchFamily="18" charset="-78"/>
              </a:rPr>
              <a:t>System Design</a:t>
            </a:r>
          </a:p>
          <a:p>
            <a:pPr eaLnBrk="1" hangingPunct="1"/>
            <a:endParaRPr lang="en-US" altLang="x-none" sz="2000" b="1" u="sng" dirty="0">
              <a:latin typeface="Andalus" panose="02020603050405020304" pitchFamily="18" charset="-78"/>
              <a:cs typeface="Andalus" panose="02020603050405020304" pitchFamily="18" charset="-78"/>
            </a:endParaRPr>
          </a:p>
          <a:p>
            <a:pPr eaLnBrk="1" hangingPunct="1"/>
            <a:endParaRPr lang="en-US" altLang="x-none" sz="2000" b="1" u="sng" dirty="0">
              <a:latin typeface="Andalus" panose="02020603050405020304" pitchFamily="18" charset="-78"/>
              <a:cs typeface="Andalus" panose="02020603050405020304" pitchFamily="18" charset="-78"/>
            </a:endParaRPr>
          </a:p>
          <a:p>
            <a:pPr eaLnBrk="1" hangingPunct="1"/>
            <a:endParaRPr lang="en-US" altLang="x-none" sz="2000" b="1" u="sng" dirty="0">
              <a:latin typeface="Andalus" panose="02020603050405020304" pitchFamily="18" charset="-78"/>
              <a:cs typeface="Andalus" panose="02020603050405020304" pitchFamily="18" charset="-78"/>
            </a:endParaRPr>
          </a:p>
          <a:p>
            <a:pPr eaLnBrk="1" hangingPunct="1"/>
            <a:endParaRPr lang="en-US" altLang="x-none" sz="2000" b="1" u="sng" dirty="0">
              <a:latin typeface="Andalus" panose="02020603050405020304" pitchFamily="18" charset="-78"/>
              <a:cs typeface="Andalus" panose="02020603050405020304" pitchFamily="18" charset="-78"/>
            </a:endParaRPr>
          </a:p>
          <a:p>
            <a:pPr eaLnBrk="1" hangingPunct="1"/>
            <a:endParaRPr lang="en-US" altLang="x-none" sz="2000" b="1" u="sng" dirty="0">
              <a:latin typeface="Andalus" panose="02020603050405020304" pitchFamily="18" charset="-78"/>
              <a:cs typeface="Andalus" panose="02020603050405020304" pitchFamily="18" charset="-78"/>
            </a:endParaRPr>
          </a:p>
          <a:p>
            <a:pPr eaLnBrk="1" hangingPunct="1"/>
            <a:endParaRPr lang="en-US" altLang="x-none" sz="2000" b="1" u="sng" dirty="0">
              <a:latin typeface="Andalus" panose="02020603050405020304" pitchFamily="18" charset="-78"/>
              <a:cs typeface="Andalus" panose="02020603050405020304" pitchFamily="18" charset="-78"/>
            </a:endParaRPr>
          </a:p>
          <a:p>
            <a:pPr eaLnBrk="1" hangingPunct="1"/>
            <a:endParaRPr lang="en-US" altLang="x-none" sz="2000" b="1" dirty="0">
              <a:latin typeface="Andalus" panose="02020603050405020304" pitchFamily="18" charset="-78"/>
              <a:cs typeface="Andalus" panose="02020603050405020304" pitchFamily="18" charset="-78"/>
            </a:endParaRPr>
          </a:p>
          <a:p>
            <a:pPr eaLnBrk="1" hangingPunct="1"/>
            <a:endParaRPr lang="en-US" altLang="x-none" sz="2000" b="1" dirty="0">
              <a:latin typeface="Andalus" panose="02020603050405020304" pitchFamily="18" charset="-78"/>
              <a:cs typeface="Andalus" panose="02020603050405020304" pitchFamily="18" charset="-78"/>
            </a:endParaRPr>
          </a:p>
          <a:p>
            <a:pPr eaLnBrk="1" hangingPunct="1"/>
            <a:endParaRPr lang="en-US" altLang="x-none" sz="2000" b="1" dirty="0">
              <a:latin typeface="Andalus" panose="02020603050405020304" pitchFamily="18" charset="-78"/>
              <a:cs typeface="Andalus" panose="02020603050405020304" pitchFamily="18" charset="-78"/>
            </a:endParaRPr>
          </a:p>
          <a:p>
            <a:pPr eaLnBrk="1" hangingPunct="1"/>
            <a:endParaRPr lang="en-US" altLang="x-none" sz="2000" b="1" dirty="0">
              <a:latin typeface="Andalus" panose="02020603050405020304" pitchFamily="18" charset="-78"/>
              <a:cs typeface="Andalus" panose="02020603050405020304" pitchFamily="18" charset="-78"/>
            </a:endParaRPr>
          </a:p>
          <a:p>
            <a:pPr eaLnBrk="1" hangingPunct="1"/>
            <a:endParaRPr lang="en-US" altLang="x-none" sz="2000" b="1" dirty="0">
              <a:latin typeface="Andalus" panose="02020603050405020304" pitchFamily="18" charset="-78"/>
              <a:cs typeface="Andalus" panose="02020603050405020304" pitchFamily="18" charset="-78"/>
            </a:endParaRPr>
          </a:p>
          <a:p>
            <a:pPr eaLnBrk="1" hangingPunct="1"/>
            <a:endParaRPr lang="en-US" altLang="x-none" sz="2000" b="1" dirty="0">
              <a:latin typeface="Andalus" panose="02020603050405020304" pitchFamily="18" charset="-78"/>
              <a:cs typeface="Andalus" panose="02020603050405020304" pitchFamily="18" charset="-78"/>
            </a:endParaRPr>
          </a:p>
          <a:p>
            <a:pPr eaLnBrk="1" hangingPunct="1"/>
            <a:endParaRPr lang="en-US" altLang="x-none" sz="2000" b="1" dirty="0">
              <a:latin typeface="Andalus" panose="02020603050405020304" pitchFamily="18" charset="-78"/>
              <a:cs typeface="Andalus" panose="02020603050405020304" pitchFamily="18" charset="-78"/>
            </a:endParaRPr>
          </a:p>
          <a:p>
            <a:pPr eaLnBrk="1" hangingPunct="1"/>
            <a:r>
              <a:rPr lang="en-US" altLang="x-none" sz="2000" b="1" u="sng" dirty="0">
                <a:latin typeface="Andalus" panose="02020603050405020304" pitchFamily="18" charset="-78"/>
                <a:cs typeface="Andalus" panose="02020603050405020304" pitchFamily="18" charset="-78"/>
              </a:rPr>
              <a:t>Future work:</a:t>
            </a:r>
          </a:p>
          <a:p>
            <a:pPr eaLnBrk="1" hangingPunct="1"/>
            <a:r>
              <a:rPr lang="en-US" altLang="x-none" sz="1600" dirty="0">
                <a:latin typeface="Andalus" panose="02020603050405020304" pitchFamily="18" charset="-78"/>
                <a:cs typeface="Andalus" panose="02020603050405020304" pitchFamily="18" charset="-78"/>
              </a:rPr>
              <a:t>My project consists of two important components, the game engine and the logic, </a:t>
            </a:r>
            <a:r>
              <a:rPr lang="en-US" altLang="x-none" sz="1600" i="1" dirty="0">
                <a:latin typeface="Andalus" panose="02020603050405020304" pitchFamily="18" charset="-78"/>
                <a:cs typeface="Andalus" panose="02020603050405020304" pitchFamily="18" charset="-78"/>
              </a:rPr>
              <a:t>The Quest  </a:t>
            </a:r>
            <a:r>
              <a:rPr lang="en-US" altLang="x-none" sz="1600" dirty="0">
                <a:latin typeface="Andalus" panose="02020603050405020304" pitchFamily="18" charset="-78"/>
                <a:cs typeface="Andalus" panose="02020603050405020304" pitchFamily="18" charset="-78"/>
              </a:rPr>
              <a:t>is a way to represent my engine’s capabilities and with this engine I am able to create many different game genres.</a:t>
            </a:r>
          </a:p>
          <a:p>
            <a:pPr eaLnBrk="1" hangingPunct="1"/>
            <a:r>
              <a:rPr lang="en-US" altLang="x-none" sz="1600" dirty="0">
                <a:latin typeface="Andalus" panose="02020603050405020304" pitchFamily="18" charset="-78"/>
                <a:cs typeface="Andalus" panose="02020603050405020304" pitchFamily="18" charset="-78"/>
              </a:rPr>
              <a:t>Therefore, I will be working on enhancing my game engine by adding new features to increase it’s usability in the future.</a:t>
            </a:r>
          </a:p>
          <a:p>
            <a:pPr eaLnBrk="1" hangingPunct="1"/>
            <a:r>
              <a:rPr lang="en-US" altLang="x-none" sz="1600" dirty="0">
                <a:latin typeface="Andalus" panose="02020603050405020304" pitchFamily="18" charset="-78"/>
                <a:cs typeface="Andalus" panose="02020603050405020304" pitchFamily="18" charset="-78"/>
              </a:rPr>
              <a:t> </a:t>
            </a:r>
            <a:r>
              <a:rPr lang="en-US" altLang="x-none" sz="1600" i="1" dirty="0">
                <a:latin typeface="Andalus" panose="02020603050405020304" pitchFamily="18" charset="-78"/>
                <a:cs typeface="Andalus" panose="02020603050405020304" pitchFamily="18" charset="-78"/>
              </a:rPr>
              <a:t> </a:t>
            </a:r>
          </a:p>
        </p:txBody>
      </p:sp>
      <p:sp>
        <p:nvSpPr>
          <p:cNvPr id="2059" name="TextBox 11"/>
          <p:cNvSpPr txBox="1">
            <a:spLocks noChangeArrowheads="1"/>
          </p:cNvSpPr>
          <p:nvPr/>
        </p:nvSpPr>
        <p:spPr bwMode="auto">
          <a:xfrm>
            <a:off x="4225697" y="957884"/>
            <a:ext cx="5286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sz="2400" dirty="0"/>
              <a:t>Tile-Based RPG</a:t>
            </a:r>
            <a:endParaRPr lang="en-US" altLang="x-none" sz="2400" dirty="0"/>
          </a:p>
        </p:txBody>
      </p:sp>
      <p:pic>
        <p:nvPicPr>
          <p:cNvPr id="3" name="Picture 2">
            <a:extLst>
              <a:ext uri="{FF2B5EF4-FFF2-40B4-BE49-F238E27FC236}">
                <a16:creationId xmlns:a16="http://schemas.microsoft.com/office/drawing/2014/main" id="{832494D1-759E-49A5-9344-2459617AE5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1414" y="3906540"/>
            <a:ext cx="3197039" cy="18677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 name="Rectangle: Rounded Corners 14">
            <a:extLst>
              <a:ext uri="{FF2B5EF4-FFF2-40B4-BE49-F238E27FC236}">
                <a16:creationId xmlns:a16="http://schemas.microsoft.com/office/drawing/2014/main" id="{C0E5A217-E787-44A3-A04B-B10E514FE1D1}"/>
              </a:ext>
            </a:extLst>
          </p:cNvPr>
          <p:cNvSpPr/>
          <p:nvPr/>
        </p:nvSpPr>
        <p:spPr bwMode="auto">
          <a:xfrm>
            <a:off x="4029213" y="7480332"/>
            <a:ext cx="3193823" cy="2686876"/>
          </a:xfrm>
          <a:prstGeom prst="roundRect">
            <a:avLst/>
          </a:prstGeom>
          <a:solidFill>
            <a:schemeClr val="accent4">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859088"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chemeClr val="tx1"/>
              </a:solidFill>
              <a:effectLst/>
              <a:latin typeface="Arial" charset="0"/>
            </a:endParaRPr>
          </a:p>
        </p:txBody>
      </p:sp>
      <p:pic>
        <p:nvPicPr>
          <p:cNvPr id="4" name="Picture 3">
            <a:extLst>
              <a:ext uri="{FF2B5EF4-FFF2-40B4-BE49-F238E27FC236}">
                <a16:creationId xmlns:a16="http://schemas.microsoft.com/office/drawing/2014/main" id="{2D7B0C1D-5456-4A88-A91C-455EA4106A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4154" y="7709235"/>
            <a:ext cx="1592672" cy="899352"/>
          </a:xfrm>
          <a:prstGeom prst="rect">
            <a:avLst/>
          </a:prstGeom>
        </p:spPr>
      </p:pic>
      <p:pic>
        <p:nvPicPr>
          <p:cNvPr id="6" name="Picture 5">
            <a:extLst>
              <a:ext uri="{FF2B5EF4-FFF2-40B4-BE49-F238E27FC236}">
                <a16:creationId xmlns:a16="http://schemas.microsoft.com/office/drawing/2014/main" id="{6379F5AE-611A-4BE8-8988-AB6CE22C5E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5697" y="7546999"/>
            <a:ext cx="844366" cy="1908686"/>
          </a:xfrm>
          <a:prstGeom prst="rect">
            <a:avLst/>
          </a:prstGeom>
        </p:spPr>
      </p:pic>
      <p:sp>
        <p:nvSpPr>
          <p:cNvPr id="7" name="Plus Sign 6">
            <a:extLst>
              <a:ext uri="{FF2B5EF4-FFF2-40B4-BE49-F238E27FC236}">
                <a16:creationId xmlns:a16="http://schemas.microsoft.com/office/drawing/2014/main" id="{92ED0290-7F05-49E7-93E3-057C7CF670E7}"/>
              </a:ext>
            </a:extLst>
          </p:cNvPr>
          <p:cNvSpPr/>
          <p:nvPr/>
        </p:nvSpPr>
        <p:spPr bwMode="auto">
          <a:xfrm>
            <a:off x="5104156" y="7992923"/>
            <a:ext cx="268717" cy="28959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859088"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chemeClr val="tx1"/>
              </a:solidFill>
              <a:effectLst/>
              <a:latin typeface="Arial" charset="0"/>
            </a:endParaRPr>
          </a:p>
        </p:txBody>
      </p:sp>
      <p:sp>
        <p:nvSpPr>
          <p:cNvPr id="8" name="Equals 7">
            <a:extLst>
              <a:ext uri="{FF2B5EF4-FFF2-40B4-BE49-F238E27FC236}">
                <a16:creationId xmlns:a16="http://schemas.microsoft.com/office/drawing/2014/main" id="{17F87EF0-FF9E-410D-A0CD-3DE625C2766A}"/>
              </a:ext>
            </a:extLst>
          </p:cNvPr>
          <p:cNvSpPr/>
          <p:nvPr/>
        </p:nvSpPr>
        <p:spPr bwMode="auto">
          <a:xfrm>
            <a:off x="4736934" y="9537291"/>
            <a:ext cx="402021" cy="433270"/>
          </a:xfrm>
          <a:prstGeom prst="mathEqual">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859088"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chemeClr val="tx1"/>
              </a:solidFill>
              <a:effectLst/>
              <a:latin typeface="Arial" charset="0"/>
            </a:endParaRPr>
          </a:p>
        </p:txBody>
      </p:sp>
      <p:pic>
        <p:nvPicPr>
          <p:cNvPr id="10" name="Picture 9">
            <a:extLst>
              <a:ext uri="{FF2B5EF4-FFF2-40B4-BE49-F238E27FC236}">
                <a16:creationId xmlns:a16="http://schemas.microsoft.com/office/drawing/2014/main" id="{1110FAD2-CF29-40F9-B80D-1561D18507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8201" y="8782775"/>
            <a:ext cx="1711994" cy="1270905"/>
          </a:xfrm>
          <a:prstGeom prst="rect">
            <a:avLst/>
          </a:prstGeom>
        </p:spPr>
      </p:pic>
      <p:pic>
        <p:nvPicPr>
          <p:cNvPr id="12" name="Picture 11">
            <a:extLst>
              <a:ext uri="{FF2B5EF4-FFF2-40B4-BE49-F238E27FC236}">
                <a16:creationId xmlns:a16="http://schemas.microsoft.com/office/drawing/2014/main" id="{411AB12C-E6B0-4E25-8FD6-8A908A2996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7255" y="7860580"/>
            <a:ext cx="3270947" cy="20470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8" name="Rectangle 27">
            <a:extLst>
              <a:ext uri="{FF2B5EF4-FFF2-40B4-BE49-F238E27FC236}">
                <a16:creationId xmlns:a16="http://schemas.microsoft.com/office/drawing/2014/main" id="{A864F9DC-4D76-408E-91A8-FF076BCA522F}"/>
              </a:ext>
            </a:extLst>
          </p:cNvPr>
          <p:cNvSpPr/>
          <p:nvPr/>
        </p:nvSpPr>
        <p:spPr bwMode="auto">
          <a:xfrm>
            <a:off x="540849" y="8496945"/>
            <a:ext cx="2916419" cy="1656184"/>
          </a:xfrm>
          <a:prstGeom prst="rect">
            <a:avLst/>
          </a:prstGeom>
          <a:solidFill>
            <a:schemeClr val="tx2">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859088" rtl="0" eaLnBrk="1" fontAlgn="base" latinLnBrk="0" hangingPunct="1">
              <a:lnSpc>
                <a:spcPct val="100000"/>
              </a:lnSpc>
              <a:spcBef>
                <a:spcPct val="0"/>
              </a:spcBef>
              <a:spcAft>
                <a:spcPct val="0"/>
              </a:spcAft>
              <a:buClrTx/>
              <a:buSzTx/>
              <a:buFontTx/>
              <a:buNone/>
              <a:tabLst/>
            </a:pPr>
            <a:endParaRPr kumimoji="0" lang="en-US" sz="5600" b="1" i="0" u="none" strike="noStrike" cap="none" normalizeH="0" baseline="0" dirty="0">
              <a:ln>
                <a:noFill/>
              </a:ln>
              <a:solidFill>
                <a:schemeClr val="tx1"/>
              </a:solidFill>
              <a:effectLst/>
              <a:latin typeface="Arial" charset="0"/>
            </a:endParaRPr>
          </a:p>
        </p:txBody>
      </p:sp>
      <p:pic>
        <p:nvPicPr>
          <p:cNvPr id="19" name="Picture 18">
            <a:extLst>
              <a:ext uri="{FF2B5EF4-FFF2-40B4-BE49-F238E27FC236}">
                <a16:creationId xmlns:a16="http://schemas.microsoft.com/office/drawing/2014/main" id="{F63369C9-EBE8-4AC0-9976-32ECD0153A6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8186" y="8698146"/>
            <a:ext cx="585060" cy="1238108"/>
          </a:xfrm>
          <a:prstGeom prst="rect">
            <a:avLst/>
          </a:prstGeom>
        </p:spPr>
      </p:pic>
      <p:pic>
        <p:nvPicPr>
          <p:cNvPr id="21" name="Picture 20">
            <a:extLst>
              <a:ext uri="{FF2B5EF4-FFF2-40B4-BE49-F238E27FC236}">
                <a16:creationId xmlns:a16="http://schemas.microsoft.com/office/drawing/2014/main" id="{392BB0C4-2F47-422E-BCEF-9F2CB1F01A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03507" y="8698145"/>
            <a:ext cx="531488" cy="1235599"/>
          </a:xfrm>
          <a:prstGeom prst="rect">
            <a:avLst/>
          </a:prstGeom>
        </p:spPr>
      </p:pic>
      <p:pic>
        <p:nvPicPr>
          <p:cNvPr id="23" name="Picture 22">
            <a:extLst>
              <a:ext uri="{FF2B5EF4-FFF2-40B4-BE49-F238E27FC236}">
                <a16:creationId xmlns:a16="http://schemas.microsoft.com/office/drawing/2014/main" id="{6B543533-6153-4F7B-8A69-44F9186C119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284" y="8698146"/>
            <a:ext cx="591966" cy="1235599"/>
          </a:xfrm>
          <a:prstGeom prst="rect">
            <a:avLst/>
          </a:prstGeom>
        </p:spPr>
      </p:pic>
      <p:pic>
        <p:nvPicPr>
          <p:cNvPr id="25" name="Picture 24">
            <a:extLst>
              <a:ext uri="{FF2B5EF4-FFF2-40B4-BE49-F238E27FC236}">
                <a16:creationId xmlns:a16="http://schemas.microsoft.com/office/drawing/2014/main" id="{F5C45168-F973-4FFF-A5DB-7FB60FB3999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28486" y="8702141"/>
            <a:ext cx="574554" cy="1245791"/>
          </a:xfrm>
          <a:prstGeom prst="rect">
            <a:avLst/>
          </a:prstGeom>
        </p:spPr>
      </p:pic>
      <p:sp>
        <p:nvSpPr>
          <p:cNvPr id="29" name="TextBox 28">
            <a:extLst>
              <a:ext uri="{FF2B5EF4-FFF2-40B4-BE49-F238E27FC236}">
                <a16:creationId xmlns:a16="http://schemas.microsoft.com/office/drawing/2014/main" id="{E4D7486C-3683-471C-AE42-EA12E271A6D6}"/>
              </a:ext>
            </a:extLst>
          </p:cNvPr>
          <p:cNvSpPr txBox="1"/>
          <p:nvPr/>
        </p:nvSpPr>
        <p:spPr>
          <a:xfrm>
            <a:off x="805155" y="9924541"/>
            <a:ext cx="453144" cy="230832"/>
          </a:xfrm>
          <a:prstGeom prst="rect">
            <a:avLst/>
          </a:prstGeom>
          <a:noFill/>
        </p:spPr>
        <p:txBody>
          <a:bodyPr wrap="square" rtlCol="0">
            <a:spAutoFit/>
          </a:bodyPr>
          <a:lstStyle/>
          <a:p>
            <a:r>
              <a:rPr lang="en-US" sz="900" dirty="0">
                <a:solidFill>
                  <a:schemeClr val="bg1"/>
                </a:solidFill>
                <a:latin typeface="Algerian" panose="04020705040A02060702" pitchFamily="82" charset="0"/>
              </a:rPr>
              <a:t>King</a:t>
            </a:r>
          </a:p>
        </p:txBody>
      </p:sp>
      <p:sp>
        <p:nvSpPr>
          <p:cNvPr id="40" name="TextBox 39">
            <a:extLst>
              <a:ext uri="{FF2B5EF4-FFF2-40B4-BE49-F238E27FC236}">
                <a16:creationId xmlns:a16="http://schemas.microsoft.com/office/drawing/2014/main" id="{B199F36F-73F9-4826-BDC9-F3DF8A5A21C1}"/>
              </a:ext>
            </a:extLst>
          </p:cNvPr>
          <p:cNvSpPr txBox="1"/>
          <p:nvPr/>
        </p:nvSpPr>
        <p:spPr>
          <a:xfrm>
            <a:off x="1333397" y="9934697"/>
            <a:ext cx="663672" cy="230832"/>
          </a:xfrm>
          <a:prstGeom prst="rect">
            <a:avLst/>
          </a:prstGeom>
          <a:noFill/>
        </p:spPr>
        <p:txBody>
          <a:bodyPr wrap="square" rtlCol="0">
            <a:spAutoFit/>
          </a:bodyPr>
          <a:lstStyle/>
          <a:p>
            <a:r>
              <a:rPr lang="en-US" sz="900" dirty="0">
                <a:solidFill>
                  <a:schemeClr val="bg1"/>
                </a:solidFill>
                <a:latin typeface="Algerian" panose="04020705040A02060702" pitchFamily="82" charset="0"/>
              </a:rPr>
              <a:t>Archer</a:t>
            </a:r>
          </a:p>
        </p:txBody>
      </p:sp>
      <p:sp>
        <p:nvSpPr>
          <p:cNvPr id="42" name="TextBox 41">
            <a:extLst>
              <a:ext uri="{FF2B5EF4-FFF2-40B4-BE49-F238E27FC236}">
                <a16:creationId xmlns:a16="http://schemas.microsoft.com/office/drawing/2014/main" id="{13152E1D-A932-4A84-9482-F39AF2F92E50}"/>
              </a:ext>
            </a:extLst>
          </p:cNvPr>
          <p:cNvSpPr txBox="1"/>
          <p:nvPr/>
        </p:nvSpPr>
        <p:spPr>
          <a:xfrm>
            <a:off x="1892946" y="9934697"/>
            <a:ext cx="892453" cy="230832"/>
          </a:xfrm>
          <a:prstGeom prst="rect">
            <a:avLst/>
          </a:prstGeom>
          <a:noFill/>
        </p:spPr>
        <p:txBody>
          <a:bodyPr wrap="square" rtlCol="0">
            <a:spAutoFit/>
          </a:bodyPr>
          <a:lstStyle/>
          <a:p>
            <a:r>
              <a:rPr lang="en-US" sz="900" dirty="0">
                <a:solidFill>
                  <a:schemeClr val="bg1"/>
                </a:solidFill>
                <a:latin typeface="Algerian" panose="04020705040A02060702" pitchFamily="82" charset="0"/>
              </a:rPr>
              <a:t>Swordsman</a:t>
            </a:r>
          </a:p>
        </p:txBody>
      </p:sp>
      <p:sp>
        <p:nvSpPr>
          <p:cNvPr id="43" name="TextBox 42">
            <a:extLst>
              <a:ext uri="{FF2B5EF4-FFF2-40B4-BE49-F238E27FC236}">
                <a16:creationId xmlns:a16="http://schemas.microsoft.com/office/drawing/2014/main" id="{CD4FA9CB-C373-4BE0-B0E3-F8EDD1EBB623}"/>
              </a:ext>
            </a:extLst>
          </p:cNvPr>
          <p:cNvSpPr txBox="1"/>
          <p:nvPr/>
        </p:nvSpPr>
        <p:spPr>
          <a:xfrm>
            <a:off x="2753405" y="9934697"/>
            <a:ext cx="892453" cy="230832"/>
          </a:xfrm>
          <a:prstGeom prst="rect">
            <a:avLst/>
          </a:prstGeom>
          <a:noFill/>
        </p:spPr>
        <p:txBody>
          <a:bodyPr wrap="square" rtlCol="0">
            <a:spAutoFit/>
          </a:bodyPr>
          <a:lstStyle/>
          <a:p>
            <a:r>
              <a:rPr lang="en-US" sz="900" dirty="0">
                <a:solidFill>
                  <a:schemeClr val="bg1"/>
                </a:solidFill>
                <a:latin typeface="Algerian" panose="04020705040A02060702" pitchFamily="82" charset="0"/>
              </a:rPr>
              <a:t>Knight</a:t>
            </a:r>
          </a:p>
        </p:txBody>
      </p:sp>
      <p:pic>
        <p:nvPicPr>
          <p:cNvPr id="31" name="Picture 30">
            <a:extLst>
              <a:ext uri="{FF2B5EF4-FFF2-40B4-BE49-F238E27FC236}">
                <a16:creationId xmlns:a16="http://schemas.microsoft.com/office/drawing/2014/main" id="{556E29B9-DD43-4AFA-B16B-4E27B631BBC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9016" y="2382838"/>
            <a:ext cx="2507859" cy="1666483"/>
          </a:xfrm>
          <a:prstGeom prst="rect">
            <a:avLst/>
          </a:prstGeom>
        </p:spPr>
      </p:pic>
      <p:pic>
        <p:nvPicPr>
          <p:cNvPr id="2049" name="Picture 2048">
            <a:extLst>
              <a:ext uri="{FF2B5EF4-FFF2-40B4-BE49-F238E27FC236}">
                <a16:creationId xmlns:a16="http://schemas.microsoft.com/office/drawing/2014/main" id="{04081B2D-C959-4134-8274-596AB400C3B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5400000">
            <a:off x="-170120" y="6198814"/>
            <a:ext cx="7953374" cy="321423"/>
          </a:xfrm>
          <a:prstGeom prst="rect">
            <a:avLst/>
          </a:prstGeom>
        </p:spPr>
      </p:pic>
      <p:pic>
        <p:nvPicPr>
          <p:cNvPr id="48" name="Picture 47">
            <a:extLst>
              <a:ext uri="{FF2B5EF4-FFF2-40B4-BE49-F238E27FC236}">
                <a16:creationId xmlns:a16="http://schemas.microsoft.com/office/drawing/2014/main" id="{5F15C1D6-52AB-483F-98F0-37F687AC6AB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5400000">
            <a:off x="3573047" y="6232293"/>
            <a:ext cx="7953374" cy="321423"/>
          </a:xfrm>
          <a:prstGeom prst="rect">
            <a:avLst/>
          </a:prstGeom>
        </p:spPr>
      </p:pic>
      <p:pic>
        <p:nvPicPr>
          <p:cNvPr id="49" name="Picture 48">
            <a:extLst>
              <a:ext uri="{FF2B5EF4-FFF2-40B4-BE49-F238E27FC236}">
                <a16:creationId xmlns:a16="http://schemas.microsoft.com/office/drawing/2014/main" id="{248DC05B-67EB-446E-8597-EF249DDDB99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5400000">
            <a:off x="7340413" y="6215555"/>
            <a:ext cx="7953374" cy="321423"/>
          </a:xfrm>
          <a:prstGeom prst="rect">
            <a:avLst/>
          </a:prstGeom>
        </p:spPr>
      </p:pic>
      <p:pic>
        <p:nvPicPr>
          <p:cNvPr id="50" name="Picture 49">
            <a:extLst>
              <a:ext uri="{FF2B5EF4-FFF2-40B4-BE49-F238E27FC236}">
                <a16:creationId xmlns:a16="http://schemas.microsoft.com/office/drawing/2014/main" id="{9335BC77-00DC-4D55-B557-31160726E8F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5400000">
            <a:off x="10960100" y="6177439"/>
            <a:ext cx="7953374" cy="321423"/>
          </a:xfrm>
          <a:prstGeom prst="rect">
            <a:avLst/>
          </a:prstGeom>
        </p:spPr>
      </p:pic>
      <p:pic>
        <p:nvPicPr>
          <p:cNvPr id="51" name="Picture 50">
            <a:extLst>
              <a:ext uri="{FF2B5EF4-FFF2-40B4-BE49-F238E27FC236}">
                <a16:creationId xmlns:a16="http://schemas.microsoft.com/office/drawing/2014/main" id="{39384AE7-9E49-4EE7-9C85-9CF477C89AF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5400000">
            <a:off x="-3816959" y="6207304"/>
            <a:ext cx="7953374" cy="291563"/>
          </a:xfrm>
          <a:prstGeom prst="rect">
            <a:avLst/>
          </a:prstGeom>
        </p:spPr>
      </p:pic>
      <p:sp>
        <p:nvSpPr>
          <p:cNvPr id="2060" name="Arrow: Right 2059">
            <a:extLst>
              <a:ext uri="{FF2B5EF4-FFF2-40B4-BE49-F238E27FC236}">
                <a16:creationId xmlns:a16="http://schemas.microsoft.com/office/drawing/2014/main" id="{DD9B0CAB-AD62-4C50-9482-388D40415165}"/>
              </a:ext>
            </a:extLst>
          </p:cNvPr>
          <p:cNvSpPr/>
          <p:nvPr/>
        </p:nvSpPr>
        <p:spPr bwMode="auto">
          <a:xfrm>
            <a:off x="6086761" y="7161211"/>
            <a:ext cx="194873" cy="118419"/>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859088"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chemeClr val="tx1"/>
              </a:solidFill>
              <a:effectLst/>
              <a:latin typeface="Arial" charset="0"/>
            </a:endParaRPr>
          </a:p>
        </p:txBody>
      </p:sp>
      <p:pic>
        <p:nvPicPr>
          <p:cNvPr id="2062" name="Picture 2061">
            <a:extLst>
              <a:ext uri="{FF2B5EF4-FFF2-40B4-BE49-F238E27FC236}">
                <a16:creationId xmlns:a16="http://schemas.microsoft.com/office/drawing/2014/main" id="{3A7B82E5-8F5E-47CD-B5B9-86AB08E8538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614430" y="48775"/>
            <a:ext cx="5410200" cy="1104900"/>
          </a:xfrm>
          <a:prstGeom prst="rect">
            <a:avLst/>
          </a:prstGeom>
        </p:spPr>
      </p:pic>
      <p:pic>
        <p:nvPicPr>
          <p:cNvPr id="5" name="Picture 4">
            <a:extLst>
              <a:ext uri="{FF2B5EF4-FFF2-40B4-BE49-F238E27FC236}">
                <a16:creationId xmlns:a16="http://schemas.microsoft.com/office/drawing/2014/main" id="{498AB466-0378-4F44-A808-ADDDF11FC94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487596" y="2688898"/>
            <a:ext cx="3162399" cy="395394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4D0D3C5-34E4-4C50-AEF0-1975AC22A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441</TotalTime>
  <Words>346</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Algerian</vt:lpstr>
      <vt:lpstr>Andalus</vt:lpstr>
      <vt:lpstr>Arial</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Mahrad Pisheh Var</cp:lastModifiedBy>
  <cp:revision>30</cp:revision>
  <dcterms:created xsi:type="dcterms:W3CDTF">2017-01-16T10:10:48Z</dcterms:created>
  <dcterms:modified xsi:type="dcterms:W3CDTF">2018-03-07T10:33:13Z</dcterms:modified>
</cp:coreProperties>
</file>