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6"/>
  </p:notesMasterIdLst>
  <p:sldIdLst>
    <p:sldId id="256" r:id="rId5"/>
    <p:sldId id="2146847054" r:id="rId6"/>
    <p:sldId id="262" r:id="rId7"/>
    <p:sldId id="263" r:id="rId8"/>
    <p:sldId id="265" r:id="rId9"/>
    <p:sldId id="266" r:id="rId10"/>
    <p:sldId id="267" r:id="rId11"/>
    <p:sldId id="2146847070" r:id="rId12"/>
    <p:sldId id="2146847069" r:id="rId13"/>
    <p:sldId id="2146847074" r:id="rId14"/>
    <p:sldId id="2146847065" r:id="rId15"/>
    <p:sldId id="2146847072" r:id="rId16"/>
    <p:sldId id="2146847075" r:id="rId17"/>
    <p:sldId id="2146847076" r:id="rId18"/>
    <p:sldId id="2146847077" r:id="rId19"/>
    <p:sldId id="2146847078" r:id="rId20"/>
    <p:sldId id="2146847068" r:id="rId21"/>
    <p:sldId id="2146847062" r:id="rId22"/>
    <p:sldId id="2146847063" r:id="rId23"/>
    <p:sldId id="2146847079" r:id="rId24"/>
    <p:sldId id="2146847073" r:id="rId25"/>
    <p:sldId id="2146847066" r:id="rId26"/>
    <p:sldId id="2146847071" r:id="rId27"/>
    <p:sldId id="2146847064" r:id="rId28"/>
    <p:sldId id="268" r:id="rId29"/>
    <p:sldId id="2146847055" r:id="rId30"/>
    <p:sldId id="269" r:id="rId31"/>
    <p:sldId id="2146847059" r:id="rId32"/>
    <p:sldId id="2146847060" r:id="rId33"/>
    <p:sldId id="2146847061" r:id="rId34"/>
    <p:sldId id="25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KODALI PAVANI  -  Koneru Lakshmaiah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F6C41-B36F-07A8-58B8-790DDB7309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283380-1273-B687-5DC5-A3ACA81E720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BE1F9731-2AE9-7061-D4B0-3BCFEC7A38D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367E990-A317-D7B0-59D7-855C14D1DD90}"/>
              </a:ext>
            </a:extLst>
          </p:cNvPr>
          <p:cNvPicPr>
            <a:picLocks noChangeAspect="1"/>
          </p:cNvPicPr>
          <p:nvPr/>
        </p:nvPicPr>
        <p:blipFill>
          <a:blip r:embed="rId2"/>
          <a:stretch>
            <a:fillRect/>
          </a:stretch>
        </p:blipFill>
        <p:spPr>
          <a:xfrm>
            <a:off x="581192" y="1302025"/>
            <a:ext cx="11029615" cy="5074385"/>
          </a:xfrm>
          <a:prstGeom prst="rect">
            <a:avLst/>
          </a:prstGeom>
        </p:spPr>
      </p:pic>
    </p:spTree>
    <p:extLst>
      <p:ext uri="{BB962C8B-B14F-4D97-AF65-F5344CB8AC3E}">
        <p14:creationId xmlns:p14="http://schemas.microsoft.com/office/powerpoint/2010/main" val="98999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57A14-23CF-479A-65F7-91B2C58066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FB8B6D5-BF7A-DEAC-DEE2-16712D12C9C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F77E476-A7B4-2252-DD64-1C3A4FAA3AB4}"/>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7D5A6728-CFC5-BED8-3B26-75FEE62E1B55}"/>
              </a:ext>
            </a:extLst>
          </p:cNvPr>
          <p:cNvPicPr>
            <a:picLocks noChangeAspect="1"/>
          </p:cNvPicPr>
          <p:nvPr/>
        </p:nvPicPr>
        <p:blipFill>
          <a:blip r:embed="rId2"/>
          <a:stretch>
            <a:fillRect/>
          </a:stretch>
        </p:blipFill>
        <p:spPr>
          <a:xfrm>
            <a:off x="0" y="516008"/>
            <a:ext cx="12192000" cy="5825984"/>
          </a:xfrm>
          <a:prstGeom prst="rect">
            <a:avLst/>
          </a:prstGeom>
        </p:spPr>
      </p:pic>
    </p:spTree>
    <p:extLst>
      <p:ext uri="{BB962C8B-B14F-4D97-AF65-F5344CB8AC3E}">
        <p14:creationId xmlns:p14="http://schemas.microsoft.com/office/powerpoint/2010/main" val="248526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643B-67E1-427D-F190-238C4544FB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D46089-28AC-67F9-6FFE-F68E69B3E164}"/>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0914CFB-9F9A-ED16-0E63-4E04FFE327E8}"/>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0B5C4CE6-995A-BE28-ABB6-A5FDDED337ED}"/>
              </a:ext>
            </a:extLst>
          </p:cNvPr>
          <p:cNvPicPr>
            <a:picLocks noChangeAspect="1"/>
          </p:cNvPicPr>
          <p:nvPr/>
        </p:nvPicPr>
        <p:blipFill>
          <a:blip r:embed="rId2"/>
          <a:stretch>
            <a:fillRect/>
          </a:stretch>
        </p:blipFill>
        <p:spPr>
          <a:xfrm>
            <a:off x="581192" y="1232451"/>
            <a:ext cx="11029615" cy="5118939"/>
          </a:xfrm>
          <a:prstGeom prst="rect">
            <a:avLst/>
          </a:prstGeom>
        </p:spPr>
      </p:pic>
    </p:spTree>
    <p:extLst>
      <p:ext uri="{BB962C8B-B14F-4D97-AF65-F5344CB8AC3E}">
        <p14:creationId xmlns:p14="http://schemas.microsoft.com/office/powerpoint/2010/main" val="98738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2457D-148A-FB4F-9A50-A526984920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228A64-0879-C86A-FC0B-930A1ECC3431}"/>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56B46FB-E5A2-F20A-4597-EE9054A434A9}"/>
              </a:ext>
            </a:extLst>
          </p:cNvPr>
          <p:cNvSpPr>
            <a:spLocks noGrp="1"/>
          </p:cNvSpPr>
          <p:nvPr>
            <p:ph idx="1"/>
          </p:nvPr>
        </p:nvSpPr>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31D4B639-3764-A827-D89B-9A4A6C4666EB}"/>
              </a:ext>
            </a:extLst>
          </p:cNvPr>
          <p:cNvPicPr>
            <a:picLocks noChangeAspect="1"/>
          </p:cNvPicPr>
          <p:nvPr/>
        </p:nvPicPr>
        <p:blipFill>
          <a:blip r:embed="rId2"/>
          <a:stretch>
            <a:fillRect/>
          </a:stretch>
        </p:blipFill>
        <p:spPr>
          <a:xfrm>
            <a:off x="581192" y="1302026"/>
            <a:ext cx="11029615" cy="4913918"/>
          </a:xfrm>
          <a:prstGeom prst="rect">
            <a:avLst/>
          </a:prstGeom>
        </p:spPr>
      </p:pic>
    </p:spTree>
    <p:extLst>
      <p:ext uri="{BB962C8B-B14F-4D97-AF65-F5344CB8AC3E}">
        <p14:creationId xmlns:p14="http://schemas.microsoft.com/office/powerpoint/2010/main" val="300253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336C8-9A80-41C7-8166-314C5FFF99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A8E6A17-4511-1D55-4890-912AE244E76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6EC4FC58-0928-8807-E0D7-721B42628BBC}"/>
              </a:ext>
            </a:extLst>
          </p:cNvPr>
          <p:cNvPicPr>
            <a:picLocks noGrp="1" noChangeAspect="1"/>
          </p:cNvPicPr>
          <p:nvPr>
            <p:ph idx="1"/>
          </p:nvPr>
        </p:nvPicPr>
        <p:blipFill>
          <a:blip r:embed="rId2"/>
          <a:stretch>
            <a:fillRect/>
          </a:stretch>
        </p:blipFill>
        <p:spPr>
          <a:xfrm>
            <a:off x="581025" y="1840905"/>
            <a:ext cx="11029950" cy="3595289"/>
          </a:xfrm>
        </p:spPr>
      </p:pic>
    </p:spTree>
    <p:extLst>
      <p:ext uri="{BB962C8B-B14F-4D97-AF65-F5344CB8AC3E}">
        <p14:creationId xmlns:p14="http://schemas.microsoft.com/office/powerpoint/2010/main" val="2031705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578A-CCFA-817C-E0DE-C31CF203A6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B7265F-7EC7-02BC-51D5-49EECA3FDE3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3C626E09-575F-E39B-E1E3-DE5D3815B7E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D52C77A-83B0-10E9-CBAA-EAE31CD1F9AE}"/>
              </a:ext>
            </a:extLst>
          </p:cNvPr>
          <p:cNvPicPr>
            <a:picLocks noChangeAspect="1"/>
          </p:cNvPicPr>
          <p:nvPr/>
        </p:nvPicPr>
        <p:blipFill>
          <a:blip r:embed="rId2"/>
          <a:stretch>
            <a:fillRect/>
          </a:stretch>
        </p:blipFill>
        <p:spPr>
          <a:xfrm>
            <a:off x="581192" y="1477227"/>
            <a:ext cx="11029615" cy="3903546"/>
          </a:xfrm>
          <a:prstGeom prst="rect">
            <a:avLst/>
          </a:prstGeom>
        </p:spPr>
      </p:pic>
    </p:spTree>
    <p:extLst>
      <p:ext uri="{BB962C8B-B14F-4D97-AF65-F5344CB8AC3E}">
        <p14:creationId xmlns:p14="http://schemas.microsoft.com/office/powerpoint/2010/main" val="125240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AE592-F6A8-9C23-594F-02197F73F4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CEBEB77-B683-66F8-12E1-8BFA8812F01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D16B2D0B-7901-C851-6D7F-A7586D2DF0A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7B7E29B-7694-77DF-119F-F28642476CAF}"/>
              </a:ext>
            </a:extLst>
          </p:cNvPr>
          <p:cNvPicPr>
            <a:picLocks noChangeAspect="1"/>
          </p:cNvPicPr>
          <p:nvPr/>
        </p:nvPicPr>
        <p:blipFill>
          <a:blip r:embed="rId2"/>
          <a:stretch>
            <a:fillRect/>
          </a:stretch>
        </p:blipFill>
        <p:spPr>
          <a:xfrm>
            <a:off x="581192" y="1187987"/>
            <a:ext cx="11029615" cy="4482026"/>
          </a:xfrm>
          <a:prstGeom prst="rect">
            <a:avLst/>
          </a:prstGeom>
        </p:spPr>
      </p:pic>
    </p:spTree>
    <p:extLst>
      <p:ext uri="{BB962C8B-B14F-4D97-AF65-F5344CB8AC3E}">
        <p14:creationId xmlns:p14="http://schemas.microsoft.com/office/powerpoint/2010/main" val="82510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68463-C485-CCDA-7B8B-E28A23ECD49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4AD3F00-33B7-42C8-017A-6AF7C42422B7}"/>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88068D5E-6074-9F7A-2771-E7DBC027D9F4}"/>
              </a:ext>
            </a:extLst>
          </p:cNvPr>
          <p:cNvSpPr>
            <a:spLocks noGrp="1"/>
          </p:cNvSpPr>
          <p:nvPr>
            <p:ph idx="1"/>
          </p:nvPr>
        </p:nvSpPr>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A4BA9E2C-7364-47FC-9E5E-FF0EFF173648}"/>
              </a:ext>
            </a:extLst>
          </p:cNvPr>
          <p:cNvPicPr>
            <a:picLocks noChangeAspect="1"/>
          </p:cNvPicPr>
          <p:nvPr/>
        </p:nvPicPr>
        <p:blipFill>
          <a:blip r:embed="rId2"/>
          <a:stretch>
            <a:fillRect/>
          </a:stretch>
        </p:blipFill>
        <p:spPr>
          <a:xfrm>
            <a:off x="581192" y="1232451"/>
            <a:ext cx="11029615" cy="4834973"/>
          </a:xfrm>
          <a:prstGeom prst="rect">
            <a:avLst/>
          </a:prstGeom>
        </p:spPr>
      </p:pic>
    </p:spTree>
    <p:extLst>
      <p:ext uri="{BB962C8B-B14F-4D97-AF65-F5344CB8AC3E}">
        <p14:creationId xmlns:p14="http://schemas.microsoft.com/office/powerpoint/2010/main" val="298593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80487-18AD-5EED-CBE5-A513A4E21D6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0AF4CA-0A46-5594-92B3-8638D1C3E70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BEB8C3AE-6F84-3791-141D-D6CDB2347F84}"/>
              </a:ext>
            </a:extLst>
          </p:cNvPr>
          <p:cNvPicPr>
            <a:picLocks noGrp="1" noChangeAspect="1"/>
          </p:cNvPicPr>
          <p:nvPr>
            <p:ph idx="1"/>
          </p:nvPr>
        </p:nvPicPr>
        <p:blipFill>
          <a:blip r:embed="rId2"/>
          <a:stretch>
            <a:fillRect/>
          </a:stretch>
        </p:blipFill>
        <p:spPr>
          <a:xfrm>
            <a:off x="581025" y="1552037"/>
            <a:ext cx="11029950" cy="4173026"/>
          </a:xfrm>
        </p:spPr>
      </p:pic>
    </p:spTree>
    <p:extLst>
      <p:ext uri="{BB962C8B-B14F-4D97-AF65-F5344CB8AC3E}">
        <p14:creationId xmlns:p14="http://schemas.microsoft.com/office/powerpoint/2010/main" val="312819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59CD-E05B-86CA-D1A5-A94EC3CA0A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099C7B0-BB80-7FE1-6370-87B1247A140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8A49A58A-403E-28C3-C5C6-933B53981980}"/>
              </a:ext>
            </a:extLst>
          </p:cNvPr>
          <p:cNvPicPr>
            <a:picLocks noGrp="1" noChangeAspect="1"/>
          </p:cNvPicPr>
          <p:nvPr>
            <p:ph idx="1"/>
          </p:nvPr>
        </p:nvPicPr>
        <p:blipFill>
          <a:blip r:embed="rId2"/>
          <a:stretch>
            <a:fillRect/>
          </a:stretch>
        </p:blipFill>
        <p:spPr>
          <a:xfrm>
            <a:off x="1242256" y="1301750"/>
            <a:ext cx="9707488" cy="4673600"/>
          </a:xfrm>
        </p:spPr>
      </p:pic>
    </p:spTree>
    <p:extLst>
      <p:ext uri="{BB962C8B-B14F-4D97-AF65-F5344CB8AC3E}">
        <p14:creationId xmlns:p14="http://schemas.microsoft.com/office/powerpoint/2010/main" val="126211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28969-A538-0805-359A-A7ECFCD01B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13005F-96D4-D260-E352-EA0C71984CB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74D1E1F6-9414-42DB-25E0-6BD91602CD7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03FB407-DE92-E1CE-13AC-3A44CD2EB9A8}"/>
              </a:ext>
            </a:extLst>
          </p:cNvPr>
          <p:cNvPicPr>
            <a:picLocks noChangeAspect="1"/>
          </p:cNvPicPr>
          <p:nvPr/>
        </p:nvPicPr>
        <p:blipFill>
          <a:blip r:embed="rId2"/>
          <a:stretch>
            <a:fillRect/>
          </a:stretch>
        </p:blipFill>
        <p:spPr>
          <a:xfrm>
            <a:off x="581192" y="1302026"/>
            <a:ext cx="11029615" cy="4809726"/>
          </a:xfrm>
          <a:prstGeom prst="rect">
            <a:avLst/>
          </a:prstGeom>
        </p:spPr>
      </p:pic>
    </p:spTree>
    <p:extLst>
      <p:ext uri="{BB962C8B-B14F-4D97-AF65-F5344CB8AC3E}">
        <p14:creationId xmlns:p14="http://schemas.microsoft.com/office/powerpoint/2010/main" val="1392708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721B4-82E2-A2D6-C166-8F333CE998F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1FCF7B6-B180-A2E0-A9C7-58181250CFF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BCECEA9-2E33-9A69-B6DB-39E8BDA85322}"/>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219233F1-BBA9-8484-3F91-0D359E783DE2}"/>
              </a:ext>
            </a:extLst>
          </p:cNvPr>
          <p:cNvPicPr>
            <a:picLocks noChangeAspect="1"/>
          </p:cNvPicPr>
          <p:nvPr/>
        </p:nvPicPr>
        <p:blipFill>
          <a:blip r:embed="rId2"/>
          <a:stretch>
            <a:fillRect/>
          </a:stretch>
        </p:blipFill>
        <p:spPr>
          <a:xfrm>
            <a:off x="581192" y="1302026"/>
            <a:ext cx="11029615" cy="5064573"/>
          </a:xfrm>
          <a:prstGeom prst="rect">
            <a:avLst/>
          </a:prstGeom>
        </p:spPr>
      </p:pic>
    </p:spTree>
    <p:extLst>
      <p:ext uri="{BB962C8B-B14F-4D97-AF65-F5344CB8AC3E}">
        <p14:creationId xmlns:p14="http://schemas.microsoft.com/office/powerpoint/2010/main" val="53977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8FEA7-B3DB-73B0-92D6-1F0F48C644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22AD9D0-2E5F-81AF-98F9-A132C597F4D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986BBE34-EC92-A8DA-F507-34A063BB454C}"/>
              </a:ext>
            </a:extLst>
          </p:cNvPr>
          <p:cNvSpPr>
            <a:spLocks noGrp="1"/>
          </p:cNvSpPr>
          <p:nvPr>
            <p:ph idx="1"/>
          </p:nvPr>
        </p:nvSpPr>
        <p:spPr/>
        <p:txBody>
          <a:bodyPr>
            <a:normAutofit/>
          </a:bodyPr>
          <a:lstStyle/>
          <a:p>
            <a:pPr marL="0" indent="0">
              <a:buNone/>
            </a:pPr>
            <a:endParaRPr lang="en-IN" sz="2400" dirty="0"/>
          </a:p>
        </p:txBody>
      </p:sp>
      <p:pic>
        <p:nvPicPr>
          <p:cNvPr id="6" name="Picture 5">
            <a:extLst>
              <a:ext uri="{FF2B5EF4-FFF2-40B4-BE49-F238E27FC236}">
                <a16:creationId xmlns:a16="http://schemas.microsoft.com/office/drawing/2014/main" id="{1381A8EE-7A9D-8D2C-00F9-75E9A0027BDE}"/>
              </a:ext>
            </a:extLst>
          </p:cNvPr>
          <p:cNvPicPr>
            <a:picLocks noChangeAspect="1"/>
          </p:cNvPicPr>
          <p:nvPr/>
        </p:nvPicPr>
        <p:blipFill>
          <a:blip r:embed="rId2"/>
          <a:stretch>
            <a:fillRect/>
          </a:stretch>
        </p:blipFill>
        <p:spPr>
          <a:xfrm>
            <a:off x="581192" y="1302026"/>
            <a:ext cx="11029615" cy="5011376"/>
          </a:xfrm>
          <a:prstGeom prst="rect">
            <a:avLst/>
          </a:prstGeom>
        </p:spPr>
      </p:pic>
    </p:spTree>
    <p:extLst>
      <p:ext uri="{BB962C8B-B14F-4D97-AF65-F5344CB8AC3E}">
        <p14:creationId xmlns:p14="http://schemas.microsoft.com/office/powerpoint/2010/main" val="269962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EC959-E262-B3C6-F178-241211E38E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6C6D2B7-3C7F-0676-46F9-9D5C00D1CC7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25242597-0EE5-5E6D-2257-D1E8663F5D8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CB42A828-90F8-7FA5-8299-23DCE2C517B7}"/>
              </a:ext>
            </a:extLst>
          </p:cNvPr>
          <p:cNvPicPr>
            <a:picLocks noChangeAspect="1"/>
          </p:cNvPicPr>
          <p:nvPr/>
        </p:nvPicPr>
        <p:blipFill>
          <a:blip r:embed="rId2"/>
          <a:stretch>
            <a:fillRect/>
          </a:stretch>
        </p:blipFill>
        <p:spPr>
          <a:xfrm>
            <a:off x="0" y="491168"/>
            <a:ext cx="12192000" cy="5875663"/>
          </a:xfrm>
          <a:prstGeom prst="rect">
            <a:avLst/>
          </a:prstGeom>
        </p:spPr>
      </p:pic>
    </p:spTree>
    <p:extLst>
      <p:ext uri="{BB962C8B-B14F-4D97-AF65-F5344CB8AC3E}">
        <p14:creationId xmlns:p14="http://schemas.microsoft.com/office/powerpoint/2010/main" val="536553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FA711-6FBD-0501-A87D-25A632DDFC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BD0899A-A23D-0422-DAD3-4BA10A982BE5}"/>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2F76EFAB-C3AE-D436-95B2-53A153BE349C}"/>
              </a:ext>
            </a:extLst>
          </p:cNvPr>
          <p:cNvPicPr>
            <a:picLocks noGrp="1" noChangeAspect="1"/>
          </p:cNvPicPr>
          <p:nvPr>
            <p:ph idx="1"/>
          </p:nvPr>
        </p:nvPicPr>
        <p:blipFill>
          <a:blip r:embed="rId2"/>
          <a:stretch>
            <a:fillRect/>
          </a:stretch>
        </p:blipFill>
        <p:spPr>
          <a:xfrm>
            <a:off x="581025" y="1385955"/>
            <a:ext cx="11029950" cy="4505190"/>
          </a:xfrm>
        </p:spPr>
      </p:pic>
    </p:spTree>
    <p:extLst>
      <p:ext uri="{BB962C8B-B14F-4D97-AF65-F5344CB8AC3E}">
        <p14:creationId xmlns:p14="http://schemas.microsoft.com/office/powerpoint/2010/main" val="3542482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this project, we designed and implemented a machine learning model capable of detecting and classifying different types of faults in a power distribution system using electrical measurement data (voltage and current phasors).</a:t>
            </a:r>
            <a:br>
              <a:rPr lang="en-US" sz="2000" dirty="0"/>
            </a:br>
            <a:r>
              <a:rPr lang="en-US" sz="2000" dirty="0"/>
              <a:t>The model effectively distinguishes between normal operating conditions and common fault scenarios such as line-to-ground, line-to-line, and three-phase faults.</a:t>
            </a:r>
            <a:br>
              <a:rPr lang="en-US" sz="2000" dirty="0"/>
            </a:br>
            <a:r>
              <a:rPr lang="en-US" sz="2000" dirty="0"/>
              <a:t>Experimental results show that the model achieves high accuracy and speed, which are critical for timely fault identification and response in modern power grids.</a:t>
            </a:r>
            <a:br>
              <a:rPr lang="en-US" sz="2000" dirty="0"/>
            </a:br>
            <a:r>
              <a:rPr lang="en-US" sz="2000" dirty="0"/>
              <a:t>This approach demonstrates how AI techniques can significantly enhance grid monitoring, fault analysis, and overall system reliability.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sz="2000" dirty="0">
                <a:ea typeface="+mn-lt"/>
                <a:cs typeface="+mn-lt"/>
              </a:rPr>
              <a:t>Real-time deployment: Integrate the model into real-time monitoring systems to automatically trigger protective measures.</a:t>
            </a:r>
          </a:p>
          <a:p>
            <a:pPr marL="305435" indent="-305435"/>
            <a:r>
              <a:rPr lang="en-US" sz="2000" dirty="0">
                <a:ea typeface="+mn-lt"/>
                <a:cs typeface="+mn-lt"/>
              </a:rPr>
              <a:t>Expanded fault types: Extend the model to detect and classify additional complex faults, including simultaneous faults or high-impedance faults.</a:t>
            </a:r>
          </a:p>
          <a:p>
            <a:pPr marL="305435" indent="-305435"/>
            <a:r>
              <a:rPr lang="en-US" sz="2000" dirty="0">
                <a:ea typeface="+mn-lt"/>
                <a:cs typeface="+mn-lt"/>
              </a:rPr>
              <a:t>Data augmentation: Use simulated and real field data to improve model generalization and robustness against noisy measurements.</a:t>
            </a:r>
          </a:p>
          <a:p>
            <a:pPr marL="305435" indent="-305435"/>
            <a:r>
              <a:rPr lang="en-US" sz="2000" dirty="0">
                <a:ea typeface="+mn-lt"/>
                <a:cs typeface="+mn-lt"/>
              </a:rPr>
              <a:t>Hybrid models: Combine machine learning with signal processing or physics-based models for better interpretability and fault localization.</a:t>
            </a:r>
          </a:p>
          <a:p>
            <a:pPr marL="305435" indent="-305435"/>
            <a:r>
              <a:rPr lang="en-US" sz="2000" dirty="0">
                <a:ea typeface="+mn-lt"/>
                <a:cs typeface="+mn-lt"/>
              </a:rPr>
              <a:t>Edge computing: Deploy lightweight models on substation or field devices for local, real-time detection without relying on central servers.</a:t>
            </a:r>
          </a:p>
          <a:p>
            <a:pPr marL="305435" indent="-305435"/>
            <a:r>
              <a:rPr lang="en-US" sz="2000" dirty="0">
                <a:ea typeface="+mn-lt"/>
                <a:cs typeface="+mn-lt"/>
              </a:rPr>
              <a:t>Integration with smart grids: Link fault classification with automated restoration systems and demand response strategies to enhance grid resilience..</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706020B-7294-7190-4D6F-E27959900FE4}"/>
              </a:ext>
            </a:extLst>
          </p:cNvPr>
          <p:cNvPicPr>
            <a:picLocks noGrp="1" noChangeAspect="1"/>
          </p:cNvPicPr>
          <p:nvPr>
            <p:ph idx="1"/>
          </p:nvPr>
        </p:nvPicPr>
        <p:blipFill>
          <a:blip r:embed="rId2"/>
          <a:stretch>
            <a:fillRect/>
          </a:stretch>
        </p:blipFill>
        <p:spPr>
          <a:xfrm>
            <a:off x="3074227" y="2111375"/>
            <a:ext cx="6043545" cy="4673600"/>
          </a:xfrm>
        </p:spPr>
      </p:pic>
      <p:sp>
        <p:nvSpPr>
          <p:cNvPr id="4" name="TextBox 3">
            <a:extLst>
              <a:ext uri="{FF2B5EF4-FFF2-40B4-BE49-F238E27FC236}">
                <a16:creationId xmlns:a16="http://schemas.microsoft.com/office/drawing/2014/main" id="{14119330-D3D1-2584-2BE6-02AD338B5576}"/>
              </a:ext>
            </a:extLst>
          </p:cNvPr>
          <p:cNvSpPr txBox="1"/>
          <p:nvPr/>
        </p:nvSpPr>
        <p:spPr>
          <a:xfrm>
            <a:off x="1390649" y="1487247"/>
            <a:ext cx="9410700" cy="369332"/>
          </a:xfrm>
          <a:prstGeom prst="rect">
            <a:avLst/>
          </a:prstGeom>
          <a:noFill/>
        </p:spPr>
        <p:txBody>
          <a:bodyPr wrap="square">
            <a:spAutoFit/>
          </a:bodyPr>
          <a:lstStyle/>
          <a:p>
            <a:r>
              <a:rPr lang="en-IN" dirty="0"/>
              <a:t>https://www.credly.com/badges/91084eab-ca71-4651-9fca-91c9efbe275c/public_url</a:t>
            </a:r>
          </a:p>
        </p:txBody>
      </p:sp>
    </p:spTree>
    <p:extLst>
      <p:ext uri="{BB962C8B-B14F-4D97-AF65-F5344CB8AC3E}">
        <p14:creationId xmlns:p14="http://schemas.microsoft.com/office/powerpoint/2010/main" val="384733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94B0910-E28C-B39D-7F11-285D2DA394AF}"/>
              </a:ext>
            </a:extLst>
          </p:cNvPr>
          <p:cNvPicPr>
            <a:picLocks noGrp="1" noChangeAspect="1"/>
          </p:cNvPicPr>
          <p:nvPr>
            <p:ph idx="1"/>
          </p:nvPr>
        </p:nvPicPr>
        <p:blipFill>
          <a:blip r:embed="rId2"/>
          <a:stretch>
            <a:fillRect/>
          </a:stretch>
        </p:blipFill>
        <p:spPr>
          <a:xfrm>
            <a:off x="3047999" y="1949450"/>
            <a:ext cx="6062133" cy="4673600"/>
          </a:xfrm>
        </p:spPr>
      </p:pic>
      <p:sp>
        <p:nvSpPr>
          <p:cNvPr id="4" name="TextBox 3">
            <a:extLst>
              <a:ext uri="{FF2B5EF4-FFF2-40B4-BE49-F238E27FC236}">
                <a16:creationId xmlns:a16="http://schemas.microsoft.com/office/drawing/2014/main" id="{07F96EBF-AA86-D1A1-C378-20D969D3BAE7}"/>
              </a:ext>
            </a:extLst>
          </p:cNvPr>
          <p:cNvSpPr txBox="1"/>
          <p:nvPr/>
        </p:nvSpPr>
        <p:spPr>
          <a:xfrm>
            <a:off x="1543049" y="1406285"/>
            <a:ext cx="9401175" cy="369332"/>
          </a:xfrm>
          <a:prstGeom prst="rect">
            <a:avLst/>
          </a:prstGeom>
          <a:noFill/>
        </p:spPr>
        <p:txBody>
          <a:bodyPr wrap="square">
            <a:spAutoFit/>
          </a:bodyPr>
          <a:lstStyle/>
          <a:p>
            <a:r>
              <a:rPr lang="en-IN" dirty="0"/>
              <a:t>https://www.credly.com/badges/007f3f50-825c-4149-8d58-73ee9d6331c4/public_url</a:t>
            </a:r>
          </a:p>
        </p:txBody>
      </p:sp>
    </p:spTree>
    <p:extLst>
      <p:ext uri="{BB962C8B-B14F-4D97-AF65-F5344CB8AC3E}">
        <p14:creationId xmlns:p14="http://schemas.microsoft.com/office/powerpoint/2010/main" val="41287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B17B93A-A6F9-AD1C-22FD-D84FB5D5A6DC}"/>
              </a:ext>
            </a:extLst>
          </p:cNvPr>
          <p:cNvPicPr>
            <a:picLocks noGrp="1" noChangeAspect="1"/>
          </p:cNvPicPr>
          <p:nvPr>
            <p:ph idx="1"/>
          </p:nvPr>
        </p:nvPicPr>
        <p:blipFill>
          <a:blip r:embed="rId2"/>
          <a:stretch>
            <a:fillRect/>
          </a:stretch>
        </p:blipFill>
        <p:spPr>
          <a:xfrm>
            <a:off x="3146163" y="2184400"/>
            <a:ext cx="6642623" cy="4673600"/>
          </a:xfrm>
        </p:spPr>
      </p:pic>
      <p:sp>
        <p:nvSpPr>
          <p:cNvPr id="4" name="TextBox 3">
            <a:extLst>
              <a:ext uri="{FF2B5EF4-FFF2-40B4-BE49-F238E27FC236}">
                <a16:creationId xmlns:a16="http://schemas.microsoft.com/office/drawing/2014/main" id="{B3FA7315-66E8-FDBD-7F3C-CAD5FA741191}"/>
              </a:ext>
            </a:extLst>
          </p:cNvPr>
          <p:cNvSpPr txBox="1"/>
          <p:nvPr/>
        </p:nvSpPr>
        <p:spPr>
          <a:xfrm>
            <a:off x="581191" y="1304836"/>
            <a:ext cx="11277433" cy="923330"/>
          </a:xfrm>
          <a:prstGeom prst="rect">
            <a:avLst/>
          </a:prstGeom>
          <a:noFill/>
        </p:spPr>
        <p:txBody>
          <a:bodyPr wrap="square">
            <a:spAutoFit/>
          </a:bodyPr>
          <a:lstStyle/>
          <a:p>
            <a:r>
              <a:rPr lang="en-IN" b="0" i="0" dirty="0">
                <a:solidFill>
                  <a:srgbClr val="161616"/>
                </a:solidFill>
                <a:effectLst/>
                <a:latin typeface="IBMPlexSans-Regular"/>
              </a:rPr>
              <a:t>https://skills.yourlearning.ibm.com/certificate/share/5eccc7b629ewogICJvYmplY3RUeXBlIiA6ICJBQ1RJVklUWSIsCiAgImxlYXJuZXJDTlVNIiA6ICI1MTY0Njg3UkVHIiwKICAib2JqZWN0SWQiIDogIkFMTS1DT1VSU0VfMzgyNDk5OCIKfQ5c97f898b5-10</a:t>
            </a:r>
            <a:endParaRPr lang="en-IN" dirty="0"/>
          </a:p>
        </p:txBody>
      </p:sp>
    </p:spTree>
    <p:extLst>
      <p:ext uri="{BB962C8B-B14F-4D97-AF65-F5344CB8AC3E}">
        <p14:creationId xmlns:p14="http://schemas.microsoft.com/office/powerpoint/2010/main" val="217185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buNone/>
            </a:pPr>
            <a:r>
              <a:rPr lang="en-US" dirty="0"/>
              <a:t>Develop a robust machine learning model capable of accurately detecting and classifying various types of faults in a power distribution system using electrical measurement data. The model should rapidly distinguish between normal and fault conditions (e.g., line-to-ground, line-to-line, or three-phase faults), enabling faster recovery actions and enhancing system reliability. </a:t>
            </a:r>
          </a:p>
          <a:p>
            <a:pPr marL="342900" indent="-342900">
              <a:buAutoNum type="arabicPeriod"/>
            </a:pPr>
            <a:r>
              <a:rPr lang="en-US" dirty="0"/>
              <a:t>Data </a:t>
            </a:r>
            <a:r>
              <a:rPr lang="en-US" dirty="0" err="1"/>
              <a:t>Collection:Source</a:t>
            </a:r>
            <a:r>
              <a:rPr lang="en-US" dirty="0"/>
              <a:t> a relevant dataset on power system faults from Kaggle or a similar platform containing electrical parameters like voltage and current phasors.</a:t>
            </a:r>
          </a:p>
          <a:p>
            <a:pPr marL="342900" indent="-342900">
              <a:buAutoNum type="arabicPeriod"/>
            </a:pPr>
            <a:r>
              <a:rPr lang="en-US" dirty="0"/>
              <a:t>2. Data </a:t>
            </a:r>
            <a:r>
              <a:rPr lang="en-US" dirty="0" err="1"/>
              <a:t>Preprocessing:Perform</a:t>
            </a:r>
            <a:r>
              <a:rPr lang="en-US" dirty="0"/>
              <a:t> data cleaning and normalization to ensure the dataset is free from noise, inconsistencies, and missing values. This step is critical for improving model accuracy.</a:t>
            </a:r>
          </a:p>
          <a:p>
            <a:pPr marL="342900" indent="-342900">
              <a:buAutoNum type="arabicPeriod"/>
            </a:pPr>
            <a:r>
              <a:rPr lang="en-US" dirty="0"/>
              <a:t>3. Model </a:t>
            </a:r>
            <a:r>
              <a:rPr lang="en-US" dirty="0" err="1"/>
              <a:t>Development:Implement</a:t>
            </a:r>
            <a:r>
              <a:rPr lang="en-US" dirty="0"/>
              <a:t> and train a supervised classification model such as Decision Tree, Random Forest, or Support Vector Machine (SVM) to identify fault types based on the input features.</a:t>
            </a:r>
          </a:p>
          <a:p>
            <a:pPr marL="342900" indent="-342900">
              <a:buAutoNum type="arabicPeriod"/>
            </a:pPr>
            <a:r>
              <a:rPr lang="en-US" dirty="0"/>
              <a:t>4. Model </a:t>
            </a:r>
            <a:r>
              <a:rPr lang="en-US" dirty="0" err="1"/>
              <a:t>Evaluation:Assess</a:t>
            </a:r>
            <a:r>
              <a:rPr lang="en-US" dirty="0"/>
              <a:t> the performance of the trained model using standard metrics including accuracy, precision, recall, and F1-score. This will help ensure the reliability and effectiveness of the fault detection system.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9DFA2E12-18C0-0C4A-DB03-C6B7862136BB}"/>
              </a:ext>
            </a:extLst>
          </p:cNvPr>
          <p:cNvSpPr>
            <a:spLocks noGrp="1" noChangeArrowheads="1"/>
          </p:cNvSpPr>
          <p:nvPr>
            <p:ph idx="1"/>
          </p:nvPr>
        </p:nvSpPr>
        <p:spPr bwMode="auto">
          <a:xfrm>
            <a:off x="581192" y="1792029"/>
            <a:ext cx="111776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The "System Approach" section describes the overall strategy and methodology used to design, develop, and implement the power system fault detection and classification model. Below is a suggested framework for outlining this section: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(Mandatory):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Serves as the primary cloud platform for the entire project infrastructure, including computing, storage, and deployment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 Studio:</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Utilized for building, training, and deploying the machine learning model. It provides an integrated environment for data scientists and developers to work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Object Storage: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Used for securely storing and managing the dataset. It enables seamless access to data for preprocessing and training workflows.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Rectangle 3">
            <a:extLst>
              <a:ext uri="{FF2B5EF4-FFF2-40B4-BE49-F238E27FC236}">
                <a16:creationId xmlns:a16="http://schemas.microsoft.com/office/drawing/2014/main" id="{D3F80A62-5296-25AB-B981-EE7437CA2763}"/>
              </a:ext>
            </a:extLst>
          </p:cNvPr>
          <p:cNvSpPr>
            <a:spLocks noGrp="1" noChangeArrowheads="1"/>
          </p:cNvSpPr>
          <p:nvPr>
            <p:ph idx="1"/>
          </p:nvPr>
        </p:nvSpPr>
        <p:spPr bwMode="auto">
          <a:xfrm>
            <a:off x="581025" y="3454400"/>
            <a:ext cx="265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Gather voltage and current phasor data from a Kaggle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Clean, normalize, and split the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Extract meaningful features (e.g., magnitude, phase angle)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Selection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Choose and configure ML models (e.g., Random Forest, SVM, or Neural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 the model using labeled data on IBM Cloud Watson Studio.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Test the model and evaluate accuracy,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Fault Classification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Classify conditions as normal, LG, LL, or 3-phase 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Deploy the model using IBM Cloud (Lite) services for real-time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&amp; Reporting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Display fault types and detection accuracy through charts and dashboards.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5" name="Content Placeholder 14">
            <a:extLst>
              <a:ext uri="{FF2B5EF4-FFF2-40B4-BE49-F238E27FC236}">
                <a16:creationId xmlns:a16="http://schemas.microsoft.com/office/drawing/2014/main" id="{B1E0FDBB-8FBC-D016-0A0A-6F91E17D8715}"/>
              </a:ext>
            </a:extLst>
          </p:cNvPr>
          <p:cNvPicPr>
            <a:picLocks noGrp="1" noChangeAspect="1"/>
          </p:cNvPicPr>
          <p:nvPr>
            <p:ph idx="1"/>
          </p:nvPr>
        </p:nvPicPr>
        <p:blipFill>
          <a:blip r:embed="rId2"/>
          <a:stretch>
            <a:fillRect/>
          </a:stretch>
        </p:blipFill>
        <p:spPr>
          <a:xfrm>
            <a:off x="949124" y="1301750"/>
            <a:ext cx="1029375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F5E61-CEC2-0639-8B2F-A7B0E34C27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D9B417-4AF0-457D-228B-EF4E94988B9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1" name="Content Placeholder 10">
            <a:extLst>
              <a:ext uri="{FF2B5EF4-FFF2-40B4-BE49-F238E27FC236}">
                <a16:creationId xmlns:a16="http://schemas.microsoft.com/office/drawing/2014/main" id="{5DA3D998-81B2-589F-7DD0-015E0CF1F08F}"/>
              </a:ext>
            </a:extLst>
          </p:cNvPr>
          <p:cNvPicPr>
            <a:picLocks noGrp="1" noChangeAspect="1"/>
          </p:cNvPicPr>
          <p:nvPr>
            <p:ph idx="1"/>
          </p:nvPr>
        </p:nvPicPr>
        <p:blipFill>
          <a:blip r:embed="rId2"/>
          <a:stretch>
            <a:fillRect/>
          </a:stretch>
        </p:blipFill>
        <p:spPr>
          <a:xfrm>
            <a:off x="1223197" y="1301750"/>
            <a:ext cx="9745605" cy="4673600"/>
          </a:xfrm>
        </p:spPr>
      </p:pic>
    </p:spTree>
    <p:extLst>
      <p:ext uri="{BB962C8B-B14F-4D97-AF65-F5344CB8AC3E}">
        <p14:creationId xmlns:p14="http://schemas.microsoft.com/office/powerpoint/2010/main" val="244066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2272-9ED5-F6E7-820D-30EF0C4CC3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BF7771-DB68-9FC7-A7D5-06B1AAF4D10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053995EE-F8D5-F97C-4294-33462B3F7E95}"/>
              </a:ext>
            </a:extLst>
          </p:cNvPr>
          <p:cNvPicPr>
            <a:picLocks noGrp="1" noChangeAspect="1"/>
          </p:cNvPicPr>
          <p:nvPr>
            <p:ph idx="1"/>
          </p:nvPr>
        </p:nvPicPr>
        <p:blipFill>
          <a:blip r:embed="rId2"/>
          <a:stretch>
            <a:fillRect/>
          </a:stretch>
        </p:blipFill>
        <p:spPr>
          <a:xfrm>
            <a:off x="1169354" y="1301750"/>
            <a:ext cx="9853291" cy="4673600"/>
          </a:xfrm>
        </p:spPr>
      </p:pic>
    </p:spTree>
    <p:extLst>
      <p:ext uri="{BB962C8B-B14F-4D97-AF65-F5344CB8AC3E}">
        <p14:creationId xmlns:p14="http://schemas.microsoft.com/office/powerpoint/2010/main" val="1671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253</TotalTime>
  <Words>950</Words>
  <Application>Microsoft Office PowerPoint</Application>
  <PresentationFormat>Widescreen</PresentationFormat>
  <Paragraphs>75</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Franklin Gothic Book</vt:lpstr>
      <vt:lpstr>Franklin Gothic Demi</vt:lpstr>
      <vt:lpstr>IBMPlexSans-Regular</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kodali pavani</cp:lastModifiedBy>
  <cp:revision>26</cp:revision>
  <dcterms:created xsi:type="dcterms:W3CDTF">2021-05-26T16:50:10Z</dcterms:created>
  <dcterms:modified xsi:type="dcterms:W3CDTF">2025-08-04T11:49:50Z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