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1"/>
  </p:notesMasterIdLst>
  <p:sldIdLst>
    <p:sldId id="256" r:id="rId2"/>
    <p:sldId id="270" r:id="rId3"/>
    <p:sldId id="257" r:id="rId4"/>
    <p:sldId id="264" r:id="rId5"/>
    <p:sldId id="265" r:id="rId6"/>
    <p:sldId id="266" r:id="rId7"/>
    <p:sldId id="258" r:id="rId8"/>
    <p:sldId id="267" r:id="rId9"/>
    <p:sldId id="259" r:id="rId10"/>
    <p:sldId id="260" r:id="rId11"/>
    <p:sldId id="269" r:id="rId12"/>
    <p:sldId id="268" r:id="rId13"/>
    <p:sldId id="261" r:id="rId14"/>
    <p:sldId id="263" r:id="rId15"/>
    <p:sldId id="271" r:id="rId16"/>
    <p:sldId id="272" r:id="rId17"/>
    <p:sldId id="273" r:id="rId18"/>
    <p:sldId id="274" r:id="rId19"/>
    <p:sldId id="26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414"/>
    <a:srgbClr val="E6FC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C8C959-636B-4630-83DC-0E95F5EB31E7}" v="116" dt="2025-02-06T08:50:25.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82" autoAdjust="0"/>
  </p:normalViewPr>
  <p:slideViewPr>
    <p:cSldViewPr snapToGrid="0">
      <p:cViewPr varScale="1">
        <p:scale>
          <a:sx n="82" d="100"/>
          <a:sy n="82" d="100"/>
        </p:scale>
        <p:origin x="894" y="7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3537A-03F3-4C39-9BBE-ADD5B7AB124C}" type="datetimeFigureOut">
              <a:rPr lang="en-IN" smtClean="0"/>
              <a:t>06-02-2025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4C6B3-1D32-467D-9341-4392A20E04ED}" type="slidenum">
              <a:rPr lang="en-IN" smtClean="0"/>
              <a:t>‹#›</a:t>
            </a:fld>
            <a:endParaRPr lang="en-IN"/>
          </a:p>
        </p:txBody>
      </p:sp>
    </p:spTree>
    <p:extLst>
      <p:ext uri="{BB962C8B-B14F-4D97-AF65-F5344CB8AC3E}">
        <p14:creationId xmlns:p14="http://schemas.microsoft.com/office/powerpoint/2010/main" val="416604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A4C6B3-1D32-467D-9341-4392A20E04ED}" type="slidenum">
              <a:rPr lang="en-IN" smtClean="0"/>
              <a:t>10</a:t>
            </a:fld>
            <a:endParaRPr lang="en-IN"/>
          </a:p>
        </p:txBody>
      </p:sp>
    </p:spTree>
    <p:extLst>
      <p:ext uri="{BB962C8B-B14F-4D97-AF65-F5344CB8AC3E}">
        <p14:creationId xmlns:p14="http://schemas.microsoft.com/office/powerpoint/2010/main" val="427105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11151"/>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2136698"/>
            <a:ext cx="6870861" cy="2769989"/>
          </a:xfrm>
          <a:prstGeom prst="rect">
            <a:avLst/>
          </a:prstGeom>
          <a:noFill/>
        </p:spPr>
        <p:txBody>
          <a:bodyPr wrap="square" rtlCol="0">
            <a:spAutoFit/>
          </a:bodyPr>
          <a:lstStyle/>
          <a:p>
            <a:pPr algn="r"/>
            <a:r>
              <a:rPr lang="en-GB" sz="3400" b="1" dirty="0">
                <a:solidFill>
                  <a:schemeClr val="bg1"/>
                </a:solidFill>
                <a:latin typeface="Arial" panose="020B0604020202020204" pitchFamily="34" charset="0"/>
                <a:cs typeface="Arial" panose="020B0604020202020204" pitchFamily="34" charset="0"/>
              </a:rPr>
              <a:t>To develop a CNN model to classify images of plastic waste</a:t>
            </a:r>
          </a:p>
          <a:p>
            <a:pPr algn="r"/>
            <a:endParaRPr lang="en-US" sz="1600" b="1" dirty="0">
              <a:solidFill>
                <a:schemeClr val="bg1"/>
              </a:solidFill>
              <a:latin typeface="Calibri" panose="020F0502020204030204" pitchFamily="34" charset="0"/>
              <a:cs typeface="Times New Roman" panose="02020603050405020304" pitchFamily="18" charset="0"/>
            </a:endParaRPr>
          </a:p>
          <a:p>
            <a:pPr algn="r"/>
            <a:r>
              <a:rPr lang="en-GB" sz="1600" b="0" i="0" dirty="0">
                <a:solidFill>
                  <a:schemeClr val="bg1"/>
                </a:solidFill>
                <a:effectLst/>
                <a:latin typeface="Inter"/>
              </a:rPr>
              <a:t>Exploring the development of a CNN model for effective classification of plastic waste images in waste management.</a:t>
            </a:r>
          </a:p>
          <a:p>
            <a:pPr algn="r"/>
            <a:endParaRPr lang="en-GB" sz="1600" b="0" i="0" dirty="0">
              <a:solidFill>
                <a:schemeClr val="bg1"/>
              </a:solidFill>
              <a:effectLst/>
              <a:latin typeface="Inter"/>
            </a:endParaRPr>
          </a:p>
          <a:p>
            <a:pPr algn="r"/>
            <a:endParaRPr lang="en-GB" sz="1600" b="0" i="0" dirty="0">
              <a:solidFill>
                <a:schemeClr val="bg1"/>
              </a:solidFill>
              <a:effectLst/>
              <a:latin typeface="Inter"/>
            </a:endParaRPr>
          </a:p>
          <a:p>
            <a:pPr algn="r"/>
            <a:r>
              <a:rPr lang="en-US" sz="2600" b="1" dirty="0">
                <a:solidFill>
                  <a:schemeClr val="bg1"/>
                </a:solidFill>
                <a:latin typeface="Arial" panose="020B0604020202020204" pitchFamily="34" charset="0"/>
                <a:cs typeface="Arial" panose="020B0604020202020204" pitchFamily="34" charset="0"/>
              </a:rPr>
              <a:t>Kodali Suchitra Kamala</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74377" y="742178"/>
            <a:ext cx="6104122" cy="646331"/>
          </a:xfrm>
          <a:prstGeom prst="rect">
            <a:avLst/>
          </a:prstGeom>
          <a:noFill/>
        </p:spPr>
        <p:txBody>
          <a:bodyPr wrap="square">
            <a:spAutoFit/>
          </a:bodyPr>
          <a:lstStyle/>
          <a:p>
            <a:pPr algn="ctr"/>
            <a:r>
              <a:rPr lang="en-IN" sz="3600" b="1" i="0" cap="all" dirty="0">
                <a:solidFill>
                  <a:srgbClr val="07071B"/>
                </a:solidFill>
                <a:effectLst/>
                <a:latin typeface="Big Shoulders Display"/>
              </a:rPr>
              <a:t>Future Scope</a:t>
            </a:r>
            <a:r>
              <a:rPr lang="en-US" sz="3600" b="1" dirty="0">
                <a:solidFill>
                  <a:srgbClr val="213163"/>
                </a:solidFill>
              </a:rPr>
              <a:t>  </a:t>
            </a:r>
            <a:endParaRPr lang="en-IN" sz="3600" b="1" dirty="0">
              <a:solidFill>
                <a:srgbClr val="213163"/>
              </a:solidFill>
            </a:endParaRPr>
          </a:p>
        </p:txBody>
      </p:sp>
      <p:sp>
        <p:nvSpPr>
          <p:cNvPr id="2" name="TextBox 1">
            <a:extLst>
              <a:ext uri="{FF2B5EF4-FFF2-40B4-BE49-F238E27FC236}">
                <a16:creationId xmlns:a16="http://schemas.microsoft.com/office/drawing/2014/main" id="{AC57828C-4ABB-8138-C3F5-5CD282C9B315}"/>
              </a:ext>
            </a:extLst>
          </p:cNvPr>
          <p:cNvSpPr txBox="1"/>
          <p:nvPr/>
        </p:nvSpPr>
        <p:spPr>
          <a:xfrm>
            <a:off x="580605" y="1685608"/>
            <a:ext cx="6705600" cy="4955203"/>
          </a:xfrm>
          <a:prstGeom prst="rect">
            <a:avLst/>
          </a:prstGeom>
          <a:noFill/>
        </p:spPr>
        <p:txBody>
          <a:bodyPr wrap="square" rtlCol="0">
            <a:spAutoFit/>
          </a:bodyPr>
          <a:lstStyle/>
          <a:p>
            <a:r>
              <a:rPr lang="en-GB" sz="2000" b="1" i="0" cap="all" dirty="0">
                <a:solidFill>
                  <a:srgbClr val="07071B"/>
                </a:solidFill>
                <a:effectLst/>
                <a:latin typeface="Big Shoulders Display"/>
              </a:rPr>
              <a:t>Expanding the dataset to include more plastic waste categories</a:t>
            </a:r>
            <a:endParaRPr lang="en-GB" sz="2000" cap="all" dirty="0">
              <a:solidFill>
                <a:schemeClr val="tx1"/>
              </a:solidFill>
              <a:latin typeface="Inter"/>
            </a:endParaRPr>
          </a:p>
          <a:p>
            <a:r>
              <a:rPr lang="en-GB" sz="1400" b="0" i="0" dirty="0">
                <a:effectLst/>
                <a:latin typeface="Inter"/>
              </a:rPr>
              <a:t>By diversifying the dataset, we can improve the accuracy and effectiveness of our plastic waste management model. This expansion will allow us to address various types of plastics, enhancing our understanding of their environmental impact and facilitating more targeted solutions.</a:t>
            </a:r>
          </a:p>
          <a:p>
            <a:pPr algn="ctr"/>
            <a:endParaRPr lang="en-GB" sz="1400" b="0" i="0" dirty="0">
              <a:effectLst/>
              <a:latin typeface="Inter"/>
            </a:endParaRPr>
          </a:p>
          <a:p>
            <a:r>
              <a:rPr lang="en-GB" sz="2000" b="1" i="0" cap="all" dirty="0">
                <a:solidFill>
                  <a:srgbClr val="07071B"/>
                </a:solidFill>
                <a:effectLst/>
                <a:latin typeface="Big Shoulders Display"/>
              </a:rPr>
              <a:t>Deploying the model as a web or mobile application for real-time use</a:t>
            </a:r>
            <a:endParaRPr lang="en-GB" sz="2000" b="1" i="0" cap="all" dirty="0">
              <a:solidFill>
                <a:schemeClr val="tx1"/>
              </a:solidFill>
              <a:effectLst/>
              <a:latin typeface="Inter"/>
            </a:endParaRPr>
          </a:p>
          <a:p>
            <a:r>
              <a:rPr lang="en-GB" sz="1400" b="0" i="0" dirty="0">
                <a:effectLst/>
                <a:latin typeface="Inter"/>
              </a:rPr>
              <a:t>Transforming the model into a user-friendly application will enable stakeholders to access real-time data and insights on plastic waste management. This accessibility will empower users to make informed decisions quickly, promoting timely interventions and sustainable practices.</a:t>
            </a:r>
          </a:p>
          <a:p>
            <a:pPr algn="ctr"/>
            <a:endParaRPr lang="en-GB" sz="1400" dirty="0">
              <a:latin typeface="Inter"/>
            </a:endParaRPr>
          </a:p>
          <a:p>
            <a:r>
              <a:rPr lang="en-GB" sz="2000" b="1" i="0" cap="all" dirty="0">
                <a:solidFill>
                  <a:srgbClr val="07071B"/>
                </a:solidFill>
                <a:effectLst/>
                <a:latin typeface="Big Shoulders Display"/>
              </a:rPr>
              <a:t>Integration with IoT-enabled waste management systems</a:t>
            </a:r>
            <a:endParaRPr lang="en-GB" sz="2000" b="1" cap="all" dirty="0">
              <a:solidFill>
                <a:schemeClr val="tx1"/>
              </a:solidFill>
              <a:latin typeface="Inter"/>
            </a:endParaRPr>
          </a:p>
          <a:p>
            <a:r>
              <a:rPr lang="en-GB" sz="1400" b="0" i="0" dirty="0">
                <a:effectLst/>
                <a:latin typeface="Inter"/>
              </a:rPr>
              <a:t>Leveraging Internet of Things (IoT) technology will facilitate smarter waste tracking and management. This integration will enhance operational efficiency, reduce costs, and provide valuable data for continuous improvement in waste disposal and recycling processes.</a:t>
            </a:r>
          </a:p>
        </p:txBody>
      </p:sp>
      <p:grpSp>
        <p:nvGrpSpPr>
          <p:cNvPr id="38" name="Group 37">
            <a:extLst>
              <a:ext uri="{FF2B5EF4-FFF2-40B4-BE49-F238E27FC236}">
                <a16:creationId xmlns:a16="http://schemas.microsoft.com/office/drawing/2014/main" id="{2E45D272-247E-7B08-833C-167794996C56}"/>
              </a:ext>
            </a:extLst>
          </p:cNvPr>
          <p:cNvGrpSpPr/>
          <p:nvPr/>
        </p:nvGrpSpPr>
        <p:grpSpPr>
          <a:xfrm>
            <a:off x="6858000" y="742173"/>
            <a:ext cx="5334001" cy="6147441"/>
            <a:chOff x="8552842" y="742173"/>
            <a:chExt cx="3639159" cy="6147441"/>
          </a:xfrm>
          <a:blipFill>
            <a:blip r:embed="rId3"/>
            <a:stretch>
              <a:fillRect/>
            </a:stretch>
          </a:blipFill>
        </p:grpSpPr>
        <p:sp>
          <p:nvSpPr>
            <p:cNvPr id="12" name="Isosceles Triangle 11">
              <a:extLst>
                <a:ext uri="{FF2B5EF4-FFF2-40B4-BE49-F238E27FC236}">
                  <a16:creationId xmlns:a16="http://schemas.microsoft.com/office/drawing/2014/main" id="{5E52D7CC-3181-1FAF-9EED-1C741282BF64}"/>
                </a:ext>
              </a:extLst>
            </p:cNvPr>
            <p:cNvSpPr/>
            <p:nvPr/>
          </p:nvSpPr>
          <p:spPr>
            <a:xfrm>
              <a:off x="8552842" y="3889297"/>
              <a:ext cx="3457020" cy="2984049"/>
            </a:xfrm>
            <a:prstGeom prst="triangle">
              <a:avLst>
                <a:gd name="adj" fmla="val 27766"/>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2D74565D-DF79-42D0-6C77-79A43335ACEA}"/>
                </a:ext>
              </a:extLst>
            </p:cNvPr>
            <p:cNvSpPr/>
            <p:nvPr/>
          </p:nvSpPr>
          <p:spPr>
            <a:xfrm rot="16200000">
              <a:off x="7827311" y="2524925"/>
              <a:ext cx="6147439" cy="2581940"/>
            </a:xfrm>
            <a:prstGeom prst="triangl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1B86DD16-F3BA-E389-2827-A2C407D6F63F}"/>
                </a:ext>
              </a:extLst>
            </p:cNvPr>
            <p:cNvSpPr/>
            <p:nvPr/>
          </p:nvSpPr>
          <p:spPr>
            <a:xfrm flipV="1">
              <a:off x="8569569" y="742173"/>
              <a:ext cx="3457019" cy="3079549"/>
            </a:xfrm>
            <a:prstGeom prst="triangle">
              <a:avLst>
                <a:gd name="adj" fmla="val 24549"/>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9" name="Oval 38">
            <a:extLst>
              <a:ext uri="{FF2B5EF4-FFF2-40B4-BE49-F238E27FC236}">
                <a16:creationId xmlns:a16="http://schemas.microsoft.com/office/drawing/2014/main" id="{EA8A8809-9547-635C-5B64-906DA6CF3C1F}"/>
              </a:ext>
            </a:extLst>
          </p:cNvPr>
          <p:cNvSpPr/>
          <p:nvPr/>
        </p:nvSpPr>
        <p:spPr>
          <a:xfrm>
            <a:off x="0" y="1672450"/>
            <a:ext cx="580605" cy="4180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endParaRPr lang="en-IN" dirty="0"/>
          </a:p>
        </p:txBody>
      </p:sp>
      <p:sp>
        <p:nvSpPr>
          <p:cNvPr id="43" name="TextBox 42">
            <a:extLst>
              <a:ext uri="{FF2B5EF4-FFF2-40B4-BE49-F238E27FC236}">
                <a16:creationId xmlns:a16="http://schemas.microsoft.com/office/drawing/2014/main" id="{B308ED0C-7E11-05A2-E65F-C41B8EE761C7}"/>
              </a:ext>
            </a:extLst>
          </p:cNvPr>
          <p:cNvSpPr txBox="1"/>
          <p:nvPr/>
        </p:nvSpPr>
        <p:spPr>
          <a:xfrm>
            <a:off x="0" y="1183960"/>
            <a:ext cx="7080737" cy="656655"/>
          </a:xfrm>
          <a:prstGeom prst="rect">
            <a:avLst/>
          </a:prstGeom>
          <a:noFill/>
        </p:spPr>
        <p:txBody>
          <a:bodyPr wrap="square" rtlCol="0">
            <a:spAutoFit/>
          </a:bodyPr>
          <a:lstStyle/>
          <a:p>
            <a:pPr algn="ctr"/>
            <a:r>
              <a:rPr lang="en-GB" sz="1800" b="0" i="0" dirty="0">
                <a:solidFill>
                  <a:schemeClr val="tx1"/>
                </a:solidFill>
                <a:effectLst/>
                <a:latin typeface="Inter"/>
              </a:rPr>
              <a:t>Exploring potential advancements in plastic waste management</a:t>
            </a:r>
          </a:p>
          <a:p>
            <a:pPr algn="ctr"/>
            <a:endParaRPr lang="en-IN" dirty="0"/>
          </a:p>
        </p:txBody>
      </p:sp>
      <p:sp>
        <p:nvSpPr>
          <p:cNvPr id="45" name="Oval 44">
            <a:extLst>
              <a:ext uri="{FF2B5EF4-FFF2-40B4-BE49-F238E27FC236}">
                <a16:creationId xmlns:a16="http://schemas.microsoft.com/office/drawing/2014/main" id="{BCF1DA41-37F8-79B8-A6D9-949F05B86B20}"/>
              </a:ext>
            </a:extLst>
          </p:cNvPr>
          <p:cNvSpPr/>
          <p:nvPr/>
        </p:nvSpPr>
        <p:spPr>
          <a:xfrm>
            <a:off x="0" y="5081825"/>
            <a:ext cx="580605" cy="4180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N" dirty="0"/>
          </a:p>
        </p:txBody>
      </p:sp>
      <p:sp>
        <p:nvSpPr>
          <p:cNvPr id="46" name="Oval 45">
            <a:extLst>
              <a:ext uri="{FF2B5EF4-FFF2-40B4-BE49-F238E27FC236}">
                <a16:creationId xmlns:a16="http://schemas.microsoft.com/office/drawing/2014/main" id="{02D46D6E-9E79-9173-707D-39895D3F1FDD}"/>
              </a:ext>
            </a:extLst>
          </p:cNvPr>
          <p:cNvSpPr/>
          <p:nvPr/>
        </p:nvSpPr>
        <p:spPr>
          <a:xfrm>
            <a:off x="-1" y="3397796"/>
            <a:ext cx="580605" cy="4180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4B43E-9A03-EF45-561E-F3A7B1798B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92CA406-A065-DE14-8E16-D72D623E94E9}"/>
              </a:ext>
            </a:extLst>
          </p:cNvPr>
          <p:cNvSpPr txBox="1"/>
          <p:nvPr/>
        </p:nvSpPr>
        <p:spPr>
          <a:xfrm>
            <a:off x="-1" y="735332"/>
            <a:ext cx="12167355" cy="584775"/>
          </a:xfrm>
          <a:prstGeom prst="rect">
            <a:avLst/>
          </a:prstGeom>
          <a:noFill/>
        </p:spPr>
        <p:txBody>
          <a:bodyPr wrap="square">
            <a:spAutoFit/>
          </a:bodyPr>
          <a:lstStyle/>
          <a:p>
            <a:pPr algn="ctr"/>
            <a:r>
              <a:rPr lang="en-IN" sz="3200" b="1" i="0" cap="all" dirty="0">
                <a:solidFill>
                  <a:srgbClr val="07071B"/>
                </a:solidFill>
                <a:effectLst/>
                <a:latin typeface="Big Shoulders Display"/>
              </a:rPr>
              <a:t>Training Parameters and Techniques</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9480EB24-C8B5-713C-9AC8-81F5A7D80AE8}"/>
              </a:ext>
            </a:extLst>
          </p:cNvPr>
          <p:cNvSpPr txBox="1"/>
          <p:nvPr/>
        </p:nvSpPr>
        <p:spPr>
          <a:xfrm>
            <a:off x="1189785" y="1320107"/>
            <a:ext cx="9500839" cy="307777"/>
          </a:xfrm>
          <a:prstGeom prst="rect">
            <a:avLst/>
          </a:prstGeom>
          <a:noFill/>
        </p:spPr>
        <p:txBody>
          <a:bodyPr wrap="square" rtlCol="0">
            <a:spAutoFit/>
          </a:bodyPr>
          <a:lstStyle/>
          <a:p>
            <a:pPr algn="ctr"/>
            <a:r>
              <a:rPr lang="en-GB" sz="1400" b="0" i="0" dirty="0">
                <a:solidFill>
                  <a:srgbClr val="6C6C80"/>
                </a:solidFill>
                <a:effectLst/>
                <a:latin typeface="Inter"/>
              </a:rPr>
              <a:t>Exploring Key Components of Model Training</a:t>
            </a:r>
            <a:endParaRPr lang="en-IN" sz="1800" dirty="0">
              <a:solidFill>
                <a:schemeClr val="tx1"/>
              </a:solidFill>
            </a:endParaRPr>
          </a:p>
        </p:txBody>
      </p:sp>
      <p:sp>
        <p:nvSpPr>
          <p:cNvPr id="7" name="Arrow: Chevron 6">
            <a:extLst>
              <a:ext uri="{FF2B5EF4-FFF2-40B4-BE49-F238E27FC236}">
                <a16:creationId xmlns:a16="http://schemas.microsoft.com/office/drawing/2014/main" id="{ACE2DC80-A754-CFD4-2BC5-C91EA9935074}"/>
              </a:ext>
            </a:extLst>
          </p:cNvPr>
          <p:cNvSpPr/>
          <p:nvPr/>
        </p:nvSpPr>
        <p:spPr>
          <a:xfrm>
            <a:off x="0" y="1862336"/>
            <a:ext cx="2380902" cy="787974"/>
          </a:xfrm>
          <a:custGeom>
            <a:avLst/>
            <a:gdLst>
              <a:gd name="connsiteX0" fmla="*/ 0 w 3109251"/>
              <a:gd name="connsiteY0" fmla="*/ 0 h 769435"/>
              <a:gd name="connsiteX1" fmla="*/ 2724534 w 3109251"/>
              <a:gd name="connsiteY1" fmla="*/ 0 h 769435"/>
              <a:gd name="connsiteX2" fmla="*/ 3109251 w 3109251"/>
              <a:gd name="connsiteY2" fmla="*/ 384718 h 769435"/>
              <a:gd name="connsiteX3" fmla="*/ 2724534 w 3109251"/>
              <a:gd name="connsiteY3" fmla="*/ 769435 h 769435"/>
              <a:gd name="connsiteX4" fmla="*/ 0 w 3109251"/>
              <a:gd name="connsiteY4" fmla="*/ 769435 h 769435"/>
              <a:gd name="connsiteX5" fmla="*/ 384718 w 3109251"/>
              <a:gd name="connsiteY5" fmla="*/ 384718 h 769435"/>
              <a:gd name="connsiteX6" fmla="*/ 0 w 3109251"/>
              <a:gd name="connsiteY6" fmla="*/ 0 h 769435"/>
              <a:gd name="connsiteX0" fmla="*/ 39029 w 3148280"/>
              <a:gd name="connsiteY0" fmla="*/ 0 h 769435"/>
              <a:gd name="connsiteX1" fmla="*/ 2763563 w 3148280"/>
              <a:gd name="connsiteY1" fmla="*/ 0 h 769435"/>
              <a:gd name="connsiteX2" fmla="*/ 3148280 w 3148280"/>
              <a:gd name="connsiteY2" fmla="*/ 384718 h 769435"/>
              <a:gd name="connsiteX3" fmla="*/ 2763563 w 3148280"/>
              <a:gd name="connsiteY3" fmla="*/ 769435 h 769435"/>
              <a:gd name="connsiteX4" fmla="*/ 39029 w 3148280"/>
              <a:gd name="connsiteY4" fmla="*/ 769435 h 769435"/>
              <a:gd name="connsiteX5" fmla="*/ 0 w 3148280"/>
              <a:gd name="connsiteY5" fmla="*/ 328962 h 769435"/>
              <a:gd name="connsiteX6" fmla="*/ 39029 w 3148280"/>
              <a:gd name="connsiteY6" fmla="*/ 0 h 769435"/>
              <a:gd name="connsiteX0" fmla="*/ 0 w 3109251"/>
              <a:gd name="connsiteY0" fmla="*/ 0 h 769435"/>
              <a:gd name="connsiteX1" fmla="*/ 2724534 w 3109251"/>
              <a:gd name="connsiteY1" fmla="*/ 0 h 769435"/>
              <a:gd name="connsiteX2" fmla="*/ 3109251 w 3109251"/>
              <a:gd name="connsiteY2" fmla="*/ 384718 h 769435"/>
              <a:gd name="connsiteX3" fmla="*/ 2724534 w 3109251"/>
              <a:gd name="connsiteY3" fmla="*/ 769435 h 769435"/>
              <a:gd name="connsiteX4" fmla="*/ 0 w 3109251"/>
              <a:gd name="connsiteY4" fmla="*/ 769435 h 769435"/>
              <a:gd name="connsiteX5" fmla="*/ 39030 w 3109251"/>
              <a:gd name="connsiteY5" fmla="*/ 340113 h 769435"/>
              <a:gd name="connsiteX6" fmla="*/ 0 w 3109251"/>
              <a:gd name="connsiteY6" fmla="*/ 0 h 769435"/>
              <a:gd name="connsiteX0" fmla="*/ 16726 w 3125977"/>
              <a:gd name="connsiteY0" fmla="*/ 0 h 769435"/>
              <a:gd name="connsiteX1" fmla="*/ 2741260 w 3125977"/>
              <a:gd name="connsiteY1" fmla="*/ 0 h 769435"/>
              <a:gd name="connsiteX2" fmla="*/ 3125977 w 3125977"/>
              <a:gd name="connsiteY2" fmla="*/ 384718 h 769435"/>
              <a:gd name="connsiteX3" fmla="*/ 2741260 w 3125977"/>
              <a:gd name="connsiteY3" fmla="*/ 769435 h 769435"/>
              <a:gd name="connsiteX4" fmla="*/ 16726 w 3125977"/>
              <a:gd name="connsiteY4" fmla="*/ 769435 h 769435"/>
              <a:gd name="connsiteX5" fmla="*/ 0 w 3125977"/>
              <a:gd name="connsiteY5" fmla="*/ 328962 h 769435"/>
              <a:gd name="connsiteX6" fmla="*/ 16726 w 3125977"/>
              <a:gd name="connsiteY6" fmla="*/ 0 h 769435"/>
              <a:gd name="connsiteX0" fmla="*/ 16726 w 3125977"/>
              <a:gd name="connsiteY0" fmla="*/ 0 h 769435"/>
              <a:gd name="connsiteX1" fmla="*/ 2741260 w 3125977"/>
              <a:gd name="connsiteY1" fmla="*/ 0 h 769435"/>
              <a:gd name="connsiteX2" fmla="*/ 3125977 w 3125977"/>
              <a:gd name="connsiteY2" fmla="*/ 337825 h 769435"/>
              <a:gd name="connsiteX3" fmla="*/ 2741260 w 3125977"/>
              <a:gd name="connsiteY3" fmla="*/ 769435 h 769435"/>
              <a:gd name="connsiteX4" fmla="*/ 16726 w 3125977"/>
              <a:gd name="connsiteY4" fmla="*/ 769435 h 769435"/>
              <a:gd name="connsiteX5" fmla="*/ 0 w 3125977"/>
              <a:gd name="connsiteY5" fmla="*/ 328962 h 769435"/>
              <a:gd name="connsiteX6" fmla="*/ 16726 w 3125977"/>
              <a:gd name="connsiteY6" fmla="*/ 0 h 769435"/>
              <a:gd name="connsiteX0" fmla="*/ 16726 w 3174703"/>
              <a:gd name="connsiteY0" fmla="*/ 0 h 769435"/>
              <a:gd name="connsiteX1" fmla="*/ 2741260 w 3174703"/>
              <a:gd name="connsiteY1" fmla="*/ 0 h 769435"/>
              <a:gd name="connsiteX2" fmla="*/ 3174703 w 3174703"/>
              <a:gd name="connsiteY2" fmla="*/ 389390 h 769435"/>
              <a:gd name="connsiteX3" fmla="*/ 2741260 w 3174703"/>
              <a:gd name="connsiteY3" fmla="*/ 769435 h 769435"/>
              <a:gd name="connsiteX4" fmla="*/ 16726 w 3174703"/>
              <a:gd name="connsiteY4" fmla="*/ 769435 h 769435"/>
              <a:gd name="connsiteX5" fmla="*/ 0 w 3174703"/>
              <a:gd name="connsiteY5" fmla="*/ 328962 h 769435"/>
              <a:gd name="connsiteX6" fmla="*/ 16726 w 3174703"/>
              <a:gd name="connsiteY6" fmla="*/ 0 h 769435"/>
              <a:gd name="connsiteX0" fmla="*/ 16726 w 3061327"/>
              <a:gd name="connsiteY0" fmla="*/ 0 h 769435"/>
              <a:gd name="connsiteX1" fmla="*/ 2741260 w 3061327"/>
              <a:gd name="connsiteY1" fmla="*/ 0 h 769435"/>
              <a:gd name="connsiteX2" fmla="*/ 3061327 w 3061327"/>
              <a:gd name="connsiteY2" fmla="*/ 377667 h 769435"/>
              <a:gd name="connsiteX3" fmla="*/ 2741260 w 3061327"/>
              <a:gd name="connsiteY3" fmla="*/ 769435 h 769435"/>
              <a:gd name="connsiteX4" fmla="*/ 16726 w 3061327"/>
              <a:gd name="connsiteY4" fmla="*/ 769435 h 769435"/>
              <a:gd name="connsiteX5" fmla="*/ 0 w 3061327"/>
              <a:gd name="connsiteY5" fmla="*/ 328962 h 769435"/>
              <a:gd name="connsiteX6" fmla="*/ 16726 w 3061327"/>
              <a:gd name="connsiteY6" fmla="*/ 0 h 769435"/>
              <a:gd name="connsiteX0" fmla="*/ 16726 w 3061327"/>
              <a:gd name="connsiteY0" fmla="*/ 0 h 787974"/>
              <a:gd name="connsiteX1" fmla="*/ 2741260 w 3061327"/>
              <a:gd name="connsiteY1" fmla="*/ 0 h 787974"/>
              <a:gd name="connsiteX2" fmla="*/ 3061327 w 3061327"/>
              <a:gd name="connsiteY2" fmla="*/ 377667 h 787974"/>
              <a:gd name="connsiteX3" fmla="*/ 2688805 w 3061327"/>
              <a:gd name="connsiteY3" fmla="*/ 787974 h 787974"/>
              <a:gd name="connsiteX4" fmla="*/ 16726 w 3061327"/>
              <a:gd name="connsiteY4" fmla="*/ 769435 h 787974"/>
              <a:gd name="connsiteX5" fmla="*/ 0 w 3061327"/>
              <a:gd name="connsiteY5" fmla="*/ 328962 h 787974"/>
              <a:gd name="connsiteX6" fmla="*/ 16726 w 3061327"/>
              <a:gd name="connsiteY6" fmla="*/ 0 h 78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327" h="787974">
                <a:moveTo>
                  <a:pt x="16726" y="0"/>
                </a:moveTo>
                <a:lnTo>
                  <a:pt x="2741260" y="0"/>
                </a:lnTo>
                <a:lnTo>
                  <a:pt x="3061327" y="377667"/>
                </a:lnTo>
                <a:lnTo>
                  <a:pt x="2688805" y="787974"/>
                </a:lnTo>
                <a:lnTo>
                  <a:pt x="16726" y="769435"/>
                </a:lnTo>
                <a:lnTo>
                  <a:pt x="0" y="328962"/>
                </a:lnTo>
                <a:lnTo>
                  <a:pt x="16726" y="0"/>
                </a:lnTo>
                <a:close/>
              </a:path>
            </a:pathLst>
          </a:cu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01</a:t>
            </a:r>
            <a:endParaRPr lang="en-IN" dirty="0"/>
          </a:p>
        </p:txBody>
      </p:sp>
      <p:sp>
        <p:nvSpPr>
          <p:cNvPr id="8" name="Arrow: Chevron 7">
            <a:extLst>
              <a:ext uri="{FF2B5EF4-FFF2-40B4-BE49-F238E27FC236}">
                <a16:creationId xmlns:a16="http://schemas.microsoft.com/office/drawing/2014/main" id="{766DB1F7-7E7A-E5D6-83DD-50CD87B11C11}"/>
              </a:ext>
            </a:extLst>
          </p:cNvPr>
          <p:cNvSpPr/>
          <p:nvPr/>
        </p:nvSpPr>
        <p:spPr>
          <a:xfrm>
            <a:off x="2270961" y="1902464"/>
            <a:ext cx="2689627" cy="769435"/>
          </a:xfrm>
          <a:custGeom>
            <a:avLst/>
            <a:gdLst>
              <a:gd name="connsiteX0" fmla="*/ 0 w 2427876"/>
              <a:gd name="connsiteY0" fmla="*/ 0 h 769435"/>
              <a:gd name="connsiteX1" fmla="*/ 2043159 w 2427876"/>
              <a:gd name="connsiteY1" fmla="*/ 0 h 769435"/>
              <a:gd name="connsiteX2" fmla="*/ 2427876 w 2427876"/>
              <a:gd name="connsiteY2" fmla="*/ 384718 h 769435"/>
              <a:gd name="connsiteX3" fmla="*/ 2043159 w 2427876"/>
              <a:gd name="connsiteY3" fmla="*/ 769435 h 769435"/>
              <a:gd name="connsiteX4" fmla="*/ 0 w 2427876"/>
              <a:gd name="connsiteY4" fmla="*/ 769435 h 769435"/>
              <a:gd name="connsiteX5" fmla="*/ 384718 w 2427876"/>
              <a:gd name="connsiteY5" fmla="*/ 384718 h 769435"/>
              <a:gd name="connsiteX6" fmla="*/ 0 w 2427876"/>
              <a:gd name="connsiteY6" fmla="*/ 0 h 769435"/>
              <a:gd name="connsiteX0" fmla="*/ 0 w 2427876"/>
              <a:gd name="connsiteY0" fmla="*/ 0 h 769435"/>
              <a:gd name="connsiteX1" fmla="*/ 2043159 w 2427876"/>
              <a:gd name="connsiteY1" fmla="*/ 0 h 769435"/>
              <a:gd name="connsiteX2" fmla="*/ 2427876 w 2427876"/>
              <a:gd name="connsiteY2" fmla="*/ 384718 h 769435"/>
              <a:gd name="connsiteX3" fmla="*/ 2043159 w 2427876"/>
              <a:gd name="connsiteY3" fmla="*/ 769435 h 769435"/>
              <a:gd name="connsiteX4" fmla="*/ 0 w 2427876"/>
              <a:gd name="connsiteY4" fmla="*/ 769435 h 769435"/>
              <a:gd name="connsiteX5" fmla="*/ 197149 w 2427876"/>
              <a:gd name="connsiteY5" fmla="*/ 349549 h 769435"/>
              <a:gd name="connsiteX6" fmla="*/ 0 w 2427876"/>
              <a:gd name="connsiteY6" fmla="*/ 0 h 769435"/>
              <a:gd name="connsiteX0" fmla="*/ 97999 w 2525875"/>
              <a:gd name="connsiteY0" fmla="*/ 0 h 769435"/>
              <a:gd name="connsiteX1" fmla="*/ 2141158 w 2525875"/>
              <a:gd name="connsiteY1" fmla="*/ 0 h 769435"/>
              <a:gd name="connsiteX2" fmla="*/ 2525875 w 2525875"/>
              <a:gd name="connsiteY2" fmla="*/ 384718 h 769435"/>
              <a:gd name="connsiteX3" fmla="*/ 2141158 w 2525875"/>
              <a:gd name="connsiteY3" fmla="*/ 769435 h 769435"/>
              <a:gd name="connsiteX4" fmla="*/ 0 w 2525875"/>
              <a:gd name="connsiteY4" fmla="*/ 757712 h 769435"/>
              <a:gd name="connsiteX5" fmla="*/ 295148 w 2525875"/>
              <a:gd name="connsiteY5" fmla="*/ 349549 h 769435"/>
              <a:gd name="connsiteX6" fmla="*/ 97999 w 2525875"/>
              <a:gd name="connsiteY6" fmla="*/ 0 h 769435"/>
              <a:gd name="connsiteX0" fmla="*/ 97999 w 2525875"/>
              <a:gd name="connsiteY0" fmla="*/ 0 h 769435"/>
              <a:gd name="connsiteX1" fmla="*/ 2141158 w 2525875"/>
              <a:gd name="connsiteY1" fmla="*/ 0 h 769435"/>
              <a:gd name="connsiteX2" fmla="*/ 2525875 w 2525875"/>
              <a:gd name="connsiteY2" fmla="*/ 384718 h 769435"/>
              <a:gd name="connsiteX3" fmla="*/ 2141158 w 2525875"/>
              <a:gd name="connsiteY3" fmla="*/ 769435 h 769435"/>
              <a:gd name="connsiteX4" fmla="*/ 0 w 2525875"/>
              <a:gd name="connsiteY4" fmla="*/ 757712 h 769435"/>
              <a:gd name="connsiteX5" fmla="*/ 284259 w 2525875"/>
              <a:gd name="connsiteY5" fmla="*/ 361272 h 769435"/>
              <a:gd name="connsiteX6" fmla="*/ 97999 w 2525875"/>
              <a:gd name="connsiteY6" fmla="*/ 0 h 769435"/>
              <a:gd name="connsiteX0" fmla="*/ 43555 w 2471431"/>
              <a:gd name="connsiteY0" fmla="*/ 0 h 769435"/>
              <a:gd name="connsiteX1" fmla="*/ 2086714 w 2471431"/>
              <a:gd name="connsiteY1" fmla="*/ 0 h 769435"/>
              <a:gd name="connsiteX2" fmla="*/ 2471431 w 2471431"/>
              <a:gd name="connsiteY2" fmla="*/ 384718 h 769435"/>
              <a:gd name="connsiteX3" fmla="*/ 2086714 w 2471431"/>
              <a:gd name="connsiteY3" fmla="*/ 769435 h 769435"/>
              <a:gd name="connsiteX4" fmla="*/ 0 w 2471431"/>
              <a:gd name="connsiteY4" fmla="*/ 745989 h 769435"/>
              <a:gd name="connsiteX5" fmla="*/ 229815 w 2471431"/>
              <a:gd name="connsiteY5" fmla="*/ 361272 h 769435"/>
              <a:gd name="connsiteX6" fmla="*/ 43555 w 2471431"/>
              <a:gd name="connsiteY6" fmla="*/ 0 h 76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1431" h="769435">
                <a:moveTo>
                  <a:pt x="43555" y="0"/>
                </a:moveTo>
                <a:lnTo>
                  <a:pt x="2086714" y="0"/>
                </a:lnTo>
                <a:lnTo>
                  <a:pt x="2471431" y="384718"/>
                </a:lnTo>
                <a:lnTo>
                  <a:pt x="2086714" y="769435"/>
                </a:lnTo>
                <a:lnTo>
                  <a:pt x="0" y="745989"/>
                </a:lnTo>
                <a:lnTo>
                  <a:pt x="229815" y="361272"/>
                </a:lnTo>
                <a:lnTo>
                  <a:pt x="43555" y="0"/>
                </a:lnTo>
                <a:close/>
              </a:path>
            </a:pathLst>
          </a:cu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02</a:t>
            </a:r>
            <a:endParaRPr lang="en-IN" dirty="0"/>
          </a:p>
        </p:txBody>
      </p:sp>
      <p:sp>
        <p:nvSpPr>
          <p:cNvPr id="9" name="Arrow: Chevron 8">
            <a:extLst>
              <a:ext uri="{FF2B5EF4-FFF2-40B4-BE49-F238E27FC236}">
                <a16:creationId xmlns:a16="http://schemas.microsoft.com/office/drawing/2014/main" id="{A3F6E9A3-A175-0373-D173-122671852638}"/>
              </a:ext>
            </a:extLst>
          </p:cNvPr>
          <p:cNvSpPr/>
          <p:nvPr/>
        </p:nvSpPr>
        <p:spPr>
          <a:xfrm>
            <a:off x="4718658" y="1902464"/>
            <a:ext cx="2725778" cy="769435"/>
          </a:xfrm>
          <a:prstGeom prst="chevron">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03</a:t>
            </a:r>
            <a:endParaRPr lang="en-IN" dirty="0"/>
          </a:p>
        </p:txBody>
      </p:sp>
      <p:sp>
        <p:nvSpPr>
          <p:cNvPr id="10" name="Arrow: Chevron 9">
            <a:extLst>
              <a:ext uri="{FF2B5EF4-FFF2-40B4-BE49-F238E27FC236}">
                <a16:creationId xmlns:a16="http://schemas.microsoft.com/office/drawing/2014/main" id="{B8C2655E-ADAB-A7C4-8590-A65156D37641}"/>
              </a:ext>
            </a:extLst>
          </p:cNvPr>
          <p:cNvSpPr/>
          <p:nvPr/>
        </p:nvSpPr>
        <p:spPr>
          <a:xfrm>
            <a:off x="7231414" y="1882736"/>
            <a:ext cx="2660719" cy="769435"/>
          </a:xfrm>
          <a:prstGeom prst="chevron">
            <a:avLst/>
          </a:prstGeom>
          <a:solidFill>
            <a:srgbClr val="FFC000"/>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04</a:t>
            </a:r>
            <a:endParaRPr lang="en-IN" dirty="0"/>
          </a:p>
        </p:txBody>
      </p:sp>
      <p:sp>
        <p:nvSpPr>
          <p:cNvPr id="2" name="Arrow: Chevron 1">
            <a:extLst>
              <a:ext uri="{FF2B5EF4-FFF2-40B4-BE49-F238E27FC236}">
                <a16:creationId xmlns:a16="http://schemas.microsoft.com/office/drawing/2014/main" id="{F1137E20-D9A0-ABB4-DBF4-82E9A5271901}"/>
              </a:ext>
            </a:extLst>
          </p:cNvPr>
          <p:cNvSpPr/>
          <p:nvPr/>
        </p:nvSpPr>
        <p:spPr>
          <a:xfrm>
            <a:off x="9637597" y="1871605"/>
            <a:ext cx="2554403" cy="769435"/>
          </a:xfrm>
          <a:prstGeom prst="chevron">
            <a:avLst/>
          </a:prstGeom>
          <a:solidFill>
            <a:schemeClr val="tx2">
              <a:lumMod val="5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05</a:t>
            </a:r>
            <a:endParaRPr lang="en-IN" dirty="0"/>
          </a:p>
        </p:txBody>
      </p:sp>
      <p:sp>
        <p:nvSpPr>
          <p:cNvPr id="11" name="TextBox 10">
            <a:extLst>
              <a:ext uri="{FF2B5EF4-FFF2-40B4-BE49-F238E27FC236}">
                <a16:creationId xmlns:a16="http://schemas.microsoft.com/office/drawing/2014/main" id="{1ECE8F79-A75D-E3C3-B903-D355301E86BA}"/>
              </a:ext>
            </a:extLst>
          </p:cNvPr>
          <p:cNvSpPr txBox="1"/>
          <p:nvPr/>
        </p:nvSpPr>
        <p:spPr>
          <a:xfrm>
            <a:off x="-1" y="2813538"/>
            <a:ext cx="2380902" cy="400110"/>
          </a:xfrm>
          <a:prstGeom prst="rect">
            <a:avLst/>
          </a:prstGeom>
          <a:noFill/>
        </p:spPr>
        <p:txBody>
          <a:bodyPr wrap="square" rtlCol="0">
            <a:spAutoFit/>
          </a:bodyPr>
          <a:lstStyle/>
          <a:p>
            <a:r>
              <a:rPr lang="en-IN" sz="2000" b="1" i="0" cap="all" dirty="0">
                <a:solidFill>
                  <a:srgbClr val="07071B"/>
                </a:solidFill>
                <a:effectLst/>
                <a:latin typeface="Big Shoulders Display"/>
              </a:rPr>
              <a:t>Optimizer: Adam</a:t>
            </a:r>
            <a:endParaRPr lang="en-IN" sz="2000" dirty="0"/>
          </a:p>
        </p:txBody>
      </p:sp>
      <p:sp>
        <p:nvSpPr>
          <p:cNvPr id="16" name="TextBox 15">
            <a:extLst>
              <a:ext uri="{FF2B5EF4-FFF2-40B4-BE49-F238E27FC236}">
                <a16:creationId xmlns:a16="http://schemas.microsoft.com/office/drawing/2014/main" id="{DF3C3D28-FCA7-ADA5-833F-B4A7C93CCFA1}"/>
              </a:ext>
            </a:extLst>
          </p:cNvPr>
          <p:cNvSpPr txBox="1"/>
          <p:nvPr/>
        </p:nvSpPr>
        <p:spPr>
          <a:xfrm>
            <a:off x="2497015" y="2813538"/>
            <a:ext cx="2463573" cy="1015663"/>
          </a:xfrm>
          <a:prstGeom prst="rect">
            <a:avLst/>
          </a:prstGeom>
          <a:noFill/>
        </p:spPr>
        <p:txBody>
          <a:bodyPr wrap="square" rtlCol="0">
            <a:spAutoFit/>
          </a:bodyPr>
          <a:lstStyle/>
          <a:p>
            <a:r>
              <a:rPr lang="en-IN" sz="2000" b="1" i="0" cap="all" dirty="0">
                <a:solidFill>
                  <a:srgbClr val="07071B"/>
                </a:solidFill>
                <a:effectLst/>
                <a:latin typeface="Big Shoulders Display"/>
              </a:rPr>
              <a:t>Loss Function: Categorical Cross-entropy</a:t>
            </a:r>
            <a:endParaRPr lang="en-IN" sz="2000" dirty="0"/>
          </a:p>
        </p:txBody>
      </p:sp>
      <p:sp>
        <p:nvSpPr>
          <p:cNvPr id="17" name="TextBox 16">
            <a:extLst>
              <a:ext uri="{FF2B5EF4-FFF2-40B4-BE49-F238E27FC236}">
                <a16:creationId xmlns:a16="http://schemas.microsoft.com/office/drawing/2014/main" id="{8CC738BC-E6E7-B823-1047-37D1A5FC9F8D}"/>
              </a:ext>
            </a:extLst>
          </p:cNvPr>
          <p:cNvSpPr txBox="1"/>
          <p:nvPr/>
        </p:nvSpPr>
        <p:spPr>
          <a:xfrm>
            <a:off x="5076702" y="2818494"/>
            <a:ext cx="2367734" cy="707886"/>
          </a:xfrm>
          <a:prstGeom prst="rect">
            <a:avLst/>
          </a:prstGeom>
          <a:noFill/>
        </p:spPr>
        <p:txBody>
          <a:bodyPr wrap="square" rtlCol="0">
            <a:spAutoFit/>
          </a:bodyPr>
          <a:lstStyle/>
          <a:p>
            <a:r>
              <a:rPr lang="en-IN" sz="2000" b="1" i="0" cap="all" dirty="0">
                <a:solidFill>
                  <a:srgbClr val="07071B"/>
                </a:solidFill>
                <a:effectLst/>
                <a:latin typeface="Big Shoulders Display"/>
              </a:rPr>
              <a:t>Configurable Epochs</a:t>
            </a:r>
            <a:endParaRPr lang="en-IN" sz="2000" dirty="0"/>
          </a:p>
        </p:txBody>
      </p:sp>
      <p:sp>
        <p:nvSpPr>
          <p:cNvPr id="18" name="TextBox 17">
            <a:extLst>
              <a:ext uri="{FF2B5EF4-FFF2-40B4-BE49-F238E27FC236}">
                <a16:creationId xmlns:a16="http://schemas.microsoft.com/office/drawing/2014/main" id="{75685464-1824-6A83-08A7-4FCEF5639A84}"/>
              </a:ext>
            </a:extLst>
          </p:cNvPr>
          <p:cNvSpPr txBox="1"/>
          <p:nvPr/>
        </p:nvSpPr>
        <p:spPr>
          <a:xfrm>
            <a:off x="7492355" y="2878112"/>
            <a:ext cx="2351858" cy="707886"/>
          </a:xfrm>
          <a:prstGeom prst="rect">
            <a:avLst/>
          </a:prstGeom>
          <a:noFill/>
        </p:spPr>
        <p:txBody>
          <a:bodyPr wrap="square" rtlCol="0">
            <a:spAutoFit/>
          </a:bodyPr>
          <a:lstStyle/>
          <a:p>
            <a:r>
              <a:rPr lang="en-IN" sz="2000" b="1" i="0" cap="all" dirty="0">
                <a:solidFill>
                  <a:srgbClr val="07071B"/>
                </a:solidFill>
                <a:effectLst/>
                <a:latin typeface="Big Shoulders Display"/>
              </a:rPr>
              <a:t>Configurable Batch Size</a:t>
            </a:r>
            <a:endParaRPr lang="en-IN" sz="2000" dirty="0"/>
          </a:p>
        </p:txBody>
      </p:sp>
      <p:sp>
        <p:nvSpPr>
          <p:cNvPr id="19" name="TextBox 18">
            <a:extLst>
              <a:ext uri="{FF2B5EF4-FFF2-40B4-BE49-F238E27FC236}">
                <a16:creationId xmlns:a16="http://schemas.microsoft.com/office/drawing/2014/main" id="{94352A7C-EF52-A5F4-DDBD-231E09E55D50}"/>
              </a:ext>
            </a:extLst>
          </p:cNvPr>
          <p:cNvSpPr txBox="1"/>
          <p:nvPr/>
        </p:nvSpPr>
        <p:spPr>
          <a:xfrm>
            <a:off x="9950189" y="2878112"/>
            <a:ext cx="2167877" cy="1015663"/>
          </a:xfrm>
          <a:prstGeom prst="rect">
            <a:avLst/>
          </a:prstGeom>
          <a:noFill/>
        </p:spPr>
        <p:txBody>
          <a:bodyPr wrap="square" rtlCol="0">
            <a:spAutoFit/>
          </a:bodyPr>
          <a:lstStyle/>
          <a:p>
            <a:r>
              <a:rPr lang="en-IN" sz="2000" b="1" i="0" cap="all" dirty="0">
                <a:solidFill>
                  <a:srgbClr val="07071B"/>
                </a:solidFill>
                <a:effectLst/>
                <a:latin typeface="Big Shoulders Display"/>
              </a:rPr>
              <a:t>Data Augmentation Techniques</a:t>
            </a:r>
            <a:endParaRPr lang="en-IN" sz="2000" dirty="0"/>
          </a:p>
        </p:txBody>
      </p:sp>
      <p:sp>
        <p:nvSpPr>
          <p:cNvPr id="20" name="TextBox 19">
            <a:extLst>
              <a:ext uri="{FF2B5EF4-FFF2-40B4-BE49-F238E27FC236}">
                <a16:creationId xmlns:a16="http://schemas.microsoft.com/office/drawing/2014/main" id="{D0D2CDAB-884F-F56B-2510-0268ED21D6E1}"/>
              </a:ext>
            </a:extLst>
          </p:cNvPr>
          <p:cNvSpPr txBox="1"/>
          <p:nvPr/>
        </p:nvSpPr>
        <p:spPr>
          <a:xfrm>
            <a:off x="0" y="3866299"/>
            <a:ext cx="2270961" cy="2349426"/>
          </a:xfrm>
          <a:prstGeom prst="rect">
            <a:avLst/>
          </a:prstGeom>
          <a:noFill/>
        </p:spPr>
        <p:txBody>
          <a:bodyPr wrap="square" rtlCol="0">
            <a:spAutoFit/>
          </a:bodyPr>
          <a:lstStyle/>
          <a:p>
            <a:r>
              <a:rPr lang="en-GB" sz="1600" b="0" i="0" dirty="0">
                <a:effectLst/>
                <a:latin typeface="Inter"/>
              </a:rPr>
              <a:t>The Adam optimizer is utilized for its efficiency in handling large datasets and its adaptability in learning rates, making it an ideal choice for complex model training.</a:t>
            </a:r>
          </a:p>
          <a:p>
            <a:endParaRPr lang="en-IN" dirty="0"/>
          </a:p>
        </p:txBody>
      </p:sp>
      <p:sp>
        <p:nvSpPr>
          <p:cNvPr id="21" name="TextBox 20">
            <a:extLst>
              <a:ext uri="{FF2B5EF4-FFF2-40B4-BE49-F238E27FC236}">
                <a16:creationId xmlns:a16="http://schemas.microsoft.com/office/drawing/2014/main" id="{78305A29-6478-3F15-F748-438B9D7E1502}"/>
              </a:ext>
            </a:extLst>
          </p:cNvPr>
          <p:cNvSpPr txBox="1"/>
          <p:nvPr/>
        </p:nvSpPr>
        <p:spPr>
          <a:xfrm>
            <a:off x="2525230" y="3866299"/>
            <a:ext cx="2463572" cy="2595647"/>
          </a:xfrm>
          <a:prstGeom prst="rect">
            <a:avLst/>
          </a:prstGeom>
          <a:noFill/>
        </p:spPr>
        <p:txBody>
          <a:bodyPr wrap="square" rtlCol="0">
            <a:spAutoFit/>
          </a:bodyPr>
          <a:lstStyle/>
          <a:p>
            <a:r>
              <a:rPr lang="en-GB" sz="1600" b="0" i="0" dirty="0">
                <a:effectLst/>
                <a:latin typeface="Inter"/>
              </a:rPr>
              <a:t>Categorical </a:t>
            </a:r>
            <a:r>
              <a:rPr lang="en-GB" sz="1600" b="0" i="0" dirty="0" err="1">
                <a:effectLst/>
                <a:latin typeface="Inter"/>
              </a:rPr>
              <a:t>Crossentropy</a:t>
            </a:r>
            <a:r>
              <a:rPr lang="en-GB" sz="1600" b="0" i="0" dirty="0">
                <a:effectLst/>
                <a:latin typeface="Inter"/>
              </a:rPr>
              <a:t> is employed as the loss function, which is particularly effective for multi-class classification tasks, ensuring that the model's predictions align closely with the true class labels.</a:t>
            </a:r>
          </a:p>
          <a:p>
            <a:endParaRPr lang="en-IN" dirty="0"/>
          </a:p>
        </p:txBody>
      </p:sp>
      <p:sp>
        <p:nvSpPr>
          <p:cNvPr id="22" name="TextBox 21">
            <a:extLst>
              <a:ext uri="{FF2B5EF4-FFF2-40B4-BE49-F238E27FC236}">
                <a16:creationId xmlns:a16="http://schemas.microsoft.com/office/drawing/2014/main" id="{87C6579F-3DE5-CC2F-D9A7-F26CD48B33D8}"/>
              </a:ext>
            </a:extLst>
          </p:cNvPr>
          <p:cNvSpPr txBox="1"/>
          <p:nvPr/>
        </p:nvSpPr>
        <p:spPr>
          <a:xfrm>
            <a:off x="5018644" y="3807612"/>
            <a:ext cx="2483849" cy="2595647"/>
          </a:xfrm>
          <a:prstGeom prst="rect">
            <a:avLst/>
          </a:prstGeom>
          <a:noFill/>
        </p:spPr>
        <p:txBody>
          <a:bodyPr wrap="square" rtlCol="0">
            <a:spAutoFit/>
          </a:bodyPr>
          <a:lstStyle/>
          <a:p>
            <a:r>
              <a:rPr lang="en-GB" sz="1600" b="0" i="0" dirty="0">
                <a:effectLst/>
                <a:latin typeface="Inter"/>
              </a:rPr>
              <a:t>The number of training epochs is configurable, with a default set at 25. This flexibility allows for adjustments based on the model's performance during training, enabling optimization for better accuracy.</a:t>
            </a:r>
          </a:p>
          <a:p>
            <a:endParaRPr lang="en-IN" dirty="0"/>
          </a:p>
        </p:txBody>
      </p:sp>
      <p:sp>
        <p:nvSpPr>
          <p:cNvPr id="23" name="TextBox 22">
            <a:extLst>
              <a:ext uri="{FF2B5EF4-FFF2-40B4-BE49-F238E27FC236}">
                <a16:creationId xmlns:a16="http://schemas.microsoft.com/office/drawing/2014/main" id="{C40A7BFE-28C8-4BD9-43D7-C78D41F49CA4}"/>
              </a:ext>
            </a:extLst>
          </p:cNvPr>
          <p:cNvSpPr txBox="1"/>
          <p:nvPr/>
        </p:nvSpPr>
        <p:spPr>
          <a:xfrm>
            <a:off x="7444436" y="3866961"/>
            <a:ext cx="2447696" cy="2595647"/>
          </a:xfrm>
          <a:prstGeom prst="rect">
            <a:avLst/>
          </a:prstGeom>
          <a:noFill/>
        </p:spPr>
        <p:txBody>
          <a:bodyPr wrap="square" rtlCol="0">
            <a:spAutoFit/>
          </a:bodyPr>
          <a:lstStyle/>
          <a:p>
            <a:r>
              <a:rPr lang="en-GB" sz="1600" b="0" i="0" dirty="0">
                <a:effectLst/>
                <a:latin typeface="Inter"/>
              </a:rPr>
              <a:t>The batch size is also configurable, with a default of 32. This parameter influences the training speed and memory usage, allowing for fine-tuning based on the available computational resources.</a:t>
            </a:r>
          </a:p>
          <a:p>
            <a:endParaRPr lang="en-IN" dirty="0"/>
          </a:p>
        </p:txBody>
      </p:sp>
      <p:sp>
        <p:nvSpPr>
          <p:cNvPr id="24" name="TextBox 23">
            <a:extLst>
              <a:ext uri="{FF2B5EF4-FFF2-40B4-BE49-F238E27FC236}">
                <a16:creationId xmlns:a16="http://schemas.microsoft.com/office/drawing/2014/main" id="{A74471F6-1A88-3095-758A-FB19ABF050BB}"/>
              </a:ext>
            </a:extLst>
          </p:cNvPr>
          <p:cNvSpPr txBox="1"/>
          <p:nvPr/>
        </p:nvSpPr>
        <p:spPr>
          <a:xfrm>
            <a:off x="9892132" y="3866299"/>
            <a:ext cx="2299868" cy="3088089"/>
          </a:xfrm>
          <a:prstGeom prst="rect">
            <a:avLst/>
          </a:prstGeom>
          <a:noFill/>
        </p:spPr>
        <p:txBody>
          <a:bodyPr wrap="square" rtlCol="0">
            <a:spAutoFit/>
          </a:bodyPr>
          <a:lstStyle/>
          <a:p>
            <a:r>
              <a:rPr lang="en-IN" sz="1600" b="0" i="0" dirty="0">
                <a:effectLst/>
                <a:latin typeface="Inter"/>
              </a:rPr>
              <a:t>To enhance model performance and generalizability, various data augmentation techniques were utilized. These techniques help to create diverse training examples from the existing dataset, reducing overfitting and improving model robustness.</a:t>
            </a:r>
          </a:p>
          <a:p>
            <a:endParaRPr lang="en-IN" dirty="0"/>
          </a:p>
        </p:txBody>
      </p:sp>
    </p:spTree>
    <p:extLst>
      <p:ext uri="{BB962C8B-B14F-4D97-AF65-F5344CB8AC3E}">
        <p14:creationId xmlns:p14="http://schemas.microsoft.com/office/powerpoint/2010/main" val="130597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2DE9B-0564-D327-7DF3-3DC73FA15F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52EBF9-B8C0-72A9-974E-332F2A1EDAE0}"/>
              </a:ext>
            </a:extLst>
          </p:cNvPr>
          <p:cNvSpPr txBox="1"/>
          <p:nvPr/>
        </p:nvSpPr>
        <p:spPr>
          <a:xfrm>
            <a:off x="82062" y="1277150"/>
            <a:ext cx="12192000" cy="646331"/>
          </a:xfrm>
          <a:prstGeom prst="rect">
            <a:avLst/>
          </a:prstGeom>
          <a:noFill/>
        </p:spPr>
        <p:txBody>
          <a:bodyPr wrap="square">
            <a:spAutoFit/>
          </a:bodyPr>
          <a:lstStyle/>
          <a:p>
            <a:pPr algn="ctr"/>
            <a:r>
              <a:rPr lang="en-US" sz="3600" b="1" dirty="0">
                <a:solidFill>
                  <a:srgbClr val="213163"/>
                </a:solidFill>
              </a:rPr>
              <a:t>Problem Statement  </a:t>
            </a:r>
            <a:endParaRPr lang="en-IN" sz="3600" b="1" dirty="0">
              <a:solidFill>
                <a:srgbClr val="213163"/>
              </a:solidFill>
            </a:endParaRPr>
          </a:p>
        </p:txBody>
      </p:sp>
      <p:sp>
        <p:nvSpPr>
          <p:cNvPr id="2" name="TextBox 1">
            <a:extLst>
              <a:ext uri="{FF2B5EF4-FFF2-40B4-BE49-F238E27FC236}">
                <a16:creationId xmlns:a16="http://schemas.microsoft.com/office/drawing/2014/main" id="{76D5E964-F766-FCD5-1554-043537A69949}"/>
              </a:ext>
            </a:extLst>
          </p:cNvPr>
          <p:cNvSpPr txBox="1"/>
          <p:nvPr/>
        </p:nvSpPr>
        <p:spPr>
          <a:xfrm>
            <a:off x="82062" y="2790092"/>
            <a:ext cx="12192000" cy="1938992"/>
          </a:xfrm>
          <a:prstGeom prst="rect">
            <a:avLst/>
          </a:prstGeom>
          <a:noFill/>
        </p:spPr>
        <p:txBody>
          <a:bodyPr wrap="square" rtlCol="0">
            <a:spAutoFit/>
          </a:bodyPr>
          <a:lstStyle/>
          <a:p>
            <a:r>
              <a:rPr lang="en-GB" sz="2000" dirty="0"/>
              <a:t>Waste management is a critical environmental challenge that requires efficient and accurate classification of waste materials. Traditional methods of waste segregation are often manual, time-consuming, and prone to errors. This project aims to develop a </a:t>
            </a:r>
            <a:r>
              <a:rPr lang="en-GB" sz="2000" b="1" dirty="0"/>
              <a:t>Waste Classification System using a Convolutional Neural Network (CNN)</a:t>
            </a:r>
            <a:r>
              <a:rPr lang="en-GB" sz="2000" dirty="0"/>
              <a:t> model to automate the process of identifying and categorizing waste into </a:t>
            </a:r>
            <a:r>
              <a:rPr lang="en-GB" sz="2000" b="1" dirty="0"/>
              <a:t>organic</a:t>
            </a:r>
            <a:r>
              <a:rPr lang="en-GB" sz="2000" dirty="0"/>
              <a:t> and </a:t>
            </a:r>
            <a:r>
              <a:rPr lang="en-GB" sz="2000" b="1" dirty="0"/>
              <a:t>recyclable</a:t>
            </a:r>
            <a:r>
              <a:rPr lang="en-GB" sz="2000" dirty="0"/>
              <a:t> classes. By leveraging </a:t>
            </a:r>
            <a:r>
              <a:rPr lang="en-GB" sz="2000" b="1" dirty="0"/>
              <a:t>deep learning techniques</a:t>
            </a:r>
            <a:r>
              <a:rPr lang="en-GB" sz="2000" dirty="0"/>
              <a:t>, this system seeks to enhance waste segregation efficiency, reduce environmental pollution, and promote sustainable recycling practices.</a:t>
            </a:r>
            <a:endParaRPr lang="en-IN" sz="2000" dirty="0"/>
          </a:p>
        </p:txBody>
      </p:sp>
    </p:spTree>
    <p:extLst>
      <p:ext uri="{BB962C8B-B14F-4D97-AF65-F5344CB8AC3E}">
        <p14:creationId xmlns:p14="http://schemas.microsoft.com/office/powerpoint/2010/main" val="78857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1171643"/>
            <a:ext cx="12192000" cy="646331"/>
          </a:xfrm>
          <a:prstGeom prst="rect">
            <a:avLst/>
          </a:prstGeom>
          <a:noFill/>
        </p:spPr>
        <p:txBody>
          <a:bodyPr wrap="square">
            <a:spAutoFit/>
          </a:bodyPr>
          <a:lstStyle/>
          <a:p>
            <a:pPr algn="ctr"/>
            <a:r>
              <a:rPr lang="en-US" sz="3600" b="1" dirty="0">
                <a:solidFill>
                  <a:srgbClr val="213163"/>
                </a:solidFill>
              </a:rPr>
              <a:t>Solution </a:t>
            </a:r>
            <a:r>
              <a:rPr lang="en-US" sz="2000" b="1" dirty="0">
                <a:solidFill>
                  <a:srgbClr val="213163"/>
                </a:solidFill>
              </a:rPr>
              <a:t> </a:t>
            </a:r>
            <a:endParaRPr lang="en-IN" sz="2000" b="1" dirty="0">
              <a:solidFill>
                <a:srgbClr val="213163"/>
              </a:solidFill>
            </a:endParaRPr>
          </a:p>
        </p:txBody>
      </p:sp>
      <p:sp>
        <p:nvSpPr>
          <p:cNvPr id="2" name="TextBox 1">
            <a:extLst>
              <a:ext uri="{FF2B5EF4-FFF2-40B4-BE49-F238E27FC236}">
                <a16:creationId xmlns:a16="http://schemas.microsoft.com/office/drawing/2014/main" id="{F803A82D-C054-AB04-1E02-400E2D8BEEA3}"/>
              </a:ext>
            </a:extLst>
          </p:cNvPr>
          <p:cNvSpPr txBox="1"/>
          <p:nvPr/>
        </p:nvSpPr>
        <p:spPr>
          <a:xfrm>
            <a:off x="152400" y="2110154"/>
            <a:ext cx="12192000" cy="4093428"/>
          </a:xfrm>
          <a:prstGeom prst="rect">
            <a:avLst/>
          </a:prstGeom>
          <a:noFill/>
        </p:spPr>
        <p:txBody>
          <a:bodyPr wrap="square" rtlCol="0">
            <a:spAutoFit/>
          </a:bodyPr>
          <a:lstStyle/>
          <a:p>
            <a:r>
              <a:rPr lang="en-GB" sz="2000" dirty="0"/>
              <a:t>The waste classification problem is addressed using a </a:t>
            </a:r>
            <a:r>
              <a:rPr lang="en-GB" sz="2000" b="1" dirty="0"/>
              <a:t>Convolutional Neural Network (CNN)</a:t>
            </a:r>
            <a:r>
              <a:rPr lang="en-GB" sz="2000" dirty="0"/>
              <a:t> model, which automates the identification of waste into </a:t>
            </a:r>
            <a:r>
              <a:rPr lang="en-GB" sz="2000" b="1" dirty="0"/>
              <a:t>organic</a:t>
            </a:r>
            <a:r>
              <a:rPr lang="en-GB" sz="2000" dirty="0"/>
              <a:t> and </a:t>
            </a:r>
            <a:r>
              <a:rPr lang="en-GB" sz="2000" b="1" dirty="0"/>
              <a:t>recyclable</a:t>
            </a:r>
            <a:r>
              <a:rPr lang="en-GB" sz="2000" dirty="0"/>
              <a:t> categories. The solution involves preprocessing the dataset by collecting and </a:t>
            </a:r>
            <a:r>
              <a:rPr lang="en-GB" sz="2000" dirty="0" err="1"/>
              <a:t>labeling</a:t>
            </a:r>
            <a:r>
              <a:rPr lang="en-GB" sz="2000" dirty="0"/>
              <a:t> waste images, followed by applying </a:t>
            </a:r>
            <a:r>
              <a:rPr lang="en-GB" sz="2000" b="1" dirty="0"/>
              <a:t>image augmentation techniques</a:t>
            </a:r>
            <a:r>
              <a:rPr lang="en-GB" sz="2000" dirty="0"/>
              <a:t> to improve model generalization. The CNN model is built with multiple convolutional and pooling layers to extract key features from images. The architecture consists of three convolutional layers with </a:t>
            </a:r>
            <a:r>
              <a:rPr lang="en-GB" sz="2000" b="1" dirty="0" err="1"/>
              <a:t>ReLU</a:t>
            </a:r>
            <a:r>
              <a:rPr lang="en-GB" sz="2000" b="1" dirty="0"/>
              <a:t> activation</a:t>
            </a:r>
            <a:r>
              <a:rPr lang="en-GB" sz="2000" dirty="0"/>
              <a:t> and </a:t>
            </a:r>
            <a:r>
              <a:rPr lang="en-GB" sz="2000" b="1" dirty="0"/>
              <a:t>max pooling</a:t>
            </a:r>
            <a:r>
              <a:rPr lang="en-GB" sz="2000" dirty="0"/>
              <a:t>, followed by a fully connected layer with dropout for regularization. The final classification is achieved using a </a:t>
            </a:r>
            <a:r>
              <a:rPr lang="en-GB" sz="2000" b="1" dirty="0" err="1"/>
              <a:t>softmax</a:t>
            </a:r>
            <a:r>
              <a:rPr lang="en-GB" sz="2000" b="1" dirty="0"/>
              <a:t> activation function</a:t>
            </a:r>
            <a:r>
              <a:rPr lang="en-GB" sz="2000" dirty="0"/>
              <a:t>. The dataset is split into training and testing sets, with images resized to a uniform shape. </a:t>
            </a:r>
            <a:r>
              <a:rPr lang="en-GB" sz="2000" b="1" dirty="0"/>
              <a:t>TensorFlow and </a:t>
            </a:r>
            <a:r>
              <a:rPr lang="en-GB" sz="2000" b="1" dirty="0" err="1"/>
              <a:t>Keras</a:t>
            </a:r>
            <a:r>
              <a:rPr lang="en-GB" sz="2000" dirty="0"/>
              <a:t> are used for model development, and </a:t>
            </a:r>
            <a:r>
              <a:rPr lang="en-GB" sz="2000" b="1" dirty="0"/>
              <a:t>OpenCV</a:t>
            </a:r>
            <a:r>
              <a:rPr lang="en-GB" sz="2000" dirty="0"/>
              <a:t> processes image data. The model is compiled using the </a:t>
            </a:r>
            <a:r>
              <a:rPr lang="en-GB" sz="2000" b="1" dirty="0"/>
              <a:t>Adam optimizer</a:t>
            </a:r>
            <a:r>
              <a:rPr lang="en-GB" sz="2000" dirty="0"/>
              <a:t> and trained over multiple epochs, achieving high accuracy. The trained model is then validated on test data to ensure robustness. This automated waste classification system enhances efficiency, reduces manual </a:t>
            </a:r>
            <a:r>
              <a:rPr lang="en-GB" sz="2000" dirty="0" err="1"/>
              <a:t>labor</a:t>
            </a:r>
            <a:r>
              <a:rPr lang="en-GB" sz="2000" dirty="0"/>
              <a:t>, and promotes sustainable waste management by improving sorting accuracy, thereby supporting </a:t>
            </a:r>
            <a:r>
              <a:rPr lang="en-GB" sz="2000" b="1" dirty="0"/>
              <a:t>environmental conservation efforts</a:t>
            </a:r>
            <a:r>
              <a:rPr lang="en-GB" sz="2000" dirty="0"/>
              <a:t>.</a:t>
            </a:r>
            <a:endParaRPr lang="en-IN" sz="2000" dirty="0"/>
          </a:p>
        </p:txBody>
      </p:sp>
    </p:spTree>
    <p:extLst>
      <p:ext uri="{BB962C8B-B14F-4D97-AF65-F5344CB8AC3E}">
        <p14:creationId xmlns:p14="http://schemas.microsoft.com/office/powerpoint/2010/main" val="300296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878566"/>
            <a:ext cx="12192000" cy="646331"/>
          </a:xfrm>
          <a:prstGeom prst="rect">
            <a:avLst/>
          </a:prstGeom>
          <a:noFill/>
        </p:spPr>
        <p:txBody>
          <a:bodyPr wrap="square">
            <a:spAutoFit/>
          </a:bodyPr>
          <a:lstStyle/>
          <a:p>
            <a:pPr algn="ctr"/>
            <a:r>
              <a:rPr lang="en-US" sz="3600" b="1" dirty="0">
                <a:solidFill>
                  <a:srgbClr val="213163"/>
                </a:solidFill>
              </a:rPr>
              <a:t>Screenshot of Output  </a:t>
            </a:r>
            <a:endParaRPr lang="en-IN" sz="3600" b="1" dirty="0">
              <a:solidFill>
                <a:srgbClr val="213163"/>
              </a:solidFill>
            </a:endParaRPr>
          </a:p>
        </p:txBody>
      </p:sp>
      <p:pic>
        <p:nvPicPr>
          <p:cNvPr id="4" name="Picture 3" descr="A green and purple pie chart&#10;&#10;Description automatically generated">
            <a:extLst>
              <a:ext uri="{FF2B5EF4-FFF2-40B4-BE49-F238E27FC236}">
                <a16:creationId xmlns:a16="http://schemas.microsoft.com/office/drawing/2014/main" id="{076B3C47-DE83-A4C7-3A5F-8AB4705CEDD2}"/>
              </a:ext>
            </a:extLst>
          </p:cNvPr>
          <p:cNvPicPr>
            <a:picLocks noChangeAspect="1"/>
          </p:cNvPicPr>
          <p:nvPr/>
        </p:nvPicPr>
        <p:blipFill>
          <a:blip r:embed="rId2"/>
          <a:stretch>
            <a:fillRect/>
          </a:stretch>
        </p:blipFill>
        <p:spPr>
          <a:xfrm>
            <a:off x="3540369" y="1732550"/>
            <a:ext cx="5514188" cy="414071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EA085-B3F4-7072-AF62-229D5E5EBB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5E87A63-0162-7D70-BE01-FC1714D915FB}"/>
              </a:ext>
            </a:extLst>
          </p:cNvPr>
          <p:cNvSpPr txBox="1"/>
          <p:nvPr/>
        </p:nvSpPr>
        <p:spPr>
          <a:xfrm>
            <a:off x="0" y="878566"/>
            <a:ext cx="12192000" cy="646331"/>
          </a:xfrm>
          <a:prstGeom prst="rect">
            <a:avLst/>
          </a:prstGeom>
          <a:noFill/>
        </p:spPr>
        <p:txBody>
          <a:bodyPr wrap="square">
            <a:spAutoFit/>
          </a:bodyPr>
          <a:lstStyle/>
          <a:p>
            <a:pPr algn="ctr"/>
            <a:r>
              <a:rPr lang="en-US" sz="3600" b="1" dirty="0">
                <a:solidFill>
                  <a:srgbClr val="213163"/>
                </a:solidFill>
              </a:rPr>
              <a:t>Screenshot of Output  </a:t>
            </a:r>
            <a:endParaRPr lang="en-IN" sz="3600" b="1" dirty="0">
              <a:solidFill>
                <a:srgbClr val="213163"/>
              </a:solidFill>
            </a:endParaRPr>
          </a:p>
        </p:txBody>
      </p:sp>
      <p:pic>
        <p:nvPicPr>
          <p:cNvPr id="4" name="Picture 3" descr="A collage of images of food and newspaper&#10;&#10;Description automatically generated">
            <a:extLst>
              <a:ext uri="{FF2B5EF4-FFF2-40B4-BE49-F238E27FC236}">
                <a16:creationId xmlns:a16="http://schemas.microsoft.com/office/drawing/2014/main" id="{2B2D47B4-34E8-4436-876E-8726BBA2CBA2}"/>
              </a:ext>
            </a:extLst>
          </p:cNvPr>
          <p:cNvPicPr>
            <a:picLocks noChangeAspect="1"/>
          </p:cNvPicPr>
          <p:nvPr/>
        </p:nvPicPr>
        <p:blipFill>
          <a:blip r:embed="rId2"/>
          <a:stretch>
            <a:fillRect/>
          </a:stretch>
        </p:blipFill>
        <p:spPr>
          <a:xfrm>
            <a:off x="485967" y="1647093"/>
            <a:ext cx="10727698" cy="4929554"/>
          </a:xfrm>
          <a:prstGeom prst="rect">
            <a:avLst/>
          </a:prstGeom>
        </p:spPr>
      </p:pic>
    </p:spTree>
    <p:extLst>
      <p:ext uri="{BB962C8B-B14F-4D97-AF65-F5344CB8AC3E}">
        <p14:creationId xmlns:p14="http://schemas.microsoft.com/office/powerpoint/2010/main" val="118565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491C0-A55B-521B-4632-948E794E8E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E8BB05-4D77-F663-7634-F3CE907D4AB1}"/>
              </a:ext>
            </a:extLst>
          </p:cNvPr>
          <p:cNvSpPr txBox="1"/>
          <p:nvPr/>
        </p:nvSpPr>
        <p:spPr>
          <a:xfrm>
            <a:off x="0" y="878566"/>
            <a:ext cx="12192000" cy="646331"/>
          </a:xfrm>
          <a:prstGeom prst="rect">
            <a:avLst/>
          </a:prstGeom>
          <a:noFill/>
        </p:spPr>
        <p:txBody>
          <a:bodyPr wrap="square">
            <a:spAutoFit/>
          </a:bodyPr>
          <a:lstStyle/>
          <a:p>
            <a:pPr algn="ctr"/>
            <a:r>
              <a:rPr lang="en-US" sz="3600" b="1" dirty="0">
                <a:solidFill>
                  <a:srgbClr val="213163"/>
                </a:solidFill>
              </a:rPr>
              <a:t>Screenshot of Output  </a:t>
            </a:r>
            <a:endParaRPr lang="en-IN" sz="3600" b="1" dirty="0">
              <a:solidFill>
                <a:srgbClr val="213163"/>
              </a:solidFill>
            </a:endParaRPr>
          </a:p>
        </p:txBody>
      </p:sp>
      <p:sp>
        <p:nvSpPr>
          <p:cNvPr id="6" name="TextBox 5">
            <a:extLst>
              <a:ext uri="{FF2B5EF4-FFF2-40B4-BE49-F238E27FC236}">
                <a16:creationId xmlns:a16="http://schemas.microsoft.com/office/drawing/2014/main" id="{87294E8E-3FEB-69E7-3E6E-D187B44F8951}"/>
              </a:ext>
            </a:extLst>
          </p:cNvPr>
          <p:cNvSpPr txBox="1"/>
          <p:nvPr/>
        </p:nvSpPr>
        <p:spPr>
          <a:xfrm>
            <a:off x="468923" y="1606306"/>
            <a:ext cx="3329353" cy="625877"/>
          </a:xfrm>
          <a:prstGeom prst="rect">
            <a:avLst/>
          </a:prstGeom>
          <a:noFill/>
        </p:spPr>
        <p:txBody>
          <a:bodyPr wrap="square" rtlCol="0">
            <a:spAutoFit/>
          </a:bodyPr>
          <a:lstStyle/>
          <a:p>
            <a:r>
              <a:rPr lang="en-IN" sz="1600" b="1" kern="100" dirty="0">
                <a:solidFill>
                  <a:srgbClr val="000000"/>
                </a:solidFill>
                <a:effectLst/>
                <a:latin typeface="Arial" panose="020B0604020202020204" pitchFamily="34" charset="0"/>
                <a:ea typeface="Arial" panose="020B0604020202020204" pitchFamily="34" charset="0"/>
              </a:rPr>
              <a:t>Model: "sequential_2"</a:t>
            </a:r>
            <a:endParaRPr lang="en-IN" sz="1600" kern="100" dirty="0">
              <a:solidFill>
                <a:srgbClr val="000000"/>
              </a:solidFill>
              <a:effectLst/>
              <a:latin typeface="Arial" panose="020B0604020202020204" pitchFamily="34" charset="0"/>
              <a:ea typeface="Arial" panose="020B0604020202020204" pitchFamily="34" charset="0"/>
            </a:endParaRPr>
          </a:p>
          <a:p>
            <a:endParaRPr lang="en-IN" dirty="0"/>
          </a:p>
        </p:txBody>
      </p:sp>
      <p:graphicFrame>
        <p:nvGraphicFramePr>
          <p:cNvPr id="8" name="Table 7">
            <a:extLst>
              <a:ext uri="{FF2B5EF4-FFF2-40B4-BE49-F238E27FC236}">
                <a16:creationId xmlns:a16="http://schemas.microsoft.com/office/drawing/2014/main" id="{4145AA00-8287-AD83-46D0-7F1D8176B370}"/>
              </a:ext>
            </a:extLst>
          </p:cNvPr>
          <p:cNvGraphicFramePr>
            <a:graphicFrameLocks noGrp="1"/>
          </p:cNvGraphicFramePr>
          <p:nvPr>
            <p:extLst>
              <p:ext uri="{D42A27DB-BD31-4B8C-83A1-F6EECF244321}">
                <p14:modId xmlns:p14="http://schemas.microsoft.com/office/powerpoint/2010/main" val="2900357408"/>
              </p:ext>
            </p:extLst>
          </p:nvPr>
        </p:nvGraphicFramePr>
        <p:xfrm>
          <a:off x="386861" y="1969559"/>
          <a:ext cx="5717540" cy="4194248"/>
        </p:xfrm>
        <a:graphic>
          <a:graphicData uri="http://schemas.openxmlformats.org/drawingml/2006/table">
            <a:tbl>
              <a:tblPr firstRow="1" firstCol="1" bandRow="1">
                <a:tableStyleId>{5C22544A-7EE6-4342-B048-85BDC9FD1C3A}</a:tableStyleId>
              </a:tblPr>
              <a:tblGrid>
                <a:gridCol w="2600960">
                  <a:extLst>
                    <a:ext uri="{9D8B030D-6E8A-4147-A177-3AD203B41FA5}">
                      <a16:colId xmlns:a16="http://schemas.microsoft.com/office/drawing/2014/main" val="2451108065"/>
                    </a:ext>
                  </a:extLst>
                </a:gridCol>
                <a:gridCol w="1980565">
                  <a:extLst>
                    <a:ext uri="{9D8B030D-6E8A-4147-A177-3AD203B41FA5}">
                      <a16:colId xmlns:a16="http://schemas.microsoft.com/office/drawing/2014/main" val="2603965425"/>
                    </a:ext>
                  </a:extLst>
                </a:gridCol>
                <a:gridCol w="1136015">
                  <a:extLst>
                    <a:ext uri="{9D8B030D-6E8A-4147-A177-3AD203B41FA5}">
                      <a16:colId xmlns:a16="http://schemas.microsoft.com/office/drawing/2014/main" val="874773954"/>
                    </a:ext>
                  </a:extLst>
                </a:gridCol>
              </a:tblGrid>
              <a:tr h="0">
                <a:tc>
                  <a:txBody>
                    <a:bodyPr/>
                    <a:lstStyle/>
                    <a:p>
                      <a:pPr marL="6350" indent="-6350" algn="just">
                        <a:lnSpc>
                          <a:spcPct val="112000"/>
                        </a:lnSpc>
                        <a:spcAft>
                          <a:spcPts val="245"/>
                        </a:spcAft>
                      </a:pPr>
                      <a:r>
                        <a:rPr lang="en-IN" sz="1200" kern="100">
                          <a:effectLst/>
                        </a:rPr>
                        <a:t>Layer (type)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Output Shape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Param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8027821"/>
                  </a:ext>
                </a:extLst>
              </a:tr>
              <a:tr h="0">
                <a:tc>
                  <a:txBody>
                    <a:bodyPr/>
                    <a:lstStyle/>
                    <a:p>
                      <a:pPr marL="6350" indent="-6350" algn="just">
                        <a:lnSpc>
                          <a:spcPct val="112000"/>
                        </a:lnSpc>
                        <a:spcAft>
                          <a:spcPts val="245"/>
                        </a:spcAft>
                      </a:pPr>
                      <a:r>
                        <a:rPr lang="en-IN" sz="1200" kern="100">
                          <a:effectLst/>
                        </a:rPr>
                        <a:t>conv2d_6 (Conv2D)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222, 222, 32)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   896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364932"/>
                  </a:ext>
                </a:extLst>
              </a:tr>
              <a:tr h="0">
                <a:tc>
                  <a:txBody>
                    <a:bodyPr/>
                    <a:lstStyle/>
                    <a:p>
                      <a:pPr marL="6350" indent="-6350" algn="just">
                        <a:lnSpc>
                          <a:spcPct val="112000"/>
                        </a:lnSpc>
                        <a:spcAft>
                          <a:spcPts val="245"/>
                        </a:spcAft>
                      </a:pPr>
                      <a:r>
                        <a:rPr lang="en-IN" sz="1200" kern="100">
                          <a:effectLst/>
                        </a:rPr>
                        <a:t>activation_12 (Activation)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222, 222, 32)</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71235122"/>
                  </a:ext>
                </a:extLst>
              </a:tr>
              <a:tr h="0">
                <a:tc>
                  <a:txBody>
                    <a:bodyPr/>
                    <a:lstStyle/>
                    <a:p>
                      <a:pPr marL="6350" indent="-6350" algn="just">
                        <a:lnSpc>
                          <a:spcPct val="112000"/>
                        </a:lnSpc>
                        <a:spcAft>
                          <a:spcPts val="245"/>
                        </a:spcAft>
                      </a:pPr>
                      <a:r>
                        <a:rPr lang="en-IN" sz="1200" kern="100">
                          <a:effectLst/>
                        </a:rPr>
                        <a:t>max_pooling2d_6 (MaxPooling2D)</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111, 111, 32)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913302851"/>
                  </a:ext>
                </a:extLst>
              </a:tr>
              <a:tr h="0">
                <a:tc>
                  <a:txBody>
                    <a:bodyPr/>
                    <a:lstStyle/>
                    <a:p>
                      <a:pPr marL="6350" indent="-6350" algn="just">
                        <a:lnSpc>
                          <a:spcPct val="112000"/>
                        </a:lnSpc>
                        <a:spcAft>
                          <a:spcPts val="245"/>
                        </a:spcAft>
                      </a:pPr>
                      <a:r>
                        <a:rPr lang="en-IN" sz="1200" kern="100">
                          <a:effectLst/>
                        </a:rPr>
                        <a:t>conv2d_7 (Conv2D)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109, 109, 64)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18,496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1560321"/>
                  </a:ext>
                </a:extLst>
              </a:tr>
              <a:tr h="0">
                <a:tc>
                  <a:txBody>
                    <a:bodyPr/>
                    <a:lstStyle/>
                    <a:p>
                      <a:pPr marL="6350" indent="-6350" algn="just">
                        <a:lnSpc>
                          <a:spcPct val="112000"/>
                        </a:lnSpc>
                        <a:spcAft>
                          <a:spcPts val="245"/>
                        </a:spcAft>
                      </a:pPr>
                      <a:r>
                        <a:rPr lang="en-IN" sz="1200" kern="100">
                          <a:effectLst/>
                        </a:rPr>
                        <a:t>activation_13 (Activation)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109, 109, 64)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28459137"/>
                  </a:ext>
                </a:extLst>
              </a:tr>
              <a:tr h="0">
                <a:tc>
                  <a:txBody>
                    <a:bodyPr/>
                    <a:lstStyle/>
                    <a:p>
                      <a:pPr marL="6350" indent="-6350" algn="just">
                        <a:lnSpc>
                          <a:spcPct val="112000"/>
                        </a:lnSpc>
                        <a:spcAft>
                          <a:spcPts val="245"/>
                        </a:spcAft>
                      </a:pPr>
                      <a:r>
                        <a:rPr lang="en-IN" sz="1200" kern="100">
                          <a:effectLst/>
                        </a:rPr>
                        <a:t>max_pooling2d_7 (MaxPooling2D)</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54, 54, 64)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50880462"/>
                  </a:ext>
                </a:extLst>
              </a:tr>
              <a:tr h="0">
                <a:tc>
                  <a:txBody>
                    <a:bodyPr/>
                    <a:lstStyle/>
                    <a:p>
                      <a:pPr marL="6350" indent="-6350" algn="just">
                        <a:lnSpc>
                          <a:spcPct val="112000"/>
                        </a:lnSpc>
                        <a:spcAft>
                          <a:spcPts val="245"/>
                        </a:spcAft>
                      </a:pPr>
                      <a:r>
                        <a:rPr lang="en-IN" sz="1200" kern="100">
                          <a:effectLst/>
                        </a:rPr>
                        <a:t>conv2d_8 (Conv2D)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52, 52, 128)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73,856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03440453"/>
                  </a:ext>
                </a:extLst>
              </a:tr>
              <a:tr h="0">
                <a:tc>
                  <a:txBody>
                    <a:bodyPr/>
                    <a:lstStyle/>
                    <a:p>
                      <a:pPr marL="6350" indent="-6350" algn="just">
                        <a:lnSpc>
                          <a:spcPct val="112000"/>
                        </a:lnSpc>
                        <a:spcAft>
                          <a:spcPts val="245"/>
                        </a:spcAft>
                      </a:pPr>
                      <a:r>
                        <a:rPr lang="en-IN" sz="1200" kern="100" dirty="0">
                          <a:effectLst/>
                        </a:rPr>
                        <a:t>activation_14 (Activation)  </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52, 52, 128)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86843005"/>
                  </a:ext>
                </a:extLst>
              </a:tr>
              <a:tr h="0">
                <a:tc>
                  <a:txBody>
                    <a:bodyPr/>
                    <a:lstStyle/>
                    <a:p>
                      <a:pPr marL="6350" indent="-6350" algn="just">
                        <a:lnSpc>
                          <a:spcPct val="112000"/>
                        </a:lnSpc>
                        <a:spcAft>
                          <a:spcPts val="245"/>
                        </a:spcAft>
                      </a:pPr>
                      <a:r>
                        <a:rPr lang="en-IN" sz="1200" kern="100">
                          <a:effectLst/>
                        </a:rPr>
                        <a:t>max_pooling2d_8 (MaxPooling2D)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26, 26, 128)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73482237"/>
                  </a:ext>
                </a:extLst>
              </a:tr>
              <a:tr h="0">
                <a:tc>
                  <a:txBody>
                    <a:bodyPr/>
                    <a:lstStyle/>
                    <a:p>
                      <a:pPr marL="6350" indent="-6350" algn="just">
                        <a:lnSpc>
                          <a:spcPct val="112000"/>
                        </a:lnSpc>
                        <a:spcAft>
                          <a:spcPts val="245"/>
                        </a:spcAft>
                      </a:pPr>
                      <a:r>
                        <a:rPr lang="en-IN" sz="1200" kern="100">
                          <a:effectLst/>
                        </a:rPr>
                        <a:t>flatten_2 (Flatten)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86528)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402626919"/>
                  </a:ext>
                </a:extLst>
              </a:tr>
              <a:tr h="0">
                <a:tc>
                  <a:txBody>
                    <a:bodyPr/>
                    <a:lstStyle/>
                    <a:p>
                      <a:pPr marL="6350" indent="-6350" algn="just">
                        <a:lnSpc>
                          <a:spcPct val="112000"/>
                        </a:lnSpc>
                        <a:spcAft>
                          <a:spcPts val="245"/>
                        </a:spcAft>
                      </a:pPr>
                      <a:r>
                        <a:rPr lang="en-IN" sz="1200" kern="100">
                          <a:effectLst/>
                        </a:rPr>
                        <a:t>dense_6 (Dense)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256)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22,151,424</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02198710"/>
                  </a:ext>
                </a:extLst>
              </a:tr>
              <a:tr h="0">
                <a:tc>
                  <a:txBody>
                    <a:bodyPr/>
                    <a:lstStyle/>
                    <a:p>
                      <a:pPr marL="6350" indent="-6350" algn="just">
                        <a:lnSpc>
                          <a:spcPct val="112000"/>
                        </a:lnSpc>
                        <a:spcAft>
                          <a:spcPts val="245"/>
                        </a:spcAft>
                      </a:pPr>
                      <a:r>
                        <a:rPr lang="en-IN" sz="1200" kern="100">
                          <a:effectLst/>
                        </a:rPr>
                        <a:t>activation_15 (Activation)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256)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23985001"/>
                  </a:ext>
                </a:extLst>
              </a:tr>
              <a:tr h="0">
                <a:tc>
                  <a:txBody>
                    <a:bodyPr/>
                    <a:lstStyle/>
                    <a:p>
                      <a:pPr marL="6350" indent="-6350" algn="just">
                        <a:lnSpc>
                          <a:spcPct val="112000"/>
                        </a:lnSpc>
                        <a:spcAft>
                          <a:spcPts val="245"/>
                        </a:spcAft>
                      </a:pPr>
                      <a:r>
                        <a:rPr lang="en-IN" sz="1200" kern="100">
                          <a:effectLst/>
                        </a:rPr>
                        <a:t>dropout_4 (Dropout)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256)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405453017"/>
                  </a:ext>
                </a:extLst>
              </a:tr>
              <a:tr h="0">
                <a:tc>
                  <a:txBody>
                    <a:bodyPr/>
                    <a:lstStyle/>
                    <a:p>
                      <a:pPr marL="6350" indent="-6350" algn="just">
                        <a:lnSpc>
                          <a:spcPct val="112000"/>
                        </a:lnSpc>
                        <a:spcAft>
                          <a:spcPts val="245"/>
                        </a:spcAft>
                      </a:pPr>
                      <a:r>
                        <a:rPr lang="en-IN" sz="1200" kern="100">
                          <a:effectLst/>
                        </a:rPr>
                        <a:t>dense_7 (Dense)</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64)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    16,448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982998265"/>
                  </a:ext>
                </a:extLst>
              </a:tr>
              <a:tr h="0">
                <a:tc>
                  <a:txBody>
                    <a:bodyPr/>
                    <a:lstStyle/>
                    <a:p>
                      <a:pPr marL="6350" indent="-6350" algn="just">
                        <a:lnSpc>
                          <a:spcPct val="112000"/>
                        </a:lnSpc>
                        <a:spcAft>
                          <a:spcPts val="245"/>
                        </a:spcAft>
                      </a:pPr>
                      <a:r>
                        <a:rPr lang="en-IN" sz="1200" kern="100">
                          <a:effectLst/>
                        </a:rPr>
                        <a:t>activation_16 (Activation)</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64)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11233849"/>
                  </a:ext>
                </a:extLst>
              </a:tr>
              <a:tr h="0">
                <a:tc>
                  <a:txBody>
                    <a:bodyPr/>
                    <a:lstStyle/>
                    <a:p>
                      <a:pPr marL="6350" indent="-6350" algn="just">
                        <a:lnSpc>
                          <a:spcPct val="112000"/>
                        </a:lnSpc>
                        <a:spcAft>
                          <a:spcPts val="245"/>
                        </a:spcAft>
                        <a:tabLst>
                          <a:tab pos="676275" algn="l"/>
                        </a:tabLst>
                      </a:pPr>
                      <a:r>
                        <a:rPr lang="en-IN" sz="1200" kern="100">
                          <a:effectLst/>
                        </a:rPr>
                        <a:t>dropout_5 (Dropout)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64)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198478475"/>
                  </a:ext>
                </a:extLst>
              </a:tr>
              <a:tr h="0">
                <a:tc>
                  <a:txBody>
                    <a:bodyPr/>
                    <a:lstStyle/>
                    <a:p>
                      <a:pPr marL="6350" indent="-6350" algn="just">
                        <a:lnSpc>
                          <a:spcPct val="112000"/>
                        </a:lnSpc>
                        <a:spcAft>
                          <a:spcPts val="245"/>
                        </a:spcAft>
                      </a:pPr>
                      <a:r>
                        <a:rPr lang="en-IN" sz="1200" kern="100">
                          <a:effectLst/>
                        </a:rPr>
                        <a:t>dense_8 (Dense)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a:effectLst/>
                        </a:rPr>
                        <a:t>  130</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670291315"/>
                  </a:ext>
                </a:extLst>
              </a:tr>
              <a:tr h="0">
                <a:tc>
                  <a:txBody>
                    <a:bodyPr/>
                    <a:lstStyle/>
                    <a:p>
                      <a:pPr marL="6350" indent="-6350" algn="just">
                        <a:lnSpc>
                          <a:spcPct val="112000"/>
                        </a:lnSpc>
                        <a:spcAft>
                          <a:spcPts val="245"/>
                        </a:spcAft>
                        <a:tabLst>
                          <a:tab pos="657225" algn="l"/>
                        </a:tabLst>
                      </a:pPr>
                      <a:r>
                        <a:rPr lang="en-IN" sz="1200" kern="100">
                          <a:effectLst/>
                        </a:rPr>
                        <a:t>activation_17 (Activation)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nSpc>
                          <a:spcPct val="112000"/>
                        </a:lnSpc>
                        <a:spcAft>
                          <a:spcPts val="245"/>
                        </a:spcAft>
                      </a:pPr>
                      <a:r>
                        <a:rPr lang="en-IN" sz="1200" kern="100">
                          <a:effectLst/>
                        </a:rPr>
                        <a:t>(None, 2) </a:t>
                      </a:r>
                      <a:endParaRPr lang="en-IN" sz="1200" kern="1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marL="6350" indent="-6350" algn="r">
                        <a:lnSpc>
                          <a:spcPct val="112000"/>
                        </a:lnSpc>
                        <a:spcAft>
                          <a:spcPts val="245"/>
                        </a:spcAft>
                      </a:pPr>
                      <a:r>
                        <a:rPr lang="en-IN" sz="1200" kern="100" dirty="0">
                          <a:effectLst/>
                        </a:rPr>
                        <a:t>0</a:t>
                      </a:r>
                      <a:endParaRPr lang="en-IN" sz="1200" kern="1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6103747"/>
                  </a:ext>
                </a:extLst>
              </a:tr>
            </a:tbl>
          </a:graphicData>
        </a:graphic>
      </p:graphicFrame>
      <p:sp>
        <p:nvSpPr>
          <p:cNvPr id="9" name="TextBox 8">
            <a:extLst>
              <a:ext uri="{FF2B5EF4-FFF2-40B4-BE49-F238E27FC236}">
                <a16:creationId xmlns:a16="http://schemas.microsoft.com/office/drawing/2014/main" id="{AFB8A559-43AC-2D58-C89A-2C14948A6EFD}"/>
              </a:ext>
            </a:extLst>
          </p:cNvPr>
          <p:cNvSpPr txBox="1"/>
          <p:nvPr/>
        </p:nvSpPr>
        <p:spPr>
          <a:xfrm>
            <a:off x="7174523" y="2180492"/>
            <a:ext cx="4548554" cy="1283941"/>
          </a:xfrm>
          <a:prstGeom prst="rect">
            <a:avLst/>
          </a:prstGeom>
          <a:noFill/>
        </p:spPr>
        <p:txBody>
          <a:bodyPr wrap="square" rtlCol="0">
            <a:spAutoFit/>
          </a:bodyPr>
          <a:lstStyle/>
          <a:p>
            <a:pPr marL="6350" indent="-6350">
              <a:lnSpc>
                <a:spcPct val="112000"/>
              </a:lnSpc>
              <a:spcAft>
                <a:spcPts val="245"/>
              </a:spcAft>
            </a:pPr>
            <a:r>
              <a:rPr lang="en-IN" sz="1600" b="1" kern="100" dirty="0">
                <a:solidFill>
                  <a:srgbClr val="000000"/>
                </a:solidFill>
                <a:effectLst/>
                <a:latin typeface="Arial" panose="020B0604020202020204" pitchFamily="34" charset="0"/>
                <a:ea typeface="Arial" panose="020B0604020202020204" pitchFamily="34" charset="0"/>
              </a:rPr>
              <a:t>Total params: </a:t>
            </a:r>
            <a:r>
              <a:rPr lang="en-IN" sz="1600" kern="100" dirty="0">
                <a:solidFill>
                  <a:srgbClr val="000000"/>
                </a:solidFill>
                <a:effectLst/>
                <a:latin typeface="Arial" panose="020B0604020202020204" pitchFamily="34" charset="0"/>
                <a:ea typeface="Arial" panose="020B0604020202020204" pitchFamily="34" charset="0"/>
              </a:rPr>
              <a:t>22,261,250 (84.92 MB)</a:t>
            </a:r>
          </a:p>
          <a:p>
            <a:pPr marL="6350" indent="-6350">
              <a:lnSpc>
                <a:spcPct val="112000"/>
              </a:lnSpc>
              <a:spcAft>
                <a:spcPts val="245"/>
              </a:spcAft>
            </a:pPr>
            <a:r>
              <a:rPr lang="en-IN" sz="1600" b="1" kern="100" dirty="0">
                <a:solidFill>
                  <a:srgbClr val="000000"/>
                </a:solidFill>
                <a:effectLst/>
                <a:latin typeface="Arial" panose="020B0604020202020204" pitchFamily="34" charset="0"/>
                <a:ea typeface="Arial" panose="020B0604020202020204" pitchFamily="34" charset="0"/>
              </a:rPr>
              <a:t>Trainable params: </a:t>
            </a:r>
            <a:r>
              <a:rPr lang="en-IN" sz="1600" kern="100" dirty="0">
                <a:solidFill>
                  <a:srgbClr val="000000"/>
                </a:solidFill>
                <a:effectLst/>
                <a:latin typeface="Arial" panose="020B0604020202020204" pitchFamily="34" charset="0"/>
                <a:ea typeface="Arial" panose="020B0604020202020204" pitchFamily="34" charset="0"/>
              </a:rPr>
              <a:t>22,261,250 (84.92 MB)</a:t>
            </a:r>
          </a:p>
          <a:p>
            <a:pPr marL="6350" indent="-6350">
              <a:lnSpc>
                <a:spcPct val="112000"/>
              </a:lnSpc>
              <a:spcAft>
                <a:spcPts val="245"/>
              </a:spcAft>
            </a:pPr>
            <a:r>
              <a:rPr lang="en-IN" sz="1600" b="1" kern="100" dirty="0">
                <a:solidFill>
                  <a:srgbClr val="000000"/>
                </a:solidFill>
                <a:effectLst/>
                <a:latin typeface="Arial" panose="020B0604020202020204" pitchFamily="34" charset="0"/>
                <a:ea typeface="Arial" panose="020B0604020202020204" pitchFamily="34" charset="0"/>
              </a:rPr>
              <a:t>Non-trainable params: </a:t>
            </a:r>
            <a:r>
              <a:rPr lang="en-IN" sz="1600" kern="100" dirty="0">
                <a:solidFill>
                  <a:srgbClr val="000000"/>
                </a:solidFill>
                <a:effectLst/>
                <a:latin typeface="Arial" panose="020B0604020202020204" pitchFamily="34" charset="0"/>
                <a:ea typeface="Arial" panose="020B0604020202020204" pitchFamily="34" charset="0"/>
              </a:rPr>
              <a:t>0 (0.00 B)</a:t>
            </a:r>
          </a:p>
          <a:p>
            <a:endParaRPr lang="en-IN" dirty="0"/>
          </a:p>
        </p:txBody>
      </p:sp>
    </p:spTree>
    <p:extLst>
      <p:ext uri="{BB962C8B-B14F-4D97-AF65-F5344CB8AC3E}">
        <p14:creationId xmlns:p14="http://schemas.microsoft.com/office/powerpoint/2010/main" val="131553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383E7-5FD6-0130-A6CB-2FEABAD0D88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FCBE6F-A0A5-1146-01B1-4D93414E84EA}"/>
              </a:ext>
            </a:extLst>
          </p:cNvPr>
          <p:cNvSpPr txBox="1"/>
          <p:nvPr/>
        </p:nvSpPr>
        <p:spPr>
          <a:xfrm>
            <a:off x="0" y="878566"/>
            <a:ext cx="12192000" cy="646331"/>
          </a:xfrm>
          <a:prstGeom prst="rect">
            <a:avLst/>
          </a:prstGeom>
          <a:noFill/>
        </p:spPr>
        <p:txBody>
          <a:bodyPr wrap="square">
            <a:spAutoFit/>
          </a:bodyPr>
          <a:lstStyle/>
          <a:p>
            <a:pPr algn="ctr"/>
            <a:r>
              <a:rPr lang="en-US" sz="3600" b="1" dirty="0">
                <a:solidFill>
                  <a:srgbClr val="213163"/>
                </a:solidFill>
              </a:rPr>
              <a:t>Screenshot of Output  </a:t>
            </a:r>
            <a:endParaRPr lang="en-IN" sz="3600" b="1" dirty="0">
              <a:solidFill>
                <a:srgbClr val="213163"/>
              </a:solidFill>
            </a:endParaRPr>
          </a:p>
        </p:txBody>
      </p:sp>
      <p:pic>
        <p:nvPicPr>
          <p:cNvPr id="4" name="Picture 3" descr="A graph with a line&#10;&#10;Description automatically generated">
            <a:extLst>
              <a:ext uri="{FF2B5EF4-FFF2-40B4-BE49-F238E27FC236}">
                <a16:creationId xmlns:a16="http://schemas.microsoft.com/office/drawing/2014/main" id="{9C7A6090-53A2-DDDB-7FE8-7C5D16E86D3B}"/>
              </a:ext>
            </a:extLst>
          </p:cNvPr>
          <p:cNvPicPr>
            <a:picLocks noChangeAspect="1"/>
          </p:cNvPicPr>
          <p:nvPr/>
        </p:nvPicPr>
        <p:blipFill>
          <a:blip r:embed="rId2"/>
          <a:stretch>
            <a:fillRect/>
          </a:stretch>
        </p:blipFill>
        <p:spPr>
          <a:xfrm>
            <a:off x="199292" y="1811797"/>
            <a:ext cx="5392615" cy="4617729"/>
          </a:xfrm>
          <a:prstGeom prst="rect">
            <a:avLst/>
          </a:prstGeom>
        </p:spPr>
      </p:pic>
      <p:pic>
        <p:nvPicPr>
          <p:cNvPr id="6" name="Picture 5" descr="A line graph with blue and orange lines&#10;&#10;Description automatically generated">
            <a:extLst>
              <a:ext uri="{FF2B5EF4-FFF2-40B4-BE49-F238E27FC236}">
                <a16:creationId xmlns:a16="http://schemas.microsoft.com/office/drawing/2014/main" id="{E34FDF2D-08FE-7749-6A23-E37AE326F136}"/>
              </a:ext>
            </a:extLst>
          </p:cNvPr>
          <p:cNvPicPr>
            <a:picLocks noChangeAspect="1"/>
          </p:cNvPicPr>
          <p:nvPr/>
        </p:nvPicPr>
        <p:blipFill>
          <a:blip r:embed="rId3"/>
          <a:stretch>
            <a:fillRect/>
          </a:stretch>
        </p:blipFill>
        <p:spPr>
          <a:xfrm>
            <a:off x="5908431" y="1811797"/>
            <a:ext cx="6084277" cy="4617728"/>
          </a:xfrm>
          <a:prstGeom prst="rect">
            <a:avLst/>
          </a:prstGeom>
        </p:spPr>
      </p:pic>
    </p:spTree>
    <p:extLst>
      <p:ext uri="{BB962C8B-B14F-4D97-AF65-F5344CB8AC3E}">
        <p14:creationId xmlns:p14="http://schemas.microsoft.com/office/powerpoint/2010/main" val="1007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D3D87-637E-A9A8-38C3-B5E2F67F548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301E40-8D8D-7B66-930C-D004AA0061F9}"/>
              </a:ext>
            </a:extLst>
          </p:cNvPr>
          <p:cNvSpPr txBox="1"/>
          <p:nvPr/>
        </p:nvSpPr>
        <p:spPr>
          <a:xfrm>
            <a:off x="0" y="878566"/>
            <a:ext cx="12192000" cy="646331"/>
          </a:xfrm>
          <a:prstGeom prst="rect">
            <a:avLst/>
          </a:prstGeom>
          <a:noFill/>
        </p:spPr>
        <p:txBody>
          <a:bodyPr wrap="square">
            <a:spAutoFit/>
          </a:bodyPr>
          <a:lstStyle/>
          <a:p>
            <a:pPr algn="ctr"/>
            <a:r>
              <a:rPr lang="en-US" sz="3600" b="1" dirty="0">
                <a:solidFill>
                  <a:srgbClr val="213163"/>
                </a:solidFill>
              </a:rPr>
              <a:t>Screenshot of Output  </a:t>
            </a:r>
            <a:endParaRPr lang="en-IN" sz="3600" b="1" dirty="0">
              <a:solidFill>
                <a:srgbClr val="213163"/>
              </a:solidFill>
            </a:endParaRPr>
          </a:p>
        </p:txBody>
      </p:sp>
      <p:pic>
        <p:nvPicPr>
          <p:cNvPr id="9" name="Picture 8" descr="A close-up of a peeler&#10;&#10;Description automatically generated">
            <a:extLst>
              <a:ext uri="{FF2B5EF4-FFF2-40B4-BE49-F238E27FC236}">
                <a16:creationId xmlns:a16="http://schemas.microsoft.com/office/drawing/2014/main" id="{25A51198-581C-7F4F-7389-3C0617E3FFBE}"/>
              </a:ext>
            </a:extLst>
          </p:cNvPr>
          <p:cNvPicPr>
            <a:picLocks noChangeAspect="1"/>
          </p:cNvPicPr>
          <p:nvPr/>
        </p:nvPicPr>
        <p:blipFill>
          <a:blip r:embed="rId2"/>
          <a:stretch>
            <a:fillRect/>
          </a:stretch>
        </p:blipFill>
        <p:spPr>
          <a:xfrm>
            <a:off x="304800" y="1840523"/>
            <a:ext cx="5185355" cy="4138911"/>
          </a:xfrm>
          <a:prstGeom prst="rect">
            <a:avLst/>
          </a:prstGeom>
        </p:spPr>
      </p:pic>
      <p:pic>
        <p:nvPicPr>
          <p:cNvPr id="11" name="Picture 10" descr="A close-up of a curtain&#10;&#10;Description automatically generated">
            <a:extLst>
              <a:ext uri="{FF2B5EF4-FFF2-40B4-BE49-F238E27FC236}">
                <a16:creationId xmlns:a16="http://schemas.microsoft.com/office/drawing/2014/main" id="{3DCCA150-AD48-550C-02E6-CF7CE6EA807E}"/>
              </a:ext>
            </a:extLst>
          </p:cNvPr>
          <p:cNvPicPr>
            <a:picLocks noChangeAspect="1"/>
          </p:cNvPicPr>
          <p:nvPr/>
        </p:nvPicPr>
        <p:blipFill>
          <a:blip r:embed="rId3"/>
          <a:stretch>
            <a:fillRect/>
          </a:stretch>
        </p:blipFill>
        <p:spPr>
          <a:xfrm>
            <a:off x="6701847" y="1840523"/>
            <a:ext cx="5185353" cy="4138911"/>
          </a:xfrm>
          <a:prstGeom prst="rect">
            <a:avLst/>
          </a:prstGeom>
        </p:spPr>
      </p:pic>
    </p:spTree>
    <p:extLst>
      <p:ext uri="{BB962C8B-B14F-4D97-AF65-F5344CB8AC3E}">
        <p14:creationId xmlns:p14="http://schemas.microsoft.com/office/powerpoint/2010/main" val="1787649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1102181"/>
            <a:ext cx="12191999" cy="646331"/>
          </a:xfrm>
          <a:prstGeom prst="rect">
            <a:avLst/>
          </a:prstGeom>
          <a:noFill/>
        </p:spPr>
        <p:txBody>
          <a:bodyPr wrap="square">
            <a:spAutoFit/>
          </a:bodyPr>
          <a:lstStyle/>
          <a:p>
            <a:pPr algn="ctr"/>
            <a:r>
              <a:rPr lang="en-US" sz="36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526E661-59A8-1998-0A46-5E6B216C2E61}"/>
              </a:ext>
            </a:extLst>
          </p:cNvPr>
          <p:cNvSpPr txBox="1"/>
          <p:nvPr/>
        </p:nvSpPr>
        <p:spPr>
          <a:xfrm>
            <a:off x="-1" y="2485292"/>
            <a:ext cx="12192000" cy="3170099"/>
          </a:xfrm>
          <a:prstGeom prst="rect">
            <a:avLst/>
          </a:prstGeom>
          <a:noFill/>
        </p:spPr>
        <p:txBody>
          <a:bodyPr wrap="square" rtlCol="0">
            <a:spAutoFit/>
          </a:bodyPr>
          <a:lstStyle/>
          <a:p>
            <a:r>
              <a:rPr lang="en-GB" sz="2000" dirty="0"/>
              <a:t>The implementation of a Convolutional Neural Network (CNN) for waste classification has demonstrated significant potential in automating and improving the efficiency of waste segregation. By leveraging deep learning techniques, the model effectively classifies waste into </a:t>
            </a:r>
            <a:r>
              <a:rPr lang="en-GB" sz="2000" b="1" dirty="0"/>
              <a:t>organic</a:t>
            </a:r>
            <a:r>
              <a:rPr lang="en-GB" sz="2000" dirty="0"/>
              <a:t> and </a:t>
            </a:r>
            <a:r>
              <a:rPr lang="en-GB" sz="2000" b="1" dirty="0"/>
              <a:t>recyclable</a:t>
            </a:r>
            <a:r>
              <a:rPr lang="en-GB" sz="2000" dirty="0"/>
              <a:t> categories with high accuracy, reducing manual efforts and errors in waste management. The integration of </a:t>
            </a:r>
            <a:r>
              <a:rPr lang="en-GB" sz="2000" b="1" dirty="0"/>
              <a:t>image preprocessing, data augmentation, and a well-structured CNN architecture</a:t>
            </a:r>
            <a:r>
              <a:rPr lang="en-GB" sz="2000" dirty="0"/>
              <a:t> has contributed to the model’s robustness and effectiveness. The system’s ability to process and categorize waste images efficiently promotes sustainable recycling practices, environmental conservation, and enhanced waste disposal management. With further improvements in dataset diversity, model optimization, and real-world deployment, this approach can significantly contribute to </a:t>
            </a:r>
            <a:r>
              <a:rPr lang="en-GB" sz="2000" b="1" dirty="0"/>
              <a:t>smart waste management solutions</a:t>
            </a:r>
            <a:r>
              <a:rPr lang="en-GB" sz="2000" dirty="0"/>
              <a:t>, reducing pollution and fostering a cleaner, more sustainable environment.</a:t>
            </a:r>
            <a:endParaRPr lang="en-IN" sz="20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4346-23F3-8A13-9ED1-EC7B7584EBEE}"/>
            </a:ext>
          </a:extLst>
        </p:cNvPr>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BE0FFFA3-CA85-0613-14DE-72885E80CBFD}"/>
              </a:ext>
            </a:extLst>
          </p:cNvPr>
          <p:cNvPicPr>
            <a:picLocks noChangeAspect="1"/>
          </p:cNvPicPr>
          <p:nvPr/>
        </p:nvPicPr>
        <p:blipFill>
          <a:blip r:embed="rId2"/>
          <a:stretch>
            <a:fillRect/>
          </a:stretch>
        </p:blipFill>
        <p:spPr>
          <a:xfrm>
            <a:off x="0" y="11151"/>
            <a:ext cx="12192000" cy="6858000"/>
          </a:xfrm>
          <a:prstGeom prst="rect">
            <a:avLst/>
          </a:prstGeom>
        </p:spPr>
      </p:pic>
      <p:sp>
        <p:nvSpPr>
          <p:cNvPr id="4" name="Rectangle: Rounded Corners 3">
            <a:extLst>
              <a:ext uri="{FF2B5EF4-FFF2-40B4-BE49-F238E27FC236}">
                <a16:creationId xmlns:a16="http://schemas.microsoft.com/office/drawing/2014/main" id="{D296AB86-B9B0-3F72-8B47-389E6DFBE826}"/>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75610BB-172F-6E0F-AFD7-A0487C2F4877}"/>
              </a:ext>
            </a:extLst>
          </p:cNvPr>
          <p:cNvSpPr txBox="1"/>
          <p:nvPr/>
        </p:nvSpPr>
        <p:spPr>
          <a:xfrm>
            <a:off x="4775119" y="2439377"/>
            <a:ext cx="6870861" cy="2923877"/>
          </a:xfrm>
          <a:prstGeom prst="rect">
            <a:avLst/>
          </a:prstGeom>
          <a:noFill/>
        </p:spPr>
        <p:txBody>
          <a:bodyPr wrap="square" rtlCol="0">
            <a:spAutoFit/>
          </a:bodyPr>
          <a:lstStyle/>
          <a:p>
            <a:pPr algn="ctr"/>
            <a:r>
              <a:rPr lang="en-IN" sz="4000" b="1" i="0" cap="all" dirty="0">
                <a:solidFill>
                  <a:schemeClr val="bg1"/>
                </a:solidFill>
                <a:effectLst/>
                <a:latin typeface="Big Shoulders Display"/>
              </a:rPr>
              <a:t>Project Description</a:t>
            </a:r>
          </a:p>
          <a:p>
            <a:pPr algn="ctr"/>
            <a:endParaRPr lang="en-IN" sz="3200" b="1" cap="all" dirty="0">
              <a:solidFill>
                <a:schemeClr val="bg1"/>
              </a:solidFill>
              <a:latin typeface="Big Shoulders Display"/>
              <a:cs typeface="Arial" panose="020B0604020202020204" pitchFamily="34" charset="0"/>
            </a:endParaRPr>
          </a:p>
          <a:p>
            <a:pPr algn="ctr"/>
            <a:r>
              <a:rPr lang="en-GB" sz="2800" b="0" i="0" dirty="0">
                <a:solidFill>
                  <a:schemeClr val="bg1"/>
                </a:solidFill>
                <a:effectLst/>
                <a:latin typeface="Inter"/>
              </a:rPr>
              <a:t>An overview of the project, its objectives, and the problem it addresses. We will discuss the motivation behind the project and its anticipated impact.</a:t>
            </a:r>
          </a:p>
        </p:txBody>
      </p:sp>
      <p:grpSp>
        <p:nvGrpSpPr>
          <p:cNvPr id="6" name="Group 5">
            <a:extLst>
              <a:ext uri="{FF2B5EF4-FFF2-40B4-BE49-F238E27FC236}">
                <a16:creationId xmlns:a16="http://schemas.microsoft.com/office/drawing/2014/main" id="{C244CB3B-9F53-7CFE-75E9-E8A4D7FB4DB4}"/>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C9555CC7-11EA-A796-0583-F4DD22FF77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AE277BD6-850C-D9C1-F5FD-1FE6250F0E29}"/>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247615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92272" y="972537"/>
            <a:ext cx="4500880" cy="1200329"/>
          </a:xfrm>
          <a:prstGeom prst="rect">
            <a:avLst/>
          </a:prstGeom>
          <a:noFill/>
        </p:spPr>
        <p:txBody>
          <a:bodyPr wrap="square">
            <a:spAutoFit/>
          </a:bodyPr>
          <a:lstStyle/>
          <a:p>
            <a:r>
              <a:rPr lang="en-IN" sz="3600" b="1" dirty="0">
                <a:solidFill>
                  <a:srgbClr val="213163"/>
                </a:solidFill>
              </a:rPr>
              <a:t>Learning Objectives</a:t>
            </a:r>
            <a:endParaRPr lang="en-IN" sz="36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77662"/>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1282386B-B251-5B07-0AA5-DEE1CA892B1B}"/>
              </a:ext>
            </a:extLst>
          </p:cNvPr>
          <p:cNvSpPr txBox="1"/>
          <p:nvPr/>
        </p:nvSpPr>
        <p:spPr>
          <a:xfrm>
            <a:off x="292272" y="2823866"/>
            <a:ext cx="7327264" cy="2103589"/>
          </a:xfrm>
          <a:prstGeom prst="rect">
            <a:avLst/>
          </a:prstGeom>
          <a:noFill/>
        </p:spPr>
        <p:txBody>
          <a:bodyPr wrap="square" rtlCol="0">
            <a:spAutoFit/>
          </a:bodyPr>
          <a:lstStyle/>
          <a:p>
            <a:r>
              <a:rPr lang="en-GB" dirty="0"/>
              <a:t>Upon completing this project, learners will be able to design and implement a Convolutional Neural Network (CNN) model to classify images of plastic waste, understand the importance of data preprocessing and augmentation, and evaluate and optimize the model's performance. Additionally, learners will gain insight into the environmental impact of plastic waste and the applications of CNN models in real-world problems.</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298A-8C7A-84DA-8D9B-A11D0A9283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DFEC9E-C400-75E6-F996-BC66278F7736}"/>
              </a:ext>
            </a:extLst>
          </p:cNvPr>
          <p:cNvSpPr txBox="1"/>
          <p:nvPr/>
        </p:nvSpPr>
        <p:spPr>
          <a:xfrm>
            <a:off x="512832" y="1261333"/>
            <a:ext cx="4500880" cy="646331"/>
          </a:xfrm>
          <a:prstGeom prst="rect">
            <a:avLst/>
          </a:prstGeom>
          <a:noFill/>
        </p:spPr>
        <p:txBody>
          <a:bodyPr wrap="square">
            <a:spAutoFit/>
          </a:bodyPr>
          <a:lstStyle/>
          <a:p>
            <a:r>
              <a:rPr lang="en-GB" sz="3600" b="1" dirty="0">
                <a:solidFill>
                  <a:srgbClr val="213163"/>
                </a:solidFill>
              </a:rPr>
              <a:t>W</a:t>
            </a:r>
            <a:r>
              <a:rPr lang="en-IN" sz="3600" b="1" dirty="0">
                <a:solidFill>
                  <a:srgbClr val="213163"/>
                </a:solidFill>
              </a:rPr>
              <a:t>eek-1 </a:t>
            </a:r>
            <a:endParaRPr lang="en-IN" sz="3600" dirty="0">
              <a:solidFill>
                <a:srgbClr val="213163"/>
              </a:solidFill>
            </a:endParaRPr>
          </a:p>
        </p:txBody>
      </p:sp>
      <p:sp>
        <p:nvSpPr>
          <p:cNvPr id="3" name="TextBox 2">
            <a:extLst>
              <a:ext uri="{FF2B5EF4-FFF2-40B4-BE49-F238E27FC236}">
                <a16:creationId xmlns:a16="http://schemas.microsoft.com/office/drawing/2014/main" id="{FA4467DC-B029-2776-693F-8CBF791244D6}"/>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6F4BFD6E-6EC7-F4D1-4CA6-F91797D00C08}"/>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B81C7D9F-BD97-564F-746D-633A2D3ECF6A}"/>
              </a:ext>
            </a:extLst>
          </p:cNvPr>
          <p:cNvCxnSpPr/>
          <p:nvPr/>
        </p:nvCxnSpPr>
        <p:spPr>
          <a:xfrm>
            <a:off x="0" y="6077662"/>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440CF62-02A6-1C0B-9BD4-A01F43C8F396}"/>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D737D81E-4770-7E9F-8270-E7F0F34C376B}"/>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3A03398F-E18E-3B86-3690-2CA85BA88CDF}"/>
              </a:ext>
            </a:extLst>
          </p:cNvPr>
          <p:cNvSpPr txBox="1"/>
          <p:nvPr/>
        </p:nvSpPr>
        <p:spPr>
          <a:xfrm>
            <a:off x="512832" y="2247518"/>
            <a:ext cx="6737777" cy="492443"/>
          </a:xfrm>
          <a:prstGeom prst="rect">
            <a:avLst/>
          </a:prstGeom>
          <a:noFill/>
        </p:spPr>
        <p:txBody>
          <a:bodyPr wrap="square" rtlCol="0">
            <a:spAutoFit/>
          </a:bodyPr>
          <a:lstStyle/>
          <a:p>
            <a:r>
              <a:rPr lang="en-GB" sz="2600" b="1" i="0" cap="all" dirty="0">
                <a:solidFill>
                  <a:srgbClr val="07071B"/>
                </a:solidFill>
                <a:effectLst/>
                <a:latin typeface="Big Shoulders Display"/>
              </a:rPr>
              <a:t>Libraries, Data Import, and Setup</a:t>
            </a:r>
            <a:endParaRPr lang="en-IN" sz="2600" dirty="0"/>
          </a:p>
        </p:txBody>
      </p:sp>
      <p:sp>
        <p:nvSpPr>
          <p:cNvPr id="10" name="TextBox 9">
            <a:extLst>
              <a:ext uri="{FF2B5EF4-FFF2-40B4-BE49-F238E27FC236}">
                <a16:creationId xmlns:a16="http://schemas.microsoft.com/office/drawing/2014/main" id="{68C6F3E0-3C9C-9956-FF94-4F81D50C0ED5}"/>
              </a:ext>
            </a:extLst>
          </p:cNvPr>
          <p:cNvSpPr txBox="1"/>
          <p:nvPr/>
        </p:nvSpPr>
        <p:spPr>
          <a:xfrm>
            <a:off x="512832" y="3178732"/>
            <a:ext cx="6320016" cy="1528945"/>
          </a:xfrm>
          <a:prstGeom prst="rect">
            <a:avLst/>
          </a:prstGeom>
          <a:noFill/>
        </p:spPr>
        <p:txBody>
          <a:bodyPr wrap="square" rtlCol="0">
            <a:spAutoFit/>
          </a:bodyPr>
          <a:lstStyle/>
          <a:p>
            <a:r>
              <a:rPr lang="en-GB" b="0" i="0" dirty="0">
                <a:effectLst/>
                <a:latin typeface="Inter"/>
              </a:rPr>
              <a:t>In the first week, we focused on importing the necessary libraries and frameworks crucial for our data analysis project. The project environment was set up to ensure all tools were functioning correctly. Additionally, we explored the dataset structure to understand the available data.</a:t>
            </a:r>
          </a:p>
        </p:txBody>
      </p:sp>
    </p:spTree>
    <p:extLst>
      <p:ext uri="{BB962C8B-B14F-4D97-AF65-F5344CB8AC3E}">
        <p14:creationId xmlns:p14="http://schemas.microsoft.com/office/powerpoint/2010/main" val="185922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1FFB0-DC24-7A3F-23BA-BD0120A130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CBB40C9-3DA7-F940-767D-0660031ECF7D}"/>
              </a:ext>
            </a:extLst>
          </p:cNvPr>
          <p:cNvSpPr txBox="1"/>
          <p:nvPr/>
        </p:nvSpPr>
        <p:spPr>
          <a:xfrm>
            <a:off x="512832" y="1261333"/>
            <a:ext cx="4500880" cy="646331"/>
          </a:xfrm>
          <a:prstGeom prst="rect">
            <a:avLst/>
          </a:prstGeom>
          <a:noFill/>
        </p:spPr>
        <p:txBody>
          <a:bodyPr wrap="square">
            <a:spAutoFit/>
          </a:bodyPr>
          <a:lstStyle/>
          <a:p>
            <a:r>
              <a:rPr lang="en-GB" sz="3600" b="1" dirty="0">
                <a:solidFill>
                  <a:srgbClr val="213163"/>
                </a:solidFill>
              </a:rPr>
              <a:t>W</a:t>
            </a:r>
            <a:r>
              <a:rPr lang="en-IN" sz="3600" b="1" dirty="0">
                <a:solidFill>
                  <a:srgbClr val="213163"/>
                </a:solidFill>
              </a:rPr>
              <a:t>eek-2 </a:t>
            </a:r>
            <a:endParaRPr lang="en-IN" sz="3600" dirty="0">
              <a:solidFill>
                <a:srgbClr val="213163"/>
              </a:solidFill>
            </a:endParaRPr>
          </a:p>
        </p:txBody>
      </p:sp>
      <p:sp>
        <p:nvSpPr>
          <p:cNvPr id="3" name="TextBox 2">
            <a:extLst>
              <a:ext uri="{FF2B5EF4-FFF2-40B4-BE49-F238E27FC236}">
                <a16:creationId xmlns:a16="http://schemas.microsoft.com/office/drawing/2014/main" id="{29AEB504-96BA-D473-C214-A1260B047BF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BFB3B360-9257-496F-3760-798F57378A3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DE5DFADE-E10C-2E60-82A0-240498F7E1A2}"/>
              </a:ext>
            </a:extLst>
          </p:cNvPr>
          <p:cNvCxnSpPr/>
          <p:nvPr/>
        </p:nvCxnSpPr>
        <p:spPr>
          <a:xfrm>
            <a:off x="0" y="6077662"/>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710FD3D2-2BEB-207D-EA3E-583B326B100C}"/>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6825B2-792D-1039-AAA7-F9B84DA0ACA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99204B48-B994-3970-59FC-522A91DBFC3A}"/>
              </a:ext>
            </a:extLst>
          </p:cNvPr>
          <p:cNvSpPr txBox="1"/>
          <p:nvPr/>
        </p:nvSpPr>
        <p:spPr>
          <a:xfrm>
            <a:off x="512832" y="2296976"/>
            <a:ext cx="6737777" cy="461665"/>
          </a:xfrm>
          <a:prstGeom prst="rect">
            <a:avLst/>
          </a:prstGeom>
          <a:noFill/>
        </p:spPr>
        <p:txBody>
          <a:bodyPr wrap="square" rtlCol="0">
            <a:spAutoFit/>
          </a:bodyPr>
          <a:lstStyle/>
          <a:p>
            <a:r>
              <a:rPr lang="en-IN" sz="2400" b="1" i="0" cap="all" dirty="0">
                <a:solidFill>
                  <a:srgbClr val="07071B"/>
                </a:solidFill>
                <a:effectLst/>
                <a:latin typeface="Big Shoulders Display"/>
              </a:rPr>
              <a:t>TBD</a:t>
            </a:r>
            <a:endParaRPr lang="en-IN" sz="2600" dirty="0"/>
          </a:p>
        </p:txBody>
      </p:sp>
      <p:sp>
        <p:nvSpPr>
          <p:cNvPr id="10" name="TextBox 9">
            <a:extLst>
              <a:ext uri="{FF2B5EF4-FFF2-40B4-BE49-F238E27FC236}">
                <a16:creationId xmlns:a16="http://schemas.microsoft.com/office/drawing/2014/main" id="{2D0F645C-408D-6F46-44A3-23E0557B477F}"/>
              </a:ext>
            </a:extLst>
          </p:cNvPr>
          <p:cNvSpPr txBox="1"/>
          <p:nvPr/>
        </p:nvSpPr>
        <p:spPr>
          <a:xfrm>
            <a:off x="512832" y="3178732"/>
            <a:ext cx="6320016" cy="666977"/>
          </a:xfrm>
          <a:prstGeom prst="rect">
            <a:avLst/>
          </a:prstGeom>
          <a:noFill/>
        </p:spPr>
        <p:txBody>
          <a:bodyPr wrap="square" rtlCol="0">
            <a:spAutoFit/>
          </a:bodyPr>
          <a:lstStyle/>
          <a:p>
            <a:pPr algn="l"/>
            <a:r>
              <a:rPr lang="en-GB" b="0" i="0" dirty="0">
                <a:effectLst/>
                <a:latin typeface="Inter"/>
              </a:rPr>
              <a:t>Details for Week 2 will be determined based on progress from Week 1 and further project requirements.</a:t>
            </a:r>
          </a:p>
        </p:txBody>
      </p:sp>
    </p:spTree>
    <p:extLst>
      <p:ext uri="{BB962C8B-B14F-4D97-AF65-F5344CB8AC3E}">
        <p14:creationId xmlns:p14="http://schemas.microsoft.com/office/powerpoint/2010/main" val="5052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26887-0179-09AD-004B-661E6778D2B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468D7B-CBA3-DDEE-B697-DE2878E5F347}"/>
              </a:ext>
            </a:extLst>
          </p:cNvPr>
          <p:cNvSpPr txBox="1"/>
          <p:nvPr/>
        </p:nvSpPr>
        <p:spPr>
          <a:xfrm>
            <a:off x="512832" y="1261333"/>
            <a:ext cx="4500880" cy="646331"/>
          </a:xfrm>
          <a:prstGeom prst="rect">
            <a:avLst/>
          </a:prstGeom>
          <a:noFill/>
        </p:spPr>
        <p:txBody>
          <a:bodyPr wrap="square">
            <a:spAutoFit/>
          </a:bodyPr>
          <a:lstStyle/>
          <a:p>
            <a:r>
              <a:rPr lang="en-GB" sz="3600" b="1" dirty="0">
                <a:solidFill>
                  <a:srgbClr val="213163"/>
                </a:solidFill>
              </a:rPr>
              <a:t>W</a:t>
            </a:r>
            <a:r>
              <a:rPr lang="en-IN" sz="3600" b="1" dirty="0">
                <a:solidFill>
                  <a:srgbClr val="213163"/>
                </a:solidFill>
              </a:rPr>
              <a:t>eek-3 </a:t>
            </a:r>
            <a:endParaRPr lang="en-IN" sz="3600" dirty="0">
              <a:solidFill>
                <a:srgbClr val="213163"/>
              </a:solidFill>
            </a:endParaRPr>
          </a:p>
        </p:txBody>
      </p:sp>
      <p:sp>
        <p:nvSpPr>
          <p:cNvPr id="3" name="TextBox 2">
            <a:extLst>
              <a:ext uri="{FF2B5EF4-FFF2-40B4-BE49-F238E27FC236}">
                <a16:creationId xmlns:a16="http://schemas.microsoft.com/office/drawing/2014/main" id="{2495509E-046D-9BA4-55C1-4928C5EF5CE2}"/>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B6165C83-0F16-0BE4-7BDC-5FFD3C41D1E9}"/>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76D9B35B-EDD9-3BA5-D90B-1E35880568CE}"/>
              </a:ext>
            </a:extLst>
          </p:cNvPr>
          <p:cNvCxnSpPr/>
          <p:nvPr/>
        </p:nvCxnSpPr>
        <p:spPr>
          <a:xfrm>
            <a:off x="0" y="6077662"/>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82FCC388-6C23-FF51-7E28-A6BD0C92F4BF}"/>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3BBEEEAD-5C2A-59FB-5DE0-37E44E1730E9}"/>
              </a:ext>
            </a:extLst>
          </p:cNvPr>
          <p:cNvSpPr txBox="1"/>
          <p:nvPr/>
        </p:nvSpPr>
        <p:spPr>
          <a:xfrm>
            <a:off x="8844279" y="3215401"/>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D3FBB55B-1058-935B-A0AB-43AA54E8698A}"/>
              </a:ext>
            </a:extLst>
          </p:cNvPr>
          <p:cNvSpPr txBox="1"/>
          <p:nvPr/>
        </p:nvSpPr>
        <p:spPr>
          <a:xfrm>
            <a:off x="512832" y="2296976"/>
            <a:ext cx="6737777" cy="461665"/>
          </a:xfrm>
          <a:prstGeom prst="rect">
            <a:avLst/>
          </a:prstGeom>
          <a:noFill/>
        </p:spPr>
        <p:txBody>
          <a:bodyPr wrap="square" rtlCol="0">
            <a:spAutoFit/>
          </a:bodyPr>
          <a:lstStyle/>
          <a:p>
            <a:r>
              <a:rPr lang="en-IN" sz="2400" b="1" i="0" cap="all" dirty="0">
                <a:solidFill>
                  <a:srgbClr val="07071B"/>
                </a:solidFill>
                <a:effectLst/>
                <a:latin typeface="Big Shoulders Display"/>
              </a:rPr>
              <a:t>TBD</a:t>
            </a:r>
            <a:endParaRPr lang="en-IN" sz="2600" dirty="0"/>
          </a:p>
        </p:txBody>
      </p:sp>
      <p:sp>
        <p:nvSpPr>
          <p:cNvPr id="10" name="TextBox 9">
            <a:extLst>
              <a:ext uri="{FF2B5EF4-FFF2-40B4-BE49-F238E27FC236}">
                <a16:creationId xmlns:a16="http://schemas.microsoft.com/office/drawing/2014/main" id="{CF9B0B09-FDDE-17B3-DEBD-1424958F8690}"/>
              </a:ext>
            </a:extLst>
          </p:cNvPr>
          <p:cNvSpPr txBox="1"/>
          <p:nvPr/>
        </p:nvSpPr>
        <p:spPr>
          <a:xfrm>
            <a:off x="512832" y="3178732"/>
            <a:ext cx="6320016" cy="666977"/>
          </a:xfrm>
          <a:prstGeom prst="rect">
            <a:avLst/>
          </a:prstGeom>
          <a:noFill/>
        </p:spPr>
        <p:txBody>
          <a:bodyPr wrap="square" rtlCol="0">
            <a:spAutoFit/>
          </a:bodyPr>
          <a:lstStyle/>
          <a:p>
            <a:pPr algn="l"/>
            <a:r>
              <a:rPr lang="en-GB" b="0" i="0" dirty="0">
                <a:effectLst/>
                <a:latin typeface="Inter"/>
              </a:rPr>
              <a:t>Details for Week 3 will also be established following the outcomes from the initial weeks and project advancements.</a:t>
            </a:r>
          </a:p>
        </p:txBody>
      </p:sp>
    </p:spTree>
    <p:extLst>
      <p:ext uri="{BB962C8B-B14F-4D97-AF65-F5344CB8AC3E}">
        <p14:creationId xmlns:p14="http://schemas.microsoft.com/office/powerpoint/2010/main" val="176109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709919"/>
            <a:ext cx="11795971" cy="646331"/>
          </a:xfrm>
          <a:prstGeom prst="rect">
            <a:avLst/>
          </a:prstGeom>
          <a:noFill/>
        </p:spPr>
        <p:txBody>
          <a:bodyPr wrap="square">
            <a:spAutoFit/>
          </a:bodyPr>
          <a:lstStyle/>
          <a:p>
            <a:pPr algn="ctr"/>
            <a:r>
              <a:rPr lang="en-US" sz="3600" b="1" dirty="0">
                <a:solidFill>
                  <a:srgbClr val="213163"/>
                </a:solidFill>
              </a:rPr>
              <a:t>T</a:t>
            </a:r>
            <a:r>
              <a:rPr lang="en-IN" sz="3600" b="1" dirty="0" err="1">
                <a:solidFill>
                  <a:srgbClr val="213163"/>
                </a:solidFill>
              </a:rPr>
              <a:t>ools</a:t>
            </a:r>
            <a:r>
              <a:rPr lang="en-IN" sz="3600" b="1" dirty="0">
                <a:solidFill>
                  <a:srgbClr val="213163"/>
                </a:solidFill>
              </a:rPr>
              <a:t> and Technology used </a:t>
            </a:r>
          </a:p>
        </p:txBody>
      </p:sp>
      <p:sp>
        <p:nvSpPr>
          <p:cNvPr id="2" name="TextBox 1">
            <a:extLst>
              <a:ext uri="{FF2B5EF4-FFF2-40B4-BE49-F238E27FC236}">
                <a16:creationId xmlns:a16="http://schemas.microsoft.com/office/drawing/2014/main" id="{25E6618E-EA9D-53C2-E3BF-46D8DE430400}"/>
              </a:ext>
            </a:extLst>
          </p:cNvPr>
          <p:cNvSpPr txBox="1"/>
          <p:nvPr/>
        </p:nvSpPr>
        <p:spPr>
          <a:xfrm>
            <a:off x="356839" y="1356250"/>
            <a:ext cx="11574965" cy="892552"/>
          </a:xfrm>
          <a:prstGeom prst="rect">
            <a:avLst/>
          </a:prstGeom>
          <a:noFill/>
        </p:spPr>
        <p:txBody>
          <a:bodyPr wrap="square" rtlCol="0">
            <a:spAutoFit/>
          </a:bodyPr>
          <a:lstStyle/>
          <a:p>
            <a:pPr algn="ctr"/>
            <a:r>
              <a:rPr lang="en-GB" sz="2600" b="1" i="0" dirty="0">
                <a:solidFill>
                  <a:srgbClr val="161616"/>
                </a:solidFill>
                <a:effectLst/>
                <a:latin typeface="Poppins" panose="00000500000000000000" pitchFamily="2" charset="0"/>
              </a:rPr>
              <a:t>An Overview of Essential Tools for Data Science and Machine Learning</a:t>
            </a:r>
            <a:endParaRPr lang="en-IN" sz="2600" b="1" dirty="0"/>
          </a:p>
        </p:txBody>
      </p:sp>
      <p:sp>
        <p:nvSpPr>
          <p:cNvPr id="5" name="TextBox 4">
            <a:extLst>
              <a:ext uri="{FF2B5EF4-FFF2-40B4-BE49-F238E27FC236}">
                <a16:creationId xmlns:a16="http://schemas.microsoft.com/office/drawing/2014/main" id="{D2EC8AA9-51DC-2614-3EF8-366D043D953F}"/>
              </a:ext>
            </a:extLst>
          </p:cNvPr>
          <p:cNvSpPr txBox="1"/>
          <p:nvPr/>
        </p:nvSpPr>
        <p:spPr>
          <a:xfrm>
            <a:off x="260196" y="2248802"/>
            <a:ext cx="11795971" cy="3600986"/>
          </a:xfrm>
          <a:prstGeom prst="rect">
            <a:avLst/>
          </a:prstGeom>
          <a:noFill/>
        </p:spPr>
        <p:txBody>
          <a:bodyPr wrap="square" rtlCol="0">
            <a:spAutoFit/>
          </a:bodyPr>
          <a:lstStyle/>
          <a:p>
            <a:r>
              <a:rPr lang="en-GB" sz="2200" b="1" i="0" dirty="0">
                <a:solidFill>
                  <a:srgbClr val="000000"/>
                </a:solidFill>
                <a:effectLst/>
                <a:latin typeface="Poppins" panose="00000500000000000000" pitchFamily="2" charset="0"/>
              </a:rPr>
              <a:t>Python: The Versatile Programming Language</a:t>
            </a:r>
          </a:p>
          <a:p>
            <a:r>
              <a:rPr lang="en-GB" sz="1600" b="0" i="0" dirty="0">
                <a:solidFill>
                  <a:srgbClr val="000000"/>
                </a:solidFill>
                <a:effectLst/>
                <a:latin typeface="Poppins" panose="00000500000000000000" pitchFamily="2" charset="0"/>
              </a:rPr>
              <a:t>Python is widely recognized for its simplicity and readability, making it an ideal choice for both beginners and experienced developers. It supports various programming paradigms and has a rich ecosystem of libraries and frameworks that enhance its capabilities.</a:t>
            </a:r>
          </a:p>
          <a:p>
            <a:endParaRPr lang="en-GB" sz="1600" dirty="0">
              <a:latin typeface="Poppins" panose="00000500000000000000" pitchFamily="2" charset="0"/>
            </a:endParaRPr>
          </a:p>
          <a:p>
            <a:r>
              <a:rPr lang="en-GB" sz="2200" b="1" i="0" dirty="0">
                <a:solidFill>
                  <a:srgbClr val="000000"/>
                </a:solidFill>
                <a:effectLst/>
                <a:latin typeface="Poppins" panose="00000500000000000000" pitchFamily="2" charset="0"/>
              </a:rPr>
              <a:t>TensorFlow/</a:t>
            </a:r>
            <a:r>
              <a:rPr lang="en-GB" sz="2200" b="1" i="0" dirty="0" err="1">
                <a:solidFill>
                  <a:srgbClr val="000000"/>
                </a:solidFill>
                <a:effectLst/>
                <a:latin typeface="Poppins" panose="00000500000000000000" pitchFamily="2" charset="0"/>
              </a:rPr>
              <a:t>Keras</a:t>
            </a:r>
            <a:r>
              <a:rPr lang="en-GB" sz="2200" b="1" i="0" dirty="0">
                <a:solidFill>
                  <a:srgbClr val="000000"/>
                </a:solidFill>
                <a:effectLst/>
                <a:latin typeface="Poppins" panose="00000500000000000000" pitchFamily="2" charset="0"/>
              </a:rPr>
              <a:t>: Powering Deep Learning</a:t>
            </a:r>
          </a:p>
          <a:p>
            <a:r>
              <a:rPr lang="en-GB" sz="1600" b="0" i="0" dirty="0">
                <a:solidFill>
                  <a:srgbClr val="000000"/>
                </a:solidFill>
                <a:effectLst/>
                <a:latin typeface="Poppins" panose="00000500000000000000" pitchFamily="2" charset="0"/>
              </a:rPr>
              <a:t>TensorFlow, paired with </a:t>
            </a:r>
            <a:r>
              <a:rPr lang="en-GB" sz="1600" b="0" i="0" dirty="0" err="1">
                <a:solidFill>
                  <a:srgbClr val="000000"/>
                </a:solidFill>
                <a:effectLst/>
                <a:latin typeface="Poppins" panose="00000500000000000000" pitchFamily="2" charset="0"/>
              </a:rPr>
              <a:t>Keras</a:t>
            </a:r>
            <a:r>
              <a:rPr lang="en-GB" sz="1600" b="0" i="0" dirty="0">
                <a:solidFill>
                  <a:srgbClr val="000000"/>
                </a:solidFill>
                <a:effectLst/>
                <a:latin typeface="Poppins" panose="00000500000000000000" pitchFamily="2" charset="0"/>
              </a:rPr>
              <a:t>, provides a powerful framework for developing machine learning models. These tools enable easy model construction, training, and deployment, thus accelerating the development of intelligent applications.</a:t>
            </a:r>
          </a:p>
          <a:p>
            <a:endParaRPr lang="en-GB" sz="1800" i="0" dirty="0">
              <a:solidFill>
                <a:srgbClr val="000000"/>
              </a:solidFill>
              <a:effectLst/>
              <a:latin typeface="Poppins" panose="00000500000000000000" pitchFamily="2" charset="0"/>
            </a:endParaRPr>
          </a:p>
          <a:p>
            <a:r>
              <a:rPr lang="en-GB" sz="2200" b="1" i="0" dirty="0">
                <a:solidFill>
                  <a:srgbClr val="000000"/>
                </a:solidFill>
                <a:effectLst/>
                <a:latin typeface="Poppins" panose="00000500000000000000" pitchFamily="2" charset="0"/>
              </a:rPr>
              <a:t>OpenCV: Computer Vision at Its Best</a:t>
            </a:r>
          </a:p>
          <a:p>
            <a:r>
              <a:rPr lang="en-GB" sz="1600" b="0" i="0" dirty="0">
                <a:solidFill>
                  <a:srgbClr val="000000"/>
                </a:solidFill>
                <a:effectLst/>
                <a:latin typeface="Poppins" panose="00000500000000000000" pitchFamily="2" charset="0"/>
              </a:rPr>
              <a:t>OpenCV is an open-source computer vision library that facilitates real-time image processing and analysis. It is extensively used in image recognition, motion tracking, and various other computer vision tasks.</a:t>
            </a:r>
          </a:p>
        </p:txBody>
      </p:sp>
    </p:spTree>
    <p:extLst>
      <p:ext uri="{BB962C8B-B14F-4D97-AF65-F5344CB8AC3E}">
        <p14:creationId xmlns:p14="http://schemas.microsoft.com/office/powerpoint/2010/main" val="56457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797F6-A053-EAB0-90BB-EA350AC395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7761763-5672-EC93-E61F-9D1024D920FE}"/>
              </a:ext>
            </a:extLst>
          </p:cNvPr>
          <p:cNvSpPr txBox="1"/>
          <p:nvPr/>
        </p:nvSpPr>
        <p:spPr>
          <a:xfrm>
            <a:off x="135833" y="732680"/>
            <a:ext cx="11795971" cy="646331"/>
          </a:xfrm>
          <a:prstGeom prst="rect">
            <a:avLst/>
          </a:prstGeom>
          <a:noFill/>
        </p:spPr>
        <p:txBody>
          <a:bodyPr wrap="square">
            <a:spAutoFit/>
          </a:bodyPr>
          <a:lstStyle/>
          <a:p>
            <a:pPr algn="ctr"/>
            <a:r>
              <a:rPr lang="en-US" sz="3600" b="1" dirty="0">
                <a:solidFill>
                  <a:srgbClr val="213163"/>
                </a:solidFill>
              </a:rPr>
              <a:t>T</a:t>
            </a:r>
            <a:r>
              <a:rPr lang="en-IN" sz="3600" b="1" dirty="0" err="1">
                <a:solidFill>
                  <a:srgbClr val="213163"/>
                </a:solidFill>
              </a:rPr>
              <a:t>ools</a:t>
            </a:r>
            <a:r>
              <a:rPr lang="en-IN" sz="3600" b="1" dirty="0">
                <a:solidFill>
                  <a:srgbClr val="213163"/>
                </a:solidFill>
              </a:rPr>
              <a:t> and Technology used </a:t>
            </a:r>
          </a:p>
        </p:txBody>
      </p:sp>
      <p:sp>
        <p:nvSpPr>
          <p:cNvPr id="2" name="TextBox 1">
            <a:extLst>
              <a:ext uri="{FF2B5EF4-FFF2-40B4-BE49-F238E27FC236}">
                <a16:creationId xmlns:a16="http://schemas.microsoft.com/office/drawing/2014/main" id="{5B4676C2-8C46-7118-4D74-7B9A9CE5E524}"/>
              </a:ext>
            </a:extLst>
          </p:cNvPr>
          <p:cNvSpPr txBox="1"/>
          <p:nvPr/>
        </p:nvSpPr>
        <p:spPr>
          <a:xfrm>
            <a:off x="356839" y="1379011"/>
            <a:ext cx="11574965" cy="892552"/>
          </a:xfrm>
          <a:prstGeom prst="rect">
            <a:avLst/>
          </a:prstGeom>
          <a:noFill/>
        </p:spPr>
        <p:txBody>
          <a:bodyPr wrap="square" rtlCol="0">
            <a:spAutoFit/>
          </a:bodyPr>
          <a:lstStyle/>
          <a:p>
            <a:pPr algn="ctr"/>
            <a:r>
              <a:rPr lang="en-GB" sz="2600" b="1" i="0" dirty="0">
                <a:solidFill>
                  <a:srgbClr val="161616"/>
                </a:solidFill>
                <a:effectLst/>
                <a:latin typeface="Poppins" panose="00000500000000000000" pitchFamily="2" charset="0"/>
              </a:rPr>
              <a:t>An Overview of Essential Tools for Data Science and Machine Learning</a:t>
            </a:r>
            <a:endParaRPr lang="en-IN" sz="2600" b="1" dirty="0"/>
          </a:p>
        </p:txBody>
      </p:sp>
      <p:sp>
        <p:nvSpPr>
          <p:cNvPr id="5" name="TextBox 4">
            <a:extLst>
              <a:ext uri="{FF2B5EF4-FFF2-40B4-BE49-F238E27FC236}">
                <a16:creationId xmlns:a16="http://schemas.microsoft.com/office/drawing/2014/main" id="{C6E14315-C869-57DD-6483-17FF8A284A6C}"/>
              </a:ext>
            </a:extLst>
          </p:cNvPr>
          <p:cNvSpPr txBox="1"/>
          <p:nvPr/>
        </p:nvSpPr>
        <p:spPr>
          <a:xfrm>
            <a:off x="246335" y="2271563"/>
            <a:ext cx="11795971" cy="4278094"/>
          </a:xfrm>
          <a:prstGeom prst="rect">
            <a:avLst/>
          </a:prstGeom>
          <a:noFill/>
        </p:spPr>
        <p:txBody>
          <a:bodyPr wrap="square" rtlCol="0">
            <a:spAutoFit/>
          </a:bodyPr>
          <a:lstStyle/>
          <a:p>
            <a:r>
              <a:rPr lang="en-GB" sz="2200" b="1" i="0" dirty="0">
                <a:solidFill>
                  <a:srgbClr val="000000"/>
                </a:solidFill>
                <a:effectLst/>
                <a:latin typeface="Poppins" panose="00000500000000000000" pitchFamily="2" charset="0"/>
              </a:rPr>
              <a:t>NumPy: The Foundation for Numerical Computing</a:t>
            </a:r>
          </a:p>
          <a:p>
            <a:r>
              <a:rPr lang="en-GB" sz="1800" b="0" i="0" dirty="0">
                <a:solidFill>
                  <a:srgbClr val="000000"/>
                </a:solidFill>
                <a:effectLst/>
                <a:latin typeface="Poppins" panose="00000500000000000000" pitchFamily="2" charset="0"/>
              </a:rPr>
              <a:t>NumPy is a fundamental package for scientific computing in Python. It provides support for large multidimensional arrays and matrices, along with a collection of mathematical functions to operate on these data structures.</a:t>
            </a:r>
          </a:p>
          <a:p>
            <a:endParaRPr lang="en-GB" sz="1800" i="0" dirty="0">
              <a:solidFill>
                <a:srgbClr val="000000"/>
              </a:solidFill>
              <a:effectLst/>
              <a:latin typeface="Poppins" panose="00000500000000000000" pitchFamily="2" charset="0"/>
            </a:endParaRPr>
          </a:p>
          <a:p>
            <a:r>
              <a:rPr lang="en-IN" sz="2200" b="1" i="0" dirty="0">
                <a:solidFill>
                  <a:srgbClr val="000000"/>
                </a:solidFill>
                <a:effectLst/>
                <a:latin typeface="Poppins" panose="00000500000000000000" pitchFamily="2" charset="0"/>
              </a:rPr>
              <a:t>Pandas: Data Manipulation Made Easy</a:t>
            </a:r>
          </a:p>
          <a:p>
            <a:r>
              <a:rPr lang="en-GB" sz="1800" b="0" i="0" dirty="0">
                <a:solidFill>
                  <a:srgbClr val="000000"/>
                </a:solidFill>
                <a:effectLst/>
                <a:latin typeface="Poppins" panose="00000500000000000000" pitchFamily="2" charset="0"/>
              </a:rPr>
              <a:t>Pandas is a powerful data analysis and manipulation library for Python. It offers data structures like </a:t>
            </a:r>
            <a:r>
              <a:rPr lang="en-GB" sz="1800" b="0" i="0" dirty="0" err="1">
                <a:solidFill>
                  <a:srgbClr val="000000"/>
                </a:solidFill>
                <a:effectLst/>
                <a:latin typeface="Poppins" panose="00000500000000000000" pitchFamily="2" charset="0"/>
              </a:rPr>
              <a:t>DataFrames</a:t>
            </a:r>
            <a:r>
              <a:rPr lang="en-GB" sz="1800" b="0" i="0" dirty="0">
                <a:solidFill>
                  <a:srgbClr val="000000"/>
                </a:solidFill>
                <a:effectLst/>
                <a:latin typeface="Poppins" panose="00000500000000000000" pitchFamily="2" charset="0"/>
              </a:rPr>
              <a:t> that make it easy to work with structured data, enabling efficient data cleaning and analysis.</a:t>
            </a:r>
          </a:p>
          <a:p>
            <a:endParaRPr lang="en-GB" sz="1800" dirty="0">
              <a:latin typeface="Poppins" panose="00000500000000000000" pitchFamily="2" charset="0"/>
            </a:endParaRPr>
          </a:p>
          <a:p>
            <a:r>
              <a:rPr lang="en-IN" sz="2200" b="1" i="0" dirty="0">
                <a:solidFill>
                  <a:srgbClr val="000000"/>
                </a:solidFill>
                <a:effectLst/>
                <a:latin typeface="Poppins" panose="00000500000000000000" pitchFamily="2" charset="0"/>
              </a:rPr>
              <a:t>Matplotlib: Visualizing Data Effectively</a:t>
            </a:r>
          </a:p>
          <a:p>
            <a:r>
              <a:rPr lang="en-GB" sz="1800" b="0" i="0" dirty="0">
                <a:solidFill>
                  <a:srgbClr val="000000"/>
                </a:solidFill>
                <a:effectLst/>
                <a:latin typeface="Poppins" panose="00000500000000000000" pitchFamily="2" charset="0"/>
              </a:rPr>
              <a:t>Matplotlib is a comprehensive library for creating static, animated, and interactive visualizations in Python. It allows developers to create high-quality plots and graphs to communicate data insights effectively.</a:t>
            </a:r>
            <a:endParaRPr lang="en-IN" sz="1800" dirty="0"/>
          </a:p>
        </p:txBody>
      </p:sp>
    </p:spTree>
    <p:extLst>
      <p:ext uri="{BB962C8B-B14F-4D97-AF65-F5344CB8AC3E}">
        <p14:creationId xmlns:p14="http://schemas.microsoft.com/office/powerpoint/2010/main" val="10044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888893" y="724725"/>
            <a:ext cx="6102626" cy="646331"/>
          </a:xfrm>
          <a:prstGeom prst="rect">
            <a:avLst/>
          </a:prstGeom>
          <a:noFill/>
        </p:spPr>
        <p:txBody>
          <a:bodyPr wrap="square">
            <a:spAutoFit/>
          </a:bodyPr>
          <a:lstStyle/>
          <a:p>
            <a:pPr algn="ctr"/>
            <a:r>
              <a:rPr lang="en-US" sz="36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5E19C591-8F0A-943A-8C55-AE5631A43943}"/>
              </a:ext>
            </a:extLst>
          </p:cNvPr>
          <p:cNvSpPr txBox="1"/>
          <p:nvPr/>
        </p:nvSpPr>
        <p:spPr>
          <a:xfrm>
            <a:off x="2204548" y="1381663"/>
            <a:ext cx="7471316" cy="584775"/>
          </a:xfrm>
          <a:prstGeom prst="rect">
            <a:avLst/>
          </a:prstGeom>
          <a:noFill/>
        </p:spPr>
        <p:txBody>
          <a:bodyPr wrap="square" rtlCol="0">
            <a:spAutoFit/>
          </a:bodyPr>
          <a:lstStyle/>
          <a:p>
            <a:pPr algn="ctr"/>
            <a:r>
              <a:rPr lang="en-IN" sz="3200" b="1" i="0" cap="all" dirty="0">
                <a:solidFill>
                  <a:srgbClr val="07071B"/>
                </a:solidFill>
                <a:effectLst/>
                <a:latin typeface="Big Shoulders Display"/>
              </a:rPr>
              <a:t>Waste Classification Overview</a:t>
            </a:r>
            <a:endParaRPr lang="en-IN" sz="3200" dirty="0"/>
          </a:p>
        </p:txBody>
      </p:sp>
      <p:sp>
        <p:nvSpPr>
          <p:cNvPr id="6" name="TextBox 5">
            <a:extLst>
              <a:ext uri="{FF2B5EF4-FFF2-40B4-BE49-F238E27FC236}">
                <a16:creationId xmlns:a16="http://schemas.microsoft.com/office/drawing/2014/main" id="{9B1A123C-7F48-9D19-F9FA-A3575E00447D}"/>
              </a:ext>
            </a:extLst>
          </p:cNvPr>
          <p:cNvSpPr txBox="1"/>
          <p:nvPr/>
        </p:nvSpPr>
        <p:spPr>
          <a:xfrm>
            <a:off x="1189786" y="1977045"/>
            <a:ext cx="9500839" cy="338554"/>
          </a:xfrm>
          <a:prstGeom prst="rect">
            <a:avLst/>
          </a:prstGeom>
          <a:noFill/>
        </p:spPr>
        <p:txBody>
          <a:bodyPr wrap="square" rtlCol="0">
            <a:spAutoFit/>
          </a:bodyPr>
          <a:lstStyle/>
          <a:p>
            <a:pPr algn="ctr"/>
            <a:r>
              <a:rPr lang="en-GB" sz="1600" b="0" i="0" dirty="0">
                <a:solidFill>
                  <a:schemeClr val="tx1"/>
                </a:solidFill>
                <a:effectLst/>
                <a:latin typeface="Inter"/>
              </a:rPr>
              <a:t>A Step-by-Step Guide to Developing a CNN for Plastic Waste Classification</a:t>
            </a:r>
            <a:endParaRPr lang="en-IN" sz="1800" dirty="0">
              <a:solidFill>
                <a:schemeClr val="tx1"/>
              </a:solidFill>
            </a:endParaRPr>
          </a:p>
        </p:txBody>
      </p:sp>
      <p:sp>
        <p:nvSpPr>
          <p:cNvPr id="7" name="Arrow: Chevron 6">
            <a:extLst>
              <a:ext uri="{FF2B5EF4-FFF2-40B4-BE49-F238E27FC236}">
                <a16:creationId xmlns:a16="http://schemas.microsoft.com/office/drawing/2014/main" id="{71176BDD-8E9A-C991-A93E-B686E2EA3387}"/>
              </a:ext>
            </a:extLst>
          </p:cNvPr>
          <p:cNvSpPr/>
          <p:nvPr/>
        </p:nvSpPr>
        <p:spPr>
          <a:xfrm>
            <a:off x="-1698" y="2315599"/>
            <a:ext cx="3125977" cy="769435"/>
          </a:xfrm>
          <a:custGeom>
            <a:avLst/>
            <a:gdLst>
              <a:gd name="connsiteX0" fmla="*/ 0 w 3109251"/>
              <a:gd name="connsiteY0" fmla="*/ 0 h 769435"/>
              <a:gd name="connsiteX1" fmla="*/ 2724534 w 3109251"/>
              <a:gd name="connsiteY1" fmla="*/ 0 h 769435"/>
              <a:gd name="connsiteX2" fmla="*/ 3109251 w 3109251"/>
              <a:gd name="connsiteY2" fmla="*/ 384718 h 769435"/>
              <a:gd name="connsiteX3" fmla="*/ 2724534 w 3109251"/>
              <a:gd name="connsiteY3" fmla="*/ 769435 h 769435"/>
              <a:gd name="connsiteX4" fmla="*/ 0 w 3109251"/>
              <a:gd name="connsiteY4" fmla="*/ 769435 h 769435"/>
              <a:gd name="connsiteX5" fmla="*/ 384718 w 3109251"/>
              <a:gd name="connsiteY5" fmla="*/ 384718 h 769435"/>
              <a:gd name="connsiteX6" fmla="*/ 0 w 3109251"/>
              <a:gd name="connsiteY6" fmla="*/ 0 h 769435"/>
              <a:gd name="connsiteX0" fmla="*/ 39029 w 3148280"/>
              <a:gd name="connsiteY0" fmla="*/ 0 h 769435"/>
              <a:gd name="connsiteX1" fmla="*/ 2763563 w 3148280"/>
              <a:gd name="connsiteY1" fmla="*/ 0 h 769435"/>
              <a:gd name="connsiteX2" fmla="*/ 3148280 w 3148280"/>
              <a:gd name="connsiteY2" fmla="*/ 384718 h 769435"/>
              <a:gd name="connsiteX3" fmla="*/ 2763563 w 3148280"/>
              <a:gd name="connsiteY3" fmla="*/ 769435 h 769435"/>
              <a:gd name="connsiteX4" fmla="*/ 39029 w 3148280"/>
              <a:gd name="connsiteY4" fmla="*/ 769435 h 769435"/>
              <a:gd name="connsiteX5" fmla="*/ 0 w 3148280"/>
              <a:gd name="connsiteY5" fmla="*/ 328962 h 769435"/>
              <a:gd name="connsiteX6" fmla="*/ 39029 w 3148280"/>
              <a:gd name="connsiteY6" fmla="*/ 0 h 769435"/>
              <a:gd name="connsiteX0" fmla="*/ 0 w 3109251"/>
              <a:gd name="connsiteY0" fmla="*/ 0 h 769435"/>
              <a:gd name="connsiteX1" fmla="*/ 2724534 w 3109251"/>
              <a:gd name="connsiteY1" fmla="*/ 0 h 769435"/>
              <a:gd name="connsiteX2" fmla="*/ 3109251 w 3109251"/>
              <a:gd name="connsiteY2" fmla="*/ 384718 h 769435"/>
              <a:gd name="connsiteX3" fmla="*/ 2724534 w 3109251"/>
              <a:gd name="connsiteY3" fmla="*/ 769435 h 769435"/>
              <a:gd name="connsiteX4" fmla="*/ 0 w 3109251"/>
              <a:gd name="connsiteY4" fmla="*/ 769435 h 769435"/>
              <a:gd name="connsiteX5" fmla="*/ 39030 w 3109251"/>
              <a:gd name="connsiteY5" fmla="*/ 340113 h 769435"/>
              <a:gd name="connsiteX6" fmla="*/ 0 w 3109251"/>
              <a:gd name="connsiteY6" fmla="*/ 0 h 769435"/>
              <a:gd name="connsiteX0" fmla="*/ 16726 w 3125977"/>
              <a:gd name="connsiteY0" fmla="*/ 0 h 769435"/>
              <a:gd name="connsiteX1" fmla="*/ 2741260 w 3125977"/>
              <a:gd name="connsiteY1" fmla="*/ 0 h 769435"/>
              <a:gd name="connsiteX2" fmla="*/ 3125977 w 3125977"/>
              <a:gd name="connsiteY2" fmla="*/ 384718 h 769435"/>
              <a:gd name="connsiteX3" fmla="*/ 2741260 w 3125977"/>
              <a:gd name="connsiteY3" fmla="*/ 769435 h 769435"/>
              <a:gd name="connsiteX4" fmla="*/ 16726 w 3125977"/>
              <a:gd name="connsiteY4" fmla="*/ 769435 h 769435"/>
              <a:gd name="connsiteX5" fmla="*/ 0 w 3125977"/>
              <a:gd name="connsiteY5" fmla="*/ 328962 h 769435"/>
              <a:gd name="connsiteX6" fmla="*/ 16726 w 3125977"/>
              <a:gd name="connsiteY6" fmla="*/ 0 h 76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5977" h="769435">
                <a:moveTo>
                  <a:pt x="16726" y="0"/>
                </a:moveTo>
                <a:lnTo>
                  <a:pt x="2741260" y="0"/>
                </a:lnTo>
                <a:lnTo>
                  <a:pt x="3125977" y="384718"/>
                </a:lnTo>
                <a:lnTo>
                  <a:pt x="2741260" y="769435"/>
                </a:lnTo>
                <a:lnTo>
                  <a:pt x="16726" y="769435"/>
                </a:lnTo>
                <a:lnTo>
                  <a:pt x="0" y="328962"/>
                </a:lnTo>
                <a:lnTo>
                  <a:pt x="16726" y="0"/>
                </a:lnTo>
                <a:close/>
              </a:path>
            </a:pathLst>
          </a:cu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01</a:t>
            </a:r>
            <a:endParaRPr lang="en-IN" dirty="0"/>
          </a:p>
        </p:txBody>
      </p:sp>
      <p:sp>
        <p:nvSpPr>
          <p:cNvPr id="8" name="Arrow: Chevron 7">
            <a:extLst>
              <a:ext uri="{FF2B5EF4-FFF2-40B4-BE49-F238E27FC236}">
                <a16:creationId xmlns:a16="http://schemas.microsoft.com/office/drawing/2014/main" id="{089BC1D5-8B36-C0B9-F2A4-2ED944127BC4}"/>
              </a:ext>
            </a:extLst>
          </p:cNvPr>
          <p:cNvSpPr/>
          <p:nvPr/>
        </p:nvSpPr>
        <p:spPr>
          <a:xfrm>
            <a:off x="2888893" y="2326206"/>
            <a:ext cx="3109251" cy="769435"/>
          </a:xfrm>
          <a:prstGeom prst="chevron">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02</a:t>
            </a:r>
            <a:endParaRPr lang="en-IN" dirty="0"/>
          </a:p>
        </p:txBody>
      </p:sp>
      <p:sp>
        <p:nvSpPr>
          <p:cNvPr id="9" name="Arrow: Chevron 8">
            <a:extLst>
              <a:ext uri="{FF2B5EF4-FFF2-40B4-BE49-F238E27FC236}">
                <a16:creationId xmlns:a16="http://schemas.microsoft.com/office/drawing/2014/main" id="{C391DB5F-D770-7A4F-5D76-1E25B64CEEAF}"/>
              </a:ext>
            </a:extLst>
          </p:cNvPr>
          <p:cNvSpPr/>
          <p:nvPr/>
        </p:nvSpPr>
        <p:spPr>
          <a:xfrm>
            <a:off x="5804130" y="2336812"/>
            <a:ext cx="3278620" cy="769435"/>
          </a:xfrm>
          <a:prstGeom prst="chevron">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03</a:t>
            </a:r>
            <a:endParaRPr lang="en-IN" dirty="0"/>
          </a:p>
        </p:txBody>
      </p:sp>
      <p:sp>
        <p:nvSpPr>
          <p:cNvPr id="10" name="Arrow: Chevron 9">
            <a:extLst>
              <a:ext uri="{FF2B5EF4-FFF2-40B4-BE49-F238E27FC236}">
                <a16:creationId xmlns:a16="http://schemas.microsoft.com/office/drawing/2014/main" id="{95A235E6-9029-D949-9B07-C74B41D14122}"/>
              </a:ext>
            </a:extLst>
          </p:cNvPr>
          <p:cNvSpPr/>
          <p:nvPr/>
        </p:nvSpPr>
        <p:spPr>
          <a:xfrm>
            <a:off x="8888735" y="2336812"/>
            <a:ext cx="3278620" cy="769435"/>
          </a:xfrm>
          <a:prstGeom prst="chevron">
            <a:avLst/>
          </a:prstGeom>
          <a:solidFill>
            <a:srgbClr val="FFC000"/>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04</a:t>
            </a:r>
            <a:endParaRPr lang="en-IN" dirty="0"/>
          </a:p>
        </p:txBody>
      </p:sp>
      <p:sp>
        <p:nvSpPr>
          <p:cNvPr id="12" name="TextBox 11">
            <a:extLst>
              <a:ext uri="{FF2B5EF4-FFF2-40B4-BE49-F238E27FC236}">
                <a16:creationId xmlns:a16="http://schemas.microsoft.com/office/drawing/2014/main" id="{75A177A9-39AC-28D9-1222-C87C407F5134}"/>
              </a:ext>
            </a:extLst>
          </p:cNvPr>
          <p:cNvSpPr txBox="1"/>
          <p:nvPr/>
        </p:nvSpPr>
        <p:spPr>
          <a:xfrm>
            <a:off x="0" y="3233854"/>
            <a:ext cx="2888893" cy="3293209"/>
          </a:xfrm>
          <a:prstGeom prst="rect">
            <a:avLst/>
          </a:prstGeom>
          <a:noFill/>
        </p:spPr>
        <p:txBody>
          <a:bodyPr wrap="square" rtlCol="0">
            <a:spAutoFit/>
          </a:bodyPr>
          <a:lstStyle/>
          <a:p>
            <a:endParaRPr lang="en-IN" sz="2000" b="1" i="0" cap="all" dirty="0">
              <a:solidFill>
                <a:srgbClr val="07071B"/>
              </a:solidFill>
              <a:effectLst/>
              <a:latin typeface="Big Shoulders Display"/>
            </a:endParaRPr>
          </a:p>
          <a:p>
            <a:r>
              <a:rPr lang="en-IN" sz="2000" b="1" i="0" cap="all" dirty="0">
                <a:solidFill>
                  <a:srgbClr val="07071B"/>
                </a:solidFill>
                <a:effectLst/>
                <a:latin typeface="Big Shoulders Display"/>
              </a:rPr>
              <a:t>Data Collection</a:t>
            </a:r>
          </a:p>
          <a:p>
            <a:endParaRPr lang="en-IN" sz="2000" b="1" i="0" cap="all" dirty="0">
              <a:solidFill>
                <a:srgbClr val="07071B"/>
              </a:solidFill>
              <a:effectLst/>
              <a:latin typeface="Big Shoulders Display"/>
            </a:endParaRPr>
          </a:p>
          <a:p>
            <a:endParaRPr lang="en-IN" sz="2000" b="1" i="0" cap="all" dirty="0">
              <a:solidFill>
                <a:srgbClr val="07071B"/>
              </a:solidFill>
              <a:effectLst/>
              <a:latin typeface="Big Shoulders Display"/>
            </a:endParaRPr>
          </a:p>
          <a:p>
            <a:r>
              <a:rPr lang="en-GB" sz="1400" b="0" i="0" dirty="0">
                <a:effectLst/>
                <a:latin typeface="Inter"/>
              </a:rPr>
              <a:t>The first step in developing a CNN model is to gather a comprehensive dataset of images depicting various types of plastic waste. This dataset serves as the foundation for training the model, ensuring it can learn to identify and classify different forms of plastic effectively.</a:t>
            </a:r>
          </a:p>
          <a:p>
            <a:endParaRPr lang="en-IN" sz="1600" dirty="0"/>
          </a:p>
        </p:txBody>
      </p:sp>
      <p:sp>
        <p:nvSpPr>
          <p:cNvPr id="13" name="TextBox 12">
            <a:extLst>
              <a:ext uri="{FF2B5EF4-FFF2-40B4-BE49-F238E27FC236}">
                <a16:creationId xmlns:a16="http://schemas.microsoft.com/office/drawing/2014/main" id="{DE4F8CAA-EE99-D916-8C8D-0A102F17A20F}"/>
              </a:ext>
            </a:extLst>
          </p:cNvPr>
          <p:cNvSpPr txBox="1"/>
          <p:nvPr/>
        </p:nvSpPr>
        <p:spPr>
          <a:xfrm>
            <a:off x="2888893" y="3233854"/>
            <a:ext cx="2915237" cy="3231654"/>
          </a:xfrm>
          <a:prstGeom prst="rect">
            <a:avLst/>
          </a:prstGeom>
          <a:noFill/>
        </p:spPr>
        <p:txBody>
          <a:bodyPr wrap="square" rtlCol="0">
            <a:spAutoFit/>
          </a:bodyPr>
          <a:lstStyle/>
          <a:p>
            <a:endParaRPr lang="en-IN" sz="2000" b="1" i="0" cap="all" dirty="0">
              <a:solidFill>
                <a:srgbClr val="07071B"/>
              </a:solidFill>
              <a:effectLst/>
              <a:latin typeface="Big Shoulders Display"/>
            </a:endParaRPr>
          </a:p>
          <a:p>
            <a:r>
              <a:rPr lang="en-IN" sz="2000" b="1" i="0" cap="all" dirty="0">
                <a:solidFill>
                  <a:srgbClr val="07071B"/>
                </a:solidFill>
                <a:effectLst/>
                <a:latin typeface="Big Shoulders Display"/>
              </a:rPr>
              <a:t>Model Architecture Design</a:t>
            </a:r>
          </a:p>
          <a:p>
            <a:endParaRPr lang="en-IN" sz="1600" b="1" i="0" cap="all" dirty="0">
              <a:solidFill>
                <a:srgbClr val="07071B"/>
              </a:solidFill>
              <a:effectLst/>
              <a:latin typeface="Big Shoulders Display"/>
            </a:endParaRPr>
          </a:p>
          <a:p>
            <a:r>
              <a:rPr lang="en-GB" sz="1400" b="0" i="0" dirty="0">
                <a:effectLst/>
                <a:latin typeface="Inter"/>
              </a:rPr>
              <a:t>Next, you will design the architecture of the CNN model. This involves selecting the number of layers, types of layers, activation functions, and optimization algorithms that will be used to create a robust model capable of recognizing plastic waste patterns.</a:t>
            </a:r>
          </a:p>
          <a:p>
            <a:endParaRPr lang="en-IN" sz="1600" dirty="0"/>
          </a:p>
        </p:txBody>
      </p:sp>
      <p:sp>
        <p:nvSpPr>
          <p:cNvPr id="14" name="TextBox 13">
            <a:extLst>
              <a:ext uri="{FF2B5EF4-FFF2-40B4-BE49-F238E27FC236}">
                <a16:creationId xmlns:a16="http://schemas.microsoft.com/office/drawing/2014/main" id="{07FDE70E-F529-284B-41FB-524FD5C15B4F}"/>
              </a:ext>
            </a:extLst>
          </p:cNvPr>
          <p:cNvSpPr txBox="1"/>
          <p:nvPr/>
        </p:nvSpPr>
        <p:spPr>
          <a:xfrm>
            <a:off x="5940205" y="3280020"/>
            <a:ext cx="2888893" cy="3385542"/>
          </a:xfrm>
          <a:prstGeom prst="rect">
            <a:avLst/>
          </a:prstGeom>
          <a:noFill/>
        </p:spPr>
        <p:txBody>
          <a:bodyPr wrap="square" rtlCol="0">
            <a:spAutoFit/>
          </a:bodyPr>
          <a:lstStyle/>
          <a:p>
            <a:endParaRPr lang="en-IN" sz="2000" b="1" i="0" cap="all" dirty="0">
              <a:solidFill>
                <a:srgbClr val="07071B"/>
              </a:solidFill>
              <a:effectLst/>
              <a:latin typeface="Big Shoulders Display"/>
            </a:endParaRPr>
          </a:p>
          <a:p>
            <a:r>
              <a:rPr lang="en-IN" sz="2000" b="1" i="0" cap="all" dirty="0">
                <a:solidFill>
                  <a:srgbClr val="07071B"/>
                </a:solidFill>
                <a:effectLst/>
                <a:latin typeface="Big Shoulders Display"/>
              </a:rPr>
              <a:t>Training the Model</a:t>
            </a:r>
            <a:endParaRPr lang="en-IN" sz="2400" b="1" i="0" cap="all" dirty="0">
              <a:solidFill>
                <a:srgbClr val="07071B"/>
              </a:solidFill>
              <a:effectLst/>
              <a:latin typeface="Big Shoulders Display"/>
            </a:endParaRPr>
          </a:p>
          <a:p>
            <a:endParaRPr lang="en-IN" sz="1600" cap="all" dirty="0">
              <a:solidFill>
                <a:srgbClr val="07071B"/>
              </a:solidFill>
              <a:latin typeface="Big Shoulders Display"/>
            </a:endParaRPr>
          </a:p>
          <a:p>
            <a:endParaRPr lang="en-IN" sz="1600" cap="all" dirty="0">
              <a:solidFill>
                <a:srgbClr val="07071B"/>
              </a:solidFill>
              <a:latin typeface="Big Shoulders Display"/>
            </a:endParaRPr>
          </a:p>
          <a:p>
            <a:r>
              <a:rPr lang="en-GB" sz="1400" b="0" i="0" dirty="0">
                <a:effectLst/>
                <a:latin typeface="Inter"/>
              </a:rPr>
              <a:t>Once the model architecture is established, the training phase begins. During this phase, the model learns from the collected dataset by adjusting its internal parameters to minimize classification errors. This process often requires multiple iterations and fine-tuning to achieve optimal performance.</a:t>
            </a:r>
          </a:p>
          <a:p>
            <a:endParaRPr lang="en-IN" sz="1600" dirty="0"/>
          </a:p>
        </p:txBody>
      </p:sp>
      <p:sp>
        <p:nvSpPr>
          <p:cNvPr id="15" name="TextBox 14">
            <a:extLst>
              <a:ext uri="{FF2B5EF4-FFF2-40B4-BE49-F238E27FC236}">
                <a16:creationId xmlns:a16="http://schemas.microsoft.com/office/drawing/2014/main" id="{0803DC5B-0EBC-5CB8-0741-C461D10DBC93}"/>
              </a:ext>
            </a:extLst>
          </p:cNvPr>
          <p:cNvSpPr txBox="1"/>
          <p:nvPr/>
        </p:nvSpPr>
        <p:spPr>
          <a:xfrm>
            <a:off x="9082750" y="3233854"/>
            <a:ext cx="3084605" cy="3170099"/>
          </a:xfrm>
          <a:prstGeom prst="rect">
            <a:avLst/>
          </a:prstGeom>
          <a:noFill/>
        </p:spPr>
        <p:txBody>
          <a:bodyPr wrap="square" rtlCol="0">
            <a:spAutoFit/>
          </a:bodyPr>
          <a:lstStyle/>
          <a:p>
            <a:endParaRPr lang="en-IN" sz="2000" b="1" i="0" cap="all" dirty="0">
              <a:solidFill>
                <a:srgbClr val="07071B"/>
              </a:solidFill>
              <a:effectLst/>
              <a:latin typeface="Big Shoulders Display"/>
            </a:endParaRPr>
          </a:p>
          <a:p>
            <a:r>
              <a:rPr lang="en-IN" sz="2000" b="1" i="0" cap="all" dirty="0">
                <a:solidFill>
                  <a:srgbClr val="07071B"/>
                </a:solidFill>
                <a:effectLst/>
                <a:latin typeface="Big Shoulders Display"/>
              </a:rPr>
              <a:t>Model Evaluation</a:t>
            </a:r>
            <a:endParaRPr lang="en-IN" sz="2400" b="1" i="0" cap="all" dirty="0">
              <a:solidFill>
                <a:srgbClr val="07071B"/>
              </a:solidFill>
              <a:effectLst/>
              <a:latin typeface="Big Shoulders Display"/>
            </a:endParaRPr>
          </a:p>
          <a:p>
            <a:endParaRPr lang="en-IN" sz="1600" cap="all" dirty="0">
              <a:solidFill>
                <a:srgbClr val="07071B"/>
              </a:solidFill>
              <a:latin typeface="Big Shoulders Display"/>
            </a:endParaRPr>
          </a:p>
          <a:p>
            <a:endParaRPr lang="en-IN" sz="1600" cap="all" dirty="0">
              <a:solidFill>
                <a:srgbClr val="07071B"/>
              </a:solidFill>
              <a:latin typeface="Big Shoulders Display"/>
            </a:endParaRPr>
          </a:p>
          <a:p>
            <a:r>
              <a:rPr lang="en-GB" sz="1400" b="0" i="0" dirty="0">
                <a:effectLst/>
                <a:latin typeface="Inter"/>
              </a:rPr>
              <a:t>After training, the model's performance is evaluated using a separate validation dataset. This step is crucial to ensure that the model can generalize well to new, unseen data. Metrics such as accuracy, precision, and recall are commonly used to assess the model's effectiveness.</a:t>
            </a:r>
          </a:p>
          <a:p>
            <a:endParaRPr lang="en-IN" sz="1600" dirty="0"/>
          </a:p>
        </p:txBody>
      </p:sp>
    </p:spTree>
    <p:extLst>
      <p:ext uri="{BB962C8B-B14F-4D97-AF65-F5344CB8AC3E}">
        <p14:creationId xmlns:p14="http://schemas.microsoft.com/office/powerpoint/2010/main" val="270679001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227</TotalTime>
  <Words>1871</Words>
  <Application>Microsoft Office PowerPoint</Application>
  <PresentationFormat>Widescreen</PresentationFormat>
  <Paragraphs>181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Big Shoulders Display</vt:lpstr>
      <vt:lpstr>Calibri</vt:lpstr>
      <vt:lpstr>Inter</vt:lpstr>
      <vt:lpstr>Poppins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Suchitra Kamala Kodali</cp:lastModifiedBy>
  <cp:revision>4</cp:revision>
  <dcterms:created xsi:type="dcterms:W3CDTF">2024-12-31T09:40:01Z</dcterms:created>
  <dcterms:modified xsi:type="dcterms:W3CDTF">2025-02-06T09:05:03Z</dcterms:modified>
</cp:coreProperties>
</file>