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3" r:id="rId7"/>
    <p:sldId id="261" r:id="rId8"/>
    <p:sldId id="262" r:id="rId9"/>
    <p:sldId id="264" r:id="rId10"/>
    <p:sldId id="265" r:id="rId11"/>
    <p:sldId id="266" r:id="rId12"/>
    <p:sldId id="267" r:id="rId13"/>
    <p:sldId id="268"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FE7A87B3-A3DA-4FD3-A279-00886CD06DD5}" type="datetimeFigureOut">
              <a:rPr lang="es-ES" smtClean="0"/>
              <a:t>16/02/2021</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75A2617-0C80-4A25-9CF6-8E27085FFF1E}"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7A87B3-A3DA-4FD3-A279-00886CD06DD5}" type="datetimeFigureOut">
              <a:rPr lang="es-ES" smtClean="0"/>
              <a:t>16/02/2021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A2617-0C80-4A25-9CF6-8E27085FFF1E}"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124744"/>
            <a:ext cx="7772400" cy="1470025"/>
          </a:xfrm>
        </p:spPr>
        <p:txBody>
          <a:bodyPr/>
          <a:lstStyle/>
          <a:p>
            <a:r>
              <a:rPr lang="es-CO" dirty="0"/>
              <a:t>Formulación de Proyectos</a:t>
            </a:r>
            <a:endParaRPr lang="es-ES" dirty="0"/>
          </a:p>
        </p:txBody>
      </p:sp>
      <p:sp>
        <p:nvSpPr>
          <p:cNvPr id="3" name="2 Subtítulo"/>
          <p:cNvSpPr>
            <a:spLocks noGrp="1"/>
          </p:cNvSpPr>
          <p:nvPr>
            <p:ph type="subTitle" idx="1"/>
          </p:nvPr>
        </p:nvSpPr>
        <p:spPr>
          <a:xfrm>
            <a:off x="1331640" y="2996952"/>
            <a:ext cx="6400800" cy="1752600"/>
          </a:xfrm>
        </p:spPr>
        <p:txBody>
          <a:bodyPr>
            <a:normAutofit/>
          </a:bodyPr>
          <a:lstStyle/>
          <a:p>
            <a:r>
              <a:rPr lang="es-CO" dirty="0"/>
              <a:t>Esta presentación busca enfatizar algunos de los pasos claves de la formulación del proyecto.</a:t>
            </a:r>
            <a:endParaRPr lang="es-ES" dirty="0"/>
          </a:p>
        </p:txBody>
      </p:sp>
      <p:sp>
        <p:nvSpPr>
          <p:cNvPr id="4" name="3 CuadroTexto"/>
          <p:cNvSpPr txBox="1"/>
          <p:nvPr/>
        </p:nvSpPr>
        <p:spPr>
          <a:xfrm>
            <a:off x="5220072" y="5877272"/>
            <a:ext cx="3027175" cy="646331"/>
          </a:xfrm>
          <a:prstGeom prst="rect">
            <a:avLst/>
          </a:prstGeom>
          <a:noFill/>
        </p:spPr>
        <p:txBody>
          <a:bodyPr wrap="none" rtlCol="0">
            <a:spAutoFit/>
          </a:bodyPr>
          <a:lstStyle/>
          <a:p>
            <a:r>
              <a:rPr lang="es-CO" dirty="0"/>
              <a:t>Salomón Giovanni Díaz Martín</a:t>
            </a:r>
          </a:p>
          <a:p>
            <a:r>
              <a:rPr lang="es-CO" dirty="0"/>
              <a:t>Instructor Emprendimiento</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Objetivos</a:t>
            </a:r>
            <a:endParaRPr lang="es-ES" dirty="0"/>
          </a:p>
        </p:txBody>
      </p:sp>
      <p:sp>
        <p:nvSpPr>
          <p:cNvPr id="3" name="2 Marcador de contenido"/>
          <p:cNvSpPr>
            <a:spLocks noGrp="1"/>
          </p:cNvSpPr>
          <p:nvPr>
            <p:ph idx="1"/>
          </p:nvPr>
        </p:nvSpPr>
        <p:spPr/>
        <p:txBody>
          <a:bodyPr/>
          <a:lstStyle/>
          <a:p>
            <a:pPr algn="just"/>
            <a:r>
              <a:rPr lang="es-ES_tradnl" dirty="0"/>
              <a:t>Los objetivos deben expresarse con </a:t>
            </a:r>
            <a:r>
              <a:rPr lang="es-ES_tradnl" b="1" dirty="0"/>
              <a:t>claridad </a:t>
            </a:r>
            <a:r>
              <a:rPr lang="es-ES_tradnl" dirty="0"/>
              <a:t>para evitar posibles desviaciones del proceso de investigación.</a:t>
            </a:r>
          </a:p>
          <a:p>
            <a:pPr algn="just"/>
            <a:r>
              <a:rPr lang="es-ES_tradnl" dirty="0"/>
              <a:t>Deben ser posibles de alcanzar.</a:t>
            </a:r>
          </a:p>
          <a:p>
            <a:pPr algn="just"/>
            <a:r>
              <a:rPr lang="es-ES_tradnl" dirty="0"/>
              <a:t>Los objetivos deben ser cuantificables</a:t>
            </a:r>
          </a:p>
          <a:p>
            <a:r>
              <a:rPr lang="es-ES" dirty="0"/>
              <a:t>Responden a una acción por lo que se redactan con un verbo en infinitivo.</a:t>
            </a:r>
          </a:p>
          <a:p>
            <a:pPr algn="just"/>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Objetivo General</a:t>
            </a:r>
            <a:endParaRPr lang="es-ES" dirty="0"/>
          </a:p>
        </p:txBody>
      </p:sp>
      <p:sp>
        <p:nvSpPr>
          <p:cNvPr id="3" name="2 Marcador de contenido"/>
          <p:cNvSpPr>
            <a:spLocks noGrp="1"/>
          </p:cNvSpPr>
          <p:nvPr>
            <p:ph idx="1"/>
          </p:nvPr>
        </p:nvSpPr>
        <p:spPr/>
        <p:txBody>
          <a:bodyPr>
            <a:normAutofit fontScale="92500" lnSpcReduction="20000"/>
          </a:bodyPr>
          <a:lstStyle/>
          <a:p>
            <a:r>
              <a:rPr lang="es-ES_tradnl" dirty="0">
                <a:latin typeface="Arial" pitchFamily="34" charset="0"/>
                <a:cs typeface="Arial" pitchFamily="34" charset="0"/>
              </a:rPr>
              <a:t>El objetivo general es el impacto directo que se logrará como resultado de la ejecución del proyecto, la solución del problema.</a:t>
            </a:r>
          </a:p>
          <a:p>
            <a:r>
              <a:rPr lang="es-ES_tradnl" dirty="0">
                <a:latin typeface="Arial" pitchFamily="34" charset="0"/>
                <a:cs typeface="Arial" pitchFamily="34" charset="0"/>
              </a:rPr>
              <a:t>Responde a la pregunta ¿Para qué hacer el proyecto? </a:t>
            </a:r>
            <a:r>
              <a:rPr lang="en-US" b="0" i="0" u="none" strike="noStrike" cap="none" baseline="0" dirty="0" err="1">
                <a:solidFill>
                  <a:schemeClr val="dk1"/>
                </a:solidFill>
                <a:latin typeface="Arial" pitchFamily="34" charset="0"/>
                <a:ea typeface="Times New Roman"/>
                <a:cs typeface="Arial" pitchFamily="34" charset="0"/>
                <a:sym typeface="Times New Roman"/>
              </a:rPr>
              <a:t>Representa</a:t>
            </a:r>
            <a:r>
              <a:rPr lang="en-US" b="0" i="0" u="none" strike="noStrike" cap="none" baseline="0" dirty="0">
                <a:solidFill>
                  <a:schemeClr val="dk1"/>
                </a:solidFill>
                <a:latin typeface="Arial" pitchFamily="34" charset="0"/>
                <a:ea typeface="Times New Roman"/>
                <a:cs typeface="Arial" pitchFamily="34" charset="0"/>
                <a:sym typeface="Times New Roman"/>
              </a:rPr>
              <a:t> la </a:t>
            </a:r>
            <a:r>
              <a:rPr lang="en-US" b="0" i="0" u="none" strike="noStrike" cap="none" baseline="0" dirty="0" err="1">
                <a:solidFill>
                  <a:schemeClr val="dk1"/>
                </a:solidFill>
                <a:latin typeface="Arial" pitchFamily="34" charset="0"/>
                <a:ea typeface="Times New Roman"/>
                <a:cs typeface="Arial" pitchFamily="34" charset="0"/>
                <a:sym typeface="Times New Roman"/>
              </a:rPr>
              <a:t>situación</a:t>
            </a:r>
            <a:r>
              <a:rPr lang="en-US" b="0" i="0" u="none" strike="noStrike" cap="none" baseline="0" dirty="0">
                <a:solidFill>
                  <a:schemeClr val="dk1"/>
                </a:solidFill>
                <a:latin typeface="Arial" pitchFamily="34" charset="0"/>
                <a:ea typeface="Times New Roman"/>
                <a:cs typeface="Arial" pitchFamily="34" charset="0"/>
                <a:sym typeface="Times New Roman"/>
              </a:rPr>
              <a:t> </a:t>
            </a:r>
            <a:r>
              <a:rPr lang="en-US" b="0" i="0" u="none" strike="noStrike" cap="none" baseline="0" dirty="0" err="1">
                <a:solidFill>
                  <a:schemeClr val="dk1"/>
                </a:solidFill>
                <a:latin typeface="Arial" pitchFamily="34" charset="0"/>
                <a:ea typeface="Times New Roman"/>
                <a:cs typeface="Arial" pitchFamily="34" charset="0"/>
                <a:sym typeface="Times New Roman"/>
              </a:rPr>
              <a:t>esperada</a:t>
            </a:r>
            <a:r>
              <a:rPr lang="en-US" b="0" i="0" u="none" strike="noStrike" cap="none" baseline="0" dirty="0">
                <a:solidFill>
                  <a:schemeClr val="dk1"/>
                </a:solidFill>
                <a:latin typeface="Arial" pitchFamily="34" charset="0"/>
                <a:ea typeface="Times New Roman"/>
                <a:cs typeface="Arial" pitchFamily="34" charset="0"/>
                <a:sym typeface="Times New Roman"/>
              </a:rPr>
              <a:t> al resolver el </a:t>
            </a:r>
            <a:r>
              <a:rPr lang="en-US" b="0" i="0" u="none" strike="noStrike" cap="none" baseline="0" dirty="0" err="1">
                <a:solidFill>
                  <a:schemeClr val="dk1"/>
                </a:solidFill>
                <a:latin typeface="Arial" pitchFamily="34" charset="0"/>
                <a:ea typeface="Times New Roman"/>
                <a:cs typeface="Arial" pitchFamily="34" charset="0"/>
                <a:sym typeface="Times New Roman"/>
              </a:rPr>
              <a:t>problema</a:t>
            </a:r>
            <a:r>
              <a:rPr lang="en-US" b="0" i="0" u="none" strike="noStrike" cap="none" baseline="0" dirty="0">
                <a:solidFill>
                  <a:schemeClr val="dk1"/>
                </a:solidFill>
                <a:latin typeface="Arial" pitchFamily="34" charset="0"/>
                <a:ea typeface="Times New Roman"/>
                <a:cs typeface="Arial" pitchFamily="34" charset="0"/>
                <a:sym typeface="Times New Roman"/>
              </a:rPr>
              <a:t>.</a:t>
            </a:r>
          </a:p>
          <a:p>
            <a:pPr lvl="0"/>
            <a:r>
              <a:rPr lang="en-US" b="0" i="0" u="none" strike="noStrike" cap="none" baseline="0" dirty="0">
                <a:solidFill>
                  <a:schemeClr val="dk1"/>
                </a:solidFill>
                <a:latin typeface="Arial" pitchFamily="34" charset="0"/>
                <a:ea typeface="Times New Roman"/>
                <a:cs typeface="Arial" pitchFamily="34" charset="0"/>
                <a:sym typeface="Times New Roman"/>
              </a:rPr>
              <a:t>Se </a:t>
            </a:r>
            <a:r>
              <a:rPr lang="en-US" b="0" i="0" u="none" strike="noStrike" cap="none" baseline="0" dirty="0" err="1">
                <a:solidFill>
                  <a:schemeClr val="dk1"/>
                </a:solidFill>
                <a:latin typeface="Arial" pitchFamily="34" charset="0"/>
                <a:ea typeface="Times New Roman"/>
                <a:cs typeface="Arial" pitchFamily="34" charset="0"/>
                <a:sym typeface="Times New Roman"/>
              </a:rPr>
              <a:t>expresa</a:t>
            </a:r>
            <a:r>
              <a:rPr lang="en-US" b="0" i="0" u="none" strike="noStrike" cap="none" baseline="0" dirty="0">
                <a:solidFill>
                  <a:schemeClr val="dk1"/>
                </a:solidFill>
                <a:latin typeface="Arial" pitchFamily="34" charset="0"/>
                <a:ea typeface="Times New Roman"/>
                <a:cs typeface="Arial" pitchFamily="34" charset="0"/>
                <a:sym typeface="Times New Roman"/>
              </a:rPr>
              <a:t> </a:t>
            </a:r>
            <a:r>
              <a:rPr lang="en-US" b="0" i="0" u="none" strike="noStrike" cap="none" baseline="0" dirty="0" err="1">
                <a:solidFill>
                  <a:schemeClr val="dk1"/>
                </a:solidFill>
                <a:latin typeface="Arial" pitchFamily="34" charset="0"/>
                <a:ea typeface="Times New Roman"/>
                <a:cs typeface="Arial" pitchFamily="34" charset="0"/>
                <a:sym typeface="Times New Roman"/>
              </a:rPr>
              <a:t>por</a:t>
            </a:r>
            <a:r>
              <a:rPr lang="en-US" b="0" i="0" u="none" strike="noStrike" cap="none" baseline="0" dirty="0">
                <a:solidFill>
                  <a:schemeClr val="dk1"/>
                </a:solidFill>
                <a:latin typeface="Arial" pitchFamily="34" charset="0"/>
                <a:ea typeface="Times New Roman"/>
                <a:cs typeface="Arial" pitchFamily="34" charset="0"/>
                <a:sym typeface="Times New Roman"/>
              </a:rPr>
              <a:t> la </a:t>
            </a:r>
            <a:r>
              <a:rPr lang="en-US" b="0" i="0" u="none" strike="noStrike" cap="none" baseline="0" dirty="0" err="1">
                <a:solidFill>
                  <a:schemeClr val="dk1"/>
                </a:solidFill>
                <a:latin typeface="Arial" pitchFamily="34" charset="0"/>
                <a:ea typeface="Times New Roman"/>
                <a:cs typeface="Arial" pitchFamily="34" charset="0"/>
                <a:sym typeface="Times New Roman"/>
              </a:rPr>
              <a:t>manifestación</a:t>
            </a:r>
            <a:r>
              <a:rPr lang="en-US" b="0" i="0" u="none" strike="noStrike" cap="none" baseline="0" dirty="0">
                <a:solidFill>
                  <a:schemeClr val="dk1"/>
                </a:solidFill>
                <a:latin typeface="Arial" pitchFamily="34" charset="0"/>
                <a:ea typeface="Times New Roman"/>
                <a:cs typeface="Arial" pitchFamily="34" charset="0"/>
                <a:sym typeface="Times New Roman"/>
              </a:rPr>
              <a:t> </a:t>
            </a:r>
            <a:r>
              <a:rPr lang="en-US" b="0" i="0" u="none" strike="noStrike" cap="none" baseline="0" dirty="0" err="1">
                <a:solidFill>
                  <a:schemeClr val="dk1"/>
                </a:solidFill>
                <a:latin typeface="Arial" pitchFamily="34" charset="0"/>
                <a:ea typeface="Times New Roman"/>
                <a:cs typeface="Arial" pitchFamily="34" charset="0"/>
                <a:sym typeface="Times New Roman"/>
              </a:rPr>
              <a:t>contraria</a:t>
            </a:r>
            <a:r>
              <a:rPr lang="en-US" b="0" i="0" u="none" strike="noStrike" cap="none" baseline="0" dirty="0">
                <a:solidFill>
                  <a:schemeClr val="dk1"/>
                </a:solidFill>
                <a:latin typeface="Arial" pitchFamily="34" charset="0"/>
                <a:ea typeface="Times New Roman"/>
                <a:cs typeface="Arial" pitchFamily="34" charset="0"/>
                <a:sym typeface="Times New Roman"/>
              </a:rPr>
              <a:t> al </a:t>
            </a:r>
            <a:r>
              <a:rPr lang="en-US" b="0" i="0" u="none" strike="noStrike" cap="none" baseline="0" dirty="0" err="1">
                <a:solidFill>
                  <a:schemeClr val="dk1"/>
                </a:solidFill>
                <a:latin typeface="Arial" pitchFamily="34" charset="0"/>
                <a:ea typeface="Times New Roman"/>
                <a:cs typeface="Arial" pitchFamily="34" charset="0"/>
                <a:sym typeface="Times New Roman"/>
              </a:rPr>
              <a:t>problema</a:t>
            </a:r>
            <a:r>
              <a:rPr lang="en-US" b="0" i="0" u="none" strike="noStrike" cap="none" baseline="0" dirty="0">
                <a:solidFill>
                  <a:schemeClr val="dk1"/>
                </a:solidFill>
                <a:latin typeface="Arial" pitchFamily="34" charset="0"/>
                <a:ea typeface="Times New Roman"/>
                <a:cs typeface="Arial" pitchFamily="34" charset="0"/>
                <a:sym typeface="Times New Roman"/>
              </a:rPr>
              <a:t> </a:t>
            </a:r>
            <a:r>
              <a:rPr lang="en-US" b="0" i="0" u="none" strike="noStrike" cap="none" baseline="0" dirty="0" err="1">
                <a:solidFill>
                  <a:schemeClr val="dk1"/>
                </a:solidFill>
                <a:latin typeface="Arial" pitchFamily="34" charset="0"/>
                <a:ea typeface="Times New Roman"/>
                <a:cs typeface="Arial" pitchFamily="34" charset="0"/>
                <a:sym typeface="Times New Roman"/>
              </a:rPr>
              <a:t>identificado</a:t>
            </a:r>
            <a:r>
              <a:rPr lang="en-US" b="0" i="0" u="none" strike="noStrike" cap="none" baseline="0" dirty="0">
                <a:solidFill>
                  <a:schemeClr val="dk1"/>
                </a:solidFill>
                <a:latin typeface="Arial" pitchFamily="34" charset="0"/>
                <a:ea typeface="Times New Roman"/>
                <a:cs typeface="Arial" pitchFamily="34" charset="0"/>
                <a:sym typeface="Times New Roman"/>
              </a:rPr>
              <a:t>.</a:t>
            </a:r>
          </a:p>
          <a:p>
            <a:r>
              <a:rPr lang="es-ES_tradnl" dirty="0">
                <a:latin typeface="Arial" pitchFamily="34" charset="0"/>
                <a:cs typeface="Arial" pitchFamily="34" charset="0"/>
              </a:rPr>
              <a:t>Normalmente este objetivo es individual.</a:t>
            </a:r>
          </a:p>
          <a:p>
            <a:r>
              <a:rPr lang="es-ES_tradnl" dirty="0">
                <a:latin typeface="Arial" pitchFamily="34" charset="0"/>
                <a:cs typeface="Arial" pitchFamily="34" charset="0"/>
              </a:rPr>
              <a:t>Tiene estrecha relación con el problema a resolver y su solución.</a:t>
            </a:r>
          </a:p>
          <a:p>
            <a:endParaRPr lang="es-ES"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Objetivo General</a:t>
            </a:r>
            <a:endParaRPr lang="es-ES" dirty="0"/>
          </a:p>
        </p:txBody>
      </p:sp>
      <p:sp>
        <p:nvSpPr>
          <p:cNvPr id="3" name="2 Marcador de contenido"/>
          <p:cNvSpPr>
            <a:spLocks noGrp="1"/>
          </p:cNvSpPr>
          <p:nvPr>
            <p:ph idx="1"/>
          </p:nvPr>
        </p:nvSpPr>
        <p:spPr/>
        <p:txBody>
          <a:bodyPr/>
          <a:lstStyle/>
          <a:p>
            <a:r>
              <a:rPr lang="es-ES_tradnl" dirty="0"/>
              <a:t>El objetivo general no se puede redactar de una forma ligera.  Debe ser cuidadosamente estudiado para lograr ubicar las palabras y la redacción exacta que lleve al realizador a exponer en muy pocas líneas el fruto de su trabajo.</a:t>
            </a:r>
          </a:p>
          <a:p>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Objetivos Específicos</a:t>
            </a:r>
            <a:endParaRPr lang="es-ES" dirty="0"/>
          </a:p>
        </p:txBody>
      </p:sp>
      <p:sp>
        <p:nvSpPr>
          <p:cNvPr id="3" name="2 Marcador de contenido"/>
          <p:cNvSpPr>
            <a:spLocks noGrp="1"/>
          </p:cNvSpPr>
          <p:nvPr>
            <p:ph idx="1"/>
          </p:nvPr>
        </p:nvSpPr>
        <p:spPr>
          <a:xfrm>
            <a:off x="457200" y="1235893"/>
            <a:ext cx="8229600" cy="5001419"/>
          </a:xfrm>
        </p:spPr>
        <p:txBody>
          <a:bodyPr>
            <a:normAutofit fontScale="62500" lnSpcReduction="20000"/>
          </a:bodyPr>
          <a:lstStyle/>
          <a:p>
            <a:pPr algn="just"/>
            <a:r>
              <a:rPr lang="es-CO" dirty="0">
                <a:latin typeface="Arial" pitchFamily="34" charset="0"/>
                <a:cs typeface="Arial" pitchFamily="34" charset="0"/>
              </a:rPr>
              <a:t>Los objetivos específicos tienen menor alcance. Como son varios, se acostumbra a ordenarlos cronológicamente.</a:t>
            </a:r>
          </a:p>
          <a:p>
            <a:pPr algn="just"/>
            <a:endParaRPr lang="es-CO" dirty="0">
              <a:latin typeface="Arial" pitchFamily="34" charset="0"/>
              <a:cs typeface="Arial" pitchFamily="34" charset="0"/>
            </a:endParaRPr>
          </a:p>
          <a:p>
            <a:pPr algn="just"/>
            <a:r>
              <a:rPr lang="es-ES_tradnl" dirty="0">
                <a:latin typeface="Arial" pitchFamily="34" charset="0"/>
                <a:cs typeface="Arial" pitchFamily="34" charset="0"/>
              </a:rPr>
              <a:t>Estos objetivos enmarcan todas aquellas acciones, que se convierten en los propósitos específicos que el proyecto debe alcanzar y cuya sumatoria lleva, de forma completa, a la obtención del objetivo general y por ende a la solución del problema planteado. En nuestro caso son </a:t>
            </a:r>
            <a:r>
              <a:rPr lang="es-ES_tradnl" b="1" u="sng" dirty="0">
                <a:solidFill>
                  <a:schemeClr val="tx2"/>
                </a:solidFill>
                <a:latin typeface="Arial" pitchFamily="34" charset="0"/>
                <a:cs typeface="Arial" pitchFamily="34" charset="0"/>
              </a:rPr>
              <a:t>“las acciones grandes del sistema de información”.</a:t>
            </a:r>
          </a:p>
          <a:p>
            <a:pPr algn="just"/>
            <a:endParaRPr lang="es-ES_tradnl" dirty="0">
              <a:latin typeface="Arial" pitchFamily="34" charset="0"/>
              <a:cs typeface="Arial" pitchFamily="34" charset="0"/>
            </a:endParaRPr>
          </a:p>
          <a:p>
            <a:r>
              <a:rPr lang="es-ES" dirty="0">
                <a:latin typeface="Arial" pitchFamily="34" charset="0"/>
                <a:cs typeface="Arial" pitchFamily="34" charset="0"/>
              </a:rPr>
              <a:t>Los objetivos específicos deben ser escogidos cuidadosamente para no saturar la formulación del proyecto con una gran cantidad de acciones que no tienen una importancia trascendental. </a:t>
            </a:r>
          </a:p>
          <a:p>
            <a:pPr>
              <a:buNone/>
            </a:pPr>
            <a:r>
              <a:rPr lang="es-ES" dirty="0">
                <a:latin typeface="Arial" pitchFamily="34" charset="0"/>
                <a:cs typeface="Arial" pitchFamily="34" charset="0"/>
              </a:rPr>
              <a:t> </a:t>
            </a:r>
          </a:p>
          <a:p>
            <a:r>
              <a:rPr lang="es-ES" b="1" dirty="0">
                <a:latin typeface="Arial" pitchFamily="34" charset="0"/>
                <a:cs typeface="Arial" pitchFamily="34" charset="0"/>
              </a:rPr>
              <a:t>No hay que confundir los objetivos específicos con actividades del proyecto.</a:t>
            </a:r>
          </a:p>
          <a:p>
            <a:endParaRPr lang="es-ES"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Formulación del Proyecto</a:t>
            </a:r>
            <a:endParaRPr lang="es-ES" dirty="0"/>
          </a:p>
        </p:txBody>
      </p:sp>
      <p:sp>
        <p:nvSpPr>
          <p:cNvPr id="3" name="2 Marcador de contenido"/>
          <p:cNvSpPr>
            <a:spLocks noGrp="1"/>
          </p:cNvSpPr>
          <p:nvPr>
            <p:ph idx="1"/>
          </p:nvPr>
        </p:nvSpPr>
        <p:spPr/>
        <p:txBody>
          <a:bodyPr>
            <a:normAutofit fontScale="77500" lnSpcReduction="20000"/>
          </a:bodyPr>
          <a:lstStyle/>
          <a:p>
            <a:pPr algn="just"/>
            <a:r>
              <a:rPr lang="es-ES" dirty="0">
                <a:latin typeface="Arial" pitchFamily="34" charset="0"/>
                <a:cs typeface="Arial" pitchFamily="34" charset="0"/>
              </a:rPr>
              <a:t>Los proyectos son la forma mas utilizada para  expresar cualquier idea a nivel global. De ahí la importancia de saber identificar, formular y gestionar proyectos.</a:t>
            </a:r>
          </a:p>
          <a:p>
            <a:pPr algn="just"/>
            <a:endParaRPr lang="es-ES" dirty="0">
              <a:latin typeface="Arial" pitchFamily="34" charset="0"/>
              <a:cs typeface="Arial" pitchFamily="34" charset="0"/>
            </a:endParaRPr>
          </a:p>
          <a:p>
            <a:pPr algn="just"/>
            <a:r>
              <a:rPr lang="es-ES" dirty="0">
                <a:latin typeface="Arial" pitchFamily="34" charset="0"/>
                <a:cs typeface="Arial" pitchFamily="34" charset="0"/>
              </a:rPr>
              <a:t>La adecuada formulación de un proyecto permite expresar una idea de forma completa pero concreta, lo que se quiere lograr y de cómo se hará. Un proyecto bien formulado es clave para lograr interés, cooperación,  participación y claro, financiación. </a:t>
            </a:r>
          </a:p>
          <a:p>
            <a:pPr algn="just"/>
            <a:endParaRPr lang="es-ES" dirty="0">
              <a:latin typeface="Arial" pitchFamily="34" charset="0"/>
              <a:cs typeface="Arial" pitchFamily="34" charset="0"/>
            </a:endParaRPr>
          </a:p>
          <a:p>
            <a:pPr algn="just"/>
            <a:r>
              <a:rPr lang="es-ES" dirty="0">
                <a:latin typeface="Arial" pitchFamily="34" charset="0"/>
                <a:cs typeface="Arial" pitchFamily="34" charset="0"/>
              </a:rPr>
              <a:t>Para la formulación de un proyecto se requiere sentido común, lógica, técnica y creatividad.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Formulación del Proyecto</a:t>
            </a:r>
            <a:endParaRPr lang="es-ES" dirty="0"/>
          </a:p>
        </p:txBody>
      </p:sp>
      <p:sp>
        <p:nvSpPr>
          <p:cNvPr id="3" name="2 Marcador de contenido"/>
          <p:cNvSpPr>
            <a:spLocks noGrp="1"/>
          </p:cNvSpPr>
          <p:nvPr>
            <p:ph idx="1"/>
          </p:nvPr>
        </p:nvSpPr>
        <p:spPr/>
        <p:txBody>
          <a:bodyPr>
            <a:normAutofit fontScale="92500" lnSpcReduction="20000"/>
          </a:bodyPr>
          <a:lstStyle/>
          <a:p>
            <a:pPr algn="just"/>
            <a:r>
              <a:rPr lang="es-ES" dirty="0">
                <a:latin typeface="Arial" pitchFamily="34" charset="0"/>
                <a:cs typeface="Arial" pitchFamily="34" charset="0"/>
              </a:rPr>
              <a:t>No olvidemos que un proyecto, se plantea para  encontrar una solución a una necesidad humana por satisfacer, medianamente satisfecha o a una oportunidad de mejoramiento.</a:t>
            </a:r>
          </a:p>
          <a:p>
            <a:pPr algn="just"/>
            <a:endParaRPr lang="es-ES" dirty="0">
              <a:latin typeface="Arial" pitchFamily="34" charset="0"/>
              <a:cs typeface="Arial" pitchFamily="34" charset="0"/>
            </a:endParaRPr>
          </a:p>
          <a:p>
            <a:pPr algn="just"/>
            <a:r>
              <a:rPr lang="es-ES" dirty="0">
                <a:latin typeface="Arial" pitchFamily="34" charset="0"/>
                <a:cs typeface="Arial" pitchFamily="34" charset="0"/>
              </a:rPr>
              <a:t>No debemos plantear un proyecto si no busca resolver una necesidad o un problema de uno o un grupo de clientes.</a:t>
            </a:r>
          </a:p>
          <a:p>
            <a:pPr algn="just"/>
            <a:endParaRPr lang="es-ES" dirty="0">
              <a:latin typeface="Arial" pitchFamily="34" charset="0"/>
              <a:cs typeface="Arial" pitchFamily="34" charset="0"/>
            </a:endParaRPr>
          </a:p>
          <a:p>
            <a:pPr algn="just"/>
            <a:r>
              <a:rPr lang="es-ES" dirty="0">
                <a:latin typeface="Arial" pitchFamily="34" charset="0"/>
                <a:cs typeface="Arial" pitchFamily="34" charset="0"/>
              </a:rPr>
              <a:t>Intervendremos procesos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Formulación del Proyecto</a:t>
            </a:r>
            <a:endParaRPr lang="es-ES" dirty="0"/>
          </a:p>
        </p:txBody>
      </p:sp>
      <p:sp>
        <p:nvSpPr>
          <p:cNvPr id="3" name="2 Marcador de contenido"/>
          <p:cNvSpPr>
            <a:spLocks noGrp="1"/>
          </p:cNvSpPr>
          <p:nvPr>
            <p:ph idx="1"/>
          </p:nvPr>
        </p:nvSpPr>
        <p:spPr/>
        <p:txBody>
          <a:bodyPr/>
          <a:lstStyle/>
          <a:p>
            <a:r>
              <a:rPr lang="es-ES" dirty="0"/>
              <a:t>También es importante recordar que todo proyecto es un sistema dinámico, entonces, durante todas las fases debemos estar pendientes de que pasa con el proceso a intervenir.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dirty="0"/>
              <a:t>Principios para la Formulación de Proyectos</a:t>
            </a:r>
            <a:endParaRPr lang="es-ES" dirty="0"/>
          </a:p>
        </p:txBody>
      </p:sp>
      <p:sp>
        <p:nvSpPr>
          <p:cNvPr id="3" name="2 Marcador de contenido"/>
          <p:cNvSpPr>
            <a:spLocks noGrp="1"/>
          </p:cNvSpPr>
          <p:nvPr>
            <p:ph idx="1"/>
          </p:nvPr>
        </p:nvSpPr>
        <p:spPr/>
        <p:txBody>
          <a:bodyPr>
            <a:normAutofit fontScale="70000" lnSpcReduction="20000"/>
          </a:bodyPr>
          <a:lstStyle/>
          <a:p>
            <a:r>
              <a:rPr lang="es-ES" b="1" dirty="0" err="1"/>
              <a:t>a.Objetividad</a:t>
            </a:r>
            <a:r>
              <a:rPr lang="es-ES" dirty="0"/>
              <a:t>: Hace referencia a la necesidad de estudiar los hechos sin aferrarse a opiniones o juicios preconcebidos, con disposición a abandonar cualquier posición que la realidad muestre como falsa, inadecuada o insatisfecha.</a:t>
            </a:r>
          </a:p>
          <a:p>
            <a:r>
              <a:rPr lang="es-ES" b="1" dirty="0"/>
              <a:t>b. Claridad: </a:t>
            </a:r>
            <a:r>
              <a:rPr lang="es-ES" dirty="0"/>
              <a:t>Todo proyecto debe definir claramente lo que se quiere lograr, reflejando, de igual forma, las motivaciones y las aspiraciones de los grupos involucrados.</a:t>
            </a:r>
          </a:p>
          <a:p>
            <a:r>
              <a:rPr lang="es-ES" b="1" dirty="0"/>
              <a:t>c. Principio de realidad: </a:t>
            </a:r>
            <a:r>
              <a:rPr lang="es-ES" dirty="0"/>
              <a:t>No tiene sentido establecer objetivos óptimos, pero cuyo cumplimiento sea completamente improbable.</a:t>
            </a:r>
          </a:p>
          <a:p>
            <a:pPr algn="just"/>
            <a:r>
              <a:rPr lang="es-ES" b="1" dirty="0"/>
              <a:t>d. Flexibilidad: </a:t>
            </a:r>
            <a:r>
              <a:rPr lang="es-ES" dirty="0"/>
              <a:t>En la aplicación de un plan, programa o proyecto, las situaciones coyunturales (permanentemente cambiantes) exigen un constante reajuste o corrección de lo propuesto, de ahí que sea mejor no formular con una </a:t>
            </a:r>
            <a:r>
              <a:rPr lang="es-ES" dirty="0" err="1"/>
              <a:t>secuencialidad</a:t>
            </a:r>
            <a:r>
              <a:rPr lang="es-ES" dirty="0"/>
              <a:t> totalmente rígida.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Pasos Claves</a:t>
            </a:r>
            <a:endParaRPr lang="es-ES" dirty="0"/>
          </a:p>
        </p:txBody>
      </p:sp>
      <p:sp>
        <p:nvSpPr>
          <p:cNvPr id="3" name="2 Marcador de contenido"/>
          <p:cNvSpPr>
            <a:spLocks noGrp="1"/>
          </p:cNvSpPr>
          <p:nvPr>
            <p:ph idx="1"/>
          </p:nvPr>
        </p:nvSpPr>
        <p:spPr/>
        <p:txBody>
          <a:bodyPr/>
          <a:lstStyle/>
          <a:p>
            <a:pPr lvl="0">
              <a:spcBef>
                <a:spcPts val="0"/>
              </a:spcBef>
              <a:buClr>
                <a:srgbClr val="FF0000"/>
              </a:buClr>
              <a:buSzPct val="100000"/>
              <a:buFont typeface="Times New Roman"/>
              <a:buChar char="•"/>
            </a:pPr>
            <a:r>
              <a:rPr lang="en-US" b="0" i="0" u="none" strike="noStrike" cap="none" baseline="0" dirty="0" err="1">
                <a:solidFill>
                  <a:schemeClr val="dk1"/>
                </a:solidFill>
                <a:latin typeface="Arial" pitchFamily="34" charset="0"/>
                <a:ea typeface="Times New Roman"/>
                <a:cs typeface="Arial" pitchFamily="34" charset="0"/>
                <a:sym typeface="Times New Roman"/>
              </a:rPr>
              <a:t>Identificar</a:t>
            </a:r>
            <a:r>
              <a:rPr lang="en-US" b="0" i="0" u="none" strike="noStrike" cap="none" baseline="0" dirty="0">
                <a:solidFill>
                  <a:schemeClr val="dk1"/>
                </a:solidFill>
                <a:latin typeface="Arial" pitchFamily="34" charset="0"/>
                <a:ea typeface="Times New Roman"/>
                <a:cs typeface="Arial" pitchFamily="34" charset="0"/>
                <a:sym typeface="Times New Roman"/>
              </a:rPr>
              <a:t> el </a:t>
            </a:r>
            <a:r>
              <a:rPr lang="en-US" b="0" i="0" u="none" strike="noStrike" cap="none" baseline="0" dirty="0" err="1">
                <a:solidFill>
                  <a:schemeClr val="dk1"/>
                </a:solidFill>
                <a:latin typeface="Arial" pitchFamily="34" charset="0"/>
                <a:ea typeface="Times New Roman"/>
                <a:cs typeface="Arial" pitchFamily="34" charset="0"/>
                <a:sym typeface="Times New Roman"/>
              </a:rPr>
              <a:t>problema</a:t>
            </a:r>
            <a:endParaRPr lang="en-US" b="0" i="0" u="none" strike="noStrike" cap="none" baseline="0" dirty="0">
              <a:solidFill>
                <a:schemeClr val="dk1"/>
              </a:solidFill>
              <a:latin typeface="Arial" pitchFamily="34" charset="0"/>
              <a:ea typeface="Times New Roman"/>
              <a:cs typeface="Arial" pitchFamily="34" charset="0"/>
              <a:sym typeface="Times New Roman"/>
            </a:endParaRPr>
          </a:p>
          <a:p>
            <a:pPr lvl="0">
              <a:spcBef>
                <a:spcPts val="480"/>
              </a:spcBef>
              <a:buClr>
                <a:srgbClr val="FF0000"/>
              </a:buClr>
              <a:buSzPct val="100000"/>
              <a:buFont typeface="Times New Roman"/>
              <a:buChar char="•"/>
            </a:pPr>
            <a:r>
              <a:rPr lang="en-US" b="0" i="0" u="none" strike="noStrike" cap="none" baseline="0" dirty="0" err="1">
                <a:solidFill>
                  <a:schemeClr val="dk1"/>
                </a:solidFill>
                <a:latin typeface="Arial" pitchFamily="34" charset="0"/>
                <a:ea typeface="Times New Roman"/>
                <a:cs typeface="Arial" pitchFamily="34" charset="0"/>
                <a:sym typeface="Times New Roman"/>
              </a:rPr>
              <a:t>Examinar</a:t>
            </a:r>
            <a:r>
              <a:rPr lang="en-US" b="0" i="0" u="none" strike="noStrike" cap="none" baseline="0" dirty="0">
                <a:solidFill>
                  <a:schemeClr val="dk1"/>
                </a:solidFill>
                <a:latin typeface="Arial" pitchFamily="34" charset="0"/>
                <a:ea typeface="Times New Roman"/>
                <a:cs typeface="Arial" pitchFamily="34" charset="0"/>
                <a:sym typeface="Times New Roman"/>
              </a:rPr>
              <a:t> los </a:t>
            </a:r>
            <a:r>
              <a:rPr lang="en-US" b="0" i="0" u="none" strike="noStrike" cap="none" baseline="0" dirty="0" err="1">
                <a:solidFill>
                  <a:schemeClr val="dk1"/>
                </a:solidFill>
                <a:latin typeface="Arial" pitchFamily="34" charset="0"/>
                <a:ea typeface="Times New Roman"/>
                <a:cs typeface="Arial" pitchFamily="34" charset="0"/>
                <a:sym typeface="Times New Roman"/>
              </a:rPr>
              <a:t>efectos</a:t>
            </a:r>
            <a:r>
              <a:rPr lang="en-US" b="0" i="0" u="none" strike="noStrike" cap="none" baseline="0" dirty="0">
                <a:solidFill>
                  <a:schemeClr val="dk1"/>
                </a:solidFill>
                <a:latin typeface="Arial" pitchFamily="34" charset="0"/>
                <a:ea typeface="Times New Roman"/>
                <a:cs typeface="Arial" pitchFamily="34" charset="0"/>
                <a:sym typeface="Times New Roman"/>
              </a:rPr>
              <a:t> del </a:t>
            </a:r>
            <a:r>
              <a:rPr lang="en-US" b="0" i="0" u="none" strike="noStrike" cap="none" baseline="0" dirty="0" err="1">
                <a:solidFill>
                  <a:schemeClr val="dk1"/>
                </a:solidFill>
                <a:latin typeface="Arial" pitchFamily="34" charset="0"/>
                <a:ea typeface="Times New Roman"/>
                <a:cs typeface="Arial" pitchFamily="34" charset="0"/>
                <a:sym typeface="Times New Roman"/>
              </a:rPr>
              <a:t>problema</a:t>
            </a:r>
            <a:endParaRPr lang="en-US" b="0" i="0" u="none" strike="noStrike" cap="none" baseline="0" dirty="0">
              <a:solidFill>
                <a:schemeClr val="dk1"/>
              </a:solidFill>
              <a:latin typeface="Arial" pitchFamily="34" charset="0"/>
              <a:ea typeface="Times New Roman"/>
              <a:cs typeface="Arial" pitchFamily="34" charset="0"/>
              <a:sym typeface="Times New Roman"/>
            </a:endParaRPr>
          </a:p>
          <a:p>
            <a:pPr lvl="0">
              <a:spcBef>
                <a:spcPts val="480"/>
              </a:spcBef>
              <a:buClr>
                <a:srgbClr val="FF0000"/>
              </a:buClr>
              <a:buSzPct val="100000"/>
              <a:buFont typeface="Times New Roman"/>
              <a:buChar char="•"/>
            </a:pPr>
            <a:r>
              <a:rPr lang="en-US" b="0" i="0" u="none" strike="noStrike" cap="none" baseline="0" dirty="0" err="1">
                <a:solidFill>
                  <a:schemeClr val="dk1"/>
                </a:solidFill>
                <a:latin typeface="Arial" pitchFamily="34" charset="0"/>
                <a:ea typeface="Times New Roman"/>
                <a:cs typeface="Arial" pitchFamily="34" charset="0"/>
                <a:sym typeface="Times New Roman"/>
              </a:rPr>
              <a:t>Identificar</a:t>
            </a:r>
            <a:r>
              <a:rPr lang="en-US" b="0" i="0" u="none" strike="noStrike" cap="none" baseline="0" dirty="0">
                <a:solidFill>
                  <a:schemeClr val="dk1"/>
                </a:solidFill>
                <a:latin typeface="Arial" pitchFamily="34" charset="0"/>
                <a:ea typeface="Times New Roman"/>
                <a:cs typeface="Arial" pitchFamily="34" charset="0"/>
                <a:sym typeface="Times New Roman"/>
              </a:rPr>
              <a:t> </a:t>
            </a:r>
            <a:r>
              <a:rPr lang="en-US" b="0" i="0" u="none" strike="noStrike" cap="none" baseline="0" dirty="0" err="1">
                <a:solidFill>
                  <a:schemeClr val="dk1"/>
                </a:solidFill>
                <a:latin typeface="Arial" pitchFamily="34" charset="0"/>
                <a:ea typeface="Times New Roman"/>
                <a:cs typeface="Arial" pitchFamily="34" charset="0"/>
                <a:sym typeface="Times New Roman"/>
              </a:rPr>
              <a:t>las</a:t>
            </a:r>
            <a:r>
              <a:rPr lang="en-US" b="0" i="0" u="none" strike="noStrike" cap="none" baseline="0" dirty="0">
                <a:solidFill>
                  <a:schemeClr val="dk1"/>
                </a:solidFill>
                <a:latin typeface="Arial" pitchFamily="34" charset="0"/>
                <a:ea typeface="Times New Roman"/>
                <a:cs typeface="Arial" pitchFamily="34" charset="0"/>
                <a:sym typeface="Times New Roman"/>
              </a:rPr>
              <a:t> </a:t>
            </a:r>
            <a:r>
              <a:rPr lang="en-US" b="0" i="0" u="none" strike="noStrike" cap="none" baseline="0" dirty="0" err="1">
                <a:solidFill>
                  <a:schemeClr val="dk1"/>
                </a:solidFill>
                <a:latin typeface="Arial" pitchFamily="34" charset="0"/>
                <a:ea typeface="Times New Roman"/>
                <a:cs typeface="Arial" pitchFamily="34" charset="0"/>
                <a:sym typeface="Times New Roman"/>
              </a:rPr>
              <a:t>posibles</a:t>
            </a:r>
            <a:r>
              <a:rPr lang="en-US" b="0" i="0" u="none" strike="noStrike" cap="none" baseline="0" dirty="0">
                <a:solidFill>
                  <a:schemeClr val="dk1"/>
                </a:solidFill>
                <a:latin typeface="Arial" pitchFamily="34" charset="0"/>
                <a:ea typeface="Times New Roman"/>
                <a:cs typeface="Arial" pitchFamily="34" charset="0"/>
                <a:sym typeface="Times New Roman"/>
              </a:rPr>
              <a:t> </a:t>
            </a:r>
            <a:r>
              <a:rPr lang="en-US" b="0" i="0" u="none" strike="noStrike" cap="none" baseline="0" dirty="0" err="1">
                <a:solidFill>
                  <a:schemeClr val="dk1"/>
                </a:solidFill>
                <a:latin typeface="Arial" pitchFamily="34" charset="0"/>
                <a:ea typeface="Times New Roman"/>
                <a:cs typeface="Arial" pitchFamily="34" charset="0"/>
                <a:sym typeface="Times New Roman"/>
              </a:rPr>
              <a:t>causas</a:t>
            </a:r>
            <a:r>
              <a:rPr lang="en-US" b="0" i="0" u="none" strike="noStrike" cap="none" baseline="0" dirty="0">
                <a:solidFill>
                  <a:schemeClr val="dk1"/>
                </a:solidFill>
                <a:latin typeface="Arial" pitchFamily="34" charset="0"/>
                <a:ea typeface="Times New Roman"/>
                <a:cs typeface="Arial" pitchFamily="34" charset="0"/>
                <a:sym typeface="Times New Roman"/>
              </a:rPr>
              <a:t> del </a:t>
            </a:r>
            <a:r>
              <a:rPr lang="en-US" b="0" i="0" u="none" strike="noStrike" cap="none" baseline="0" dirty="0" err="1">
                <a:solidFill>
                  <a:schemeClr val="dk1"/>
                </a:solidFill>
                <a:latin typeface="Arial" pitchFamily="34" charset="0"/>
                <a:ea typeface="Times New Roman"/>
                <a:cs typeface="Arial" pitchFamily="34" charset="0"/>
                <a:sym typeface="Times New Roman"/>
              </a:rPr>
              <a:t>problema</a:t>
            </a:r>
            <a:endParaRPr lang="en-US" b="0" i="0" u="none" strike="noStrike" cap="none" baseline="0" dirty="0">
              <a:solidFill>
                <a:schemeClr val="dk1"/>
              </a:solidFill>
              <a:latin typeface="Arial" pitchFamily="34" charset="0"/>
              <a:ea typeface="Times New Roman"/>
              <a:cs typeface="Arial" pitchFamily="34" charset="0"/>
              <a:sym typeface="Times New Roman"/>
            </a:endParaRPr>
          </a:p>
          <a:p>
            <a:pPr lvl="0">
              <a:spcBef>
                <a:spcPts val="480"/>
              </a:spcBef>
              <a:buClr>
                <a:srgbClr val="FF0000"/>
              </a:buClr>
              <a:buSzPct val="100000"/>
              <a:buFont typeface="Times New Roman"/>
              <a:buChar char="•"/>
            </a:pPr>
            <a:r>
              <a:rPr lang="en-US" b="0" i="0" u="none" strike="noStrike" cap="none" baseline="0" dirty="0" err="1">
                <a:solidFill>
                  <a:schemeClr val="dk1"/>
                </a:solidFill>
                <a:latin typeface="Arial" pitchFamily="34" charset="0"/>
                <a:ea typeface="Times New Roman"/>
                <a:cs typeface="Arial" pitchFamily="34" charset="0"/>
                <a:sym typeface="Times New Roman"/>
              </a:rPr>
              <a:t>Definir</a:t>
            </a:r>
            <a:r>
              <a:rPr lang="en-US" b="0" i="0" u="none" strike="noStrike" cap="none" baseline="0" dirty="0">
                <a:solidFill>
                  <a:schemeClr val="dk1"/>
                </a:solidFill>
                <a:latin typeface="Arial" pitchFamily="34" charset="0"/>
                <a:ea typeface="Times New Roman"/>
                <a:cs typeface="Arial" pitchFamily="34" charset="0"/>
                <a:sym typeface="Times New Roman"/>
              </a:rPr>
              <a:t> los </a:t>
            </a:r>
            <a:r>
              <a:rPr lang="en-US" b="0" i="0" u="none" strike="noStrike" cap="none" baseline="0" dirty="0" err="1">
                <a:solidFill>
                  <a:schemeClr val="dk1"/>
                </a:solidFill>
                <a:latin typeface="Arial" pitchFamily="34" charset="0"/>
                <a:ea typeface="Times New Roman"/>
                <a:cs typeface="Arial" pitchFamily="34" charset="0"/>
                <a:sym typeface="Times New Roman"/>
              </a:rPr>
              <a:t>objetivos</a:t>
            </a:r>
            <a:endParaRPr lang="en-US" b="0" i="0" u="none" strike="noStrike" cap="none" baseline="0" dirty="0">
              <a:solidFill>
                <a:schemeClr val="dk1"/>
              </a:solidFill>
              <a:latin typeface="Arial" pitchFamily="34" charset="0"/>
              <a:ea typeface="Times New Roman"/>
              <a:cs typeface="Arial" pitchFamily="34" charset="0"/>
              <a:sym typeface="Times New Roman"/>
            </a:endParaRPr>
          </a:p>
          <a:p>
            <a:endParaRPr lang="es-ES"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Planteamiento del Problema</a:t>
            </a:r>
            <a:endParaRPr lang="es-ES" dirty="0"/>
          </a:p>
        </p:txBody>
      </p:sp>
      <p:sp>
        <p:nvSpPr>
          <p:cNvPr id="3" name="2 Marcador de contenido"/>
          <p:cNvSpPr>
            <a:spLocks noGrp="1"/>
          </p:cNvSpPr>
          <p:nvPr>
            <p:ph idx="1"/>
          </p:nvPr>
        </p:nvSpPr>
        <p:spPr/>
        <p:txBody>
          <a:bodyPr>
            <a:normAutofit fontScale="92500" lnSpcReduction="20000"/>
          </a:bodyPr>
          <a:lstStyle/>
          <a:p>
            <a:pPr algn="just"/>
            <a:r>
              <a:rPr lang="es-CO" dirty="0">
                <a:latin typeface="Arial" pitchFamily="34" charset="0"/>
                <a:cs typeface="Arial" pitchFamily="34" charset="0"/>
              </a:rPr>
              <a:t>El problema se debe plantear de forma concreta para que se facilite la búsqueda de soluciones, pero también de forma amplia para que permita mas alternativas de solución. Un error común es plantearlo como una negación o la falta de algo y esto no permite la búsqueda de varias posibles soluciones.</a:t>
            </a:r>
          </a:p>
          <a:p>
            <a:pPr algn="just"/>
            <a:endParaRPr lang="es-CO" dirty="0">
              <a:latin typeface="Arial" pitchFamily="34" charset="0"/>
              <a:cs typeface="Arial" pitchFamily="34" charset="0"/>
            </a:endParaRPr>
          </a:p>
          <a:p>
            <a:pPr lvl="0" algn="just"/>
            <a:r>
              <a:rPr lang="en-US" b="0" i="0" u="none" strike="noStrike" cap="none" baseline="0" dirty="0">
                <a:solidFill>
                  <a:schemeClr val="dk1"/>
                </a:solidFill>
                <a:latin typeface="Arial" pitchFamily="34" charset="0"/>
                <a:ea typeface="Times New Roman"/>
                <a:cs typeface="Arial" pitchFamily="34" charset="0"/>
                <a:sym typeface="Times New Roman"/>
              </a:rPr>
              <a:t>No </a:t>
            </a:r>
            <a:r>
              <a:rPr lang="en-US" b="0" i="0" u="none" strike="noStrike" cap="none" baseline="0" dirty="0" err="1">
                <a:solidFill>
                  <a:schemeClr val="dk1"/>
                </a:solidFill>
                <a:latin typeface="Arial" pitchFamily="34" charset="0"/>
                <a:ea typeface="Times New Roman"/>
                <a:cs typeface="Arial" pitchFamily="34" charset="0"/>
                <a:sym typeface="Times New Roman"/>
              </a:rPr>
              <a:t>confundir</a:t>
            </a:r>
            <a:r>
              <a:rPr lang="en-US" b="0" i="0" u="none" strike="noStrike" cap="none" baseline="0" dirty="0">
                <a:solidFill>
                  <a:schemeClr val="dk1"/>
                </a:solidFill>
                <a:latin typeface="Arial" pitchFamily="34" charset="0"/>
                <a:ea typeface="Times New Roman"/>
                <a:cs typeface="Arial" pitchFamily="34" charset="0"/>
                <a:sym typeface="Times New Roman"/>
              </a:rPr>
              <a:t> el </a:t>
            </a:r>
            <a:r>
              <a:rPr lang="en-US" b="0" i="0" u="none" strike="noStrike" cap="none" baseline="0" dirty="0" err="1">
                <a:solidFill>
                  <a:schemeClr val="dk1"/>
                </a:solidFill>
                <a:latin typeface="Arial" pitchFamily="34" charset="0"/>
                <a:ea typeface="Times New Roman"/>
                <a:cs typeface="Arial" pitchFamily="34" charset="0"/>
                <a:sym typeface="Times New Roman"/>
              </a:rPr>
              <a:t>problema</a:t>
            </a:r>
            <a:r>
              <a:rPr lang="en-US" b="0" i="0" u="none" strike="noStrike" cap="none" baseline="0" dirty="0">
                <a:solidFill>
                  <a:schemeClr val="dk1"/>
                </a:solidFill>
                <a:latin typeface="Arial" pitchFamily="34" charset="0"/>
                <a:ea typeface="Times New Roman"/>
                <a:cs typeface="Arial" pitchFamily="34" charset="0"/>
                <a:sym typeface="Times New Roman"/>
              </a:rPr>
              <a:t> con la </a:t>
            </a:r>
            <a:r>
              <a:rPr lang="en-US" b="0" i="0" u="none" strike="noStrike" cap="none" baseline="0" dirty="0" err="1">
                <a:solidFill>
                  <a:schemeClr val="dk1"/>
                </a:solidFill>
                <a:latin typeface="Arial" pitchFamily="34" charset="0"/>
                <a:ea typeface="Times New Roman"/>
                <a:cs typeface="Arial" pitchFamily="34" charset="0"/>
                <a:sym typeface="Times New Roman"/>
              </a:rPr>
              <a:t>falta</a:t>
            </a:r>
            <a:r>
              <a:rPr lang="en-US" b="0" i="0" u="none" strike="noStrike" cap="none" baseline="0" dirty="0">
                <a:solidFill>
                  <a:schemeClr val="dk1"/>
                </a:solidFill>
                <a:latin typeface="Arial" pitchFamily="34" charset="0"/>
                <a:ea typeface="Times New Roman"/>
                <a:cs typeface="Arial" pitchFamily="34" charset="0"/>
                <a:sym typeface="Times New Roman"/>
              </a:rPr>
              <a:t> de </a:t>
            </a:r>
            <a:r>
              <a:rPr lang="en-US" b="0" i="0" u="none" strike="noStrike" cap="none" baseline="0" dirty="0" err="1">
                <a:solidFill>
                  <a:schemeClr val="dk1"/>
                </a:solidFill>
                <a:latin typeface="Arial" pitchFamily="34" charset="0"/>
                <a:ea typeface="Times New Roman"/>
                <a:cs typeface="Arial" pitchFamily="34" charset="0"/>
                <a:sym typeface="Times New Roman"/>
              </a:rPr>
              <a:t>una</a:t>
            </a:r>
            <a:r>
              <a:rPr lang="en-US" b="0" i="0" u="none" strike="noStrike" cap="none" baseline="0" dirty="0">
                <a:solidFill>
                  <a:schemeClr val="dk1"/>
                </a:solidFill>
                <a:latin typeface="Arial" pitchFamily="34" charset="0"/>
                <a:ea typeface="Times New Roman"/>
                <a:cs typeface="Arial" pitchFamily="34" charset="0"/>
                <a:sym typeface="Times New Roman"/>
              </a:rPr>
              <a:t> </a:t>
            </a:r>
            <a:r>
              <a:rPr lang="en-US" b="0" i="0" u="none" strike="noStrike" cap="none" baseline="0" dirty="0" err="1">
                <a:solidFill>
                  <a:schemeClr val="dk1"/>
                </a:solidFill>
                <a:latin typeface="Arial" pitchFamily="34" charset="0"/>
                <a:ea typeface="Times New Roman"/>
                <a:cs typeface="Arial" pitchFamily="34" charset="0"/>
                <a:sym typeface="Times New Roman"/>
              </a:rPr>
              <a:t>solución</a:t>
            </a:r>
            <a:endParaRPr lang="en-US" b="0" i="0" u="none" strike="noStrike" cap="none" baseline="0" dirty="0">
              <a:solidFill>
                <a:schemeClr val="dk1"/>
              </a:solidFill>
              <a:latin typeface="Arial" pitchFamily="34" charset="0"/>
              <a:ea typeface="Times New Roman"/>
              <a:cs typeface="Arial" pitchFamily="34" charset="0"/>
              <a:sym typeface="Times New Roman"/>
            </a:endParaRPr>
          </a:p>
          <a:p>
            <a:pPr algn="just"/>
            <a:endParaRPr lang="es-CO" dirty="0">
              <a:latin typeface="Arial" pitchFamily="34" charset="0"/>
              <a:cs typeface="Arial" pitchFamily="34" charset="0"/>
            </a:endParaRPr>
          </a:p>
          <a:p>
            <a:pPr algn="just"/>
            <a:endParaRPr lang="es-ES"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04664"/>
            <a:ext cx="8229600" cy="1143000"/>
          </a:xfrm>
        </p:spPr>
        <p:txBody>
          <a:bodyPr>
            <a:normAutofit fontScale="90000"/>
          </a:bodyPr>
          <a:lstStyle/>
          <a:p>
            <a:r>
              <a:rPr lang="es-CO" dirty="0">
                <a:latin typeface="Arial" pitchFamily="34" charset="0"/>
                <a:cs typeface="Arial" pitchFamily="34" charset="0"/>
              </a:rPr>
              <a:t>Causa y efectos</a:t>
            </a:r>
            <a:br>
              <a:rPr lang="es-CO" dirty="0">
                <a:latin typeface="Arial" pitchFamily="34" charset="0"/>
                <a:cs typeface="Arial" pitchFamily="34" charset="0"/>
              </a:rPr>
            </a:br>
            <a:endParaRPr lang="es-ES" dirty="0"/>
          </a:p>
        </p:txBody>
      </p:sp>
      <p:sp>
        <p:nvSpPr>
          <p:cNvPr id="3" name="2 Marcador de contenido"/>
          <p:cNvSpPr>
            <a:spLocks noGrp="1"/>
          </p:cNvSpPr>
          <p:nvPr>
            <p:ph idx="1"/>
          </p:nvPr>
        </p:nvSpPr>
        <p:spPr/>
        <p:txBody>
          <a:bodyPr/>
          <a:lstStyle/>
          <a:p>
            <a:r>
              <a:rPr lang="en-US" dirty="0" err="1">
                <a:solidFill>
                  <a:schemeClr val="dk1"/>
                </a:solidFill>
                <a:latin typeface="Arial" pitchFamily="34" charset="0"/>
                <a:ea typeface="Times New Roman"/>
                <a:cs typeface="Arial" pitchFamily="34" charset="0"/>
                <a:sym typeface="Times New Roman"/>
              </a:rPr>
              <a:t>Una</a:t>
            </a:r>
            <a:r>
              <a:rPr lang="en-US" dirty="0">
                <a:solidFill>
                  <a:schemeClr val="dk1"/>
                </a:solidFill>
                <a:latin typeface="Arial" pitchFamily="34" charset="0"/>
                <a:ea typeface="Times New Roman"/>
                <a:cs typeface="Arial" pitchFamily="34" charset="0"/>
                <a:sym typeface="Times New Roman"/>
              </a:rPr>
              <a:t> </a:t>
            </a:r>
            <a:r>
              <a:rPr lang="en-US" dirty="0" err="1">
                <a:solidFill>
                  <a:schemeClr val="dk1"/>
                </a:solidFill>
                <a:latin typeface="Arial" pitchFamily="34" charset="0"/>
                <a:ea typeface="Times New Roman"/>
                <a:cs typeface="Arial" pitchFamily="34" charset="0"/>
                <a:sym typeface="Times New Roman"/>
              </a:rPr>
              <a:t>buena</a:t>
            </a:r>
            <a:r>
              <a:rPr lang="en-US" dirty="0">
                <a:solidFill>
                  <a:schemeClr val="dk1"/>
                </a:solidFill>
                <a:latin typeface="Arial" pitchFamily="34" charset="0"/>
                <a:ea typeface="Times New Roman"/>
                <a:cs typeface="Arial" pitchFamily="34" charset="0"/>
                <a:sym typeface="Times New Roman"/>
              </a:rPr>
              <a:t> </a:t>
            </a:r>
            <a:r>
              <a:rPr lang="en-US" dirty="0" err="1">
                <a:solidFill>
                  <a:schemeClr val="dk1"/>
                </a:solidFill>
                <a:latin typeface="Arial" pitchFamily="34" charset="0"/>
                <a:ea typeface="Times New Roman"/>
                <a:cs typeface="Arial" pitchFamily="34" charset="0"/>
                <a:sym typeface="Times New Roman"/>
              </a:rPr>
              <a:t>definición</a:t>
            </a:r>
            <a:r>
              <a:rPr lang="en-US" dirty="0">
                <a:solidFill>
                  <a:schemeClr val="dk1"/>
                </a:solidFill>
                <a:latin typeface="Arial" pitchFamily="34" charset="0"/>
                <a:ea typeface="Times New Roman"/>
                <a:cs typeface="Arial" pitchFamily="34" charset="0"/>
                <a:sym typeface="Times New Roman"/>
              </a:rPr>
              <a:t> de </a:t>
            </a:r>
            <a:r>
              <a:rPr lang="en-US" dirty="0" err="1">
                <a:solidFill>
                  <a:schemeClr val="dk1"/>
                </a:solidFill>
                <a:latin typeface="Arial" pitchFamily="34" charset="0"/>
                <a:ea typeface="Times New Roman"/>
                <a:cs typeface="Arial" pitchFamily="34" charset="0"/>
                <a:sym typeface="Times New Roman"/>
              </a:rPr>
              <a:t>las</a:t>
            </a:r>
            <a:r>
              <a:rPr lang="en-US" dirty="0">
                <a:solidFill>
                  <a:schemeClr val="dk1"/>
                </a:solidFill>
                <a:latin typeface="Arial" pitchFamily="34" charset="0"/>
                <a:ea typeface="Times New Roman"/>
                <a:cs typeface="Arial" pitchFamily="34" charset="0"/>
                <a:sym typeface="Times New Roman"/>
              </a:rPr>
              <a:t> </a:t>
            </a:r>
            <a:r>
              <a:rPr lang="en-US" dirty="0" err="1">
                <a:solidFill>
                  <a:schemeClr val="dk1"/>
                </a:solidFill>
                <a:latin typeface="Arial" pitchFamily="34" charset="0"/>
                <a:ea typeface="Times New Roman"/>
                <a:cs typeface="Arial" pitchFamily="34" charset="0"/>
                <a:sym typeface="Times New Roman"/>
              </a:rPr>
              <a:t>causas</a:t>
            </a:r>
            <a:r>
              <a:rPr lang="en-US" dirty="0">
                <a:solidFill>
                  <a:schemeClr val="dk1"/>
                </a:solidFill>
                <a:latin typeface="Arial" pitchFamily="34" charset="0"/>
                <a:ea typeface="Times New Roman"/>
                <a:cs typeface="Arial" pitchFamily="34" charset="0"/>
                <a:sym typeface="Times New Roman"/>
              </a:rPr>
              <a:t> </a:t>
            </a:r>
            <a:r>
              <a:rPr lang="en-US" dirty="0" err="1">
                <a:solidFill>
                  <a:schemeClr val="dk1"/>
                </a:solidFill>
                <a:latin typeface="Arial" pitchFamily="34" charset="0"/>
                <a:ea typeface="Times New Roman"/>
                <a:cs typeface="Arial" pitchFamily="34" charset="0"/>
                <a:sym typeface="Times New Roman"/>
              </a:rPr>
              <a:t>aumenta</a:t>
            </a:r>
            <a:r>
              <a:rPr lang="en-US" dirty="0">
                <a:solidFill>
                  <a:schemeClr val="dk1"/>
                </a:solidFill>
                <a:latin typeface="Arial" pitchFamily="34" charset="0"/>
                <a:ea typeface="Times New Roman"/>
                <a:cs typeface="Arial" pitchFamily="34" charset="0"/>
                <a:sym typeface="Times New Roman"/>
              </a:rPr>
              <a:t> la </a:t>
            </a:r>
            <a:r>
              <a:rPr lang="en-US" dirty="0" err="1">
                <a:solidFill>
                  <a:schemeClr val="dk1"/>
                </a:solidFill>
                <a:latin typeface="Arial" pitchFamily="34" charset="0"/>
                <a:ea typeface="Times New Roman"/>
                <a:cs typeface="Arial" pitchFamily="34" charset="0"/>
                <a:sym typeface="Times New Roman"/>
              </a:rPr>
              <a:t>probabilidad</a:t>
            </a:r>
            <a:r>
              <a:rPr lang="en-US" dirty="0">
                <a:solidFill>
                  <a:schemeClr val="dk1"/>
                </a:solidFill>
                <a:latin typeface="Arial" pitchFamily="34" charset="0"/>
                <a:ea typeface="Times New Roman"/>
                <a:cs typeface="Arial" pitchFamily="34" charset="0"/>
                <a:sym typeface="Times New Roman"/>
              </a:rPr>
              <a:t> de </a:t>
            </a:r>
            <a:r>
              <a:rPr lang="en-US" dirty="0" err="1">
                <a:solidFill>
                  <a:schemeClr val="dk1"/>
                </a:solidFill>
                <a:latin typeface="Arial" pitchFamily="34" charset="0"/>
                <a:ea typeface="Times New Roman"/>
                <a:cs typeface="Arial" pitchFamily="34" charset="0"/>
                <a:sym typeface="Times New Roman"/>
              </a:rPr>
              <a:t>soluciones</a:t>
            </a:r>
            <a:r>
              <a:rPr lang="en-US" dirty="0">
                <a:solidFill>
                  <a:schemeClr val="dk1"/>
                </a:solidFill>
                <a:latin typeface="Arial" pitchFamily="34" charset="0"/>
                <a:ea typeface="Times New Roman"/>
                <a:cs typeface="Arial" pitchFamily="34" charset="0"/>
                <a:sym typeface="Times New Roman"/>
              </a:rPr>
              <a:t> </a:t>
            </a:r>
            <a:r>
              <a:rPr lang="en-US" dirty="0" err="1">
                <a:solidFill>
                  <a:schemeClr val="dk1"/>
                </a:solidFill>
                <a:latin typeface="Arial" pitchFamily="34" charset="0"/>
                <a:ea typeface="Times New Roman"/>
                <a:cs typeface="Arial" pitchFamily="34" charset="0"/>
                <a:sym typeface="Times New Roman"/>
              </a:rPr>
              <a:t>exitosas</a:t>
            </a:r>
            <a:endParaRPr lang="es-CO" dirty="0">
              <a:latin typeface="Arial" pitchFamily="34" charset="0"/>
              <a:cs typeface="Arial" pitchFamily="34" charset="0"/>
            </a:endParaRPr>
          </a:p>
          <a:p>
            <a:r>
              <a:rPr lang="en-US" dirty="0">
                <a:solidFill>
                  <a:schemeClr val="dk1"/>
                </a:solidFill>
                <a:latin typeface="Arial" pitchFamily="34" charset="0"/>
                <a:ea typeface="Times New Roman"/>
                <a:cs typeface="Arial" pitchFamily="34" charset="0"/>
                <a:sym typeface="Times New Roman"/>
              </a:rPr>
              <a:t>Es </a:t>
            </a:r>
            <a:r>
              <a:rPr lang="en-US" dirty="0" err="1">
                <a:solidFill>
                  <a:schemeClr val="dk1"/>
                </a:solidFill>
                <a:latin typeface="Arial" pitchFamily="34" charset="0"/>
                <a:ea typeface="Times New Roman"/>
                <a:cs typeface="Arial" pitchFamily="34" charset="0"/>
                <a:sym typeface="Times New Roman"/>
              </a:rPr>
              <a:t>recomendable</a:t>
            </a:r>
            <a:r>
              <a:rPr lang="en-US" dirty="0">
                <a:solidFill>
                  <a:schemeClr val="dk1"/>
                </a:solidFill>
                <a:latin typeface="Arial" pitchFamily="34" charset="0"/>
                <a:ea typeface="Times New Roman"/>
                <a:cs typeface="Arial" pitchFamily="34" charset="0"/>
                <a:sym typeface="Times New Roman"/>
              </a:rPr>
              <a:t> </a:t>
            </a:r>
            <a:r>
              <a:rPr lang="en-US" dirty="0" err="1">
                <a:solidFill>
                  <a:schemeClr val="dk1"/>
                </a:solidFill>
                <a:latin typeface="Arial" pitchFamily="34" charset="0"/>
                <a:ea typeface="Times New Roman"/>
                <a:cs typeface="Arial" pitchFamily="34" charset="0"/>
                <a:sym typeface="Times New Roman"/>
              </a:rPr>
              <a:t>dar</a:t>
            </a:r>
            <a:r>
              <a:rPr lang="en-US" dirty="0">
                <a:solidFill>
                  <a:schemeClr val="dk1"/>
                </a:solidFill>
                <a:latin typeface="Arial" pitchFamily="34" charset="0"/>
                <a:ea typeface="Times New Roman"/>
                <a:cs typeface="Arial" pitchFamily="34" charset="0"/>
                <a:sym typeface="Times New Roman"/>
              </a:rPr>
              <a:t> </a:t>
            </a:r>
            <a:r>
              <a:rPr lang="en-US" dirty="0" err="1">
                <a:solidFill>
                  <a:schemeClr val="dk1"/>
                </a:solidFill>
                <a:latin typeface="Arial" pitchFamily="34" charset="0"/>
                <a:ea typeface="Times New Roman"/>
                <a:cs typeface="Arial" pitchFamily="34" charset="0"/>
                <a:sym typeface="Times New Roman"/>
              </a:rPr>
              <a:t>rienda</a:t>
            </a:r>
            <a:r>
              <a:rPr lang="en-US" dirty="0">
                <a:solidFill>
                  <a:schemeClr val="dk1"/>
                </a:solidFill>
                <a:latin typeface="Arial" pitchFamily="34" charset="0"/>
                <a:ea typeface="Times New Roman"/>
                <a:cs typeface="Arial" pitchFamily="34" charset="0"/>
                <a:sym typeface="Times New Roman"/>
              </a:rPr>
              <a:t> </a:t>
            </a:r>
            <a:r>
              <a:rPr lang="en-US" dirty="0" err="1">
                <a:solidFill>
                  <a:schemeClr val="dk1"/>
                </a:solidFill>
                <a:latin typeface="Arial" pitchFamily="34" charset="0"/>
                <a:ea typeface="Times New Roman"/>
                <a:cs typeface="Arial" pitchFamily="34" charset="0"/>
                <a:sym typeface="Times New Roman"/>
              </a:rPr>
              <a:t>suelta</a:t>
            </a:r>
            <a:r>
              <a:rPr lang="en-US" dirty="0">
                <a:solidFill>
                  <a:schemeClr val="dk1"/>
                </a:solidFill>
                <a:latin typeface="Arial" pitchFamily="34" charset="0"/>
                <a:ea typeface="Times New Roman"/>
                <a:cs typeface="Arial" pitchFamily="34" charset="0"/>
                <a:sym typeface="Times New Roman"/>
              </a:rPr>
              <a:t> a la </a:t>
            </a:r>
            <a:r>
              <a:rPr lang="en-US" dirty="0" err="1">
                <a:solidFill>
                  <a:schemeClr val="dk1"/>
                </a:solidFill>
                <a:latin typeface="Arial" pitchFamily="34" charset="0"/>
                <a:ea typeface="Times New Roman"/>
                <a:cs typeface="Arial" pitchFamily="34" charset="0"/>
                <a:sym typeface="Times New Roman"/>
              </a:rPr>
              <a:t>creatividad</a:t>
            </a:r>
            <a:r>
              <a:rPr lang="en-US" dirty="0">
                <a:solidFill>
                  <a:schemeClr val="dk1"/>
                </a:solidFill>
                <a:latin typeface="Arial" pitchFamily="34" charset="0"/>
                <a:ea typeface="Times New Roman"/>
                <a:cs typeface="Arial" pitchFamily="34" charset="0"/>
                <a:sym typeface="Times New Roman"/>
              </a:rPr>
              <a:t>. </a:t>
            </a:r>
          </a:p>
          <a:p>
            <a:endParaRPr lang="en-US" dirty="0">
              <a:solidFill>
                <a:schemeClr val="dk1"/>
              </a:solidFill>
              <a:latin typeface="Arial" pitchFamily="34" charset="0"/>
              <a:ea typeface="Times New Roman"/>
              <a:cs typeface="Arial" pitchFamily="34" charset="0"/>
              <a:sym typeface="Times New Roman"/>
            </a:endParaRPr>
          </a:p>
          <a:p>
            <a:endParaRPr lang="es-ES"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O" dirty="0"/>
              <a:t>Objetivos</a:t>
            </a:r>
            <a:endParaRPr lang="es-ES" dirty="0"/>
          </a:p>
        </p:txBody>
      </p:sp>
      <p:sp>
        <p:nvSpPr>
          <p:cNvPr id="3" name="2 Marcador de contenido"/>
          <p:cNvSpPr>
            <a:spLocks noGrp="1"/>
          </p:cNvSpPr>
          <p:nvPr>
            <p:ph idx="1"/>
          </p:nvPr>
        </p:nvSpPr>
        <p:spPr/>
        <p:txBody>
          <a:bodyPr>
            <a:normAutofit/>
          </a:bodyPr>
          <a:lstStyle/>
          <a:p>
            <a:r>
              <a:rPr lang="es-ES_tradnl" dirty="0"/>
              <a:t>Los objetivos son los propósitos del proyecto y por ello deben estar muy bien definidos.</a:t>
            </a:r>
          </a:p>
          <a:p>
            <a:r>
              <a:rPr lang="es-ES_tradnl" dirty="0"/>
              <a:t>Un objetivo debe responder claramente la pregunta ¿Qué pretende nuestro trabajo?</a:t>
            </a:r>
          </a:p>
          <a:p>
            <a:r>
              <a:rPr lang="es-ES_tradnl" dirty="0"/>
              <a:t>Los objetivos deben ser congruentes entre sí y no ser ambiguos</a:t>
            </a:r>
            <a:endParaRPr lang="es-E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771</Words>
  <Application>Microsoft Office PowerPoint</Application>
  <PresentationFormat>Presentación en pantalla (4:3)</PresentationFormat>
  <Paragraphs>60</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Times New Roman</vt:lpstr>
      <vt:lpstr>Tema de Office</vt:lpstr>
      <vt:lpstr>Formulación de Proyectos</vt:lpstr>
      <vt:lpstr>Formulación del Proyecto</vt:lpstr>
      <vt:lpstr>Formulación del Proyecto</vt:lpstr>
      <vt:lpstr>Formulación del Proyecto</vt:lpstr>
      <vt:lpstr>Principios para la Formulación de Proyectos</vt:lpstr>
      <vt:lpstr>Pasos Claves</vt:lpstr>
      <vt:lpstr>Planteamiento del Problema</vt:lpstr>
      <vt:lpstr>Causa y efectos </vt:lpstr>
      <vt:lpstr>Objetivos</vt:lpstr>
      <vt:lpstr>Objetivos</vt:lpstr>
      <vt:lpstr>Objetivo General</vt:lpstr>
      <vt:lpstr>Objetivo General</vt:lpstr>
      <vt:lpstr>Objetivos Específicos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Formulación de Proyectos</dc:title>
  <dc:creator>SER</dc:creator>
  <cp:lastModifiedBy>Vanessa Castañeda Betancourt</cp:lastModifiedBy>
  <cp:revision>22</cp:revision>
  <dcterms:created xsi:type="dcterms:W3CDTF">2015-03-03T00:40:05Z</dcterms:created>
  <dcterms:modified xsi:type="dcterms:W3CDTF">2021-02-17T02:40:14Z</dcterms:modified>
</cp:coreProperties>
</file>