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21"/>
  </p:notesMasterIdLst>
  <p:handoutMasterIdLst>
    <p:handoutMasterId r:id="rId22"/>
  </p:handoutMasterIdLst>
  <p:sldIdLst>
    <p:sldId id="323" r:id="rId2"/>
    <p:sldId id="326" r:id="rId3"/>
    <p:sldId id="272" r:id="rId4"/>
    <p:sldId id="329" r:id="rId5"/>
    <p:sldId id="328" r:id="rId6"/>
    <p:sldId id="331" r:id="rId7"/>
    <p:sldId id="332" r:id="rId8"/>
    <p:sldId id="327" r:id="rId9"/>
    <p:sldId id="330" r:id="rId10"/>
    <p:sldId id="339" r:id="rId11"/>
    <p:sldId id="334" r:id="rId12"/>
    <p:sldId id="333" r:id="rId13"/>
    <p:sldId id="340" r:id="rId14"/>
    <p:sldId id="335" r:id="rId15"/>
    <p:sldId id="336" r:id="rId16"/>
    <p:sldId id="337" r:id="rId17"/>
    <p:sldId id="338" r:id="rId18"/>
    <p:sldId id="341" r:id="rId19"/>
    <p:sldId id="271" r:id="rId2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80808"/>
    <a:srgbClr val="FFFFFF"/>
    <a:srgbClr val="0099A2"/>
    <a:srgbClr val="0099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7" autoAdjust="0"/>
    <p:restoredTop sz="99658" autoAdjust="0"/>
  </p:normalViewPr>
  <p:slideViewPr>
    <p:cSldViewPr snapToGrid="0" snapToObjects="1">
      <p:cViewPr varScale="1">
        <p:scale>
          <a:sx n="63" d="100"/>
          <a:sy n="63" d="100"/>
        </p:scale>
        <p:origin x="1204" y="8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25/03/2021</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25/03/2021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8.jpeg"/><Relationship Id="rId1" Type="http://schemas.openxmlformats.org/officeDocument/2006/relationships/slideMaster" Target="../slideMasters/slideMaster1.xml"/><Relationship Id="rId5" Type="http://schemas.openxmlformats.org/officeDocument/2006/relationships/image" Target="../media/image29.emf"/><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0.jpeg"/><Relationship Id="rId1" Type="http://schemas.openxmlformats.org/officeDocument/2006/relationships/slideMaster" Target="../slideMasters/slideMaster1.xml"/><Relationship Id="rId5" Type="http://schemas.openxmlformats.org/officeDocument/2006/relationships/image" Target="../media/image31.emf"/><Relationship Id="rId4"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2.jpeg"/><Relationship Id="rId1" Type="http://schemas.openxmlformats.org/officeDocument/2006/relationships/slideMaster" Target="../slideMasters/slideMaster1.xml"/><Relationship Id="rId5" Type="http://schemas.openxmlformats.org/officeDocument/2006/relationships/image" Target="../media/image33.emf"/><Relationship Id="rId4" Type="http://schemas.openxmlformats.org/officeDocument/2006/relationships/image" Target="../media/image1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17.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2.jpeg"/><Relationship Id="rId1" Type="http://schemas.openxmlformats.org/officeDocument/2006/relationships/slideMaster" Target="../slideMasters/slideMaster1.xml"/><Relationship Id="rId5" Type="http://schemas.openxmlformats.org/officeDocument/2006/relationships/image" Target="../media/image21.emf"/><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31.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9.jpg"/><Relationship Id="rId2" Type="http://schemas.openxmlformats.org/officeDocument/2006/relationships/image" Target="../media/image5.emf"/><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14.jpeg"/><Relationship Id="rId5" Type="http://schemas.openxmlformats.org/officeDocument/2006/relationships/image" Target="../media/image13.emf"/><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18.emf"/><Relationship Id="rId4" Type="http://schemas.openxmlformats.org/officeDocument/2006/relationships/image" Target="../media/image1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0.jpeg"/><Relationship Id="rId1" Type="http://schemas.openxmlformats.org/officeDocument/2006/relationships/slideMaster" Target="../slideMasters/slideMaster1.xml"/><Relationship Id="rId6" Type="http://schemas.openxmlformats.org/officeDocument/2006/relationships/image" Target="../media/image22.jpeg"/><Relationship Id="rId5" Type="http://schemas.openxmlformats.org/officeDocument/2006/relationships/image" Target="../media/image21.emf"/><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1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5.jpeg"/><Relationship Id="rId1" Type="http://schemas.openxmlformats.org/officeDocument/2006/relationships/slideMaster" Target="../slideMasters/slideMaster1.xml"/><Relationship Id="rId6" Type="http://schemas.openxmlformats.org/officeDocument/2006/relationships/image" Target="../media/image27.jpeg"/><Relationship Id="rId5" Type="http://schemas.openxmlformats.org/officeDocument/2006/relationships/image" Target="../media/image26.emf"/><Relationship Id="rId4" Type="http://schemas.openxmlformats.org/officeDocument/2006/relationships/image" Target="../media/image1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973" y="1889901"/>
            <a:ext cx="3267075" cy="4876800"/>
          </a:xfrm>
          <a:prstGeom prst="rect">
            <a:avLst/>
          </a:prstGeom>
        </p:spPr>
      </p:pic>
      <p:pic>
        <p:nvPicPr>
          <p:cNvPr id="8"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90899" y="-71436"/>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873" y="2982101"/>
            <a:ext cx="3267075" cy="4876800"/>
          </a:xfrm>
          <a:prstGeom prst="rect">
            <a:avLst/>
          </a:prstGeom>
        </p:spPr>
      </p:pic>
      <p:pic>
        <p:nvPicPr>
          <p:cNvPr id="11"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126122" y="-12356"/>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53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36094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fraestructura">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366758" cy="702506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pic>
        <p:nvPicPr>
          <p:cNvPr id="1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uadroTexto 12"/>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193818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ro">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162942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873" y="2982101"/>
            <a:ext cx="3267075" cy="4876800"/>
          </a:xfrm>
          <a:prstGeom prst="rect">
            <a:avLst/>
          </a:prstGeom>
        </p:spPr>
      </p:pic>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126122" y="-12356"/>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mación">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914395"/>
            <a:ext cx="9144000" cy="5486400"/>
          </a:xfrm>
          <a:prstGeom prst="rect">
            <a:avLst/>
          </a:prstGeom>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7" name="CuadroTexto 16"/>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035862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mpleo">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46217"/>
            <a:ext cx="10110294" cy="6740196"/>
          </a:xfrm>
          <a:prstGeom prst="rect">
            <a:avLst/>
          </a:prstGeom>
        </p:spPr>
      </p:pic>
      <p:sp>
        <p:nvSpPr>
          <p:cNvPr id="8" name="7 Rectángulo"/>
          <p:cNvSpPr/>
          <p:nvPr/>
        </p:nvSpPr>
        <p:spPr>
          <a:xfrm>
            <a:off x="-2" y="137072"/>
            <a:ext cx="914400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bg1"/>
                </a:solidFill>
              </a:rPr>
              <a:t>GC-F-004 V.01</a:t>
            </a:r>
          </a:p>
        </p:txBody>
      </p:sp>
    </p:spTree>
    <p:extLst>
      <p:ext uri="{BB962C8B-B14F-4D97-AF65-F5344CB8AC3E}">
        <p14:creationId xmlns:p14="http://schemas.microsoft.com/office/powerpoint/2010/main" val="4058682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mprendimiento">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10287000" cy="6858000"/>
          </a:xfrm>
          <a:prstGeom prst="rect">
            <a:avLst/>
          </a:prstGeom>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1933115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World Skills">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0120184" cy="6746789"/>
          </a:xfrm>
          <a:prstGeom prst="rect">
            <a:avLst/>
          </a:prstGeom>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122328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7" name="16 Rectángulo"/>
          <p:cNvSpPr/>
          <p:nvPr/>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61062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nfraestructura">
    <p:spTree>
      <p:nvGrpSpPr>
        <p:cNvPr id="1" name=""/>
        <p:cNvGrpSpPr/>
        <p:nvPr/>
      </p:nvGrpSpPr>
      <p:grpSpPr>
        <a:xfrm>
          <a:off x="0" y="0"/>
          <a:ext cx="0" cy="0"/>
          <a:chOff x="0" y="0"/>
          <a:chExt cx="0" cy="0"/>
        </a:xfrm>
      </p:grpSpPr>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4021649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Formación 2">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10286999" cy="6857999"/>
          </a:xfrm>
          <a:prstGeom prst="rect">
            <a:avLst/>
          </a:prstGeom>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uadroTexto 12"/>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418963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y objetos">
    <p:spTree>
      <p:nvGrpSpPr>
        <p:cNvPr id="1" name=""/>
        <p:cNvGrpSpPr/>
        <p:nvPr/>
      </p:nvGrpSpPr>
      <p:grpSpPr>
        <a:xfrm>
          <a:off x="0" y="0"/>
          <a:ext cx="0" cy="0"/>
          <a:chOff x="0" y="0"/>
          <a:chExt cx="0" cy="0"/>
        </a:xfrm>
      </p:grpSpPr>
      <p:sp>
        <p:nvSpPr>
          <p:cNvPr id="11" name="10 Rectángulo"/>
          <p:cNvSpPr/>
          <p:nvPr/>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4459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mación">
    <p:spTree>
      <p:nvGrpSpPr>
        <p:cNvPr id="1" name=""/>
        <p:cNvGrpSpPr/>
        <p:nvPr/>
      </p:nvGrpSpPr>
      <p:grpSpPr>
        <a:xfrm>
          <a:off x="0" y="0"/>
          <a:ext cx="0" cy="0"/>
          <a:chOff x="0" y="0"/>
          <a:chExt cx="0" cy="0"/>
        </a:xfrm>
      </p:grpSpPr>
      <p:grpSp>
        <p:nvGrpSpPr>
          <p:cNvPr id="8" name="7 Grupo"/>
          <p:cNvGrpSpPr/>
          <p:nvPr/>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7" name="CuadroTexto 16"/>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pic>
        <p:nvPicPr>
          <p:cNvPr id="16" name="Imagen 15"/>
          <p:cNvPicPr>
            <a:picLocks noChangeAspect="1"/>
          </p:cNvPicPr>
          <p:nvPr/>
        </p:nvPicPr>
        <p:blipFill>
          <a:blip r:embed="rId5">
            <a:clrChange>
              <a:clrFrom>
                <a:srgbClr val="FFFFFF"/>
              </a:clrFrom>
              <a:clrTo>
                <a:srgbClr val="FFFFFF">
                  <a:alpha val="0"/>
                </a:srgbClr>
              </a:clrTo>
            </a:clrChange>
            <a:grayscl/>
            <a:extLst>
              <a:ext uri="{BEBA8EAE-BF5A-486C-A8C5-ECC9F3942E4B}">
                <a14:imgProps xmlns:a14="http://schemas.microsoft.com/office/drawing/2010/main">
                  <a14:imgLayer r:embed="rId6">
                    <a14:imgEffect>
                      <a14:sharpenSoften amount="50000"/>
                    </a14:imgEffect>
                    <a14:imgEffect>
                      <a14:saturation sat="33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006179" y="607767"/>
            <a:ext cx="3593005" cy="3593005"/>
          </a:xfrm>
          <a:prstGeom prst="rect">
            <a:avLst/>
          </a:prstGeom>
          <a:noFill/>
          <a:ln>
            <a:noFill/>
          </a:ln>
        </p:spPr>
      </p:pic>
      <p:pic>
        <p:nvPicPr>
          <p:cNvPr id="14" name="Imagen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 y="914395"/>
            <a:ext cx="9144000" cy="5486400"/>
          </a:xfrm>
          <a:prstGeom prst="rect">
            <a:avLst/>
          </a:prstGeom>
        </p:spPr>
      </p:pic>
      <p:grpSp>
        <p:nvGrpSpPr>
          <p:cNvPr id="15" name="7 Grupo"/>
          <p:cNvGrpSpPr/>
          <p:nvPr userDrawn="1"/>
        </p:nvGrpSpPr>
        <p:grpSpPr>
          <a:xfrm>
            <a:off x="0" y="0"/>
            <a:ext cx="9144001" cy="6858000"/>
            <a:chOff x="0" y="0"/>
            <a:chExt cx="9144001" cy="6858000"/>
          </a:xfrm>
        </p:grpSpPr>
        <p:sp>
          <p:nvSpPr>
            <p:cNvPr id="18"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9"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1"/>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3" name="CuadroTexto 22"/>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224213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leo">
    <p:spTree>
      <p:nvGrpSpPr>
        <p:cNvPr id="1" name=""/>
        <p:cNvGrpSpPr/>
        <p:nvPr/>
      </p:nvGrpSpPr>
      <p:grpSpPr>
        <a:xfrm>
          <a:off x="0" y="0"/>
          <a:ext cx="0" cy="0"/>
          <a:chOff x="0" y="0"/>
          <a:chExt cx="0" cy="0"/>
        </a:xfrm>
      </p:grpSpPr>
      <p:grpSp>
        <p:nvGrpSpPr>
          <p:cNvPr id="6" name="5 Grupo"/>
          <p:cNvGrpSpPr/>
          <p:nvPr/>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CuadroTexto 14"/>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bg1"/>
                </a:solidFill>
              </a:rPr>
              <a:t>GC-F-004 V.01</a:t>
            </a:r>
          </a:p>
        </p:txBody>
      </p:sp>
      <p:pic>
        <p:nvPicPr>
          <p:cNvPr id="13" name="Imagen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46217"/>
            <a:ext cx="10110294" cy="6740196"/>
          </a:xfrm>
          <a:prstGeom prst="rect">
            <a:avLst/>
          </a:prstGeom>
        </p:spPr>
      </p:pic>
      <p:sp>
        <p:nvSpPr>
          <p:cNvPr id="14" name="CuadroTexto 13"/>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bg1"/>
                </a:solidFill>
              </a:rPr>
              <a:t>GC-F-004 V.01</a:t>
            </a:r>
          </a:p>
        </p:txBody>
      </p:sp>
    </p:spTree>
    <p:extLst>
      <p:ext uri="{BB962C8B-B14F-4D97-AF65-F5344CB8AC3E}">
        <p14:creationId xmlns:p14="http://schemas.microsoft.com/office/powerpoint/2010/main" val="40402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rendimiento">
    <p:spTree>
      <p:nvGrpSpPr>
        <p:cNvPr id="1" name=""/>
        <p:cNvGrpSpPr/>
        <p:nvPr/>
      </p:nvGrpSpPr>
      <p:grpSpPr>
        <a:xfrm>
          <a:off x="0" y="0"/>
          <a:ext cx="0" cy="0"/>
          <a:chOff x="0" y="0"/>
          <a:chExt cx="0" cy="0"/>
        </a:xfrm>
      </p:grpSpPr>
      <p:pic>
        <p:nvPicPr>
          <p:cNvPr id="6" name="Picture 2" descr="D:\Fotos\Fondo Emprender\emprendedores\_MG_4258.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pic>
        <p:nvPicPr>
          <p:cNvPr id="12" name="Imagen 1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 y="-1"/>
            <a:ext cx="10287000" cy="6858000"/>
          </a:xfrm>
          <a:prstGeom prst="rect">
            <a:avLst/>
          </a:prstGeom>
        </p:spPr>
      </p:pic>
      <p:sp>
        <p:nvSpPr>
          <p:cNvPr id="13"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6"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CuadroTexto 18"/>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250259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uadroTexto 14"/>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pic>
        <p:nvPicPr>
          <p:cNvPr id="12" name="Imagen 1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
            <a:ext cx="10120184" cy="6746789"/>
          </a:xfrm>
          <a:prstGeom prst="rect">
            <a:avLst/>
          </a:prstGeom>
        </p:spPr>
      </p:pic>
      <p:grpSp>
        <p:nvGrpSpPr>
          <p:cNvPr id="14" name="7 Grupo"/>
          <p:cNvGrpSpPr/>
          <p:nvPr userDrawn="1"/>
        </p:nvGrpSpPr>
        <p:grpSpPr>
          <a:xfrm>
            <a:off x="0" y="0"/>
            <a:ext cx="9144001" cy="6858000"/>
            <a:chOff x="0" y="0"/>
            <a:chExt cx="9144001" cy="6858000"/>
          </a:xfrm>
        </p:grpSpPr>
        <p:sp>
          <p:nvSpPr>
            <p:cNvPr id="16"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20"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CuadroTexto 20"/>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189732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dustrial">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uadroTexto 13"/>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110728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rmación 2">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uadroTexto 12"/>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pic>
        <p:nvPicPr>
          <p:cNvPr id="11" name="Imagen 10"/>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 y="-1"/>
            <a:ext cx="10286999" cy="6857999"/>
          </a:xfrm>
          <a:prstGeom prst="rect">
            <a:avLst/>
          </a:prstGeom>
        </p:spPr>
      </p:pic>
      <p:sp>
        <p:nvSpPr>
          <p:cNvPr id="12"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5"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CuadroTexto 17"/>
          <p:cNvSpPr txBox="1"/>
          <p:nvPr userDrawn="1"/>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rgbClr val="FFFFFF"/>
                </a:solidFill>
              </a:rPr>
              <a:t>GC-F-004 V.01</a:t>
            </a:r>
          </a:p>
        </p:txBody>
      </p:sp>
    </p:spTree>
    <p:extLst>
      <p:ext uri="{BB962C8B-B14F-4D97-AF65-F5344CB8AC3E}">
        <p14:creationId xmlns:p14="http://schemas.microsoft.com/office/powerpoint/2010/main" val="348626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6334682"/>
            <a:ext cx="1493298" cy="523317"/>
          </a:xfrm>
          <a:prstGeom prst="rect">
            <a:avLst/>
          </a:prstGeom>
        </p:spPr>
        <p:txBody>
          <a:bodyPr vert="horz" wrap="none" lIns="91440" tIns="45720" rIns="91440" bIns="45720" rtlCol="0" anchor="b">
            <a:noAutofit/>
          </a:bodyPr>
          <a:lstStyle/>
          <a:p>
            <a:pPr algn="r"/>
            <a:r>
              <a:rPr lang="es-ES" sz="800" b="1" dirty="0">
                <a:solidFill>
                  <a:schemeClr val="tx1">
                    <a:lumMod val="50000"/>
                    <a:lumOff val="50000"/>
                  </a:schemeClr>
                </a:solidFill>
              </a:rPr>
              <a:t>GC-F-004 V.01</a:t>
            </a:r>
          </a:p>
        </p:txBody>
      </p:sp>
    </p:spTree>
    <p:extLst>
      <p:ext uri="{BB962C8B-B14F-4D97-AF65-F5344CB8AC3E}">
        <p14:creationId xmlns:p14="http://schemas.microsoft.com/office/powerpoint/2010/main" val="122193410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49" r:id="rId13"/>
    <p:sldLayoutId id="2147483650" r:id="rId14"/>
    <p:sldLayoutId id="2147483659" r:id="rId15"/>
    <p:sldLayoutId id="2147483658" r:id="rId16"/>
    <p:sldLayoutId id="2147483660" r:id="rId17"/>
    <p:sldLayoutId id="2147483661" r:id="rId18"/>
    <p:sldLayoutId id="2147483662" r:id="rId19"/>
    <p:sldLayoutId id="2147483666" r:id="rId20"/>
    <p:sldLayoutId id="2147483664" r:id="rId2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66328" y="743560"/>
            <a:ext cx="848183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000" b="1" dirty="0">
                <a:solidFill>
                  <a:srgbClr val="080808"/>
                </a:solidFill>
              </a:rPr>
              <a:t>Lógica Matemática</a:t>
            </a:r>
          </a:p>
          <a:p>
            <a:pPr algn="l" defTabSz="288000"/>
            <a:r>
              <a:rPr lang="es-CO" sz="2800" b="1" dirty="0">
                <a:solidFill>
                  <a:srgbClr val="080808"/>
                </a:solidFill>
              </a:rPr>
              <a:t>Inst. Mónica Bibiana Mendoza</a:t>
            </a:r>
          </a:p>
          <a:p>
            <a:pPr algn="l" defTabSz="288000"/>
            <a:endParaRPr lang="es-CO" sz="2800" b="1" dirty="0">
              <a:solidFill>
                <a:srgbClr val="080808"/>
              </a:solidFill>
            </a:endParaRPr>
          </a:p>
          <a:p>
            <a:pPr algn="l" defTabSz="288000"/>
            <a:r>
              <a:rPr lang="es-CO" sz="2800" b="1" dirty="0">
                <a:solidFill>
                  <a:srgbClr val="080808"/>
                </a:solidFill>
              </a:rPr>
              <a:t>Aprendiz: </a:t>
            </a:r>
            <a:endParaRPr lang="es-CO" sz="2800" b="1" dirty="0">
              <a:solidFill>
                <a:srgbClr val="FFFFFF"/>
              </a:solidFill>
            </a:endParaRP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7</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16835" y="2520563"/>
            <a:ext cx="8126233" cy="2870421"/>
          </a:xfrm>
          <a:prstGeom prst="rect">
            <a:avLst/>
          </a:prstGeom>
        </p:spPr>
        <p:txBody>
          <a:bodyPr vert="horz" wrap="square" lIns="91440" tIns="45720" rIns="91440" bIns="45720" rtlCol="0" anchor="ctr">
            <a:noAutofit/>
          </a:bodyPr>
          <a:lstStyle/>
          <a:p>
            <a:pPr algn="just"/>
            <a:r>
              <a:rPr lang="es-MX" sz="2000" dirty="0"/>
              <a:t>Según el proyecto formativo que propone, plantee una situación por medio de la encuesta o entrevistas que realizo para la elicitación de requerimientos la población, muestra y variables cualitativas y cuantitativas</a:t>
            </a:r>
          </a:p>
          <a:p>
            <a:pPr algn="just"/>
            <a:endParaRPr lang="es-MX" sz="2000" dirty="0"/>
          </a:p>
          <a:p>
            <a:pPr algn="just"/>
            <a:endParaRPr lang="es-MX" sz="2000" dirty="0"/>
          </a:p>
          <a:p>
            <a:pPr algn="just"/>
            <a:endParaRPr lang="es-MX" sz="2000" dirty="0"/>
          </a:p>
          <a:p>
            <a:pPr algn="just"/>
            <a:r>
              <a:rPr lang="es-MX" sz="2000" dirty="0"/>
              <a:t> </a:t>
            </a:r>
            <a:endParaRPr lang="es-CO" sz="2000" dirty="0"/>
          </a:p>
        </p:txBody>
      </p:sp>
    </p:spTree>
    <p:extLst>
      <p:ext uri="{BB962C8B-B14F-4D97-AF65-F5344CB8AC3E}">
        <p14:creationId xmlns:p14="http://schemas.microsoft.com/office/powerpoint/2010/main" val="137094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Marcador de contenido 5"/>
          <p:cNvSpPr txBox="1">
            <a:spLocks/>
          </p:cNvSpPr>
          <p:nvPr/>
        </p:nvSpPr>
        <p:spPr>
          <a:xfrm>
            <a:off x="67669"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59" y="458670"/>
            <a:ext cx="8360811"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a:solidFill>
                  <a:schemeClr val="bg1"/>
                </a:solidFill>
              </a:rPr>
              <a:t>Gráficos</a:t>
            </a:r>
          </a:p>
        </p:txBody>
      </p:sp>
      <p:sp>
        <p:nvSpPr>
          <p:cNvPr id="2" name="Rectángulo 1">
            <a:extLst>
              <a:ext uri="{FF2B5EF4-FFF2-40B4-BE49-F238E27FC236}">
                <a16:creationId xmlns:a16="http://schemas.microsoft.com/office/drawing/2014/main" id="{DB366BB4-F40A-48EE-9D8D-D0B6867B9680}"/>
              </a:ext>
            </a:extLst>
          </p:cNvPr>
          <p:cNvSpPr/>
          <p:nvPr/>
        </p:nvSpPr>
        <p:spPr>
          <a:xfrm>
            <a:off x="900789" y="2489200"/>
            <a:ext cx="7477760" cy="319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es-MX" sz="2400" dirty="0">
                <a:solidFill>
                  <a:srgbClr val="000000"/>
                </a:solidFill>
              </a:rPr>
              <a:t>Los datos se puede comunicar más efectivamente por medio de gráficas para tomar decisiones asertivas y eficaces</a:t>
            </a:r>
          </a:p>
        </p:txBody>
      </p:sp>
    </p:spTree>
    <p:extLst>
      <p:ext uri="{BB962C8B-B14F-4D97-AF65-F5344CB8AC3E}">
        <p14:creationId xmlns:p14="http://schemas.microsoft.com/office/powerpoint/2010/main" val="326214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EJERCICIOS</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rtl="0">
              <a:spcBef>
                <a:spcPts val="0"/>
              </a:spcBef>
              <a:spcAft>
                <a:spcPts val="1000"/>
              </a:spcAft>
            </a:pPr>
            <a:r>
              <a:rPr lang="es-MX" sz="2800" b="1" dirty="0">
                <a:solidFill>
                  <a:srgbClr val="000000"/>
                </a:solidFill>
                <a:latin typeface="Calibri" panose="020F0502020204030204" pitchFamily="34" charset="0"/>
              </a:rPr>
              <a:t>Según los datos propuestos en las tablas realice los gráficos estadísticos correspondientes y el análisis de datos</a:t>
            </a:r>
            <a:br>
              <a:rPr lang="es-MX" sz="3200" dirty="0"/>
            </a:br>
            <a:r>
              <a:rPr lang="es-MX" sz="3200" dirty="0"/>
              <a:t> </a:t>
            </a:r>
            <a:endParaRPr lang="es-CO" sz="3200" dirty="0"/>
          </a:p>
        </p:txBody>
      </p:sp>
    </p:spTree>
    <p:extLst>
      <p:ext uri="{BB962C8B-B14F-4D97-AF65-F5344CB8AC3E}">
        <p14:creationId xmlns:p14="http://schemas.microsoft.com/office/powerpoint/2010/main" val="94977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GRAFICOS 1</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rtl="0">
              <a:spcBef>
                <a:spcPts val="0"/>
              </a:spcBef>
              <a:spcAft>
                <a:spcPts val="1000"/>
              </a:spcAft>
            </a:pPr>
            <a:r>
              <a:rPr lang="es-MX" sz="1800" b="1" i="0" u="none" strike="noStrike" dirty="0">
                <a:solidFill>
                  <a:srgbClr val="000000"/>
                </a:solidFill>
                <a:effectLst/>
                <a:latin typeface="Calibri" panose="020F0502020204030204" pitchFamily="34" charset="0"/>
              </a:rPr>
              <a:t>TOTAL DE VENTAS EN EL SECTOR: LEJANO ORIENTE</a:t>
            </a:r>
          </a:p>
          <a:p>
            <a:pPr marL="449580" algn="ctr" rtl="0">
              <a:spcBef>
                <a:spcPts val="0"/>
              </a:spcBef>
              <a:spcAft>
                <a:spcPts val="1000"/>
              </a:spcAft>
            </a:pPr>
            <a:endParaRPr lang="es-MX" b="1" dirty="0">
              <a:solidFill>
                <a:srgbClr val="000000"/>
              </a:solidFill>
              <a:latin typeface="Calibri" panose="020F0502020204030204" pitchFamily="34" charset="0"/>
            </a:endParaRPr>
          </a:p>
          <a:p>
            <a:pPr marL="449580" algn="ctr" rtl="0">
              <a:spcBef>
                <a:spcPts val="0"/>
              </a:spcBef>
              <a:spcAft>
                <a:spcPts val="1000"/>
              </a:spcAft>
            </a:pPr>
            <a:endParaRPr lang="es-MX" sz="2000" b="0" dirty="0">
              <a:effectLst/>
            </a:endParaRPr>
          </a:p>
          <a:p>
            <a:br>
              <a:rPr lang="es-MX" sz="2000" dirty="0"/>
            </a:br>
            <a:r>
              <a:rPr lang="es-MX" sz="2000" dirty="0"/>
              <a:t> </a:t>
            </a:r>
            <a:endParaRPr lang="es-CO" sz="2000" dirty="0"/>
          </a:p>
        </p:txBody>
      </p:sp>
      <p:pic>
        <p:nvPicPr>
          <p:cNvPr id="1026" name="Picture 2">
            <a:extLst>
              <a:ext uri="{FF2B5EF4-FFF2-40B4-BE49-F238E27FC236}">
                <a16:creationId xmlns:a16="http://schemas.microsoft.com/office/drawing/2014/main" id="{257CD59C-6F71-4DD4-9B47-A38BF6BE7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534" y="3050318"/>
            <a:ext cx="4894867" cy="2181267"/>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2DB6448-9C7F-4785-936E-40A0C6A4F52C}"/>
              </a:ext>
            </a:extLst>
          </p:cNvPr>
          <p:cNvSpPr/>
          <p:nvPr/>
        </p:nvSpPr>
        <p:spPr>
          <a:xfrm>
            <a:off x="906449" y="5383033"/>
            <a:ext cx="7585544"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Tree>
    <p:extLst>
      <p:ext uri="{BB962C8B-B14F-4D97-AF65-F5344CB8AC3E}">
        <p14:creationId xmlns:p14="http://schemas.microsoft.com/office/powerpoint/2010/main" val="154810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GRAFICOS 2</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rtl="0">
              <a:spcBef>
                <a:spcPts val="0"/>
              </a:spcBef>
              <a:spcAft>
                <a:spcPts val="1000"/>
              </a:spcAft>
            </a:pPr>
            <a:r>
              <a:rPr lang="es-CO" sz="1800" b="1" i="0" u="none" strike="noStrike" dirty="0">
                <a:solidFill>
                  <a:srgbClr val="000000"/>
                </a:solidFill>
                <a:effectLst/>
                <a:latin typeface="Calibri" panose="020F0502020204030204" pitchFamily="34" charset="0"/>
              </a:rPr>
              <a:t>VENTAS EN 2017</a:t>
            </a:r>
            <a:endParaRPr lang="es-MX" b="1" dirty="0">
              <a:solidFill>
                <a:srgbClr val="000000"/>
              </a:solidFill>
              <a:latin typeface="Calibri" panose="020F0502020204030204" pitchFamily="34" charset="0"/>
            </a:endParaRPr>
          </a:p>
          <a:p>
            <a:pPr marL="449580" algn="ctr" rtl="0">
              <a:spcBef>
                <a:spcPts val="0"/>
              </a:spcBef>
              <a:spcAft>
                <a:spcPts val="1000"/>
              </a:spcAft>
            </a:pPr>
            <a:endParaRPr lang="es-MX" sz="2000" b="0" dirty="0">
              <a:effectLst/>
            </a:endParaRPr>
          </a:p>
          <a:p>
            <a:br>
              <a:rPr lang="es-MX" sz="2000" dirty="0"/>
            </a:br>
            <a:r>
              <a:rPr lang="es-MX" sz="2000" dirty="0"/>
              <a:t> </a:t>
            </a:r>
            <a:endParaRPr lang="es-CO" sz="2000" dirty="0"/>
          </a:p>
        </p:txBody>
      </p:sp>
      <p:pic>
        <p:nvPicPr>
          <p:cNvPr id="2050" name="Picture 2">
            <a:extLst>
              <a:ext uri="{FF2B5EF4-FFF2-40B4-BE49-F238E27FC236}">
                <a16:creationId xmlns:a16="http://schemas.microsoft.com/office/drawing/2014/main" id="{D328A9F0-6F97-4184-B92E-7B0CAA37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824" y="3342281"/>
            <a:ext cx="6112338" cy="197714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5A5AABA0-FBE3-4BA3-8AD8-F14B68F3DDA6}"/>
              </a:ext>
            </a:extLst>
          </p:cNvPr>
          <p:cNvSpPr/>
          <p:nvPr/>
        </p:nvSpPr>
        <p:spPr>
          <a:xfrm>
            <a:off x="906449" y="5287617"/>
            <a:ext cx="7585544"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Tree>
    <p:extLst>
      <p:ext uri="{BB962C8B-B14F-4D97-AF65-F5344CB8AC3E}">
        <p14:creationId xmlns:p14="http://schemas.microsoft.com/office/powerpoint/2010/main" val="341464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GRAFICOS 3</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fontAlgn="base">
              <a:spcAft>
                <a:spcPts val="1000"/>
              </a:spcAft>
            </a:pPr>
            <a:r>
              <a:rPr lang="es-MX" b="1" dirty="0">
                <a:solidFill>
                  <a:srgbClr val="000000"/>
                </a:solidFill>
                <a:latin typeface="Calibri" panose="020F0502020204030204" pitchFamily="34" charset="0"/>
              </a:rPr>
              <a:t>Graficar el total de los tres meses por región. </a:t>
            </a:r>
          </a:p>
          <a:p>
            <a:pPr marL="449580" algn="ctr" fontAlgn="base">
              <a:spcAft>
                <a:spcPts val="1000"/>
              </a:spcAft>
            </a:pPr>
            <a:endParaRPr lang="es-MX" b="1" dirty="0">
              <a:solidFill>
                <a:srgbClr val="000000"/>
              </a:solidFill>
              <a:latin typeface="Calibri" panose="020F0502020204030204" pitchFamily="34" charset="0"/>
            </a:endParaRPr>
          </a:p>
          <a:p>
            <a:pPr marL="449580" algn="ctr" fontAlgn="base">
              <a:spcAft>
                <a:spcPts val="1000"/>
              </a:spcAft>
            </a:pPr>
            <a:endParaRPr lang="es-MX" b="1" dirty="0">
              <a:solidFill>
                <a:srgbClr val="000000"/>
              </a:solidFill>
              <a:latin typeface="Calibri" panose="020F0502020204030204" pitchFamily="34" charset="0"/>
            </a:endParaRPr>
          </a:p>
          <a:p>
            <a:pPr algn="just" rtl="0" fontAlgn="base">
              <a:spcBef>
                <a:spcPts val="0"/>
              </a:spcBef>
              <a:spcAft>
                <a:spcPts val="0"/>
              </a:spcAft>
            </a:pPr>
            <a:r>
              <a:rPr lang="es-MX" sz="2000" dirty="0"/>
              <a:t> </a:t>
            </a:r>
            <a:endParaRPr lang="es-CO" sz="2000" dirty="0"/>
          </a:p>
        </p:txBody>
      </p:sp>
      <p:pic>
        <p:nvPicPr>
          <p:cNvPr id="3076" name="Picture 4">
            <a:extLst>
              <a:ext uri="{FF2B5EF4-FFF2-40B4-BE49-F238E27FC236}">
                <a16:creationId xmlns:a16="http://schemas.microsoft.com/office/drawing/2014/main" id="{0C8F77D7-3975-470B-BB51-A83F04209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852" y="3125815"/>
            <a:ext cx="5188561" cy="2312973"/>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A25A30F9-DC0A-4846-BC7F-75DD905A6B77}"/>
              </a:ext>
            </a:extLst>
          </p:cNvPr>
          <p:cNvSpPr/>
          <p:nvPr/>
        </p:nvSpPr>
        <p:spPr>
          <a:xfrm>
            <a:off x="906449" y="5502302"/>
            <a:ext cx="7585544"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Tree>
    <p:extLst>
      <p:ext uri="{BB962C8B-B14F-4D97-AF65-F5344CB8AC3E}">
        <p14:creationId xmlns:p14="http://schemas.microsoft.com/office/powerpoint/2010/main" val="138509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GRAFICOS 4</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rtl="0">
              <a:spcBef>
                <a:spcPts val="0"/>
              </a:spcBef>
              <a:spcAft>
                <a:spcPts val="1000"/>
              </a:spcAft>
            </a:pPr>
            <a:r>
              <a:rPr lang="es-CO" sz="1800" b="1" i="0" u="none" strike="noStrike" dirty="0">
                <a:solidFill>
                  <a:srgbClr val="000000"/>
                </a:solidFill>
                <a:effectLst/>
                <a:latin typeface="Calibri" panose="020F0502020204030204" pitchFamily="34" charset="0"/>
              </a:rPr>
              <a:t>TOTAL GASTOS DE OPERACION</a:t>
            </a:r>
            <a:endParaRPr lang="es-CO" b="0" dirty="0">
              <a:effectLst/>
            </a:endParaRPr>
          </a:p>
          <a:p>
            <a:br>
              <a:rPr lang="es-CO" dirty="0"/>
            </a:br>
            <a:endParaRPr lang="es-MX" b="1" dirty="0">
              <a:solidFill>
                <a:srgbClr val="000000"/>
              </a:solidFill>
              <a:latin typeface="Calibri" panose="020F0502020204030204" pitchFamily="34" charset="0"/>
            </a:endParaRPr>
          </a:p>
          <a:p>
            <a:pPr marL="449580" algn="ctr" fontAlgn="base">
              <a:spcAft>
                <a:spcPts val="1000"/>
              </a:spcAft>
            </a:pPr>
            <a:endParaRPr lang="es-MX" b="1" dirty="0">
              <a:solidFill>
                <a:srgbClr val="000000"/>
              </a:solidFill>
              <a:latin typeface="Calibri" panose="020F0502020204030204" pitchFamily="34" charset="0"/>
            </a:endParaRPr>
          </a:p>
          <a:p>
            <a:pPr algn="just" rtl="0" fontAlgn="base">
              <a:spcBef>
                <a:spcPts val="0"/>
              </a:spcBef>
              <a:spcAft>
                <a:spcPts val="0"/>
              </a:spcAft>
            </a:pPr>
            <a:r>
              <a:rPr lang="es-MX" sz="2000" dirty="0"/>
              <a:t> </a:t>
            </a:r>
            <a:endParaRPr lang="es-CO" sz="2000" dirty="0"/>
          </a:p>
        </p:txBody>
      </p:sp>
      <p:pic>
        <p:nvPicPr>
          <p:cNvPr id="4098" name="Picture 2">
            <a:extLst>
              <a:ext uri="{FF2B5EF4-FFF2-40B4-BE49-F238E27FC236}">
                <a16:creationId xmlns:a16="http://schemas.microsoft.com/office/drawing/2014/main" id="{4FFEBEA7-F179-44A4-858B-3D5CC390F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096" y="3022407"/>
            <a:ext cx="5104253" cy="267867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4B4CBC4F-F23A-46C0-AB2E-5E79E5641ED7}"/>
              </a:ext>
            </a:extLst>
          </p:cNvPr>
          <p:cNvSpPr/>
          <p:nvPr/>
        </p:nvSpPr>
        <p:spPr>
          <a:xfrm>
            <a:off x="906449" y="5716987"/>
            <a:ext cx="7585544"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Tree>
    <p:extLst>
      <p:ext uri="{BB962C8B-B14F-4D97-AF65-F5344CB8AC3E}">
        <p14:creationId xmlns:p14="http://schemas.microsoft.com/office/powerpoint/2010/main" val="3311034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GRAFICOS 5</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rtl="0">
              <a:spcBef>
                <a:spcPts val="0"/>
              </a:spcBef>
              <a:spcAft>
                <a:spcPts val="1000"/>
              </a:spcAft>
            </a:pPr>
            <a:r>
              <a:rPr lang="es-CO" sz="1800" b="1" i="0" u="none" strike="noStrike" dirty="0">
                <a:solidFill>
                  <a:srgbClr val="000000"/>
                </a:solidFill>
                <a:effectLst/>
                <a:latin typeface="Calibri" panose="020F0502020204030204" pitchFamily="34" charset="0"/>
              </a:rPr>
              <a:t>INGRESOS EN CANADA OCCIDENTAL</a:t>
            </a:r>
            <a:endParaRPr lang="es-CO" b="0" dirty="0">
              <a:effectLst/>
            </a:endParaRPr>
          </a:p>
          <a:p>
            <a:br>
              <a:rPr lang="es-CO" dirty="0"/>
            </a:br>
            <a:br>
              <a:rPr lang="es-CO" dirty="0"/>
            </a:br>
            <a:endParaRPr lang="es-MX" b="1" dirty="0">
              <a:solidFill>
                <a:srgbClr val="000000"/>
              </a:solidFill>
              <a:latin typeface="Calibri" panose="020F0502020204030204" pitchFamily="34" charset="0"/>
            </a:endParaRPr>
          </a:p>
          <a:p>
            <a:pPr marL="449580" algn="ctr" fontAlgn="base">
              <a:spcAft>
                <a:spcPts val="1000"/>
              </a:spcAft>
            </a:pPr>
            <a:endParaRPr lang="es-MX" b="1" dirty="0">
              <a:solidFill>
                <a:srgbClr val="000000"/>
              </a:solidFill>
              <a:latin typeface="Calibri" panose="020F0502020204030204" pitchFamily="34" charset="0"/>
            </a:endParaRPr>
          </a:p>
          <a:p>
            <a:pPr algn="just" rtl="0" fontAlgn="base">
              <a:spcBef>
                <a:spcPts val="0"/>
              </a:spcBef>
              <a:spcAft>
                <a:spcPts val="0"/>
              </a:spcAft>
            </a:pPr>
            <a:r>
              <a:rPr lang="es-MX" sz="2000" dirty="0"/>
              <a:t> </a:t>
            </a:r>
            <a:endParaRPr lang="es-CO" sz="2000" dirty="0"/>
          </a:p>
        </p:txBody>
      </p:sp>
      <p:pic>
        <p:nvPicPr>
          <p:cNvPr id="5122" name="Picture 2">
            <a:extLst>
              <a:ext uri="{FF2B5EF4-FFF2-40B4-BE49-F238E27FC236}">
                <a16:creationId xmlns:a16="http://schemas.microsoft.com/office/drawing/2014/main" id="{B57CA115-373A-453B-927D-C20EDDD1C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894" y="3429000"/>
            <a:ext cx="3730210" cy="145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239AB17-9193-445F-B1A3-64459639B7A2}"/>
              </a:ext>
            </a:extLst>
          </p:cNvPr>
          <p:cNvSpPr/>
          <p:nvPr/>
        </p:nvSpPr>
        <p:spPr>
          <a:xfrm>
            <a:off x="906449" y="5383033"/>
            <a:ext cx="7585544"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Tree>
    <p:extLst>
      <p:ext uri="{BB962C8B-B14F-4D97-AF65-F5344CB8AC3E}">
        <p14:creationId xmlns:p14="http://schemas.microsoft.com/office/powerpoint/2010/main" val="211709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GRAFICOS 6</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08883" y="1887441"/>
            <a:ext cx="8126233" cy="2870421"/>
          </a:xfrm>
          <a:prstGeom prst="rect">
            <a:avLst/>
          </a:prstGeom>
        </p:spPr>
        <p:txBody>
          <a:bodyPr vert="horz" wrap="square" lIns="91440" tIns="45720" rIns="91440" bIns="45720" rtlCol="0" anchor="ctr">
            <a:noAutofit/>
          </a:bodyPr>
          <a:lstStyle/>
          <a:p>
            <a:pPr marL="449580" algn="ctr" rtl="0">
              <a:spcBef>
                <a:spcPts val="0"/>
              </a:spcBef>
              <a:spcAft>
                <a:spcPts val="1000"/>
              </a:spcAft>
            </a:pPr>
            <a:br>
              <a:rPr lang="es-CO" dirty="0"/>
            </a:br>
            <a:endParaRPr lang="es-MX" b="1" dirty="0">
              <a:solidFill>
                <a:srgbClr val="000000"/>
              </a:solidFill>
              <a:latin typeface="Calibri" panose="020F0502020204030204" pitchFamily="34" charset="0"/>
            </a:endParaRPr>
          </a:p>
          <a:p>
            <a:pPr marL="449580" algn="ctr" fontAlgn="base">
              <a:spcAft>
                <a:spcPts val="1000"/>
              </a:spcAft>
            </a:pPr>
            <a:endParaRPr lang="es-MX" b="1" dirty="0">
              <a:solidFill>
                <a:srgbClr val="000000"/>
              </a:solidFill>
              <a:latin typeface="Calibri" panose="020F0502020204030204" pitchFamily="34" charset="0"/>
            </a:endParaRPr>
          </a:p>
          <a:p>
            <a:pPr algn="just" rtl="0" fontAlgn="base">
              <a:spcBef>
                <a:spcPts val="0"/>
              </a:spcBef>
              <a:spcAft>
                <a:spcPts val="0"/>
              </a:spcAft>
            </a:pPr>
            <a:r>
              <a:rPr lang="es-MX" sz="2000" dirty="0"/>
              <a:t> </a:t>
            </a:r>
            <a:endParaRPr lang="es-CO" sz="2000" dirty="0"/>
          </a:p>
        </p:txBody>
      </p:sp>
      <p:sp>
        <p:nvSpPr>
          <p:cNvPr id="6" name="Rectángulo 5">
            <a:extLst>
              <a:ext uri="{FF2B5EF4-FFF2-40B4-BE49-F238E27FC236}">
                <a16:creationId xmlns:a16="http://schemas.microsoft.com/office/drawing/2014/main" id="{B239AB17-9193-445F-B1A3-64459639B7A2}"/>
              </a:ext>
            </a:extLst>
          </p:cNvPr>
          <p:cNvSpPr/>
          <p:nvPr/>
        </p:nvSpPr>
        <p:spPr>
          <a:xfrm>
            <a:off x="906449" y="5383033"/>
            <a:ext cx="3301117"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
        <p:nvSpPr>
          <p:cNvPr id="7" name="CuadroTexto 6">
            <a:extLst>
              <a:ext uri="{FF2B5EF4-FFF2-40B4-BE49-F238E27FC236}">
                <a16:creationId xmlns:a16="http://schemas.microsoft.com/office/drawing/2014/main" id="{07307721-43DE-4BEF-9F90-9E63FC285EA7}"/>
              </a:ext>
            </a:extLst>
          </p:cNvPr>
          <p:cNvSpPr txBox="1"/>
          <p:nvPr/>
        </p:nvSpPr>
        <p:spPr>
          <a:xfrm>
            <a:off x="571169" y="2130949"/>
            <a:ext cx="8126233" cy="2870421"/>
          </a:xfrm>
          <a:prstGeom prst="rect">
            <a:avLst/>
          </a:prstGeom>
        </p:spPr>
        <p:txBody>
          <a:bodyPr vert="horz" wrap="square" lIns="91440" tIns="45720" rIns="91440" bIns="45720" rtlCol="0" anchor="ctr">
            <a:noAutofit/>
          </a:bodyPr>
          <a:lstStyle/>
          <a:p>
            <a:pPr algn="just"/>
            <a:endParaRPr lang="es-MX" sz="2000" dirty="0"/>
          </a:p>
          <a:p>
            <a:pPr algn="just"/>
            <a:r>
              <a:rPr lang="es-MX" sz="2000" dirty="0"/>
              <a:t> </a:t>
            </a:r>
            <a:endParaRPr lang="es-CO" sz="2000" dirty="0"/>
          </a:p>
        </p:txBody>
      </p:sp>
      <p:graphicFrame>
        <p:nvGraphicFramePr>
          <p:cNvPr id="8" name="Tabla 4">
            <a:extLst>
              <a:ext uri="{FF2B5EF4-FFF2-40B4-BE49-F238E27FC236}">
                <a16:creationId xmlns:a16="http://schemas.microsoft.com/office/drawing/2014/main" id="{1E64B8B8-453E-4168-96B2-A25D377BD167}"/>
              </a:ext>
            </a:extLst>
          </p:cNvPr>
          <p:cNvGraphicFramePr>
            <a:graphicFrameLocks noGrp="1"/>
          </p:cNvGraphicFramePr>
          <p:nvPr>
            <p:extLst>
              <p:ext uri="{D42A27DB-BD31-4B8C-83A1-F6EECF244321}">
                <p14:modId xmlns:p14="http://schemas.microsoft.com/office/powerpoint/2010/main" val="3881872888"/>
              </p:ext>
            </p:extLst>
          </p:nvPr>
        </p:nvGraphicFramePr>
        <p:xfrm>
          <a:off x="1143663" y="2779787"/>
          <a:ext cx="3063903" cy="2225040"/>
        </p:xfrm>
        <a:graphic>
          <a:graphicData uri="http://schemas.openxmlformats.org/drawingml/2006/table">
            <a:tbl>
              <a:tblPr firstRow="1" bandRow="1">
                <a:tableStyleId>{5C22544A-7EE6-4342-B048-85BDC9FD1C3A}</a:tableStyleId>
              </a:tblPr>
              <a:tblGrid>
                <a:gridCol w="2018310">
                  <a:extLst>
                    <a:ext uri="{9D8B030D-6E8A-4147-A177-3AD203B41FA5}">
                      <a16:colId xmlns:a16="http://schemas.microsoft.com/office/drawing/2014/main" val="2877267856"/>
                    </a:ext>
                  </a:extLst>
                </a:gridCol>
                <a:gridCol w="1045593">
                  <a:extLst>
                    <a:ext uri="{9D8B030D-6E8A-4147-A177-3AD203B41FA5}">
                      <a16:colId xmlns:a16="http://schemas.microsoft.com/office/drawing/2014/main" val="2264498704"/>
                    </a:ext>
                  </a:extLst>
                </a:gridCol>
              </a:tblGrid>
              <a:tr h="370840">
                <a:tc>
                  <a:txBody>
                    <a:bodyPr/>
                    <a:lstStyle/>
                    <a:p>
                      <a:pPr algn="ctr"/>
                      <a:r>
                        <a:rPr lang="es-CO" sz="1400" dirty="0"/>
                        <a:t>Dispositivo</a:t>
                      </a:r>
                    </a:p>
                  </a:txBody>
                  <a:tcPr/>
                </a:tc>
                <a:tc>
                  <a:txBody>
                    <a:bodyPr/>
                    <a:lstStyle/>
                    <a:p>
                      <a:pPr algn="ctr"/>
                      <a:r>
                        <a:rPr lang="es-CO" sz="1400" dirty="0"/>
                        <a:t>Aprendices </a:t>
                      </a:r>
                    </a:p>
                  </a:txBody>
                  <a:tcPr/>
                </a:tc>
                <a:extLst>
                  <a:ext uri="{0D108BD9-81ED-4DB2-BD59-A6C34878D82A}">
                    <a16:rowId xmlns:a16="http://schemas.microsoft.com/office/drawing/2014/main" val="2601090112"/>
                  </a:ext>
                </a:extLst>
              </a:tr>
              <a:tr h="370840">
                <a:tc>
                  <a:txBody>
                    <a:bodyPr/>
                    <a:lstStyle/>
                    <a:p>
                      <a:r>
                        <a:rPr lang="es-CO" dirty="0"/>
                        <a:t>Televisor</a:t>
                      </a:r>
                    </a:p>
                  </a:txBody>
                  <a:tcPr/>
                </a:tc>
                <a:tc>
                  <a:txBody>
                    <a:bodyPr/>
                    <a:lstStyle/>
                    <a:p>
                      <a:r>
                        <a:rPr lang="es-CO" dirty="0"/>
                        <a:t>8</a:t>
                      </a:r>
                    </a:p>
                  </a:txBody>
                  <a:tcPr/>
                </a:tc>
                <a:extLst>
                  <a:ext uri="{0D108BD9-81ED-4DB2-BD59-A6C34878D82A}">
                    <a16:rowId xmlns:a16="http://schemas.microsoft.com/office/drawing/2014/main" val="1721149526"/>
                  </a:ext>
                </a:extLst>
              </a:tr>
              <a:tr h="370840">
                <a:tc>
                  <a:txBody>
                    <a:bodyPr/>
                    <a:lstStyle/>
                    <a:p>
                      <a:r>
                        <a:rPr lang="es-CO" dirty="0"/>
                        <a:t>Celular</a:t>
                      </a:r>
                    </a:p>
                  </a:txBody>
                  <a:tcPr/>
                </a:tc>
                <a:tc>
                  <a:txBody>
                    <a:bodyPr/>
                    <a:lstStyle/>
                    <a:p>
                      <a:r>
                        <a:rPr lang="es-CO" dirty="0"/>
                        <a:t>12</a:t>
                      </a:r>
                    </a:p>
                  </a:txBody>
                  <a:tcPr/>
                </a:tc>
                <a:extLst>
                  <a:ext uri="{0D108BD9-81ED-4DB2-BD59-A6C34878D82A}">
                    <a16:rowId xmlns:a16="http://schemas.microsoft.com/office/drawing/2014/main" val="781588301"/>
                  </a:ext>
                </a:extLst>
              </a:tr>
              <a:tr h="370840">
                <a:tc>
                  <a:txBody>
                    <a:bodyPr/>
                    <a:lstStyle/>
                    <a:p>
                      <a:r>
                        <a:rPr lang="es-CO" dirty="0"/>
                        <a:t>Computador</a:t>
                      </a:r>
                    </a:p>
                  </a:txBody>
                  <a:tcPr/>
                </a:tc>
                <a:tc>
                  <a:txBody>
                    <a:bodyPr/>
                    <a:lstStyle/>
                    <a:p>
                      <a:r>
                        <a:rPr lang="es-CO" dirty="0"/>
                        <a:t>6</a:t>
                      </a:r>
                    </a:p>
                  </a:txBody>
                  <a:tcPr/>
                </a:tc>
                <a:extLst>
                  <a:ext uri="{0D108BD9-81ED-4DB2-BD59-A6C34878D82A}">
                    <a16:rowId xmlns:a16="http://schemas.microsoft.com/office/drawing/2014/main" val="3264318044"/>
                  </a:ext>
                </a:extLst>
              </a:tr>
              <a:tr h="370840">
                <a:tc>
                  <a:txBody>
                    <a:bodyPr/>
                    <a:lstStyle/>
                    <a:p>
                      <a:r>
                        <a:rPr lang="es-CO" dirty="0"/>
                        <a:t>Tableta</a:t>
                      </a:r>
                    </a:p>
                  </a:txBody>
                  <a:tcPr/>
                </a:tc>
                <a:tc>
                  <a:txBody>
                    <a:bodyPr/>
                    <a:lstStyle/>
                    <a:p>
                      <a:r>
                        <a:rPr lang="es-CO" dirty="0"/>
                        <a:t>4</a:t>
                      </a:r>
                    </a:p>
                  </a:txBody>
                  <a:tcPr/>
                </a:tc>
                <a:extLst>
                  <a:ext uri="{0D108BD9-81ED-4DB2-BD59-A6C34878D82A}">
                    <a16:rowId xmlns:a16="http://schemas.microsoft.com/office/drawing/2014/main" val="1703039873"/>
                  </a:ext>
                </a:extLst>
              </a:tr>
              <a:tr h="370840">
                <a:tc>
                  <a:txBody>
                    <a:bodyPr/>
                    <a:lstStyle/>
                    <a:p>
                      <a:r>
                        <a:rPr lang="es-CO" dirty="0"/>
                        <a:t>Xbox</a:t>
                      </a:r>
                    </a:p>
                  </a:txBody>
                  <a:tcPr/>
                </a:tc>
                <a:tc>
                  <a:txBody>
                    <a:bodyPr/>
                    <a:lstStyle/>
                    <a:p>
                      <a:r>
                        <a:rPr lang="es-CO" dirty="0"/>
                        <a:t>7</a:t>
                      </a:r>
                    </a:p>
                  </a:txBody>
                  <a:tcPr/>
                </a:tc>
                <a:extLst>
                  <a:ext uri="{0D108BD9-81ED-4DB2-BD59-A6C34878D82A}">
                    <a16:rowId xmlns:a16="http://schemas.microsoft.com/office/drawing/2014/main" val="2719421458"/>
                  </a:ext>
                </a:extLst>
              </a:tr>
            </a:tbl>
          </a:graphicData>
        </a:graphic>
      </p:graphicFrame>
      <p:graphicFrame>
        <p:nvGraphicFramePr>
          <p:cNvPr id="9" name="Tabla 8">
            <a:extLst>
              <a:ext uri="{FF2B5EF4-FFF2-40B4-BE49-F238E27FC236}">
                <a16:creationId xmlns:a16="http://schemas.microsoft.com/office/drawing/2014/main" id="{4C9E3BD8-57BB-459A-A183-511997D9ED9C}"/>
              </a:ext>
            </a:extLst>
          </p:cNvPr>
          <p:cNvGraphicFramePr>
            <a:graphicFrameLocks noGrp="1"/>
          </p:cNvGraphicFramePr>
          <p:nvPr>
            <p:extLst>
              <p:ext uri="{D42A27DB-BD31-4B8C-83A1-F6EECF244321}">
                <p14:modId xmlns:p14="http://schemas.microsoft.com/office/powerpoint/2010/main" val="1108232541"/>
              </p:ext>
            </p:extLst>
          </p:nvPr>
        </p:nvGraphicFramePr>
        <p:xfrm>
          <a:off x="5159954" y="2781146"/>
          <a:ext cx="3063903" cy="2225040"/>
        </p:xfrm>
        <a:graphic>
          <a:graphicData uri="http://schemas.openxmlformats.org/drawingml/2006/table">
            <a:tbl>
              <a:tblPr firstRow="1" bandRow="1">
                <a:tableStyleId>{5C22544A-7EE6-4342-B048-85BDC9FD1C3A}</a:tableStyleId>
              </a:tblPr>
              <a:tblGrid>
                <a:gridCol w="2018310">
                  <a:extLst>
                    <a:ext uri="{9D8B030D-6E8A-4147-A177-3AD203B41FA5}">
                      <a16:colId xmlns:a16="http://schemas.microsoft.com/office/drawing/2014/main" val="2877267856"/>
                    </a:ext>
                  </a:extLst>
                </a:gridCol>
                <a:gridCol w="1045593">
                  <a:extLst>
                    <a:ext uri="{9D8B030D-6E8A-4147-A177-3AD203B41FA5}">
                      <a16:colId xmlns:a16="http://schemas.microsoft.com/office/drawing/2014/main" val="2264498704"/>
                    </a:ext>
                  </a:extLst>
                </a:gridCol>
              </a:tblGrid>
              <a:tr h="370840">
                <a:tc>
                  <a:txBody>
                    <a:bodyPr/>
                    <a:lstStyle/>
                    <a:p>
                      <a:pPr algn="ctr"/>
                      <a:r>
                        <a:rPr lang="es-CO" sz="1400" u="none" dirty="0"/>
                        <a:t>Tiempo(horas)</a:t>
                      </a:r>
                    </a:p>
                  </a:txBody>
                  <a:tcPr/>
                </a:tc>
                <a:tc>
                  <a:txBody>
                    <a:bodyPr/>
                    <a:lstStyle/>
                    <a:p>
                      <a:pPr algn="ctr"/>
                      <a:r>
                        <a:rPr lang="es-CO" sz="1400" u="none" dirty="0"/>
                        <a:t>Aprendices </a:t>
                      </a:r>
                    </a:p>
                  </a:txBody>
                  <a:tcPr/>
                </a:tc>
                <a:extLst>
                  <a:ext uri="{0D108BD9-81ED-4DB2-BD59-A6C34878D82A}">
                    <a16:rowId xmlns:a16="http://schemas.microsoft.com/office/drawing/2014/main" val="2601090112"/>
                  </a:ext>
                </a:extLst>
              </a:tr>
              <a:tr h="370840">
                <a:tc>
                  <a:txBody>
                    <a:bodyPr/>
                    <a:lstStyle/>
                    <a:p>
                      <a:r>
                        <a:rPr lang="es-CO" dirty="0"/>
                        <a:t>1</a:t>
                      </a:r>
                    </a:p>
                  </a:txBody>
                  <a:tcPr/>
                </a:tc>
                <a:tc>
                  <a:txBody>
                    <a:bodyPr/>
                    <a:lstStyle/>
                    <a:p>
                      <a:r>
                        <a:rPr lang="es-CO" dirty="0"/>
                        <a:t>17</a:t>
                      </a:r>
                    </a:p>
                  </a:txBody>
                  <a:tcPr/>
                </a:tc>
                <a:extLst>
                  <a:ext uri="{0D108BD9-81ED-4DB2-BD59-A6C34878D82A}">
                    <a16:rowId xmlns:a16="http://schemas.microsoft.com/office/drawing/2014/main" val="1721149526"/>
                  </a:ext>
                </a:extLst>
              </a:tr>
              <a:tr h="370840">
                <a:tc>
                  <a:txBody>
                    <a:bodyPr/>
                    <a:lstStyle/>
                    <a:p>
                      <a:r>
                        <a:rPr lang="es-CO" dirty="0"/>
                        <a:t>2</a:t>
                      </a:r>
                    </a:p>
                  </a:txBody>
                  <a:tcPr/>
                </a:tc>
                <a:tc>
                  <a:txBody>
                    <a:bodyPr/>
                    <a:lstStyle/>
                    <a:p>
                      <a:r>
                        <a:rPr lang="es-CO" dirty="0"/>
                        <a:t>14</a:t>
                      </a:r>
                    </a:p>
                  </a:txBody>
                  <a:tcPr/>
                </a:tc>
                <a:extLst>
                  <a:ext uri="{0D108BD9-81ED-4DB2-BD59-A6C34878D82A}">
                    <a16:rowId xmlns:a16="http://schemas.microsoft.com/office/drawing/2014/main" val="781588301"/>
                  </a:ext>
                </a:extLst>
              </a:tr>
              <a:tr h="370840">
                <a:tc>
                  <a:txBody>
                    <a:bodyPr/>
                    <a:lstStyle/>
                    <a:p>
                      <a:r>
                        <a:rPr lang="es-CO" dirty="0"/>
                        <a:t>3</a:t>
                      </a:r>
                    </a:p>
                  </a:txBody>
                  <a:tcPr/>
                </a:tc>
                <a:tc>
                  <a:txBody>
                    <a:bodyPr/>
                    <a:lstStyle/>
                    <a:p>
                      <a:r>
                        <a:rPr lang="es-CO" dirty="0"/>
                        <a:t>2</a:t>
                      </a:r>
                    </a:p>
                  </a:txBody>
                  <a:tcPr/>
                </a:tc>
                <a:extLst>
                  <a:ext uri="{0D108BD9-81ED-4DB2-BD59-A6C34878D82A}">
                    <a16:rowId xmlns:a16="http://schemas.microsoft.com/office/drawing/2014/main" val="3264318044"/>
                  </a:ext>
                </a:extLst>
              </a:tr>
              <a:tr h="370840">
                <a:tc>
                  <a:txBody>
                    <a:bodyPr/>
                    <a:lstStyle/>
                    <a:p>
                      <a:r>
                        <a:rPr lang="es-CO" dirty="0"/>
                        <a:t>4</a:t>
                      </a:r>
                    </a:p>
                  </a:txBody>
                  <a:tcPr/>
                </a:tc>
                <a:tc>
                  <a:txBody>
                    <a:bodyPr/>
                    <a:lstStyle/>
                    <a:p>
                      <a:r>
                        <a:rPr lang="es-CO" dirty="0"/>
                        <a:t>3</a:t>
                      </a:r>
                    </a:p>
                  </a:txBody>
                  <a:tcPr/>
                </a:tc>
                <a:extLst>
                  <a:ext uri="{0D108BD9-81ED-4DB2-BD59-A6C34878D82A}">
                    <a16:rowId xmlns:a16="http://schemas.microsoft.com/office/drawing/2014/main" val="1703039873"/>
                  </a:ext>
                </a:extLst>
              </a:tr>
              <a:tr h="370840">
                <a:tc>
                  <a:txBody>
                    <a:bodyPr/>
                    <a:lstStyle/>
                    <a:p>
                      <a:r>
                        <a:rPr lang="es-CO" dirty="0"/>
                        <a:t>5</a:t>
                      </a:r>
                    </a:p>
                  </a:txBody>
                  <a:tcPr/>
                </a:tc>
                <a:tc>
                  <a:txBody>
                    <a:bodyPr/>
                    <a:lstStyle/>
                    <a:p>
                      <a:r>
                        <a:rPr lang="es-CO" dirty="0"/>
                        <a:t>1</a:t>
                      </a:r>
                    </a:p>
                  </a:txBody>
                  <a:tcPr/>
                </a:tc>
                <a:extLst>
                  <a:ext uri="{0D108BD9-81ED-4DB2-BD59-A6C34878D82A}">
                    <a16:rowId xmlns:a16="http://schemas.microsoft.com/office/drawing/2014/main" val="2719421458"/>
                  </a:ext>
                </a:extLst>
              </a:tr>
            </a:tbl>
          </a:graphicData>
        </a:graphic>
      </p:graphicFrame>
      <p:sp>
        <p:nvSpPr>
          <p:cNvPr id="10" name="CuadroTexto 9">
            <a:extLst>
              <a:ext uri="{FF2B5EF4-FFF2-40B4-BE49-F238E27FC236}">
                <a16:creationId xmlns:a16="http://schemas.microsoft.com/office/drawing/2014/main" id="{FBFD53B9-77C6-49C5-B2CA-A40CBD6D940A}"/>
              </a:ext>
            </a:extLst>
          </p:cNvPr>
          <p:cNvSpPr txBox="1"/>
          <p:nvPr/>
        </p:nvSpPr>
        <p:spPr>
          <a:xfrm>
            <a:off x="571169" y="2083035"/>
            <a:ext cx="3832861" cy="646331"/>
          </a:xfrm>
          <a:prstGeom prst="rect">
            <a:avLst/>
          </a:prstGeom>
          <a:noFill/>
        </p:spPr>
        <p:txBody>
          <a:bodyPr wrap="square">
            <a:spAutoFit/>
          </a:bodyPr>
          <a:lstStyle/>
          <a:p>
            <a:pPr marL="449580" algn="ctr" rtl="0">
              <a:spcBef>
                <a:spcPts val="0"/>
              </a:spcBef>
              <a:spcAft>
                <a:spcPts val="1000"/>
              </a:spcAft>
            </a:pPr>
            <a:r>
              <a:rPr lang="es-CO" sz="1800" b="1" i="0" u="none" strike="noStrike" dirty="0">
                <a:solidFill>
                  <a:srgbClr val="000000"/>
                </a:solidFill>
                <a:effectLst/>
                <a:latin typeface="Calibri" panose="020F0502020204030204" pitchFamily="34" charset="0"/>
              </a:rPr>
              <a:t>DISPOSITOS MAS USADOS POR LOS ESTUDIANTES</a:t>
            </a:r>
            <a:endParaRPr lang="es-CO" b="0" dirty="0">
              <a:effectLst/>
            </a:endParaRPr>
          </a:p>
        </p:txBody>
      </p:sp>
      <p:sp>
        <p:nvSpPr>
          <p:cNvPr id="11" name="CuadroTexto 10">
            <a:extLst>
              <a:ext uri="{FF2B5EF4-FFF2-40B4-BE49-F238E27FC236}">
                <a16:creationId xmlns:a16="http://schemas.microsoft.com/office/drawing/2014/main" id="{087132A3-5DC8-4E9F-AF7A-4DE5F422D68A}"/>
              </a:ext>
            </a:extLst>
          </p:cNvPr>
          <p:cNvSpPr txBox="1"/>
          <p:nvPr/>
        </p:nvSpPr>
        <p:spPr>
          <a:xfrm>
            <a:off x="4466316" y="2013061"/>
            <a:ext cx="3832861" cy="646331"/>
          </a:xfrm>
          <a:prstGeom prst="rect">
            <a:avLst/>
          </a:prstGeom>
          <a:noFill/>
        </p:spPr>
        <p:txBody>
          <a:bodyPr wrap="square">
            <a:spAutoFit/>
          </a:bodyPr>
          <a:lstStyle/>
          <a:p>
            <a:pPr marL="449580" algn="ctr" rtl="0">
              <a:spcBef>
                <a:spcPts val="0"/>
              </a:spcBef>
              <a:spcAft>
                <a:spcPts val="1000"/>
              </a:spcAft>
            </a:pPr>
            <a:r>
              <a:rPr lang="es-CO" b="1" dirty="0">
                <a:solidFill>
                  <a:srgbClr val="000000"/>
                </a:solidFill>
                <a:latin typeface="Calibri" panose="020F0502020204030204" pitchFamily="34" charset="0"/>
              </a:rPr>
              <a:t>TIEMPO EMPLEADO EN EL  USO DE DISPOSITIVOS</a:t>
            </a:r>
            <a:endParaRPr lang="es-CO" b="0" dirty="0">
              <a:effectLst/>
            </a:endParaRPr>
          </a:p>
        </p:txBody>
      </p:sp>
      <p:sp>
        <p:nvSpPr>
          <p:cNvPr id="12" name="Rectángulo 11">
            <a:extLst>
              <a:ext uri="{FF2B5EF4-FFF2-40B4-BE49-F238E27FC236}">
                <a16:creationId xmlns:a16="http://schemas.microsoft.com/office/drawing/2014/main" id="{7BC1BEC9-C137-41AE-B745-16796D8BA936}"/>
              </a:ext>
            </a:extLst>
          </p:cNvPr>
          <p:cNvSpPr/>
          <p:nvPr/>
        </p:nvSpPr>
        <p:spPr>
          <a:xfrm>
            <a:off x="5041346" y="5383033"/>
            <a:ext cx="3301117" cy="128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dirty="0"/>
              <a:t>Análisis de Datos:</a:t>
            </a:r>
          </a:p>
        </p:txBody>
      </p:sp>
    </p:spTree>
    <p:extLst>
      <p:ext uri="{BB962C8B-B14F-4D97-AF65-F5344CB8AC3E}">
        <p14:creationId xmlns:p14="http://schemas.microsoft.com/office/powerpoint/2010/main" val="27554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7" name="Marcador de contenido 5"/>
          <p:cNvSpPr txBox="1">
            <a:spLocks/>
          </p:cNvSpPr>
          <p:nvPr/>
        </p:nvSpPr>
        <p:spPr>
          <a:xfrm>
            <a:off x="67669"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59" y="458670"/>
            <a:ext cx="8360811"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a:solidFill>
                  <a:schemeClr val="bg1"/>
                </a:solidFill>
              </a:rPr>
              <a:t>Estadística</a:t>
            </a:r>
          </a:p>
        </p:txBody>
      </p:sp>
      <p:sp>
        <p:nvSpPr>
          <p:cNvPr id="2" name="Rectángulo 1">
            <a:extLst>
              <a:ext uri="{FF2B5EF4-FFF2-40B4-BE49-F238E27FC236}">
                <a16:creationId xmlns:a16="http://schemas.microsoft.com/office/drawing/2014/main" id="{DB366BB4-F40A-48EE-9D8D-D0B6867B9680}"/>
              </a:ext>
            </a:extLst>
          </p:cNvPr>
          <p:cNvSpPr/>
          <p:nvPr/>
        </p:nvSpPr>
        <p:spPr>
          <a:xfrm>
            <a:off x="900789" y="2489200"/>
            <a:ext cx="7477760" cy="319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es-MX" sz="2400" b="0" i="0" u="none" strike="noStrike" baseline="0" dirty="0">
                <a:solidFill>
                  <a:srgbClr val="000000"/>
                </a:solidFill>
              </a:rPr>
              <a:t>Ciencia que se encarga de la recolección, ordenamiento, representación, análisis e interpretación de datos generados en una investigación sobre hechos, individuos o grupos de los mismos, para deducir de ello conclusiones precisas o estimaciones futuras. </a:t>
            </a:r>
            <a:endParaRPr lang="es-MX" sz="2800" b="0" i="0" u="none" strike="noStrike" baseline="0" dirty="0"/>
          </a:p>
        </p:txBody>
      </p:sp>
    </p:spTree>
    <p:extLst>
      <p:ext uri="{BB962C8B-B14F-4D97-AF65-F5344CB8AC3E}">
        <p14:creationId xmlns:p14="http://schemas.microsoft.com/office/powerpoint/2010/main" val="368319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17 Rectángulo"/>
          <p:cNvSpPr/>
          <p:nvPr/>
        </p:nvSpPr>
        <p:spPr>
          <a:xfrm>
            <a:off x="-968311" y="13102"/>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Título 1"/>
          <p:cNvSpPr>
            <a:spLocks noGrp="1"/>
          </p:cNvSpPr>
          <p:nvPr>
            <p:ph type="title" idx="4294967295"/>
          </p:nvPr>
        </p:nvSpPr>
        <p:spPr>
          <a:xfrm>
            <a:off x="0" y="-152243"/>
            <a:ext cx="9144000" cy="1757363"/>
          </a:xfrm>
          <a:prstGeom prst="rect">
            <a:avLst/>
          </a:prstGeom>
        </p:spPr>
        <p:txBody>
          <a:bodyPr anchor="ctr">
            <a:noAutofit/>
          </a:bodyPr>
          <a:lstStyle/>
          <a:p>
            <a:r>
              <a:rPr lang="es-CO" sz="4000" b="1" dirty="0">
                <a:solidFill>
                  <a:schemeClr val="bg1"/>
                </a:solidFill>
              </a:rPr>
              <a:t>Conceptos</a:t>
            </a:r>
            <a:endParaRPr lang="es-ES" sz="4000" dirty="0">
              <a:solidFill>
                <a:schemeClr val="bg1"/>
              </a:solidFill>
            </a:endParaRPr>
          </a:p>
        </p:txBody>
      </p:sp>
      <p:pic>
        <p:nvPicPr>
          <p:cNvPr id="5"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46767" b="14699"/>
          <a:stretch/>
        </p:blipFill>
        <p:spPr bwMode="auto">
          <a:xfrm>
            <a:off x="-1" y="-1270341"/>
            <a:ext cx="3084149" cy="811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uadroTexto 7">
            <a:extLst>
              <a:ext uri="{FF2B5EF4-FFF2-40B4-BE49-F238E27FC236}">
                <a16:creationId xmlns:a16="http://schemas.microsoft.com/office/drawing/2014/main" id="{E381DAC1-A1E1-49A6-A293-0DEC63EE710C}"/>
              </a:ext>
            </a:extLst>
          </p:cNvPr>
          <p:cNvSpPr txBox="1"/>
          <p:nvPr/>
        </p:nvSpPr>
        <p:spPr>
          <a:xfrm>
            <a:off x="2133600" y="3108960"/>
            <a:ext cx="6400800" cy="2407920"/>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2" name="Rectángulo 1">
            <a:extLst>
              <a:ext uri="{FF2B5EF4-FFF2-40B4-BE49-F238E27FC236}">
                <a16:creationId xmlns:a16="http://schemas.microsoft.com/office/drawing/2014/main" id="{EC6BE8FA-C457-4D00-BCC7-73F026536410}"/>
              </a:ext>
            </a:extLst>
          </p:cNvPr>
          <p:cNvSpPr/>
          <p:nvPr/>
        </p:nvSpPr>
        <p:spPr>
          <a:xfrm>
            <a:off x="2459602" y="1641887"/>
            <a:ext cx="6321381" cy="852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2000" b="1" dirty="0">
                <a:solidFill>
                  <a:srgbClr val="92D050"/>
                </a:solidFill>
              </a:rPr>
              <a:t>Población: </a:t>
            </a:r>
            <a:r>
              <a:rPr lang="es-CO" sz="1600" dirty="0"/>
              <a:t>Conjunto de total de individuos, objetos o elementos que poseen algunas características comunes.</a:t>
            </a:r>
          </a:p>
        </p:txBody>
      </p:sp>
      <p:sp>
        <p:nvSpPr>
          <p:cNvPr id="16" name="Rectángulo 15">
            <a:extLst>
              <a:ext uri="{FF2B5EF4-FFF2-40B4-BE49-F238E27FC236}">
                <a16:creationId xmlns:a16="http://schemas.microsoft.com/office/drawing/2014/main" id="{60852B3B-2F98-4BCD-956B-78835F3C2271}"/>
              </a:ext>
            </a:extLst>
          </p:cNvPr>
          <p:cNvSpPr/>
          <p:nvPr/>
        </p:nvSpPr>
        <p:spPr>
          <a:xfrm>
            <a:off x="2459602" y="2840423"/>
            <a:ext cx="6321381" cy="852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2000" b="1" dirty="0">
                <a:solidFill>
                  <a:srgbClr val="92D050"/>
                </a:solidFill>
              </a:rPr>
              <a:t>Muestra: </a:t>
            </a:r>
            <a:r>
              <a:rPr lang="es-CO" sz="1600" dirty="0"/>
              <a:t>Subconjunto de la población. Todo individuo o elemento que pertenezca a la muestra debe pertenecer también a la población</a:t>
            </a:r>
          </a:p>
        </p:txBody>
      </p:sp>
      <p:sp>
        <p:nvSpPr>
          <p:cNvPr id="21" name="Rectángulo 20">
            <a:extLst>
              <a:ext uri="{FF2B5EF4-FFF2-40B4-BE49-F238E27FC236}">
                <a16:creationId xmlns:a16="http://schemas.microsoft.com/office/drawing/2014/main" id="{7DE46160-C3CD-40AD-9B1E-9ACDD1D925B2}"/>
              </a:ext>
            </a:extLst>
          </p:cNvPr>
          <p:cNvSpPr/>
          <p:nvPr/>
        </p:nvSpPr>
        <p:spPr>
          <a:xfrm>
            <a:off x="2459601" y="4038959"/>
            <a:ext cx="6321381" cy="852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2000" b="1" dirty="0">
                <a:solidFill>
                  <a:srgbClr val="92D050"/>
                </a:solidFill>
              </a:rPr>
              <a:t>Variable: </a:t>
            </a:r>
            <a:r>
              <a:rPr lang="es-CO" sz="1600" dirty="0"/>
              <a:t>características o cualidades que poseen los individuos de una población y que se desean estudiar</a:t>
            </a:r>
          </a:p>
        </p:txBody>
      </p:sp>
      <p:sp>
        <p:nvSpPr>
          <p:cNvPr id="24" name="Rectángulo 23">
            <a:extLst>
              <a:ext uri="{FF2B5EF4-FFF2-40B4-BE49-F238E27FC236}">
                <a16:creationId xmlns:a16="http://schemas.microsoft.com/office/drawing/2014/main" id="{4DCB0776-83F6-440C-B339-452746882813}"/>
              </a:ext>
            </a:extLst>
          </p:cNvPr>
          <p:cNvSpPr/>
          <p:nvPr/>
        </p:nvSpPr>
        <p:spPr>
          <a:xfrm>
            <a:off x="2820057" y="5212090"/>
            <a:ext cx="2485153" cy="1395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2000" b="1" dirty="0">
                <a:solidFill>
                  <a:srgbClr val="92D050"/>
                </a:solidFill>
              </a:rPr>
              <a:t>Cualitativa: </a:t>
            </a:r>
            <a:r>
              <a:rPr lang="es-CO" sz="1600" dirty="0"/>
              <a:t>Representan las características no medibles. Gustos, preferencias o cualidades de un grupo.</a:t>
            </a:r>
          </a:p>
        </p:txBody>
      </p:sp>
      <p:pic>
        <p:nvPicPr>
          <p:cNvPr id="25" name="Gráfico 24" descr="Insignia 1 con relleno sólido">
            <a:extLst>
              <a:ext uri="{FF2B5EF4-FFF2-40B4-BE49-F238E27FC236}">
                <a16:creationId xmlns:a16="http://schemas.microsoft.com/office/drawing/2014/main" id="{B7484B6C-609D-4F78-8D09-EAF79D1F49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019" y="1453198"/>
            <a:ext cx="494940" cy="494940"/>
          </a:xfrm>
          <a:prstGeom prst="rect">
            <a:avLst/>
          </a:prstGeom>
        </p:spPr>
      </p:pic>
      <p:pic>
        <p:nvPicPr>
          <p:cNvPr id="26" name="Gráfico 25" descr="Insignia con relleno sólido">
            <a:extLst>
              <a:ext uri="{FF2B5EF4-FFF2-40B4-BE49-F238E27FC236}">
                <a16:creationId xmlns:a16="http://schemas.microsoft.com/office/drawing/2014/main" id="{55B23275-8E95-47E2-99DC-DD02DD7D667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13019" y="2612941"/>
            <a:ext cx="494940" cy="494940"/>
          </a:xfrm>
          <a:prstGeom prst="rect">
            <a:avLst/>
          </a:prstGeom>
        </p:spPr>
      </p:pic>
      <p:pic>
        <p:nvPicPr>
          <p:cNvPr id="27" name="Gráfico 26" descr="Insignia 3 con relleno sólido">
            <a:extLst>
              <a:ext uri="{FF2B5EF4-FFF2-40B4-BE49-F238E27FC236}">
                <a16:creationId xmlns:a16="http://schemas.microsoft.com/office/drawing/2014/main" id="{B8AD25EA-6867-433A-AD1A-A708B4A3592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213019" y="3776615"/>
            <a:ext cx="494940" cy="494940"/>
          </a:xfrm>
          <a:prstGeom prst="rect">
            <a:avLst/>
          </a:prstGeom>
        </p:spPr>
      </p:pic>
      <p:sp>
        <p:nvSpPr>
          <p:cNvPr id="28" name="Rectángulo 27">
            <a:extLst>
              <a:ext uri="{FF2B5EF4-FFF2-40B4-BE49-F238E27FC236}">
                <a16:creationId xmlns:a16="http://schemas.microsoft.com/office/drawing/2014/main" id="{6B3746A3-AAB5-4A55-BECE-644B9777D69E}"/>
              </a:ext>
            </a:extLst>
          </p:cNvPr>
          <p:cNvSpPr/>
          <p:nvPr/>
        </p:nvSpPr>
        <p:spPr>
          <a:xfrm>
            <a:off x="5816745" y="5212090"/>
            <a:ext cx="2485153" cy="1395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2000" b="1" dirty="0">
                <a:solidFill>
                  <a:srgbClr val="92D050"/>
                </a:solidFill>
              </a:rPr>
              <a:t>Cuantitativa: </a:t>
            </a:r>
            <a:r>
              <a:rPr lang="es-CO" sz="1600" dirty="0"/>
              <a:t>Representan las características medibles en una escala numérica.</a:t>
            </a:r>
          </a:p>
        </p:txBody>
      </p:sp>
      <p:cxnSp>
        <p:nvCxnSpPr>
          <p:cNvPr id="7" name="Conector: angular 6">
            <a:extLst>
              <a:ext uri="{FF2B5EF4-FFF2-40B4-BE49-F238E27FC236}">
                <a16:creationId xmlns:a16="http://schemas.microsoft.com/office/drawing/2014/main" id="{555F4982-6E2D-4A32-8455-45605B66A138}"/>
              </a:ext>
            </a:extLst>
          </p:cNvPr>
          <p:cNvCxnSpPr>
            <a:stCxn id="21" idx="2"/>
            <a:endCxn id="24" idx="0"/>
          </p:cNvCxnSpPr>
          <p:nvPr/>
        </p:nvCxnSpPr>
        <p:spPr>
          <a:xfrm rot="5400000">
            <a:off x="4681313" y="4273110"/>
            <a:ext cx="320301" cy="1557658"/>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Conector: angular 13">
            <a:extLst>
              <a:ext uri="{FF2B5EF4-FFF2-40B4-BE49-F238E27FC236}">
                <a16:creationId xmlns:a16="http://schemas.microsoft.com/office/drawing/2014/main" id="{6ABD0E59-3AA7-4473-8F8B-7E27E50018AD}"/>
              </a:ext>
            </a:extLst>
          </p:cNvPr>
          <p:cNvCxnSpPr>
            <a:stCxn id="21" idx="2"/>
            <a:endCxn id="28" idx="0"/>
          </p:cNvCxnSpPr>
          <p:nvPr/>
        </p:nvCxnSpPr>
        <p:spPr>
          <a:xfrm rot="16200000" flipH="1">
            <a:off x="6179657" y="4332424"/>
            <a:ext cx="320301" cy="1439030"/>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8873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1</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16835" y="2711387"/>
            <a:ext cx="8126233" cy="2870421"/>
          </a:xfrm>
          <a:prstGeom prst="rect">
            <a:avLst/>
          </a:prstGeom>
        </p:spPr>
        <p:txBody>
          <a:bodyPr vert="horz" wrap="square" lIns="91440" tIns="45720" rIns="91440" bIns="45720" rtlCol="0" anchor="ctr">
            <a:noAutofit/>
          </a:bodyPr>
          <a:lstStyle/>
          <a:p>
            <a:pPr algn="just"/>
            <a:r>
              <a:rPr lang="es-MX" sz="2000" dirty="0"/>
              <a:t>Una universidad busca saber las actividades que realizan sus estudiantes en su tiempo libre, para esto se seleccionaron algunos y se les hizo una encuesta. Los resultados fueron los siguientes:</a:t>
            </a:r>
          </a:p>
          <a:p>
            <a:pPr marL="342900" indent="-342900" algn="just">
              <a:buBlip>
                <a:blip r:embed="rId2">
                  <a:extLst>
                    <a:ext uri="{96DAC541-7B7A-43D3-8B79-37D633B846F1}">
                      <asvg:svgBlip xmlns:asvg="http://schemas.microsoft.com/office/drawing/2016/SVG/main" r:embed="rId3"/>
                    </a:ext>
                  </a:extLst>
                </a:blip>
              </a:buBlip>
            </a:pPr>
            <a:r>
              <a:rPr lang="es-MX" sz="2000" dirty="0"/>
              <a:t>1700 estudiantes usan su tiempo libre para mirar el celular</a:t>
            </a:r>
          </a:p>
          <a:p>
            <a:pPr marL="342900" indent="-342900" algn="just">
              <a:buBlip>
                <a:blip r:embed="rId2">
                  <a:extLst>
                    <a:ext uri="{96DAC541-7B7A-43D3-8B79-37D633B846F1}">
                      <asvg:svgBlip xmlns:asvg="http://schemas.microsoft.com/office/drawing/2016/SVG/main" r:embed="rId3"/>
                    </a:ext>
                  </a:extLst>
                </a:blip>
              </a:buBlip>
            </a:pPr>
            <a:r>
              <a:rPr lang="es-MX" sz="2000" dirty="0"/>
              <a:t>2800 usan su tiempo para hacer otras actividades</a:t>
            </a:r>
          </a:p>
          <a:p>
            <a:pPr algn="just"/>
            <a:endParaRPr lang="es-MX" sz="2000" dirty="0"/>
          </a:p>
          <a:p>
            <a:pPr algn="just"/>
            <a:r>
              <a:rPr lang="es-MX" sz="2000" dirty="0"/>
              <a:t>Para este caso, contesta:</a:t>
            </a:r>
          </a:p>
          <a:p>
            <a:pPr algn="just"/>
            <a:endParaRPr lang="es-MX" sz="2000" dirty="0"/>
          </a:p>
          <a:p>
            <a:pPr marL="457200" indent="-457200" algn="just">
              <a:buFont typeface="+mj-lt"/>
              <a:buAutoNum type="alphaLcParenR"/>
            </a:pPr>
            <a:r>
              <a:rPr lang="es-MX" sz="2000" dirty="0"/>
              <a:t>¿Cuántos estudiantes fueron encuestados?</a:t>
            </a:r>
          </a:p>
          <a:p>
            <a:pPr marL="457200" indent="-457200" algn="just">
              <a:buFont typeface="+mj-lt"/>
              <a:buAutoNum type="alphaLcParenR"/>
            </a:pPr>
            <a:r>
              <a:rPr lang="es-MX" sz="2000" dirty="0"/>
              <a:t>¿Cuál es la población de estudio?</a:t>
            </a:r>
          </a:p>
          <a:p>
            <a:pPr marL="457200" indent="-457200" algn="just">
              <a:buFont typeface="+mj-lt"/>
              <a:buAutoNum type="alphaLcParenR" startAt="2"/>
            </a:pPr>
            <a:r>
              <a:rPr lang="es-MX" sz="2000" dirty="0"/>
              <a:t>¿Cuál es la muestra de estudio?</a:t>
            </a:r>
          </a:p>
          <a:p>
            <a:pPr marL="457200" indent="-457200" algn="just">
              <a:buFont typeface="+mj-lt"/>
              <a:buAutoNum type="alphaLcParenR" startAt="2"/>
            </a:pPr>
            <a:r>
              <a:rPr lang="es-MX" sz="2000" dirty="0"/>
              <a:t>¿Qué tipo de variable esta relacionada con la pregunta?</a:t>
            </a:r>
          </a:p>
          <a:p>
            <a:pPr algn="just"/>
            <a:r>
              <a:rPr lang="es-MX" sz="2000" dirty="0"/>
              <a:t> </a:t>
            </a:r>
            <a:endParaRPr lang="es-CO" sz="2000" dirty="0"/>
          </a:p>
        </p:txBody>
      </p:sp>
    </p:spTree>
    <p:extLst>
      <p:ext uri="{BB962C8B-B14F-4D97-AF65-F5344CB8AC3E}">
        <p14:creationId xmlns:p14="http://schemas.microsoft.com/office/powerpoint/2010/main" val="144513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2</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16835" y="2520563"/>
            <a:ext cx="8126233" cy="2870421"/>
          </a:xfrm>
          <a:prstGeom prst="rect">
            <a:avLst/>
          </a:prstGeom>
        </p:spPr>
        <p:txBody>
          <a:bodyPr vert="horz" wrap="square" lIns="91440" tIns="45720" rIns="91440" bIns="45720" rtlCol="0" anchor="ctr">
            <a:noAutofit/>
          </a:bodyPr>
          <a:lstStyle/>
          <a:p>
            <a:pPr algn="just"/>
            <a:r>
              <a:rPr lang="es-MX" sz="2000" dirty="0"/>
              <a:t>Una institución quiere realizar un estudio sobre la forma en que los estudiantes menores de 14 años utilizan las redes sociales. En la encuesta se identifico primero  que hay 385 estudiantes menores de 14 años que usan redes sociales. Luego se seleccionaron 50 de estos estudiantes para tomar mas datos.</a:t>
            </a:r>
          </a:p>
          <a:p>
            <a:pPr algn="just"/>
            <a:endParaRPr lang="es-MX" sz="2000" dirty="0"/>
          </a:p>
          <a:p>
            <a:pPr marL="457200" indent="-457200" algn="just">
              <a:buFont typeface="+mj-lt"/>
              <a:buAutoNum type="alphaLcParenR"/>
            </a:pPr>
            <a:r>
              <a:rPr lang="es-MX" sz="2000" dirty="0"/>
              <a:t>¿Cuál es la población?</a:t>
            </a:r>
          </a:p>
          <a:p>
            <a:pPr algn="just"/>
            <a:endParaRPr lang="es-MX" sz="2000" dirty="0"/>
          </a:p>
          <a:p>
            <a:pPr marL="457200" indent="-457200" algn="just">
              <a:buFont typeface="+mj-lt"/>
              <a:buAutoNum type="alphaLcParenR" startAt="2"/>
            </a:pPr>
            <a:r>
              <a:rPr lang="es-MX" sz="2000" dirty="0"/>
              <a:t>¿Cuál es la muestra?</a:t>
            </a:r>
          </a:p>
          <a:p>
            <a:pPr algn="just"/>
            <a:r>
              <a:rPr lang="es-MX" sz="2000" dirty="0"/>
              <a:t> </a:t>
            </a:r>
            <a:endParaRPr lang="es-CO" sz="2000" dirty="0"/>
          </a:p>
        </p:txBody>
      </p:sp>
    </p:spTree>
    <p:extLst>
      <p:ext uri="{BB962C8B-B14F-4D97-AF65-F5344CB8AC3E}">
        <p14:creationId xmlns:p14="http://schemas.microsoft.com/office/powerpoint/2010/main" val="55629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3</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16835" y="2520563"/>
            <a:ext cx="8126233" cy="2870421"/>
          </a:xfrm>
          <a:prstGeom prst="rect">
            <a:avLst/>
          </a:prstGeom>
        </p:spPr>
        <p:txBody>
          <a:bodyPr vert="horz" wrap="square" lIns="91440" tIns="45720" rIns="91440" bIns="45720" rtlCol="0" anchor="ctr">
            <a:noAutofit/>
          </a:bodyPr>
          <a:lstStyle/>
          <a:p>
            <a:pPr algn="just"/>
            <a:r>
              <a:rPr lang="es-MX" sz="2000" dirty="0"/>
              <a:t>Clasificar cada variable:</a:t>
            </a:r>
          </a:p>
          <a:p>
            <a:pPr algn="just"/>
            <a:endParaRPr lang="es-MX" sz="2000" dirty="0"/>
          </a:p>
          <a:p>
            <a:pPr marL="457200" indent="-457200" algn="just">
              <a:buFont typeface="+mj-lt"/>
              <a:buAutoNum type="alphaLcParenR"/>
            </a:pPr>
            <a:r>
              <a:rPr lang="es-MX" sz="2000" dirty="0"/>
              <a:t>Dispositivo celular favorito</a:t>
            </a:r>
          </a:p>
          <a:p>
            <a:pPr marL="457200" indent="-457200" algn="just">
              <a:buFont typeface="+mj-lt"/>
              <a:buAutoNum type="alphaLcParenR"/>
            </a:pPr>
            <a:r>
              <a:rPr lang="es-MX" sz="2000" dirty="0"/>
              <a:t>Tiempo que emplea un joven en ver redes sociales diariamente</a:t>
            </a:r>
          </a:p>
          <a:p>
            <a:pPr marL="457200" indent="-457200" algn="just">
              <a:buFont typeface="+mj-lt"/>
              <a:buAutoNum type="alphaLcParenR"/>
            </a:pPr>
            <a:r>
              <a:rPr lang="es-MX" sz="2000" dirty="0"/>
              <a:t>Cantidad de visitantes que tiene un museo</a:t>
            </a:r>
          </a:p>
          <a:p>
            <a:pPr marL="457200" indent="-457200" algn="just">
              <a:buFont typeface="+mj-lt"/>
              <a:buAutoNum type="alphaLcParenR"/>
            </a:pPr>
            <a:r>
              <a:rPr lang="es-MX" sz="2000" dirty="0"/>
              <a:t>Red social que maneja una persona</a:t>
            </a:r>
          </a:p>
          <a:p>
            <a:pPr algn="just"/>
            <a:r>
              <a:rPr lang="es-MX" sz="2000" dirty="0"/>
              <a:t> </a:t>
            </a:r>
            <a:endParaRPr lang="es-CO" sz="2000" dirty="0"/>
          </a:p>
        </p:txBody>
      </p:sp>
    </p:spTree>
    <p:extLst>
      <p:ext uri="{BB962C8B-B14F-4D97-AF65-F5344CB8AC3E}">
        <p14:creationId xmlns:p14="http://schemas.microsoft.com/office/powerpoint/2010/main" val="199851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4</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71169" y="2130949"/>
            <a:ext cx="8126233" cy="2870421"/>
          </a:xfrm>
          <a:prstGeom prst="rect">
            <a:avLst/>
          </a:prstGeom>
        </p:spPr>
        <p:txBody>
          <a:bodyPr vert="horz" wrap="square" lIns="91440" tIns="45720" rIns="91440" bIns="45720" rtlCol="0" anchor="ctr">
            <a:noAutofit/>
          </a:bodyPr>
          <a:lstStyle/>
          <a:p>
            <a:pPr algn="just"/>
            <a:r>
              <a:rPr lang="es-MX" sz="2000" dirty="0"/>
              <a:t>El Instructor del Técnico el Programación de Software realizo las siguientes preguntas a sus aprendices:</a:t>
            </a:r>
          </a:p>
          <a:p>
            <a:pPr algn="just"/>
            <a:endParaRPr lang="es-MX" sz="2000" dirty="0"/>
          </a:p>
          <a:p>
            <a:pPr algn="just"/>
            <a:r>
              <a:rPr lang="es-MX" sz="2000" dirty="0"/>
              <a:t>Clasifique las preguntas por su variable:</a:t>
            </a:r>
          </a:p>
          <a:p>
            <a:pPr algn="just"/>
            <a:endParaRPr lang="es-MX" sz="2000" dirty="0"/>
          </a:p>
          <a:p>
            <a:pPr marL="457200" indent="-457200" algn="just">
              <a:buFont typeface="+mj-lt"/>
              <a:buAutoNum type="alphaLcParenR"/>
            </a:pPr>
            <a:r>
              <a:rPr lang="es-MX" sz="2000" dirty="0"/>
              <a:t>¿Cuál es el dispositivo electrónico que usa frecuentemente?</a:t>
            </a:r>
          </a:p>
          <a:p>
            <a:pPr marL="457200" indent="-457200" algn="just">
              <a:buFont typeface="+mj-lt"/>
              <a:buAutoNum type="alphaLcParenR"/>
            </a:pPr>
            <a:r>
              <a:rPr lang="es-MX" sz="2000" dirty="0"/>
              <a:t>¿Cuánto tiempo emplea diariamente en el uso de estos dispositivos?</a:t>
            </a:r>
          </a:p>
          <a:p>
            <a:pPr algn="just"/>
            <a:endParaRPr lang="es-MX" sz="2000" dirty="0"/>
          </a:p>
          <a:p>
            <a:pPr algn="just"/>
            <a:r>
              <a:rPr lang="es-MX" sz="2000" dirty="0"/>
              <a:t> </a:t>
            </a:r>
            <a:endParaRPr lang="es-CO" sz="2000" dirty="0"/>
          </a:p>
        </p:txBody>
      </p:sp>
      <p:graphicFrame>
        <p:nvGraphicFramePr>
          <p:cNvPr id="3" name="Tabla 4">
            <a:extLst>
              <a:ext uri="{FF2B5EF4-FFF2-40B4-BE49-F238E27FC236}">
                <a16:creationId xmlns:a16="http://schemas.microsoft.com/office/drawing/2014/main" id="{7B7D3245-03F6-46D4-BF1B-2A6CFFD1BC3E}"/>
              </a:ext>
            </a:extLst>
          </p:cNvPr>
          <p:cNvGraphicFramePr>
            <a:graphicFrameLocks noGrp="1"/>
          </p:cNvGraphicFramePr>
          <p:nvPr>
            <p:extLst>
              <p:ext uri="{D42A27DB-BD31-4B8C-83A1-F6EECF244321}">
                <p14:modId xmlns:p14="http://schemas.microsoft.com/office/powerpoint/2010/main" val="2101215307"/>
              </p:ext>
            </p:extLst>
          </p:nvPr>
        </p:nvGraphicFramePr>
        <p:xfrm>
          <a:off x="1325216" y="4450297"/>
          <a:ext cx="3063903" cy="2225040"/>
        </p:xfrm>
        <a:graphic>
          <a:graphicData uri="http://schemas.openxmlformats.org/drawingml/2006/table">
            <a:tbl>
              <a:tblPr firstRow="1" bandRow="1">
                <a:tableStyleId>{5C22544A-7EE6-4342-B048-85BDC9FD1C3A}</a:tableStyleId>
              </a:tblPr>
              <a:tblGrid>
                <a:gridCol w="2018310">
                  <a:extLst>
                    <a:ext uri="{9D8B030D-6E8A-4147-A177-3AD203B41FA5}">
                      <a16:colId xmlns:a16="http://schemas.microsoft.com/office/drawing/2014/main" val="2877267856"/>
                    </a:ext>
                  </a:extLst>
                </a:gridCol>
                <a:gridCol w="1045593">
                  <a:extLst>
                    <a:ext uri="{9D8B030D-6E8A-4147-A177-3AD203B41FA5}">
                      <a16:colId xmlns:a16="http://schemas.microsoft.com/office/drawing/2014/main" val="2264498704"/>
                    </a:ext>
                  </a:extLst>
                </a:gridCol>
              </a:tblGrid>
              <a:tr h="370840">
                <a:tc>
                  <a:txBody>
                    <a:bodyPr/>
                    <a:lstStyle/>
                    <a:p>
                      <a:pPr algn="ctr"/>
                      <a:r>
                        <a:rPr lang="es-CO" sz="1400" dirty="0"/>
                        <a:t>Dispositivo</a:t>
                      </a:r>
                    </a:p>
                  </a:txBody>
                  <a:tcPr/>
                </a:tc>
                <a:tc>
                  <a:txBody>
                    <a:bodyPr/>
                    <a:lstStyle/>
                    <a:p>
                      <a:pPr algn="ctr"/>
                      <a:r>
                        <a:rPr lang="es-CO" sz="1400" dirty="0"/>
                        <a:t>Aprendices </a:t>
                      </a:r>
                    </a:p>
                  </a:txBody>
                  <a:tcPr/>
                </a:tc>
                <a:extLst>
                  <a:ext uri="{0D108BD9-81ED-4DB2-BD59-A6C34878D82A}">
                    <a16:rowId xmlns:a16="http://schemas.microsoft.com/office/drawing/2014/main" val="2601090112"/>
                  </a:ext>
                </a:extLst>
              </a:tr>
              <a:tr h="370840">
                <a:tc>
                  <a:txBody>
                    <a:bodyPr/>
                    <a:lstStyle/>
                    <a:p>
                      <a:r>
                        <a:rPr lang="es-CO" dirty="0"/>
                        <a:t>Televisor</a:t>
                      </a:r>
                    </a:p>
                  </a:txBody>
                  <a:tcPr/>
                </a:tc>
                <a:tc>
                  <a:txBody>
                    <a:bodyPr/>
                    <a:lstStyle/>
                    <a:p>
                      <a:r>
                        <a:rPr lang="es-CO" dirty="0"/>
                        <a:t>8</a:t>
                      </a:r>
                    </a:p>
                  </a:txBody>
                  <a:tcPr/>
                </a:tc>
                <a:extLst>
                  <a:ext uri="{0D108BD9-81ED-4DB2-BD59-A6C34878D82A}">
                    <a16:rowId xmlns:a16="http://schemas.microsoft.com/office/drawing/2014/main" val="1721149526"/>
                  </a:ext>
                </a:extLst>
              </a:tr>
              <a:tr h="370840">
                <a:tc>
                  <a:txBody>
                    <a:bodyPr/>
                    <a:lstStyle/>
                    <a:p>
                      <a:r>
                        <a:rPr lang="es-CO" dirty="0"/>
                        <a:t>Celular</a:t>
                      </a:r>
                    </a:p>
                  </a:txBody>
                  <a:tcPr/>
                </a:tc>
                <a:tc>
                  <a:txBody>
                    <a:bodyPr/>
                    <a:lstStyle/>
                    <a:p>
                      <a:r>
                        <a:rPr lang="es-CO" dirty="0"/>
                        <a:t>12</a:t>
                      </a:r>
                    </a:p>
                  </a:txBody>
                  <a:tcPr/>
                </a:tc>
                <a:extLst>
                  <a:ext uri="{0D108BD9-81ED-4DB2-BD59-A6C34878D82A}">
                    <a16:rowId xmlns:a16="http://schemas.microsoft.com/office/drawing/2014/main" val="781588301"/>
                  </a:ext>
                </a:extLst>
              </a:tr>
              <a:tr h="370840">
                <a:tc>
                  <a:txBody>
                    <a:bodyPr/>
                    <a:lstStyle/>
                    <a:p>
                      <a:r>
                        <a:rPr lang="es-CO" dirty="0"/>
                        <a:t>Computador</a:t>
                      </a:r>
                    </a:p>
                  </a:txBody>
                  <a:tcPr/>
                </a:tc>
                <a:tc>
                  <a:txBody>
                    <a:bodyPr/>
                    <a:lstStyle/>
                    <a:p>
                      <a:r>
                        <a:rPr lang="es-CO" dirty="0"/>
                        <a:t>6</a:t>
                      </a:r>
                    </a:p>
                  </a:txBody>
                  <a:tcPr/>
                </a:tc>
                <a:extLst>
                  <a:ext uri="{0D108BD9-81ED-4DB2-BD59-A6C34878D82A}">
                    <a16:rowId xmlns:a16="http://schemas.microsoft.com/office/drawing/2014/main" val="3264318044"/>
                  </a:ext>
                </a:extLst>
              </a:tr>
              <a:tr h="370840">
                <a:tc>
                  <a:txBody>
                    <a:bodyPr/>
                    <a:lstStyle/>
                    <a:p>
                      <a:r>
                        <a:rPr lang="es-CO" dirty="0"/>
                        <a:t>Tableta</a:t>
                      </a:r>
                    </a:p>
                  </a:txBody>
                  <a:tcPr/>
                </a:tc>
                <a:tc>
                  <a:txBody>
                    <a:bodyPr/>
                    <a:lstStyle/>
                    <a:p>
                      <a:r>
                        <a:rPr lang="es-CO" dirty="0"/>
                        <a:t>4</a:t>
                      </a:r>
                    </a:p>
                  </a:txBody>
                  <a:tcPr/>
                </a:tc>
                <a:extLst>
                  <a:ext uri="{0D108BD9-81ED-4DB2-BD59-A6C34878D82A}">
                    <a16:rowId xmlns:a16="http://schemas.microsoft.com/office/drawing/2014/main" val="1703039873"/>
                  </a:ext>
                </a:extLst>
              </a:tr>
              <a:tr h="370840">
                <a:tc>
                  <a:txBody>
                    <a:bodyPr/>
                    <a:lstStyle/>
                    <a:p>
                      <a:r>
                        <a:rPr lang="es-CO" dirty="0"/>
                        <a:t>Xbox</a:t>
                      </a:r>
                    </a:p>
                  </a:txBody>
                  <a:tcPr/>
                </a:tc>
                <a:tc>
                  <a:txBody>
                    <a:bodyPr/>
                    <a:lstStyle/>
                    <a:p>
                      <a:r>
                        <a:rPr lang="es-CO" dirty="0"/>
                        <a:t>7</a:t>
                      </a:r>
                    </a:p>
                  </a:txBody>
                  <a:tcPr/>
                </a:tc>
                <a:extLst>
                  <a:ext uri="{0D108BD9-81ED-4DB2-BD59-A6C34878D82A}">
                    <a16:rowId xmlns:a16="http://schemas.microsoft.com/office/drawing/2014/main" val="2719421458"/>
                  </a:ext>
                </a:extLst>
              </a:tr>
            </a:tbl>
          </a:graphicData>
        </a:graphic>
      </p:graphicFrame>
      <p:graphicFrame>
        <p:nvGraphicFramePr>
          <p:cNvPr id="5" name="Tabla 4">
            <a:extLst>
              <a:ext uri="{FF2B5EF4-FFF2-40B4-BE49-F238E27FC236}">
                <a16:creationId xmlns:a16="http://schemas.microsoft.com/office/drawing/2014/main" id="{4DA73F81-6490-4E3C-970C-7FB279630333}"/>
              </a:ext>
            </a:extLst>
          </p:cNvPr>
          <p:cNvGraphicFramePr>
            <a:graphicFrameLocks noGrp="1"/>
          </p:cNvGraphicFramePr>
          <p:nvPr>
            <p:extLst>
              <p:ext uri="{D42A27DB-BD31-4B8C-83A1-F6EECF244321}">
                <p14:modId xmlns:p14="http://schemas.microsoft.com/office/powerpoint/2010/main" val="2479050678"/>
              </p:ext>
            </p:extLst>
          </p:nvPr>
        </p:nvGraphicFramePr>
        <p:xfrm>
          <a:off x="4936434" y="4450297"/>
          <a:ext cx="3063903" cy="2225040"/>
        </p:xfrm>
        <a:graphic>
          <a:graphicData uri="http://schemas.openxmlformats.org/drawingml/2006/table">
            <a:tbl>
              <a:tblPr firstRow="1" bandRow="1">
                <a:tableStyleId>{5C22544A-7EE6-4342-B048-85BDC9FD1C3A}</a:tableStyleId>
              </a:tblPr>
              <a:tblGrid>
                <a:gridCol w="2018310">
                  <a:extLst>
                    <a:ext uri="{9D8B030D-6E8A-4147-A177-3AD203B41FA5}">
                      <a16:colId xmlns:a16="http://schemas.microsoft.com/office/drawing/2014/main" val="2877267856"/>
                    </a:ext>
                  </a:extLst>
                </a:gridCol>
                <a:gridCol w="1045593">
                  <a:extLst>
                    <a:ext uri="{9D8B030D-6E8A-4147-A177-3AD203B41FA5}">
                      <a16:colId xmlns:a16="http://schemas.microsoft.com/office/drawing/2014/main" val="2264498704"/>
                    </a:ext>
                  </a:extLst>
                </a:gridCol>
              </a:tblGrid>
              <a:tr h="370840">
                <a:tc>
                  <a:txBody>
                    <a:bodyPr/>
                    <a:lstStyle/>
                    <a:p>
                      <a:pPr algn="ctr"/>
                      <a:r>
                        <a:rPr lang="es-CO" sz="1400" u="none" dirty="0"/>
                        <a:t>Tiempo(horas)</a:t>
                      </a:r>
                    </a:p>
                  </a:txBody>
                  <a:tcPr/>
                </a:tc>
                <a:tc>
                  <a:txBody>
                    <a:bodyPr/>
                    <a:lstStyle/>
                    <a:p>
                      <a:pPr algn="ctr"/>
                      <a:r>
                        <a:rPr lang="es-CO" sz="1400" u="none" dirty="0"/>
                        <a:t>Aprendices </a:t>
                      </a:r>
                    </a:p>
                  </a:txBody>
                  <a:tcPr/>
                </a:tc>
                <a:extLst>
                  <a:ext uri="{0D108BD9-81ED-4DB2-BD59-A6C34878D82A}">
                    <a16:rowId xmlns:a16="http://schemas.microsoft.com/office/drawing/2014/main" val="2601090112"/>
                  </a:ext>
                </a:extLst>
              </a:tr>
              <a:tr h="370840">
                <a:tc>
                  <a:txBody>
                    <a:bodyPr/>
                    <a:lstStyle/>
                    <a:p>
                      <a:r>
                        <a:rPr lang="es-CO" dirty="0"/>
                        <a:t>1</a:t>
                      </a:r>
                    </a:p>
                  </a:txBody>
                  <a:tcPr/>
                </a:tc>
                <a:tc>
                  <a:txBody>
                    <a:bodyPr/>
                    <a:lstStyle/>
                    <a:p>
                      <a:r>
                        <a:rPr lang="es-CO" dirty="0"/>
                        <a:t>17</a:t>
                      </a:r>
                    </a:p>
                  </a:txBody>
                  <a:tcPr/>
                </a:tc>
                <a:extLst>
                  <a:ext uri="{0D108BD9-81ED-4DB2-BD59-A6C34878D82A}">
                    <a16:rowId xmlns:a16="http://schemas.microsoft.com/office/drawing/2014/main" val="1721149526"/>
                  </a:ext>
                </a:extLst>
              </a:tr>
              <a:tr h="370840">
                <a:tc>
                  <a:txBody>
                    <a:bodyPr/>
                    <a:lstStyle/>
                    <a:p>
                      <a:r>
                        <a:rPr lang="es-CO" dirty="0"/>
                        <a:t>2</a:t>
                      </a:r>
                    </a:p>
                  </a:txBody>
                  <a:tcPr/>
                </a:tc>
                <a:tc>
                  <a:txBody>
                    <a:bodyPr/>
                    <a:lstStyle/>
                    <a:p>
                      <a:r>
                        <a:rPr lang="es-CO" dirty="0"/>
                        <a:t>14</a:t>
                      </a:r>
                    </a:p>
                  </a:txBody>
                  <a:tcPr/>
                </a:tc>
                <a:extLst>
                  <a:ext uri="{0D108BD9-81ED-4DB2-BD59-A6C34878D82A}">
                    <a16:rowId xmlns:a16="http://schemas.microsoft.com/office/drawing/2014/main" val="781588301"/>
                  </a:ext>
                </a:extLst>
              </a:tr>
              <a:tr h="370840">
                <a:tc>
                  <a:txBody>
                    <a:bodyPr/>
                    <a:lstStyle/>
                    <a:p>
                      <a:r>
                        <a:rPr lang="es-CO" dirty="0"/>
                        <a:t>3</a:t>
                      </a:r>
                    </a:p>
                  </a:txBody>
                  <a:tcPr/>
                </a:tc>
                <a:tc>
                  <a:txBody>
                    <a:bodyPr/>
                    <a:lstStyle/>
                    <a:p>
                      <a:r>
                        <a:rPr lang="es-CO" dirty="0"/>
                        <a:t>2</a:t>
                      </a:r>
                    </a:p>
                  </a:txBody>
                  <a:tcPr/>
                </a:tc>
                <a:extLst>
                  <a:ext uri="{0D108BD9-81ED-4DB2-BD59-A6C34878D82A}">
                    <a16:rowId xmlns:a16="http://schemas.microsoft.com/office/drawing/2014/main" val="3264318044"/>
                  </a:ext>
                </a:extLst>
              </a:tr>
              <a:tr h="370840">
                <a:tc>
                  <a:txBody>
                    <a:bodyPr/>
                    <a:lstStyle/>
                    <a:p>
                      <a:r>
                        <a:rPr lang="es-CO" dirty="0"/>
                        <a:t>4</a:t>
                      </a:r>
                    </a:p>
                  </a:txBody>
                  <a:tcPr/>
                </a:tc>
                <a:tc>
                  <a:txBody>
                    <a:bodyPr/>
                    <a:lstStyle/>
                    <a:p>
                      <a:r>
                        <a:rPr lang="es-CO" dirty="0"/>
                        <a:t>3</a:t>
                      </a:r>
                    </a:p>
                  </a:txBody>
                  <a:tcPr/>
                </a:tc>
                <a:extLst>
                  <a:ext uri="{0D108BD9-81ED-4DB2-BD59-A6C34878D82A}">
                    <a16:rowId xmlns:a16="http://schemas.microsoft.com/office/drawing/2014/main" val="1703039873"/>
                  </a:ext>
                </a:extLst>
              </a:tr>
              <a:tr h="370840">
                <a:tc>
                  <a:txBody>
                    <a:bodyPr/>
                    <a:lstStyle/>
                    <a:p>
                      <a:r>
                        <a:rPr lang="es-CO" dirty="0"/>
                        <a:t>5</a:t>
                      </a:r>
                    </a:p>
                  </a:txBody>
                  <a:tcPr/>
                </a:tc>
                <a:tc>
                  <a:txBody>
                    <a:bodyPr/>
                    <a:lstStyle/>
                    <a:p>
                      <a:r>
                        <a:rPr lang="es-CO" dirty="0"/>
                        <a:t>1</a:t>
                      </a:r>
                    </a:p>
                  </a:txBody>
                  <a:tcPr/>
                </a:tc>
                <a:extLst>
                  <a:ext uri="{0D108BD9-81ED-4DB2-BD59-A6C34878D82A}">
                    <a16:rowId xmlns:a16="http://schemas.microsoft.com/office/drawing/2014/main" val="2719421458"/>
                  </a:ext>
                </a:extLst>
              </a:tr>
            </a:tbl>
          </a:graphicData>
        </a:graphic>
      </p:graphicFrame>
    </p:spTree>
    <p:extLst>
      <p:ext uri="{BB962C8B-B14F-4D97-AF65-F5344CB8AC3E}">
        <p14:creationId xmlns:p14="http://schemas.microsoft.com/office/powerpoint/2010/main" val="177950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5</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16835" y="2520563"/>
            <a:ext cx="8126233" cy="2870421"/>
          </a:xfrm>
          <a:prstGeom prst="rect">
            <a:avLst/>
          </a:prstGeom>
        </p:spPr>
        <p:txBody>
          <a:bodyPr vert="horz" wrap="square" lIns="91440" tIns="45720" rIns="91440" bIns="45720" rtlCol="0" anchor="ctr">
            <a:noAutofit/>
          </a:bodyPr>
          <a:lstStyle/>
          <a:p>
            <a:pPr algn="just"/>
            <a:r>
              <a:rPr lang="es-MX" sz="2000" dirty="0"/>
              <a:t>Un estudiante de la facultad de Ingeniería de Sistemas desea tener una idea aproximada acerca del valor (en pesos) de los autos típicos que poseen los profesores de su facultad en la Universidad Nacional</a:t>
            </a:r>
          </a:p>
          <a:p>
            <a:pPr algn="just"/>
            <a:endParaRPr lang="es-MX" sz="2000" dirty="0"/>
          </a:p>
          <a:p>
            <a:pPr algn="just"/>
            <a:r>
              <a:rPr lang="es-MX" sz="2000" dirty="0"/>
              <a:t>Para este caso, contesta:</a:t>
            </a:r>
          </a:p>
          <a:p>
            <a:pPr algn="just"/>
            <a:endParaRPr lang="es-MX" sz="2000" dirty="0"/>
          </a:p>
          <a:p>
            <a:pPr marL="457200" indent="-457200" algn="just">
              <a:buFont typeface="+mj-lt"/>
              <a:buAutoNum type="alphaLcParenR"/>
            </a:pPr>
            <a:r>
              <a:rPr lang="es-MX" sz="2000" dirty="0"/>
              <a:t>¿Cuál es la población?</a:t>
            </a:r>
          </a:p>
          <a:p>
            <a:pPr algn="just"/>
            <a:endParaRPr lang="es-MX" sz="2000" dirty="0"/>
          </a:p>
          <a:p>
            <a:pPr marL="457200" indent="-457200" algn="just">
              <a:buFont typeface="+mj-lt"/>
              <a:buAutoNum type="alphaLcParenR" startAt="2"/>
            </a:pPr>
            <a:r>
              <a:rPr lang="es-MX" sz="2000" dirty="0"/>
              <a:t>¿Cuál es la muestra?</a:t>
            </a:r>
          </a:p>
          <a:p>
            <a:pPr algn="just"/>
            <a:r>
              <a:rPr lang="es-MX" sz="2000" dirty="0"/>
              <a:t> </a:t>
            </a:r>
            <a:endParaRPr lang="es-CO" sz="2000" dirty="0"/>
          </a:p>
        </p:txBody>
      </p:sp>
    </p:spTree>
    <p:extLst>
      <p:ext uri="{BB962C8B-B14F-4D97-AF65-F5344CB8AC3E}">
        <p14:creationId xmlns:p14="http://schemas.microsoft.com/office/powerpoint/2010/main" val="25901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CCD87DC-9374-4F62-9EBA-C38BCEE384A5}"/>
              </a:ext>
            </a:extLst>
          </p:cNvPr>
          <p:cNvSpPr txBox="1">
            <a:spLocks/>
          </p:cNvSpPr>
          <p:nvPr/>
        </p:nvSpPr>
        <p:spPr>
          <a:xfrm>
            <a:off x="105104" y="0"/>
            <a:ext cx="9144000" cy="1757363"/>
          </a:xfrm>
          <a:prstGeom prst="rect">
            <a:avLst/>
          </a:prstGeom>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b="1" dirty="0">
                <a:solidFill>
                  <a:schemeClr val="bg1"/>
                </a:solidFill>
              </a:rPr>
              <a:t>Ejercicio 6</a:t>
            </a:r>
            <a:endParaRPr lang="es-ES" sz="4000" dirty="0">
              <a:solidFill>
                <a:schemeClr val="bg1"/>
              </a:solidFill>
            </a:endParaRPr>
          </a:p>
        </p:txBody>
      </p:sp>
      <p:sp>
        <p:nvSpPr>
          <p:cNvPr id="2" name="CuadroTexto 1">
            <a:extLst>
              <a:ext uri="{FF2B5EF4-FFF2-40B4-BE49-F238E27FC236}">
                <a16:creationId xmlns:a16="http://schemas.microsoft.com/office/drawing/2014/main" id="{079B5D12-87BA-4817-9BCC-9EF6DBB9FCC6}"/>
              </a:ext>
            </a:extLst>
          </p:cNvPr>
          <p:cNvSpPr txBox="1"/>
          <p:nvPr/>
        </p:nvSpPr>
        <p:spPr>
          <a:xfrm>
            <a:off x="516835" y="2520563"/>
            <a:ext cx="8126233" cy="2870421"/>
          </a:xfrm>
          <a:prstGeom prst="rect">
            <a:avLst/>
          </a:prstGeom>
        </p:spPr>
        <p:txBody>
          <a:bodyPr vert="horz" wrap="square" lIns="91440" tIns="45720" rIns="91440" bIns="45720" rtlCol="0" anchor="ctr">
            <a:noAutofit/>
          </a:bodyPr>
          <a:lstStyle/>
          <a:p>
            <a:pPr algn="just"/>
            <a:r>
              <a:rPr lang="es-MX" sz="2000" dirty="0"/>
              <a:t>El Ministerio de Telecomunicaciones de Colombia en el programa </a:t>
            </a:r>
            <a:r>
              <a:rPr lang="es-MX" sz="2000" dirty="0" err="1"/>
              <a:t>MisiónTic</a:t>
            </a:r>
            <a:r>
              <a:rPr lang="es-MX" sz="2000" dirty="0"/>
              <a:t>, realizo el proceso de inscripción de jóvenes en todo el país.  Se tiene preparada una lista con 54250 jóvenes elegidos para conformar el programa.</a:t>
            </a:r>
          </a:p>
          <a:p>
            <a:pPr algn="just"/>
            <a:endParaRPr lang="es-MX" sz="2000" dirty="0"/>
          </a:p>
          <a:p>
            <a:pPr algn="just"/>
            <a:r>
              <a:rPr lang="es-MX" sz="2000" dirty="0"/>
              <a:t>Para este caso, contesta:</a:t>
            </a:r>
          </a:p>
          <a:p>
            <a:pPr algn="just"/>
            <a:endParaRPr lang="es-MX" sz="2000" dirty="0"/>
          </a:p>
          <a:p>
            <a:pPr marL="457200" indent="-457200" algn="just">
              <a:buFont typeface="+mj-lt"/>
              <a:buAutoNum type="alphaLcParenR"/>
            </a:pPr>
            <a:r>
              <a:rPr lang="es-MX" sz="2000" dirty="0"/>
              <a:t>¿Cuál es la población?</a:t>
            </a:r>
          </a:p>
          <a:p>
            <a:pPr algn="just"/>
            <a:endParaRPr lang="es-MX" sz="2000" dirty="0"/>
          </a:p>
          <a:p>
            <a:pPr marL="457200" indent="-457200" algn="just">
              <a:buFont typeface="+mj-lt"/>
              <a:buAutoNum type="alphaLcParenR" startAt="2"/>
            </a:pPr>
            <a:r>
              <a:rPr lang="es-MX" sz="2000" dirty="0"/>
              <a:t>¿Cuál es la muestra?</a:t>
            </a:r>
          </a:p>
          <a:p>
            <a:pPr algn="just"/>
            <a:r>
              <a:rPr lang="es-MX" sz="2000" dirty="0"/>
              <a:t> </a:t>
            </a:r>
            <a:endParaRPr lang="es-CO" sz="2000" dirty="0"/>
          </a:p>
        </p:txBody>
      </p:sp>
    </p:spTree>
    <p:extLst>
      <p:ext uri="{BB962C8B-B14F-4D97-AF65-F5344CB8AC3E}">
        <p14:creationId xmlns:p14="http://schemas.microsoft.com/office/powerpoint/2010/main" val="1180599247"/>
      </p:ext>
    </p:extLst>
  </p:cSld>
  <p:clrMapOvr>
    <a:masterClrMapping/>
  </p:clrMapOvr>
</p:sld>
</file>

<file path=ppt/theme/theme1.xml><?xml version="1.0" encoding="utf-8"?>
<a:theme xmlns:a="http://schemas.openxmlformats.org/drawingml/2006/main" name="se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extLst>
    <a:ext uri="{05A4C25C-085E-4340-85A3-A5531E510DB2}">
      <thm15:themeFamily xmlns:thm15="http://schemas.microsoft.com/office/thememl/2012/main" name="sena" id="{1A2EDBFA-4A90-42CE-8203-51DE5401C14D}" vid="{1267B56E-7F90-4272-84D0-74ED84AE05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FEC665B-9E79-485E-AF6E-C32833D17188}">
  <we:reference id="wa200002290" version="1.0.0.3" store="es-ES" storeType="OMEX"/>
  <we:alternateReferences>
    <we:reference id="wa200002290" version="1.0.0.3" store="WA200002290" storeType="OMEX"/>
  </we:alternateReferences>
  <we:properties>
    <we:property name="anonymousId" value="&quot;&quot;"/>
    <we:property name="mathList" value="[{&quot;id&quot;:&quot;54&quot;,&quot;code&quot;:&quot;$9.)\\,\\,\\frac{2x-5}{12}\\,=\\,\\frac{-x}{4}\\,-\\,\\frac{5}{3}$&quot;,&quot;font&quot;:{&quot;size&quot;:12,&quot;family&quot;:&quot;Arial&quot;,&quot;color&quot;:&quot;black&quot;},&quot;type&quot;:&quot;$&quot;},{&quot;id&quot;:&quot;55&quot;,&quot;code&quot;:&quot;$10.)\\,\\,\\frac{2x-4}{3}\\,=\\,\\frac{x}{6}\\,-\\,3$&quot;,&quot;font&quot;:{&quot;size&quot;:18,&quot;family&quot;:&quot;Arial&quot;,&quot;color&quot;:&quot;black&quot;},&quot;type&quot;:&quot;$&quot;},{&quot;id&quot;:&quot;56&quot;,&quot;code&quot;:&quot;$3\\left(2x+5\\right)-2\\left(4+4x\\right)\\,=7$&quot;,&quot;font&quot;:{&quot;size&quot;:18,&quot;family&quot;:&quot;Arial&quot;,&quot;color&quot;:&quot;black&quot;},&quot;type&quot;:&quot;$&quot;},{&quot;id&quot;:&quot;57&quot;,&quot;code&quot;:&quot;\\begin{gather*}\n{8.)\\,\\frac{4x+1}{3}\\,=\\frac{12x-3}{7}}\\\\\n{7\\left(4x+1\\right)=3\\left(12x-3\\right)}\\\\\n{}\t\n\\end{gather*}&quot;,&quot;font&quot;:{&quot;size&quot;:18,&quot;family&quot;:&quot;Arial&quot;,&quot;color&quot;:&quot;black&quot;},&quot;type&quot;:&quot;gather*&quot;},{&quot;id&quot;:&quot;58&quot;,&quot;code&quot;:&quot;\\begin{gather*}\n{8.)\\,\\frac{4x+1}{3}\\,=\\frac{12x-3}{7}}\\\\\n{}\\\\\n{}\t\n\\end{gather*}&quot;,&quot;font&quot;:{&quot;size&quot;:18,&quot;family&quot;:&quot;Arial&quot;,&quot;color&quot;:&quot;black&quot;},&quot;type&quot;:&quot;gather*&quot;}]"/>
    <we:property name="nextMathId" value="&quot;59&quot;"/>
    <we:property name="sidebarState" value="&quot;[true,true,true,true]&quot;"/>
    <we:property name="userEmail" value="&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TM03457475[[fn=Marco]]</Template>
  <TotalTime>2350</TotalTime>
  <Words>718</Words>
  <Application>Microsoft Office PowerPoint</Application>
  <PresentationFormat>Presentación en pantalla (4:3)</PresentationFormat>
  <Paragraphs>164</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sena</vt:lpstr>
      <vt:lpstr>Presentación de PowerPoint</vt:lpstr>
      <vt:lpstr>Presentación de PowerPoint</vt:lpstr>
      <vt:lpstr>Conceptos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Monica Bibiana Mendoza Castellanos</cp:lastModifiedBy>
  <cp:revision>108</cp:revision>
  <dcterms:created xsi:type="dcterms:W3CDTF">2015-08-06T22:24:59Z</dcterms:created>
  <dcterms:modified xsi:type="dcterms:W3CDTF">2021-03-25T20:21:20Z</dcterms:modified>
</cp:coreProperties>
</file>