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Average"/>
      <p:regular r:id="rId23"/>
    </p:embeddedFont>
    <p:embeddedFont>
      <p:font typeface="Comfortaa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6" roundtripDataSignature="AMtx7mhioX8AaZzDPkYB/Hb+/Pwk/Jsw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22" Type="http://schemas.openxmlformats.org/officeDocument/2006/relationships/font" Target="fonts/Lato-boldItalic.fntdata"/><Relationship Id="rId21" Type="http://schemas.openxmlformats.org/officeDocument/2006/relationships/font" Target="fonts/Lato-italic.fntdata"/><Relationship Id="rId24" Type="http://schemas.openxmlformats.org/officeDocument/2006/relationships/font" Target="fonts/Comfortaa-regular.fntdata"/><Relationship Id="rId23" Type="http://schemas.openxmlformats.org/officeDocument/2006/relationships/font" Target="fonts/Averag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Comforta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19" Type="http://schemas.openxmlformats.org/officeDocument/2006/relationships/font" Target="fonts/Lato-regular.fntdata"/><Relationship Id="rId18" Type="http://schemas.openxmlformats.org/officeDocument/2006/relationships/font" Target="fonts/Ralew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1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1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11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p2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" name="Google Shape;59;p2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Google Shape;60;p2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1" name="Google Shape;61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Google Shape;63;p2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" name="Google Shape;64;p2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2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2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13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13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Google Shape;21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14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14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14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1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" name="Google Shape;29;p1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1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" name="Google Shape;31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16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" name="Google Shape;36;p16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" name="Google Shape;37;p1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16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Google Shape;46;p1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" name="Google Shape;47;p18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18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" name="Google Shape;52;p1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" name="Google Shape;53;p1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Google Shape;54;p1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/>
          <p:nvPr>
            <p:ph type="ctrTitle"/>
          </p:nvPr>
        </p:nvSpPr>
        <p:spPr>
          <a:xfrm>
            <a:off x="1403575" y="1035475"/>
            <a:ext cx="7318200" cy="17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     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i="1" lang="en" sz="4500">
                <a:latin typeface="Comfortaa"/>
                <a:ea typeface="Comfortaa"/>
                <a:cs typeface="Comfortaa"/>
                <a:sym typeface="Comfortaa"/>
              </a:rPr>
              <a:t>REVISED   ARCHITECTURE  </a:t>
            </a:r>
            <a:r>
              <a:rPr i="1" lang="en" sz="1400">
                <a:latin typeface="Comfortaa"/>
                <a:ea typeface="Comfortaa"/>
                <a:cs typeface="Comfortaa"/>
                <a:sym typeface="Comfortaa"/>
              </a:rPr>
              <a:t>( MICRON )</a:t>
            </a:r>
            <a:endParaRPr i="1" sz="14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3" name="Google Shape;73;p1"/>
          <p:cNvSpPr txBox="1"/>
          <p:nvPr>
            <p:ph idx="1" type="subTitle"/>
          </p:nvPr>
        </p:nvSpPr>
        <p:spPr>
          <a:xfrm>
            <a:off x="4921425" y="2021525"/>
            <a:ext cx="3800400" cy="16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2400"/>
              <a:t>By</a:t>
            </a:r>
            <a:endParaRPr b="1"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2400"/>
              <a:t>SHAZAM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/>
          <p:cNvSpPr txBox="1"/>
          <p:nvPr>
            <p:ph idx="4294967295" type="title"/>
          </p:nvPr>
        </p:nvSpPr>
        <p:spPr>
          <a:xfrm>
            <a:off x="535775" y="712150"/>
            <a:ext cx="62544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3000"/>
              <a:buNone/>
            </a:pPr>
            <a:r>
              <a:rPr lang="en" sz="2400"/>
              <a:t>Tech involved:</a:t>
            </a:r>
            <a:endParaRPr sz="2400"/>
          </a:p>
        </p:txBody>
      </p:sp>
      <p:sp>
        <p:nvSpPr>
          <p:cNvPr id="79" name="Google Shape;79;p2"/>
          <p:cNvSpPr txBox="1"/>
          <p:nvPr>
            <p:ph idx="4294967295" type="title"/>
          </p:nvPr>
        </p:nvSpPr>
        <p:spPr>
          <a:xfrm>
            <a:off x="535775" y="1719500"/>
            <a:ext cx="8169900" cy="25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Spark : </a:t>
            </a:r>
            <a:r>
              <a:rPr b="0" lang="en" sz="1700">
                <a:latin typeface="Lato"/>
                <a:ea typeface="Lato"/>
                <a:cs typeface="Lato"/>
                <a:sym typeface="Lato"/>
              </a:rPr>
              <a:t>An open source framework used for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lang="en" sz="1700">
                <a:latin typeface="Lato"/>
                <a:ea typeface="Lato"/>
                <a:cs typeface="Lato"/>
                <a:sym typeface="Lato"/>
              </a:rPr>
              <a:t>processing and analysing data.</a:t>
            </a:r>
            <a:endParaRPr b="0"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TeraData: </a:t>
            </a:r>
            <a:r>
              <a:rPr b="0" lang="en" sz="1700">
                <a:latin typeface="Lato"/>
                <a:ea typeface="Lato"/>
                <a:cs typeface="Lato"/>
                <a:sym typeface="Lato"/>
              </a:rPr>
              <a:t>Open Source data management system.</a:t>
            </a:r>
            <a:endParaRPr b="0"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NiFi: </a:t>
            </a:r>
            <a:r>
              <a:rPr b="0" lang="en" sz="1700">
                <a:latin typeface="Lato"/>
                <a:ea typeface="Lato"/>
                <a:cs typeface="Lato"/>
                <a:sym typeface="Lato"/>
              </a:rPr>
              <a:t>A powerful system for Data Routing.</a:t>
            </a:r>
            <a:endParaRPr b="0"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 Tableau/ Splunk : </a:t>
            </a:r>
            <a:r>
              <a:rPr b="0" lang="en" sz="1700">
                <a:latin typeface="Lato"/>
                <a:ea typeface="Lato"/>
                <a:cs typeface="Lato"/>
                <a:sym typeface="Lato"/>
              </a:rPr>
              <a:t>Tools used to convert Raw Data to Processed Data using       Machine Learning.</a:t>
            </a:r>
            <a:endParaRPr b="0"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5" name="Google Shape;85;p3"/>
          <p:cNvSpPr txBox="1"/>
          <p:nvPr/>
        </p:nvSpPr>
        <p:spPr>
          <a:xfrm>
            <a:off x="902100" y="154450"/>
            <a:ext cx="73398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PROPOSED ARCHITECTURE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6" name="Google Shape;8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96650"/>
            <a:ext cx="8319676" cy="374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"/>
          <p:cNvSpPr txBox="1"/>
          <p:nvPr>
            <p:ph type="title"/>
          </p:nvPr>
        </p:nvSpPr>
        <p:spPr>
          <a:xfrm>
            <a:off x="283100" y="724550"/>
            <a:ext cx="8631600" cy="48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WORKING:</a:t>
            </a:r>
            <a:br>
              <a:rPr lang="en" sz="3600"/>
            </a:br>
            <a:endParaRPr sz="36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Raw Data is inserted into TeraData and using NiFi, the data is routed back to Spark where the data is analysed.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Later the analysed data is sent to Tableau and/or Splunk which convert the data into Data Visualised 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"/>
          <p:cNvSpPr txBox="1"/>
          <p:nvPr>
            <p:ph type="title"/>
          </p:nvPr>
        </p:nvSpPr>
        <p:spPr>
          <a:xfrm>
            <a:off x="260850" y="209325"/>
            <a:ext cx="8622300" cy="44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2400"/>
              <a:t>Graphs and Tables using Machine Learning algorithms specifically designed for large sets of data.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Finally, structured data is formed at the end which is directly supplied to the desired end.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4800"/>
              <a:buNone/>
            </a:pPr>
            <a:r>
              <a:t/>
            </a:r>
            <a:endParaRPr b="0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"/>
          <p:cNvSpPr txBox="1"/>
          <p:nvPr>
            <p:ph type="title"/>
          </p:nvPr>
        </p:nvSpPr>
        <p:spPr>
          <a:xfrm>
            <a:off x="308925" y="6840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 IS BETTER:</a:t>
            </a:r>
            <a:endParaRPr/>
          </a:p>
        </p:txBody>
      </p:sp>
      <p:sp>
        <p:nvSpPr>
          <p:cNvPr id="102" name="Google Shape;102;p6"/>
          <p:cNvSpPr txBox="1"/>
          <p:nvPr>
            <p:ph idx="1" type="body"/>
          </p:nvPr>
        </p:nvSpPr>
        <p:spPr>
          <a:xfrm>
            <a:off x="360600" y="1319450"/>
            <a:ext cx="84228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800"/>
              <a:buFont typeface="Arial"/>
              <a:buAutoNum type="arabicPeriod"/>
            </a:pPr>
            <a:r>
              <a:rPr b="1" lang="en">
                <a:solidFill>
                  <a:srgbClr val="3A3A3A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In-memory Processing: In-memory processing is faster when compared to Hadoop, as there is no time spent in moving data/processes in and out of the disk. Spark is 100 times faster than MapReduce as everything is done here in memory.</a:t>
            </a:r>
            <a:endParaRPr b="1">
              <a:solidFill>
                <a:srgbClr val="3A3A3A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800"/>
              <a:buFont typeface="Arial"/>
              <a:buAutoNum type="arabicPeriod"/>
            </a:pPr>
            <a:r>
              <a:rPr b="1" lang="en">
                <a:solidFill>
                  <a:srgbClr val="3A3A3A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Stream Processing: Apache Spark supports stream processing, which involves continuous input and output of data. </a:t>
            </a:r>
            <a:endParaRPr b="1">
              <a:solidFill>
                <a:srgbClr val="3A3A3A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800"/>
              <a:buFont typeface="Arial"/>
              <a:buAutoNum type="arabicPeriod"/>
            </a:pPr>
            <a:r>
              <a:rPr b="1" lang="en">
                <a:solidFill>
                  <a:srgbClr val="3A3A3A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Lazy Evaluation: Apache Spark starts evaluating only when it is absolutely needed.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 txBox="1"/>
          <p:nvPr>
            <p:ph type="title"/>
          </p:nvPr>
        </p:nvSpPr>
        <p:spPr>
          <a:xfrm>
            <a:off x="1269175" y="774350"/>
            <a:ext cx="63351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600"/>
              <a:t>Hope our Architecture will help in the betterment of your Company</a:t>
            </a:r>
            <a:r>
              <a:rPr lang="en" sz="3000"/>
              <a:t>.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"/>
          <p:cNvSpPr txBox="1"/>
          <p:nvPr>
            <p:ph type="title"/>
          </p:nvPr>
        </p:nvSpPr>
        <p:spPr>
          <a:xfrm>
            <a:off x="283100" y="712150"/>
            <a:ext cx="73008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QQ</a:t>
            </a:r>
            <a:r>
              <a:rPr lang="en">
                <a:solidFill>
                  <a:srgbClr val="000000"/>
                </a:solidFill>
              </a:rPr>
              <a:t>Queries?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rgbClr val="000000"/>
                </a:solidFill>
              </a:rPr>
              <a:t>    </a:t>
            </a:r>
            <a:r>
              <a:rPr b="0" lang="en" sz="3000">
                <a:solidFill>
                  <a:srgbClr val="000000"/>
                </a:solidFill>
              </a:rPr>
              <a:t>Contact:</a:t>
            </a:r>
            <a:endParaRPr b="0" sz="3000">
              <a:solidFill>
                <a:srgbClr val="000000"/>
              </a:solidFill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b="0" lang="en" sz="2400">
                <a:solidFill>
                  <a:srgbClr val="000000"/>
                </a:solidFill>
              </a:rPr>
              <a:t>GitHub: https://github.com/KodandaRam66</a:t>
            </a:r>
            <a:endParaRPr b="0" sz="2400">
              <a:solidFill>
                <a:srgbClr val="000000"/>
              </a:solidFill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b="0" lang="en" sz="2400">
                <a:solidFill>
                  <a:srgbClr val="000000"/>
                </a:solidFill>
              </a:rPr>
              <a:t>Phone: </a:t>
            </a:r>
            <a:r>
              <a:rPr b="0" lang="en" sz="24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7989915889</a:t>
            </a:r>
            <a:r>
              <a:rPr b="0" lang="en" sz="3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 </a:t>
            </a:r>
            <a:r>
              <a:rPr b="0" lang="en" sz="3000">
                <a:solidFill>
                  <a:srgbClr val="000000"/>
                </a:solidFill>
              </a:rPr>
              <a:t>                 </a:t>
            </a:r>
            <a:endParaRPr b="0"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 txBox="1"/>
          <p:nvPr>
            <p:ph type="title"/>
          </p:nvPr>
        </p:nvSpPr>
        <p:spPr>
          <a:xfrm>
            <a:off x="1224728" y="65399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      </a:t>
            </a:r>
            <a:r>
              <a:rPr lang="en" sz="6000"/>
              <a:t>THANK YOU!</a:t>
            </a:r>
            <a:endParaRPr sz="6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                   </a:t>
            </a:r>
            <a:r>
              <a:rPr b="0" lang="en" sz="1800"/>
              <a:t>Team Shazam:</a:t>
            </a:r>
            <a:endParaRPr b="0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0" lang="en" sz="3000"/>
              <a:t>                                      </a:t>
            </a:r>
            <a:r>
              <a:rPr b="0" lang="en" sz="1000"/>
              <a:t>Siddharth Malladi</a:t>
            </a:r>
            <a:endParaRPr b="0"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b="0"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0" lang="en" sz="1000"/>
              <a:t>                                                                                                                   Anurag Achanta</a:t>
            </a:r>
            <a:endParaRPr b="0"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b="0"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0" lang="en" sz="1000"/>
              <a:t>                                                                                                                   Kodanda Ram</a:t>
            </a:r>
            <a:endParaRPr b="0"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b="0"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0" lang="en" sz="1000"/>
              <a:t>                                                                                                                   Siva Krishna</a:t>
            </a:r>
            <a:endParaRPr b="0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