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56" r:id="rId6"/>
    <p:sldId id="271" r:id="rId7"/>
    <p:sldId id="257" r:id="rId8"/>
    <p:sldId id="273" r:id="rId9"/>
    <p:sldId id="258" r:id="rId10"/>
    <p:sldId id="274" r:id="rId11"/>
    <p:sldId id="260" r:id="rId12"/>
    <p:sldId id="262" r:id="rId13"/>
    <p:sldId id="261" r:id="rId14"/>
    <p:sldId id="272" r:id="rId15"/>
    <p:sldId id="266" r:id="rId16"/>
    <p:sldId id="267" r:id="rId17"/>
    <p:sldId id="268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003"/>
    <a:srgbClr val="381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9980E-866E-4148-889D-9012946AF2A5}" v="167" dt="2021-09-24T03:25:37.649"/>
    <p1510:client id="{33862CD5-63E8-4D17-98F4-1AD023DC9153}" v="68" dt="2021-09-24T11:30:55.663"/>
    <p1510:client id="{68F34CFB-3FF5-493D-B964-E9F882D88BD8}" v="93" dt="2021-09-27T01:25:56.631"/>
    <p1510:client id="{ACDC739A-7CF9-44BD-8469-82395C6B44D2}" v="48" dt="2021-09-26T14:22:58.047"/>
    <p1510:client id="{AFB37D4E-83E5-4EBE-B4AB-8F5DBE0090ED}" v="247" dt="2021-09-22T15:16:58.190"/>
    <p1510:client id="{B7503F77-1E5D-4D45-9273-3C0E19A79E49}" v="1809" dt="2021-09-22T15:48:08.227"/>
    <p1510:client id="{BA788896-C334-433E-9EFA-7214D05DAFA6}" v="12" dt="2021-09-27T13:02:41.906"/>
    <p1510:client id="{C7BF02CA-1176-455E-9BD4-5BB841EABAD0}" v="4" dt="2021-09-26T15:39:58.515"/>
    <p1510:client id="{CB884E77-5C42-4591-B627-192E7C5D0E08}" v="687" dt="2021-09-22T15:39:04.934"/>
    <p1510:client id="{CCA49724-B33F-4CA7-8F27-EB62698A82FF}" v="205" dt="2021-09-23T15:59:38.578"/>
    <p1510:client id="{F665705B-46A6-47D2-A09C-CD5B9463EE5E}" v="30" dt="2021-09-27T02:02:11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4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8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C6FAD9-E47F-4B85-A4F9-01141E66B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4D5C2-119A-4EDD-B133-0AB95E13B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6409A-DE97-4AEE-9F01-B945ED0FE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54EEE6-F9E7-4CBE-A820-AA9911D92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669BB3-665C-4AE6-916A-9600A699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2D4491-AED6-44D9-B5BE-EE7ED8436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89E48F-5721-4129-82FB-FD03D3B23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"/>
            <a:ext cx="12192000" cy="6855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63DE26-5740-4518-960F-AB44D24E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14A2F-D769-470E-BC82-8D6FAD2CECAB}"/>
              </a:ext>
            </a:extLst>
          </p:cNvPr>
          <p:cNvSpPr txBox="1"/>
          <p:nvPr/>
        </p:nvSpPr>
        <p:spPr>
          <a:xfrm>
            <a:off x="915861" y="137867"/>
            <a:ext cx="4856259" cy="30358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>
                <a:latin typeface="+mj-lt"/>
                <a:ea typeface="+mj-ea"/>
                <a:cs typeface="+mj-cs"/>
              </a:rPr>
              <a:t>BADS7205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>
                <a:latin typeface="+mj-lt"/>
                <a:ea typeface="+mj-ea"/>
                <a:cs typeface="+mj-cs"/>
              </a:rPr>
              <a:t>TF-IDF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9D480-238B-48ED-8573-48705DD35721}"/>
              </a:ext>
            </a:extLst>
          </p:cNvPr>
          <p:cNvSpPr txBox="1"/>
          <p:nvPr/>
        </p:nvSpPr>
        <p:spPr>
          <a:xfrm>
            <a:off x="349601" y="4227948"/>
            <a:ext cx="4856259" cy="547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3200" err="1">
                <a:latin typeface="Angsana New"/>
                <a:cs typeface="Angsana New"/>
              </a:rPr>
              <a:t>นายสลิลวสุ</a:t>
            </a:r>
            <a:r>
              <a:rPr lang="en-US" sz="3200">
                <a:latin typeface="Angsana New"/>
                <a:cs typeface="Angsana New"/>
              </a:rPr>
              <a:t>     </a:t>
            </a:r>
            <a:r>
              <a:rPr lang="en-US" sz="3200" err="1">
                <a:latin typeface="Angsana New"/>
                <a:cs typeface="Angsana New"/>
              </a:rPr>
              <a:t>เที่ยงธรรม</a:t>
            </a:r>
            <a:r>
              <a:rPr lang="en-US" sz="3200">
                <a:latin typeface="Angsana New"/>
                <a:cs typeface="Angsana New"/>
              </a:rPr>
              <a:t>      6310412017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772779-17E0-416B-BB00-CAAF735A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256" y="659932"/>
            <a:ext cx="6028218" cy="6198068"/>
          </a:xfrm>
          <a:custGeom>
            <a:avLst/>
            <a:gdLst>
              <a:gd name="connsiteX0" fmla="*/ 3823588 w 6028218"/>
              <a:gd name="connsiteY0" fmla="*/ 0 h 6198068"/>
              <a:gd name="connsiteX1" fmla="*/ 5961393 w 6028218"/>
              <a:gd name="connsiteY1" fmla="*/ 653009 h 6198068"/>
              <a:gd name="connsiteX2" fmla="*/ 6028218 w 6028218"/>
              <a:gd name="connsiteY2" fmla="*/ 702980 h 6198068"/>
              <a:gd name="connsiteX3" fmla="*/ 6028218 w 6028218"/>
              <a:gd name="connsiteY3" fmla="*/ 1206244 h 6198068"/>
              <a:gd name="connsiteX4" fmla="*/ 6001306 w 6028218"/>
              <a:gd name="connsiteY4" fmla="*/ 1181785 h 6198068"/>
              <a:gd name="connsiteX5" fmla="*/ 3823589 w 6028218"/>
              <a:gd name="connsiteY5" fmla="*/ 400005 h 6198068"/>
              <a:gd name="connsiteX6" fmla="*/ 400005 w 6028218"/>
              <a:gd name="connsiteY6" fmla="*/ 3823589 h 6198068"/>
              <a:gd name="connsiteX7" fmla="*/ 1181786 w 6028218"/>
              <a:gd name="connsiteY7" fmla="*/ 6001307 h 6198068"/>
              <a:gd name="connsiteX8" fmla="*/ 1360615 w 6028218"/>
              <a:gd name="connsiteY8" fmla="*/ 6198068 h 6198068"/>
              <a:gd name="connsiteX9" fmla="*/ 829992 w 6028218"/>
              <a:gd name="connsiteY9" fmla="*/ 6198068 h 6198068"/>
              <a:gd name="connsiteX10" fmla="*/ 653009 w 6028218"/>
              <a:gd name="connsiteY10" fmla="*/ 5961393 h 6198068"/>
              <a:gd name="connsiteX11" fmla="*/ 0 w 6028218"/>
              <a:gd name="connsiteY11" fmla="*/ 3823588 h 6198068"/>
              <a:gd name="connsiteX12" fmla="*/ 3823588 w 6028218"/>
              <a:gd name="connsiteY12" fmla="*/ 0 h 619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8218" h="6198068">
                <a:moveTo>
                  <a:pt x="3823588" y="0"/>
                </a:moveTo>
                <a:cubicBezTo>
                  <a:pt x="4615479" y="0"/>
                  <a:pt x="5351144" y="240733"/>
                  <a:pt x="5961393" y="653009"/>
                </a:cubicBezTo>
                <a:lnTo>
                  <a:pt x="6028218" y="702980"/>
                </a:lnTo>
                <a:lnTo>
                  <a:pt x="6028218" y="1206244"/>
                </a:lnTo>
                <a:lnTo>
                  <a:pt x="6001306" y="1181785"/>
                </a:lnTo>
                <a:cubicBezTo>
                  <a:pt x="5409509" y="693391"/>
                  <a:pt x="4650811" y="400005"/>
                  <a:pt x="3823589" y="400005"/>
                </a:cubicBezTo>
                <a:cubicBezTo>
                  <a:pt x="1932796" y="400005"/>
                  <a:pt x="400005" y="1932796"/>
                  <a:pt x="400005" y="3823589"/>
                </a:cubicBezTo>
                <a:cubicBezTo>
                  <a:pt x="400005" y="4650812"/>
                  <a:pt x="693391" y="5409510"/>
                  <a:pt x="1181786" y="6001307"/>
                </a:cubicBezTo>
                <a:lnTo>
                  <a:pt x="1360615" y="6198068"/>
                </a:lnTo>
                <a:lnTo>
                  <a:pt x="829992" y="6198068"/>
                </a:lnTo>
                <a:lnTo>
                  <a:pt x="653009" y="5961393"/>
                </a:lnTo>
                <a:cubicBezTo>
                  <a:pt x="240733" y="5351144"/>
                  <a:pt x="0" y="4615480"/>
                  <a:pt x="0" y="3823588"/>
                </a:cubicBezTo>
                <a:cubicBezTo>
                  <a:pt x="0" y="1711879"/>
                  <a:pt x="1711879" y="0"/>
                  <a:pt x="38235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BBFD7-2B55-42E5-B773-D4F71D0A96DC}"/>
              </a:ext>
            </a:extLst>
          </p:cNvPr>
          <p:cNvSpPr txBox="1"/>
          <p:nvPr/>
        </p:nvSpPr>
        <p:spPr>
          <a:xfrm>
            <a:off x="351624" y="3411057"/>
            <a:ext cx="61333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th-TH" sz="3200" dirty="0">
                <a:latin typeface="Angsana New"/>
                <a:cs typeface="Angsana New"/>
              </a:rPr>
              <a:t>นาย</a:t>
            </a:r>
            <a:r>
              <a:rPr lang="en-US" sz="3200" dirty="0">
                <a:latin typeface="Angsana New"/>
                <a:cs typeface="TH SarabunPSK"/>
              </a:rPr>
              <a:t>กชกร   </a:t>
            </a:r>
            <a:r>
              <a:rPr lang="en-US" sz="3200" dirty="0" err="1">
                <a:latin typeface="Angsana New"/>
                <a:cs typeface="TH SarabunPSK"/>
              </a:rPr>
              <a:t>เลื่อนสุขสัน</a:t>
            </a:r>
            <a:r>
              <a:rPr lang="th-TH" sz="3200" dirty="0">
                <a:latin typeface="Angsana New"/>
                <a:cs typeface="TH SarabunPSK"/>
              </a:rPr>
              <a:t>ต์ </a:t>
            </a:r>
            <a:r>
              <a:rPr lang="en-US" sz="3200" dirty="0">
                <a:latin typeface="Angsana New"/>
                <a:cs typeface="TH SarabunPSK"/>
              </a:rPr>
              <a:t>      6310412001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1D737-F403-4B0A-B897-65846AF9047C}"/>
              </a:ext>
            </a:extLst>
          </p:cNvPr>
          <p:cNvSpPr txBox="1"/>
          <p:nvPr/>
        </p:nvSpPr>
        <p:spPr>
          <a:xfrm>
            <a:off x="348728" y="5012723"/>
            <a:ext cx="4930957" cy="547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th-TH" sz="3200" dirty="0">
                <a:latin typeface="Angsana New"/>
                <a:cs typeface="Angsana New"/>
              </a:rPr>
              <a:t>นางสาว</a:t>
            </a:r>
            <a:r>
              <a:rPr lang="en-US" sz="3200" dirty="0" err="1">
                <a:latin typeface="Angsana New"/>
                <a:cs typeface="Angsana New"/>
              </a:rPr>
              <a:t>สุพัตรา</a:t>
            </a:r>
            <a:r>
              <a:rPr lang="en-US" sz="3200" dirty="0">
                <a:latin typeface="Angsana New"/>
                <a:cs typeface="Angsana New"/>
              </a:rPr>
              <a:t> </a:t>
            </a:r>
            <a:r>
              <a:rPr lang="en-US" sz="3200" dirty="0" err="1">
                <a:latin typeface="Angsana New"/>
                <a:cs typeface="Angsana New"/>
              </a:rPr>
              <a:t>ตั้งสกุลระหง</a:t>
            </a:r>
            <a:r>
              <a:rPr lang="en-US" sz="3200" dirty="0">
                <a:latin typeface="Angsana New"/>
                <a:cs typeface="Angsana New"/>
              </a:rPr>
              <a:t> 6310412028</a:t>
            </a:r>
          </a:p>
        </p:txBody>
      </p:sp>
    </p:spTree>
    <p:extLst>
      <p:ext uri="{BB962C8B-B14F-4D97-AF65-F5344CB8AC3E}">
        <p14:creationId xmlns:p14="http://schemas.microsoft.com/office/powerpoint/2010/main" val="102195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333828" y="225290"/>
            <a:ext cx="61092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cs typeface="Calibri"/>
              </a:rPr>
              <a:t>Wordcount Harry Version </a:t>
            </a:r>
            <a:r>
              <a:rPr lang="en-US" sz="3200" b="1" err="1">
                <a:latin typeface="Calibri"/>
                <a:cs typeface="Calibri"/>
              </a:rPr>
              <a:t>Pyspark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140992" y="376470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9E49F2C-5483-460A-A5D0-DC69E3637770}"/>
              </a:ext>
            </a:extLst>
          </p:cNvPr>
          <p:cNvSpPr/>
          <p:nvPr/>
        </p:nvSpPr>
        <p:spPr>
          <a:xfrm>
            <a:off x="8620706" y="2326091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930981" y="2372379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673679" y="2353997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19971-4178-44C1-B6C3-336E94A161DC}"/>
              </a:ext>
            </a:extLst>
          </p:cNvPr>
          <p:cNvSpPr/>
          <p:nvPr/>
        </p:nvSpPr>
        <p:spPr>
          <a:xfrm>
            <a:off x="314056" y="1601000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D716F-72A9-43A7-B8AC-D9F085AAC512}"/>
              </a:ext>
            </a:extLst>
          </p:cNvPr>
          <p:cNvSpPr txBox="1"/>
          <p:nvPr/>
        </p:nvSpPr>
        <p:spPr>
          <a:xfrm>
            <a:off x="652386" y="2015564"/>
            <a:ext cx="9986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  <a:cs typeface="Calibri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C5641-ACD6-4ACB-8CA6-CFE6184DCECE}"/>
              </a:ext>
            </a:extLst>
          </p:cNvPr>
          <p:cNvSpPr txBox="1"/>
          <p:nvPr/>
        </p:nvSpPr>
        <p:spPr>
          <a:xfrm>
            <a:off x="656222" y="2693479"/>
            <a:ext cx="911490" cy="701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Harry Book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73653C-06F5-4D9C-873F-0A67FEBD9377}"/>
              </a:ext>
            </a:extLst>
          </p:cNvPr>
          <p:cNvSpPr/>
          <p:nvPr/>
        </p:nvSpPr>
        <p:spPr>
          <a:xfrm>
            <a:off x="2950611" y="1935243"/>
            <a:ext cx="1567131" cy="152399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C0808-F079-4628-A688-CACB374EE847}"/>
              </a:ext>
            </a:extLst>
          </p:cNvPr>
          <p:cNvSpPr txBox="1"/>
          <p:nvPr/>
        </p:nvSpPr>
        <p:spPr>
          <a:xfrm>
            <a:off x="2953311" y="2386494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16C64-3D71-490E-AD09-00D011F75CC6}"/>
              </a:ext>
            </a:extLst>
          </p:cNvPr>
          <p:cNvSpPr txBox="1"/>
          <p:nvPr/>
        </p:nvSpPr>
        <p:spPr>
          <a:xfrm>
            <a:off x="3232553" y="2977642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598D60-2854-4785-B74F-AD263670A399}"/>
              </a:ext>
            </a:extLst>
          </p:cNvPr>
          <p:cNvSpPr/>
          <p:nvPr/>
        </p:nvSpPr>
        <p:spPr>
          <a:xfrm>
            <a:off x="5725820" y="1694609"/>
            <a:ext cx="2676457" cy="3579960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2388BDC7-814B-42FF-ABB4-722314A1602B}"/>
              </a:ext>
            </a:extLst>
          </p:cNvPr>
          <p:cNvSpPr txBox="1"/>
          <p:nvPr/>
        </p:nvSpPr>
        <p:spPr>
          <a:xfrm>
            <a:off x="5548077" y="1891800"/>
            <a:ext cx="274320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solidFill>
                  <a:srgbClr val="FFFFFF"/>
                </a:solidFill>
                <a:latin typeface="Calibri"/>
                <a:cs typeface="Calibri"/>
              </a:rPr>
              <a:t>Kafka Cluster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58E08A1F-ED11-4F0B-ADC3-7968A950DB4A}"/>
              </a:ext>
            </a:extLst>
          </p:cNvPr>
          <p:cNvSpPr txBox="1"/>
          <p:nvPr/>
        </p:nvSpPr>
        <p:spPr>
          <a:xfrm>
            <a:off x="5548077" y="2561087"/>
            <a:ext cx="274320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stream –plaintext –input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454A6906-6BD9-4EA1-85BF-283B493242BC}"/>
              </a:ext>
            </a:extLst>
          </p:cNvPr>
          <p:cNvSpPr txBox="1"/>
          <p:nvPr/>
        </p:nvSpPr>
        <p:spPr>
          <a:xfrm>
            <a:off x="5724775" y="3171990"/>
            <a:ext cx="2673813" cy="181588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600" err="1">
                <a:solidFill>
                  <a:srgbClr val="FFFFFF"/>
                </a:solidFill>
                <a:latin typeface="Calibri"/>
                <a:cs typeface="Calibri"/>
              </a:rPr>
              <a:t>key,value</a:t>
            </a: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) = (null, sentence)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600" err="1">
                <a:solidFill>
                  <a:srgbClr val="FFFFFF"/>
                </a:solidFill>
                <a:latin typeface="Calibri"/>
                <a:cs typeface="Calibri"/>
              </a:rPr>
              <a:t>flatMapValues</a:t>
            </a: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()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.map()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.filter()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600" err="1">
                <a:solidFill>
                  <a:srgbClr val="FFFFFF"/>
                </a:solidFill>
                <a:latin typeface="Calibri"/>
                <a:cs typeface="Calibri"/>
              </a:rPr>
              <a:t>groupBy</a:t>
            </a: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br>
              <a:rPr lang="en-US" sz="160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600" err="1">
                <a:solidFill>
                  <a:srgbClr val="FFFFFF"/>
                </a:solidFill>
                <a:latin typeface="Calibri"/>
                <a:cs typeface="Calibri"/>
              </a:rPr>
              <a:t>windowedBy</a:t>
            </a: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()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.count()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C4CDD3B-2F9D-4ACD-92E3-785AB10980C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16A7BD-2375-46FF-93E8-E118AAF50479}"/>
              </a:ext>
            </a:extLst>
          </p:cNvPr>
          <p:cNvSpPr txBox="1"/>
          <p:nvPr/>
        </p:nvSpPr>
        <p:spPr>
          <a:xfrm>
            <a:off x="9941293" y="2444350"/>
            <a:ext cx="18230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Consumer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4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  <a:cs typeface="Calibri Light"/>
              </a:rPr>
              <a:t>Question: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23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35D97-AA69-49FC-87FD-302D52461CC2}"/>
              </a:ext>
            </a:extLst>
          </p:cNvPr>
          <p:cNvSpPr txBox="1"/>
          <p:nvPr/>
        </p:nvSpPr>
        <p:spPr>
          <a:xfrm>
            <a:off x="157268" y="586721"/>
            <a:ext cx="5307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Producer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1A2E02-0CE4-4D7F-8FFE-0CFCF18A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3" y="1042960"/>
            <a:ext cx="5261517" cy="4279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633F6-08E7-4E7D-9EB4-51A7F3CA469D}"/>
              </a:ext>
            </a:extLst>
          </p:cNvPr>
          <p:cNvSpPr txBox="1"/>
          <p:nvPr/>
        </p:nvSpPr>
        <p:spPr>
          <a:xfrm>
            <a:off x="2488347" y="1326763"/>
            <a:ext cx="2557348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ในการส่งแบ่งส่งครั้งละ</a:t>
            </a:r>
            <a:r>
              <a:rPr lang="en-US" sz="1400">
                <a:cs typeface="Calibri"/>
              </a:rPr>
              <a:t> 1 </a:t>
            </a:r>
            <a:r>
              <a:rPr lang="en-US" sz="1400" err="1">
                <a:cs typeface="Calibri"/>
              </a:rPr>
              <a:t>เพจ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0E3EF66-5F24-4DEA-B5CE-C63DED8FA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521" y="3725147"/>
            <a:ext cx="9082901" cy="2354649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B5E45-B246-4D48-9CC6-47B1E9DB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380" y="0"/>
            <a:ext cx="3570076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0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C9B1066-6321-43D1-9EA3-3C70E85D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2" y="2614378"/>
            <a:ext cx="7813321" cy="43250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C5F2164-CE04-469F-8D40-5D3E950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6" y="207839"/>
            <a:ext cx="4731834" cy="2301549"/>
          </a:xfrm>
          <a:prstGeom prst="rect">
            <a:avLst/>
          </a:prstGeom>
        </p:spPr>
      </p:pic>
      <p:pic>
        <p:nvPicPr>
          <p:cNvPr id="4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9BF55CBF-877C-4526-9BFB-96E8DA80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6" y="4620141"/>
            <a:ext cx="1786054" cy="509007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2EA909A-15AC-4FF9-A78A-3ECA089E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2" y="3797423"/>
            <a:ext cx="6330175" cy="764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10114156" y="133815"/>
            <a:ext cx="1916152" cy="655623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Find TF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D13172A-8D0C-4D00-B163-81667B3C3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17" y="5356864"/>
            <a:ext cx="5921297" cy="640634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DBF6D38-4A97-4B3C-9A55-030C0E58F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67" y="6055093"/>
            <a:ext cx="7798418" cy="475374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31403E-CA0B-409C-A1A9-C5CE633B4638}"/>
              </a:ext>
            </a:extLst>
          </p:cNvPr>
          <p:cNvSpPr txBox="1"/>
          <p:nvPr/>
        </p:nvSpPr>
        <p:spPr>
          <a:xfrm>
            <a:off x="5080650" y="2167044"/>
            <a:ext cx="416230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(Doc ID , Sentence , #of word in sentence)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88097-B2E3-49C0-906E-8153682D3AD4}"/>
              </a:ext>
            </a:extLst>
          </p:cNvPr>
          <p:cNvSpPr txBox="1"/>
          <p:nvPr/>
        </p:nvSpPr>
        <p:spPr>
          <a:xfrm>
            <a:off x="3504918" y="3434038"/>
            <a:ext cx="315207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(Doc ID , #of word in sentence)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FF459-7EE4-41C2-AA17-9C3846609CC4}"/>
              </a:ext>
            </a:extLst>
          </p:cNvPr>
          <p:cNvSpPr txBox="1"/>
          <p:nvPr/>
        </p:nvSpPr>
        <p:spPr>
          <a:xfrm>
            <a:off x="6457738" y="5622027"/>
            <a:ext cx="170993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((Doc ID , word),1)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02103352-3FBE-4A10-8FD0-CFA3D46BE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3082" y="1053056"/>
            <a:ext cx="4533789" cy="978964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6E22F0C8-3486-4C91-AE0E-3492DCCD3882}"/>
              </a:ext>
            </a:extLst>
          </p:cNvPr>
          <p:cNvSpPr/>
          <p:nvPr/>
        </p:nvSpPr>
        <p:spPr>
          <a:xfrm rot="5400000" flipH="1">
            <a:off x="8788103" y="3162505"/>
            <a:ext cx="3012465" cy="815123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742A041-35B4-497D-9B74-A0FAD27F445E}"/>
              </a:ext>
            </a:extLst>
          </p:cNvPr>
          <p:cNvSpPr/>
          <p:nvPr/>
        </p:nvSpPr>
        <p:spPr>
          <a:xfrm>
            <a:off x="835864" y="4489584"/>
            <a:ext cx="10509847" cy="920150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5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10114156" y="133815"/>
            <a:ext cx="1916152" cy="655623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Find TF</a:t>
            </a:r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1454C58-2652-4BA4-9E29-2444B605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206627"/>
            <a:ext cx="4406590" cy="887723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DA8A7649-FCD4-4573-B1EE-F2F2E49F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74" y="777599"/>
            <a:ext cx="8785898" cy="59624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EDAB29A-9F9A-4FB6-823F-844D818C2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09" y="1945003"/>
            <a:ext cx="6144848" cy="92841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1560EA5-BC17-4C7C-AA10-9489BF530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09" y="4927894"/>
            <a:ext cx="6701882" cy="773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5B881-9C18-49F5-BFC7-92F716DC7702}"/>
              </a:ext>
            </a:extLst>
          </p:cNvPr>
          <p:cNvSpPr txBox="1"/>
          <p:nvPr/>
        </p:nvSpPr>
        <p:spPr>
          <a:xfrm>
            <a:off x="6190821" y="254957"/>
            <a:ext cx="286400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((Doc ID , word), #of word)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896E6-D968-46B4-9962-FAD591D91689}"/>
              </a:ext>
            </a:extLst>
          </p:cNvPr>
          <p:cNvSpPr txBox="1"/>
          <p:nvPr/>
        </p:nvSpPr>
        <p:spPr>
          <a:xfrm>
            <a:off x="6668865" y="1888610"/>
            <a:ext cx="238154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(Doc ID , (word, #of word))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EBEBF-9F0C-4C15-B8F7-4E85591536CC}"/>
              </a:ext>
            </a:extLst>
          </p:cNvPr>
          <p:cNvSpPr txBox="1"/>
          <p:nvPr/>
        </p:nvSpPr>
        <p:spPr>
          <a:xfrm>
            <a:off x="7004925" y="4816180"/>
            <a:ext cx="187228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(word , (Doc ID, TF))</a:t>
            </a:r>
            <a:endParaRPr lang="en-US" sz="14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A1D74E9-B806-47DB-9B04-125CBFFE0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97" y="2330170"/>
            <a:ext cx="8771344" cy="534268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BC37B2-958E-4461-92D1-1F38C19E5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42" y="3452457"/>
            <a:ext cx="4601736" cy="538526"/>
          </a:xfrm>
          <a:prstGeom prst="rect">
            <a:avLst/>
          </a:prstGeom>
        </p:spPr>
      </p:pic>
      <p:pic>
        <p:nvPicPr>
          <p:cNvPr id="10" name="Picture 19" descr="Text&#10;&#10;Description automatically generated">
            <a:extLst>
              <a:ext uri="{FF2B5EF4-FFF2-40B4-BE49-F238E27FC236}">
                <a16:creationId xmlns:a16="http://schemas.microsoft.com/office/drawing/2014/main" id="{F21B277B-7494-44EA-99C7-90F6C62D7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996" y="3995993"/>
            <a:ext cx="8788353" cy="564117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972378-DA57-4676-B5F9-EB632AC99E06}"/>
              </a:ext>
            </a:extLst>
          </p:cNvPr>
          <p:cNvSpPr txBox="1"/>
          <p:nvPr/>
        </p:nvSpPr>
        <p:spPr>
          <a:xfrm>
            <a:off x="4924422" y="3569313"/>
            <a:ext cx="427554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(Doc ID , (word, #of word), </a:t>
            </a:r>
            <a:r>
              <a:rPr lang="en-US" sz="1400" dirty="0">
                <a:ea typeface="+mn-lt"/>
                <a:cs typeface="+mn-lt"/>
              </a:rPr>
              <a:t>#of word</a:t>
            </a:r>
            <a:r>
              <a:rPr lang="en-US" sz="1400" dirty="0">
                <a:cs typeface="Calibri"/>
              </a:rPr>
              <a:t> in sentence )</a:t>
            </a:r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A8580926-6F75-4636-AB51-BFA98C463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257" y="5246118"/>
            <a:ext cx="8337394" cy="810141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8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9644430" y="133815"/>
            <a:ext cx="2385878" cy="646331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Find IDF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AA45743-3324-4B38-9C6B-849F0E1F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8" y="340453"/>
            <a:ext cx="5234867" cy="575447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13D6D18C-7A0E-4263-9D84-84B1D241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1" y="1714947"/>
            <a:ext cx="4053468" cy="851986"/>
          </a:xfrm>
          <a:prstGeom prst="rect">
            <a:avLst/>
          </a:prstGeom>
        </p:spPr>
      </p:pic>
      <p:pic>
        <p:nvPicPr>
          <p:cNvPr id="11" name="Picture 13" descr="Text&#10;&#10;Description automatically generated">
            <a:extLst>
              <a:ext uri="{FF2B5EF4-FFF2-40B4-BE49-F238E27FC236}">
                <a16:creationId xmlns:a16="http://schemas.microsoft.com/office/drawing/2014/main" id="{F16F761C-A148-4975-A5F2-2237C0C3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89" y="3600493"/>
            <a:ext cx="4016297" cy="677160"/>
          </a:xfrm>
          <a:prstGeom prst="rect">
            <a:avLst/>
          </a:prstGeom>
        </p:spPr>
      </p:pic>
      <p:pic>
        <p:nvPicPr>
          <p:cNvPr id="14" name="Picture 15" descr="Text&#10;&#10;Description automatically generated">
            <a:extLst>
              <a:ext uri="{FF2B5EF4-FFF2-40B4-BE49-F238E27FC236}">
                <a16:creationId xmlns:a16="http://schemas.microsoft.com/office/drawing/2014/main" id="{424AEEDD-F7E7-4F23-A063-361F12E76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" y="916852"/>
            <a:ext cx="7947451" cy="492885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67889DB-B5B9-4FDA-8C18-DAE04166B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63" y="2570446"/>
            <a:ext cx="7959725" cy="41233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2BED6C16-EBCF-424E-B724-C7308A336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09" y="4276573"/>
            <a:ext cx="7965687" cy="421535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04E439-DA37-4AF1-986F-841BC368036F}"/>
              </a:ext>
            </a:extLst>
          </p:cNvPr>
          <p:cNvSpPr txBox="1"/>
          <p:nvPr/>
        </p:nvSpPr>
        <p:spPr>
          <a:xfrm>
            <a:off x="5556459" y="471272"/>
            <a:ext cx="274249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</a:t>
            </a:r>
            <a:r>
              <a:rPr lang="en-US" sz="1400" dirty="0">
                <a:ea typeface="+mn-lt"/>
                <a:cs typeface="+mn-lt"/>
              </a:rPr>
              <a:t>word</a:t>
            </a:r>
            <a:r>
              <a:rPr lang="en-US" sz="1400" dirty="0">
                <a:cs typeface="Calibri"/>
              </a:rPr>
              <a:t> ,( </a:t>
            </a:r>
            <a:r>
              <a:rPr lang="en-US" sz="1400" dirty="0">
                <a:ea typeface="+mn-lt"/>
                <a:cs typeface="+mn-lt"/>
              </a:rPr>
              <a:t>Doc ID</a:t>
            </a:r>
            <a:r>
              <a:rPr lang="en-US" sz="1400" dirty="0">
                <a:cs typeface="Calibri"/>
              </a:rPr>
              <a:t> , </a:t>
            </a:r>
            <a:r>
              <a:rPr lang="en-US" sz="1400" dirty="0">
                <a:ea typeface="+mn-lt"/>
                <a:cs typeface="+mn-lt"/>
              </a:rPr>
              <a:t>#of word</a:t>
            </a:r>
            <a:r>
              <a:rPr lang="en-US" sz="1400" dirty="0">
                <a:cs typeface="Calibri"/>
              </a:rPr>
              <a:t>, 1))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FEA77-349C-4F13-BAA0-0E9582A62627}"/>
              </a:ext>
            </a:extLst>
          </p:cNvPr>
          <p:cNvSpPr txBox="1"/>
          <p:nvPr/>
        </p:nvSpPr>
        <p:spPr>
          <a:xfrm>
            <a:off x="6640896" y="2074522"/>
            <a:ext cx="166524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36733-D2CA-4CA0-BAB1-42C983DD7675}"/>
              </a:ext>
            </a:extLst>
          </p:cNvPr>
          <p:cNvSpPr txBox="1"/>
          <p:nvPr/>
        </p:nvSpPr>
        <p:spPr>
          <a:xfrm>
            <a:off x="6183101" y="3757198"/>
            <a:ext cx="212059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#of word)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C46E9F6B-FFFE-496B-8724-65DD7D1E0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04" y="5129433"/>
            <a:ext cx="5568175" cy="646649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578F8464-8F22-4ABA-8A2E-8BC67D9F5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79" y="5828228"/>
            <a:ext cx="7953589" cy="438211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29D8F2-A3C0-4D70-ACF7-24FA066935D5}"/>
              </a:ext>
            </a:extLst>
          </p:cNvPr>
          <p:cNvSpPr txBox="1"/>
          <p:nvPr/>
        </p:nvSpPr>
        <p:spPr>
          <a:xfrm>
            <a:off x="6809390" y="5268467"/>
            <a:ext cx="1504727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</a:t>
            </a:r>
            <a:r>
              <a:rPr lang="en-US" sz="1600" dirty="0" err="1">
                <a:cs typeface="Calibri"/>
              </a:rPr>
              <a:t>idf</a:t>
            </a:r>
            <a:r>
              <a:rPr lang="en-US" sz="1600" dirty="0">
                <a:cs typeface="Calibri"/>
              </a:rPr>
              <a:t>)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B2F968D-3D6C-4814-ADAA-B252FCA13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4899" y="2962315"/>
            <a:ext cx="3415077" cy="79546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DE5FE5C1-69A5-4972-A3BF-A9C27808C34B}"/>
              </a:ext>
            </a:extLst>
          </p:cNvPr>
          <p:cNvSpPr/>
          <p:nvPr/>
        </p:nvSpPr>
        <p:spPr>
          <a:xfrm rot="5400000" flipH="1">
            <a:off x="8885465" y="4007997"/>
            <a:ext cx="2188311" cy="2320073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2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9159146" y="306343"/>
            <a:ext cx="2713011" cy="584775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Find TFIDF</a:t>
            </a:r>
            <a:endParaRPr lang="en-US" sz="3200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7B03C8E-9B8D-45FC-ADF8-1613877C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29" y="237752"/>
            <a:ext cx="2975517" cy="942339"/>
          </a:xfrm>
          <a:prstGeom prst="rect">
            <a:avLst/>
          </a:prstGeom>
          <a:ln>
            <a:noFill/>
          </a:ln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2D21ADE-1281-4373-ABB6-307D834F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51" y="2520909"/>
            <a:ext cx="7129347" cy="622781"/>
          </a:xfrm>
          <a:prstGeom prst="rect">
            <a:avLst/>
          </a:prstGeom>
          <a:ln>
            <a:noFill/>
          </a:ln>
        </p:spPr>
      </p:pic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5858DC63-E6F7-4EAD-B19D-9C2F76862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50" y="4641141"/>
            <a:ext cx="6785517" cy="731294"/>
          </a:xfrm>
          <a:prstGeom prst="rect">
            <a:avLst/>
          </a:prstGeom>
          <a:ln>
            <a:noFill/>
          </a:ln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8879C1A-137B-44F0-ABFA-A59ECC99D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52" y="1169671"/>
            <a:ext cx="8004786" cy="826403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11" descr="Text&#10;&#10;Description automatically generated">
            <a:extLst>
              <a:ext uri="{FF2B5EF4-FFF2-40B4-BE49-F238E27FC236}">
                <a16:creationId xmlns:a16="http://schemas.microsoft.com/office/drawing/2014/main" id="{E0152857-025C-4BA9-BA21-AE159B3AE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51" y="3141341"/>
            <a:ext cx="8021443" cy="1091769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4" descr="Text&#10;&#10;Description automatically generated">
            <a:extLst>
              <a:ext uri="{FF2B5EF4-FFF2-40B4-BE49-F238E27FC236}">
                <a16:creationId xmlns:a16="http://schemas.microsoft.com/office/drawing/2014/main" id="{F31AB6A3-2E3E-4450-AB3A-FB135077F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51" y="5333272"/>
            <a:ext cx="8021443" cy="982542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6EBDDF-FC1D-4DBC-ADD1-61793942403C}"/>
              </a:ext>
            </a:extLst>
          </p:cNvPr>
          <p:cNvSpPr txBox="1"/>
          <p:nvPr/>
        </p:nvSpPr>
        <p:spPr>
          <a:xfrm>
            <a:off x="5911696" y="711153"/>
            <a:ext cx="2485042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(</a:t>
            </a:r>
            <a:r>
              <a:rPr lang="en-US" sz="1600" dirty="0">
                <a:ea typeface="+mn-lt"/>
                <a:cs typeface="+mn-lt"/>
              </a:rPr>
              <a:t>Doc ID</a:t>
            </a:r>
            <a:r>
              <a:rPr lang="en-US" sz="1600" dirty="0">
                <a:cs typeface="Calibri"/>
              </a:rPr>
              <a:t>, TF), </a:t>
            </a:r>
            <a:r>
              <a:rPr lang="en-US" sz="1600" dirty="0" err="1">
                <a:cs typeface="Calibri"/>
              </a:rPr>
              <a:t>idf</a:t>
            </a:r>
            <a:r>
              <a:rPr lang="en-US" sz="1600" dirty="0">
                <a:cs typeface="Calibri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674A7-1D1E-41A8-B90D-49869B427745}"/>
              </a:ext>
            </a:extLst>
          </p:cNvPr>
          <p:cNvSpPr txBox="1"/>
          <p:nvPr/>
        </p:nvSpPr>
        <p:spPr>
          <a:xfrm>
            <a:off x="7507220" y="2661739"/>
            <a:ext cx="3183193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Doc </a:t>
            </a:r>
            <a:r>
              <a:rPr lang="en-US" sz="1600" dirty="0">
                <a:cs typeface="Calibri"/>
              </a:rPr>
              <a:t>ID, (</a:t>
            </a:r>
            <a:r>
              <a:rPr lang="en-US" sz="1600" dirty="0">
                <a:ea typeface="+mn-lt"/>
                <a:cs typeface="+mn-lt"/>
              </a:rPr>
              <a:t>word </a:t>
            </a:r>
            <a:r>
              <a:rPr lang="en-US" sz="1600" dirty="0">
                <a:cs typeface="Calibri"/>
              </a:rPr>
              <a:t>, TF ,  </a:t>
            </a:r>
            <a:r>
              <a:rPr lang="en-US" sz="1600" dirty="0" err="1">
                <a:cs typeface="Calibri"/>
              </a:rPr>
              <a:t>idf</a:t>
            </a:r>
            <a:r>
              <a:rPr lang="en-US" sz="1600" dirty="0">
                <a:cs typeface="Calibri"/>
              </a:rPr>
              <a:t> , TFIDF)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E3F043-530D-487D-99E6-0B5E7663338E}"/>
              </a:ext>
            </a:extLst>
          </p:cNvPr>
          <p:cNvSpPr txBox="1"/>
          <p:nvPr/>
        </p:nvSpPr>
        <p:spPr>
          <a:xfrm>
            <a:off x="7154482" y="4834918"/>
            <a:ext cx="303548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</a:t>
            </a:r>
            <a:r>
              <a:rPr lang="en-US" sz="1400" dirty="0">
                <a:ea typeface="+mn-lt"/>
                <a:cs typeface="+mn-lt"/>
              </a:rPr>
              <a:t>Doc </a:t>
            </a:r>
            <a:r>
              <a:rPr lang="en-US" sz="1400" dirty="0">
                <a:cs typeface="Calibri"/>
              </a:rPr>
              <a:t>ID, </a:t>
            </a:r>
            <a:r>
              <a:rPr lang="en-US" sz="1400" dirty="0">
                <a:ea typeface="+mn-lt"/>
                <a:cs typeface="+mn-lt"/>
              </a:rPr>
              <a:t>word </a:t>
            </a:r>
            <a:r>
              <a:rPr lang="en-US" sz="1400" dirty="0">
                <a:cs typeface="Calibri"/>
              </a:rPr>
              <a:t>, TF ,  </a:t>
            </a:r>
            <a:r>
              <a:rPr lang="en-US" sz="1400" dirty="0" err="1">
                <a:cs typeface="Calibri"/>
              </a:rPr>
              <a:t>idf</a:t>
            </a:r>
            <a:r>
              <a:rPr lang="en-US" sz="1400" dirty="0">
                <a:cs typeface="Calibri"/>
              </a:rPr>
              <a:t> , TFIDF)</a:t>
            </a:r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10296BD6-9BFC-4D7A-87BD-9F901E0C2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0906" y="1587107"/>
            <a:ext cx="2209800" cy="59055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1A28C379-830B-4214-BFC9-BE2EC532CD20}"/>
              </a:ext>
            </a:extLst>
          </p:cNvPr>
          <p:cNvSpPr/>
          <p:nvPr/>
        </p:nvSpPr>
        <p:spPr>
          <a:xfrm rot="5400000" flipH="1">
            <a:off x="9133425" y="3712966"/>
            <a:ext cx="3738112" cy="84826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3E1DD7D6-3452-46F8-9E01-22874DB304B2}"/>
              </a:ext>
            </a:extLst>
          </p:cNvPr>
          <p:cNvSpPr/>
          <p:nvPr/>
        </p:nvSpPr>
        <p:spPr>
          <a:xfrm>
            <a:off x="7995788" y="5443807"/>
            <a:ext cx="3191771" cy="934527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BD1AE-0715-4C5D-A5DE-1F3B4935E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681" y="26613"/>
            <a:ext cx="8239125" cy="287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93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67923-5822-47A8-ACB2-39195D3D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117"/>
            <a:ext cx="4557742" cy="6478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58FC1-E266-4BBF-A6A8-795560BF8AA6}"/>
              </a:ext>
            </a:extLst>
          </p:cNvPr>
          <p:cNvSpPr txBox="1"/>
          <p:nvPr/>
        </p:nvSpPr>
        <p:spPr>
          <a:xfrm>
            <a:off x="1" y="0"/>
            <a:ext cx="455774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Producer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AD30D-C58E-43F0-AAC5-B32429C74D43}"/>
              </a:ext>
            </a:extLst>
          </p:cNvPr>
          <p:cNvSpPr txBox="1"/>
          <p:nvPr/>
        </p:nvSpPr>
        <p:spPr>
          <a:xfrm>
            <a:off x="8077201" y="428694"/>
            <a:ext cx="3748115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(</a:t>
            </a:r>
            <a:r>
              <a:rPr lang="en-US" sz="2000" dirty="0">
                <a:ea typeface="+mn-lt"/>
                <a:cs typeface="+mn-lt"/>
              </a:rPr>
              <a:t>Doc </a:t>
            </a:r>
            <a:r>
              <a:rPr lang="en-US" sz="2000" dirty="0">
                <a:cs typeface="Calibri"/>
              </a:rPr>
              <a:t>ID, </a:t>
            </a:r>
            <a:r>
              <a:rPr lang="en-US" sz="2000" dirty="0">
                <a:ea typeface="+mn-lt"/>
                <a:cs typeface="+mn-lt"/>
              </a:rPr>
              <a:t>word </a:t>
            </a:r>
            <a:r>
              <a:rPr lang="en-US" sz="2000" dirty="0">
                <a:cs typeface="Calibri"/>
              </a:rPr>
              <a:t>, TF ,  </a:t>
            </a:r>
            <a:r>
              <a:rPr lang="en-US" sz="2000" dirty="0" err="1">
                <a:cs typeface="Calibri"/>
              </a:rPr>
              <a:t>idf</a:t>
            </a:r>
            <a:r>
              <a:rPr lang="en-US" sz="2000" dirty="0">
                <a:cs typeface="Calibri"/>
              </a:rPr>
              <a:t> , TFIDF)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E44B0-1832-4985-A221-7788E602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79" y="1228726"/>
            <a:ext cx="7425402" cy="3121206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9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811" y="2373193"/>
            <a:ext cx="8741434" cy="238760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Quiz1: Real-time Text Analytics</a:t>
            </a:r>
            <a:endParaRPr lang="en-US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  <a:cs typeface="Calibri Light"/>
              </a:rPr>
              <a:t>Question: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30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2EB6BA-F06C-4023-88CD-964FA2D0C62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12CF1-2CFF-4049-A4C1-BA9F8A686197}"/>
              </a:ext>
            </a:extLst>
          </p:cNvPr>
          <p:cNvSpPr/>
          <p:nvPr/>
        </p:nvSpPr>
        <p:spPr>
          <a:xfrm>
            <a:off x="3050874" y="1821611"/>
            <a:ext cx="1567131" cy="152399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ECEAE-0CDE-4182-8DE8-0A5DAABBE8F4}"/>
              </a:ext>
            </a:extLst>
          </p:cNvPr>
          <p:cNvSpPr/>
          <p:nvPr/>
        </p:nvSpPr>
        <p:spPr>
          <a:xfrm>
            <a:off x="5926346" y="1821609"/>
            <a:ext cx="2516036" cy="3579960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151F9-D3BA-41D3-AC21-A6A70E44C6A4}"/>
              </a:ext>
            </a:extLst>
          </p:cNvPr>
          <p:cNvSpPr/>
          <p:nvPr/>
        </p:nvSpPr>
        <p:spPr>
          <a:xfrm>
            <a:off x="173688" y="1828263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217287" y="279079"/>
            <a:ext cx="7068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Wordcount Harry Version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69FFD-DA19-40C0-A089-1F5F694EC8A3}"/>
              </a:ext>
            </a:extLst>
          </p:cNvPr>
          <p:cNvSpPr txBox="1"/>
          <p:nvPr/>
        </p:nvSpPr>
        <p:spPr>
          <a:xfrm>
            <a:off x="233071" y="2071964"/>
            <a:ext cx="1085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cs typeface="Calibri"/>
              </a:rPr>
              <a:t>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FE78-3411-4FD6-A0C9-703EC20AA8E8}"/>
              </a:ext>
            </a:extLst>
          </p:cNvPr>
          <p:cNvSpPr txBox="1"/>
          <p:nvPr/>
        </p:nvSpPr>
        <p:spPr>
          <a:xfrm>
            <a:off x="236907" y="3198121"/>
            <a:ext cx="12414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Harry Potter book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AC6A-BE2F-4E14-9623-C1797E7ADDBC}"/>
              </a:ext>
            </a:extLst>
          </p:cNvPr>
          <p:cNvSpPr txBox="1"/>
          <p:nvPr/>
        </p:nvSpPr>
        <p:spPr>
          <a:xfrm>
            <a:off x="3053574" y="2272862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0CF-2EAE-4298-A42F-0AD4B0F8361E}"/>
              </a:ext>
            </a:extLst>
          </p:cNvPr>
          <p:cNvSpPr txBox="1"/>
          <p:nvPr/>
        </p:nvSpPr>
        <p:spPr>
          <a:xfrm>
            <a:off x="3332816" y="2864010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427904" y="356947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1AF6B-5D37-4372-B88E-C64A01286FA8}"/>
              </a:ext>
            </a:extLst>
          </p:cNvPr>
          <p:cNvSpPr txBox="1"/>
          <p:nvPr/>
        </p:nvSpPr>
        <p:spPr>
          <a:xfrm>
            <a:off x="5701143" y="2028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nakotmai Light"/>
              </a:rPr>
              <a:t>Kafka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EA25-C615-4BCB-AC5E-4E9467E289EF}"/>
              </a:ext>
            </a:extLst>
          </p:cNvPr>
          <p:cNvSpPr txBox="1"/>
          <p:nvPr/>
        </p:nvSpPr>
        <p:spPr>
          <a:xfrm>
            <a:off x="5956286" y="2544922"/>
            <a:ext cx="2242783" cy="319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stream –plaintext –input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D9C-4DFF-42E0-BBAE-CBF0BB5913A7}"/>
              </a:ext>
            </a:extLst>
          </p:cNvPr>
          <p:cNvSpPr txBox="1"/>
          <p:nvPr/>
        </p:nvSpPr>
        <p:spPr>
          <a:xfrm>
            <a:off x="5926814" y="3014848"/>
            <a:ext cx="251755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nakotmai Light"/>
              </a:rPr>
              <a:t>(</a:t>
            </a:r>
            <a:r>
              <a:rPr lang="en-US" sz="1400" err="1">
                <a:solidFill>
                  <a:schemeClr val="bg1"/>
                </a:solidFill>
                <a:latin typeface="Anakotmai Light"/>
              </a:rPr>
              <a:t>key,value</a:t>
            </a:r>
            <a:r>
              <a:rPr lang="en-US" sz="1400">
                <a:solidFill>
                  <a:schemeClr val="bg1"/>
                </a:solidFill>
                <a:latin typeface="Anakotmai Light"/>
              </a:rPr>
              <a:t>) = (null, sentence)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nakotmai Light"/>
              </a:rPr>
              <a:t>Processing By JavaScript</a:t>
            </a: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flatMapValues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.map()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.filter()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groupBy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  <a:br>
              <a:rPr lang="en-US" sz="1600" dirty="0">
                <a:latin typeface="Anakotmai Light"/>
              </a:rPr>
            </a:br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windowedBy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.count()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C2A7A-D017-40FE-8F3D-389D383EDEB6}"/>
              </a:ext>
            </a:extLst>
          </p:cNvPr>
          <p:cNvSpPr txBox="1"/>
          <p:nvPr/>
        </p:nvSpPr>
        <p:spPr>
          <a:xfrm>
            <a:off x="9827661" y="2310666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Consumer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864039" y="2395824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841920" y="2362321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9AD22-849B-45BD-AA10-AE54B202D88A}"/>
              </a:ext>
            </a:extLst>
          </p:cNvPr>
          <p:cNvSpPr txBox="1"/>
          <p:nvPr/>
        </p:nvSpPr>
        <p:spPr>
          <a:xfrm>
            <a:off x="9942482" y="2868823"/>
            <a:ext cx="1564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Result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F8FD9C-F644-4044-9BA2-586F2CCBEDAB}"/>
              </a:ext>
            </a:extLst>
          </p:cNvPr>
          <p:cNvSpPr/>
          <p:nvPr/>
        </p:nvSpPr>
        <p:spPr>
          <a:xfrm>
            <a:off x="8642955" y="2380250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19E862-F5A5-46B1-B1B3-B11F49A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" y="4408553"/>
            <a:ext cx="991739" cy="991739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3C52B71-0B9E-4593-A62D-531463E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39" y="4368806"/>
            <a:ext cx="1032294" cy="1032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0997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2EB6BA-F06C-4023-88CD-964FA2D0C62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12CF1-2CFF-4049-A4C1-BA9F8A686197}"/>
              </a:ext>
            </a:extLst>
          </p:cNvPr>
          <p:cNvSpPr/>
          <p:nvPr/>
        </p:nvSpPr>
        <p:spPr>
          <a:xfrm>
            <a:off x="3050874" y="1821611"/>
            <a:ext cx="1567131" cy="15239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ECEAE-0CDE-4182-8DE8-0A5DAABBE8F4}"/>
              </a:ext>
            </a:extLst>
          </p:cNvPr>
          <p:cNvSpPr/>
          <p:nvPr/>
        </p:nvSpPr>
        <p:spPr>
          <a:xfrm>
            <a:off x="5926346" y="1821609"/>
            <a:ext cx="2516036" cy="35799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151F9-D3BA-41D3-AC21-A6A70E44C6A4}"/>
              </a:ext>
            </a:extLst>
          </p:cNvPr>
          <p:cNvSpPr/>
          <p:nvPr/>
        </p:nvSpPr>
        <p:spPr>
          <a:xfrm>
            <a:off x="173688" y="1828263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217287" y="279079"/>
            <a:ext cx="7068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Producer and Kafka Cluster</a:t>
            </a:r>
            <a:endParaRPr lang="en-US" sz="3600" b="1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69FFD-DA19-40C0-A089-1F5F694EC8A3}"/>
              </a:ext>
            </a:extLst>
          </p:cNvPr>
          <p:cNvSpPr txBox="1"/>
          <p:nvPr/>
        </p:nvSpPr>
        <p:spPr>
          <a:xfrm>
            <a:off x="233071" y="2071964"/>
            <a:ext cx="1085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cs typeface="Calibri"/>
              </a:rPr>
              <a:t>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FE78-3411-4FD6-A0C9-703EC20AA8E8}"/>
              </a:ext>
            </a:extLst>
          </p:cNvPr>
          <p:cNvSpPr txBox="1"/>
          <p:nvPr/>
        </p:nvSpPr>
        <p:spPr>
          <a:xfrm>
            <a:off x="236907" y="3198121"/>
            <a:ext cx="12414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Harry Potter book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AC6A-BE2F-4E14-9623-C1797E7ADDBC}"/>
              </a:ext>
            </a:extLst>
          </p:cNvPr>
          <p:cNvSpPr txBox="1"/>
          <p:nvPr/>
        </p:nvSpPr>
        <p:spPr>
          <a:xfrm>
            <a:off x="3053574" y="2272862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0CF-2EAE-4298-A42F-0AD4B0F8361E}"/>
              </a:ext>
            </a:extLst>
          </p:cNvPr>
          <p:cNvSpPr txBox="1"/>
          <p:nvPr/>
        </p:nvSpPr>
        <p:spPr>
          <a:xfrm>
            <a:off x="3332816" y="2864010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427904" y="356947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1AF6B-5D37-4372-B88E-C64A01286FA8}"/>
              </a:ext>
            </a:extLst>
          </p:cNvPr>
          <p:cNvSpPr txBox="1"/>
          <p:nvPr/>
        </p:nvSpPr>
        <p:spPr>
          <a:xfrm>
            <a:off x="5701143" y="2028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nakotmai Light"/>
              </a:rPr>
              <a:t>Kafka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EA25-C615-4BCB-AC5E-4E9467E289EF}"/>
              </a:ext>
            </a:extLst>
          </p:cNvPr>
          <p:cNvSpPr txBox="1"/>
          <p:nvPr/>
        </p:nvSpPr>
        <p:spPr>
          <a:xfrm>
            <a:off x="5956286" y="2544922"/>
            <a:ext cx="2242783" cy="319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stream –plaintext –input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D9C-4DFF-42E0-BBAE-CBF0BB5913A7}"/>
              </a:ext>
            </a:extLst>
          </p:cNvPr>
          <p:cNvSpPr txBox="1"/>
          <p:nvPr/>
        </p:nvSpPr>
        <p:spPr>
          <a:xfrm>
            <a:off x="5926814" y="3014848"/>
            <a:ext cx="251755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nakotmai Light"/>
              </a:rPr>
              <a:t>(</a:t>
            </a:r>
            <a:r>
              <a:rPr lang="en-US" sz="1400" err="1">
                <a:solidFill>
                  <a:schemeClr val="bg1"/>
                </a:solidFill>
                <a:latin typeface="Anakotmai Light"/>
              </a:rPr>
              <a:t>key,value</a:t>
            </a:r>
            <a:r>
              <a:rPr lang="en-US" sz="1400">
                <a:solidFill>
                  <a:schemeClr val="bg1"/>
                </a:solidFill>
                <a:latin typeface="Anakotmai Light"/>
              </a:rPr>
              <a:t>) = (null, sentence)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nakotmai Light"/>
              </a:rPr>
              <a:t>Processing By JavaScript</a:t>
            </a: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flatMapValues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.map()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.filter()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groupBy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  <a:br>
              <a:rPr lang="en-US" sz="1600" dirty="0">
                <a:latin typeface="Anakotmai Light"/>
              </a:rPr>
            </a:br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windowedBy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.count()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C2A7A-D017-40FE-8F3D-389D383EDEB6}"/>
              </a:ext>
            </a:extLst>
          </p:cNvPr>
          <p:cNvSpPr txBox="1"/>
          <p:nvPr/>
        </p:nvSpPr>
        <p:spPr>
          <a:xfrm>
            <a:off x="9827661" y="2310666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Consumer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864039" y="2395824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841920" y="2362321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9AD22-849B-45BD-AA10-AE54B202D88A}"/>
              </a:ext>
            </a:extLst>
          </p:cNvPr>
          <p:cNvSpPr txBox="1"/>
          <p:nvPr/>
        </p:nvSpPr>
        <p:spPr>
          <a:xfrm>
            <a:off x="9942482" y="2868823"/>
            <a:ext cx="1564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Result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F8FD9C-F644-4044-9BA2-586F2CCBEDAB}"/>
              </a:ext>
            </a:extLst>
          </p:cNvPr>
          <p:cNvSpPr/>
          <p:nvPr/>
        </p:nvSpPr>
        <p:spPr>
          <a:xfrm>
            <a:off x="8642955" y="2380250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19E862-F5A5-46B1-B1B3-B11F49A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" y="4408553"/>
            <a:ext cx="991739" cy="991739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3C52B71-0B9E-4593-A62D-531463E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39" y="4368806"/>
            <a:ext cx="1032294" cy="1032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95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59C5674-9613-47A0-9850-C97D84C1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5" y="1059199"/>
            <a:ext cx="5302671" cy="4200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672B2-21D0-46E4-A8CF-B2523A61F102}"/>
              </a:ext>
            </a:extLst>
          </p:cNvPr>
          <p:cNvSpPr txBox="1"/>
          <p:nvPr/>
        </p:nvSpPr>
        <p:spPr>
          <a:xfrm>
            <a:off x="7688766" y="53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87E5-4A10-41C1-BBA5-FC6E3E705E18}"/>
              </a:ext>
            </a:extLst>
          </p:cNvPr>
          <p:cNvSpPr txBox="1"/>
          <p:nvPr/>
        </p:nvSpPr>
        <p:spPr>
          <a:xfrm>
            <a:off x="157268" y="586721"/>
            <a:ext cx="5307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Producer</a:t>
            </a:r>
            <a:endParaRPr lang="en-US" b="1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7D970BC-8B18-4965-B85E-FD49F5E8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062974"/>
            <a:ext cx="6014224" cy="258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E79D4-DB1F-43E1-8426-20CE38C3E87B}"/>
              </a:ext>
            </a:extLst>
          </p:cNvPr>
          <p:cNvSpPr txBox="1"/>
          <p:nvPr/>
        </p:nvSpPr>
        <p:spPr>
          <a:xfrm>
            <a:off x="5677121" y="586721"/>
            <a:ext cx="60137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WordCountDemo.java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C54BA-3B85-4FF2-A1B1-66BD33834E29}"/>
              </a:ext>
            </a:extLst>
          </p:cNvPr>
          <p:cNvSpPr/>
          <p:nvPr/>
        </p:nvSpPr>
        <p:spPr>
          <a:xfrm>
            <a:off x="444190" y="4538710"/>
            <a:ext cx="1180170" cy="278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FBCBF-80D0-48D1-B3F0-AFD53E67E1F0}"/>
              </a:ext>
            </a:extLst>
          </p:cNvPr>
          <p:cNvSpPr/>
          <p:nvPr/>
        </p:nvSpPr>
        <p:spPr>
          <a:xfrm>
            <a:off x="211873" y="3334214"/>
            <a:ext cx="3057291" cy="32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7B0BD-EFE8-40DD-BA34-DACA8CB4AC87}"/>
              </a:ext>
            </a:extLst>
          </p:cNvPr>
          <p:cNvSpPr txBox="1"/>
          <p:nvPr/>
        </p:nvSpPr>
        <p:spPr>
          <a:xfrm>
            <a:off x="3371152" y="3333982"/>
            <a:ext cx="1247079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อ่านทีละ</a:t>
            </a:r>
            <a:r>
              <a:rPr lang="en-US" sz="1400">
                <a:cs typeface="Calibri"/>
              </a:rPr>
              <a:t>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34DB9-FC2E-41A2-AEEC-6F09D2A2EA43}"/>
              </a:ext>
            </a:extLst>
          </p:cNvPr>
          <p:cNvSpPr txBox="1"/>
          <p:nvPr/>
        </p:nvSpPr>
        <p:spPr>
          <a:xfrm>
            <a:off x="1744933" y="4504860"/>
            <a:ext cx="1247079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ส่งที่ละ</a:t>
            </a:r>
            <a:r>
              <a:rPr lang="en-US" sz="1400">
                <a:cs typeface="Calibri"/>
              </a:rPr>
              <a:t> 1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9A7EBE-E8E3-41E1-BF2E-B27F6D9D96B5}"/>
              </a:ext>
            </a:extLst>
          </p:cNvPr>
          <p:cNvSpPr/>
          <p:nvPr/>
        </p:nvSpPr>
        <p:spPr>
          <a:xfrm>
            <a:off x="6354336" y="2145079"/>
            <a:ext cx="4644371" cy="213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CF767-FC75-4995-8521-B61AC4C49497}"/>
              </a:ext>
            </a:extLst>
          </p:cNvPr>
          <p:cNvSpPr txBox="1"/>
          <p:nvPr/>
        </p:nvSpPr>
        <p:spPr>
          <a:xfrm>
            <a:off x="8760908" y="2414007"/>
            <a:ext cx="2009079" cy="695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กำหนดใน</a:t>
            </a:r>
            <a:r>
              <a:rPr lang="en-US" sz="1400">
                <a:cs typeface="Calibri"/>
              </a:rPr>
              <a:t> count </a:t>
            </a:r>
            <a:r>
              <a:rPr lang="en-US" sz="1400" err="1">
                <a:cs typeface="Calibri"/>
              </a:rPr>
              <a:t>ข้อมูล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ทุกๆ</a:t>
            </a:r>
            <a:r>
              <a:rPr lang="en-US" sz="1400">
                <a:cs typeface="Calibri"/>
              </a:rPr>
              <a:t> 5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</p:spTree>
    <p:extLst>
      <p:ext uri="{BB962C8B-B14F-4D97-AF65-F5344CB8AC3E}">
        <p14:creationId xmlns:p14="http://schemas.microsoft.com/office/powerpoint/2010/main" val="1392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2EB6BA-F06C-4023-88CD-964FA2D0C62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12CF1-2CFF-4049-A4C1-BA9F8A686197}"/>
              </a:ext>
            </a:extLst>
          </p:cNvPr>
          <p:cNvSpPr/>
          <p:nvPr/>
        </p:nvSpPr>
        <p:spPr>
          <a:xfrm>
            <a:off x="3050874" y="1821611"/>
            <a:ext cx="1567131" cy="152399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ECEAE-0CDE-4182-8DE8-0A5DAABBE8F4}"/>
              </a:ext>
            </a:extLst>
          </p:cNvPr>
          <p:cNvSpPr/>
          <p:nvPr/>
        </p:nvSpPr>
        <p:spPr>
          <a:xfrm>
            <a:off x="5926346" y="1821609"/>
            <a:ext cx="2516036" cy="3579960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151F9-D3BA-41D3-AC21-A6A70E44C6A4}"/>
              </a:ext>
            </a:extLst>
          </p:cNvPr>
          <p:cNvSpPr/>
          <p:nvPr/>
        </p:nvSpPr>
        <p:spPr>
          <a:xfrm>
            <a:off x="173688" y="1828263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217287" y="279079"/>
            <a:ext cx="7068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Consumer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69FFD-DA19-40C0-A089-1F5F694EC8A3}"/>
              </a:ext>
            </a:extLst>
          </p:cNvPr>
          <p:cNvSpPr txBox="1"/>
          <p:nvPr/>
        </p:nvSpPr>
        <p:spPr>
          <a:xfrm>
            <a:off x="233071" y="2071964"/>
            <a:ext cx="1085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cs typeface="Calibri"/>
              </a:rPr>
              <a:t>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FE78-3411-4FD6-A0C9-703EC20AA8E8}"/>
              </a:ext>
            </a:extLst>
          </p:cNvPr>
          <p:cNvSpPr txBox="1"/>
          <p:nvPr/>
        </p:nvSpPr>
        <p:spPr>
          <a:xfrm>
            <a:off x="236907" y="3198121"/>
            <a:ext cx="12414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Harry Potter book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AC6A-BE2F-4E14-9623-C1797E7ADDBC}"/>
              </a:ext>
            </a:extLst>
          </p:cNvPr>
          <p:cNvSpPr txBox="1"/>
          <p:nvPr/>
        </p:nvSpPr>
        <p:spPr>
          <a:xfrm>
            <a:off x="3053574" y="2272862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0CF-2EAE-4298-A42F-0AD4B0F8361E}"/>
              </a:ext>
            </a:extLst>
          </p:cNvPr>
          <p:cNvSpPr txBox="1"/>
          <p:nvPr/>
        </p:nvSpPr>
        <p:spPr>
          <a:xfrm>
            <a:off x="3332816" y="2864010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427904" y="356947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1AF6B-5D37-4372-B88E-C64A01286FA8}"/>
              </a:ext>
            </a:extLst>
          </p:cNvPr>
          <p:cNvSpPr txBox="1"/>
          <p:nvPr/>
        </p:nvSpPr>
        <p:spPr>
          <a:xfrm>
            <a:off x="5701143" y="2028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nakotmai Light"/>
              </a:rPr>
              <a:t>Kafka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EA25-C615-4BCB-AC5E-4E9467E289EF}"/>
              </a:ext>
            </a:extLst>
          </p:cNvPr>
          <p:cNvSpPr txBox="1"/>
          <p:nvPr/>
        </p:nvSpPr>
        <p:spPr>
          <a:xfrm>
            <a:off x="5956286" y="2544922"/>
            <a:ext cx="2242783" cy="319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stream –plaintext –input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D9C-4DFF-42E0-BBAE-CBF0BB5913A7}"/>
              </a:ext>
            </a:extLst>
          </p:cNvPr>
          <p:cNvSpPr txBox="1"/>
          <p:nvPr/>
        </p:nvSpPr>
        <p:spPr>
          <a:xfrm>
            <a:off x="5926814" y="3014848"/>
            <a:ext cx="251755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nakotmai Light"/>
              </a:rPr>
              <a:t>(</a:t>
            </a:r>
            <a:r>
              <a:rPr lang="en-US" sz="1400" err="1">
                <a:solidFill>
                  <a:schemeClr val="bg1"/>
                </a:solidFill>
                <a:latin typeface="Anakotmai Light"/>
              </a:rPr>
              <a:t>key,value</a:t>
            </a:r>
            <a:r>
              <a:rPr lang="en-US" sz="1400">
                <a:solidFill>
                  <a:schemeClr val="bg1"/>
                </a:solidFill>
                <a:latin typeface="Anakotmai Light"/>
              </a:rPr>
              <a:t>) = (null, sentence)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Processing By JavaScript</a:t>
            </a: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flatMapValues</a:t>
            </a:r>
            <a:r>
              <a:rPr lang="en-US" sz="160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.map()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.filter()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groupBy</a:t>
            </a:r>
            <a:r>
              <a:rPr lang="en-US" sz="1600">
                <a:solidFill>
                  <a:schemeClr val="bg1"/>
                </a:solidFill>
                <a:latin typeface="Anakotmai Light"/>
              </a:rPr>
              <a:t>()</a:t>
            </a:r>
            <a:br>
              <a:rPr lang="en-US" sz="1600">
                <a:latin typeface="Anakotmai Light"/>
              </a:rPr>
            </a:br>
            <a:r>
              <a:rPr lang="en-US" sz="160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windowedBy</a:t>
            </a:r>
            <a:r>
              <a:rPr lang="en-US" sz="160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.count()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C2A7A-D017-40FE-8F3D-389D383EDEB6}"/>
              </a:ext>
            </a:extLst>
          </p:cNvPr>
          <p:cNvSpPr txBox="1"/>
          <p:nvPr/>
        </p:nvSpPr>
        <p:spPr>
          <a:xfrm>
            <a:off x="9827661" y="2310666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</a:rPr>
              <a:t>Consumer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864039" y="2395824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841920" y="2362321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9AD22-849B-45BD-AA10-AE54B202D88A}"/>
              </a:ext>
            </a:extLst>
          </p:cNvPr>
          <p:cNvSpPr txBox="1"/>
          <p:nvPr/>
        </p:nvSpPr>
        <p:spPr>
          <a:xfrm>
            <a:off x="9942482" y="2868823"/>
            <a:ext cx="1564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Result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F8FD9C-F644-4044-9BA2-586F2CCBEDAB}"/>
              </a:ext>
            </a:extLst>
          </p:cNvPr>
          <p:cNvSpPr/>
          <p:nvPr/>
        </p:nvSpPr>
        <p:spPr>
          <a:xfrm>
            <a:off x="8642955" y="2380250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19E862-F5A5-46B1-B1B3-B11F49A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" y="4408553"/>
            <a:ext cx="991739" cy="991739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3C52B71-0B9E-4593-A62D-531463E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39" y="4368806"/>
            <a:ext cx="1032294" cy="1032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328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672B2-21D0-46E4-A8CF-B2523A61F102}"/>
              </a:ext>
            </a:extLst>
          </p:cNvPr>
          <p:cNvSpPr txBox="1"/>
          <p:nvPr/>
        </p:nvSpPr>
        <p:spPr>
          <a:xfrm>
            <a:off x="7688766" y="53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87E5-4A10-41C1-BBA5-FC6E3E705E18}"/>
              </a:ext>
            </a:extLst>
          </p:cNvPr>
          <p:cNvSpPr txBox="1"/>
          <p:nvPr/>
        </p:nvSpPr>
        <p:spPr>
          <a:xfrm>
            <a:off x="157268" y="586721"/>
            <a:ext cx="5307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Consumer</a:t>
            </a:r>
            <a:endParaRPr lang="en-US" b="1"/>
          </a:p>
        </p:txBody>
      </p:sp>
      <p:pic>
        <p:nvPicPr>
          <p:cNvPr id="5" name="Picture 11" descr="Text&#10;&#10;Description automatically generated">
            <a:extLst>
              <a:ext uri="{FF2B5EF4-FFF2-40B4-BE49-F238E27FC236}">
                <a16:creationId xmlns:a16="http://schemas.microsoft.com/office/drawing/2014/main" id="{EE6C60CC-1F1B-4029-A151-2546A6AD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0" y="1038026"/>
            <a:ext cx="4834053" cy="57019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F5AE3A-9312-41A7-B22B-83B577CD8054}"/>
              </a:ext>
            </a:extLst>
          </p:cNvPr>
          <p:cNvSpPr/>
          <p:nvPr/>
        </p:nvSpPr>
        <p:spPr>
          <a:xfrm>
            <a:off x="769434" y="3343507"/>
            <a:ext cx="3113047" cy="585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2D970-9659-433D-AFA5-B925C71F6DF6}"/>
              </a:ext>
            </a:extLst>
          </p:cNvPr>
          <p:cNvSpPr txBox="1"/>
          <p:nvPr/>
        </p:nvSpPr>
        <p:spPr>
          <a:xfrm>
            <a:off x="3910128" y="3287519"/>
            <a:ext cx="2891883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แสดงเมื่อไม่มี</a:t>
            </a:r>
            <a:r>
              <a:rPr lang="en-US" sz="1400">
                <a:cs typeface="Calibri"/>
              </a:rPr>
              <a:t> "Harry" </a:t>
            </a:r>
            <a:r>
              <a:rPr lang="en-US" sz="1400" err="1">
                <a:cs typeface="Calibri"/>
              </a:rPr>
              <a:t>ในช่วง</a:t>
            </a:r>
            <a:r>
              <a:rPr lang="en-US" sz="1400">
                <a:cs typeface="Calibri"/>
              </a:rPr>
              <a:t> 5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5FEDD-B563-46B4-A7B1-8E0C23A3F512}"/>
              </a:ext>
            </a:extLst>
          </p:cNvPr>
          <p:cNvSpPr txBox="1"/>
          <p:nvPr/>
        </p:nvSpPr>
        <p:spPr>
          <a:xfrm>
            <a:off x="1977250" y="2729958"/>
            <a:ext cx="1609493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แสดงทุกๆ</a:t>
            </a:r>
            <a:r>
              <a:rPr lang="en-US" sz="1400">
                <a:cs typeface="Calibri"/>
              </a:rPr>
              <a:t>  5 </a:t>
            </a:r>
            <a:r>
              <a:rPr lang="en-US" sz="1400" err="1">
                <a:cs typeface="Calibri"/>
              </a:rPr>
              <a:t>วินาที</a:t>
            </a:r>
            <a:endParaRPr lang="en-US" sz="14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63EB-5B51-4801-837F-757E093762B4}"/>
              </a:ext>
            </a:extLst>
          </p:cNvPr>
          <p:cNvSpPr/>
          <p:nvPr/>
        </p:nvSpPr>
        <p:spPr>
          <a:xfrm>
            <a:off x="769434" y="3166945"/>
            <a:ext cx="1208047" cy="17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3" descr="A picture containing table&#10;&#10;Description automatically generated">
            <a:extLst>
              <a:ext uri="{FF2B5EF4-FFF2-40B4-BE49-F238E27FC236}">
                <a16:creationId xmlns:a16="http://schemas.microsoft.com/office/drawing/2014/main" id="{3C8290C9-D13D-4581-982D-84935EC4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64" y="1899507"/>
            <a:ext cx="3700346" cy="4601571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6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8B2558D-9B3F-4364-81DB-132CC219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" y="915519"/>
            <a:ext cx="6516028" cy="4525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02181-3D3F-429C-815D-8DF86CFD0B36}"/>
              </a:ext>
            </a:extLst>
          </p:cNvPr>
          <p:cNvSpPr txBox="1"/>
          <p:nvPr/>
        </p:nvSpPr>
        <p:spPr>
          <a:xfrm>
            <a:off x="222317" y="438038"/>
            <a:ext cx="65248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Consumer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A3EA2-EA86-4D61-8891-ED4E2FC2AC88}"/>
              </a:ext>
            </a:extLst>
          </p:cNvPr>
          <p:cNvSpPr/>
          <p:nvPr/>
        </p:nvSpPr>
        <p:spPr>
          <a:xfrm>
            <a:off x="398698" y="3883593"/>
            <a:ext cx="5473388" cy="26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73CFC-809B-4B71-8038-31CB76CD2AD8}"/>
              </a:ext>
            </a:extLst>
          </p:cNvPr>
          <p:cNvSpPr/>
          <p:nvPr/>
        </p:nvSpPr>
        <p:spPr>
          <a:xfrm>
            <a:off x="490653" y="2850995"/>
            <a:ext cx="1747022" cy="2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4C271-7011-450A-9EA8-8198ADFF7F9B}"/>
              </a:ext>
            </a:extLst>
          </p:cNvPr>
          <p:cNvSpPr/>
          <p:nvPr/>
        </p:nvSpPr>
        <p:spPr>
          <a:xfrm>
            <a:off x="398696" y="4164453"/>
            <a:ext cx="2081558" cy="2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11C06-F503-4900-ABA7-97A9EEB395AC}"/>
              </a:ext>
            </a:extLst>
          </p:cNvPr>
          <p:cNvSpPr txBox="1"/>
          <p:nvPr/>
        </p:nvSpPr>
        <p:spPr>
          <a:xfrm>
            <a:off x="2265323" y="2321080"/>
            <a:ext cx="2009079" cy="695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กำหนดใน</a:t>
            </a:r>
            <a:r>
              <a:rPr lang="en-US" sz="1400">
                <a:cs typeface="Calibri"/>
              </a:rPr>
              <a:t> count </a:t>
            </a:r>
            <a:r>
              <a:rPr lang="en-US" sz="1400" err="1">
                <a:cs typeface="Calibri"/>
              </a:rPr>
              <a:t>ข้อมูล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ทุกๆ</a:t>
            </a:r>
            <a:r>
              <a:rPr lang="en-US" sz="1400">
                <a:cs typeface="Calibri"/>
              </a:rPr>
              <a:t> 5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EF8E3-562D-46ED-86C7-FF8C14586344}"/>
              </a:ext>
            </a:extLst>
          </p:cNvPr>
          <p:cNvSpPr txBox="1"/>
          <p:nvPr/>
        </p:nvSpPr>
        <p:spPr>
          <a:xfrm>
            <a:off x="2590567" y="4161031"/>
            <a:ext cx="3811860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Count </a:t>
            </a:r>
            <a:r>
              <a:rPr lang="en-US" sz="1400" err="1">
                <a:cs typeface="Calibri"/>
              </a:rPr>
              <a:t>และแสดงผล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ตามรูปแบบ</a:t>
            </a:r>
            <a:r>
              <a:rPr lang="en-US" sz="1400">
                <a:cs typeface="Calibri"/>
              </a:rPr>
              <a:t> Harry : #of Harry</a:t>
            </a:r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4ABAF07-714F-44BC-93F3-3D80AD66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91" y="1368269"/>
            <a:ext cx="2416105" cy="411480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905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78888636A9458AE654D67C5959E1" ma:contentTypeVersion="10" ma:contentTypeDescription="Create a new document." ma:contentTypeScope="" ma:versionID="7e9de432331acbac84d8f2b19e99257c">
  <xsd:schema xmlns:xsd="http://www.w3.org/2001/XMLSchema" xmlns:xs="http://www.w3.org/2001/XMLSchema" xmlns:p="http://schemas.microsoft.com/office/2006/metadata/properties" xmlns:ns2="cf844c00-5f25-4727-8e81-19493de0a50f" xmlns:ns3="2b3b68be-90a6-41b1-a981-595dc8188870" targetNamespace="http://schemas.microsoft.com/office/2006/metadata/properties" ma:root="true" ma:fieldsID="b35d6b873c8e79b8929e458a366d27a2" ns2:_="" ns3:_="">
    <xsd:import namespace="cf844c00-5f25-4727-8e81-19493de0a50f"/>
    <xsd:import namespace="2b3b68be-90a6-41b1-a981-595dc81888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44c00-5f25-4727-8e81-19493de0a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b68be-90a6-41b1-a981-595dc818887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86B5DE-9425-48C3-A26B-6D9F6B34F6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44c00-5f25-4727-8e81-19493de0a50f"/>
    <ds:schemaRef ds:uri="2b3b68be-90a6-41b1-a981-595dc81888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4F133C-091C-49F4-BAF3-FDE5596EA3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042E9-8E6D-4777-878C-9EE03154E8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502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Anakotmai Light</vt:lpstr>
      <vt:lpstr>Angsana New</vt:lpstr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Quiz1: Real-time Text Analytics</vt:lpstr>
      <vt:lpstr>Question: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Kodchakorn Lernsuksarn</cp:lastModifiedBy>
  <cp:revision>292</cp:revision>
  <dcterms:created xsi:type="dcterms:W3CDTF">2021-09-22T13:35:12Z</dcterms:created>
  <dcterms:modified xsi:type="dcterms:W3CDTF">2021-09-28T08:38:04Z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0x01010016C378888636A9458AE654D67C5959E1</vt:lpwstr>
  </property>
</Properties>
</file>