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8" r:id="rId8"/>
    <p:sldId id="275" r:id="rId9"/>
    <p:sldId id="262" r:id="rId10"/>
    <p:sldId id="269" r:id="rId11"/>
    <p:sldId id="264" r:id="rId12"/>
    <p:sldId id="263" r:id="rId13"/>
    <p:sldId id="265" r:id="rId14"/>
    <p:sldId id="270" r:id="rId15"/>
    <p:sldId id="271" r:id="rId16"/>
    <p:sldId id="266" r:id="rId17"/>
    <p:sldId id="272" r:id="rId18"/>
    <p:sldId id="267" r:id="rId19"/>
    <p:sldId id="273" r:id="rId20"/>
    <p:sldId id="274"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Framework</a:t>
            </a:r>
            <a:endParaRPr lang="en-US" dirty="0"/>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smtClean="0"/>
              <a:t>Requirements</a:t>
            </a:r>
          </a:p>
          <a:p>
            <a:endParaRPr lang="en-US" dirty="0"/>
          </a:p>
          <a:p>
            <a:r>
              <a:rPr lang="en-US" sz="1200" dirty="0" smtClean="0"/>
              <a:t>A Web Based System to Support Testing Multiple Program Modules</a:t>
            </a:r>
          </a:p>
          <a:p>
            <a:endParaRPr lang="en-US" sz="1200" dirty="0" smtClean="0"/>
          </a:p>
          <a:p>
            <a:r>
              <a:rPr lang="en-US" sz="1200" dirty="0" smtClean="0">
                <a:solidFill>
                  <a:srgbClr val="92D050"/>
                </a:solidFill>
              </a:rPr>
              <a:t>David Howick, Miriam Farrington, </a:t>
            </a:r>
            <a:r>
              <a:rPr lang="en-US" sz="1200" dirty="0" err="1" smtClean="0">
                <a:solidFill>
                  <a:srgbClr val="92D050"/>
                </a:solidFill>
              </a:rPr>
              <a:t>Mudit</a:t>
            </a:r>
            <a:r>
              <a:rPr lang="en-US" sz="1200" dirty="0" smtClean="0">
                <a:solidFill>
                  <a:srgbClr val="92D050"/>
                </a:solidFill>
              </a:rPr>
              <a:t> Vats, </a:t>
            </a:r>
            <a:r>
              <a:rPr lang="en-US" sz="1200" dirty="0" err="1" smtClean="0">
                <a:solidFill>
                  <a:srgbClr val="92D050"/>
                </a:solidFill>
              </a:rPr>
              <a:t>Elona</a:t>
            </a:r>
            <a:r>
              <a:rPr lang="en-US" sz="1200" dirty="0" smtClean="0">
                <a:solidFill>
                  <a:srgbClr val="92D050"/>
                </a:solidFill>
              </a:rPr>
              <a:t> </a:t>
            </a:r>
            <a:r>
              <a:rPr lang="en-US" sz="1200" dirty="0" err="1" smtClean="0">
                <a:solidFill>
                  <a:srgbClr val="92D050"/>
                </a:solidFill>
              </a:rPr>
              <a:t>Vabishchevich</a:t>
            </a:r>
            <a:r>
              <a:rPr lang="en-US" sz="1200" dirty="0" smtClean="0">
                <a:solidFill>
                  <a:srgbClr val="92D050"/>
                </a:solidFill>
              </a:rPr>
              <a:t>, Jeffrey </a:t>
            </a:r>
            <a:r>
              <a:rPr lang="en-US" sz="1200" dirty="0" err="1" smtClean="0">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sp>
        <p:nvSpPr>
          <p:cNvPr id="3" name="Content Placeholder 2"/>
          <p:cNvSpPr>
            <a:spLocks noGrp="1"/>
          </p:cNvSpPr>
          <p:nvPr>
            <p:ph idx="1"/>
          </p:nvPr>
        </p:nvSpPr>
        <p:spPr>
          <a:xfrm>
            <a:off x="677334" y="1656272"/>
            <a:ext cx="8596668" cy="4908429"/>
          </a:xfrm>
        </p:spPr>
        <p:txBody>
          <a:bodyPr>
            <a:normAutofit fontScale="77500" lnSpcReduction="20000"/>
          </a:bodyPr>
          <a:lstStyle/>
          <a:p>
            <a:r>
              <a:rPr lang="en-US" dirty="0"/>
              <a:t>2.7	The system shall have a test environment to allow other users to test changes and impact before </a:t>
            </a:r>
            <a:r>
              <a:rPr lang="en-US" dirty="0" smtClean="0"/>
              <a:t>committing </a:t>
            </a:r>
            <a:r>
              <a:rPr lang="en-US" dirty="0"/>
              <a:t>them to production.  </a:t>
            </a:r>
          </a:p>
          <a:p>
            <a:pPr lvl="1"/>
            <a:r>
              <a:rPr lang="en-US" dirty="0" smtClean="0"/>
              <a:t>2.7.1</a:t>
            </a:r>
            <a:r>
              <a:rPr lang="en-US" dirty="0"/>
              <a:t>	The test environment shall be implemented in multiple zones and multiple </a:t>
            </a:r>
            <a:r>
              <a:rPr lang="en-US" dirty="0" smtClean="0"/>
              <a:t>regions </a:t>
            </a:r>
            <a:r>
              <a:rPr lang="en-US" dirty="0"/>
              <a:t>to enable testing of </a:t>
            </a:r>
            <a:r>
              <a:rPr lang="en-US" dirty="0" smtClean="0"/>
              <a:t>HA/DR </a:t>
            </a:r>
            <a:r>
              <a:rPr lang="en-US" dirty="0"/>
              <a:t>requirements rather than taking production </a:t>
            </a:r>
            <a:r>
              <a:rPr lang="en-US" dirty="0" smtClean="0"/>
              <a:t>down</a:t>
            </a:r>
            <a:r>
              <a:rPr lang="en-US" dirty="0"/>
              <a:t>.</a:t>
            </a:r>
          </a:p>
          <a:p>
            <a:r>
              <a:rPr lang="en-US" dirty="0"/>
              <a:t>2.8	The system shall have a production environment that is used by multiple users implemented </a:t>
            </a:r>
            <a:r>
              <a:rPr lang="en-US" dirty="0" smtClean="0"/>
              <a:t>in multiple </a:t>
            </a:r>
            <a:r>
              <a:rPr lang="en-US" dirty="0"/>
              <a:t>regions and multiple availability zones.</a:t>
            </a:r>
          </a:p>
          <a:p>
            <a:r>
              <a:rPr lang="en-US" dirty="0"/>
              <a:t>2.9	The application will allow the tests to run asynchronously so that no one test will hold up the 	other tests by tying up resources and starving the other processes (threads).</a:t>
            </a:r>
          </a:p>
          <a:p>
            <a:pPr lvl="1"/>
            <a:r>
              <a:rPr lang="en-US" dirty="0" smtClean="0"/>
              <a:t>2.9.1</a:t>
            </a:r>
            <a:r>
              <a:rPr lang="en-US" dirty="0"/>
              <a:t>	The system shall allow specification of the thread pool size.</a:t>
            </a:r>
          </a:p>
          <a:p>
            <a:pPr lvl="1"/>
            <a:r>
              <a:rPr lang="en-US" dirty="0"/>
              <a:t>2.9.2	The starting default minimum thread count shall be 5.</a:t>
            </a:r>
          </a:p>
          <a:p>
            <a:pPr lvl="1"/>
            <a:r>
              <a:rPr lang="en-US" dirty="0"/>
              <a:t>2.9.3	The starting default maximum thread count shall be 15 (this keeps the application from spawning too many threads).</a:t>
            </a:r>
          </a:p>
          <a:p>
            <a:r>
              <a:rPr lang="en-US" dirty="0"/>
              <a:t>2.10	The system shall allow the ability to create additional environments for specialized testing upon </a:t>
            </a:r>
            <a:r>
              <a:rPr lang="en-US" dirty="0" smtClean="0"/>
              <a:t>demand</a:t>
            </a:r>
            <a:r>
              <a:rPr lang="en-US" dirty="0"/>
              <a:t>.</a:t>
            </a:r>
          </a:p>
          <a:p>
            <a:r>
              <a:rPr lang="en-US" dirty="0"/>
              <a:t>2.11  	System source code and data shall be stored in a fault-tolerant, distributed file system such as Amazon S3 or HDFS where it can be accessible and deployed to support disaster recovery and availability requirements.</a:t>
            </a:r>
          </a:p>
          <a:p>
            <a:r>
              <a:rPr lang="en-US" dirty="0"/>
              <a:t>2.12    	System source code shall be deployed to cloud instances hosted in several regions and availability zones. </a:t>
            </a:r>
          </a:p>
          <a:p>
            <a:r>
              <a:rPr lang="en-US" dirty="0"/>
              <a:t>2.13	Access to the system shall be controlled using defined, cloud managed IAM roles, which will allow for configurable levels of access to and control over the system and its resources.</a:t>
            </a:r>
          </a:p>
          <a:p>
            <a:endParaRPr lang="en-US" dirty="0"/>
          </a:p>
        </p:txBody>
      </p:sp>
    </p:spTree>
    <p:extLst>
      <p:ext uri="{BB962C8B-B14F-4D97-AF65-F5344CB8AC3E}">
        <p14:creationId xmlns:p14="http://schemas.microsoft.com/office/powerpoint/2010/main" val="239571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Requirements</a:t>
            </a:r>
            <a:endParaRPr lang="en-US" dirty="0"/>
          </a:p>
        </p:txBody>
      </p:sp>
      <p:sp>
        <p:nvSpPr>
          <p:cNvPr id="3" name="Content Placeholder 2"/>
          <p:cNvSpPr>
            <a:spLocks noGrp="1"/>
          </p:cNvSpPr>
          <p:nvPr>
            <p:ph idx="1"/>
          </p:nvPr>
        </p:nvSpPr>
        <p:spPr>
          <a:xfrm>
            <a:off x="677334" y="1930400"/>
            <a:ext cx="8596668" cy="4238441"/>
          </a:xfrm>
        </p:spPr>
        <p:txBody>
          <a:bodyPr>
            <a:normAutofit lnSpcReduction="10000"/>
          </a:bodyPr>
          <a:lstStyle/>
          <a:p>
            <a:r>
              <a:rPr lang="en-US" b="1" dirty="0"/>
              <a:t>4.1 	User Requirement </a:t>
            </a:r>
            <a:r>
              <a:rPr lang="en-US" b="1" dirty="0" smtClean="0"/>
              <a:t>1: Unit Test Execution</a:t>
            </a:r>
            <a:endParaRPr lang="en-US" b="1" dirty="0"/>
          </a:p>
          <a:p>
            <a:r>
              <a:rPr lang="en-US" dirty="0"/>
              <a:t>The software developer(s) shall have the ability to run individual unit tests of program code as well as multiple tests simultaneously. They need to be able to stress performance, ensure scalability, and diagnose system interface issues.</a:t>
            </a:r>
          </a:p>
          <a:p>
            <a:r>
              <a:rPr lang="en-US" b="1" dirty="0"/>
              <a:t>4.2 	User Requirement </a:t>
            </a:r>
            <a:r>
              <a:rPr lang="en-US" b="1" dirty="0" smtClean="0"/>
              <a:t>2: Logging and Results Viewing</a:t>
            </a:r>
            <a:endParaRPr lang="en-US" b="1" dirty="0"/>
          </a:p>
          <a:p>
            <a:r>
              <a:rPr lang="en-US" dirty="0"/>
              <a:t>The Software / System Architect(s) shall have the ability to view the results of the test as each test completes. He/she shall also have the ability to view the log files where all results and relevant output are stored.</a:t>
            </a:r>
          </a:p>
          <a:p>
            <a:r>
              <a:rPr lang="en-US" b="1" dirty="0"/>
              <a:t>4.3 	User Requirement </a:t>
            </a:r>
            <a:r>
              <a:rPr lang="en-US" b="1" dirty="0" smtClean="0"/>
              <a:t>3: Concurrent Test Execution</a:t>
            </a:r>
            <a:endParaRPr lang="en-US" b="1" dirty="0"/>
          </a:p>
          <a:p>
            <a:r>
              <a:rPr lang="en-US" dirty="0"/>
              <a:t>Test Engineers and QA personnel shall have the ability to provide a test case where several tests are sent in quick succession to demonstrate the application executes tests concurrently.</a:t>
            </a:r>
          </a:p>
          <a:p>
            <a:endParaRPr lang="en-US" dirty="0"/>
          </a:p>
        </p:txBody>
      </p:sp>
    </p:spTree>
    <p:extLst>
      <p:ext uri="{BB962C8B-B14F-4D97-AF65-F5344CB8AC3E}">
        <p14:creationId xmlns:p14="http://schemas.microsoft.com/office/powerpoint/2010/main" val="1620122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and Business Continuity</a:t>
            </a:r>
            <a:endParaRPr lang="en-US" dirty="0"/>
          </a:p>
        </p:txBody>
      </p:sp>
      <p:sp>
        <p:nvSpPr>
          <p:cNvPr id="3" name="Content Placeholder 2"/>
          <p:cNvSpPr>
            <a:spLocks noGrp="1"/>
          </p:cNvSpPr>
          <p:nvPr>
            <p:ph idx="1"/>
          </p:nvPr>
        </p:nvSpPr>
        <p:spPr/>
        <p:txBody>
          <a:bodyPr>
            <a:normAutofit lnSpcReduction="10000"/>
          </a:bodyPr>
          <a:lstStyle/>
          <a:p>
            <a:r>
              <a:rPr lang="en-US" b="1" dirty="0"/>
              <a:t>3.1 	Availability Requirement </a:t>
            </a:r>
            <a:r>
              <a:rPr lang="en-US" b="1" dirty="0" smtClean="0"/>
              <a:t>1: Continuous System Uptime</a:t>
            </a:r>
            <a:endParaRPr lang="en-US" b="1" dirty="0"/>
          </a:p>
          <a:p>
            <a:r>
              <a:rPr lang="en-US" dirty="0" smtClean="0"/>
              <a:t>The </a:t>
            </a:r>
            <a:r>
              <a:rPr lang="en-US" dirty="0"/>
              <a:t>system shall support 24/7 availability. Routine downtime in a particular region necessary for </a:t>
            </a:r>
            <a:r>
              <a:rPr lang="en-US" dirty="0" smtClean="0"/>
              <a:t>maintenance </a:t>
            </a:r>
            <a:r>
              <a:rPr lang="en-US" dirty="0"/>
              <a:t>or enhancement to the system shall take place after 21:00 EST on Saturday </a:t>
            </a:r>
            <a:r>
              <a:rPr lang="en-US" dirty="0" smtClean="0"/>
              <a:t>and </a:t>
            </a:r>
            <a:r>
              <a:rPr lang="en-US" dirty="0"/>
              <a:t>shall end before 23:00 EST on Sunday. </a:t>
            </a:r>
          </a:p>
          <a:p>
            <a:r>
              <a:rPr lang="en-US" b="1" dirty="0"/>
              <a:t>3.2 	Availability Requirement </a:t>
            </a:r>
            <a:r>
              <a:rPr lang="en-US" b="1" dirty="0" smtClean="0"/>
              <a:t>2: Recovery Time</a:t>
            </a:r>
            <a:endParaRPr lang="en-US" b="1" dirty="0"/>
          </a:p>
          <a:p>
            <a:r>
              <a:rPr lang="en-US" dirty="0" smtClean="0"/>
              <a:t>The </a:t>
            </a:r>
            <a:r>
              <a:rPr lang="en-US" dirty="0"/>
              <a:t>system shall be able to quickly recover from outages due to unforeseen circumstances while </a:t>
            </a:r>
            <a:r>
              <a:rPr lang="en-US" dirty="0" smtClean="0"/>
              <a:t>minimizing </a:t>
            </a:r>
            <a:r>
              <a:rPr lang="en-US" dirty="0"/>
              <a:t>downtime. The system shall support the ability to create and issue automated alerts 	when downtime is encountered for any of the reasons stated below.</a:t>
            </a:r>
          </a:p>
          <a:p>
            <a:r>
              <a:rPr lang="en-US" b="1" dirty="0"/>
              <a:t>3.3 	Availability Requirement </a:t>
            </a:r>
            <a:r>
              <a:rPr lang="en-US" b="1" dirty="0" smtClean="0"/>
              <a:t>3: High Availability</a:t>
            </a:r>
            <a:endParaRPr lang="en-US" b="1" dirty="0"/>
          </a:p>
          <a:p>
            <a:r>
              <a:rPr lang="en-US" dirty="0" smtClean="0"/>
              <a:t>The </a:t>
            </a:r>
            <a:r>
              <a:rPr lang="en-US" dirty="0"/>
              <a:t>system shall support high availability by being quickly accessible to users attempting to </a:t>
            </a:r>
            <a:r>
              <a:rPr lang="en-US" dirty="0" smtClean="0"/>
              <a:t>access </a:t>
            </a:r>
            <a:r>
              <a:rPr lang="en-US" dirty="0"/>
              <a:t>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Constraints</a:t>
            </a:r>
            <a:endParaRPr lang="en-US" dirty="0"/>
          </a:p>
        </p:txBody>
      </p:sp>
      <p:sp>
        <p:nvSpPr>
          <p:cNvPr id="3" name="Content Placeholder 2"/>
          <p:cNvSpPr>
            <a:spLocks noGrp="1"/>
          </p:cNvSpPr>
          <p:nvPr>
            <p:ph idx="1"/>
          </p:nvPr>
        </p:nvSpPr>
        <p:spPr/>
        <p:txBody>
          <a:bodyPr/>
          <a:lstStyle/>
          <a:p>
            <a:r>
              <a:rPr lang="en-US" dirty="0"/>
              <a:t>5.1.1	The system shall be developed using the C++ programming language and the C++ Standard Template Library (STL). </a:t>
            </a:r>
          </a:p>
          <a:p>
            <a:r>
              <a:rPr lang="en-US" dirty="0"/>
              <a:t>5.1.2	The system shall be developed using a publicly available source code editor which supports 	the C++ language. </a:t>
            </a:r>
          </a:p>
          <a:p>
            <a:r>
              <a:rPr lang="en-US" dirty="0"/>
              <a:t>5.1.3    The system shall have at least 75% unit test coverage of the source code</a:t>
            </a:r>
            <a:r>
              <a:rPr lang="en-US" dirty="0" smtClean="0"/>
              <a:t>. </a:t>
            </a:r>
            <a:endParaRPr lang="en-US" dirty="0"/>
          </a:p>
        </p:txBody>
      </p:sp>
    </p:spTree>
    <p:extLst>
      <p:ext uri="{BB962C8B-B14F-4D97-AF65-F5344CB8AC3E}">
        <p14:creationId xmlns:p14="http://schemas.microsoft.com/office/powerpoint/2010/main" val="2085517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Constraints</a:t>
            </a:r>
            <a:endParaRPr lang="en-US" dirty="0"/>
          </a:p>
        </p:txBody>
      </p:sp>
      <p:sp>
        <p:nvSpPr>
          <p:cNvPr id="3" name="Content Placeholder 2"/>
          <p:cNvSpPr>
            <a:spLocks noGrp="1"/>
          </p:cNvSpPr>
          <p:nvPr>
            <p:ph idx="1"/>
          </p:nvPr>
        </p:nvSpPr>
        <p:spPr>
          <a:xfrm>
            <a:off x="677334" y="1664899"/>
            <a:ext cx="8596668" cy="4376464"/>
          </a:xfrm>
        </p:spPr>
        <p:txBody>
          <a:bodyPr>
            <a:normAutofit/>
          </a:bodyPr>
          <a:lstStyle/>
          <a:p>
            <a:r>
              <a:rPr lang="en-US" dirty="0" smtClean="0"/>
              <a:t>5.2.1     </a:t>
            </a:r>
            <a:r>
              <a:rPr lang="en-US" dirty="0"/>
              <a:t>Granting access to a new user of the system shall take no more than 1 business day to complete.</a:t>
            </a:r>
          </a:p>
          <a:p>
            <a:r>
              <a:rPr lang="en-US" dirty="0" smtClean="0"/>
              <a:t>5.2.2     </a:t>
            </a:r>
            <a:r>
              <a:rPr lang="en-US" dirty="0"/>
              <a:t>Modifying or removing a user’s access to the system shall take no more than 1 business day to complete. </a:t>
            </a:r>
          </a:p>
          <a:p>
            <a:endParaRPr lang="en-US" dirty="0"/>
          </a:p>
        </p:txBody>
      </p:sp>
    </p:spTree>
    <p:extLst>
      <p:ext uri="{BB962C8B-B14F-4D97-AF65-F5344CB8AC3E}">
        <p14:creationId xmlns:p14="http://schemas.microsoft.com/office/powerpoint/2010/main" val="4044683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Constraints</a:t>
            </a:r>
            <a:endParaRPr lang="en-US" dirty="0"/>
          </a:p>
        </p:txBody>
      </p:sp>
      <p:sp>
        <p:nvSpPr>
          <p:cNvPr id="3" name="Content Placeholder 2"/>
          <p:cNvSpPr>
            <a:spLocks noGrp="1"/>
          </p:cNvSpPr>
          <p:nvPr>
            <p:ph idx="1"/>
          </p:nvPr>
        </p:nvSpPr>
        <p:spPr/>
        <p:txBody>
          <a:bodyPr/>
          <a:lstStyle/>
          <a:p>
            <a:r>
              <a:rPr lang="en-US" dirty="0"/>
              <a:t>5.3.1	Disaster recovery shall be cost-effective and managed through the fault tolerance and high availability features of the cloud-based system architecture.</a:t>
            </a:r>
          </a:p>
          <a:p>
            <a:r>
              <a:rPr lang="en-US" dirty="0"/>
              <a:t>5.3.2 </a:t>
            </a:r>
            <a:r>
              <a:rPr lang="en-US" dirty="0" smtClean="0"/>
              <a:t>User </a:t>
            </a:r>
            <a:r>
              <a:rPr lang="en-US" dirty="0"/>
              <a:t>training shall take no more than 1 business day to complete, regardless of the user’s role. </a:t>
            </a:r>
          </a:p>
          <a:p>
            <a:endParaRPr lang="en-US" dirty="0"/>
          </a:p>
        </p:txBody>
      </p:sp>
    </p:spTree>
    <p:extLst>
      <p:ext uri="{BB962C8B-B14F-4D97-AF65-F5344CB8AC3E}">
        <p14:creationId xmlns:p14="http://schemas.microsoft.com/office/powerpoint/2010/main" val="4200265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Models: Use Case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64769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Models: Sequence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42754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Models: Class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6564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Tree>
    <p:extLst>
      <p:ext uri="{BB962C8B-B14F-4D97-AF65-F5344CB8AC3E}">
        <p14:creationId xmlns:p14="http://schemas.microsoft.com/office/powerpoint/2010/main" val="3990466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Preface</a:t>
            </a:r>
            <a:endParaRPr lang="en-US" dirty="0"/>
          </a:p>
        </p:txBody>
      </p:sp>
      <p:sp>
        <p:nvSpPr>
          <p:cNvPr id="3" name="Content Placeholder 2"/>
          <p:cNvSpPr>
            <a:spLocks noGrp="1"/>
          </p:cNvSpPr>
          <p:nvPr>
            <p:ph idx="1"/>
          </p:nvPr>
        </p:nvSpPr>
        <p:spPr>
          <a:xfrm>
            <a:off x="677334" y="1759789"/>
            <a:ext cx="8596668" cy="4281573"/>
          </a:xfrm>
        </p:spPr>
        <p:txBody>
          <a:bodyPr>
            <a:normAutofit lnSpcReduction="10000"/>
          </a:bodyPr>
          <a:lstStyle/>
          <a:p>
            <a:r>
              <a:rPr lang="en-US" dirty="0" smtClean="0"/>
              <a:t>Developing large scale software with complex features, interactions, or complex system interfaces (APIs) is best built and tested incrementally.</a:t>
            </a:r>
          </a:p>
          <a:p>
            <a:r>
              <a:rPr lang="en-US" dirty="0" smtClean="0"/>
              <a:t>Build a basic core, with a small number of packages, then add features one-at-a-time with new packages or new program code to existing packages.  </a:t>
            </a:r>
          </a:p>
          <a:p>
            <a:r>
              <a:rPr lang="en-US" dirty="0" smtClean="0"/>
              <a:t>Each time new functionality is added, the application is built and tested.</a:t>
            </a:r>
          </a:p>
          <a:p>
            <a:r>
              <a:rPr lang="en-US" dirty="0" smtClean="0"/>
              <a:t>The Test Framework Application will allow the development team(s), and other users of the system to define tests which run with exception handling and results logging.</a:t>
            </a:r>
          </a:p>
          <a:p>
            <a:r>
              <a:rPr lang="en-US" dirty="0" smtClean="0"/>
              <a:t>Goal of the Test Framework is to allow program testing with out proliferating code with many try-catch blocks, debug statements, assertions, or verbose logging.</a:t>
            </a:r>
          </a:p>
          <a:p>
            <a:r>
              <a:rPr lang="en-US" dirty="0" smtClean="0"/>
              <a:t>The Test Framework will be easy to use and accessed by the user’s web browser.  The system itself being cloud hosted in multiple regions so performance is always top notch.</a:t>
            </a:r>
            <a:endParaRPr lang="en-US" dirty="0"/>
          </a:p>
        </p:txBody>
      </p:sp>
    </p:spTree>
    <p:extLst>
      <p:ext uri="{BB962C8B-B14F-4D97-AF65-F5344CB8AC3E}">
        <p14:creationId xmlns:p14="http://schemas.microsoft.com/office/powerpoint/2010/main" val="2846194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and Business Continuity</a:t>
            </a:r>
            <a:endParaRPr lang="en-US" dirty="0"/>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a:t>
            </a:r>
            <a:r>
              <a:rPr lang="en-US" dirty="0" smtClean="0"/>
              <a:t>maintenance </a:t>
            </a:r>
            <a:r>
              <a:rPr lang="en-US" dirty="0"/>
              <a:t>or enhancement to the system shall take place after 21:00 EST on Saturday </a:t>
            </a:r>
            <a:r>
              <a:rPr lang="en-US" dirty="0" smtClean="0"/>
              <a:t>and </a:t>
            </a:r>
            <a:r>
              <a:rPr lang="en-US" dirty="0"/>
              <a:t>shall end before 23:00 EST on Sunday. </a:t>
            </a:r>
          </a:p>
          <a:p>
            <a:r>
              <a:rPr lang="en-US" dirty="0"/>
              <a:t>3.1.1     Any scheduled downtime which takes place outside of the designated hours shall be reported to </a:t>
            </a:r>
            <a:r>
              <a:rPr lang="en-US" dirty="0" smtClean="0"/>
              <a:t>users </a:t>
            </a:r>
            <a:r>
              <a:rPr lang="en-US" dirty="0"/>
              <a:t>no less than 48 hours in advance. In the case of emergency system outage, the notice </a:t>
            </a:r>
            <a:r>
              <a:rPr lang="en-US" dirty="0" smtClean="0"/>
              <a:t>period </a:t>
            </a:r>
            <a:r>
              <a:rPr lang="en-US" dirty="0"/>
              <a:t>shall be waived but users shall be informed as soon as possible of any unplanned system </a:t>
            </a:r>
            <a:r>
              <a:rPr lang="en-US" dirty="0" smtClean="0"/>
              <a:t>outages</a:t>
            </a:r>
            <a:r>
              <a:rPr lang="en-US" dirty="0"/>
              <a:t>.</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a:t>
            </a:r>
            <a:r>
              <a:rPr lang="en-US" dirty="0" smtClean="0"/>
              <a:t>when </a:t>
            </a:r>
            <a:r>
              <a:rPr lang="en-US" dirty="0"/>
              <a:t>downtime is encountered for any of the reasons stated below.</a:t>
            </a:r>
          </a:p>
          <a:p>
            <a:r>
              <a:rPr lang="en-US" dirty="0"/>
              <a:t>3.2.1     In the event of an unplanned outage due to the loss of a particular region or availability zone, </a:t>
            </a:r>
            <a:r>
              <a:rPr lang="en-US" dirty="0" smtClean="0"/>
              <a:t>the </a:t>
            </a:r>
            <a:r>
              <a:rPr lang="en-US" dirty="0"/>
              <a:t>system shall immediately fail over to another region or availability zone as determined by </a:t>
            </a:r>
            <a:r>
              <a:rPr lang="en-US" dirty="0" smtClean="0"/>
              <a:t>the </a:t>
            </a:r>
            <a:r>
              <a:rPr lang="en-US" dirty="0"/>
              <a:t>cloud provider.</a:t>
            </a:r>
          </a:p>
          <a:p>
            <a:r>
              <a:rPr lang="en-US" dirty="0"/>
              <a:t>3.2.2      In the event of an unplanned outage due to the failure of an instance on which the system is </a:t>
            </a:r>
            <a:r>
              <a:rPr lang="en-US" dirty="0" smtClean="0"/>
              <a:t>hosted</a:t>
            </a:r>
            <a:r>
              <a:rPr lang="en-US" dirty="0"/>
              <a:t>, the system shall immediately fail over to a backup instance. In the event a backup </a:t>
            </a:r>
            <a:r>
              <a:rPr lang="en-US" dirty="0" smtClean="0"/>
              <a:t>instance </a:t>
            </a:r>
            <a:r>
              <a:rPr lang="en-US" dirty="0"/>
              <a:t>does not exist, the system shall have the ability to immediately spin up a new instance </a:t>
            </a:r>
            <a:r>
              <a:rPr lang="en-US" dirty="0" smtClean="0"/>
              <a:t>and </a:t>
            </a:r>
            <a:r>
              <a:rPr lang="en-US" dirty="0"/>
              <a:t>fail over to it using automated deployment.</a:t>
            </a:r>
          </a:p>
          <a:p>
            <a:r>
              <a:rPr lang="en-US" dirty="0"/>
              <a:t>3.2.3.    In the event of an unplanned outage in any or all regions due to a software error, the system </a:t>
            </a:r>
            <a:r>
              <a:rPr lang="en-US" dirty="0" smtClean="0"/>
              <a:t>shall </a:t>
            </a:r>
            <a:r>
              <a:rPr lang="en-US" dirty="0"/>
              <a:t>support the ability to quickly identify and create a restore point from the last known </a:t>
            </a:r>
            <a:r>
              <a:rPr lang="en-US" dirty="0" smtClean="0"/>
              <a:t>working </a:t>
            </a:r>
            <a:r>
              <a:rPr lang="en-US" dirty="0"/>
              <a:t>backup. This process shall take no more than 1 hour to complete from the time </a:t>
            </a:r>
            <a:r>
              <a:rPr lang="en-US" dirty="0" smtClean="0"/>
              <a:t>the software </a:t>
            </a:r>
            <a:r>
              <a:rPr lang="en-US" dirty="0"/>
              <a:t>malfunction is identified.</a:t>
            </a:r>
          </a:p>
          <a:p>
            <a:endParaRPr lang="en-US" dirty="0"/>
          </a:p>
        </p:txBody>
      </p:sp>
    </p:spTree>
    <p:extLst>
      <p:ext uri="{BB962C8B-B14F-4D97-AF65-F5344CB8AC3E}">
        <p14:creationId xmlns:p14="http://schemas.microsoft.com/office/powerpoint/2010/main" val="1676500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and Business Continuity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3.3 	Availability Requirement 3: High Availability</a:t>
            </a:r>
          </a:p>
          <a:p>
            <a:r>
              <a:rPr lang="en-US" dirty="0"/>
              <a:t>	The system shall support high availability by being quickly accessible to users attempting to 	access it from any geographic region. </a:t>
            </a:r>
          </a:p>
          <a:p>
            <a:r>
              <a:rPr lang="en-US" dirty="0"/>
              <a:t>3.3.1    The system homepage shall take no more than an average of five (5) seconds to load from the 	    	time the URL is input from a web browser in any geographic region. This average shall be taken 	from 10 consecutive attempts to access the homepage. </a:t>
            </a:r>
          </a:p>
          <a:p>
            <a:r>
              <a:rPr lang="en-US" dirty="0"/>
              <a:t>3.3.2    Navigation actions (paging, links, etc.) should take no more than an average of three (3) seconds     	to load from the time the action is triggered. This average shall be taken from 10 consecutive 	attempts to perform the action.</a:t>
            </a:r>
          </a:p>
          <a:p>
            <a:r>
              <a:rPr lang="en-US" dirty="0"/>
              <a:t>3.3.3	The system shall maintain all program code in scripts that can be deployed to the cloud platform.</a:t>
            </a:r>
          </a:p>
          <a:p>
            <a:r>
              <a:rPr lang="en-US" dirty="0"/>
              <a:t>	3.3.3.1	Backup copies of all scripts shall be located in a separate region.</a:t>
            </a:r>
          </a:p>
          <a:p>
            <a:endParaRPr lang="en-US" dirty="0"/>
          </a:p>
        </p:txBody>
      </p:sp>
    </p:spTree>
    <p:extLst>
      <p:ext uri="{BB962C8B-B14F-4D97-AF65-F5344CB8AC3E}">
        <p14:creationId xmlns:p14="http://schemas.microsoft.com/office/powerpoint/2010/main" val="2344295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Requirements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a:t>
            </a:r>
          </a:p>
          <a:p>
            <a:r>
              <a:rPr lang="en-US" dirty="0"/>
              <a:t>4.1.1	The test engine shall be an application that can run on the Windows platform.</a:t>
            </a:r>
          </a:p>
          <a:p>
            <a:r>
              <a:rPr lang="en-US" dirty="0"/>
              <a:t>4.1.2	The test engine should run on Linux and Mac platforms.</a:t>
            </a:r>
          </a:p>
          <a:p>
            <a:r>
              <a:rPr lang="en-US" dirty="0"/>
              <a:t>4.1.3	The user shall have the ability to install the test engine on multiple machines (redundancy, performance, latency).</a:t>
            </a:r>
          </a:p>
          <a:p>
            <a:r>
              <a:rPr lang="en-US" dirty="0"/>
              <a:t>4.1.4	The test engine shall not require changing and recompiling the program each time a test is run.</a:t>
            </a:r>
          </a:p>
          <a:p>
            <a:r>
              <a:rPr lang="en-US" dirty="0"/>
              <a:t>4.1.5	The system shall have two user interfaces – a </a:t>
            </a:r>
            <a:r>
              <a:rPr lang="en-US" dirty="0" err="1"/>
              <a:t>WebUI</a:t>
            </a:r>
            <a:r>
              <a:rPr lang="en-US" dirty="0"/>
              <a:t> for remote users and a desktop interface 	for locally installed users.</a:t>
            </a:r>
          </a:p>
          <a:p>
            <a:r>
              <a:rPr lang="en-US" dirty="0"/>
              <a:t>4.1.5	The system shall be available on demand remotely via the </a:t>
            </a:r>
            <a:r>
              <a:rPr lang="en-US" dirty="0" err="1"/>
              <a:t>WebUI</a:t>
            </a:r>
            <a:r>
              <a:rPr lang="en-US" dirty="0"/>
              <a:t> and locally via the desktop 	interface.</a:t>
            </a:r>
          </a:p>
          <a:p>
            <a:endParaRPr lang="en-US" dirty="0"/>
          </a:p>
        </p:txBody>
      </p:sp>
    </p:spTree>
    <p:extLst>
      <p:ext uri="{BB962C8B-B14F-4D97-AF65-F5344CB8AC3E}">
        <p14:creationId xmlns:p14="http://schemas.microsoft.com/office/powerpoint/2010/main" val="328278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4.1.6	The </a:t>
            </a:r>
            <a:r>
              <a:rPr lang="en-US" dirty="0" err="1"/>
              <a:t>WebUI</a:t>
            </a:r>
            <a:r>
              <a:rPr lang="en-US" dirty="0"/>
              <a:t> and desktop interface shall:</a:t>
            </a:r>
          </a:p>
          <a:p>
            <a:pPr lvl="1"/>
            <a:r>
              <a:rPr lang="en-US" dirty="0"/>
              <a:t>4.1.6.1	 </a:t>
            </a:r>
            <a:r>
              <a:rPr lang="en-US" dirty="0" smtClean="0"/>
              <a:t> Display </a:t>
            </a:r>
            <a:r>
              <a:rPr lang="en-US" dirty="0"/>
              <a:t>all possible tests and allow the user to select all tests they wish to run.</a:t>
            </a:r>
          </a:p>
          <a:p>
            <a:pPr lvl="1"/>
            <a:r>
              <a:rPr lang="en-US" dirty="0"/>
              <a:t>4.1.6.2	</a:t>
            </a:r>
            <a:r>
              <a:rPr lang="en-US" dirty="0" smtClean="0"/>
              <a:t>  Display </a:t>
            </a:r>
            <a:r>
              <a:rPr lang="en-US" dirty="0"/>
              <a:t>the selected list of all tests to be run (container object on GUI).</a:t>
            </a:r>
          </a:p>
          <a:p>
            <a:pPr lvl="1"/>
            <a:r>
              <a:rPr lang="en-US" dirty="0"/>
              <a:t>4.1.6.3	</a:t>
            </a:r>
            <a:r>
              <a:rPr lang="en-US" dirty="0" smtClean="0"/>
              <a:t>  Show </a:t>
            </a:r>
            <a:r>
              <a:rPr lang="en-US" dirty="0"/>
              <a:t>test progress and status on the GUI.</a:t>
            </a:r>
          </a:p>
          <a:p>
            <a:pPr lvl="1"/>
            <a:r>
              <a:rPr lang="en-US" dirty="0"/>
              <a:t>4.1.6.4	</a:t>
            </a:r>
            <a:r>
              <a:rPr lang="en-US" dirty="0" smtClean="0"/>
              <a:t>  Display </a:t>
            </a:r>
            <a:r>
              <a:rPr lang="en-US" dirty="0"/>
              <a:t>the results of each test in real-time.</a:t>
            </a:r>
          </a:p>
          <a:p>
            <a:pPr lvl="1"/>
            <a:r>
              <a:rPr lang="en-US" dirty="0" smtClean="0"/>
              <a:t>4.1.6.5  Allow </a:t>
            </a:r>
            <a:r>
              <a:rPr lang="en-US" dirty="0"/>
              <a:t>the user to specify an output file in which to log the test results.</a:t>
            </a:r>
          </a:p>
          <a:p>
            <a:r>
              <a:rPr lang="en-US" dirty="0"/>
              <a:t>4.1.7	The </a:t>
            </a:r>
            <a:r>
              <a:rPr lang="en-US" dirty="0" err="1"/>
              <a:t>WebUI</a:t>
            </a:r>
            <a:r>
              <a:rPr lang="en-US" dirty="0"/>
              <a:t> shall also have the ability to:</a:t>
            </a:r>
          </a:p>
          <a:p>
            <a:r>
              <a:rPr lang="en-US" dirty="0"/>
              <a:t>	</a:t>
            </a:r>
            <a:r>
              <a:rPr lang="en-US" dirty="0" smtClean="0"/>
              <a:t>	4.1.7.1 </a:t>
            </a:r>
            <a:r>
              <a:rPr lang="en-US" dirty="0"/>
              <a:t>Execute tests on available clients.</a:t>
            </a:r>
          </a:p>
          <a:p>
            <a:r>
              <a:rPr lang="en-US" dirty="0"/>
              <a:t>	</a:t>
            </a:r>
            <a:r>
              <a:rPr lang="en-US" dirty="0" smtClean="0"/>
              <a:t>	4.1.7.2 </a:t>
            </a:r>
            <a:r>
              <a:rPr lang="en-US" dirty="0"/>
              <a:t>Export current and prior test results for specific clients.</a:t>
            </a:r>
          </a:p>
          <a:p>
            <a:r>
              <a:rPr lang="en-US" dirty="0"/>
              <a:t>4.1.8	The application shall log all test results to the output file specified in the GUI.</a:t>
            </a:r>
          </a:p>
          <a:p>
            <a:endParaRPr lang="en-US" dirty="0"/>
          </a:p>
        </p:txBody>
      </p:sp>
    </p:spTree>
    <p:extLst>
      <p:ext uri="{BB962C8B-B14F-4D97-AF65-F5344CB8AC3E}">
        <p14:creationId xmlns:p14="http://schemas.microsoft.com/office/powerpoint/2010/main" val="244142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Requirements</a:t>
            </a:r>
            <a:endParaRPr lang="en-US" dirty="0"/>
          </a:p>
        </p:txBody>
      </p:sp>
      <p:sp>
        <p:nvSpPr>
          <p:cNvPr id="3" name="Content Placeholder 2"/>
          <p:cNvSpPr>
            <a:spLocks noGrp="1"/>
          </p:cNvSpPr>
          <p:nvPr>
            <p:ph idx="1"/>
          </p:nvPr>
        </p:nvSpPr>
        <p:spPr>
          <a:xfrm>
            <a:off x="677334" y="1380227"/>
            <a:ext cx="8596668" cy="4661136"/>
          </a:xfrm>
        </p:spPr>
        <p:txBody>
          <a:bodyPr>
            <a:normAutofit fontScale="92500" lnSpcReduction="20000"/>
          </a:bodyPr>
          <a:lstStyle/>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a:t>
            </a:r>
          </a:p>
          <a:p>
            <a:r>
              <a:rPr lang="en-US" dirty="0"/>
              <a:t>4.2.1	The system shall handle exceptions thrown by the application during testing with clear user 	output.</a:t>
            </a:r>
          </a:p>
          <a:p>
            <a:r>
              <a:rPr lang="en-US" dirty="0"/>
              <a:t>4.2.2	The system shall display whether each test failed or succeeded.</a:t>
            </a:r>
          </a:p>
          <a:p>
            <a:r>
              <a:rPr lang="en-US" dirty="0"/>
              <a:t>4.2.3	The log component shall show different levels of logging (INFO, DEBUG, ERROR).</a:t>
            </a:r>
          </a:p>
          <a:p>
            <a:r>
              <a:rPr lang="en-US" dirty="0"/>
              <a:t>4.2.3.1	INFO shall describe specific information for test pass/fail reporting.</a:t>
            </a:r>
          </a:p>
          <a:p>
            <a:r>
              <a:rPr lang="en-US" dirty="0"/>
              <a:t>4.2.3.2	DEBUG shall describe information provided by the programmer/developer to aid in debugging the test.</a:t>
            </a:r>
          </a:p>
          <a:p>
            <a:r>
              <a:rPr lang="en-US" dirty="0"/>
              <a:t>4.2.3.3	ERROR shall describe the most detailed debugging output for examination of software test failures.</a:t>
            </a:r>
          </a:p>
          <a:p>
            <a:r>
              <a:rPr lang="en-US" dirty="0"/>
              <a:t>4.2.4	The log shall display the time and date stamp for each test.</a:t>
            </a:r>
          </a:p>
          <a:p>
            <a:r>
              <a:rPr lang="en-US" dirty="0"/>
              <a:t>4.2.5	The log shall display the duration of each test.</a:t>
            </a:r>
          </a:p>
          <a:p>
            <a:endParaRPr lang="en-US" dirty="0"/>
          </a:p>
        </p:txBody>
      </p:sp>
    </p:spTree>
    <p:extLst>
      <p:ext uri="{BB962C8B-B14F-4D97-AF65-F5344CB8AC3E}">
        <p14:creationId xmlns:p14="http://schemas.microsoft.com/office/powerpoint/2010/main" val="1425386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Requirements</a:t>
            </a:r>
            <a:endParaRPr lang="en-US" dirty="0"/>
          </a:p>
        </p:txBody>
      </p:sp>
      <p:sp>
        <p:nvSpPr>
          <p:cNvPr id="3" name="Content Placeholder 2"/>
          <p:cNvSpPr>
            <a:spLocks noGrp="1"/>
          </p:cNvSpPr>
          <p:nvPr>
            <p:ph idx="1"/>
          </p:nvPr>
        </p:nvSpPr>
        <p:spPr/>
        <p:txBody>
          <a:bodyPr/>
          <a:lstStyle/>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a:t>
            </a:r>
          </a:p>
          <a:p>
            <a:r>
              <a:rPr lang="en-US" dirty="0"/>
              <a:t>4.3.1	The test case shall consist of several tests of varying duration that can run simultaneously.</a:t>
            </a:r>
          </a:p>
          <a:p>
            <a:r>
              <a:rPr lang="en-US" dirty="0"/>
              <a:t>4.3.2	Upon completion, the system shall post a ready status message and await the next test.</a:t>
            </a:r>
          </a:p>
          <a:p>
            <a:endParaRPr lang="en-US" dirty="0"/>
          </a:p>
        </p:txBody>
      </p:sp>
    </p:spTree>
    <p:extLst>
      <p:ext uri="{BB962C8B-B14F-4D97-AF65-F5344CB8AC3E}">
        <p14:creationId xmlns:p14="http://schemas.microsoft.com/office/powerpoint/2010/main" val="565468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Web based, cloud hosted solution.</a:t>
            </a:r>
          </a:p>
          <a:p>
            <a:r>
              <a:rPr lang="en-US" dirty="0" smtClean="0"/>
              <a:t>Can test multiple program modules or blocks of program code simultaneously.</a:t>
            </a:r>
          </a:p>
          <a:p>
            <a:r>
              <a:rPr lang="en-US" dirty="0" smtClean="0"/>
              <a:t>Multiple methods of access or delivery (dynamic link library, XML, JSON, etc.).</a:t>
            </a:r>
          </a:p>
          <a:p>
            <a:r>
              <a:rPr lang="en-US" dirty="0" smtClean="0"/>
              <a:t>Support for Multiple Languages (C++, C#, Java, Python).</a:t>
            </a:r>
          </a:p>
          <a:p>
            <a:r>
              <a:rPr lang="en-US" dirty="0" smtClean="0"/>
              <a:t>Scalable solution.</a:t>
            </a:r>
          </a:p>
          <a:p>
            <a:r>
              <a:rPr lang="en-US" dirty="0" smtClean="0"/>
              <a:t>Cloud hosted in multiple regions for best performance, reduction in latency, support high availability and disaster recovery of solution. </a:t>
            </a:r>
            <a:endParaRPr lang="en-US" dirty="0"/>
          </a:p>
        </p:txBody>
      </p:sp>
    </p:spTree>
    <p:extLst>
      <p:ext uri="{BB962C8B-B14F-4D97-AF65-F5344CB8AC3E}">
        <p14:creationId xmlns:p14="http://schemas.microsoft.com/office/powerpoint/2010/main" val="1557640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a:t>
            </a:r>
            <a:endParaRPr lang="en-US" dirty="0"/>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a:t>
            </a:r>
            <a:r>
              <a:rPr lang="en-US" dirty="0" smtClean="0"/>
              <a:t>User</a:t>
            </a:r>
          </a:p>
          <a:p>
            <a:pPr marL="457200" lvl="1" indent="0">
              <a:buNone/>
            </a:pPr>
            <a:endParaRPr lang="en-US" dirty="0"/>
          </a:p>
          <a:p>
            <a:r>
              <a:rPr lang="en-US" dirty="0"/>
              <a:t>Web </a:t>
            </a:r>
            <a:r>
              <a:rPr lang="en-US" dirty="0" smtClean="0"/>
              <a:t>User Interface</a:t>
            </a:r>
          </a:p>
          <a:p>
            <a:pPr marL="0" indent="0">
              <a:buNone/>
            </a:pPr>
            <a:endParaRPr lang="en-US" dirty="0"/>
          </a:p>
          <a:p>
            <a:r>
              <a:rPr lang="en-US" dirty="0"/>
              <a:t>Test Server</a:t>
            </a:r>
          </a:p>
          <a:p>
            <a:pPr lvl="1"/>
            <a:r>
              <a:rPr lang="en-US" dirty="0"/>
              <a:t>Test Server</a:t>
            </a:r>
          </a:p>
          <a:p>
            <a:pPr lvl="1"/>
            <a:r>
              <a:rPr lang="en-US" dirty="0" smtClean="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a:t>
            </a:r>
            <a:r>
              <a:rPr lang="en-US" dirty="0" smtClean="0"/>
              <a:t>User Interface</a:t>
            </a:r>
            <a:endParaRPr lang="en-US" dirty="0"/>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5977" y="1656272"/>
            <a:ext cx="8419381" cy="4718649"/>
          </a:xfrm>
          <a:prstGeom prst="rect">
            <a:avLst/>
          </a:prstGeom>
          <a:noFill/>
        </p:spPr>
      </p:pic>
    </p:spTree>
    <p:extLst>
      <p:ext uri="{BB962C8B-B14F-4D97-AF65-F5344CB8AC3E}">
        <p14:creationId xmlns:p14="http://schemas.microsoft.com/office/powerpoint/2010/main" val="2800236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Users</a:t>
            </a:r>
            <a:endParaRPr lang="en-US" dirty="0"/>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smtClean="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r>
              <a:rPr lang="en-US" dirty="0" smtClean="0"/>
              <a:t>).</a:t>
            </a:r>
          </a:p>
          <a:p>
            <a:r>
              <a:rPr lang="en-US" dirty="0" smtClean="0"/>
              <a:t>System Administrators.  These users manage and maintain the system, accessibility, and perform system maintenance upgrades. </a:t>
            </a:r>
            <a:endParaRPr lang="en-US" dirty="0"/>
          </a:p>
        </p:txBody>
      </p:sp>
    </p:spTree>
    <p:extLst>
      <p:ext uri="{BB962C8B-B14F-4D97-AF65-F5344CB8AC3E}">
        <p14:creationId xmlns:p14="http://schemas.microsoft.com/office/powerpoint/2010/main" val="2249919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Usability</a:t>
            </a:r>
            <a:endParaRPr lang="en-US" dirty="0"/>
          </a:p>
        </p:txBody>
      </p:sp>
      <p:sp>
        <p:nvSpPr>
          <p:cNvPr id="3" name="Content Placeholder 2"/>
          <p:cNvSpPr>
            <a:spLocks noGrp="1"/>
          </p:cNvSpPr>
          <p:nvPr>
            <p:ph idx="1"/>
          </p:nvPr>
        </p:nvSpPr>
        <p:spPr>
          <a:xfrm>
            <a:off x="677334" y="1930400"/>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should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Roles and Accessibility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8927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sp>
        <p:nvSpPr>
          <p:cNvPr id="3" name="Content Placeholder 2"/>
          <p:cNvSpPr>
            <a:spLocks noGrp="1"/>
          </p:cNvSpPr>
          <p:nvPr>
            <p:ph idx="1"/>
          </p:nvPr>
        </p:nvSpPr>
        <p:spPr>
          <a:xfrm>
            <a:off x="677334" y="1548114"/>
            <a:ext cx="8596668" cy="4999335"/>
          </a:xfrm>
        </p:spPr>
        <p:txBody>
          <a:bodyPr>
            <a:normAutofit fontScale="92500" lnSpcReduction="10000"/>
          </a:bodyPr>
          <a:lstStyle/>
          <a:p>
            <a:r>
              <a:rPr lang="en-US" dirty="0"/>
              <a:t>2.1	The system shall be implemented as a client-server system wherein the </a:t>
            </a:r>
            <a:r>
              <a:rPr lang="en-US" dirty="0" smtClean="0"/>
              <a:t>Web User Interface (</a:t>
            </a:r>
            <a:r>
              <a:rPr lang="en-US" dirty="0" err="1" smtClean="0"/>
              <a:t>WebUI</a:t>
            </a:r>
            <a:r>
              <a:rPr lang="en-US" dirty="0" smtClean="0"/>
              <a:t>) communicates with </a:t>
            </a:r>
            <a:r>
              <a:rPr lang="en-US" dirty="0"/>
              <a:t>the test engine and test server over the internet.</a:t>
            </a:r>
          </a:p>
          <a:p>
            <a:r>
              <a:rPr lang="en-US" dirty="0"/>
              <a:t>2.2	Client access to the system shall be provided through a </a:t>
            </a:r>
            <a:r>
              <a:rPr lang="en-US" dirty="0" err="1"/>
              <a:t>WebUI</a:t>
            </a:r>
            <a:r>
              <a:rPr lang="en-US" dirty="0"/>
              <a:t> to be accessed via a standard web 	browser.</a:t>
            </a:r>
          </a:p>
          <a:p>
            <a:pPr lvl="1"/>
            <a:r>
              <a:rPr lang="en-US" dirty="0" smtClean="0"/>
              <a:t>2.2.1</a:t>
            </a:r>
            <a:r>
              <a:rPr lang="en-US" dirty="0"/>
              <a:t>	The system shall support the Firefox web browser.</a:t>
            </a:r>
          </a:p>
          <a:p>
            <a:pPr lvl="1"/>
            <a:r>
              <a:rPr lang="en-US" dirty="0" smtClean="0"/>
              <a:t>2.2.2</a:t>
            </a:r>
            <a:r>
              <a:rPr lang="en-US" dirty="0"/>
              <a:t>	The system should support the Microsoft Edge and Google Chrome web browsers.</a:t>
            </a:r>
          </a:p>
          <a:p>
            <a:r>
              <a:rPr lang="en-US" dirty="0"/>
              <a:t>2.3	The system shall employ a database in which to store all test data, including configuration data, 	test cases, and test results.</a:t>
            </a:r>
          </a:p>
          <a:p>
            <a:r>
              <a:rPr lang="en-US" dirty="0"/>
              <a:t>2.4	The system shall employ a test server, which will provide the business logic and serve as the </a:t>
            </a:r>
            <a:r>
              <a:rPr lang="en-US" dirty="0" smtClean="0"/>
              <a:t>API between </a:t>
            </a:r>
            <a:r>
              <a:rPr lang="en-US" dirty="0"/>
              <a:t>the database and the </a:t>
            </a:r>
            <a:r>
              <a:rPr lang="en-US" dirty="0" err="1"/>
              <a:t>WebUI</a:t>
            </a:r>
            <a:r>
              <a:rPr lang="en-US" dirty="0"/>
              <a:t>.</a:t>
            </a:r>
          </a:p>
          <a:p>
            <a:r>
              <a:rPr lang="en-US" dirty="0"/>
              <a:t>2.5	The system shall be hosted on a cloud platform to support ease of resource acquisition and </a:t>
            </a:r>
            <a:r>
              <a:rPr lang="en-US" dirty="0" smtClean="0"/>
              <a:t>hosting</a:t>
            </a:r>
            <a:r>
              <a:rPr lang="en-US" dirty="0"/>
              <a:t>, automatic scaling of system resources, built-in network infrastructure, managed services 	where needed.</a:t>
            </a:r>
          </a:p>
          <a:p>
            <a:r>
              <a:rPr lang="en-US" dirty="0"/>
              <a:t>2.6	The system shall have a development environment for use by the software engineering and </a:t>
            </a:r>
            <a:r>
              <a:rPr lang="en-US" dirty="0" smtClean="0"/>
              <a:t>development </a:t>
            </a:r>
            <a:r>
              <a:rPr lang="en-US" dirty="0"/>
              <a:t>teams.</a:t>
            </a:r>
          </a:p>
          <a:p>
            <a:endParaRPr lang="en-US" dirty="0"/>
          </a:p>
        </p:txBody>
      </p:sp>
    </p:spTree>
    <p:extLst>
      <p:ext uri="{BB962C8B-B14F-4D97-AF65-F5344CB8AC3E}">
        <p14:creationId xmlns:p14="http://schemas.microsoft.com/office/powerpoint/2010/main" val="2567776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329</TotalTime>
  <Words>803</Words>
  <Application>Microsoft Office PowerPoint</Application>
  <PresentationFormat>Widescreen</PresentationFormat>
  <Paragraphs>161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Wingdings 3</vt:lpstr>
      <vt:lpstr>Facet</vt:lpstr>
      <vt:lpstr>Test Framework</vt:lpstr>
      <vt:lpstr>Preface</vt:lpstr>
      <vt:lpstr>Introduction</vt:lpstr>
      <vt:lpstr>System Overview</vt:lpstr>
      <vt:lpstr>System Overview</vt:lpstr>
      <vt:lpstr>System Users</vt:lpstr>
      <vt:lpstr>System Usability</vt:lpstr>
      <vt:lpstr>User Roles and Accessibility</vt:lpstr>
      <vt:lpstr>System Requirements</vt:lpstr>
      <vt:lpstr>System Requirements</vt:lpstr>
      <vt:lpstr>User Requirements</vt:lpstr>
      <vt:lpstr>Availability and Business Continuity</vt:lpstr>
      <vt:lpstr>Technical Constraints</vt:lpstr>
      <vt:lpstr>Operational Constraints</vt:lpstr>
      <vt:lpstr>Business Constraints</vt:lpstr>
      <vt:lpstr>System Models: Use Case</vt:lpstr>
      <vt:lpstr>System Models: Sequence Diagram</vt:lpstr>
      <vt:lpstr>System Models: Class Diagram</vt:lpstr>
      <vt:lpstr>Thank You</vt:lpstr>
      <vt:lpstr>Backup</vt:lpstr>
      <vt:lpstr>Availability and Business Continuity</vt:lpstr>
      <vt:lpstr>Availability and Business Continuity</vt:lpstr>
      <vt:lpstr>User Requirements</vt:lpstr>
      <vt:lpstr>User Requirements</vt:lpstr>
      <vt:lpstr>User Requirements</vt:lpstr>
      <vt:lpstr>User Requirements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Howick (US), David L</cp:lastModifiedBy>
  <cp:revision>14</cp:revision>
  <dcterms:created xsi:type="dcterms:W3CDTF">2020-07-28T23:10:35Z</dcterms:created>
  <dcterms:modified xsi:type="dcterms:W3CDTF">2020-07-29T04:44:44Z</dcterms:modified>
</cp:coreProperties>
</file>