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8" r:id="rId8"/>
    <p:sldId id="275" r:id="rId9"/>
    <p:sldId id="262" r:id="rId10"/>
    <p:sldId id="269" r:id="rId11"/>
    <p:sldId id="264" r:id="rId12"/>
    <p:sldId id="263" r:id="rId13"/>
    <p:sldId id="265" r:id="rId14"/>
    <p:sldId id="270" r:id="rId15"/>
    <p:sldId id="271" r:id="rId16"/>
    <p:sldId id="266" r:id="rId17"/>
    <p:sldId id="272" r:id="rId18"/>
    <p:sldId id="267" r:id="rId19"/>
    <p:sldId id="273" r:id="rId20"/>
    <p:sldId id="274"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7"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656272"/>
            <a:ext cx="8596668" cy="4908429"/>
          </a:xfrm>
        </p:spPr>
        <p:txBody>
          <a:bodyPr>
            <a:normAutofit fontScale="77500" lnSpcReduction="20000"/>
          </a:bodyPr>
          <a:lstStyle/>
          <a:p>
            <a:r>
              <a:rPr lang="en-US" dirty="0"/>
              <a:t>2.7	The system shall have a test environment to allow other users to test changes and impact before committing them to production.  </a:t>
            </a:r>
          </a:p>
          <a:p>
            <a:pPr lvl="1"/>
            <a:r>
              <a:rPr lang="en-US" dirty="0"/>
              <a:t>2.7.1	The test environment shall be implemented in multiple zones and multiple regions to enable testing of HA/DR requirements rather than taking production down.</a:t>
            </a:r>
          </a:p>
          <a:p>
            <a:r>
              <a:rPr lang="en-US" dirty="0"/>
              <a:t>2.8	The system shall have a production environment that is used by multiple users implemented in multiple regions and multiple availability zones.</a:t>
            </a:r>
          </a:p>
          <a:p>
            <a:r>
              <a:rPr lang="en-US" dirty="0"/>
              <a:t>2.9	The application will allow the tests to run asynchronously so that no one test will hold up the 	other tests by tying up resources and starving the other processes (threads).</a:t>
            </a:r>
          </a:p>
          <a:p>
            <a:pPr lvl="1"/>
            <a:r>
              <a:rPr lang="en-US" dirty="0"/>
              <a:t>2.9.1	The system shall allow specification of the thread pool size.</a:t>
            </a:r>
          </a:p>
          <a:p>
            <a:pPr lvl="1"/>
            <a:r>
              <a:rPr lang="en-US" dirty="0"/>
              <a:t>2.9.2	The starting default minimum thread count shall be 5.</a:t>
            </a:r>
          </a:p>
          <a:p>
            <a:pPr lvl="1"/>
            <a:r>
              <a:rPr lang="en-US" dirty="0"/>
              <a:t>2.9.3	The starting default maximum thread count shall be 15 (this keeps the application from spawning too many threads).</a:t>
            </a:r>
          </a:p>
          <a:p>
            <a:r>
              <a:rPr lang="en-US" dirty="0"/>
              <a:t>2.10	The system shall allow the ability to create additional environments for specialized testing upon demand.</a:t>
            </a:r>
          </a:p>
          <a:p>
            <a:r>
              <a:rPr lang="en-US" dirty="0"/>
              <a:t>2.11  	System source code and data shall be stored in a fault-tolerant, distributed file system such as Amazon S3 or HDFS where it can be accessible and deployed to support disaster recovery and availability requirements.</a:t>
            </a:r>
          </a:p>
          <a:p>
            <a:r>
              <a:rPr lang="en-US" dirty="0"/>
              <a:t>2.12    	System source code shall be deployed to cloud instances hosted in several regions and availability zones. </a:t>
            </a:r>
          </a:p>
          <a:p>
            <a:r>
              <a:rPr lang="en-US" dirty="0"/>
              <a:t>2.13	Access to the system shall be controlled using defined, cloud managed IAM roles, which will allow for configurable levels of access to and control over the system and its resources.</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930400"/>
            <a:ext cx="8596668" cy="4238441"/>
          </a:xfrm>
        </p:spPr>
        <p:txBody>
          <a:bodyPr>
            <a:normAutofit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lnSpcReduction="10000"/>
          </a:bodyPr>
          <a:lstStyle/>
          <a:p>
            <a:r>
              <a:rPr lang="en-US" b="1" dirty="0"/>
              <a:t>3.1 	Availability Requirement 1: Continuous System Uptime</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p:txBody>
          <a:bodyPr/>
          <a:lstStyle/>
          <a:p>
            <a:r>
              <a:rPr lang="en-US" dirty="0"/>
              <a:t>5.1.1	The system shall be developed using the C++ programming language and the C++ Standard Template Library (STL). </a:t>
            </a:r>
          </a:p>
          <a:p>
            <a:r>
              <a:rPr lang="en-US" dirty="0"/>
              <a:t>5.1.2	The system shall be developed using a publicly available source code editor which supports 	the C++ language. </a:t>
            </a:r>
          </a:p>
          <a:p>
            <a:r>
              <a:rPr lang="en-US" dirty="0"/>
              <a:t>5.1.3    The system shall have at least 75% unit test coverage of the source code. </a:t>
            </a:r>
          </a:p>
        </p:txBody>
      </p:sp>
    </p:spTree>
    <p:extLst>
      <p:ext uri="{BB962C8B-B14F-4D97-AF65-F5344CB8AC3E}">
        <p14:creationId xmlns:p14="http://schemas.microsoft.com/office/powerpoint/2010/main" val="208551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664899"/>
            <a:ext cx="8596668" cy="4376464"/>
          </a:xfrm>
        </p:spPr>
        <p:txBody>
          <a:bodyPr>
            <a:normAutofit/>
          </a:bodyPr>
          <a:lstStyle/>
          <a:p>
            <a:r>
              <a:rPr lang="en-US" dirty="0"/>
              <a:t>5.2.1     Granting access to a new user of the system shall take no more than 1 business day to complete.</a:t>
            </a:r>
          </a:p>
          <a:p>
            <a:r>
              <a:rPr lang="en-US" dirty="0"/>
              <a:t>5.2.2     Modifying or removing a user’s access to the system shall take no more than 1 business day to complete. </a:t>
            </a:r>
          </a:p>
          <a:p>
            <a:endParaRPr lang="en-US" dirty="0"/>
          </a:p>
        </p:txBody>
      </p:sp>
    </p:spTree>
    <p:extLst>
      <p:ext uri="{BB962C8B-B14F-4D97-AF65-F5344CB8AC3E}">
        <p14:creationId xmlns:p14="http://schemas.microsoft.com/office/powerpoint/2010/main" val="404468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p:txBody>
          <a:bodyPr/>
          <a:lstStyle/>
          <a:p>
            <a:r>
              <a:rPr lang="en-US" dirty="0"/>
              <a:t>5.3.1	Disaster recovery shall be cost-effective and managed through the fault tolerance and high availability features of the cloud-based system architecture.</a:t>
            </a:r>
          </a:p>
          <a:p>
            <a:r>
              <a:rPr lang="en-US" dirty="0"/>
              <a:t>5.3.2 User training shall take no more than 1 business day to complete, regardless of the user’s role. </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a:t>
            </a:r>
          </a:p>
        </p:txBody>
      </p:sp>
      <p:pic>
        <p:nvPicPr>
          <p:cNvPr id="9" name="Picture 8">
            <a:extLst>
              <a:ext uri="{FF2B5EF4-FFF2-40B4-BE49-F238E27FC236}">
                <a16:creationId xmlns:a16="http://schemas.microsoft.com/office/drawing/2014/main" xmlns="" id="{3AA46D10-FDAD-4FDF-879C-3D7BDBD38A0C}"/>
              </a:ext>
            </a:extLst>
          </p:cNvPr>
          <p:cNvPicPr>
            <a:picLocks noChangeAspect="1"/>
          </p:cNvPicPr>
          <p:nvPr/>
        </p:nvPicPr>
        <p:blipFill>
          <a:blip r:embed="rId2"/>
          <a:stretch>
            <a:fillRect/>
          </a:stretch>
        </p:blipFill>
        <p:spPr>
          <a:xfrm>
            <a:off x="677334" y="1672359"/>
            <a:ext cx="4767334" cy="2057400"/>
          </a:xfrm>
          <a:prstGeom prst="rect">
            <a:avLst/>
          </a:prstGeom>
        </p:spPr>
      </p:pic>
      <p:pic>
        <p:nvPicPr>
          <p:cNvPr id="11" name="Picture 10">
            <a:extLst>
              <a:ext uri="{FF2B5EF4-FFF2-40B4-BE49-F238E27FC236}">
                <a16:creationId xmlns:a16="http://schemas.microsoft.com/office/drawing/2014/main" xmlns="" id="{199F2A54-2DBF-4AD1-89D0-FCBED4D40BAD}"/>
              </a:ext>
            </a:extLst>
          </p:cNvPr>
          <p:cNvPicPr>
            <a:picLocks noChangeAspect="1"/>
          </p:cNvPicPr>
          <p:nvPr/>
        </p:nvPicPr>
        <p:blipFill>
          <a:blip r:embed="rId3"/>
          <a:stretch>
            <a:fillRect/>
          </a:stretch>
        </p:blipFill>
        <p:spPr>
          <a:xfrm>
            <a:off x="677334" y="4156941"/>
            <a:ext cx="4698242" cy="2057400"/>
          </a:xfrm>
          <a:prstGeom prst="rect">
            <a:avLst/>
          </a:prstGeom>
        </p:spPr>
      </p:pic>
      <p:pic>
        <p:nvPicPr>
          <p:cNvPr id="13" name="Picture 12">
            <a:extLst>
              <a:ext uri="{FF2B5EF4-FFF2-40B4-BE49-F238E27FC236}">
                <a16:creationId xmlns:a16="http://schemas.microsoft.com/office/drawing/2014/main" xmlns="" id="{1F923096-7DC3-4570-86BE-53B9C19BBBCC}"/>
              </a:ext>
            </a:extLst>
          </p:cNvPr>
          <p:cNvPicPr>
            <a:picLocks noChangeAspect="1"/>
          </p:cNvPicPr>
          <p:nvPr/>
        </p:nvPicPr>
        <p:blipFill>
          <a:blip r:embed="rId4"/>
          <a:stretch>
            <a:fillRect/>
          </a:stretch>
        </p:blipFill>
        <p:spPr>
          <a:xfrm>
            <a:off x="5695343" y="2870201"/>
            <a:ext cx="4606119" cy="2057400"/>
          </a:xfrm>
          <a:prstGeom prst="rect">
            <a:avLst/>
          </a:prstGeom>
        </p:spPr>
      </p:pic>
    </p:spTree>
    <p:extLst>
      <p:ext uri="{BB962C8B-B14F-4D97-AF65-F5344CB8AC3E}">
        <p14:creationId xmlns:p14="http://schemas.microsoft.com/office/powerpoint/2010/main" val="3064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Sequence Diagram</a:t>
            </a:r>
          </a:p>
        </p:txBody>
      </p:sp>
      <p:pic>
        <p:nvPicPr>
          <p:cNvPr id="5" name="Picture 4">
            <a:extLst>
              <a:ext uri="{FF2B5EF4-FFF2-40B4-BE49-F238E27FC236}">
                <a16:creationId xmlns:a16="http://schemas.microsoft.com/office/drawing/2014/main" xmlns="" id="{13B04C9D-E45A-4DE2-AF80-B1367C691FAE}"/>
              </a:ext>
            </a:extLst>
          </p:cNvPr>
          <p:cNvPicPr>
            <a:picLocks noChangeAspect="1"/>
          </p:cNvPicPr>
          <p:nvPr/>
        </p:nvPicPr>
        <p:blipFill>
          <a:blip r:embed="rId2"/>
          <a:stretch>
            <a:fillRect/>
          </a:stretch>
        </p:blipFill>
        <p:spPr>
          <a:xfrm>
            <a:off x="1000125" y="1283854"/>
            <a:ext cx="7389591" cy="5506893"/>
          </a:xfrm>
          <a:prstGeom prst="rect">
            <a:avLst/>
          </a:prstGeom>
        </p:spPr>
      </p:pic>
    </p:spTree>
    <p:extLst>
      <p:ext uri="{BB962C8B-B14F-4D97-AF65-F5344CB8AC3E}">
        <p14:creationId xmlns:p14="http://schemas.microsoft.com/office/powerpoint/2010/main" val="294275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Class Diagram</a:t>
            </a:r>
          </a:p>
        </p:txBody>
      </p:sp>
      <p:pic>
        <p:nvPicPr>
          <p:cNvPr id="5" name="Picture 4">
            <a:extLst>
              <a:ext uri="{FF2B5EF4-FFF2-40B4-BE49-F238E27FC236}">
                <a16:creationId xmlns:a16="http://schemas.microsoft.com/office/drawing/2014/main" xmlns="" id="{C9AEC1BA-FA4A-4D68-9D25-D43E9CFFC02C}"/>
              </a:ext>
            </a:extLst>
          </p:cNvPr>
          <p:cNvPicPr>
            <a:picLocks noChangeAspect="1"/>
          </p:cNvPicPr>
          <p:nvPr/>
        </p:nvPicPr>
        <p:blipFill>
          <a:blip r:embed="rId2"/>
          <a:stretch>
            <a:fillRect/>
          </a:stretch>
        </p:blipFill>
        <p:spPr>
          <a:xfrm>
            <a:off x="6479310" y="1565564"/>
            <a:ext cx="2308222" cy="3237923"/>
          </a:xfrm>
          <a:prstGeom prst="rect">
            <a:avLst/>
          </a:prstGeom>
        </p:spPr>
      </p:pic>
      <p:pic>
        <p:nvPicPr>
          <p:cNvPr id="9" name="Picture 8">
            <a:extLst>
              <a:ext uri="{FF2B5EF4-FFF2-40B4-BE49-F238E27FC236}">
                <a16:creationId xmlns:a16="http://schemas.microsoft.com/office/drawing/2014/main" xmlns="" id="{B50AD3E8-FD4C-4543-9C8F-D6BCED40866F}"/>
              </a:ext>
            </a:extLst>
          </p:cNvPr>
          <p:cNvPicPr>
            <a:picLocks noChangeAspect="1"/>
          </p:cNvPicPr>
          <p:nvPr/>
        </p:nvPicPr>
        <p:blipFill>
          <a:blip r:embed="rId3"/>
          <a:stretch>
            <a:fillRect/>
          </a:stretch>
        </p:blipFill>
        <p:spPr>
          <a:xfrm>
            <a:off x="888886" y="1422398"/>
            <a:ext cx="6076894" cy="5036705"/>
          </a:xfrm>
          <a:prstGeom prst="rect">
            <a:avLst/>
          </a:prstGeom>
        </p:spPr>
      </p:pic>
    </p:spTree>
    <p:extLst>
      <p:ext uri="{BB962C8B-B14F-4D97-AF65-F5344CB8AC3E}">
        <p14:creationId xmlns:p14="http://schemas.microsoft.com/office/powerpoint/2010/main" val="72656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399046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759789"/>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dirty="0"/>
              <a:t>3.2.1     In the event of an unplanned outage due to the loss of a particular region or availability zone, the system shall immediately fail over to another region or availability zone as determined by the cloud provider.</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20000"/>
          </a:bodyPr>
          <a:lstStyle/>
          <a:p>
            <a:r>
              <a:rPr lang="en-US" b="1" dirty="0"/>
              <a:t>3.3 	Availability Requirement 3: High Availability</a:t>
            </a:r>
          </a:p>
          <a:p>
            <a:r>
              <a:rPr lang="en-US" dirty="0"/>
              <a:t>	The system shall support high availability by being quickly accessible to users attempting to 	access it from any geographic region. </a:t>
            </a:r>
          </a:p>
          <a:p>
            <a:r>
              <a:rPr lang="en-US" dirty="0"/>
              <a:t>3.3.1    The system homepage shall take no more than an average of five (5) seconds to load from the 	    	time the URL is input from a web browser in any geographic region. This average shall be taken 	from 10 consecutive attempts to access the homepage. </a:t>
            </a:r>
          </a:p>
          <a:p>
            <a:r>
              <a:rPr lang="en-US" dirty="0"/>
              <a:t>3.3.2    Navigation actions (paging, links, etc.) should take no more than an average of three (3) seconds     	to load from the time the action is triggered. This average shall be taken from 10 consecutive 	attempts to perform the action.</a:t>
            </a:r>
          </a:p>
          <a:p>
            <a:r>
              <a:rPr lang="en-US" dirty="0"/>
              <a:t>3.3.3	The system shall maintain all program code in scripts that can be deployed to the cloud platform.</a:t>
            </a:r>
          </a:p>
          <a:p>
            <a:r>
              <a:rPr lang="en-US" dirty="0"/>
              <a:t>	3.3.3.1	Backup copies of all scripts shall be located in a separate region.</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85000" lnSpcReduction="10000"/>
          </a:bodyPr>
          <a:lstStyle/>
          <a:p>
            <a:r>
              <a:rPr lang="en-US" b="1" dirty="0"/>
              <a:t>4.1 	User Requirement 1: Unit Test Execution</a:t>
            </a:r>
          </a:p>
          <a:p>
            <a:r>
              <a:rPr lang="en-US" dirty="0"/>
              <a:t>The software developer(s) shall have the ability to run individual unit tests of program code as well as multiple tests simultaneously. They need to be able to stress performance, ensure scalability, and diagnose system interface issues.</a:t>
            </a:r>
          </a:p>
          <a:p>
            <a:r>
              <a:rPr lang="en-US" dirty="0"/>
              <a:t>4.1.1	The test engine shall be an application that can run on the Windows platform.</a:t>
            </a:r>
          </a:p>
          <a:p>
            <a:r>
              <a:rPr lang="en-US" dirty="0"/>
              <a:t>4.1.2	The test engine should run on Linux and Mac platforms.</a:t>
            </a:r>
          </a:p>
          <a:p>
            <a:r>
              <a:rPr lang="en-US" dirty="0"/>
              <a:t>4.1.3	The user shall have the ability to install the test engine on multiple machines (redundancy, performance, latency).</a:t>
            </a:r>
          </a:p>
          <a:p>
            <a:r>
              <a:rPr lang="en-US" dirty="0"/>
              <a:t>4.1.4	The test engine shall not require changing and recompiling the program each time a test is run.</a:t>
            </a:r>
          </a:p>
          <a:p>
            <a:r>
              <a:rPr lang="en-US" dirty="0"/>
              <a:t>4.1.5	The system shall have two user interfaces – a </a:t>
            </a:r>
            <a:r>
              <a:rPr lang="en-US" dirty="0" err="1"/>
              <a:t>WebUI</a:t>
            </a:r>
            <a:r>
              <a:rPr lang="en-US" dirty="0"/>
              <a:t> for remote users and a desktop interface 	for locally installed users.</a:t>
            </a:r>
          </a:p>
          <a:p>
            <a:r>
              <a:rPr lang="en-US" dirty="0"/>
              <a:t>4.1.5	The system shall be available on demand remotely via the </a:t>
            </a:r>
            <a:r>
              <a:rPr lang="en-US" dirty="0" err="1"/>
              <a:t>WebUI</a:t>
            </a:r>
            <a:r>
              <a:rPr lang="en-US" dirty="0"/>
              <a:t> and locally via the desktop 	interface.</a:t>
            </a:r>
          </a:p>
          <a:p>
            <a:endParaRPr lang="en-US" dirty="0"/>
          </a:p>
        </p:txBody>
      </p:sp>
    </p:spTree>
    <p:extLst>
      <p:ext uri="{BB962C8B-B14F-4D97-AF65-F5344CB8AC3E}">
        <p14:creationId xmlns:p14="http://schemas.microsoft.com/office/powerpoint/2010/main" val="32827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normAutofit fontScale="92500" lnSpcReduction="10000"/>
          </a:bodyPr>
          <a:lstStyle/>
          <a:p>
            <a:r>
              <a:rPr lang="en-US" dirty="0"/>
              <a:t>4.1.6	The </a:t>
            </a:r>
            <a:r>
              <a:rPr lang="en-US" dirty="0" err="1"/>
              <a:t>WebUI</a:t>
            </a:r>
            <a:r>
              <a:rPr lang="en-US" dirty="0"/>
              <a:t> and desktop interface shall:</a:t>
            </a:r>
          </a:p>
          <a:p>
            <a:pPr lvl="1"/>
            <a:r>
              <a:rPr lang="en-US" dirty="0"/>
              <a:t>4.1.6.1	  Display all possible tests and allow the user to select all tests they wish to run.</a:t>
            </a:r>
          </a:p>
          <a:p>
            <a:pPr lvl="1"/>
            <a:r>
              <a:rPr lang="en-US" dirty="0"/>
              <a:t>4.1.6.2	  Display the selected list of all tests to be run (container object on GUI).</a:t>
            </a:r>
          </a:p>
          <a:p>
            <a:pPr lvl="1"/>
            <a:r>
              <a:rPr lang="en-US" dirty="0"/>
              <a:t>4.1.6.3	  Show test progress and status on the GUI.</a:t>
            </a:r>
          </a:p>
          <a:p>
            <a:pPr lvl="1"/>
            <a:r>
              <a:rPr lang="en-US" dirty="0"/>
              <a:t>4.1.6.4	  Display the results of each test in real-time.</a:t>
            </a:r>
          </a:p>
          <a:p>
            <a:pPr lvl="1"/>
            <a:r>
              <a:rPr lang="en-US" dirty="0"/>
              <a:t>4.1.6.5  Allow the user to specify an output file in which to log the test results.</a:t>
            </a:r>
          </a:p>
          <a:p>
            <a:r>
              <a:rPr lang="en-US" dirty="0"/>
              <a:t>4.1.7	The </a:t>
            </a:r>
            <a:r>
              <a:rPr lang="en-US" dirty="0" err="1"/>
              <a:t>WebUI</a:t>
            </a:r>
            <a:r>
              <a:rPr lang="en-US" dirty="0"/>
              <a:t> shall also have the ability to:</a:t>
            </a:r>
          </a:p>
          <a:p>
            <a:r>
              <a:rPr lang="en-US" dirty="0"/>
              <a:t>		4.1.7.1 Execute tests on available clients.</a:t>
            </a:r>
          </a:p>
          <a:p>
            <a:r>
              <a:rPr lang="en-US" dirty="0"/>
              <a:t>		4.1.7.2 Export current and prior test results for specific clients.</a:t>
            </a:r>
          </a:p>
          <a:p>
            <a:r>
              <a:rPr lang="en-US" dirty="0"/>
              <a:t>4.1.8	The application shall log all test results to the output file specified in the GUI.</a:t>
            </a:r>
          </a:p>
          <a:p>
            <a:endParaRPr lang="en-US" dirty="0"/>
          </a:p>
        </p:txBody>
      </p:sp>
    </p:spTree>
    <p:extLst>
      <p:ext uri="{BB962C8B-B14F-4D97-AF65-F5344CB8AC3E}">
        <p14:creationId xmlns:p14="http://schemas.microsoft.com/office/powerpoint/2010/main" val="24414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a:xfrm>
            <a:off x="677334" y="1380227"/>
            <a:ext cx="8596668" cy="4661136"/>
          </a:xfrm>
        </p:spPr>
        <p:txBody>
          <a:bodyPr>
            <a:normAutofit fontScale="92500" lnSpcReduction="20000"/>
          </a:bodyPr>
          <a:lstStyle/>
          <a:p>
            <a:r>
              <a:rPr lang="en-US" b="1" dirty="0"/>
              <a:t>4.2 	User Requirement 2: Logging and Results Viewing</a:t>
            </a:r>
          </a:p>
          <a:p>
            <a:r>
              <a:rPr lang="en-US" dirty="0"/>
              <a:t>The Software / System Architect(s) shall have the ability to view the results of the test as each test completes. He/she shall also have the ability to view the log files where all results and relevant output are stored.</a:t>
            </a:r>
          </a:p>
          <a:p>
            <a:r>
              <a:rPr lang="en-US" dirty="0"/>
              <a:t>4.2.1	The system shall handle exceptions thrown by the application during testing with clear user 	output.</a:t>
            </a:r>
          </a:p>
          <a:p>
            <a:r>
              <a:rPr lang="en-US" dirty="0"/>
              <a:t>4.2.2	The system shall display whether each test failed or succeeded.</a:t>
            </a:r>
          </a:p>
          <a:p>
            <a:r>
              <a:rPr lang="en-US" dirty="0"/>
              <a:t>4.2.3	The log component shall show different levels of logging (INFO, DEBUG, ERROR).</a:t>
            </a:r>
          </a:p>
          <a:p>
            <a:r>
              <a:rPr lang="en-US" dirty="0"/>
              <a:t>4.2.3.1	INFO shall describe specific information for test pass/fail reporting.</a:t>
            </a:r>
          </a:p>
          <a:p>
            <a:r>
              <a:rPr lang="en-US" dirty="0"/>
              <a:t>4.2.3.2	DEBUG shall describe information provided by the programmer/developer to aid in debugging the test.</a:t>
            </a:r>
          </a:p>
          <a:p>
            <a:r>
              <a:rPr lang="en-US" dirty="0"/>
              <a:t>4.2.3.3	ERROR shall describe the most detailed debugging output for examination of software test failures.</a:t>
            </a:r>
          </a:p>
          <a:p>
            <a:r>
              <a:rPr lang="en-US" dirty="0"/>
              <a:t>4.2.4	The log shall display the time and date stamp for each test.</a:t>
            </a:r>
          </a:p>
          <a:p>
            <a:r>
              <a:rPr lang="en-US" dirty="0"/>
              <a:t>4.2.5	The log shall display the duration of each test.</a:t>
            </a:r>
          </a:p>
          <a:p>
            <a:endParaRPr lang="en-US" dirty="0"/>
          </a:p>
        </p:txBody>
      </p:sp>
    </p:spTree>
    <p:extLst>
      <p:ext uri="{BB962C8B-B14F-4D97-AF65-F5344CB8AC3E}">
        <p14:creationId xmlns:p14="http://schemas.microsoft.com/office/powerpoint/2010/main" val="14253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r>
              <a:rPr lang="en-US" b="1" dirty="0"/>
              <a:t>4.3 	User Requirement 3: Concurrent Test Execution</a:t>
            </a:r>
          </a:p>
          <a:p>
            <a:r>
              <a:rPr lang="en-US" dirty="0"/>
              <a:t>Test Engineers and QA personnel shall have the ability to provide a test case where several tests are sent in quick succession to demonstrate the application executes tests concurrently.</a:t>
            </a:r>
          </a:p>
          <a:p>
            <a:r>
              <a:rPr lang="en-US" dirty="0"/>
              <a:t>4.3.1	The test case shall consist of several tests of varying duration that can run simultaneously.</a:t>
            </a:r>
          </a:p>
          <a:p>
            <a:r>
              <a:rPr lang="en-US" dirty="0"/>
              <a:t>4.3.2	Upon completion, the system shall post a ready status message and await the next test.</a:t>
            </a:r>
          </a:p>
          <a:p>
            <a:endParaRPr lang="en-US" dirty="0"/>
          </a:p>
        </p:txBody>
      </p:sp>
    </p:spTree>
    <p:extLst>
      <p:ext uri="{BB962C8B-B14F-4D97-AF65-F5344CB8AC3E}">
        <p14:creationId xmlns:p14="http://schemas.microsoft.com/office/powerpoint/2010/main" val="56546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Web based, cloud hosted solution.</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a16="http://schemas.microsoft.com/office/drawing/2014/main" xmlns=""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930400"/>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a:t>
            </a:r>
            <a:r>
              <a:rPr lang="en-US" dirty="0" smtClean="0"/>
              <a:t>system shall have:</a:t>
            </a:r>
            <a:endParaRPr lang="en-US" dirty="0"/>
          </a:p>
          <a:p>
            <a:pPr lvl="0"/>
            <a:r>
              <a:rPr lang="en-US" dirty="0" smtClean="0"/>
              <a:t>Graphic </a:t>
            </a:r>
            <a:r>
              <a:rPr lang="en-US" dirty="0"/>
              <a:t>User Interface (GUI). </a:t>
            </a:r>
          </a:p>
          <a:p>
            <a:pPr lvl="0"/>
            <a:r>
              <a:rPr lang="en-US" dirty="0" smtClean="0"/>
              <a:t>Web </a:t>
            </a:r>
            <a:r>
              <a:rPr lang="en-US" dirty="0"/>
              <a:t>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p:txBody>
          <a:bodyPr/>
          <a:lstStyle/>
          <a:p>
            <a:r>
              <a:rPr lang="en-US" dirty="0" smtClean="0"/>
              <a:t>Local User – user with locally installed test engine on PC/laptop.  Able to register with Test Server to register test engine in database.  Able </a:t>
            </a:r>
            <a:r>
              <a:rPr lang="en-US" dirty="0"/>
              <a:t>t</a:t>
            </a:r>
            <a:r>
              <a:rPr lang="en-US" dirty="0" smtClean="0"/>
              <a:t>o run tests locally.  Uses UI with internal engine.</a:t>
            </a:r>
          </a:p>
          <a:p>
            <a:r>
              <a:rPr lang="en-US" dirty="0" smtClean="0"/>
              <a:t>Remote User – user with same capability as local user, but has ability to view available test engines across the web and to use other hardware, servers,  infrastructure for test purposes as well as capability to view archived results.</a:t>
            </a:r>
          </a:p>
          <a:p>
            <a:r>
              <a:rPr lang="en-US" dirty="0" smtClean="0"/>
              <a:t>Administrator – user with the ability to install application remotely, update application services, add remote users, de-register test engines, perform HA/DR testing.  </a:t>
            </a:r>
            <a:endParaRPr lang="en-US" dirty="0"/>
          </a:p>
        </p:txBody>
      </p:sp>
    </p:spTree>
    <p:extLst>
      <p:ext uri="{BB962C8B-B14F-4D97-AF65-F5344CB8AC3E}">
        <p14:creationId xmlns:p14="http://schemas.microsoft.com/office/powerpoint/2010/main" val="360892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677334" y="1548114"/>
            <a:ext cx="8596668" cy="4999335"/>
          </a:xfrm>
        </p:spPr>
        <p:txBody>
          <a:bodyPr>
            <a:normAutofit fontScale="92500" lnSpcReduction="10000"/>
          </a:bodyPr>
          <a:lstStyle/>
          <a:p>
            <a:r>
              <a:rPr lang="en-US" dirty="0"/>
              <a:t>2.1	The system shall be implemented as a client-server system wherein the Web User Interface (</a:t>
            </a:r>
            <a:r>
              <a:rPr lang="en-US" dirty="0" err="1"/>
              <a:t>WebUI</a:t>
            </a:r>
            <a:r>
              <a:rPr lang="en-US" dirty="0"/>
              <a:t>) communicates with the test engine and test server over the internet.</a:t>
            </a:r>
          </a:p>
          <a:p>
            <a:r>
              <a:rPr lang="en-US" dirty="0"/>
              <a:t>2.2	Client access to the system shall be provided through a </a:t>
            </a:r>
            <a:r>
              <a:rPr lang="en-US" dirty="0" err="1"/>
              <a:t>WebUI</a:t>
            </a:r>
            <a:r>
              <a:rPr lang="en-US" dirty="0"/>
              <a:t> to be accessed via a standard web 	browser.</a:t>
            </a:r>
          </a:p>
          <a:p>
            <a:pPr lvl="1"/>
            <a:r>
              <a:rPr lang="en-US" dirty="0"/>
              <a:t>2.2.1	The system shall support the Firefox web browser.</a:t>
            </a:r>
          </a:p>
          <a:p>
            <a:pPr lvl="1"/>
            <a:r>
              <a:rPr lang="en-US" dirty="0"/>
              <a:t>2.2.2	The system should support the Microsoft Edge and Google Chrome web browsers.</a:t>
            </a:r>
          </a:p>
          <a:p>
            <a:r>
              <a:rPr lang="en-US" dirty="0"/>
              <a:t>2.3	The system shall employ a database in which to store all test data, including configuration data, 	test cases, and test results.</a:t>
            </a:r>
          </a:p>
          <a:p>
            <a:r>
              <a:rPr lang="en-US" dirty="0"/>
              <a:t>2.4	The system shall employ a test server, which will provide the business logic and serve as the API between the database and the </a:t>
            </a:r>
            <a:r>
              <a:rPr lang="en-US" dirty="0" err="1"/>
              <a:t>WebUI</a:t>
            </a:r>
            <a:r>
              <a:rPr lang="en-US" dirty="0"/>
              <a:t>.</a:t>
            </a:r>
          </a:p>
          <a:p>
            <a:r>
              <a:rPr lang="en-US" dirty="0"/>
              <a:t>2.5	The system shall be hosted on a cloud platform to support ease of resource acquisition and hosting, automatic scaling of system resources, built-in network infrastructure, managed services 	where needed.</a:t>
            </a:r>
          </a:p>
          <a:p>
            <a:r>
              <a:rPr lang="en-US" dirty="0"/>
              <a:t>2.6	The system shall have a development environment for use by the software engineering and development teams.</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356</TotalTime>
  <Words>910</Words>
  <Application>Microsoft Office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Test Framework</vt:lpstr>
      <vt:lpstr>Preface</vt:lpstr>
      <vt:lpstr>Introduction</vt:lpstr>
      <vt:lpstr>System Overview</vt:lpstr>
      <vt:lpstr>System Overview</vt:lpstr>
      <vt:lpstr>System Users</vt:lpstr>
      <vt:lpstr>System Usability</vt:lpstr>
      <vt:lpstr>User Roles and Accessibility</vt:lpstr>
      <vt:lpstr>System Requirements</vt:lpstr>
      <vt:lpstr>System Requirements</vt:lpstr>
      <vt:lpstr>User Requirements</vt:lpstr>
      <vt:lpstr>Availability and Business Continuity</vt:lpstr>
      <vt:lpstr>Technical Constraints</vt:lpstr>
      <vt:lpstr>Operational Constraints</vt:lpstr>
      <vt:lpstr>Business Constraints</vt:lpstr>
      <vt:lpstr>System Models: Use Case</vt:lpstr>
      <vt:lpstr>System Models: Sequence Diagram</vt:lpstr>
      <vt:lpstr>System Models: Class Diagram</vt:lpstr>
      <vt:lpstr>Thank You</vt:lpstr>
      <vt:lpstr>Backup</vt:lpstr>
      <vt:lpstr>Availability and Business Continuity</vt:lpstr>
      <vt:lpstr>Availability and Business Continuity</vt:lpstr>
      <vt:lpstr>User Requirements</vt:lpstr>
      <vt:lpstr>User Requirements</vt:lpstr>
      <vt:lpstr>User Requirements</vt:lpstr>
      <vt:lpstr>User Requirements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19</cp:revision>
  <dcterms:created xsi:type="dcterms:W3CDTF">2020-07-28T23:10:35Z</dcterms:created>
  <dcterms:modified xsi:type="dcterms:W3CDTF">2020-08-10T05:47:14Z</dcterms:modified>
</cp:coreProperties>
</file>