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68" r:id="rId9"/>
    <p:sldId id="262" r:id="rId10"/>
    <p:sldId id="269" r:id="rId11"/>
    <p:sldId id="283" r:id="rId12"/>
    <p:sldId id="264" r:id="rId13"/>
    <p:sldId id="284" r:id="rId14"/>
    <p:sldId id="285" r:id="rId15"/>
    <p:sldId id="286" r:id="rId16"/>
    <p:sldId id="288" r:id="rId17"/>
    <p:sldId id="287" r:id="rId18"/>
    <p:sldId id="263" r:id="rId19"/>
    <p:sldId id="265" r:id="rId20"/>
    <p:sldId id="270" r:id="rId21"/>
    <p:sldId id="271" r:id="rId22"/>
    <p:sldId id="266" r:id="rId23"/>
    <p:sldId id="272" r:id="rId24"/>
    <p:sldId id="267" r:id="rId25"/>
    <p:sldId id="273" r:id="rId26"/>
    <p:sldId id="274" r:id="rId27"/>
    <p:sldId id="276"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2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8/15/2020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463767"/>
            <a:ext cx="8596668" cy="4908429"/>
          </a:xfrm>
        </p:spPr>
        <p:txBody>
          <a:bodyPr>
            <a:normAutofit fontScale="92500" lnSpcReduction="20000"/>
          </a:bodyPr>
          <a:lstStyle/>
          <a:p>
            <a:r>
              <a:rPr lang="en-US" dirty="0"/>
              <a:t>2.2  The user shall have the ability to view the results of the test as each test completes. He/she shall also have the ability to view the log files where all results and relevant output are stored. The logs should contain various levels of information depending on the specified log level and shall display a time and date stamp.</a:t>
            </a:r>
          </a:p>
          <a:p>
            <a:endParaRPr lang="en-US" dirty="0"/>
          </a:p>
          <a:p>
            <a:r>
              <a:rPr lang="en-US" dirty="0"/>
              <a:t>2.2.1	The system shall display whether each test failed or succeeded. [0]</a:t>
            </a:r>
          </a:p>
          <a:p>
            <a:r>
              <a:rPr lang="en-US" dirty="0"/>
              <a:t>2.2.2	The application shall log all test results to the output file specified in the GUI. [0]</a:t>
            </a:r>
          </a:p>
          <a:p>
            <a:r>
              <a:rPr lang="en-US" dirty="0"/>
              <a:t>2.2.3	The log component shall show different levels of logging (INFO, DEBUG, ERROR). [1]</a:t>
            </a:r>
          </a:p>
          <a:p>
            <a:pPr lvl="1"/>
            <a:r>
              <a:rPr lang="en-US" dirty="0"/>
              <a:t>2.2.3.1	  INFO shall describe specific information for test pass/fail reporting.</a:t>
            </a:r>
          </a:p>
          <a:p>
            <a:pPr lvl="1"/>
            <a:r>
              <a:rPr lang="en-US" dirty="0"/>
              <a:t>2.2.3.2  DEBUG shall describe information provided by the programmer/developer to aid in debugging the test.</a:t>
            </a:r>
          </a:p>
          <a:p>
            <a:pPr lvl="1"/>
            <a:r>
              <a:rPr lang="en-US" dirty="0"/>
              <a:t>2.2.3.3	  ERROR shall describe the most detailed debugging output for examination of software test failures.</a:t>
            </a:r>
          </a:p>
          <a:p>
            <a:r>
              <a:rPr lang="en-US" dirty="0"/>
              <a:t>2.2.4	The log shall display the time and date stamp for each test. [1]</a:t>
            </a:r>
          </a:p>
          <a:p>
            <a:r>
              <a:rPr lang="en-US" dirty="0"/>
              <a:t>2.2.5	The log shall display the duration of each test. [1]</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A5BA-F72A-4CD9-AF4C-68ADAC202004}"/>
              </a:ext>
            </a:extLst>
          </p:cNvPr>
          <p:cNvSpPr>
            <a:spLocks noGrp="1"/>
          </p:cNvSpPr>
          <p:nvPr>
            <p:ph type="title"/>
          </p:nvPr>
        </p:nvSpPr>
        <p:spPr/>
        <p:txBody>
          <a:bodyPr/>
          <a:lstStyle/>
          <a:p>
            <a:r>
              <a:rPr lang="en-US" dirty="0"/>
              <a:t>Requirements (User and System Level)</a:t>
            </a:r>
          </a:p>
        </p:txBody>
      </p:sp>
      <p:sp>
        <p:nvSpPr>
          <p:cNvPr id="3" name="Content Placeholder 2">
            <a:extLst>
              <a:ext uri="{FF2B5EF4-FFF2-40B4-BE49-F238E27FC236}">
                <a16:creationId xmlns:a16="http://schemas.microsoft.com/office/drawing/2014/main" id="{BAC61804-0702-4E9C-9632-1F546949E17F}"/>
              </a:ext>
            </a:extLst>
          </p:cNvPr>
          <p:cNvSpPr>
            <a:spLocks noGrp="1"/>
          </p:cNvSpPr>
          <p:nvPr>
            <p:ph idx="1"/>
          </p:nvPr>
        </p:nvSpPr>
        <p:spPr>
          <a:xfrm>
            <a:off x="677334" y="1488613"/>
            <a:ext cx="8596668" cy="4800044"/>
          </a:xfrm>
        </p:spPr>
        <p:txBody>
          <a:bodyPr>
            <a:normAutofit lnSpcReduction="10000"/>
          </a:bodyPr>
          <a:lstStyle/>
          <a:p>
            <a:r>
              <a:rPr lang="en-US" dirty="0"/>
              <a:t>2.3  Users shall have the ability to provide a test case where several tests are sent in quick succession to demonstrate the application executes tests concurrently.</a:t>
            </a:r>
          </a:p>
          <a:p>
            <a:endParaRPr lang="en-US" dirty="0"/>
          </a:p>
          <a:p>
            <a:r>
              <a:rPr lang="en-US" dirty="0"/>
              <a:t>2.3.1	The test case shall consist of several tests of varying duration that can run simultaneously. [0]</a:t>
            </a:r>
          </a:p>
          <a:p>
            <a:r>
              <a:rPr lang="en-US" dirty="0"/>
              <a:t>2.3.2	Upon completion, the system shall post a ready status message and await the next test. [0]</a:t>
            </a:r>
          </a:p>
          <a:p>
            <a:r>
              <a:rPr lang="en-US" dirty="0"/>
              <a:t>2.3.3	The application will allow the tests to run asynchronously so that no one test will hold up the 	other tests by tying up resources and starving the other processes (threads). [0]</a:t>
            </a:r>
          </a:p>
          <a:p>
            <a:pPr lvl="1"/>
            <a:r>
              <a:rPr lang="en-US" dirty="0"/>
              <a:t>2.3.3.1 The system shall allow specification of the thread pool size. [1]</a:t>
            </a:r>
          </a:p>
          <a:p>
            <a:pPr lvl="1"/>
            <a:r>
              <a:rPr lang="en-US" dirty="0"/>
              <a:t>2.3.3.2 The starting default minimum thread count shall be 5. [1]</a:t>
            </a:r>
          </a:p>
          <a:p>
            <a:pPr lvl="1"/>
            <a:r>
              <a:rPr lang="en-US" dirty="0"/>
              <a:t>2.3.3.3 The starting default maximum thread count shall be 15 (this keeps the application from spawning too many threads). [1]</a:t>
            </a:r>
          </a:p>
        </p:txBody>
      </p:sp>
    </p:spTree>
    <p:extLst>
      <p:ext uri="{BB962C8B-B14F-4D97-AF65-F5344CB8AC3E}">
        <p14:creationId xmlns:p14="http://schemas.microsoft.com/office/powerpoint/2010/main" val="389916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570739"/>
          </a:xfrm>
        </p:spPr>
        <p:txBody>
          <a:bodyPr>
            <a:normAutofit/>
          </a:bodyPr>
          <a:lstStyle/>
          <a:p>
            <a:r>
              <a:rPr lang="en-US" dirty="0"/>
              <a:t>2.4  The test engine shall run on Windows platform and should run on Linux and Mac platforms. User access to the system shall be provided through a Web User Interface (</a:t>
            </a:r>
            <a:r>
              <a:rPr lang="en-US" dirty="0" err="1"/>
              <a:t>WebUI</a:t>
            </a:r>
            <a:r>
              <a:rPr lang="en-US" dirty="0"/>
              <a:t>). The </a:t>
            </a:r>
            <a:r>
              <a:rPr lang="en-US" dirty="0" err="1"/>
              <a:t>WebUI</a:t>
            </a:r>
            <a:r>
              <a:rPr lang="en-US" dirty="0"/>
              <a:t> shall support the Firefox web browser and should support Google Chrome and Microsoft Edge.</a:t>
            </a:r>
            <a:endParaRPr lang="en-US" b="1" dirty="0"/>
          </a:p>
          <a:p>
            <a:endParaRPr lang="en-US" dirty="0"/>
          </a:p>
          <a:p>
            <a:r>
              <a:rPr lang="en-US" dirty="0"/>
              <a:t>2.4.1	The test engine shall be an application that can run on the Windows platform. [0]</a:t>
            </a:r>
          </a:p>
          <a:p>
            <a:r>
              <a:rPr lang="en-US" dirty="0"/>
              <a:t>2.4.2	The test engine should run on Linux and Mac platforms. [1]</a:t>
            </a:r>
          </a:p>
          <a:p>
            <a:r>
              <a:rPr lang="en-US" dirty="0"/>
              <a:t>2.4.3	Client access to the system shall be provided through a </a:t>
            </a:r>
            <a:r>
              <a:rPr lang="en-US" dirty="0" err="1"/>
              <a:t>WebUI</a:t>
            </a:r>
            <a:r>
              <a:rPr lang="en-US" dirty="0"/>
              <a:t> to be accessed via a standard web browser. [1]</a:t>
            </a:r>
          </a:p>
          <a:p>
            <a:pPr lvl="1"/>
            <a:r>
              <a:rPr lang="en-US" dirty="0"/>
              <a:t>2.4.3.1  The system shall support the Firefox web browser. [1]</a:t>
            </a:r>
          </a:p>
          <a:p>
            <a:pPr lvl="1"/>
            <a:r>
              <a:rPr lang="en-US" dirty="0"/>
              <a:t>2.4.3.2  The system should support the Microsoft Edge and Google Chrome web browsers. [2]</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238441"/>
          </a:xfrm>
        </p:spPr>
        <p:txBody>
          <a:bodyPr>
            <a:normAutofit/>
          </a:bodyPr>
          <a:lstStyle/>
          <a:p>
            <a:r>
              <a:rPr lang="en-US"/>
              <a:t>2.5  The system shall handle application failures and errors as well as test failures and errors.</a:t>
            </a:r>
          </a:p>
          <a:p>
            <a:endParaRPr lang="en-US"/>
          </a:p>
          <a:p>
            <a:r>
              <a:rPr lang="en-US"/>
              <a:t>2.5.1	The system shall handle exceptions thrown by the application during testing with clear user 	output. [0]</a:t>
            </a:r>
          </a:p>
          <a:p>
            <a:endParaRPr lang="en-US" dirty="0"/>
          </a:p>
        </p:txBody>
      </p:sp>
    </p:spTree>
    <p:extLst>
      <p:ext uri="{BB962C8B-B14F-4D97-AF65-F5344CB8AC3E}">
        <p14:creationId xmlns:p14="http://schemas.microsoft.com/office/powerpoint/2010/main" val="57189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lnSpcReduction="10000"/>
          </a:bodyPr>
          <a:lstStyle/>
          <a:p>
            <a:r>
              <a:rPr lang="en-US" dirty="0"/>
              <a:t>2.6  The system shall be user friendly, have a graphic user interface, and use a web-enabled client (browser). The system shall be installable locally on the user’s machine and use its own desktop interface.</a:t>
            </a:r>
          </a:p>
          <a:p>
            <a:endParaRPr lang="en-US" dirty="0"/>
          </a:p>
          <a:p>
            <a:r>
              <a:rPr lang="en-US" dirty="0"/>
              <a:t>2.6.1	The system shall have a desktop interface for locally installed users. [0]</a:t>
            </a:r>
          </a:p>
          <a:p>
            <a:r>
              <a:rPr lang="en-US" dirty="0"/>
              <a:t>2.6.2	The system shall have a </a:t>
            </a:r>
            <a:r>
              <a:rPr lang="en-US" dirty="0" err="1"/>
              <a:t>WebUI</a:t>
            </a:r>
            <a:r>
              <a:rPr lang="en-US" dirty="0"/>
              <a:t> for remote users. [1]</a:t>
            </a:r>
          </a:p>
          <a:p>
            <a:r>
              <a:rPr lang="en-US" dirty="0"/>
              <a:t>2.6.3	The system shall be available on demand remotely via the </a:t>
            </a:r>
            <a:r>
              <a:rPr lang="en-US" dirty="0" err="1"/>
              <a:t>WebUI</a:t>
            </a:r>
            <a:r>
              <a:rPr lang="en-US" dirty="0"/>
              <a:t>. [1]</a:t>
            </a:r>
          </a:p>
          <a:p>
            <a:r>
              <a:rPr lang="en-US" dirty="0"/>
              <a:t>2.6.4	The desktop interface shall:</a:t>
            </a:r>
          </a:p>
          <a:p>
            <a:pPr lvl="1"/>
            <a:r>
              <a:rPr lang="en-US" dirty="0"/>
              <a:t>2.6.4.1  Display all possible tests and allow the user to select all tests they wish to run. [0]</a:t>
            </a:r>
          </a:p>
          <a:p>
            <a:pPr lvl="1"/>
            <a:r>
              <a:rPr lang="en-US" dirty="0"/>
              <a:t>2.6.4.2  Display the selected list of all tests to be run (container object on GUI). [0]</a:t>
            </a:r>
          </a:p>
          <a:p>
            <a:pPr lvl="1"/>
            <a:r>
              <a:rPr lang="en-US" dirty="0"/>
              <a:t>2.6.4.3  Show test progress and status on the GUI. [0]</a:t>
            </a:r>
          </a:p>
          <a:p>
            <a:pPr lvl="1"/>
            <a:r>
              <a:rPr lang="en-US" dirty="0"/>
              <a:t>2.6.4.4  Display the results of each test in real-time. [1]</a:t>
            </a:r>
          </a:p>
          <a:p>
            <a:pPr lvl="1"/>
            <a:r>
              <a:rPr lang="en-US" dirty="0"/>
              <a:t>2.6.4.5  Allow the user to specify an output file in which to log the test results. [1]</a:t>
            </a:r>
          </a:p>
        </p:txBody>
      </p:sp>
    </p:spTree>
    <p:extLst>
      <p:ext uri="{BB962C8B-B14F-4D97-AF65-F5344CB8AC3E}">
        <p14:creationId xmlns:p14="http://schemas.microsoft.com/office/powerpoint/2010/main" val="184434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40" y="609600"/>
            <a:ext cx="8596668" cy="1320800"/>
          </a:xfrm>
        </p:spPr>
        <p:txBody>
          <a:bodyPr/>
          <a:lstStyle/>
          <a:p>
            <a:r>
              <a:rPr lang="en-US" dirty="0"/>
              <a:t>Requirements (User and System Level)</a:t>
            </a:r>
            <a:br>
              <a:rPr lang="en-US" dirty="0"/>
            </a:br>
            <a:r>
              <a:rPr lang="en-US" dirty="0"/>
              <a:t>2.6 Continued</a:t>
            </a:r>
          </a:p>
        </p:txBody>
      </p:sp>
      <p:sp>
        <p:nvSpPr>
          <p:cNvPr id="3" name="Content Placeholder 2"/>
          <p:cNvSpPr>
            <a:spLocks noGrp="1"/>
          </p:cNvSpPr>
          <p:nvPr>
            <p:ph idx="1"/>
          </p:nvPr>
        </p:nvSpPr>
        <p:spPr/>
        <p:txBody>
          <a:bodyPr>
            <a:normAutofit/>
          </a:bodyPr>
          <a:lstStyle/>
          <a:p>
            <a:r>
              <a:rPr lang="en-US" dirty="0"/>
              <a:t>2.6.5	The </a:t>
            </a:r>
            <a:r>
              <a:rPr lang="en-US" dirty="0" err="1"/>
              <a:t>WebUI</a:t>
            </a:r>
            <a:r>
              <a:rPr lang="en-US" dirty="0"/>
              <a:t> shall:</a:t>
            </a:r>
          </a:p>
          <a:p>
            <a:pPr lvl="1"/>
            <a:r>
              <a:rPr lang="en-US" dirty="0"/>
              <a:t>2.6.5.1  Display all possible tests and allow the user to select all tests they wish to run. [1]</a:t>
            </a:r>
          </a:p>
          <a:p>
            <a:pPr lvl="1"/>
            <a:r>
              <a:rPr lang="en-US" dirty="0"/>
              <a:t>2.6.5.2  Display the selected list of all tests to be run (container object on GUI). [1]</a:t>
            </a:r>
          </a:p>
          <a:p>
            <a:pPr lvl="1"/>
            <a:r>
              <a:rPr lang="en-US" dirty="0"/>
              <a:t>2.6.5.3  Show test progress and status on the GUI. [1]</a:t>
            </a:r>
          </a:p>
          <a:p>
            <a:pPr lvl="1"/>
            <a:r>
              <a:rPr lang="en-US" dirty="0"/>
              <a:t>2.6.5.4  Display the results of each test in real-time. [2]</a:t>
            </a:r>
          </a:p>
          <a:p>
            <a:pPr lvl="1"/>
            <a:r>
              <a:rPr lang="en-US" dirty="0"/>
              <a:t>2.6.5.5  Allow the user to specify an output file in which to log the test results. [2]</a:t>
            </a:r>
          </a:p>
          <a:p>
            <a:pPr lvl="1"/>
            <a:r>
              <a:rPr lang="en-US" dirty="0"/>
              <a:t>2.6.5.6  Execute tests on available clients. [1]</a:t>
            </a:r>
          </a:p>
          <a:p>
            <a:pPr lvl="1"/>
            <a:r>
              <a:rPr lang="en-US" dirty="0"/>
              <a:t>2.6.5.7  Export current and prior test results for specific clients. [2]</a:t>
            </a:r>
          </a:p>
          <a:p>
            <a:endParaRPr lang="en-US" dirty="0"/>
          </a:p>
        </p:txBody>
      </p:sp>
    </p:spTree>
    <p:extLst>
      <p:ext uri="{BB962C8B-B14F-4D97-AF65-F5344CB8AC3E}">
        <p14:creationId xmlns:p14="http://schemas.microsoft.com/office/powerpoint/2010/main" val="218986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a:bodyPr>
          <a:lstStyle/>
          <a:p>
            <a:r>
              <a:rPr lang="en-US" dirty="0"/>
              <a:t>2.7  The user shall log into the system via the </a:t>
            </a:r>
            <a:r>
              <a:rPr lang="en-US" dirty="0" err="1"/>
              <a:t>WebUI</a:t>
            </a:r>
            <a:r>
              <a:rPr lang="en-US" dirty="0"/>
              <a:t> and the system will authenticate the user.  Once logged into the system and user role determination has been made, the user can register/de-register his/her machine with the Test Server.</a:t>
            </a:r>
          </a:p>
          <a:p>
            <a:pPr marL="0" indent="0">
              <a:buNone/>
            </a:pPr>
            <a:endParaRPr lang="en-US" dirty="0"/>
          </a:p>
          <a:p>
            <a:r>
              <a:rPr lang="en-US" dirty="0"/>
              <a:t>2.7.1	The Remote user shall be required to log into the system via the web client.  The login is for accessing the Test Server. [1]</a:t>
            </a:r>
          </a:p>
          <a:p>
            <a:r>
              <a:rPr lang="en-US" dirty="0"/>
              <a:t>2.7.2	The system shall authenticate the user.  If the user is authenticated, they are allowed to proceed.  If authentication cannot be made, an error message describing the issue is displayed. [1]</a:t>
            </a:r>
          </a:p>
          <a:p>
            <a:r>
              <a:rPr lang="en-US" dirty="0"/>
              <a:t>2.7.3	The user shall have the ability to register their local test engine with the test server. [1]</a:t>
            </a:r>
          </a:p>
          <a:p>
            <a:r>
              <a:rPr lang="en-US" dirty="0"/>
              <a:t>2.7.4	The user shall have the ability to de-register their local test engine with the test server. [1]</a:t>
            </a:r>
          </a:p>
        </p:txBody>
      </p:sp>
    </p:spTree>
    <p:extLst>
      <p:ext uri="{BB962C8B-B14F-4D97-AF65-F5344CB8AC3E}">
        <p14:creationId xmlns:p14="http://schemas.microsoft.com/office/powerpoint/2010/main" val="120665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fontScale="85000" lnSpcReduction="10000"/>
          </a:bodyPr>
          <a:lstStyle/>
          <a:p>
            <a:r>
              <a:rPr lang="en-US" dirty="0"/>
              <a:t>2.8  The system shall be highly available and disaster recoverable. The system will have a production environment that is usable by multiple users implemented in multiple regions and availability zones in the cloud. [2]</a:t>
            </a:r>
          </a:p>
          <a:p>
            <a:pPr marL="0" indent="0">
              <a:buNone/>
            </a:pPr>
            <a:endParaRPr lang="en-US" dirty="0"/>
          </a:p>
          <a:p>
            <a:r>
              <a:rPr lang="en-US" dirty="0"/>
              <a:t>2.8.1	The user shall have the ability to install the test engine on multiple machines (redundancy, performance, latency). [0]</a:t>
            </a:r>
          </a:p>
          <a:p>
            <a:r>
              <a:rPr lang="en-US" dirty="0"/>
              <a:t>2.8.2   The system shall maintain all program code in scripts that can be deployed to the cloud platform. 	System source code and data shall be stored in a fault-tolerant, distributed file system such as 	Amazon S3 or HDFS where it can be accessible and deployed to support disaster recovery and 	availability requirements. [2]</a:t>
            </a:r>
          </a:p>
          <a:p>
            <a:r>
              <a:rPr lang="en-US" dirty="0"/>
              <a:t>2.8.3   Backup copies of all scripts shall be located in a separate region. [2]</a:t>
            </a:r>
          </a:p>
          <a:p>
            <a:r>
              <a:rPr lang="en-US" dirty="0"/>
              <a:t>2.8.4   System source code shall be deployed to cloud instances hosted in several regions and availability zones. [2]</a:t>
            </a:r>
          </a:p>
          <a:p>
            <a:r>
              <a:rPr lang="en-US" dirty="0"/>
              <a:t>2.8.5	 Access to the system shall be controlled using defined, cloud managed IAM roles, which will allow for configurable levels of access to and control over the system and its resources. [1]</a:t>
            </a:r>
          </a:p>
          <a:p>
            <a:r>
              <a:rPr lang="en-US" dirty="0"/>
              <a:t>2.8.6	 The test environment shall be implemented in multiple zones and multiple regions to enable testing of HA/DR requirements rather than taking production down. [3]</a:t>
            </a:r>
          </a:p>
        </p:txBody>
      </p:sp>
    </p:spTree>
    <p:extLst>
      <p:ext uri="{BB962C8B-B14F-4D97-AF65-F5344CB8AC3E}">
        <p14:creationId xmlns:p14="http://schemas.microsoft.com/office/powerpoint/2010/main" val="310764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488613"/>
            <a:ext cx="8596668" cy="3880773"/>
          </a:xfrm>
        </p:spPr>
        <p:txBody>
          <a:bodyPr>
            <a:normAutofit lnSpcReduction="10000"/>
          </a:bodyPr>
          <a:lstStyle/>
          <a:p>
            <a:r>
              <a:rPr lang="en-US" b="1" dirty="0"/>
              <a:t>3.1 	Availability Requirement 1: Continuous System Uptime [1]</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 [1]</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 [1]</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a:xfrm>
            <a:off x="677334" y="1488613"/>
            <a:ext cx="8596668" cy="3880773"/>
          </a:xfrm>
        </p:spPr>
        <p:txBody>
          <a:bodyPr>
            <a:normAutofit/>
          </a:bodyPr>
          <a:lstStyle/>
          <a:p>
            <a:r>
              <a:rPr lang="en-US" sz="2000" dirty="0"/>
              <a:t>4.1.1	The system shall be developed using the C++ programming language and the C++ Standard Template Library (STL). [0]</a:t>
            </a:r>
          </a:p>
          <a:p>
            <a:r>
              <a:rPr lang="en-US" sz="2000" dirty="0"/>
              <a:t>4.1.2	The system shall be developed using a publicly available source code editor which supports the C++ language. [0]</a:t>
            </a:r>
          </a:p>
          <a:p>
            <a:r>
              <a:rPr lang="en-US" sz="2000" dirty="0"/>
              <a:t>4.1.3    The system shall have at least 75% unit test coverage of the source code. [1]</a:t>
            </a:r>
          </a:p>
        </p:txBody>
      </p:sp>
    </p:spTree>
    <p:extLst>
      <p:ext uri="{BB962C8B-B14F-4D97-AF65-F5344CB8AC3E}">
        <p14:creationId xmlns:p14="http://schemas.microsoft.com/office/powerpoint/2010/main" val="208551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487073"/>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536562"/>
            <a:ext cx="8596668" cy="4376464"/>
          </a:xfrm>
        </p:spPr>
        <p:txBody>
          <a:bodyPr>
            <a:normAutofit/>
          </a:bodyPr>
          <a:lstStyle/>
          <a:p>
            <a:r>
              <a:rPr lang="en-US" sz="2000" dirty="0"/>
              <a:t>4.2.1     Granting access to a new user of the system shall take no more than 1 business day to complete. [0]</a:t>
            </a:r>
          </a:p>
          <a:p>
            <a:r>
              <a:rPr lang="en-US" sz="2000" dirty="0"/>
              <a:t>4.2.2     Modifying or removing a user’s access to the system shall take no more than 1 business day to complete. [0]</a:t>
            </a:r>
          </a:p>
        </p:txBody>
      </p:sp>
    </p:spTree>
    <p:extLst>
      <p:ext uri="{BB962C8B-B14F-4D97-AF65-F5344CB8AC3E}">
        <p14:creationId xmlns:p14="http://schemas.microsoft.com/office/powerpoint/2010/main" val="404468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a:xfrm>
            <a:off x="677334" y="1488613"/>
            <a:ext cx="8596668" cy="3880773"/>
          </a:xfrm>
        </p:spPr>
        <p:txBody>
          <a:bodyPr/>
          <a:lstStyle/>
          <a:p>
            <a:r>
              <a:rPr lang="en-US" sz="2000" dirty="0"/>
              <a:t>4.3.1	Disaster recovery shall be cost-effective and managed through the fault tolerance and high availability features of the cloud-based system architecture. [1]</a:t>
            </a:r>
          </a:p>
          <a:p>
            <a:r>
              <a:rPr lang="en-US" sz="2000" dirty="0"/>
              <a:t>4.3.2      User training shall take no more than 1 business day to complete, regardless of the user’s role. [2]</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a:t>
            </a:r>
          </a:p>
        </p:txBody>
      </p:sp>
      <p:pic>
        <p:nvPicPr>
          <p:cNvPr id="4" name="Picture 3">
            <a:extLst>
              <a:ext uri="{FF2B5EF4-FFF2-40B4-BE49-F238E27FC236}">
                <a16:creationId xmlns:a16="http://schemas.microsoft.com/office/drawing/2014/main" id="{FA00AEF5-55CF-4716-B10D-11660D42C9F5}"/>
              </a:ext>
            </a:extLst>
          </p:cNvPr>
          <p:cNvPicPr>
            <a:picLocks noChangeAspect="1"/>
          </p:cNvPicPr>
          <p:nvPr/>
        </p:nvPicPr>
        <p:blipFill>
          <a:blip r:embed="rId2"/>
          <a:stretch>
            <a:fillRect/>
          </a:stretch>
        </p:blipFill>
        <p:spPr>
          <a:xfrm>
            <a:off x="5910399" y="1290972"/>
            <a:ext cx="3363603" cy="3230623"/>
          </a:xfrm>
          <a:prstGeom prst="rect">
            <a:avLst/>
          </a:prstGeom>
        </p:spPr>
      </p:pic>
      <p:pic>
        <p:nvPicPr>
          <p:cNvPr id="6" name="Picture 5">
            <a:extLst>
              <a:ext uri="{FF2B5EF4-FFF2-40B4-BE49-F238E27FC236}">
                <a16:creationId xmlns:a16="http://schemas.microsoft.com/office/drawing/2014/main" id="{2CE94564-7E21-42B5-B0C3-7B175B692FB4}"/>
              </a:ext>
            </a:extLst>
          </p:cNvPr>
          <p:cNvPicPr>
            <a:picLocks noChangeAspect="1"/>
          </p:cNvPicPr>
          <p:nvPr/>
        </p:nvPicPr>
        <p:blipFill>
          <a:blip r:embed="rId3"/>
          <a:stretch>
            <a:fillRect/>
          </a:stretch>
        </p:blipFill>
        <p:spPr>
          <a:xfrm>
            <a:off x="162317" y="1406587"/>
            <a:ext cx="3990233" cy="2934217"/>
          </a:xfrm>
          <a:prstGeom prst="rect">
            <a:avLst/>
          </a:prstGeom>
        </p:spPr>
      </p:pic>
      <p:pic>
        <p:nvPicPr>
          <p:cNvPr id="8" name="Picture 7">
            <a:extLst>
              <a:ext uri="{FF2B5EF4-FFF2-40B4-BE49-F238E27FC236}">
                <a16:creationId xmlns:a16="http://schemas.microsoft.com/office/drawing/2014/main" id="{9A5C1814-5B60-480F-9900-D25FA371C13D}"/>
              </a:ext>
            </a:extLst>
          </p:cNvPr>
          <p:cNvPicPr>
            <a:picLocks noChangeAspect="1"/>
          </p:cNvPicPr>
          <p:nvPr/>
        </p:nvPicPr>
        <p:blipFill>
          <a:blip r:embed="rId4"/>
          <a:stretch>
            <a:fillRect/>
          </a:stretch>
        </p:blipFill>
        <p:spPr>
          <a:xfrm>
            <a:off x="3188690" y="3816991"/>
            <a:ext cx="3573956" cy="2872456"/>
          </a:xfrm>
          <a:prstGeom prst="rect">
            <a:avLst/>
          </a:prstGeom>
        </p:spPr>
      </p:pic>
    </p:spTree>
    <p:extLst>
      <p:ext uri="{BB962C8B-B14F-4D97-AF65-F5344CB8AC3E}">
        <p14:creationId xmlns:p14="http://schemas.microsoft.com/office/powerpoint/2010/main" val="3064769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Sequence Diagram</a:t>
            </a:r>
          </a:p>
        </p:txBody>
      </p:sp>
      <p:pic>
        <p:nvPicPr>
          <p:cNvPr id="5" name="Picture 4">
            <a:extLst>
              <a:ext uri="{FF2B5EF4-FFF2-40B4-BE49-F238E27FC236}">
                <a16:creationId xmlns:a16="http://schemas.microsoft.com/office/drawing/2014/main" id="{13B04C9D-E45A-4DE2-AF80-B1367C691FAE}"/>
              </a:ext>
            </a:extLst>
          </p:cNvPr>
          <p:cNvPicPr>
            <a:picLocks noChangeAspect="1"/>
          </p:cNvPicPr>
          <p:nvPr/>
        </p:nvPicPr>
        <p:blipFill>
          <a:blip r:embed="rId2"/>
          <a:stretch>
            <a:fillRect/>
          </a:stretch>
        </p:blipFill>
        <p:spPr>
          <a:xfrm>
            <a:off x="1000125" y="1283854"/>
            <a:ext cx="7389591" cy="5506893"/>
          </a:xfrm>
          <a:prstGeom prst="rect">
            <a:avLst/>
          </a:prstGeom>
        </p:spPr>
      </p:pic>
    </p:spTree>
    <p:extLst>
      <p:ext uri="{BB962C8B-B14F-4D97-AF65-F5344CB8AC3E}">
        <p14:creationId xmlns:p14="http://schemas.microsoft.com/office/powerpoint/2010/main" val="2942754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Class Diagram</a:t>
            </a:r>
          </a:p>
        </p:txBody>
      </p:sp>
      <p:pic>
        <p:nvPicPr>
          <p:cNvPr id="5" name="Picture 4">
            <a:extLst>
              <a:ext uri="{FF2B5EF4-FFF2-40B4-BE49-F238E27FC236}">
                <a16:creationId xmlns:a16="http://schemas.microsoft.com/office/drawing/2014/main" id="{FB298827-6BC9-41F1-BAFC-D3F294B5FBED}"/>
              </a:ext>
            </a:extLst>
          </p:cNvPr>
          <p:cNvPicPr>
            <a:picLocks noChangeAspect="1"/>
          </p:cNvPicPr>
          <p:nvPr/>
        </p:nvPicPr>
        <p:blipFill>
          <a:blip r:embed="rId2"/>
          <a:stretch>
            <a:fillRect/>
          </a:stretch>
        </p:blipFill>
        <p:spPr>
          <a:xfrm>
            <a:off x="850108" y="1288474"/>
            <a:ext cx="7587309" cy="5373417"/>
          </a:xfrm>
          <a:prstGeom prst="rect">
            <a:avLst/>
          </a:prstGeom>
        </p:spPr>
      </p:pic>
    </p:spTree>
    <p:extLst>
      <p:ext uri="{BB962C8B-B14F-4D97-AF65-F5344CB8AC3E}">
        <p14:creationId xmlns:p14="http://schemas.microsoft.com/office/powerpoint/2010/main" val="726564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3990466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[1]</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 [1]</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 [1]</a:t>
            </a:r>
          </a:p>
          <a:p>
            <a:r>
              <a:rPr lang="en-US" dirty="0"/>
              <a:t>3.2.1     In the event of an unplanned outage due to the loss of a particular region or availability zone, 	the system shall immediately fail over to another region or availability zone as determined by 	the cloud provider. [1]</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 [1]</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 [1]</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10000"/>
          </a:bodyPr>
          <a:lstStyle/>
          <a:p>
            <a:r>
              <a:rPr lang="en-US" b="1" dirty="0"/>
              <a:t>3.3 	Availability Requirement 3: High Availability</a:t>
            </a:r>
          </a:p>
          <a:p>
            <a:r>
              <a:rPr lang="en-US" dirty="0"/>
              <a:t>	The system shall support high availability by being quickly accessible to users attempting to 	access it from any geographic region. [1]</a:t>
            </a:r>
          </a:p>
          <a:p>
            <a:r>
              <a:rPr lang="en-US" dirty="0"/>
              <a:t>3.3.1    The system homepage shall take no more than an average of five (5) seconds to load from the time the URL is input from a web browser in any geographic region. This average shall be taken 	from 10 consecutive attempts to access the homepage. [1]</a:t>
            </a:r>
          </a:p>
          <a:p>
            <a:r>
              <a:rPr lang="en-US" dirty="0"/>
              <a:t>3.3.2    Navigation actions (paging, links, etc.) should take no more than an average of three (3) seconds to load from the time the action is triggered. This average shall be taken from 10 consecutive attempts to perform the action. [1]</a:t>
            </a:r>
          </a:p>
          <a:p>
            <a:r>
              <a:rPr lang="en-US" dirty="0"/>
              <a:t>3.3.3	The system shall maintain all program code in scripts that can be deployed to the cloud platform. [1]</a:t>
            </a:r>
          </a:p>
          <a:p>
            <a:r>
              <a:rPr lang="en-US" dirty="0"/>
              <a:t>	3.3.3.1	Backup copies of all scripts shall be located in a separate region. [2]</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88613"/>
            <a:ext cx="8596668" cy="3880773"/>
          </a:xfrm>
        </p:spPr>
        <p:txBody>
          <a:bodyPr/>
          <a:lstStyle/>
          <a:p>
            <a:r>
              <a:rPr lang="en-US" dirty="0"/>
              <a:t>Web based, cloud hosted solution.</a:t>
            </a:r>
          </a:p>
          <a:p>
            <a:r>
              <a:rPr lang="en-US" dirty="0"/>
              <a:t>Ability to run locally; i.e. sans web / cloud hosted.</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a16="http://schemas.microsoft.com/office/drawing/2014/main"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a:xfrm>
            <a:off x="677334" y="1488613"/>
            <a:ext cx="8596668" cy="3880773"/>
          </a:xfrm>
        </p:spPr>
        <p:txBody>
          <a:bodyPr/>
          <a:lstStyle/>
          <a:p>
            <a:r>
              <a:rPr lang="en-US" b="1" dirty="0"/>
              <a:t>Local User </a:t>
            </a:r>
            <a:r>
              <a:rPr lang="en-US" dirty="0"/>
              <a:t>– user with locally installed test engine on PC/laptop.  Able to register with Test Server to register test engine in database.  Able to run tests locally.  Uses UI with internal engine.</a:t>
            </a:r>
          </a:p>
          <a:p>
            <a:r>
              <a:rPr lang="en-US" b="1" dirty="0"/>
              <a:t>Remote User </a:t>
            </a:r>
            <a:r>
              <a:rPr lang="en-US" dirty="0"/>
              <a:t>– user with same capability as local user, but has ability to view available test engines across the web and to use other hardware, servers,  infrastructure for test purposes as well as capability to view archived results.</a:t>
            </a:r>
          </a:p>
          <a:p>
            <a:r>
              <a:rPr lang="en-US" b="1" dirty="0"/>
              <a:t>Administrator</a:t>
            </a:r>
            <a:r>
              <a:rPr lang="en-US" dirty="0"/>
              <a:t> – user with the ability to install application remotely, update application services, add remote users, de-register test engines, perform HA/DR testing.  </a:t>
            </a:r>
          </a:p>
        </p:txBody>
      </p:sp>
    </p:spTree>
    <p:extLst>
      <p:ext uri="{BB962C8B-B14F-4D97-AF65-F5344CB8AC3E}">
        <p14:creationId xmlns:p14="http://schemas.microsoft.com/office/powerpoint/2010/main" val="360892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486017"/>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shall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3" y="1561381"/>
            <a:ext cx="9060225" cy="5149970"/>
          </a:xfrm>
        </p:spPr>
        <p:txBody>
          <a:bodyPr>
            <a:normAutofit fontScale="92500" lnSpcReduction="20000"/>
          </a:bodyPr>
          <a:lstStyle/>
          <a:p>
            <a:r>
              <a:rPr lang="en-US" dirty="0"/>
              <a:t>2.1  The users of this Test Framework system shall have the ability to setup and run individual unit tests of program code, hardware, and infrastructure, as well as run multiple tests simultaneously. They need to be able to stress performance, ensure scalability, and diagnose system interface issues.  Test results shall be saved for future recall, and configuration of the system maintained and stored.</a:t>
            </a:r>
          </a:p>
          <a:p>
            <a:endParaRPr lang="en-US" dirty="0"/>
          </a:p>
          <a:p>
            <a:r>
              <a:rPr lang="en-US" dirty="0"/>
              <a:t>2.1.1 	The test engine shall not require changing and recompiling the program each time a test is run. [0]</a:t>
            </a:r>
          </a:p>
          <a:p>
            <a:r>
              <a:rPr lang="en-US" dirty="0"/>
              <a:t>2.1.2	The system shall be implemented as a client-server system wherein the Web User Interface (</a:t>
            </a:r>
            <a:r>
              <a:rPr lang="en-US" dirty="0" err="1"/>
              <a:t>WebUI</a:t>
            </a:r>
            <a:r>
              <a:rPr lang="en-US" dirty="0"/>
              <a:t>) communicates with the test engine and test server over the internet. [1]</a:t>
            </a:r>
          </a:p>
          <a:p>
            <a:r>
              <a:rPr lang="en-US" dirty="0"/>
              <a:t>2.1.3	The system shall employ a database in which to store all test data, including configuration data, 	test cases, and test results. [1]</a:t>
            </a:r>
          </a:p>
          <a:p>
            <a:r>
              <a:rPr lang="en-US" dirty="0"/>
              <a:t>2.2.4	The system shall employ a test server, which will provide the business logic and serve as the API between the database and the </a:t>
            </a:r>
            <a:r>
              <a:rPr lang="en-US" dirty="0" err="1"/>
              <a:t>WebUI</a:t>
            </a:r>
            <a:r>
              <a:rPr lang="en-US" dirty="0"/>
              <a:t>. [1]</a:t>
            </a:r>
          </a:p>
          <a:p>
            <a:r>
              <a:rPr lang="en-US" dirty="0"/>
              <a:t>2.1.5	The system shall be hosted on a cloud platform to support ease of resource acquisition and hosting, automatic scaling of system resources, built-in network infrastructure, managed services	where needed. [2]</a:t>
            </a:r>
          </a:p>
          <a:p>
            <a:r>
              <a:rPr lang="en-US" dirty="0"/>
              <a:t>2.1.6	The system shall allow the ability to create additional environments for specialized testing upon demand. [2]</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451</TotalTime>
  <Words>3254</Words>
  <Application>Microsoft Office PowerPoint</Application>
  <PresentationFormat>Widescreen</PresentationFormat>
  <Paragraphs>179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Trebuchet MS</vt:lpstr>
      <vt:lpstr>Wingdings 3</vt:lpstr>
      <vt:lpstr>Facet</vt:lpstr>
      <vt:lpstr>Test Framework</vt:lpstr>
      <vt:lpstr>Preface</vt:lpstr>
      <vt:lpstr>Introduction</vt:lpstr>
      <vt:lpstr>System Overview</vt:lpstr>
      <vt:lpstr>System Overview</vt:lpstr>
      <vt:lpstr>System Users</vt:lpstr>
      <vt:lpstr>User Roles and Accessibility</vt:lpstr>
      <vt:lpstr>System Usability</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 2.6 Continued</vt:lpstr>
      <vt:lpstr>Requirements (User and System Level)</vt:lpstr>
      <vt:lpstr>Requirements (User and System Level)</vt:lpstr>
      <vt:lpstr>Availability and Business Continuity</vt:lpstr>
      <vt:lpstr>Technical Constraints</vt:lpstr>
      <vt:lpstr>Operational Constraints</vt:lpstr>
      <vt:lpstr>Business Constraints</vt:lpstr>
      <vt:lpstr>System Models: Use Case</vt:lpstr>
      <vt:lpstr>System Models: Sequence Diagram</vt:lpstr>
      <vt:lpstr>System Models: Class Diagram</vt:lpstr>
      <vt:lpstr>Thank You</vt:lpstr>
      <vt:lpstr>Backup</vt:lpstr>
      <vt:lpstr>Availability and Business Continuity</vt:lpstr>
      <vt:lpstr>Availability and Business Continuity</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Mudit Vats</cp:lastModifiedBy>
  <cp:revision>47</cp:revision>
  <dcterms:created xsi:type="dcterms:W3CDTF">2020-07-28T23:10:35Z</dcterms:created>
  <dcterms:modified xsi:type="dcterms:W3CDTF">2020-08-15T22:38:29Z</dcterms:modified>
</cp:coreProperties>
</file>